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Lst>
  <p:notesMasterIdLst>
    <p:notesMasterId r:id="rId17"/>
  </p:notesMasterIdLst>
  <p:handoutMasterIdLst>
    <p:handoutMasterId r:id="rId18"/>
  </p:handoutMasterIdLst>
  <p:sldIdLst>
    <p:sldId id="256" r:id="rId5"/>
    <p:sldId id="267" r:id="rId6"/>
    <p:sldId id="266" r:id="rId7"/>
    <p:sldId id="269" r:id="rId8"/>
    <p:sldId id="270" r:id="rId9"/>
    <p:sldId id="271" r:id="rId10"/>
    <p:sldId id="272" r:id="rId11"/>
    <p:sldId id="273" r:id="rId12"/>
    <p:sldId id="276" r:id="rId13"/>
    <p:sldId id="274" r:id="rId14"/>
    <p:sldId id="277" r:id="rId15"/>
    <p:sldId id="275" r:id="rId16"/>
  </p:sldIdLst>
  <p:sldSz cx="12192000" cy="6858000"/>
  <p:notesSz cx="6858000" cy="398145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7" autoAdjust="0"/>
    <p:restoredTop sz="86944" autoAdjust="0"/>
  </p:normalViewPr>
  <p:slideViewPr>
    <p:cSldViewPr snapToGrid="0">
      <p:cViewPr varScale="1">
        <p:scale>
          <a:sx n="59" d="100"/>
          <a:sy n="59" d="100"/>
        </p:scale>
        <p:origin x="950" y="34"/>
      </p:cViewPr>
      <p:guideLst/>
    </p:cSldViewPr>
  </p:slideViewPr>
  <p:notesTextViewPr>
    <p:cViewPr>
      <p:scale>
        <a:sx n="1" d="1"/>
        <a:sy n="1" d="1"/>
      </p:scale>
      <p:origin x="0" y="0"/>
    </p:cViewPr>
  </p:notesTextViewPr>
  <p:notesViewPr>
    <p:cSldViewPr snapToGrid="0">
      <p:cViewPr varScale="1">
        <p:scale>
          <a:sx n="50" d="100"/>
          <a:sy n="50" d="100"/>
        </p:scale>
        <p:origin x="2710" y="2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73C9C04-B85B-42F9-ABC3-7864324354F9}" type="datetime4">
              <a:rPr lang="nl-NL" smtClean="0"/>
              <a:t>13 april 2021</a:t>
            </a:fld>
            <a:endParaRPr lang="nl-NL"/>
          </a:p>
        </p:txBody>
      </p:sp>
      <p:sp>
        <p:nvSpPr>
          <p:cNvPr id="4" name="Tijdelijke aanduiding voor voettekst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649619-4396-44CD-AE37-120EFF5070A8}" type="slidenum">
              <a:rPr lang="nl-NL" smtClean="0"/>
              <a:t>‹nr.›</a:t>
            </a:fld>
            <a:endParaRPr lang="nl-NL"/>
          </a:p>
        </p:txBody>
      </p:sp>
      <p:pic>
        <p:nvPicPr>
          <p:cNvPr id="6" name="Afbeelding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6740" y="188788"/>
            <a:ext cx="991524" cy="540000"/>
          </a:xfrm>
          <a:prstGeom prst="rect">
            <a:avLst/>
          </a:prstGeom>
        </p:spPr>
      </p:pic>
    </p:spTree>
    <p:extLst>
      <p:ext uri="{BB962C8B-B14F-4D97-AF65-F5344CB8AC3E}">
        <p14:creationId xmlns:p14="http://schemas.microsoft.com/office/powerpoint/2010/main" val="1269111493"/>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837151-EDD6-4263-ACB5-152EB2AE2649}" type="datetime4">
              <a:rPr lang="nl-NL" smtClean="0"/>
              <a:t>13 april 2021</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2B3E56-8AEE-4DAF-86EE-D83C2A7A906E}" type="slidenum">
              <a:rPr lang="nl-NL" smtClean="0"/>
              <a:t>‹nr.›</a:t>
            </a:fld>
            <a:endParaRPr lang="nl-NL"/>
          </a:p>
        </p:txBody>
      </p:sp>
      <p:pic>
        <p:nvPicPr>
          <p:cNvPr id="8" name="Afbeelding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7217" y="188788"/>
            <a:ext cx="991523" cy="540000"/>
          </a:xfrm>
          <a:prstGeom prst="rect">
            <a:avLst/>
          </a:prstGeom>
        </p:spPr>
      </p:pic>
    </p:spTree>
    <p:extLst>
      <p:ext uri="{BB962C8B-B14F-4D97-AF65-F5344CB8AC3E}">
        <p14:creationId xmlns:p14="http://schemas.microsoft.com/office/powerpoint/2010/main" val="187245590"/>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atum 3"/>
          <p:cNvSpPr>
            <a:spLocks noGrp="1"/>
          </p:cNvSpPr>
          <p:nvPr>
            <p:ph type="dt" idx="1"/>
          </p:nvPr>
        </p:nvSpPr>
        <p:spPr/>
        <p:txBody>
          <a:bodyPr/>
          <a:lstStyle/>
          <a:p>
            <a:fld id="{18837151-EDD6-4263-ACB5-152EB2AE2649}" type="datetime4">
              <a:rPr lang="nl-NL" smtClean="0"/>
              <a:t>13 april 2021</a:t>
            </a:fld>
            <a:endParaRPr lang="nl-NL"/>
          </a:p>
        </p:txBody>
      </p:sp>
      <p:sp>
        <p:nvSpPr>
          <p:cNvPr id="5" name="Tijdelijke aanduiding voor dianummer 4"/>
          <p:cNvSpPr>
            <a:spLocks noGrp="1"/>
          </p:cNvSpPr>
          <p:nvPr>
            <p:ph type="sldNum" sz="quarter" idx="5"/>
          </p:nvPr>
        </p:nvSpPr>
        <p:spPr/>
        <p:txBody>
          <a:bodyPr/>
          <a:lstStyle/>
          <a:p>
            <a:fld id="{452B3E56-8AEE-4DAF-86EE-D83C2A7A906E}" type="slidenum">
              <a:rPr lang="nl-NL" smtClean="0"/>
              <a:t>1</a:t>
            </a:fld>
            <a:endParaRPr lang="nl-NL"/>
          </a:p>
        </p:txBody>
      </p:sp>
    </p:spTree>
    <p:extLst>
      <p:ext uri="{BB962C8B-B14F-4D97-AF65-F5344CB8AC3E}">
        <p14:creationId xmlns:p14="http://schemas.microsoft.com/office/powerpoint/2010/main" val="8464497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sp>
        <p:nvSpPr>
          <p:cNvPr id="7" name="Rechthoek 6"/>
          <p:cNvSpPr/>
          <p:nvPr userDrawn="1"/>
        </p:nvSpPr>
        <p:spPr>
          <a:xfrm>
            <a:off x="0" y="0"/>
            <a:ext cx="12192000" cy="45720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sp>
        <p:nvSpPr>
          <p:cNvPr id="3" name="Subtitle 2"/>
          <p:cNvSpPr>
            <a:spLocks noGrp="1"/>
          </p:cNvSpPr>
          <p:nvPr>
            <p:ph type="subTitle" idx="1" hasCustomPrompt="1"/>
          </p:nvPr>
        </p:nvSpPr>
        <p:spPr>
          <a:xfrm>
            <a:off x="838200" y="5230716"/>
            <a:ext cx="8056944" cy="718674"/>
          </a:xfrm>
        </p:spPr>
        <p:txBody>
          <a:bodyPr anchor="ctr">
            <a:normAutofit/>
          </a:bodyPr>
          <a:lstStyle>
            <a:lvl1pPr marL="0" indent="0" algn="l">
              <a:buNone/>
              <a:defRPr sz="2400" b="1"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Naam organisatie of ondertitel</a:t>
            </a:r>
            <a:endParaRPr lang="en-US" dirty="0"/>
          </a:p>
        </p:txBody>
      </p:sp>
      <p:pic>
        <p:nvPicPr>
          <p:cNvPr id="9" name="Afbeelding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3972" y="457187"/>
            <a:ext cx="3139200" cy="1663200"/>
          </a:xfrm>
          <a:prstGeom prst="rect">
            <a:avLst/>
          </a:prstGeom>
        </p:spPr>
      </p:pic>
      <p:sp>
        <p:nvSpPr>
          <p:cNvPr id="10" name="Titel 9"/>
          <p:cNvSpPr>
            <a:spLocks noGrp="1"/>
          </p:cNvSpPr>
          <p:nvPr>
            <p:ph type="title" hasCustomPrompt="1"/>
          </p:nvPr>
        </p:nvSpPr>
        <p:spPr>
          <a:xfrm>
            <a:off x="838200" y="3001571"/>
            <a:ext cx="10515600" cy="1325563"/>
          </a:xfrm>
        </p:spPr>
        <p:txBody>
          <a:bodyPr anchor="ctr">
            <a:normAutofit/>
          </a:bodyPr>
          <a:lstStyle>
            <a:lvl1pPr>
              <a:defRPr sz="3600" b="1" baseline="0">
                <a:solidFill>
                  <a:schemeClr val="bg1"/>
                </a:solidFill>
              </a:defRPr>
            </a:lvl1pPr>
          </a:lstStyle>
          <a:p>
            <a:r>
              <a:rPr lang="nl-NL" dirty="0"/>
              <a:t>Titel van de presentatie</a:t>
            </a:r>
          </a:p>
        </p:txBody>
      </p:sp>
      <p:sp>
        <p:nvSpPr>
          <p:cNvPr id="17" name="Tekstvak 16"/>
          <p:cNvSpPr txBox="1"/>
          <p:nvPr userDrawn="1"/>
        </p:nvSpPr>
        <p:spPr>
          <a:xfrm>
            <a:off x="9316650" y="5255302"/>
            <a:ext cx="2743200" cy="661720"/>
          </a:xfrm>
          <a:prstGeom prst="rect">
            <a:avLst/>
          </a:prstGeom>
          <a:noFill/>
          <a:ln>
            <a:noFill/>
            <a:prstDash val="solid"/>
          </a:ln>
        </p:spPr>
        <p:txBody>
          <a:bodyPr wrap="square" rtlCol="0" anchor="ctr" anchorCtr="0">
            <a:spAutoFit/>
          </a:bodyPr>
          <a:lstStyle/>
          <a:p>
            <a:pPr>
              <a:spcAft>
                <a:spcPts val="600"/>
              </a:spcAft>
            </a:pPr>
            <a:r>
              <a:rPr lang="nl-NL" sz="1600" dirty="0"/>
              <a:t>Auteur</a:t>
            </a:r>
          </a:p>
          <a:p>
            <a:pPr>
              <a:spcAft>
                <a:spcPts val="600"/>
              </a:spcAft>
            </a:pPr>
            <a:r>
              <a:rPr lang="nl-NL" sz="1600" dirty="0"/>
              <a:t>Datum</a:t>
            </a:r>
          </a:p>
        </p:txBody>
      </p:sp>
      <p:cxnSp>
        <p:nvCxnSpPr>
          <p:cNvPr id="19" name="Rechte verbindingslijn 18"/>
          <p:cNvCxnSpPr/>
          <p:nvPr userDrawn="1"/>
        </p:nvCxnSpPr>
        <p:spPr>
          <a:xfrm>
            <a:off x="9155581" y="5224931"/>
            <a:ext cx="0" cy="718674"/>
          </a:xfrm>
          <a:prstGeom prst="line">
            <a:avLst/>
          </a:prstGeom>
          <a:ln w="25400"/>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2154833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lvl1pPr>
              <a:buClr>
                <a:schemeClr val="accent2"/>
              </a:buClr>
              <a:defRPr/>
            </a:lvl1pPr>
            <a:lvl2pPr>
              <a:buClr>
                <a:schemeClr val="accent2"/>
              </a:buClr>
              <a:defRPr/>
            </a:lvl2pPr>
            <a:lvl3pPr>
              <a:buClr>
                <a:schemeClr val="accent2"/>
              </a:buClr>
              <a:defRPr/>
            </a:lvl3pPr>
            <a:lvl4pPr>
              <a:buClr>
                <a:schemeClr val="accent2"/>
              </a:buClr>
              <a:defRPr/>
            </a:lvl4pPr>
            <a:lvl5pPr>
              <a:buClr>
                <a:schemeClr val="accent2"/>
              </a:buCl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5349DBC-1E0A-4FDC-85B3-785D647053B2}" type="datetime4">
              <a:rPr lang="nl-NL" smtClean="0"/>
              <a:t>13 april 2021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C4477675-E96F-43FC-A262-0F2D412BFE47}" type="slidenum">
              <a:rPr lang="nl-NL" smtClean="0"/>
              <a:t>‹nr.›</a:t>
            </a:fld>
            <a:endParaRPr lang="nl-NL"/>
          </a:p>
        </p:txBody>
      </p:sp>
      <p:pic>
        <p:nvPicPr>
          <p:cNvPr id="8" name="Afbeelding 7"/>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5605322" y="6041899"/>
            <a:ext cx="990000" cy="540000"/>
          </a:xfrm>
          <a:prstGeom prst="rect">
            <a:avLst/>
          </a:prstGeom>
        </p:spPr>
      </p:pic>
    </p:spTree>
    <p:extLst>
      <p:ext uri="{BB962C8B-B14F-4D97-AF65-F5344CB8AC3E}">
        <p14:creationId xmlns:p14="http://schemas.microsoft.com/office/powerpoint/2010/main" val="940751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lvl1pPr>
              <a:buClr>
                <a:schemeClr val="accent2"/>
              </a:buClr>
              <a:defRPr/>
            </a:lvl1pPr>
            <a:lvl2pPr>
              <a:buClr>
                <a:schemeClr val="accent2"/>
              </a:buClr>
              <a:defRPr/>
            </a:lvl2pPr>
            <a:lvl3pPr>
              <a:buClr>
                <a:schemeClr val="accent2"/>
              </a:buClr>
              <a:defRPr/>
            </a:lvl3pPr>
            <a:lvl4pPr>
              <a:buClr>
                <a:schemeClr val="accent2"/>
              </a:buClr>
              <a:defRPr/>
            </a:lvl4pPr>
            <a:lvl5pPr>
              <a:buClr>
                <a:schemeClr val="accent2"/>
              </a:buCl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77056ACD-7526-46F2-A14F-27B13EA1D8AE}" type="datetime4">
              <a:rPr lang="nl-NL" smtClean="0"/>
              <a:t>13 april 2021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C4477675-E96F-43FC-A262-0F2D412BFE47}" type="slidenum">
              <a:rPr lang="nl-NL" smtClean="0"/>
              <a:t>‹nr.›</a:t>
            </a:fld>
            <a:endParaRPr lang="nl-NL"/>
          </a:p>
        </p:txBody>
      </p:sp>
      <p:pic>
        <p:nvPicPr>
          <p:cNvPr id="8" name="Afbeelding 7"/>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5605322" y="6041899"/>
            <a:ext cx="990000" cy="540000"/>
          </a:xfrm>
          <a:prstGeom prst="rect">
            <a:avLst/>
          </a:prstGeom>
        </p:spPr>
      </p:pic>
    </p:spTree>
    <p:extLst>
      <p:ext uri="{BB962C8B-B14F-4D97-AF65-F5344CB8AC3E}">
        <p14:creationId xmlns:p14="http://schemas.microsoft.com/office/powerpoint/2010/main" val="369239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lvl1pPr>
              <a:buClr>
                <a:schemeClr val="accent2"/>
              </a:buClr>
              <a:defRPr/>
            </a:lvl1pPr>
            <a:lvl2pPr>
              <a:buClr>
                <a:schemeClr val="accent2"/>
              </a:buClr>
              <a:defRPr/>
            </a:lvl2pPr>
            <a:lvl3pPr>
              <a:buClr>
                <a:schemeClr val="accent2"/>
              </a:buClr>
              <a:defRPr/>
            </a:lvl3pPr>
            <a:lvl4pPr>
              <a:buClr>
                <a:schemeClr val="accent2"/>
              </a:buClr>
              <a:defRPr/>
            </a:lvl4pPr>
            <a:lvl5pPr>
              <a:buClr>
                <a:schemeClr val="accent2"/>
              </a:buCl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8E1DE8D7-4596-45DC-895C-080F1EC826DC}" type="datetime4">
              <a:rPr lang="nl-NL" smtClean="0"/>
              <a:t>13 april 2021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C4477675-E96F-43FC-A262-0F2D412BFE47}" type="slidenum">
              <a:rPr lang="nl-NL" smtClean="0"/>
              <a:t>‹nr.›</a:t>
            </a:fld>
            <a:endParaRPr lang="nl-NL"/>
          </a:p>
        </p:txBody>
      </p:sp>
      <p:pic>
        <p:nvPicPr>
          <p:cNvPr id="7" name="Afbeelding 6"/>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5605322" y="6041899"/>
            <a:ext cx="990000" cy="540000"/>
          </a:xfrm>
          <a:prstGeom prst="rect">
            <a:avLst/>
          </a:prstGeom>
        </p:spPr>
      </p:pic>
    </p:spTree>
    <p:extLst>
      <p:ext uri="{BB962C8B-B14F-4D97-AF65-F5344CB8AC3E}">
        <p14:creationId xmlns:p14="http://schemas.microsoft.com/office/powerpoint/2010/main" val="2580335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normAutofit/>
          </a:bodyPr>
          <a:lstStyle>
            <a:lvl1pPr>
              <a:defRPr sz="3600" b="1"/>
            </a:lvl1pPr>
          </a:lstStyle>
          <a:p>
            <a:r>
              <a:rPr lang="nl-NL"/>
              <a:t>Klik om stijl te bewerken</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AA0AE49F-FA95-44C7-B6E2-4E5E738D8347}" type="datetime4">
              <a:rPr lang="nl-NL" smtClean="0"/>
              <a:t>13 april 2021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C4477675-E96F-43FC-A262-0F2D412BFE47}" type="slidenum">
              <a:rPr lang="nl-NL" smtClean="0"/>
              <a:t>‹nr.›</a:t>
            </a:fld>
            <a:endParaRPr lang="nl-NL"/>
          </a:p>
        </p:txBody>
      </p:sp>
      <p:pic>
        <p:nvPicPr>
          <p:cNvPr id="7" name="Afbeelding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3972" y="457187"/>
            <a:ext cx="3103200" cy="1663200"/>
          </a:xfrm>
          <a:prstGeom prst="rect">
            <a:avLst/>
          </a:prstGeom>
        </p:spPr>
      </p:pic>
    </p:spTree>
    <p:extLst>
      <p:ext uri="{BB962C8B-B14F-4D97-AF65-F5344CB8AC3E}">
        <p14:creationId xmlns:p14="http://schemas.microsoft.com/office/powerpoint/2010/main" val="6018344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5FD04CE8-9988-4255-AD7C-0875D3FC217E}" type="datetime4">
              <a:rPr lang="nl-NL" smtClean="0"/>
              <a:t>13 april 2021</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C4477675-E96F-43FC-A262-0F2D412BFE47}" type="slidenum">
              <a:rPr lang="nl-NL" smtClean="0"/>
              <a:t>‹nr.›</a:t>
            </a:fld>
            <a:endParaRPr lang="nl-NL"/>
          </a:p>
        </p:txBody>
      </p:sp>
      <p:pic>
        <p:nvPicPr>
          <p:cNvPr id="10" name="Afbeelding 9"/>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5605322" y="6041899"/>
            <a:ext cx="990000" cy="540000"/>
          </a:xfrm>
          <a:prstGeom prst="rect">
            <a:avLst/>
          </a:prstGeom>
        </p:spPr>
      </p:pic>
    </p:spTree>
    <p:extLst>
      <p:ext uri="{BB962C8B-B14F-4D97-AF65-F5344CB8AC3E}">
        <p14:creationId xmlns:p14="http://schemas.microsoft.com/office/powerpoint/2010/main" val="1325839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nl-NL"/>
              <a:t>Klik om stijl te bewerken</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839789" y="2505075"/>
            <a:ext cx="5157787" cy="3684588"/>
          </a:xfrm>
        </p:spPr>
        <p:txBody>
          <a:bodyPr/>
          <a:lstStyle>
            <a:lvl1pPr>
              <a:buClr>
                <a:schemeClr val="accent2"/>
              </a:buClr>
              <a:defRPr/>
            </a:lvl1pPr>
            <a:lvl2pPr>
              <a:buClr>
                <a:schemeClr val="accent2"/>
              </a:buClr>
              <a:defRPr/>
            </a:lvl2pPr>
            <a:lvl3pPr>
              <a:buClr>
                <a:schemeClr val="accent2"/>
              </a:buClr>
              <a:defRPr/>
            </a:lvl3pPr>
            <a:lvl4pPr>
              <a:buClr>
                <a:schemeClr val="accent2"/>
              </a:buClr>
              <a:defRPr/>
            </a:lvl4pPr>
            <a:lvl5pPr>
              <a:buClr>
                <a:schemeClr val="accent2"/>
              </a:buCl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6172201" y="2505075"/>
            <a:ext cx="5183188" cy="3684588"/>
          </a:xfrm>
        </p:spPr>
        <p:txBody>
          <a:bodyPr/>
          <a:lstStyle>
            <a:lvl1pPr>
              <a:buClr>
                <a:schemeClr val="accent2"/>
              </a:buClr>
              <a:defRPr/>
            </a:lvl1pPr>
            <a:lvl2pPr>
              <a:buClr>
                <a:schemeClr val="accent2"/>
              </a:buClr>
              <a:defRPr/>
            </a:lvl2pPr>
            <a:lvl3pPr>
              <a:buClr>
                <a:schemeClr val="accent2"/>
              </a:buClr>
              <a:defRPr/>
            </a:lvl3pPr>
            <a:lvl4pPr>
              <a:buClr>
                <a:schemeClr val="accent2"/>
              </a:buClr>
              <a:defRPr/>
            </a:lvl4pPr>
            <a:lvl5pPr>
              <a:buClr>
                <a:schemeClr val="accent2"/>
              </a:buCl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96312E2D-FDA5-4D13-A99B-A42438C39213}" type="datetime4">
              <a:rPr lang="nl-NL" smtClean="0"/>
              <a:t>13 april 2021</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C4477675-E96F-43FC-A262-0F2D412BFE47}" type="slidenum">
              <a:rPr lang="nl-NL" smtClean="0"/>
              <a:t>‹nr.›</a:t>
            </a:fld>
            <a:endParaRPr lang="nl-NL"/>
          </a:p>
        </p:txBody>
      </p:sp>
      <p:pic>
        <p:nvPicPr>
          <p:cNvPr id="12" name="Afbeelding 11"/>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5605322" y="6041899"/>
            <a:ext cx="990000" cy="540000"/>
          </a:xfrm>
          <a:prstGeom prst="rect">
            <a:avLst/>
          </a:prstGeom>
        </p:spPr>
      </p:pic>
    </p:spTree>
    <p:extLst>
      <p:ext uri="{BB962C8B-B14F-4D97-AF65-F5344CB8AC3E}">
        <p14:creationId xmlns:p14="http://schemas.microsoft.com/office/powerpoint/2010/main" val="2842380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CD15D1BA-D5A9-4785-B068-BBB89C070D6C}" type="datetime4">
              <a:rPr lang="nl-NL" smtClean="0"/>
              <a:t>13 april 2021</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C4477675-E96F-43FC-A262-0F2D412BFE47}" type="slidenum">
              <a:rPr lang="nl-NL" smtClean="0"/>
              <a:t>‹nr.›</a:t>
            </a:fld>
            <a:endParaRPr lang="nl-NL"/>
          </a:p>
        </p:txBody>
      </p:sp>
      <p:pic>
        <p:nvPicPr>
          <p:cNvPr id="7" name="Afbeelding 6"/>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5605322" y="6041899"/>
            <a:ext cx="990000" cy="540000"/>
          </a:xfrm>
          <a:prstGeom prst="rect">
            <a:avLst/>
          </a:prstGeom>
        </p:spPr>
      </p:pic>
    </p:spTree>
    <p:extLst>
      <p:ext uri="{BB962C8B-B14F-4D97-AF65-F5344CB8AC3E}">
        <p14:creationId xmlns:p14="http://schemas.microsoft.com/office/powerpoint/2010/main" val="1533675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7D081C-1B52-4CCF-B00D-736553A66982}" type="datetime4">
              <a:rPr lang="nl-NL" smtClean="0"/>
              <a:t>13 april 2021</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C4477675-E96F-43FC-A262-0F2D412BFE47}" type="slidenum">
              <a:rPr lang="nl-NL" smtClean="0"/>
              <a:t>‹nr.›</a:t>
            </a:fld>
            <a:endParaRPr lang="nl-NL"/>
          </a:p>
        </p:txBody>
      </p:sp>
      <p:pic>
        <p:nvPicPr>
          <p:cNvPr id="6" name="Afbeelding 5"/>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5605322" y="6041899"/>
            <a:ext cx="990000" cy="540000"/>
          </a:xfrm>
          <a:prstGeom prst="rect">
            <a:avLst/>
          </a:prstGeom>
        </p:spPr>
      </p:pic>
    </p:spTree>
    <p:extLst>
      <p:ext uri="{BB962C8B-B14F-4D97-AF65-F5344CB8AC3E}">
        <p14:creationId xmlns:p14="http://schemas.microsoft.com/office/powerpoint/2010/main" val="187748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en-US" dirty="0"/>
          </a:p>
        </p:txBody>
      </p:sp>
      <p:sp>
        <p:nvSpPr>
          <p:cNvPr id="3" name="Content Placeholder 2"/>
          <p:cNvSpPr>
            <a:spLocks noGrp="1"/>
          </p:cNvSpPr>
          <p:nvPr>
            <p:ph idx="1"/>
          </p:nvPr>
        </p:nvSpPr>
        <p:spPr>
          <a:xfrm>
            <a:off x="5183188" y="987427"/>
            <a:ext cx="6172200" cy="4873625"/>
          </a:xfrm>
        </p:spPr>
        <p:txBody>
          <a:bodyPr/>
          <a:lstStyle>
            <a:lvl1pPr>
              <a:buClr>
                <a:schemeClr val="accent2"/>
              </a:buClr>
              <a:defRPr sz="3200"/>
            </a:lvl1pPr>
            <a:lvl2pPr>
              <a:buClr>
                <a:schemeClr val="accent2"/>
              </a:buClr>
              <a:defRPr sz="2800"/>
            </a:lvl2pPr>
            <a:lvl3pPr>
              <a:buClr>
                <a:schemeClr val="accent2"/>
              </a:buClr>
              <a:defRPr sz="2400"/>
            </a:lvl3pPr>
            <a:lvl4pPr>
              <a:buClr>
                <a:schemeClr val="accent2"/>
              </a:buClr>
              <a:defRPr sz="2000"/>
            </a:lvl4pPr>
            <a:lvl5pPr>
              <a:buClr>
                <a:schemeClr val="accent2"/>
              </a:buCl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D8CDDC70-DE1A-46C6-8E73-5856CC823CD7}" type="datetime4">
              <a:rPr lang="nl-NL" smtClean="0"/>
              <a:t>13 april 2021</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C4477675-E96F-43FC-A262-0F2D412BFE47}" type="slidenum">
              <a:rPr lang="nl-NL" smtClean="0"/>
              <a:t>‹nr.›</a:t>
            </a:fld>
            <a:endParaRPr lang="nl-NL"/>
          </a:p>
        </p:txBody>
      </p:sp>
      <p:pic>
        <p:nvPicPr>
          <p:cNvPr id="9" name="Afbeelding 8"/>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5605322" y="6041899"/>
            <a:ext cx="990000" cy="540000"/>
          </a:xfrm>
          <a:prstGeom prst="rect">
            <a:avLst/>
          </a:prstGeom>
        </p:spPr>
      </p:pic>
    </p:spTree>
    <p:extLst>
      <p:ext uri="{BB962C8B-B14F-4D97-AF65-F5344CB8AC3E}">
        <p14:creationId xmlns:p14="http://schemas.microsoft.com/office/powerpoint/2010/main" val="2816000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02D4A214-C6EE-4AE8-AB7E-3A072FDC3F52}" type="datetime4">
              <a:rPr lang="nl-NL" smtClean="0"/>
              <a:t>13 april 2021</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C4477675-E96F-43FC-A262-0F2D412BFE47}" type="slidenum">
              <a:rPr lang="nl-NL" smtClean="0"/>
              <a:t>‹nr.›</a:t>
            </a:fld>
            <a:endParaRPr lang="nl-NL"/>
          </a:p>
        </p:txBody>
      </p:sp>
      <p:pic>
        <p:nvPicPr>
          <p:cNvPr id="8" name="Afbeelding 7"/>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5605322" y="6041899"/>
            <a:ext cx="990000" cy="540000"/>
          </a:xfrm>
          <a:prstGeom prst="rect">
            <a:avLst/>
          </a:prstGeom>
        </p:spPr>
      </p:pic>
    </p:spTree>
    <p:extLst>
      <p:ext uri="{BB962C8B-B14F-4D97-AF65-F5344CB8AC3E}">
        <p14:creationId xmlns:p14="http://schemas.microsoft.com/office/powerpoint/2010/main" val="2580184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Autofit/>
          </a:bodyPr>
          <a:lstStyle/>
          <a:p>
            <a:r>
              <a:rPr lang="nl-NL" dirty="0"/>
              <a:t>Klik om de stijl te bewerken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dirty="0"/>
              <a:t>Tekststijl van het model bewerken</a:t>
            </a:r>
          </a:p>
          <a:p>
            <a:pPr lvl="1"/>
            <a:r>
              <a:rPr lang="nl-NL" dirty="0"/>
              <a:t>Tweede niveau</a:t>
            </a:r>
          </a:p>
          <a:p>
            <a:pPr lvl="2"/>
            <a:r>
              <a:rPr lang="nl-NL" dirty="0"/>
              <a:t>Derde niveau</a:t>
            </a:r>
          </a:p>
          <a:p>
            <a:pPr lvl="3"/>
            <a:r>
              <a:rPr lang="nl-NL" dirty="0"/>
              <a:t>Vierde niveau</a:t>
            </a:r>
          </a:p>
          <a:p>
            <a:pPr lvl="4"/>
            <a:r>
              <a:rPr lang="nl-NL" dirty="0"/>
              <a:t>Vijfde niveau</a:t>
            </a:r>
            <a:endParaRPr lang="en-US" dirty="0"/>
          </a:p>
        </p:txBody>
      </p:sp>
      <p:sp>
        <p:nvSpPr>
          <p:cNvPr id="4" name="Date Placeholder 3"/>
          <p:cNvSpPr>
            <a:spLocks noGrp="1"/>
          </p:cNvSpPr>
          <p:nvPr>
            <p:ph type="dt" sz="half" idx="2"/>
          </p:nvPr>
        </p:nvSpPr>
        <p:spPr>
          <a:xfrm>
            <a:off x="838200" y="6257963"/>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22B047-562E-4ADB-AD1D-253F0170F1F8}" type="datetime4">
              <a:rPr lang="nl-NL" smtClean="0"/>
              <a:t>13 april 2021</a:t>
            </a:fld>
            <a:endParaRPr lang="nl-NL" dirty="0"/>
          </a:p>
        </p:txBody>
      </p:sp>
      <p:sp>
        <p:nvSpPr>
          <p:cNvPr id="5" name="Footer Placeholder 4"/>
          <p:cNvSpPr>
            <a:spLocks noGrp="1"/>
          </p:cNvSpPr>
          <p:nvPr>
            <p:ph type="ftr" sz="quarter" idx="3"/>
          </p:nvPr>
        </p:nvSpPr>
        <p:spPr>
          <a:xfrm>
            <a:off x="4038600" y="6257963"/>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dirty="0"/>
          </a:p>
        </p:txBody>
      </p:sp>
      <p:sp>
        <p:nvSpPr>
          <p:cNvPr id="6" name="Slide Number Placeholder 5"/>
          <p:cNvSpPr>
            <a:spLocks noGrp="1"/>
          </p:cNvSpPr>
          <p:nvPr>
            <p:ph type="sldNum" sz="quarter" idx="4"/>
          </p:nvPr>
        </p:nvSpPr>
        <p:spPr>
          <a:xfrm>
            <a:off x="8610600" y="6257963"/>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477675-E96F-43FC-A262-0F2D412BFE47}" type="slidenum">
              <a:rPr lang="nl-NL" smtClean="0"/>
              <a:t>‹nr.›</a:t>
            </a:fld>
            <a:endParaRPr lang="nl-NL"/>
          </a:p>
        </p:txBody>
      </p:sp>
    </p:spTree>
    <p:extLst>
      <p:ext uri="{BB962C8B-B14F-4D97-AF65-F5344CB8AC3E}">
        <p14:creationId xmlns:p14="http://schemas.microsoft.com/office/powerpoint/2010/main" val="42331573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tx2"/>
        </a:buClr>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tx2"/>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nationaalarchief.nl/archiveren/kennisbank/handreiking-toegang-tot-digitaal-archief-na-overbrengin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ndertitel 4">
            <a:extLst>
              <a:ext uri="{FF2B5EF4-FFF2-40B4-BE49-F238E27FC236}">
                <a16:creationId xmlns:a16="http://schemas.microsoft.com/office/drawing/2014/main" id="{D9A63801-7449-4AC6-8646-6CAAAC4F81B5}"/>
              </a:ext>
            </a:extLst>
          </p:cNvPr>
          <p:cNvSpPr>
            <a:spLocks noGrp="1"/>
          </p:cNvSpPr>
          <p:nvPr>
            <p:ph type="subTitle" idx="1"/>
          </p:nvPr>
        </p:nvSpPr>
        <p:spPr>
          <a:xfrm>
            <a:off x="838200" y="5254620"/>
            <a:ext cx="8056944" cy="718674"/>
          </a:xfrm>
        </p:spPr>
        <p:txBody>
          <a:bodyPr>
            <a:normAutofit/>
          </a:bodyPr>
          <a:lstStyle/>
          <a:p>
            <a:r>
              <a:rPr lang="nl-NL" b="0" i="1" dirty="0">
                <a:solidFill>
                  <a:srgbClr val="000000"/>
                </a:solidFill>
                <a:effectLst/>
                <a:latin typeface="PT Sans"/>
              </a:rPr>
              <a:t>Kennisplatforms E-depot en Toegang tot data</a:t>
            </a:r>
            <a:endParaRPr lang="en-GB" dirty="0"/>
          </a:p>
        </p:txBody>
      </p:sp>
      <p:sp>
        <p:nvSpPr>
          <p:cNvPr id="6" name="Ondertitel 4">
            <a:extLst>
              <a:ext uri="{FF2B5EF4-FFF2-40B4-BE49-F238E27FC236}">
                <a16:creationId xmlns:a16="http://schemas.microsoft.com/office/drawing/2014/main" id="{D057998D-B9F9-4E18-B356-0E68357D2720}"/>
              </a:ext>
            </a:extLst>
          </p:cNvPr>
          <p:cNvSpPr txBox="1">
            <a:spLocks/>
          </p:cNvSpPr>
          <p:nvPr/>
        </p:nvSpPr>
        <p:spPr>
          <a:xfrm>
            <a:off x="9221693" y="5326340"/>
            <a:ext cx="2581837" cy="718674"/>
          </a:xfrm>
          <a:prstGeom prst="rect">
            <a:avLst/>
          </a:prstGeom>
          <a:solidFill>
            <a:schemeClr val="bg1"/>
          </a:solidFill>
        </p:spPr>
        <p:txBody>
          <a:bodyPr vert="horz" lIns="91440" tIns="45720" rIns="91440" bIns="45720" rtlCol="0" anchor="ctr">
            <a:normAutofit fontScale="85000" lnSpcReduction="10000"/>
          </a:bodyPr>
          <a:lstStyle>
            <a:lvl1pPr marL="0" indent="0" algn="l" defTabSz="914400" rtl="0" eaLnBrk="1" latinLnBrk="0" hangingPunct="1">
              <a:lnSpc>
                <a:spcPct val="90000"/>
              </a:lnSpc>
              <a:spcBef>
                <a:spcPts val="1000"/>
              </a:spcBef>
              <a:buClr>
                <a:schemeClr val="tx2"/>
              </a:buClr>
              <a:buFont typeface="Arial" panose="020B0604020202020204" pitchFamily="34" charset="0"/>
              <a:buNone/>
              <a:defRPr sz="2400" b="1" kern="1200" baseline="0">
                <a:solidFill>
                  <a:schemeClr val="tx1"/>
                </a:solidFill>
                <a:latin typeface="+mn-lt"/>
                <a:ea typeface="+mn-ea"/>
                <a:cs typeface="+mn-cs"/>
              </a:defRPr>
            </a:lvl1pPr>
            <a:lvl2pPr marL="457200" indent="0" algn="ctr" defTabSz="914400" rtl="0" eaLnBrk="1" latinLnBrk="0" hangingPunct="1">
              <a:lnSpc>
                <a:spcPct val="90000"/>
              </a:lnSpc>
              <a:spcBef>
                <a:spcPts val="500"/>
              </a:spcBef>
              <a:buClr>
                <a:schemeClr val="tx2"/>
              </a:buClr>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Clr>
                <a:schemeClr val="tx2"/>
              </a:buClr>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Clr>
                <a:schemeClr val="tx2"/>
              </a:buClr>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chemeClr val="tx2"/>
              </a:buClr>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0" dirty="0"/>
              <a:t>Jerry van Ekeren</a:t>
            </a:r>
          </a:p>
          <a:p>
            <a:r>
              <a:rPr lang="en-GB" b="0" dirty="0"/>
              <a:t>13 </a:t>
            </a:r>
            <a:r>
              <a:rPr lang="en-GB" b="0" dirty="0" err="1"/>
              <a:t>april</a:t>
            </a:r>
            <a:r>
              <a:rPr lang="en-GB" b="0" dirty="0"/>
              <a:t> 2021	</a:t>
            </a:r>
          </a:p>
        </p:txBody>
      </p:sp>
      <p:sp>
        <p:nvSpPr>
          <p:cNvPr id="3" name="Titel 2">
            <a:extLst>
              <a:ext uri="{FF2B5EF4-FFF2-40B4-BE49-F238E27FC236}">
                <a16:creationId xmlns:a16="http://schemas.microsoft.com/office/drawing/2014/main" id="{B03B955B-1534-45A0-98DC-1E02F834F7E5}"/>
              </a:ext>
            </a:extLst>
          </p:cNvPr>
          <p:cNvSpPr>
            <a:spLocks noGrp="1"/>
          </p:cNvSpPr>
          <p:nvPr>
            <p:ph type="title"/>
          </p:nvPr>
        </p:nvSpPr>
        <p:spPr/>
        <p:txBody>
          <a:bodyPr/>
          <a:lstStyle/>
          <a:p>
            <a:r>
              <a:rPr lang="nl-NL" dirty="0"/>
              <a:t>Handreiking toegang na overbrenging digitaal archief</a:t>
            </a:r>
          </a:p>
        </p:txBody>
      </p:sp>
    </p:spTree>
    <p:extLst>
      <p:ext uri="{BB962C8B-B14F-4D97-AF65-F5344CB8AC3E}">
        <p14:creationId xmlns:p14="http://schemas.microsoft.com/office/powerpoint/2010/main" val="6996005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D00A60-3FF5-4843-93FE-6DD34CE4221E}"/>
              </a:ext>
            </a:extLst>
          </p:cNvPr>
          <p:cNvSpPr>
            <a:spLocks noGrp="1"/>
          </p:cNvSpPr>
          <p:nvPr>
            <p:ph type="title"/>
          </p:nvPr>
        </p:nvSpPr>
        <p:spPr/>
        <p:txBody>
          <a:bodyPr/>
          <a:lstStyle/>
          <a:p>
            <a:r>
              <a:rPr lang="nl-NL" altLang="nl-NL" dirty="0">
                <a:latin typeface="+mn-lt"/>
                <a:cs typeface="+mn-cs"/>
              </a:rPr>
              <a:t>5. Wanneer en hoe bepaal je welke variant het beste past?</a:t>
            </a:r>
            <a:endParaRPr lang="nl-NL" dirty="0"/>
          </a:p>
        </p:txBody>
      </p:sp>
      <p:sp>
        <p:nvSpPr>
          <p:cNvPr id="3" name="Tijdelijke aanduiding voor inhoud 2">
            <a:extLst>
              <a:ext uri="{FF2B5EF4-FFF2-40B4-BE49-F238E27FC236}">
                <a16:creationId xmlns:a16="http://schemas.microsoft.com/office/drawing/2014/main" id="{D470BD4C-C8B6-4C60-B332-E77FE2284EFA}"/>
              </a:ext>
            </a:extLst>
          </p:cNvPr>
          <p:cNvSpPr>
            <a:spLocks noGrp="1"/>
          </p:cNvSpPr>
          <p:nvPr>
            <p:ph idx="1"/>
          </p:nvPr>
        </p:nvSpPr>
        <p:spPr/>
        <p:txBody>
          <a:bodyPr>
            <a:normAutofit/>
          </a:bodyPr>
          <a:lstStyle/>
          <a:p>
            <a:pPr marL="0" indent="0">
              <a:buNone/>
            </a:pPr>
            <a:r>
              <a:rPr lang="nl-NL" sz="2000" dirty="0"/>
              <a:t>Om een variant te selecteren kunnen verschillende afwegingen worden gemaakt. De belangrijkste factoren hiervoor zijn:</a:t>
            </a:r>
          </a:p>
          <a:p>
            <a:endParaRPr lang="nl-NL" sz="2000" dirty="0"/>
          </a:p>
          <a:p>
            <a:r>
              <a:rPr lang="nl-NL" sz="2000" dirty="0"/>
              <a:t>Verwachte informatiebehoefte van de archiefvormer</a:t>
            </a:r>
          </a:p>
          <a:p>
            <a:endParaRPr lang="nl-NL" sz="2000" dirty="0"/>
          </a:p>
          <a:p>
            <a:r>
              <a:rPr lang="nl-NL" sz="2000" dirty="0"/>
              <a:t>Kwaliteitscriteria voor toegang</a:t>
            </a:r>
          </a:p>
          <a:p>
            <a:endParaRPr lang="nl-NL" sz="2000" dirty="0"/>
          </a:p>
          <a:p>
            <a:r>
              <a:rPr lang="nl-NL" sz="2000" dirty="0"/>
              <a:t>Ontwikkel- en beheerkosten</a:t>
            </a:r>
          </a:p>
        </p:txBody>
      </p:sp>
      <p:sp>
        <p:nvSpPr>
          <p:cNvPr id="4" name="Tijdelijke aanduiding voor datum 3">
            <a:extLst>
              <a:ext uri="{FF2B5EF4-FFF2-40B4-BE49-F238E27FC236}">
                <a16:creationId xmlns:a16="http://schemas.microsoft.com/office/drawing/2014/main" id="{D1B7A58E-51B9-4D6B-B05B-08DAD8DB3E07}"/>
              </a:ext>
            </a:extLst>
          </p:cNvPr>
          <p:cNvSpPr>
            <a:spLocks noGrp="1"/>
          </p:cNvSpPr>
          <p:nvPr>
            <p:ph type="dt" sz="half" idx="10"/>
          </p:nvPr>
        </p:nvSpPr>
        <p:spPr/>
        <p:txBody>
          <a:bodyPr/>
          <a:lstStyle/>
          <a:p>
            <a:fld id="{8E1DE8D7-4596-45DC-895C-080F1EC826DC}" type="datetime4">
              <a:rPr lang="nl-NL" smtClean="0"/>
              <a:t>13 april 2021</a:t>
            </a:fld>
            <a:endParaRPr lang="nl-NL"/>
          </a:p>
        </p:txBody>
      </p:sp>
      <p:sp>
        <p:nvSpPr>
          <p:cNvPr id="5" name="Tijdelijke aanduiding voor dianummer 4">
            <a:extLst>
              <a:ext uri="{FF2B5EF4-FFF2-40B4-BE49-F238E27FC236}">
                <a16:creationId xmlns:a16="http://schemas.microsoft.com/office/drawing/2014/main" id="{5C407F2B-511C-4F57-B672-6F9ED3AAC06F}"/>
              </a:ext>
            </a:extLst>
          </p:cNvPr>
          <p:cNvSpPr>
            <a:spLocks noGrp="1"/>
          </p:cNvSpPr>
          <p:nvPr>
            <p:ph type="sldNum" sz="quarter" idx="12"/>
          </p:nvPr>
        </p:nvSpPr>
        <p:spPr/>
        <p:txBody>
          <a:bodyPr/>
          <a:lstStyle/>
          <a:p>
            <a:fld id="{C4477675-E96F-43FC-A262-0F2D412BFE47}" type="slidenum">
              <a:rPr lang="nl-NL" smtClean="0"/>
              <a:t>10</a:t>
            </a:fld>
            <a:endParaRPr lang="nl-NL"/>
          </a:p>
        </p:txBody>
      </p:sp>
    </p:spTree>
    <p:extLst>
      <p:ext uri="{BB962C8B-B14F-4D97-AF65-F5344CB8AC3E}">
        <p14:creationId xmlns:p14="http://schemas.microsoft.com/office/powerpoint/2010/main" val="3314165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FBE92EE-9D6B-4EDB-B606-BDBEB297C8F9}"/>
              </a:ext>
            </a:extLst>
          </p:cNvPr>
          <p:cNvSpPr>
            <a:spLocks noGrp="1"/>
          </p:cNvSpPr>
          <p:nvPr>
            <p:ph type="title"/>
          </p:nvPr>
        </p:nvSpPr>
        <p:spPr/>
        <p:txBody>
          <a:bodyPr/>
          <a:lstStyle/>
          <a:p>
            <a:r>
              <a:rPr lang="nl-NL" dirty="0"/>
              <a:t>De handreiking vind je hier:</a:t>
            </a:r>
          </a:p>
        </p:txBody>
      </p:sp>
      <p:sp>
        <p:nvSpPr>
          <p:cNvPr id="3" name="Tijdelijke aanduiding voor inhoud 2">
            <a:extLst>
              <a:ext uri="{FF2B5EF4-FFF2-40B4-BE49-F238E27FC236}">
                <a16:creationId xmlns:a16="http://schemas.microsoft.com/office/drawing/2014/main" id="{9D7E13EA-8FF5-4129-89A8-4A18510BF563}"/>
              </a:ext>
            </a:extLst>
          </p:cNvPr>
          <p:cNvSpPr>
            <a:spLocks noGrp="1"/>
          </p:cNvSpPr>
          <p:nvPr>
            <p:ph idx="1"/>
          </p:nvPr>
        </p:nvSpPr>
        <p:spPr>
          <a:xfrm>
            <a:off x="838200" y="1825625"/>
            <a:ext cx="10698804" cy="4351338"/>
          </a:xfrm>
        </p:spPr>
        <p:txBody>
          <a:bodyPr/>
          <a:lstStyle/>
          <a:p>
            <a:pPr marL="0" indent="0">
              <a:buNone/>
            </a:pPr>
            <a:endParaRPr lang="nl-NL" dirty="0">
              <a:solidFill>
                <a:srgbClr val="00B0F0"/>
              </a:solidFill>
              <a:hlinkClick r:id="rId2">
                <a:extLst>
                  <a:ext uri="{A12FA001-AC4F-418D-AE19-62706E023703}">
                    <ahyp:hlinkClr xmlns:ahyp="http://schemas.microsoft.com/office/drawing/2018/hyperlinkcolor" val="tx"/>
                  </a:ext>
                </a:extLst>
              </a:hlinkClick>
            </a:endParaRPr>
          </a:p>
          <a:p>
            <a:pPr marL="0" indent="0">
              <a:buNone/>
            </a:pPr>
            <a:r>
              <a:rPr lang="nl-NL" dirty="0">
                <a:solidFill>
                  <a:srgbClr val="00B0F0"/>
                </a:solidFill>
                <a:hlinkClick r:id="rId2">
                  <a:extLst>
                    <a:ext uri="{A12FA001-AC4F-418D-AE19-62706E023703}">
                      <ahyp:hlinkClr xmlns:ahyp="http://schemas.microsoft.com/office/drawing/2018/hyperlinkcolor" val="tx"/>
                    </a:ext>
                  </a:extLst>
                </a:hlinkClick>
              </a:rPr>
              <a:t>https://www.nationaalarchief.nl/archiveren/kennisbank/handreiking-toegang-tot-digitaal-archief-na-overbrenging</a:t>
            </a:r>
            <a:endParaRPr lang="nl-NL" dirty="0">
              <a:solidFill>
                <a:srgbClr val="00B0F0"/>
              </a:solidFill>
            </a:endParaRPr>
          </a:p>
          <a:p>
            <a:endParaRPr lang="nl-NL" dirty="0"/>
          </a:p>
        </p:txBody>
      </p:sp>
      <p:sp>
        <p:nvSpPr>
          <p:cNvPr id="4" name="Tijdelijke aanduiding voor datum 3">
            <a:extLst>
              <a:ext uri="{FF2B5EF4-FFF2-40B4-BE49-F238E27FC236}">
                <a16:creationId xmlns:a16="http://schemas.microsoft.com/office/drawing/2014/main" id="{88A3BA87-79F4-4186-BFDD-89447337D7DF}"/>
              </a:ext>
            </a:extLst>
          </p:cNvPr>
          <p:cNvSpPr>
            <a:spLocks noGrp="1"/>
          </p:cNvSpPr>
          <p:nvPr>
            <p:ph type="dt" sz="half" idx="10"/>
          </p:nvPr>
        </p:nvSpPr>
        <p:spPr/>
        <p:txBody>
          <a:bodyPr/>
          <a:lstStyle/>
          <a:p>
            <a:fld id="{8E1DE8D7-4596-45DC-895C-080F1EC826DC}" type="datetime4">
              <a:rPr lang="nl-NL" smtClean="0"/>
              <a:t>13 april 2021</a:t>
            </a:fld>
            <a:endParaRPr lang="nl-NL"/>
          </a:p>
        </p:txBody>
      </p:sp>
      <p:sp>
        <p:nvSpPr>
          <p:cNvPr id="5" name="Tijdelijke aanduiding voor dianummer 4">
            <a:extLst>
              <a:ext uri="{FF2B5EF4-FFF2-40B4-BE49-F238E27FC236}">
                <a16:creationId xmlns:a16="http://schemas.microsoft.com/office/drawing/2014/main" id="{2122809E-08F5-4689-9E1A-1B5CC25813D3}"/>
              </a:ext>
            </a:extLst>
          </p:cNvPr>
          <p:cNvSpPr>
            <a:spLocks noGrp="1"/>
          </p:cNvSpPr>
          <p:nvPr>
            <p:ph type="sldNum" sz="quarter" idx="12"/>
          </p:nvPr>
        </p:nvSpPr>
        <p:spPr/>
        <p:txBody>
          <a:bodyPr/>
          <a:lstStyle/>
          <a:p>
            <a:fld id="{C4477675-E96F-43FC-A262-0F2D412BFE47}" type="slidenum">
              <a:rPr lang="nl-NL" smtClean="0"/>
              <a:t>11</a:t>
            </a:fld>
            <a:endParaRPr lang="nl-NL"/>
          </a:p>
        </p:txBody>
      </p:sp>
    </p:spTree>
    <p:extLst>
      <p:ext uri="{BB962C8B-B14F-4D97-AF65-F5344CB8AC3E}">
        <p14:creationId xmlns:p14="http://schemas.microsoft.com/office/powerpoint/2010/main" val="10812788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687A9F-79DF-4C8E-919A-B7C2841F5025}"/>
              </a:ext>
            </a:extLst>
          </p:cNvPr>
          <p:cNvSpPr>
            <a:spLocks noGrp="1"/>
          </p:cNvSpPr>
          <p:nvPr>
            <p:ph type="title"/>
          </p:nvPr>
        </p:nvSpPr>
        <p:spPr>
          <a:xfrm>
            <a:off x="4807085" y="2602488"/>
            <a:ext cx="10515600" cy="1325563"/>
          </a:xfrm>
        </p:spPr>
        <p:txBody>
          <a:bodyPr/>
          <a:lstStyle/>
          <a:p>
            <a:r>
              <a:rPr lang="nl-NL" dirty="0"/>
              <a:t>Vragen?</a:t>
            </a:r>
          </a:p>
        </p:txBody>
      </p:sp>
      <p:sp>
        <p:nvSpPr>
          <p:cNvPr id="3" name="Tijdelijke aanduiding voor inhoud 2">
            <a:extLst>
              <a:ext uri="{FF2B5EF4-FFF2-40B4-BE49-F238E27FC236}">
                <a16:creationId xmlns:a16="http://schemas.microsoft.com/office/drawing/2014/main" id="{59B0B9CD-76FD-41FC-8DB6-70A82C52EF41}"/>
              </a:ext>
            </a:extLst>
          </p:cNvPr>
          <p:cNvSpPr>
            <a:spLocks noGrp="1"/>
          </p:cNvSpPr>
          <p:nvPr>
            <p:ph idx="1"/>
          </p:nvPr>
        </p:nvSpPr>
        <p:spPr/>
        <p:txBody>
          <a:bodyPr/>
          <a:lstStyle/>
          <a:p>
            <a:endParaRPr lang="nl-NL" dirty="0"/>
          </a:p>
        </p:txBody>
      </p:sp>
      <p:sp>
        <p:nvSpPr>
          <p:cNvPr id="4" name="Tijdelijke aanduiding voor datum 3">
            <a:extLst>
              <a:ext uri="{FF2B5EF4-FFF2-40B4-BE49-F238E27FC236}">
                <a16:creationId xmlns:a16="http://schemas.microsoft.com/office/drawing/2014/main" id="{E29C4AD7-4953-4984-A29A-602C7A6274E5}"/>
              </a:ext>
            </a:extLst>
          </p:cNvPr>
          <p:cNvSpPr>
            <a:spLocks noGrp="1"/>
          </p:cNvSpPr>
          <p:nvPr>
            <p:ph type="dt" sz="half" idx="10"/>
          </p:nvPr>
        </p:nvSpPr>
        <p:spPr/>
        <p:txBody>
          <a:bodyPr/>
          <a:lstStyle/>
          <a:p>
            <a:fld id="{8E1DE8D7-4596-45DC-895C-080F1EC826DC}" type="datetime4">
              <a:rPr lang="nl-NL" smtClean="0"/>
              <a:t>13 april 2021</a:t>
            </a:fld>
            <a:endParaRPr lang="nl-NL"/>
          </a:p>
        </p:txBody>
      </p:sp>
      <p:sp>
        <p:nvSpPr>
          <p:cNvPr id="5" name="Tijdelijke aanduiding voor dianummer 4">
            <a:extLst>
              <a:ext uri="{FF2B5EF4-FFF2-40B4-BE49-F238E27FC236}">
                <a16:creationId xmlns:a16="http://schemas.microsoft.com/office/drawing/2014/main" id="{92FC0420-8EB8-47C3-85AA-DA647A974F11}"/>
              </a:ext>
            </a:extLst>
          </p:cNvPr>
          <p:cNvSpPr>
            <a:spLocks noGrp="1"/>
          </p:cNvSpPr>
          <p:nvPr>
            <p:ph type="sldNum" sz="quarter" idx="12"/>
          </p:nvPr>
        </p:nvSpPr>
        <p:spPr/>
        <p:txBody>
          <a:bodyPr/>
          <a:lstStyle/>
          <a:p>
            <a:fld id="{C4477675-E96F-43FC-A262-0F2D412BFE47}" type="slidenum">
              <a:rPr lang="nl-NL" smtClean="0"/>
              <a:t>12</a:t>
            </a:fld>
            <a:endParaRPr lang="nl-NL"/>
          </a:p>
        </p:txBody>
      </p:sp>
    </p:spTree>
    <p:extLst>
      <p:ext uri="{BB962C8B-B14F-4D97-AF65-F5344CB8AC3E}">
        <p14:creationId xmlns:p14="http://schemas.microsoft.com/office/powerpoint/2010/main" val="2944097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807C69-030F-4ECE-86E0-0DD55020272F}"/>
              </a:ext>
            </a:extLst>
          </p:cNvPr>
          <p:cNvSpPr>
            <a:spLocks noGrp="1"/>
          </p:cNvSpPr>
          <p:nvPr>
            <p:ph type="title"/>
          </p:nvPr>
        </p:nvSpPr>
        <p:spPr/>
        <p:txBody>
          <a:bodyPr/>
          <a:lstStyle/>
          <a:p>
            <a:r>
              <a:rPr lang="nl-NL" dirty="0"/>
              <a:t>Betrokken experts en doelgroep</a:t>
            </a:r>
          </a:p>
        </p:txBody>
      </p:sp>
      <p:sp>
        <p:nvSpPr>
          <p:cNvPr id="3" name="Tijdelijke aanduiding voor inhoud 2">
            <a:extLst>
              <a:ext uri="{FF2B5EF4-FFF2-40B4-BE49-F238E27FC236}">
                <a16:creationId xmlns:a16="http://schemas.microsoft.com/office/drawing/2014/main" id="{EB56C817-580C-45B3-9B1C-43A7BF053477}"/>
              </a:ext>
            </a:extLst>
          </p:cNvPr>
          <p:cNvSpPr>
            <a:spLocks noGrp="1"/>
          </p:cNvSpPr>
          <p:nvPr>
            <p:ph idx="1"/>
          </p:nvPr>
        </p:nvSpPr>
        <p:spPr>
          <a:xfrm>
            <a:off x="838200" y="1943001"/>
            <a:ext cx="5614481" cy="4351338"/>
          </a:xfrm>
        </p:spPr>
        <p:txBody>
          <a:bodyPr/>
          <a:lstStyle/>
          <a:p>
            <a:r>
              <a:rPr lang="nl-NL" sz="2000" dirty="0"/>
              <a:t>Nationaal Archief</a:t>
            </a:r>
          </a:p>
          <a:p>
            <a:r>
              <a:rPr lang="nl-NL" sz="2000" dirty="0"/>
              <a:t>Gemeente Amsterdam</a:t>
            </a:r>
          </a:p>
          <a:p>
            <a:r>
              <a:rPr lang="nl-NL" sz="2000" dirty="0"/>
              <a:t>Gemeente Den Haag</a:t>
            </a:r>
          </a:p>
          <a:p>
            <a:r>
              <a:rPr lang="nl-NL" sz="2000" dirty="0"/>
              <a:t>Provincie Groningen </a:t>
            </a:r>
          </a:p>
          <a:p>
            <a:r>
              <a:rPr lang="nl-NL" sz="2000" dirty="0"/>
              <a:t>Stadswaterschap Hollandse Delta</a:t>
            </a:r>
          </a:p>
          <a:p>
            <a:r>
              <a:rPr lang="nl-NL" sz="2000" dirty="0"/>
              <a:t>VNG</a:t>
            </a:r>
          </a:p>
          <a:p>
            <a:r>
              <a:rPr lang="nl-NL" sz="2000" dirty="0"/>
              <a:t>Regionaal Archief Tilburg</a:t>
            </a:r>
          </a:p>
          <a:p>
            <a:r>
              <a:rPr lang="nl-NL" sz="2000" dirty="0" err="1"/>
              <a:t>MinEZK</a:t>
            </a:r>
            <a:endParaRPr lang="nl-NL" sz="2000" dirty="0"/>
          </a:p>
          <a:p>
            <a:endParaRPr lang="nl-NL" dirty="0"/>
          </a:p>
        </p:txBody>
      </p:sp>
      <p:sp>
        <p:nvSpPr>
          <p:cNvPr id="4" name="Tijdelijke aanduiding voor datum 3">
            <a:extLst>
              <a:ext uri="{FF2B5EF4-FFF2-40B4-BE49-F238E27FC236}">
                <a16:creationId xmlns:a16="http://schemas.microsoft.com/office/drawing/2014/main" id="{3A0BCA48-8F05-4C39-A4E7-939C7C98D39E}"/>
              </a:ext>
            </a:extLst>
          </p:cNvPr>
          <p:cNvSpPr>
            <a:spLocks noGrp="1"/>
          </p:cNvSpPr>
          <p:nvPr>
            <p:ph type="dt" sz="half" idx="10"/>
          </p:nvPr>
        </p:nvSpPr>
        <p:spPr/>
        <p:txBody>
          <a:bodyPr/>
          <a:lstStyle/>
          <a:p>
            <a:fld id="{8E1DE8D7-4596-45DC-895C-080F1EC826DC}" type="datetime4">
              <a:rPr lang="nl-NL" smtClean="0"/>
              <a:t>13 april 2021</a:t>
            </a:fld>
            <a:endParaRPr lang="nl-NL"/>
          </a:p>
        </p:txBody>
      </p:sp>
      <p:sp>
        <p:nvSpPr>
          <p:cNvPr id="5" name="Tijdelijke aanduiding voor dianummer 4">
            <a:extLst>
              <a:ext uri="{FF2B5EF4-FFF2-40B4-BE49-F238E27FC236}">
                <a16:creationId xmlns:a16="http://schemas.microsoft.com/office/drawing/2014/main" id="{984C367B-D3B5-4D79-81A2-B62422818808}"/>
              </a:ext>
            </a:extLst>
          </p:cNvPr>
          <p:cNvSpPr>
            <a:spLocks noGrp="1"/>
          </p:cNvSpPr>
          <p:nvPr>
            <p:ph type="sldNum" sz="quarter" idx="12"/>
          </p:nvPr>
        </p:nvSpPr>
        <p:spPr/>
        <p:txBody>
          <a:bodyPr/>
          <a:lstStyle/>
          <a:p>
            <a:fld id="{C4477675-E96F-43FC-A262-0F2D412BFE47}" type="slidenum">
              <a:rPr lang="nl-NL" smtClean="0"/>
              <a:t>2</a:t>
            </a:fld>
            <a:endParaRPr lang="nl-NL"/>
          </a:p>
        </p:txBody>
      </p:sp>
      <p:sp>
        <p:nvSpPr>
          <p:cNvPr id="7" name="Tekstvak 6">
            <a:extLst>
              <a:ext uri="{FF2B5EF4-FFF2-40B4-BE49-F238E27FC236}">
                <a16:creationId xmlns:a16="http://schemas.microsoft.com/office/drawing/2014/main" id="{7680459C-9068-4A12-92B7-E246F8331A2B}"/>
              </a:ext>
            </a:extLst>
          </p:cNvPr>
          <p:cNvSpPr txBox="1"/>
          <p:nvPr/>
        </p:nvSpPr>
        <p:spPr>
          <a:xfrm>
            <a:off x="6297038" y="1943001"/>
            <a:ext cx="6096000" cy="4698722"/>
          </a:xfrm>
          <a:prstGeom prst="rect">
            <a:avLst/>
          </a:prstGeom>
          <a:noFill/>
        </p:spPr>
        <p:txBody>
          <a:bodyPr wrap="square">
            <a:spAutoFit/>
          </a:bodyPr>
          <a:lstStyle/>
          <a:p>
            <a:pPr marL="228600" indent="-228600">
              <a:lnSpc>
                <a:spcPct val="90000"/>
              </a:lnSpc>
              <a:spcBef>
                <a:spcPts val="1000"/>
              </a:spcBef>
              <a:buClr>
                <a:schemeClr val="accent2"/>
              </a:buClr>
              <a:buFont typeface="Arial" panose="020B0604020202020204" pitchFamily="34" charset="0"/>
              <a:buChar char="•"/>
            </a:pPr>
            <a:r>
              <a:rPr lang="nl-NL" sz="2000" dirty="0"/>
              <a:t>Nationaal Archief</a:t>
            </a:r>
          </a:p>
          <a:p>
            <a:pPr marL="228600" indent="-228600">
              <a:lnSpc>
                <a:spcPct val="90000"/>
              </a:lnSpc>
              <a:spcBef>
                <a:spcPts val="1000"/>
              </a:spcBef>
              <a:buClr>
                <a:schemeClr val="accent2"/>
              </a:buClr>
              <a:buFont typeface="Arial" panose="020B0604020202020204" pitchFamily="34" charset="0"/>
              <a:buChar char="•"/>
            </a:pPr>
            <a:r>
              <a:rPr lang="nl-NL" sz="2000" dirty="0"/>
              <a:t>Gemeente Amsterdam</a:t>
            </a:r>
          </a:p>
          <a:p>
            <a:pPr marL="228600" indent="-228600">
              <a:lnSpc>
                <a:spcPct val="90000"/>
              </a:lnSpc>
              <a:spcBef>
                <a:spcPts val="1000"/>
              </a:spcBef>
              <a:buClr>
                <a:schemeClr val="accent2"/>
              </a:buClr>
              <a:buFont typeface="Arial" panose="020B0604020202020204" pitchFamily="34" charset="0"/>
              <a:buChar char="•"/>
            </a:pPr>
            <a:r>
              <a:rPr lang="nl-NL" sz="2000" dirty="0"/>
              <a:t>Gemeente Den Haag</a:t>
            </a:r>
          </a:p>
          <a:p>
            <a:pPr marL="228600" indent="-228600">
              <a:lnSpc>
                <a:spcPct val="90000"/>
              </a:lnSpc>
              <a:spcBef>
                <a:spcPts val="1000"/>
              </a:spcBef>
              <a:buClr>
                <a:schemeClr val="accent2"/>
              </a:buClr>
              <a:buFont typeface="Arial" panose="020B0604020202020204" pitchFamily="34" charset="0"/>
              <a:buChar char="•"/>
            </a:pPr>
            <a:r>
              <a:rPr lang="nl-NL" sz="2000" dirty="0"/>
              <a:t>Provincie Groningen</a:t>
            </a:r>
          </a:p>
          <a:p>
            <a:pPr marL="228600" indent="-228600">
              <a:lnSpc>
                <a:spcPct val="90000"/>
              </a:lnSpc>
              <a:spcBef>
                <a:spcPts val="1000"/>
              </a:spcBef>
              <a:buClr>
                <a:schemeClr val="accent2"/>
              </a:buClr>
              <a:buFont typeface="Arial" panose="020B0604020202020204" pitchFamily="34" charset="0"/>
              <a:buChar char="•"/>
            </a:pPr>
            <a:r>
              <a:rPr lang="nl-NL" sz="2000" dirty="0"/>
              <a:t>Stadswaterschap Hollandse Delta</a:t>
            </a:r>
          </a:p>
          <a:p>
            <a:pPr marL="228600" indent="-228600">
              <a:lnSpc>
                <a:spcPct val="90000"/>
              </a:lnSpc>
              <a:spcBef>
                <a:spcPts val="1000"/>
              </a:spcBef>
              <a:buClr>
                <a:schemeClr val="accent2"/>
              </a:buClr>
              <a:buFont typeface="Arial" panose="020B0604020202020204" pitchFamily="34" charset="0"/>
              <a:buChar char="•"/>
            </a:pPr>
            <a:r>
              <a:rPr lang="nl-NL" sz="2000" dirty="0"/>
              <a:t>VNG</a:t>
            </a:r>
          </a:p>
          <a:p>
            <a:pPr marL="228600" indent="-228600">
              <a:lnSpc>
                <a:spcPct val="90000"/>
              </a:lnSpc>
              <a:spcBef>
                <a:spcPts val="1000"/>
              </a:spcBef>
              <a:buClr>
                <a:schemeClr val="accent2"/>
              </a:buClr>
              <a:buFont typeface="Arial" panose="020B0604020202020204" pitchFamily="34" charset="0"/>
              <a:buChar char="•"/>
            </a:pPr>
            <a:r>
              <a:rPr lang="nl-NL" sz="2000" dirty="0"/>
              <a:t>Regionaal Archief Tilburg</a:t>
            </a:r>
          </a:p>
          <a:p>
            <a:pPr marL="228600" indent="-228600">
              <a:lnSpc>
                <a:spcPct val="90000"/>
              </a:lnSpc>
              <a:spcBef>
                <a:spcPts val="1000"/>
              </a:spcBef>
              <a:buClr>
                <a:schemeClr val="accent2"/>
              </a:buClr>
              <a:buFont typeface="Arial" panose="020B0604020202020204" pitchFamily="34" charset="0"/>
              <a:buChar char="•"/>
            </a:pPr>
            <a:r>
              <a:rPr lang="nl-NL" sz="2000" dirty="0" err="1"/>
              <a:t>MinEZK</a:t>
            </a:r>
            <a:endParaRPr lang="nl-NL" sz="2000" dirty="0"/>
          </a:p>
          <a:p>
            <a:pPr marL="228600" indent="-228600">
              <a:lnSpc>
                <a:spcPct val="90000"/>
              </a:lnSpc>
              <a:spcBef>
                <a:spcPts val="1000"/>
              </a:spcBef>
              <a:buClr>
                <a:schemeClr val="accent2"/>
              </a:buClr>
              <a:buFont typeface="Arial" panose="020B0604020202020204" pitchFamily="34" charset="0"/>
              <a:buChar char="•"/>
            </a:pPr>
            <a:r>
              <a:rPr lang="nl-NL" sz="2000" dirty="0"/>
              <a:t>Streekarchief Langstraat Heusden Altena</a:t>
            </a:r>
          </a:p>
          <a:p>
            <a:pPr marL="228600" indent="-228600">
              <a:lnSpc>
                <a:spcPct val="90000"/>
              </a:lnSpc>
              <a:spcBef>
                <a:spcPts val="1000"/>
              </a:spcBef>
              <a:buClr>
                <a:schemeClr val="accent2"/>
              </a:buClr>
              <a:buFont typeface="Arial" panose="020B0604020202020204" pitchFamily="34" charset="0"/>
              <a:buChar char="•"/>
            </a:pPr>
            <a:r>
              <a:rPr lang="nl-NL" sz="2000" dirty="0"/>
              <a:t>RHC Vecht en Venen</a:t>
            </a:r>
          </a:p>
          <a:p>
            <a:pPr marL="228600" indent="-228600">
              <a:lnSpc>
                <a:spcPct val="90000"/>
              </a:lnSpc>
              <a:spcBef>
                <a:spcPts val="1000"/>
              </a:spcBef>
              <a:buClr>
                <a:schemeClr val="accent2"/>
              </a:buClr>
              <a:buFont typeface="Arial" panose="020B0604020202020204" pitchFamily="34" charset="0"/>
              <a:buChar char="•"/>
            </a:pPr>
            <a:r>
              <a:rPr lang="nl-NL" sz="2000" dirty="0"/>
              <a:t>Gelders Archief</a:t>
            </a:r>
          </a:p>
          <a:p>
            <a:endParaRPr lang="nl-NL" dirty="0"/>
          </a:p>
        </p:txBody>
      </p:sp>
      <p:sp>
        <p:nvSpPr>
          <p:cNvPr id="8" name="Tekstvak 7">
            <a:extLst>
              <a:ext uri="{FF2B5EF4-FFF2-40B4-BE49-F238E27FC236}">
                <a16:creationId xmlns:a16="http://schemas.microsoft.com/office/drawing/2014/main" id="{37C2A039-2B47-4F9F-B5D3-2E3C12D84853}"/>
              </a:ext>
            </a:extLst>
          </p:cNvPr>
          <p:cNvSpPr txBox="1"/>
          <p:nvPr/>
        </p:nvSpPr>
        <p:spPr>
          <a:xfrm>
            <a:off x="1057072" y="1446712"/>
            <a:ext cx="3651115" cy="400110"/>
          </a:xfrm>
          <a:prstGeom prst="rect">
            <a:avLst/>
          </a:prstGeom>
          <a:noFill/>
        </p:spPr>
        <p:txBody>
          <a:bodyPr wrap="square" rtlCol="0">
            <a:spAutoFit/>
          </a:bodyPr>
          <a:lstStyle/>
          <a:p>
            <a:r>
              <a:rPr lang="nl-NL" sz="2000" b="1" dirty="0"/>
              <a:t>Experts</a:t>
            </a:r>
            <a:r>
              <a:rPr lang="nl-NL" b="1" dirty="0"/>
              <a:t>	</a:t>
            </a:r>
          </a:p>
        </p:txBody>
      </p:sp>
      <p:sp>
        <p:nvSpPr>
          <p:cNvPr id="9" name="Tekstvak 8">
            <a:extLst>
              <a:ext uri="{FF2B5EF4-FFF2-40B4-BE49-F238E27FC236}">
                <a16:creationId xmlns:a16="http://schemas.microsoft.com/office/drawing/2014/main" id="{CF8AADD1-B3FD-4434-A9EB-4007AAEBD476}"/>
              </a:ext>
            </a:extLst>
          </p:cNvPr>
          <p:cNvSpPr txBox="1"/>
          <p:nvPr/>
        </p:nvSpPr>
        <p:spPr>
          <a:xfrm>
            <a:off x="6501319" y="1446712"/>
            <a:ext cx="3651115" cy="400110"/>
          </a:xfrm>
          <a:prstGeom prst="rect">
            <a:avLst/>
          </a:prstGeom>
          <a:noFill/>
        </p:spPr>
        <p:txBody>
          <a:bodyPr wrap="square" rtlCol="0">
            <a:spAutoFit/>
          </a:bodyPr>
          <a:lstStyle/>
          <a:p>
            <a:r>
              <a:rPr lang="nl-NL" sz="2000" b="1" dirty="0"/>
              <a:t>Doelgroep</a:t>
            </a:r>
            <a:r>
              <a:rPr lang="nl-NL" b="1" dirty="0"/>
              <a:t>	</a:t>
            </a:r>
          </a:p>
        </p:txBody>
      </p:sp>
    </p:spTree>
    <p:extLst>
      <p:ext uri="{BB962C8B-B14F-4D97-AF65-F5344CB8AC3E}">
        <p14:creationId xmlns:p14="http://schemas.microsoft.com/office/powerpoint/2010/main" val="1329152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F2354E-BB8F-46BB-9C8D-831F6D9D6442}"/>
              </a:ext>
            </a:extLst>
          </p:cNvPr>
          <p:cNvSpPr>
            <a:spLocks noGrp="1"/>
          </p:cNvSpPr>
          <p:nvPr>
            <p:ph type="title"/>
          </p:nvPr>
        </p:nvSpPr>
        <p:spPr/>
        <p:txBody>
          <a:bodyPr/>
          <a:lstStyle/>
          <a:p>
            <a:r>
              <a:rPr lang="nl-NL" dirty="0"/>
              <a:t>Agenda</a:t>
            </a:r>
          </a:p>
        </p:txBody>
      </p:sp>
      <p:sp>
        <p:nvSpPr>
          <p:cNvPr id="3" name="Tijdelijke aanduiding voor inhoud 2">
            <a:extLst>
              <a:ext uri="{FF2B5EF4-FFF2-40B4-BE49-F238E27FC236}">
                <a16:creationId xmlns:a16="http://schemas.microsoft.com/office/drawing/2014/main" id="{4DA339C1-F97C-46FD-85E9-04F0C0ABF7F1}"/>
              </a:ext>
            </a:extLst>
          </p:cNvPr>
          <p:cNvSpPr>
            <a:spLocks noGrp="1"/>
          </p:cNvSpPr>
          <p:nvPr>
            <p:ph idx="1"/>
          </p:nvPr>
        </p:nvSpPr>
        <p:spPr/>
        <p:txBody>
          <a:bodyPr/>
          <a:lstStyle/>
          <a:p>
            <a:pPr marL="457200" indent="-457200">
              <a:buFont typeface="+mj-lt"/>
              <a:buAutoNum type="arabicPeriod"/>
            </a:pPr>
            <a:r>
              <a:rPr lang="nl-NL" dirty="0"/>
              <a:t>Inleiding handreiking</a:t>
            </a:r>
          </a:p>
          <a:p>
            <a:pPr marL="457200" indent="-457200">
              <a:buFont typeface="+mj-lt"/>
              <a:buAutoNum type="arabicPeriod"/>
            </a:pPr>
            <a:r>
              <a:rPr lang="nl-NL" dirty="0"/>
              <a:t>Waarom is goede toegang belangrijk?</a:t>
            </a:r>
          </a:p>
          <a:p>
            <a:pPr marL="457200" indent="-457200">
              <a:buFont typeface="+mj-lt"/>
              <a:buAutoNum type="arabicPeriod"/>
            </a:pPr>
            <a:r>
              <a:rPr lang="nl-NL" dirty="0"/>
              <a:t>Vijf varianten van toegang</a:t>
            </a:r>
          </a:p>
          <a:p>
            <a:pPr marL="457200" indent="-457200">
              <a:buFont typeface="+mj-lt"/>
              <a:buAutoNum type="arabicPeriod"/>
            </a:pPr>
            <a:r>
              <a:rPr lang="nl-NL" dirty="0"/>
              <a:t>Realiseren van toegang</a:t>
            </a:r>
          </a:p>
          <a:p>
            <a:pPr marL="457200" indent="-457200">
              <a:buFont typeface="+mj-lt"/>
              <a:buAutoNum type="arabicPeriod"/>
            </a:pPr>
            <a:r>
              <a:rPr lang="nl-NL" dirty="0"/>
              <a:t>Wanneer welke variant? </a:t>
            </a:r>
          </a:p>
          <a:p>
            <a:endParaRPr lang="nl-NL" dirty="0"/>
          </a:p>
        </p:txBody>
      </p:sp>
      <p:sp>
        <p:nvSpPr>
          <p:cNvPr id="4" name="Tijdelijke aanduiding voor datum 3">
            <a:extLst>
              <a:ext uri="{FF2B5EF4-FFF2-40B4-BE49-F238E27FC236}">
                <a16:creationId xmlns:a16="http://schemas.microsoft.com/office/drawing/2014/main" id="{2A0D5D6D-FB4E-4BE7-8DE2-1B8FA4ABDA67}"/>
              </a:ext>
            </a:extLst>
          </p:cNvPr>
          <p:cNvSpPr>
            <a:spLocks noGrp="1"/>
          </p:cNvSpPr>
          <p:nvPr>
            <p:ph type="dt" sz="half" idx="10"/>
          </p:nvPr>
        </p:nvSpPr>
        <p:spPr/>
        <p:txBody>
          <a:bodyPr/>
          <a:lstStyle/>
          <a:p>
            <a:fld id="{8E1DE8D7-4596-45DC-895C-080F1EC826DC}" type="datetime4">
              <a:rPr lang="nl-NL" smtClean="0"/>
              <a:t>13 april 2021</a:t>
            </a:fld>
            <a:endParaRPr lang="nl-NL"/>
          </a:p>
        </p:txBody>
      </p:sp>
      <p:sp>
        <p:nvSpPr>
          <p:cNvPr id="5" name="Tijdelijke aanduiding voor dianummer 4">
            <a:extLst>
              <a:ext uri="{FF2B5EF4-FFF2-40B4-BE49-F238E27FC236}">
                <a16:creationId xmlns:a16="http://schemas.microsoft.com/office/drawing/2014/main" id="{727E2A3D-2200-4C5F-B00B-86109098C1C4}"/>
              </a:ext>
            </a:extLst>
          </p:cNvPr>
          <p:cNvSpPr>
            <a:spLocks noGrp="1"/>
          </p:cNvSpPr>
          <p:nvPr>
            <p:ph type="sldNum" sz="quarter" idx="12"/>
          </p:nvPr>
        </p:nvSpPr>
        <p:spPr/>
        <p:txBody>
          <a:bodyPr/>
          <a:lstStyle/>
          <a:p>
            <a:fld id="{C4477675-E96F-43FC-A262-0F2D412BFE47}" type="slidenum">
              <a:rPr lang="nl-NL" smtClean="0"/>
              <a:t>3</a:t>
            </a:fld>
            <a:endParaRPr lang="nl-NL"/>
          </a:p>
        </p:txBody>
      </p:sp>
    </p:spTree>
    <p:extLst>
      <p:ext uri="{BB962C8B-B14F-4D97-AF65-F5344CB8AC3E}">
        <p14:creationId xmlns:p14="http://schemas.microsoft.com/office/powerpoint/2010/main" val="2845272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E6DE673-6737-4DBF-A188-DD74CDFD3A4D}"/>
              </a:ext>
            </a:extLst>
          </p:cNvPr>
          <p:cNvSpPr>
            <a:spLocks noGrp="1"/>
          </p:cNvSpPr>
          <p:nvPr>
            <p:ph type="title"/>
          </p:nvPr>
        </p:nvSpPr>
        <p:spPr/>
        <p:txBody>
          <a:bodyPr/>
          <a:lstStyle/>
          <a:p>
            <a:r>
              <a:rPr lang="nl-NL" dirty="0"/>
              <a:t>1. Inleiding handreiking</a:t>
            </a:r>
          </a:p>
        </p:txBody>
      </p:sp>
      <p:sp>
        <p:nvSpPr>
          <p:cNvPr id="3" name="Tijdelijke aanduiding voor inhoud 2">
            <a:extLst>
              <a:ext uri="{FF2B5EF4-FFF2-40B4-BE49-F238E27FC236}">
                <a16:creationId xmlns:a16="http://schemas.microsoft.com/office/drawing/2014/main" id="{41431866-A27C-49B6-A591-3967C9697792}"/>
              </a:ext>
            </a:extLst>
          </p:cNvPr>
          <p:cNvSpPr>
            <a:spLocks noGrp="1"/>
          </p:cNvSpPr>
          <p:nvPr>
            <p:ph idx="1"/>
          </p:nvPr>
        </p:nvSpPr>
        <p:spPr/>
        <p:txBody>
          <a:bodyPr>
            <a:normAutofit/>
          </a:bodyPr>
          <a:lstStyle/>
          <a:p>
            <a:pPr marL="0" indent="0">
              <a:buNone/>
            </a:pPr>
            <a:r>
              <a:rPr lang="nl-NL" sz="2000" dirty="0">
                <a:latin typeface="+mj-lt"/>
              </a:rPr>
              <a:t>Goede toegang tot overgebrachte, digitale informatie is belangrijk voor medewerkers van archiefvormers. Door deze toegang goed in te richten vormt het overbrengen van digitale informatie naar een archiefinstelling geen belemmering voor hun werkzaamheden.</a:t>
            </a:r>
          </a:p>
          <a:p>
            <a:endParaRPr lang="nl-NL" dirty="0">
              <a:latin typeface="+mj-lt"/>
            </a:endParaRPr>
          </a:p>
          <a:p>
            <a:pPr marL="0" indent="0">
              <a:buNone/>
            </a:pPr>
            <a:r>
              <a:rPr lang="nl-NL" sz="2000" b="1" dirty="0">
                <a:latin typeface="+mj-lt"/>
              </a:rPr>
              <a:t>Voor wie?</a:t>
            </a:r>
          </a:p>
          <a:p>
            <a:r>
              <a:rPr lang="nl-NL" sz="2000" b="0" i="0" dirty="0">
                <a:solidFill>
                  <a:srgbClr val="4B4646"/>
                </a:solidFill>
                <a:effectLst/>
                <a:latin typeface="+mj-lt"/>
              </a:rPr>
              <a:t>Deze handreiking is voor archiefvormers.</a:t>
            </a:r>
          </a:p>
          <a:p>
            <a:endParaRPr lang="nl-NL" dirty="0">
              <a:solidFill>
                <a:srgbClr val="4B4646"/>
              </a:solidFill>
              <a:latin typeface="+mj-lt"/>
            </a:endParaRPr>
          </a:p>
          <a:p>
            <a:pPr marL="0" indent="0">
              <a:buNone/>
            </a:pPr>
            <a:r>
              <a:rPr lang="nl-NL" sz="2000" b="1" i="0" dirty="0">
                <a:solidFill>
                  <a:srgbClr val="4B4646"/>
                </a:solidFill>
                <a:effectLst/>
                <a:latin typeface="+mj-lt"/>
              </a:rPr>
              <a:t>Verplicht?</a:t>
            </a:r>
            <a:r>
              <a:rPr lang="nl-NL" sz="2000" b="0" i="0" dirty="0">
                <a:solidFill>
                  <a:srgbClr val="4B4646"/>
                </a:solidFill>
                <a:effectLst/>
                <a:latin typeface="+mj-lt"/>
              </a:rPr>
              <a:t> </a:t>
            </a:r>
          </a:p>
          <a:p>
            <a:r>
              <a:rPr lang="nl-NL" sz="2000" dirty="0">
                <a:solidFill>
                  <a:srgbClr val="4B4646"/>
                </a:solidFill>
                <a:latin typeface="+mj-lt"/>
              </a:rPr>
              <a:t>De toepassing van deze handreiking is niet verplicht, maar wordt wel aanbevolen. </a:t>
            </a:r>
          </a:p>
        </p:txBody>
      </p:sp>
      <p:sp>
        <p:nvSpPr>
          <p:cNvPr id="4" name="Tijdelijke aanduiding voor datum 3">
            <a:extLst>
              <a:ext uri="{FF2B5EF4-FFF2-40B4-BE49-F238E27FC236}">
                <a16:creationId xmlns:a16="http://schemas.microsoft.com/office/drawing/2014/main" id="{5E50ED0A-B5B7-40B9-B4A3-6255839121ED}"/>
              </a:ext>
            </a:extLst>
          </p:cNvPr>
          <p:cNvSpPr>
            <a:spLocks noGrp="1"/>
          </p:cNvSpPr>
          <p:nvPr>
            <p:ph type="dt" sz="half" idx="10"/>
          </p:nvPr>
        </p:nvSpPr>
        <p:spPr/>
        <p:txBody>
          <a:bodyPr/>
          <a:lstStyle/>
          <a:p>
            <a:fld id="{8E1DE8D7-4596-45DC-895C-080F1EC826DC}" type="datetime4">
              <a:rPr lang="nl-NL" smtClean="0"/>
              <a:t>13 april 2021</a:t>
            </a:fld>
            <a:endParaRPr lang="nl-NL"/>
          </a:p>
        </p:txBody>
      </p:sp>
      <p:sp>
        <p:nvSpPr>
          <p:cNvPr id="5" name="Tijdelijke aanduiding voor dianummer 4">
            <a:extLst>
              <a:ext uri="{FF2B5EF4-FFF2-40B4-BE49-F238E27FC236}">
                <a16:creationId xmlns:a16="http://schemas.microsoft.com/office/drawing/2014/main" id="{6B624559-8782-4E0A-9E41-C2124048F2A4}"/>
              </a:ext>
            </a:extLst>
          </p:cNvPr>
          <p:cNvSpPr>
            <a:spLocks noGrp="1"/>
          </p:cNvSpPr>
          <p:nvPr>
            <p:ph type="sldNum" sz="quarter" idx="12"/>
          </p:nvPr>
        </p:nvSpPr>
        <p:spPr/>
        <p:txBody>
          <a:bodyPr/>
          <a:lstStyle/>
          <a:p>
            <a:fld id="{C4477675-E96F-43FC-A262-0F2D412BFE47}" type="slidenum">
              <a:rPr lang="nl-NL" smtClean="0"/>
              <a:t>4</a:t>
            </a:fld>
            <a:endParaRPr lang="nl-NL"/>
          </a:p>
        </p:txBody>
      </p:sp>
    </p:spTree>
    <p:extLst>
      <p:ext uri="{BB962C8B-B14F-4D97-AF65-F5344CB8AC3E}">
        <p14:creationId xmlns:p14="http://schemas.microsoft.com/office/powerpoint/2010/main" val="3968869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9895B5-8F29-4491-9A9D-506BB0D0137C}"/>
              </a:ext>
            </a:extLst>
          </p:cNvPr>
          <p:cNvSpPr>
            <a:spLocks noGrp="1"/>
          </p:cNvSpPr>
          <p:nvPr>
            <p:ph type="title"/>
          </p:nvPr>
        </p:nvSpPr>
        <p:spPr>
          <a:xfrm>
            <a:off x="838199" y="365127"/>
            <a:ext cx="10724745" cy="1325563"/>
          </a:xfrm>
        </p:spPr>
        <p:txBody>
          <a:bodyPr/>
          <a:lstStyle/>
          <a:p>
            <a:pPr marL="0" marR="0" lvl="0" indent="0" defTabSz="914400" rtl="0" eaLnBrk="0" fontAlgn="base" latinLnBrk="0" hangingPunct="0">
              <a:lnSpc>
                <a:spcPct val="100000"/>
              </a:lnSpc>
              <a:spcBef>
                <a:spcPct val="0"/>
              </a:spcBef>
              <a:spcAft>
                <a:spcPct val="0"/>
              </a:spcAft>
              <a:tabLst>
                <a:tab pos="5724525" algn="r"/>
              </a:tabLst>
            </a:pPr>
            <a:r>
              <a:rPr lang="nl-NL" altLang="nl-NL" sz="3600" b="1" dirty="0">
                <a:latin typeface="+mn-lt"/>
              </a:rPr>
              <a:t>2. </a:t>
            </a:r>
            <a:r>
              <a:rPr lang="nl-NL" altLang="nl-NL" dirty="0">
                <a:latin typeface="+mn-lt"/>
              </a:rPr>
              <a:t>Waarom is goede toegang belangrijk?</a:t>
            </a:r>
            <a:endParaRPr lang="nl-NL" dirty="0"/>
          </a:p>
        </p:txBody>
      </p:sp>
      <p:sp>
        <p:nvSpPr>
          <p:cNvPr id="3" name="Tijdelijke aanduiding voor inhoud 2">
            <a:extLst>
              <a:ext uri="{FF2B5EF4-FFF2-40B4-BE49-F238E27FC236}">
                <a16:creationId xmlns:a16="http://schemas.microsoft.com/office/drawing/2014/main" id="{F1899DDE-FCF7-4385-92C6-4F5E100BAB08}"/>
              </a:ext>
            </a:extLst>
          </p:cNvPr>
          <p:cNvSpPr>
            <a:spLocks noGrp="1"/>
          </p:cNvSpPr>
          <p:nvPr>
            <p:ph idx="1"/>
          </p:nvPr>
        </p:nvSpPr>
        <p:spPr/>
        <p:txBody>
          <a:bodyPr/>
          <a:lstStyle/>
          <a:p>
            <a:pPr marL="0" indent="0">
              <a:buNone/>
            </a:pPr>
            <a:r>
              <a:rPr lang="nl-NL" sz="2000" b="1" dirty="0">
                <a:latin typeface="+mj-lt"/>
              </a:rPr>
              <a:t>Wat is toegang?</a:t>
            </a:r>
          </a:p>
          <a:p>
            <a:r>
              <a:rPr lang="nl-NL" sz="2000" b="0" i="0" dirty="0">
                <a:solidFill>
                  <a:srgbClr val="4B4646"/>
                </a:solidFill>
                <a:effectLst/>
                <a:latin typeface="+mj-lt"/>
              </a:rPr>
              <a:t>Toegang is het hulpmiddel voor het vinden, gebruiken of terugzoeken van informatie (NEN-ISO 15489-1:2016).</a:t>
            </a:r>
          </a:p>
          <a:p>
            <a:pPr marL="0" indent="0">
              <a:buNone/>
            </a:pPr>
            <a:endParaRPr lang="nl-NL" dirty="0">
              <a:solidFill>
                <a:srgbClr val="4B4646"/>
              </a:solidFill>
              <a:latin typeface="+mj-lt"/>
            </a:endParaRPr>
          </a:p>
          <a:p>
            <a:pPr marL="0" indent="0">
              <a:buNone/>
            </a:pPr>
            <a:r>
              <a:rPr lang="nl-NL" sz="2000" b="1" dirty="0">
                <a:solidFill>
                  <a:srgbClr val="4B4646"/>
                </a:solidFill>
                <a:latin typeface="+mj-lt"/>
              </a:rPr>
              <a:t>Waarom is goede toegang belangrijk?</a:t>
            </a:r>
          </a:p>
          <a:p>
            <a:r>
              <a:rPr lang="nl-NL" sz="2000" dirty="0">
                <a:solidFill>
                  <a:srgbClr val="4B4646"/>
                </a:solidFill>
                <a:latin typeface="+mj-lt"/>
              </a:rPr>
              <a:t>Informatie die is overgebracht naar een archiefinstelling kan in sommige gevallen nog van belang en waarde zijn voor de werkprocessen van de archiefvormer. </a:t>
            </a:r>
          </a:p>
        </p:txBody>
      </p:sp>
      <p:sp>
        <p:nvSpPr>
          <p:cNvPr id="4" name="Tijdelijke aanduiding voor datum 3">
            <a:extLst>
              <a:ext uri="{FF2B5EF4-FFF2-40B4-BE49-F238E27FC236}">
                <a16:creationId xmlns:a16="http://schemas.microsoft.com/office/drawing/2014/main" id="{45C1D391-E5D3-4D8C-A378-2AC367659011}"/>
              </a:ext>
            </a:extLst>
          </p:cNvPr>
          <p:cNvSpPr>
            <a:spLocks noGrp="1"/>
          </p:cNvSpPr>
          <p:nvPr>
            <p:ph type="dt" sz="half" idx="10"/>
          </p:nvPr>
        </p:nvSpPr>
        <p:spPr/>
        <p:txBody>
          <a:bodyPr/>
          <a:lstStyle/>
          <a:p>
            <a:fld id="{8E1DE8D7-4596-45DC-895C-080F1EC826DC}" type="datetime4">
              <a:rPr lang="nl-NL" smtClean="0"/>
              <a:t>13 april 2021</a:t>
            </a:fld>
            <a:endParaRPr lang="nl-NL"/>
          </a:p>
        </p:txBody>
      </p:sp>
      <p:sp>
        <p:nvSpPr>
          <p:cNvPr id="5" name="Tijdelijke aanduiding voor dianummer 4">
            <a:extLst>
              <a:ext uri="{FF2B5EF4-FFF2-40B4-BE49-F238E27FC236}">
                <a16:creationId xmlns:a16="http://schemas.microsoft.com/office/drawing/2014/main" id="{DC8B61AB-5188-495E-9255-E828944E0CA6}"/>
              </a:ext>
            </a:extLst>
          </p:cNvPr>
          <p:cNvSpPr>
            <a:spLocks noGrp="1"/>
          </p:cNvSpPr>
          <p:nvPr>
            <p:ph type="sldNum" sz="quarter" idx="12"/>
          </p:nvPr>
        </p:nvSpPr>
        <p:spPr/>
        <p:txBody>
          <a:bodyPr/>
          <a:lstStyle/>
          <a:p>
            <a:fld id="{C4477675-E96F-43FC-A262-0F2D412BFE47}" type="slidenum">
              <a:rPr lang="nl-NL" smtClean="0"/>
              <a:t>5</a:t>
            </a:fld>
            <a:endParaRPr lang="nl-NL"/>
          </a:p>
        </p:txBody>
      </p:sp>
    </p:spTree>
    <p:extLst>
      <p:ext uri="{BB962C8B-B14F-4D97-AF65-F5344CB8AC3E}">
        <p14:creationId xmlns:p14="http://schemas.microsoft.com/office/powerpoint/2010/main" val="1316955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007593-AC80-4CD2-BF45-A6D4CE1E0D9D}"/>
              </a:ext>
            </a:extLst>
          </p:cNvPr>
          <p:cNvSpPr>
            <a:spLocks noGrp="1"/>
          </p:cNvSpPr>
          <p:nvPr>
            <p:ph type="title"/>
          </p:nvPr>
        </p:nvSpPr>
        <p:spPr/>
        <p:txBody>
          <a:bodyPr/>
          <a:lstStyle/>
          <a:p>
            <a:r>
              <a:rPr lang="nl-NL" dirty="0"/>
              <a:t>7 kwaliteitscriteria</a:t>
            </a:r>
          </a:p>
        </p:txBody>
      </p:sp>
      <p:sp>
        <p:nvSpPr>
          <p:cNvPr id="3" name="Tijdelijke aanduiding voor inhoud 2">
            <a:extLst>
              <a:ext uri="{FF2B5EF4-FFF2-40B4-BE49-F238E27FC236}">
                <a16:creationId xmlns:a16="http://schemas.microsoft.com/office/drawing/2014/main" id="{3CB50ED1-4DE4-42B3-BCF9-E813363A2DCF}"/>
              </a:ext>
            </a:extLst>
          </p:cNvPr>
          <p:cNvSpPr>
            <a:spLocks noGrp="1"/>
          </p:cNvSpPr>
          <p:nvPr>
            <p:ph idx="1"/>
          </p:nvPr>
        </p:nvSpPr>
        <p:spPr>
          <a:xfrm>
            <a:off x="838200" y="1690690"/>
            <a:ext cx="10515600" cy="4351338"/>
          </a:xfrm>
        </p:spPr>
        <p:txBody>
          <a:bodyPr>
            <a:normAutofit lnSpcReduction="10000"/>
          </a:bodyPr>
          <a:lstStyle/>
          <a:p>
            <a:pPr marL="342900" indent="-342900">
              <a:lnSpc>
                <a:spcPct val="150000"/>
              </a:lnSpc>
              <a:buFont typeface="+mj-lt"/>
              <a:buAutoNum type="arabicPeriod"/>
            </a:pPr>
            <a:r>
              <a:rPr lang="nl-NL" sz="1800" dirty="0">
                <a:latin typeface="+mj-lt"/>
              </a:rPr>
              <a:t>Er is de mogelijkheid om </a:t>
            </a:r>
            <a:r>
              <a:rPr lang="nl-NL" sz="1800" b="1" dirty="0">
                <a:latin typeface="+mj-lt"/>
              </a:rPr>
              <a:t>laagdrempelig</a:t>
            </a:r>
            <a:r>
              <a:rPr lang="nl-NL" sz="1800" dirty="0">
                <a:latin typeface="+mj-lt"/>
              </a:rPr>
              <a:t> toegang te verkrijgen tot overgebrachte informatie</a:t>
            </a:r>
          </a:p>
          <a:p>
            <a:pPr marL="342900" indent="-342900">
              <a:lnSpc>
                <a:spcPct val="150000"/>
              </a:lnSpc>
              <a:buFont typeface="+mj-lt"/>
              <a:buAutoNum type="arabicPeriod"/>
            </a:pPr>
            <a:r>
              <a:rPr lang="nl-NL" sz="1800" dirty="0">
                <a:latin typeface="+mj-lt"/>
              </a:rPr>
              <a:t>Toegang kost de medewerker niet meer </a:t>
            </a:r>
            <a:r>
              <a:rPr lang="nl-NL" sz="1800" b="1" dirty="0">
                <a:latin typeface="+mj-lt"/>
              </a:rPr>
              <a:t>tijd</a:t>
            </a:r>
            <a:r>
              <a:rPr lang="nl-NL" sz="1800" dirty="0">
                <a:latin typeface="+mj-lt"/>
              </a:rPr>
              <a:t> dan voor overbrenging</a:t>
            </a:r>
          </a:p>
          <a:p>
            <a:pPr marL="342900" indent="-342900">
              <a:lnSpc>
                <a:spcPct val="150000"/>
              </a:lnSpc>
              <a:buFont typeface="+mj-lt"/>
              <a:buAutoNum type="arabicPeriod"/>
            </a:pPr>
            <a:r>
              <a:rPr lang="nl-NL" sz="1800" dirty="0">
                <a:latin typeface="+mj-lt"/>
              </a:rPr>
              <a:t>Beperkt openbaar overgebrachte informatie is altijd beschikbaar voor de archiefvormer</a:t>
            </a:r>
          </a:p>
          <a:p>
            <a:pPr marL="342900" indent="-342900">
              <a:lnSpc>
                <a:spcPct val="150000"/>
              </a:lnSpc>
              <a:buFont typeface="+mj-lt"/>
              <a:buAutoNum type="arabicPeriod"/>
            </a:pPr>
            <a:r>
              <a:rPr lang="nl-NL" sz="1800" dirty="0">
                <a:latin typeface="+mj-lt"/>
              </a:rPr>
              <a:t>Toegang wordt niet  beperkt door de </a:t>
            </a:r>
            <a:r>
              <a:rPr lang="nl-NL" sz="1800" b="1" dirty="0">
                <a:latin typeface="+mj-lt"/>
              </a:rPr>
              <a:t>viewmogelijkheden </a:t>
            </a:r>
          </a:p>
          <a:p>
            <a:pPr marL="342900" indent="-342900">
              <a:lnSpc>
                <a:spcPct val="150000"/>
              </a:lnSpc>
              <a:buFont typeface="+mj-lt"/>
              <a:buAutoNum type="arabicPeriod"/>
            </a:pPr>
            <a:r>
              <a:rPr lang="nl-NL" sz="1800" dirty="0">
                <a:latin typeface="+mj-lt"/>
              </a:rPr>
              <a:t>Zoeken op velden met </a:t>
            </a:r>
            <a:r>
              <a:rPr lang="nl-NL" sz="1800" b="1" dirty="0">
                <a:latin typeface="+mj-lt"/>
              </a:rPr>
              <a:t>standaard metagegevens </a:t>
            </a:r>
          </a:p>
          <a:p>
            <a:pPr marL="342900" indent="-342900">
              <a:lnSpc>
                <a:spcPct val="150000"/>
              </a:lnSpc>
              <a:buFont typeface="+mj-lt"/>
              <a:buAutoNum type="arabicPeriod"/>
            </a:pPr>
            <a:r>
              <a:rPr lang="nl-NL" sz="1800" dirty="0">
                <a:latin typeface="+mj-lt"/>
              </a:rPr>
              <a:t>Zoeken op </a:t>
            </a:r>
            <a:r>
              <a:rPr lang="nl-NL" sz="1800" b="1" dirty="0">
                <a:latin typeface="+mj-lt"/>
              </a:rPr>
              <a:t>full </a:t>
            </a:r>
            <a:r>
              <a:rPr lang="nl-NL" sz="1800" b="1" dirty="0" err="1">
                <a:latin typeface="+mj-lt"/>
              </a:rPr>
              <a:t>text</a:t>
            </a:r>
            <a:r>
              <a:rPr lang="nl-NL" sz="1800" dirty="0">
                <a:latin typeface="+mj-lt"/>
              </a:rPr>
              <a:t>, zowel in  de bestanden als op de metagegevens</a:t>
            </a:r>
          </a:p>
          <a:p>
            <a:pPr marL="342900" indent="-342900">
              <a:lnSpc>
                <a:spcPct val="150000"/>
              </a:lnSpc>
              <a:buFont typeface="+mj-lt"/>
              <a:buAutoNum type="arabicPeriod"/>
            </a:pPr>
            <a:r>
              <a:rPr lang="nl-NL" sz="1800" dirty="0">
                <a:latin typeface="+mj-lt"/>
              </a:rPr>
              <a:t>Zoeken op velden met </a:t>
            </a:r>
            <a:r>
              <a:rPr lang="nl-NL" sz="1800" b="1" dirty="0" err="1">
                <a:latin typeface="+mj-lt"/>
              </a:rPr>
              <a:t>domeinspecifieke</a:t>
            </a:r>
            <a:r>
              <a:rPr lang="nl-NL" sz="1800" b="1" dirty="0">
                <a:latin typeface="+mj-lt"/>
              </a:rPr>
              <a:t> metagegevens</a:t>
            </a:r>
          </a:p>
        </p:txBody>
      </p:sp>
      <p:sp>
        <p:nvSpPr>
          <p:cNvPr id="4" name="Tijdelijke aanduiding voor datum 3">
            <a:extLst>
              <a:ext uri="{FF2B5EF4-FFF2-40B4-BE49-F238E27FC236}">
                <a16:creationId xmlns:a16="http://schemas.microsoft.com/office/drawing/2014/main" id="{F40BF82C-6B81-471D-9753-784709040E63}"/>
              </a:ext>
            </a:extLst>
          </p:cNvPr>
          <p:cNvSpPr>
            <a:spLocks noGrp="1"/>
          </p:cNvSpPr>
          <p:nvPr>
            <p:ph type="dt" sz="half" idx="10"/>
          </p:nvPr>
        </p:nvSpPr>
        <p:spPr/>
        <p:txBody>
          <a:bodyPr/>
          <a:lstStyle/>
          <a:p>
            <a:fld id="{8E1DE8D7-4596-45DC-895C-080F1EC826DC}" type="datetime4">
              <a:rPr lang="nl-NL" smtClean="0"/>
              <a:t>13 april 2021</a:t>
            </a:fld>
            <a:endParaRPr lang="nl-NL"/>
          </a:p>
        </p:txBody>
      </p:sp>
      <p:sp>
        <p:nvSpPr>
          <p:cNvPr id="5" name="Tijdelijke aanduiding voor dianummer 4">
            <a:extLst>
              <a:ext uri="{FF2B5EF4-FFF2-40B4-BE49-F238E27FC236}">
                <a16:creationId xmlns:a16="http://schemas.microsoft.com/office/drawing/2014/main" id="{42E33044-662C-493C-95DD-D5C0ED749156}"/>
              </a:ext>
            </a:extLst>
          </p:cNvPr>
          <p:cNvSpPr>
            <a:spLocks noGrp="1"/>
          </p:cNvSpPr>
          <p:nvPr>
            <p:ph type="sldNum" sz="quarter" idx="12"/>
          </p:nvPr>
        </p:nvSpPr>
        <p:spPr/>
        <p:txBody>
          <a:bodyPr/>
          <a:lstStyle/>
          <a:p>
            <a:fld id="{C4477675-E96F-43FC-A262-0F2D412BFE47}" type="slidenum">
              <a:rPr lang="nl-NL" smtClean="0"/>
              <a:t>6</a:t>
            </a:fld>
            <a:endParaRPr lang="nl-NL"/>
          </a:p>
        </p:txBody>
      </p:sp>
    </p:spTree>
    <p:extLst>
      <p:ext uri="{BB962C8B-B14F-4D97-AF65-F5344CB8AC3E}">
        <p14:creationId xmlns:p14="http://schemas.microsoft.com/office/powerpoint/2010/main" val="15003749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21F437-3FE1-43B7-850F-87642DB2DA7F}"/>
              </a:ext>
            </a:extLst>
          </p:cNvPr>
          <p:cNvSpPr>
            <a:spLocks noGrp="1"/>
          </p:cNvSpPr>
          <p:nvPr>
            <p:ph type="title"/>
          </p:nvPr>
        </p:nvSpPr>
        <p:spPr/>
        <p:txBody>
          <a:bodyPr/>
          <a:lstStyle/>
          <a:p>
            <a:r>
              <a:rPr lang="nl-NL" altLang="nl-NL" dirty="0">
                <a:latin typeface="+mn-lt"/>
                <a:cs typeface="+mn-cs"/>
              </a:rPr>
              <a:t>3. Vijf varianten van toegang</a:t>
            </a:r>
            <a:endParaRPr lang="nl-NL" dirty="0"/>
          </a:p>
        </p:txBody>
      </p:sp>
      <p:sp>
        <p:nvSpPr>
          <p:cNvPr id="3" name="Tijdelijke aanduiding voor inhoud 2">
            <a:extLst>
              <a:ext uri="{FF2B5EF4-FFF2-40B4-BE49-F238E27FC236}">
                <a16:creationId xmlns:a16="http://schemas.microsoft.com/office/drawing/2014/main" id="{48C79C6A-E826-4B6A-9A42-115FB21F4355}"/>
              </a:ext>
            </a:extLst>
          </p:cNvPr>
          <p:cNvSpPr>
            <a:spLocks noGrp="1"/>
          </p:cNvSpPr>
          <p:nvPr>
            <p:ph idx="1"/>
          </p:nvPr>
        </p:nvSpPr>
        <p:spPr>
          <a:xfrm>
            <a:off x="838200" y="1611616"/>
            <a:ext cx="10515600" cy="4351338"/>
          </a:xfrm>
        </p:spPr>
        <p:txBody>
          <a:bodyPr>
            <a:normAutofit/>
          </a:bodyPr>
          <a:lstStyle/>
          <a:p>
            <a:endParaRPr lang="nl-NL" dirty="0"/>
          </a:p>
          <a:p>
            <a:r>
              <a:rPr lang="nl-NL" sz="2000" dirty="0"/>
              <a:t>1. Toegang op locatie bij de archiefinstelling</a:t>
            </a:r>
          </a:p>
          <a:p>
            <a:endParaRPr lang="nl-NL" sz="2000" dirty="0"/>
          </a:p>
          <a:p>
            <a:r>
              <a:rPr lang="nl-NL" sz="2000" dirty="0"/>
              <a:t>2. Toegang na online aanvraag bij de archiefinstelling</a:t>
            </a:r>
          </a:p>
          <a:p>
            <a:endParaRPr lang="nl-NL" sz="2000" dirty="0"/>
          </a:p>
          <a:p>
            <a:r>
              <a:rPr lang="nl-NL" sz="2000" dirty="0"/>
              <a:t>3. Toegang via de website van de archiefinstelling</a:t>
            </a:r>
          </a:p>
          <a:p>
            <a:endParaRPr lang="nl-NL" sz="2000" dirty="0"/>
          </a:p>
          <a:p>
            <a:r>
              <a:rPr lang="nl-NL" sz="2000" dirty="0"/>
              <a:t>4. Toegang via een eigen zoeksysteem van de archiefvormer</a:t>
            </a:r>
          </a:p>
          <a:p>
            <a:endParaRPr lang="nl-NL" sz="2000" dirty="0"/>
          </a:p>
          <a:p>
            <a:r>
              <a:rPr lang="nl-NL" sz="2000" dirty="0"/>
              <a:t>5. Toegang via het bronsysteem bij de archiefvormer  </a:t>
            </a:r>
          </a:p>
          <a:p>
            <a:endParaRPr lang="nl-NL" dirty="0"/>
          </a:p>
        </p:txBody>
      </p:sp>
      <p:sp>
        <p:nvSpPr>
          <p:cNvPr id="4" name="Tijdelijke aanduiding voor datum 3">
            <a:extLst>
              <a:ext uri="{FF2B5EF4-FFF2-40B4-BE49-F238E27FC236}">
                <a16:creationId xmlns:a16="http://schemas.microsoft.com/office/drawing/2014/main" id="{92B9EC0B-9F2D-447A-97D1-2F999274DB5A}"/>
              </a:ext>
            </a:extLst>
          </p:cNvPr>
          <p:cNvSpPr>
            <a:spLocks noGrp="1"/>
          </p:cNvSpPr>
          <p:nvPr>
            <p:ph type="dt" sz="half" idx="10"/>
          </p:nvPr>
        </p:nvSpPr>
        <p:spPr/>
        <p:txBody>
          <a:bodyPr/>
          <a:lstStyle/>
          <a:p>
            <a:fld id="{8E1DE8D7-4596-45DC-895C-080F1EC826DC}" type="datetime4">
              <a:rPr lang="nl-NL" smtClean="0"/>
              <a:t>13 april 2021</a:t>
            </a:fld>
            <a:endParaRPr lang="nl-NL"/>
          </a:p>
        </p:txBody>
      </p:sp>
      <p:sp>
        <p:nvSpPr>
          <p:cNvPr id="5" name="Tijdelijke aanduiding voor dianummer 4">
            <a:extLst>
              <a:ext uri="{FF2B5EF4-FFF2-40B4-BE49-F238E27FC236}">
                <a16:creationId xmlns:a16="http://schemas.microsoft.com/office/drawing/2014/main" id="{3FE02131-505A-4897-963C-D09B451D4FFF}"/>
              </a:ext>
            </a:extLst>
          </p:cNvPr>
          <p:cNvSpPr>
            <a:spLocks noGrp="1"/>
          </p:cNvSpPr>
          <p:nvPr>
            <p:ph type="sldNum" sz="quarter" idx="12"/>
          </p:nvPr>
        </p:nvSpPr>
        <p:spPr/>
        <p:txBody>
          <a:bodyPr/>
          <a:lstStyle/>
          <a:p>
            <a:fld id="{C4477675-E96F-43FC-A262-0F2D412BFE47}" type="slidenum">
              <a:rPr lang="nl-NL" smtClean="0"/>
              <a:t>7</a:t>
            </a:fld>
            <a:endParaRPr lang="nl-NL"/>
          </a:p>
        </p:txBody>
      </p:sp>
    </p:spTree>
    <p:extLst>
      <p:ext uri="{BB962C8B-B14F-4D97-AF65-F5344CB8AC3E}">
        <p14:creationId xmlns:p14="http://schemas.microsoft.com/office/powerpoint/2010/main" val="26289961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98B8D86-744E-4280-BD01-24CC610DD213}"/>
              </a:ext>
            </a:extLst>
          </p:cNvPr>
          <p:cNvSpPr>
            <a:spLocks noGrp="1"/>
          </p:cNvSpPr>
          <p:nvPr>
            <p:ph type="title"/>
          </p:nvPr>
        </p:nvSpPr>
        <p:spPr/>
        <p:txBody>
          <a:bodyPr/>
          <a:lstStyle/>
          <a:p>
            <a:r>
              <a:rPr lang="nl-NL" altLang="nl-NL" dirty="0">
                <a:latin typeface="+mn-lt"/>
                <a:cs typeface="+mn-cs"/>
              </a:rPr>
              <a:t>4. Realiseren van toegang</a:t>
            </a:r>
            <a:endParaRPr lang="nl-NL" dirty="0"/>
          </a:p>
        </p:txBody>
      </p:sp>
      <p:sp>
        <p:nvSpPr>
          <p:cNvPr id="3" name="Tijdelijke aanduiding voor inhoud 2">
            <a:extLst>
              <a:ext uri="{FF2B5EF4-FFF2-40B4-BE49-F238E27FC236}">
                <a16:creationId xmlns:a16="http://schemas.microsoft.com/office/drawing/2014/main" id="{D467DF22-BC09-4D93-B6CB-5520775D5FBC}"/>
              </a:ext>
            </a:extLst>
          </p:cNvPr>
          <p:cNvSpPr>
            <a:spLocks noGrp="1"/>
          </p:cNvSpPr>
          <p:nvPr>
            <p:ph idx="1"/>
          </p:nvPr>
        </p:nvSpPr>
        <p:spPr/>
        <p:txBody>
          <a:bodyPr>
            <a:normAutofit/>
          </a:bodyPr>
          <a:lstStyle/>
          <a:p>
            <a:r>
              <a:rPr lang="nl-NL" sz="2000" dirty="0"/>
              <a:t>Zowel </a:t>
            </a:r>
            <a:r>
              <a:rPr lang="nl-NL" sz="2000" b="1" dirty="0"/>
              <a:t>archiefvormer</a:t>
            </a:r>
            <a:r>
              <a:rPr lang="nl-NL" sz="2000" dirty="0"/>
              <a:t> als </a:t>
            </a:r>
            <a:r>
              <a:rPr lang="nl-NL" sz="2000" b="1" dirty="0"/>
              <a:t>archiefinstelling</a:t>
            </a:r>
            <a:r>
              <a:rPr lang="nl-NL" sz="2000" dirty="0"/>
              <a:t> hebben een rol in het realiseren van toegang na overbrengen. </a:t>
            </a:r>
          </a:p>
          <a:p>
            <a:endParaRPr lang="nl-NL" sz="2000" dirty="0"/>
          </a:p>
          <a:p>
            <a:r>
              <a:rPr lang="nl-NL" sz="2000" dirty="0"/>
              <a:t>In sommige gevallen moeten taken samen met </a:t>
            </a:r>
            <a:r>
              <a:rPr lang="nl-NL" sz="2000" b="1" dirty="0"/>
              <a:t>andere betrokken partijen </a:t>
            </a:r>
            <a:r>
              <a:rPr lang="nl-NL" sz="2000" dirty="0"/>
              <a:t>worden opgepakt, zoals leveranciers van bron-, zoek-, documentmanagement- en e-depotsystemen. </a:t>
            </a:r>
          </a:p>
          <a:p>
            <a:endParaRPr lang="nl-NL" sz="2000" dirty="0"/>
          </a:p>
          <a:p>
            <a:r>
              <a:rPr lang="nl-NL" sz="2000" b="1" dirty="0"/>
              <a:t>In samenspraak </a:t>
            </a:r>
            <a:r>
              <a:rPr lang="nl-NL" sz="2000" dirty="0"/>
              <a:t>bepalen archiefvormer en archiefinstelling welke zaken in welke tijd en tegen welke kosten kunnen worden gerealiseerd. </a:t>
            </a:r>
          </a:p>
        </p:txBody>
      </p:sp>
      <p:sp>
        <p:nvSpPr>
          <p:cNvPr id="4" name="Tijdelijke aanduiding voor datum 3">
            <a:extLst>
              <a:ext uri="{FF2B5EF4-FFF2-40B4-BE49-F238E27FC236}">
                <a16:creationId xmlns:a16="http://schemas.microsoft.com/office/drawing/2014/main" id="{6DE25F07-527B-477C-86BB-6E2A58CE798B}"/>
              </a:ext>
            </a:extLst>
          </p:cNvPr>
          <p:cNvSpPr>
            <a:spLocks noGrp="1"/>
          </p:cNvSpPr>
          <p:nvPr>
            <p:ph type="dt" sz="half" idx="10"/>
          </p:nvPr>
        </p:nvSpPr>
        <p:spPr/>
        <p:txBody>
          <a:bodyPr/>
          <a:lstStyle/>
          <a:p>
            <a:fld id="{8E1DE8D7-4596-45DC-895C-080F1EC826DC}" type="datetime4">
              <a:rPr lang="nl-NL" smtClean="0"/>
              <a:t>13 april 2021</a:t>
            </a:fld>
            <a:endParaRPr lang="nl-NL"/>
          </a:p>
        </p:txBody>
      </p:sp>
      <p:sp>
        <p:nvSpPr>
          <p:cNvPr id="5" name="Tijdelijke aanduiding voor dianummer 4">
            <a:extLst>
              <a:ext uri="{FF2B5EF4-FFF2-40B4-BE49-F238E27FC236}">
                <a16:creationId xmlns:a16="http://schemas.microsoft.com/office/drawing/2014/main" id="{A21C8F02-3F39-48A8-94AB-4481EB8245DD}"/>
              </a:ext>
            </a:extLst>
          </p:cNvPr>
          <p:cNvSpPr>
            <a:spLocks noGrp="1"/>
          </p:cNvSpPr>
          <p:nvPr>
            <p:ph type="sldNum" sz="quarter" idx="12"/>
          </p:nvPr>
        </p:nvSpPr>
        <p:spPr/>
        <p:txBody>
          <a:bodyPr/>
          <a:lstStyle/>
          <a:p>
            <a:fld id="{C4477675-E96F-43FC-A262-0F2D412BFE47}" type="slidenum">
              <a:rPr lang="nl-NL" smtClean="0"/>
              <a:t>8</a:t>
            </a:fld>
            <a:endParaRPr lang="nl-NL"/>
          </a:p>
        </p:txBody>
      </p:sp>
    </p:spTree>
    <p:extLst>
      <p:ext uri="{BB962C8B-B14F-4D97-AF65-F5344CB8AC3E}">
        <p14:creationId xmlns:p14="http://schemas.microsoft.com/office/powerpoint/2010/main" val="37869051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D883BA-5FAA-417A-8A47-3146334266E8}"/>
              </a:ext>
            </a:extLst>
          </p:cNvPr>
          <p:cNvSpPr>
            <a:spLocks noGrp="1"/>
          </p:cNvSpPr>
          <p:nvPr>
            <p:ph type="title"/>
          </p:nvPr>
        </p:nvSpPr>
        <p:spPr>
          <a:xfrm>
            <a:off x="838199" y="83501"/>
            <a:ext cx="10515600" cy="1325563"/>
          </a:xfrm>
        </p:spPr>
        <p:txBody>
          <a:bodyPr/>
          <a:lstStyle/>
          <a:p>
            <a:r>
              <a:rPr lang="nl-NL" sz="2400" i="0" dirty="0">
                <a:solidFill>
                  <a:srgbClr val="4B4646"/>
                </a:solidFill>
                <a:effectLst/>
              </a:rPr>
              <a:t>Variant 3: Realisatie van toegang via de zoekpagina van de archiefinstelling</a:t>
            </a:r>
            <a:endParaRPr lang="nl-NL" sz="2400" dirty="0"/>
          </a:p>
        </p:txBody>
      </p:sp>
      <p:sp>
        <p:nvSpPr>
          <p:cNvPr id="3" name="Tijdelijke aanduiding voor inhoud 2">
            <a:extLst>
              <a:ext uri="{FF2B5EF4-FFF2-40B4-BE49-F238E27FC236}">
                <a16:creationId xmlns:a16="http://schemas.microsoft.com/office/drawing/2014/main" id="{8BAAF42E-7142-40F3-B9F3-7B8A7430F340}"/>
              </a:ext>
            </a:extLst>
          </p:cNvPr>
          <p:cNvSpPr>
            <a:spLocks noGrp="1"/>
          </p:cNvSpPr>
          <p:nvPr>
            <p:ph idx="1"/>
          </p:nvPr>
        </p:nvSpPr>
        <p:spPr>
          <a:xfrm>
            <a:off x="838199" y="1284052"/>
            <a:ext cx="11489988" cy="5214024"/>
          </a:xfrm>
        </p:spPr>
        <p:txBody>
          <a:bodyPr>
            <a:normAutofit fontScale="70000" lnSpcReduction="20000"/>
          </a:bodyPr>
          <a:lstStyle/>
          <a:p>
            <a:pPr marL="0" indent="0">
              <a:buNone/>
            </a:pPr>
            <a:r>
              <a:rPr lang="nl-NL" b="1" dirty="0"/>
              <a:t>Te realiseren door Archiefinstelling</a:t>
            </a:r>
          </a:p>
          <a:p>
            <a:r>
              <a:rPr lang="nl-NL" dirty="0"/>
              <a:t>Zoekfunctie op de website.</a:t>
            </a:r>
          </a:p>
          <a:p>
            <a:r>
              <a:rPr lang="nl-NL" dirty="0"/>
              <a:t>Inlogmogelijkheid met zoekfunctie voor beperkt openbare informatie.</a:t>
            </a:r>
          </a:p>
          <a:p>
            <a:r>
              <a:rPr lang="nl-NL" dirty="0"/>
              <a:t>Afspraken over gebruikersondersteuning/ dienstverlening.</a:t>
            </a:r>
          </a:p>
          <a:p>
            <a:r>
              <a:rPr lang="nl-NL" dirty="0"/>
              <a:t>Inregelen van autorisatie op basis van afspraken met de archiefvormer. Dit kan per categorie verschillen.</a:t>
            </a:r>
          </a:p>
          <a:p>
            <a:r>
              <a:rPr lang="nl-NL" dirty="0"/>
              <a:t>Instructies over en ondersteuning bij het zoeken op de website.</a:t>
            </a:r>
          </a:p>
          <a:p>
            <a:r>
              <a:rPr lang="nl-NL" dirty="0"/>
              <a:t>Viewers beschikbaar voor alle formaten.</a:t>
            </a:r>
          </a:p>
          <a:p>
            <a:r>
              <a:rPr lang="nl-NL" dirty="0"/>
              <a:t>Link naar het bestand bij de archiefinstelling.</a:t>
            </a:r>
          </a:p>
          <a:p>
            <a:pPr marL="0" indent="0">
              <a:buNone/>
            </a:pPr>
            <a:endParaRPr lang="nl-NL" dirty="0"/>
          </a:p>
          <a:p>
            <a:pPr marL="0" indent="0">
              <a:buNone/>
            </a:pPr>
            <a:r>
              <a:rPr lang="nl-NL" b="1" dirty="0"/>
              <a:t>Te realiseren door Archiefvormer</a:t>
            </a:r>
          </a:p>
          <a:p>
            <a:r>
              <a:rPr lang="nl-NL" dirty="0"/>
              <a:t>Kennis van de beschikbare informatie die is opgeslagen in het e-depot.</a:t>
            </a:r>
          </a:p>
          <a:p>
            <a:r>
              <a:rPr lang="nl-NL" dirty="0"/>
              <a:t>Kennis van het zoeken van informatie op de website van de archiefdienst.</a:t>
            </a:r>
          </a:p>
          <a:p>
            <a:r>
              <a:rPr lang="nl-NL" dirty="0"/>
              <a:t>Afspraken met de archiefinstelling over gebruikersondersteuning/dienstverlening. </a:t>
            </a:r>
          </a:p>
          <a:p>
            <a:r>
              <a:rPr lang="nl-NL" dirty="0"/>
              <a:t>Beheer en doorgifte van autorisaties met informatie over welke medewerker waartoe toegang heeft.</a:t>
            </a:r>
          </a:p>
          <a:p>
            <a:r>
              <a:rPr lang="nl-NL" dirty="0"/>
              <a:t>Viewer-functionaliteit als deze niet beschikbaar is bij de archiefinstelling.</a:t>
            </a:r>
          </a:p>
        </p:txBody>
      </p:sp>
      <p:sp>
        <p:nvSpPr>
          <p:cNvPr id="4" name="Tijdelijke aanduiding voor datum 3">
            <a:extLst>
              <a:ext uri="{FF2B5EF4-FFF2-40B4-BE49-F238E27FC236}">
                <a16:creationId xmlns:a16="http://schemas.microsoft.com/office/drawing/2014/main" id="{9E4CDA37-6181-4C6D-806A-E1349A1B1614}"/>
              </a:ext>
            </a:extLst>
          </p:cNvPr>
          <p:cNvSpPr>
            <a:spLocks noGrp="1"/>
          </p:cNvSpPr>
          <p:nvPr>
            <p:ph type="dt" sz="half" idx="10"/>
          </p:nvPr>
        </p:nvSpPr>
        <p:spPr/>
        <p:txBody>
          <a:bodyPr/>
          <a:lstStyle/>
          <a:p>
            <a:fld id="{8E1DE8D7-4596-45DC-895C-080F1EC826DC}" type="datetime4">
              <a:rPr lang="nl-NL" smtClean="0"/>
              <a:t>13 april 2021</a:t>
            </a:fld>
            <a:endParaRPr lang="nl-NL"/>
          </a:p>
        </p:txBody>
      </p:sp>
      <p:sp>
        <p:nvSpPr>
          <p:cNvPr id="5" name="Tijdelijke aanduiding voor dianummer 4">
            <a:extLst>
              <a:ext uri="{FF2B5EF4-FFF2-40B4-BE49-F238E27FC236}">
                <a16:creationId xmlns:a16="http://schemas.microsoft.com/office/drawing/2014/main" id="{2EBEF819-B43E-4DA3-8A11-BE353D1A9734}"/>
              </a:ext>
            </a:extLst>
          </p:cNvPr>
          <p:cNvSpPr>
            <a:spLocks noGrp="1"/>
          </p:cNvSpPr>
          <p:nvPr>
            <p:ph type="sldNum" sz="quarter" idx="12"/>
          </p:nvPr>
        </p:nvSpPr>
        <p:spPr/>
        <p:txBody>
          <a:bodyPr/>
          <a:lstStyle/>
          <a:p>
            <a:fld id="{C4477675-E96F-43FC-A262-0F2D412BFE47}" type="slidenum">
              <a:rPr lang="nl-NL" smtClean="0"/>
              <a:t>9</a:t>
            </a:fld>
            <a:endParaRPr lang="nl-NL"/>
          </a:p>
        </p:txBody>
      </p:sp>
    </p:spTree>
    <p:extLst>
      <p:ext uri="{BB962C8B-B14F-4D97-AF65-F5344CB8AC3E}">
        <p14:creationId xmlns:p14="http://schemas.microsoft.com/office/powerpoint/2010/main" val="153727986"/>
      </p:ext>
    </p:extLst>
  </p:cSld>
  <p:clrMapOvr>
    <a:masterClrMapping/>
  </p:clrMapOvr>
</p:sld>
</file>

<file path=ppt/theme/theme1.xml><?xml version="1.0" encoding="utf-8"?>
<a:theme xmlns:a="http://schemas.openxmlformats.org/drawingml/2006/main" name="Kantoorthema">
  <a:themeElements>
    <a:clrScheme name="CS colors">
      <a:dk1>
        <a:srgbClr val="000000"/>
      </a:dk1>
      <a:lt1>
        <a:srgbClr val="FFFFFF"/>
      </a:lt1>
      <a:dk2>
        <a:srgbClr val="29252A"/>
      </a:dk2>
      <a:lt2>
        <a:srgbClr val="EAFBEC"/>
      </a:lt2>
      <a:accent1>
        <a:srgbClr val="F4C535"/>
      </a:accent1>
      <a:accent2>
        <a:srgbClr val="96CE10"/>
      </a:accent2>
      <a:accent3>
        <a:srgbClr val="3378B4"/>
      </a:accent3>
      <a:accent4>
        <a:srgbClr val="733F6B"/>
      </a:accent4>
      <a:accent5>
        <a:srgbClr val="D71C31"/>
      </a:accent5>
      <a:accent6>
        <a:srgbClr val="71D5D2"/>
      </a:accent6>
      <a:hlink>
        <a:srgbClr val="8C8C8C"/>
      </a:hlink>
      <a:folHlink>
        <a:srgbClr val="D8D9DC"/>
      </a:folHlink>
    </a:clrScheme>
    <a:fontScheme name="ContentStrategy">
      <a:majorFont>
        <a:latin typeface="Verdana"/>
        <a:ea typeface=""/>
        <a:cs typeface=""/>
      </a:majorFont>
      <a:minorFont>
        <a:latin typeface="Verdana"/>
        <a:ea typeface=""/>
        <a:cs typeface=""/>
      </a:minorFont>
    </a:fontScheme>
    <a:fmtScheme name="Subtiel effen">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S Presentatie 19-6" id="{E7FAADBA-FAE8-4C39-9590-6B8B148DEF42}" vid="{22E301FF-2106-4CF1-A44F-4B026A2C3E34}"/>
    </a:ext>
  </a:extLst>
</a:theme>
</file>

<file path=ppt/theme/theme2.xml><?xml version="1.0" encoding="utf-8"?>
<a:theme xmlns:a="http://schemas.openxmlformats.org/drawingml/2006/main" name="Kantoorthema">
  <a:themeElements>
    <a:clrScheme name="CS colors">
      <a:dk1>
        <a:srgbClr val="000000"/>
      </a:dk1>
      <a:lt1>
        <a:srgbClr val="FFFFFF"/>
      </a:lt1>
      <a:dk2>
        <a:srgbClr val="29252A"/>
      </a:dk2>
      <a:lt2>
        <a:srgbClr val="EAFBEC"/>
      </a:lt2>
      <a:accent1>
        <a:srgbClr val="F4C535"/>
      </a:accent1>
      <a:accent2>
        <a:srgbClr val="96CE10"/>
      </a:accent2>
      <a:accent3>
        <a:srgbClr val="3378B4"/>
      </a:accent3>
      <a:accent4>
        <a:srgbClr val="733F6B"/>
      </a:accent4>
      <a:accent5>
        <a:srgbClr val="D71C31"/>
      </a:accent5>
      <a:accent6>
        <a:srgbClr val="71D5D2"/>
      </a:accent6>
      <a:hlink>
        <a:srgbClr val="8C8C8C"/>
      </a:hlink>
      <a:folHlink>
        <a:srgbClr val="D8D9DC"/>
      </a:folHlink>
    </a:clrScheme>
    <a:fontScheme name="ContentStrategy">
      <a:majorFont>
        <a:latin typeface="Verdana"/>
        <a:ea typeface=""/>
        <a:cs typeface=""/>
      </a:majorFont>
      <a:minorFont>
        <a:latin typeface="Verdana"/>
        <a:ea typeface=""/>
        <a:cs typeface=""/>
      </a:minorFont>
    </a:fontScheme>
    <a:fmtScheme name="Subtiel effen">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CS colors">
      <a:dk1>
        <a:srgbClr val="000000"/>
      </a:dk1>
      <a:lt1>
        <a:srgbClr val="FFFFFF"/>
      </a:lt1>
      <a:dk2>
        <a:srgbClr val="29252A"/>
      </a:dk2>
      <a:lt2>
        <a:srgbClr val="EAFBEC"/>
      </a:lt2>
      <a:accent1>
        <a:srgbClr val="F4C535"/>
      </a:accent1>
      <a:accent2>
        <a:srgbClr val="96CE10"/>
      </a:accent2>
      <a:accent3>
        <a:srgbClr val="3378B4"/>
      </a:accent3>
      <a:accent4>
        <a:srgbClr val="733F6B"/>
      </a:accent4>
      <a:accent5>
        <a:srgbClr val="D71C31"/>
      </a:accent5>
      <a:accent6>
        <a:srgbClr val="71D5D2"/>
      </a:accent6>
      <a:hlink>
        <a:srgbClr val="8C8C8C"/>
      </a:hlink>
      <a:folHlink>
        <a:srgbClr val="D8D9DC"/>
      </a:folHlink>
    </a:clrScheme>
    <a:fontScheme name="ContentStrategy">
      <a:majorFont>
        <a:latin typeface="Verdana"/>
        <a:ea typeface=""/>
        <a:cs typeface=""/>
      </a:majorFont>
      <a:minorFont>
        <a:latin typeface="Verdana"/>
        <a:ea typeface=""/>
        <a:cs typeface=""/>
      </a:minorFont>
    </a:fontScheme>
    <a:fmtScheme name="Subtiel effen">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0941c815-8673-45d9-bee9-a1453d13a96d">
      <UserInfo>
        <DisplayName>Adriaan Hondelink</DisplayName>
        <AccountId>12</AccountId>
        <AccountType/>
      </UserInfo>
    </SharedWithUsers>
    <TaxCatchAll xmlns="0941c815-8673-45d9-bee9-a1453d13a96d" xsi:nil="true"/>
    <lcf76f155ced4ddcb4097134ff3c332f xmlns="da01d95d-9a53-4690-91f2-3ea4d21374f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979AC081F1EA545875FD8DCD9B709FA" ma:contentTypeVersion="18" ma:contentTypeDescription="Create a new document." ma:contentTypeScope="" ma:versionID="13c0a23065d9a49ac9a814ac843676c1">
  <xsd:schema xmlns:xsd="http://www.w3.org/2001/XMLSchema" xmlns:xs="http://www.w3.org/2001/XMLSchema" xmlns:p="http://schemas.microsoft.com/office/2006/metadata/properties" xmlns:ns2="0941c815-8673-45d9-bee9-a1453d13a96d" xmlns:ns3="da01d95d-9a53-4690-91f2-3ea4d21374f2" targetNamespace="http://schemas.microsoft.com/office/2006/metadata/properties" ma:root="true" ma:fieldsID="ffed2328b44d3216ab2e4b28d8992e7a" ns2:_="" ns3:_="">
    <xsd:import namespace="0941c815-8673-45d9-bee9-a1453d13a96d"/>
    <xsd:import namespace="da01d95d-9a53-4690-91f2-3ea4d21374f2"/>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LengthInSeconds" minOccurs="0"/>
                <xsd:element ref="ns3:MediaServiceLocation"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41c815-8673-45d9-bee9-a1453d13a96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702c36e3-81a3-4f8c-bfa2-ac1adf0ae0c5}" ma:internalName="TaxCatchAll" ma:showField="CatchAllData" ma:web="0941c815-8673-45d9-bee9-a1453d13a96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a01d95d-9a53-4690-91f2-3ea4d21374f2"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ceaa658-fae8-49cd-a23d-c95849ea146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C3CCAB9-1AD5-407B-ADBB-88DDA072E569}">
  <ds:schemaRefs>
    <ds:schemaRef ds:uri="http://schemas.microsoft.com/office/2006/documentManagement/types"/>
    <ds:schemaRef ds:uri="http://schemas.openxmlformats.org/package/2006/metadata/core-properties"/>
    <ds:schemaRef ds:uri="http://www.w3.org/XML/1998/namespace"/>
    <ds:schemaRef ds:uri="http://schemas.microsoft.com/office/infopath/2007/PartnerControls"/>
    <ds:schemaRef ds:uri="http://schemas.microsoft.com/office/2006/metadata/properties"/>
    <ds:schemaRef ds:uri="9741dcc1-14d3-4987-a47d-90e687fc1438"/>
    <ds:schemaRef ds:uri="http://purl.org/dc/dcmitype/"/>
    <ds:schemaRef ds:uri="http://purl.org/dc/elements/1.1/"/>
    <ds:schemaRef ds:uri="bbfdd844-6e27-472b-8405-3ec63609d10a"/>
    <ds:schemaRef ds:uri="http://purl.org/dc/terms/"/>
  </ds:schemaRefs>
</ds:datastoreItem>
</file>

<file path=customXml/itemProps2.xml><?xml version="1.0" encoding="utf-8"?>
<ds:datastoreItem xmlns:ds="http://schemas.openxmlformats.org/officeDocument/2006/customXml" ds:itemID="{21276991-B774-4F7B-8C68-749D103F2ED9}">
  <ds:schemaRefs>
    <ds:schemaRef ds:uri="http://schemas.microsoft.com/sharepoint/v3/contenttype/forms"/>
  </ds:schemaRefs>
</ds:datastoreItem>
</file>

<file path=customXml/itemProps3.xml><?xml version="1.0" encoding="utf-8"?>
<ds:datastoreItem xmlns:ds="http://schemas.openxmlformats.org/officeDocument/2006/customXml" ds:itemID="{F88D3EB0-299B-4A80-81AB-671BEED3B030}"/>
</file>

<file path=docProps/app.xml><?xml version="1.0" encoding="utf-8"?>
<Properties xmlns="http://schemas.openxmlformats.org/officeDocument/2006/extended-properties" xmlns:vt="http://schemas.openxmlformats.org/officeDocument/2006/docPropsVTypes">
  <Template>CS Presentatie 19-6</Template>
  <TotalTime>0</TotalTime>
  <Words>620</Words>
  <Application>Microsoft Office PowerPoint</Application>
  <PresentationFormat>Breedbeeld</PresentationFormat>
  <Paragraphs>123</Paragraphs>
  <Slides>12</Slides>
  <Notes>1</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12</vt:i4>
      </vt:variant>
    </vt:vector>
  </HeadingPairs>
  <TitlesOfParts>
    <vt:vector size="16" baseType="lpstr">
      <vt:lpstr>Arial</vt:lpstr>
      <vt:lpstr>PT Sans</vt:lpstr>
      <vt:lpstr>Verdana</vt:lpstr>
      <vt:lpstr>Kantoorthema</vt:lpstr>
      <vt:lpstr>Handreiking toegang na overbrenging digitaal archief</vt:lpstr>
      <vt:lpstr>Betrokken experts en doelgroep</vt:lpstr>
      <vt:lpstr>Agenda</vt:lpstr>
      <vt:lpstr>1. Inleiding handreiking</vt:lpstr>
      <vt:lpstr>2. Waarom is goede toegang belangrijk?</vt:lpstr>
      <vt:lpstr>7 kwaliteitscriteria</vt:lpstr>
      <vt:lpstr>3. Vijf varianten van toegang</vt:lpstr>
      <vt:lpstr>4. Realiseren van toegang</vt:lpstr>
      <vt:lpstr>Variant 3: Realisatie van toegang via de zoekpagina van de archiefinstelling</vt:lpstr>
      <vt:lpstr>5. Wanneer en hoe bepaal je welke variant het beste past?</vt:lpstr>
      <vt:lpstr>De handreiking vind je hier:</vt:lpstr>
      <vt:lpstr>Vragen?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Jaarplan 2019 28 November 17.00 – 21.00</dc:title>
  <dc:creator>Eveline Oosterveer</dc:creator>
  <cp:lastModifiedBy>Jerry van Ekeren</cp:lastModifiedBy>
  <cp:revision>58</cp:revision>
  <dcterms:created xsi:type="dcterms:W3CDTF">2019-11-01T11:49:32Z</dcterms:created>
  <dcterms:modified xsi:type="dcterms:W3CDTF">2021-04-13T07:24:50Z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0x010100A674E8D8C436B24082825F16D397FD60</vt:lpwstr>
  </property>
</Properties>
</file>