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3" r:id="rId3"/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8288000" cy="10287000"/>
  <p:notesSz cx="6858000" cy="9144000"/>
  <p:embeddedFontLst>
    <p:embeddedFont>
      <p:font typeface="Bobby Jones" panose="020B0604020202020204" charset="0"/>
      <p:regular r:id="rId12"/>
    </p:embeddedFont>
    <p:embeddedFont>
      <p:font typeface="Roboto" panose="020F0502020204030204" pitchFamily="2" charset="0"/>
      <p:regular r:id="rId13"/>
    </p:embeddedFont>
    <p:embeddedFont>
      <p:font typeface="Roboto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50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01. 5-10 min </a:t>
            </a:r>
          </a:p>
          <a:p>
            <a:r>
              <a:rPr lang="en-US"/>
              <a:t>02. 10 min</a:t>
            </a:r>
          </a:p>
          <a:p>
            <a:r>
              <a:rPr lang="en-US"/>
              <a:t>03. 5 min </a:t>
            </a:r>
          </a:p>
          <a:p>
            <a:r>
              <a:rPr lang="en-US"/>
              <a:t>04. 20 min </a:t>
            </a:r>
          </a:p>
          <a:p>
            <a:r>
              <a:rPr lang="en-US"/>
              <a:t>05. 10 min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2"/>
            <a:ext cx="18288000" cy="102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nl-NL" sz="24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93806" y="1343793"/>
            <a:ext cx="4844195" cy="1603479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999" y="540000"/>
            <a:ext cx="10203807" cy="9207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04750" y="4187114"/>
            <a:ext cx="9843252" cy="509023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98831" y="4963028"/>
            <a:ext cx="8265194" cy="2171895"/>
          </a:xfrm>
        </p:spPr>
        <p:txBody>
          <a:bodyPr anchor="b"/>
          <a:lstStyle>
            <a:lvl1pPr algn="l">
              <a:defRPr sz="81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98831" y="7862613"/>
            <a:ext cx="8265195" cy="3669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98832" y="8280820"/>
            <a:ext cx="8265194" cy="237539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2000" y="10972800"/>
            <a:ext cx="6172200" cy="227685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889104" y="10972800"/>
            <a:ext cx="426896" cy="227685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644239"/>
            <a:ext cx="2077492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999" y="5227068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999" y="4187114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24550" y="6739321"/>
            <a:ext cx="3121257" cy="3060399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0039" y="7782917"/>
            <a:ext cx="4175364" cy="2016804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848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2"/>
            <a:ext cx="18288000" cy="102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nl-NL" sz="24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03807" y="1343793"/>
            <a:ext cx="4034193" cy="133536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999" y="540000"/>
            <a:ext cx="10203807" cy="9207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04750" y="3145633"/>
            <a:ext cx="9843252" cy="6131718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98831" y="3860717"/>
            <a:ext cx="8265194" cy="3274206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98831" y="7862613"/>
            <a:ext cx="8265195" cy="619398"/>
          </a:xfrm>
        </p:spPr>
        <p:txBody>
          <a:bodyPr anchor="t"/>
          <a:lstStyle>
            <a:lvl1pPr marL="0" indent="0" algn="l">
              <a:buNone/>
              <a:defRPr sz="42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2000" y="10972800"/>
            <a:ext cx="6172200" cy="227685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889104" y="10972800"/>
            <a:ext cx="426896" cy="227685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1" y="-644239"/>
            <a:ext cx="4471289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1" y="5227068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001" y="4187114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24550" y="6739321"/>
            <a:ext cx="3121257" cy="3060399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0039" y="7782917"/>
            <a:ext cx="4175364" cy="2016804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893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2"/>
            <a:ext cx="18288000" cy="102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nl-NL" sz="24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03807" y="1343793"/>
            <a:ext cx="4034193" cy="133536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999" y="540000"/>
            <a:ext cx="10203807" cy="9207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636" y="3145633"/>
            <a:ext cx="8742365" cy="6131718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81675" y="3860717"/>
            <a:ext cx="7182350" cy="3274206"/>
          </a:xfrm>
        </p:spPr>
        <p:txBody>
          <a:bodyPr anchor="b"/>
          <a:lstStyle>
            <a:lvl1pPr algn="l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81676" y="7862613"/>
            <a:ext cx="7182351" cy="619398"/>
          </a:xfrm>
        </p:spPr>
        <p:txBody>
          <a:bodyPr anchor="t"/>
          <a:lstStyle>
            <a:lvl1pPr marL="0" indent="0" algn="l">
              <a:buNone/>
              <a:defRPr sz="4200">
                <a:solidFill>
                  <a:schemeClr val="accent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2000" y="10972800"/>
            <a:ext cx="6172200" cy="227685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889104" y="10972800"/>
            <a:ext cx="426896" cy="227685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1" y="-644239"/>
            <a:ext cx="4471289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1" y="5227068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0001" y="4187114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24550" y="6739321"/>
            <a:ext cx="3121257" cy="3060399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0039" y="7782917"/>
            <a:ext cx="4175364" cy="2016804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463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3257302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749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2" y="540001"/>
            <a:ext cx="17208000" cy="9206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10286662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309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1513235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153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2" y="540001"/>
            <a:ext cx="17208000" cy="9206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1513235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10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2" y="540000"/>
            <a:ext cx="8367839" cy="7942005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0864" y="3479341"/>
            <a:ext cx="6147135" cy="1284917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790864" y="5304257"/>
            <a:ext cx="6147135" cy="319580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6541855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35883" y="1309688"/>
            <a:ext cx="8367839" cy="8437313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5882" y="5304259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35882" y="6597737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111" y="7940930"/>
            <a:ext cx="668777" cy="2346078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874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43912" y="1330372"/>
            <a:ext cx="12566279" cy="4631660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04084" y="2659281"/>
            <a:ext cx="5829852" cy="5836224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2043351" y="3830909"/>
            <a:ext cx="7245516" cy="27998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7183057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3912" y="5281670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3912" y="6575149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5141" y="7918341"/>
            <a:ext cx="668777" cy="2346078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2043351" y="1789729"/>
            <a:ext cx="6147135" cy="84631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43351" y="2659282"/>
            <a:ext cx="7245516" cy="934688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611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11503" y="540001"/>
            <a:ext cx="11036498" cy="5934003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0001" y="1309688"/>
            <a:ext cx="4821503" cy="2686454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6208431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1502" y="2438614"/>
            <a:ext cx="4440890" cy="4511237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523136" y="2438614"/>
            <a:ext cx="4440890" cy="4511237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54663" y="4033190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4663" y="5326669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882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04751" y="4825122"/>
            <a:ext cx="4708250" cy="4811697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52499" y="1570364"/>
            <a:ext cx="4708250" cy="4811697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0000" y="6657097"/>
            <a:ext cx="10156200" cy="1817375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6849632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6034" y="1309688"/>
            <a:ext cx="4440890" cy="4511237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523136" y="3983459"/>
            <a:ext cx="4440890" cy="4511237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402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2" y="5702967"/>
            <a:ext cx="17207999" cy="4044032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6208431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50001" y="3145632"/>
            <a:ext cx="2657543" cy="3712368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89020" y="3145632"/>
            <a:ext cx="2657543" cy="3712368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28039" y="3145632"/>
            <a:ext cx="2657543" cy="3712368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067058" y="3145632"/>
            <a:ext cx="2657543" cy="3712368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4306077" y="3145632"/>
            <a:ext cx="2657543" cy="3712368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5625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0000" y="1350001"/>
            <a:ext cx="7254000" cy="1284917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50000" y="3174917"/>
            <a:ext cx="7254000" cy="530709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5793766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684000" y="540000"/>
            <a:ext cx="8064000" cy="9207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434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2370" y="2"/>
            <a:ext cx="7074000" cy="2115606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575800" y="540000"/>
            <a:ext cx="6172200" cy="9207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15795" y="7147706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15795" y="8441185"/>
            <a:ext cx="1960005" cy="668777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50000" y="2648293"/>
            <a:ext cx="7937895" cy="583372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1555939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8350" y="731056"/>
            <a:ext cx="5110881" cy="781187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227373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00" y="540000"/>
            <a:ext cx="17208000" cy="9207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369" y="-144378"/>
            <a:ext cx="9655343" cy="3301917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0002" y="1350001"/>
            <a:ext cx="8666289" cy="12849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1513235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26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00" y="540000"/>
            <a:ext cx="17208000" cy="9207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3000821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782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493997" y="540001"/>
            <a:ext cx="7254003" cy="7942013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2" y="6749717"/>
            <a:ext cx="11136647" cy="2997281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2165684" y="7218196"/>
            <a:ext cx="8897354" cy="1263818"/>
          </a:xfrm>
        </p:spPr>
        <p:txBody>
          <a:bodyPr vert="horz" anchor="ctr"/>
          <a:lstStyle>
            <a:lvl1pPr marL="0" indent="0">
              <a:buNone/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2" y="4403556"/>
            <a:ext cx="11136647" cy="2129589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0000" y="1350001"/>
            <a:ext cx="8070726" cy="1284917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5869107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2165684" y="4836443"/>
            <a:ext cx="8897354" cy="1263818"/>
          </a:xfrm>
        </p:spPr>
        <p:txBody>
          <a:bodyPr vert="horz" anchor="ctr"/>
          <a:lstStyle>
            <a:lvl1pPr marL="0" indent="0">
              <a:buNone/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1349999" y="3140832"/>
            <a:ext cx="8070728" cy="934326"/>
          </a:xfrm>
        </p:spPr>
        <p:txBody>
          <a:bodyPr vert="horz"/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>
              <a:defRPr sz="2100"/>
            </a:lvl2pPr>
            <a:lvl3pPr marL="533400" indent="0">
              <a:buNone/>
              <a:defRPr sz="1800"/>
            </a:lvl3pPr>
            <a:lvl4pPr>
              <a:defRPr sz="2100"/>
            </a:lvl4pPr>
            <a:lvl5pPr>
              <a:defRPr sz="2400"/>
            </a:lvl5pPr>
            <a:lvl6pPr>
              <a:defRPr sz="24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68107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00" y="540000"/>
            <a:ext cx="17208000" cy="4874211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2370" y="-144381"/>
            <a:ext cx="7071435" cy="3483144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0000" y="556544"/>
            <a:ext cx="6172200" cy="635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6176884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09472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369" y="4403555"/>
            <a:ext cx="4738530" cy="4078457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1356072" y="5721017"/>
            <a:ext cx="3877665" cy="2382252"/>
          </a:xfrm>
        </p:spPr>
        <p:txBody>
          <a:bodyPr vert="horz" anchor="t"/>
          <a:lstStyle>
            <a:lvl1pPr marL="0" indent="0" algn="ctr">
              <a:buNone/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97096" y="4403555"/>
            <a:ext cx="3544503" cy="4078457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6413084" y="5721017"/>
            <a:ext cx="2719589" cy="2382252"/>
          </a:xfrm>
        </p:spPr>
        <p:txBody>
          <a:bodyPr vert="horz" anchor="t"/>
          <a:lstStyle>
            <a:lvl1pPr marL="0" indent="0" algn="ctr">
              <a:buNone/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97797" y="4403555"/>
            <a:ext cx="3544503" cy="4078457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10310255" y="5721017"/>
            <a:ext cx="2719589" cy="2382252"/>
          </a:xfrm>
        </p:spPr>
        <p:txBody>
          <a:bodyPr vert="horz" anchor="t"/>
          <a:lstStyle>
            <a:lvl1pPr marL="0" indent="0" algn="ctr">
              <a:buNone/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798497" y="4403555"/>
            <a:ext cx="3544503" cy="4078457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14210956" y="5721017"/>
            <a:ext cx="2719589" cy="2382252"/>
          </a:xfrm>
        </p:spPr>
        <p:txBody>
          <a:bodyPr vert="horz" anchor="t"/>
          <a:lstStyle>
            <a:lvl1pPr marL="0" indent="0" algn="ctr">
              <a:buNone/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1349999" y="1533675"/>
            <a:ext cx="6172202" cy="1300113"/>
          </a:xfrm>
        </p:spPr>
        <p:txBody>
          <a:bodyPr vert="horz"/>
          <a:lstStyle>
            <a:lvl1pPr marL="0" indent="0">
              <a:buNone/>
              <a:defRPr sz="2100" b="0">
                <a:solidFill>
                  <a:schemeClr val="bg1"/>
                </a:solidFill>
              </a:defRPr>
            </a:lvl1pPr>
            <a:lvl2pPr>
              <a:defRPr sz="2100"/>
            </a:lvl2pPr>
            <a:lvl3pPr marL="533400" indent="0">
              <a:buNone/>
              <a:defRPr sz="1800"/>
            </a:lvl3pPr>
            <a:lvl4pPr>
              <a:defRPr sz="2100"/>
            </a:lvl4pPr>
            <a:lvl5pPr>
              <a:defRPr sz="2400"/>
            </a:lvl5pPr>
            <a:lvl6pPr>
              <a:defRPr sz="24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283109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00" y="540000"/>
            <a:ext cx="17208000" cy="4874211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3077766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09472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611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2"/>
            <a:ext cx="18288000" cy="102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/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nl-NL" sz="24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5883" y="7455033"/>
            <a:ext cx="4844195" cy="1603479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70206" y="1309687"/>
            <a:ext cx="9280641" cy="8437313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999" y="539999"/>
            <a:ext cx="8433117" cy="5812676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4079" y="1315913"/>
            <a:ext cx="6833643" cy="1860425"/>
          </a:xfr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0000" y="4029347"/>
            <a:ext cx="4034193" cy="1708484"/>
          </a:xfrm>
        </p:spPr>
        <p:txBody>
          <a:bodyPr/>
          <a:lstStyle>
            <a:lvl1pPr marL="0" indent="0" algn="l">
              <a:spcBef>
                <a:spcPts val="450"/>
              </a:spcBef>
              <a:spcAft>
                <a:spcPts val="450"/>
              </a:spcAft>
              <a:buNone/>
              <a:defRPr sz="2100" baseline="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4080" y="10573334"/>
            <a:ext cx="8265194" cy="237539"/>
          </a:xfrm>
        </p:spPr>
        <p:txBody>
          <a:bodyPr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2000" y="10972800"/>
            <a:ext cx="6172200" cy="227685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889104" y="10972800"/>
            <a:ext cx="426896" cy="227685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1" y="-644239"/>
            <a:ext cx="2769989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5684609" y="5256302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698686" y="5256303"/>
            <a:ext cx="1575842" cy="537696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72306" y="6739321"/>
            <a:ext cx="3121257" cy="3060399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17796" y="7782917"/>
            <a:ext cx="4175364" cy="2016804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99302" y="3981221"/>
            <a:ext cx="2376000" cy="447168"/>
          </a:xfrm>
        </p:spPr>
        <p:txBody>
          <a:bodyPr anchor="ctr"/>
          <a:lstStyle>
            <a:lvl1pPr marL="428625" indent="-428625">
              <a:spcBef>
                <a:spcPts val="300"/>
              </a:spcBef>
              <a:spcAft>
                <a:spcPts val="3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99302" y="4443596"/>
            <a:ext cx="2376000" cy="447168"/>
          </a:xfrm>
        </p:spPr>
        <p:txBody>
          <a:bodyPr anchor="ctr"/>
          <a:lstStyle>
            <a:lvl1pPr marL="428625" indent="-428625">
              <a:spcBef>
                <a:spcPts val="300"/>
              </a:spcBef>
              <a:spcAft>
                <a:spcPts val="300"/>
              </a:spcAft>
              <a:buSzPct val="120000"/>
              <a:buFontTx/>
              <a:buBlip>
                <a:blip r:embed="rId5"/>
              </a:buBlip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9302" y="4905972"/>
            <a:ext cx="2376000" cy="447168"/>
          </a:xfrm>
        </p:spPr>
        <p:txBody>
          <a:bodyPr anchor="ctr"/>
          <a:lstStyle>
            <a:lvl1pPr marL="428625" indent="-428625">
              <a:spcBef>
                <a:spcPts val="300"/>
              </a:spcBef>
              <a:spcAft>
                <a:spcPts val="300"/>
              </a:spcAft>
              <a:buSzPct val="120000"/>
              <a:buFontTx/>
              <a:buBlip>
                <a:blip r:embed="rId6"/>
              </a:buBlip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17747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2325" y="1804995"/>
            <a:ext cx="8367839" cy="7942005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99602" y="3479341"/>
            <a:ext cx="6438398" cy="1284917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499602" y="5304257"/>
            <a:ext cx="6438398" cy="319580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1" y="-644239"/>
            <a:ext cx="1795363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02" y="540001"/>
            <a:ext cx="8367839" cy="8437313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57653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0307" y="540000"/>
            <a:ext cx="8367839" cy="7942005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96187" y="1309688"/>
            <a:ext cx="8367839" cy="8437313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8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3977" y="3145632"/>
            <a:ext cx="5995434" cy="1284917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23977" y="4970549"/>
            <a:ext cx="5995434" cy="349090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644239"/>
            <a:ext cx="7318670" cy="5539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07805" y="2308122"/>
            <a:ext cx="1980195" cy="34017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5407" y="0"/>
            <a:ext cx="3962592" cy="1988133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984324" y="0"/>
            <a:ext cx="2261265" cy="1330371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5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050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149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1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001" y="1309689"/>
            <a:ext cx="12329906" cy="132522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000" y="3174917"/>
            <a:ext cx="15588000" cy="5307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037380" y="9113205"/>
            <a:ext cx="4400100" cy="18331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0000" y="9113205"/>
            <a:ext cx="6172200" cy="18331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1105" y="9113205"/>
            <a:ext cx="426896" cy="18331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5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8048" y="-819334"/>
            <a:ext cx="3193577" cy="2251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5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2474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97720" indent="-26432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3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None/>
        <a:defRPr sz="27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1"/>
        </a:buClr>
        <a:buFont typeface="Arial" panose="020B0604020202020204" pitchFamily="34" charset="0"/>
        <a:buNone/>
        <a:defRPr sz="27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514350" indent="-51435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1"/>
        </a:buClr>
        <a:buFont typeface="+mj-lt"/>
        <a:buAutoNum type="arabicPeriod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" indent="-514350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1"/>
        </a:buClr>
        <a:buFont typeface="+mj-lt"/>
        <a:buAutoNum type="alphaL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812007" indent="-271463" algn="l" defTabSz="13716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defRPr sz="24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.overheid.nl/details/72a86583-89c3-4f22-a255-e03138683674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dashboardgroningen.nl/wet-groningen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pen.overheid.nl/details/eb594920-d471-43de-8950-9139dac3b205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99" y="540000"/>
            <a:ext cx="10203807" cy="9207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48692" y="3977423"/>
            <a:ext cx="9843252" cy="5090237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>
              <a:defRPr/>
            </a:pPr>
            <a:r>
              <a:rPr lang="nl-NL" dirty="0">
                <a:solidFill>
                  <a:srgbClr val="86888A">
                    <a:lumMod val="60000"/>
                    <a:lumOff val="40000"/>
                  </a:srgbClr>
                </a:solidFill>
                <a:latin typeface="Arial" panose="020B0604020202020204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D7B5DC5B-6873-43DB-ADC7-B15ACCE0DFDB}" type="slidenum">
              <a:rPr lang="nl-NL">
                <a:solidFill>
                  <a:srgbClr val="540A51"/>
                </a:solidFill>
                <a:latin typeface="Arial" panose="020B0604020202020204"/>
              </a:rPr>
              <a:pPr defTabSz="1371600">
                <a:defRPr/>
              </a:pPr>
              <a:t>1</a:t>
            </a:fld>
            <a:endParaRPr lang="nl-NL" dirty="0">
              <a:solidFill>
                <a:srgbClr val="540A51"/>
              </a:solidFill>
              <a:latin typeface="Arial" panose="020B0604020202020204"/>
            </a:endParaRP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98831" y="5691254"/>
            <a:ext cx="8823746" cy="2578266"/>
          </a:xfrm>
        </p:spPr>
        <p:txBody>
          <a:bodyPr/>
          <a:lstStyle/>
          <a:p>
            <a:r>
              <a:rPr lang="nl-NL" sz="5400" dirty="0"/>
              <a:t>Aan de slag met </a:t>
            </a:r>
            <a:r>
              <a:rPr lang="nl-NL" sz="5400"/>
              <a:t>de inspanningsverplichting</a:t>
            </a:r>
            <a:br>
              <a:rPr lang="nl-NL" sz="5400" dirty="0"/>
            </a:br>
            <a:br>
              <a:rPr lang="nl-NL" sz="5400" dirty="0"/>
            </a:br>
            <a:r>
              <a:rPr lang="nl-NL" sz="5400" dirty="0"/>
              <a:t>Rolien van den Raadt, </a:t>
            </a:r>
            <a:br>
              <a:rPr lang="nl-NL" sz="5400" dirty="0"/>
            </a:br>
            <a:r>
              <a:rPr lang="nl-NL" sz="5400" dirty="0"/>
              <a:t>Ines Prakke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98831" y="8188705"/>
            <a:ext cx="8265194" cy="661382"/>
          </a:xfrm>
        </p:spPr>
        <p:txBody>
          <a:bodyPr/>
          <a:lstStyle/>
          <a:p>
            <a:pPr defTabSz="1371600">
              <a:defRPr/>
            </a:pPr>
            <a:endParaRPr lang="nl-NL" dirty="0">
              <a:solidFill>
                <a:prstClr val="white"/>
              </a:solidFill>
              <a:latin typeface="Arial" panose="020B0604020202020204"/>
            </a:endParaRPr>
          </a:p>
          <a:p>
            <a:pPr defTabSz="1371600">
              <a:defRPr/>
            </a:pP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/>
              </a:rPr>
              <a:t>Breakout</a:t>
            </a: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sessie | Dag van de Woo-professional |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6114068" y="8506864"/>
            <a:ext cx="7863124" cy="2260648"/>
          </a:xfrm>
          <a:custGeom>
            <a:avLst/>
            <a:gdLst/>
            <a:ahLst/>
            <a:cxnLst/>
            <a:rect l="l" t="t" r="r" b="b"/>
            <a:pathLst>
              <a:path w="7863124" h="2260648">
                <a:moveTo>
                  <a:pt x="7863124" y="0"/>
                </a:moveTo>
                <a:lnTo>
                  <a:pt x="0" y="0"/>
                </a:lnTo>
                <a:lnTo>
                  <a:pt x="0" y="2260648"/>
                </a:lnTo>
                <a:lnTo>
                  <a:pt x="7863124" y="2260648"/>
                </a:lnTo>
                <a:lnTo>
                  <a:pt x="786312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-438654" y="-103175"/>
            <a:ext cx="6552722" cy="8229600"/>
          </a:xfrm>
          <a:custGeom>
            <a:avLst/>
            <a:gdLst/>
            <a:ahLst/>
            <a:cxnLst/>
            <a:rect l="l" t="t" r="r" b="b"/>
            <a:pathLst>
              <a:path w="6552722" h="8229600">
                <a:moveTo>
                  <a:pt x="0" y="0"/>
                </a:moveTo>
                <a:lnTo>
                  <a:pt x="6552722" y="0"/>
                </a:lnTo>
                <a:lnTo>
                  <a:pt x="65527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/>
          <p:cNvSpPr txBox="1"/>
          <p:nvPr/>
        </p:nvSpPr>
        <p:spPr>
          <a:xfrm>
            <a:off x="5280913" y="548312"/>
            <a:ext cx="13382444" cy="2426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38"/>
              </a:lnSpc>
            </a:pPr>
            <a:r>
              <a:rPr lang="en-US" sz="13956">
                <a:solidFill>
                  <a:srgbClr val="011401"/>
                </a:solidFill>
                <a:latin typeface="Bobby Jones"/>
                <a:ea typeface="Bobby Jones"/>
                <a:cs typeface="Bobby Jones"/>
                <a:sym typeface="Bobby Jones"/>
              </a:rPr>
              <a:t>Trans-Parantie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34199" y="2296190"/>
            <a:ext cx="6832946" cy="220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88"/>
              </a:lnSpc>
            </a:pPr>
            <a:r>
              <a:rPr lang="en-US" sz="12705">
                <a:solidFill>
                  <a:srgbClr val="EE2742"/>
                </a:solidFill>
                <a:latin typeface="Bobby Jones"/>
                <a:ea typeface="Bobby Jones"/>
                <a:cs typeface="Bobby Jones"/>
                <a:sym typeface="Bobby Jones"/>
              </a:rPr>
              <a:t>Express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-2755332" y="4011625"/>
            <a:ext cx="12392889" cy="8990478"/>
          </a:xfrm>
          <a:custGeom>
            <a:avLst/>
            <a:gdLst/>
            <a:ahLst/>
            <a:cxnLst/>
            <a:rect l="l" t="t" r="r" b="b"/>
            <a:pathLst>
              <a:path w="12392889" h="8990478">
                <a:moveTo>
                  <a:pt x="12392889" y="0"/>
                </a:moveTo>
                <a:lnTo>
                  <a:pt x="0" y="0"/>
                </a:lnTo>
                <a:lnTo>
                  <a:pt x="0" y="8990478"/>
                </a:lnTo>
                <a:lnTo>
                  <a:pt x="12392889" y="8990478"/>
                </a:lnTo>
                <a:lnTo>
                  <a:pt x="123928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3899604" y="1229690"/>
            <a:ext cx="2762618" cy="3270135"/>
          </a:xfrm>
          <a:custGeom>
            <a:avLst/>
            <a:gdLst/>
            <a:ahLst/>
            <a:cxnLst/>
            <a:rect l="l" t="t" r="r" b="b"/>
            <a:pathLst>
              <a:path w="2762618" h="3270135">
                <a:moveTo>
                  <a:pt x="0" y="0"/>
                </a:moveTo>
                <a:lnTo>
                  <a:pt x="2762617" y="0"/>
                </a:lnTo>
                <a:lnTo>
                  <a:pt x="2762617" y="3270135"/>
                </a:lnTo>
                <a:lnTo>
                  <a:pt x="0" y="32701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9637557" y="7077181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0" y="0"/>
                </a:moveTo>
                <a:lnTo>
                  <a:pt x="12835934" y="0"/>
                </a:lnTo>
                <a:lnTo>
                  <a:pt x="12835934" y="3690331"/>
                </a:lnTo>
                <a:lnTo>
                  <a:pt x="0" y="3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9007013" y="6877622"/>
            <a:ext cx="1800659" cy="4761357"/>
          </a:xfrm>
          <a:custGeom>
            <a:avLst/>
            <a:gdLst/>
            <a:ahLst/>
            <a:cxnLst/>
            <a:rect l="l" t="t" r="r" b="b"/>
            <a:pathLst>
              <a:path w="1800659" h="4761357">
                <a:moveTo>
                  <a:pt x="0" y="0"/>
                </a:moveTo>
                <a:lnTo>
                  <a:pt x="1800659" y="0"/>
                </a:lnTo>
                <a:lnTo>
                  <a:pt x="1800659" y="4761356"/>
                </a:lnTo>
                <a:lnTo>
                  <a:pt x="0" y="47613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0" name="Group 10"/>
          <p:cNvGrpSpPr/>
          <p:nvPr/>
        </p:nvGrpSpPr>
        <p:grpSpPr>
          <a:xfrm>
            <a:off x="11750673" y="5388798"/>
            <a:ext cx="5858553" cy="1321705"/>
            <a:chOff x="0" y="0"/>
            <a:chExt cx="7811404" cy="1762273"/>
          </a:xfrm>
        </p:grpSpPr>
        <p:grpSp>
          <p:nvGrpSpPr>
            <p:cNvPr id="11" name="Group 11"/>
            <p:cNvGrpSpPr/>
            <p:nvPr/>
          </p:nvGrpSpPr>
          <p:grpSpPr>
            <a:xfrm>
              <a:off x="418589" y="0"/>
              <a:ext cx="6974226" cy="1762273"/>
              <a:chOff x="0" y="0"/>
              <a:chExt cx="1377625" cy="34810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77625" cy="348103"/>
              </a:xfrm>
              <a:custGeom>
                <a:avLst/>
                <a:gdLst/>
                <a:ahLst/>
                <a:cxnLst/>
                <a:rect l="l" t="t" r="r" b="b"/>
                <a:pathLst>
                  <a:path w="1377625" h="348103">
                    <a:moveTo>
                      <a:pt x="47363" y="0"/>
                    </a:moveTo>
                    <a:lnTo>
                      <a:pt x="1330262" y="0"/>
                    </a:lnTo>
                    <a:cubicBezTo>
                      <a:pt x="1356420" y="0"/>
                      <a:pt x="1377625" y="21205"/>
                      <a:pt x="1377625" y="47363"/>
                    </a:cubicBezTo>
                    <a:lnTo>
                      <a:pt x="1377625" y="300740"/>
                    </a:lnTo>
                    <a:cubicBezTo>
                      <a:pt x="1377625" y="326898"/>
                      <a:pt x="1356420" y="348103"/>
                      <a:pt x="1330262" y="348103"/>
                    </a:cubicBezTo>
                    <a:lnTo>
                      <a:pt x="47363" y="348103"/>
                    </a:lnTo>
                    <a:cubicBezTo>
                      <a:pt x="21205" y="348103"/>
                      <a:pt x="0" y="326898"/>
                      <a:pt x="0" y="300740"/>
                    </a:cubicBezTo>
                    <a:lnTo>
                      <a:pt x="0" y="47363"/>
                    </a:lnTo>
                    <a:cubicBezTo>
                      <a:pt x="0" y="21205"/>
                      <a:pt x="21205" y="0"/>
                      <a:pt x="47363" y="0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377625" cy="3957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86116"/>
              <a:ext cx="7811404" cy="1513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3300">
                  <a:solidFill>
                    <a:srgbClr val="3E3B39"/>
                  </a:solidFill>
                  <a:latin typeface="Roboto"/>
                  <a:ea typeface="Roboto"/>
                  <a:cs typeface="Roboto"/>
                  <a:sym typeface="Roboto"/>
                </a:rPr>
                <a:t>Invuling geven aan de inspanningsverplichting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179" y="1956766"/>
            <a:ext cx="13170307" cy="7270955"/>
            <a:chOff x="0" y="0"/>
            <a:chExt cx="3468723" cy="19149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68723" cy="1914984"/>
            </a:xfrm>
            <a:custGeom>
              <a:avLst/>
              <a:gdLst/>
              <a:ahLst/>
              <a:cxnLst/>
              <a:rect l="l" t="t" r="r" b="b"/>
              <a:pathLst>
                <a:path w="3468723" h="1914984">
                  <a:moveTo>
                    <a:pt x="15871" y="0"/>
                  </a:moveTo>
                  <a:lnTo>
                    <a:pt x="3452851" y="0"/>
                  </a:lnTo>
                  <a:cubicBezTo>
                    <a:pt x="3457061" y="0"/>
                    <a:pt x="3461098" y="1672"/>
                    <a:pt x="3464074" y="4649"/>
                  </a:cubicBezTo>
                  <a:cubicBezTo>
                    <a:pt x="3467051" y="7625"/>
                    <a:pt x="3468723" y="11662"/>
                    <a:pt x="3468723" y="15871"/>
                  </a:cubicBezTo>
                  <a:lnTo>
                    <a:pt x="3468723" y="1899113"/>
                  </a:lnTo>
                  <a:cubicBezTo>
                    <a:pt x="3468723" y="1903322"/>
                    <a:pt x="3467051" y="1907359"/>
                    <a:pt x="3464074" y="1910336"/>
                  </a:cubicBezTo>
                  <a:cubicBezTo>
                    <a:pt x="3461098" y="1913312"/>
                    <a:pt x="3457061" y="1914984"/>
                    <a:pt x="3452851" y="1914984"/>
                  </a:cubicBezTo>
                  <a:lnTo>
                    <a:pt x="15871" y="1914984"/>
                  </a:lnTo>
                  <a:cubicBezTo>
                    <a:pt x="11662" y="1914984"/>
                    <a:pt x="7625" y="1913312"/>
                    <a:pt x="4649" y="1910336"/>
                  </a:cubicBezTo>
                  <a:cubicBezTo>
                    <a:pt x="1672" y="1907359"/>
                    <a:pt x="0" y="1903322"/>
                    <a:pt x="0" y="1899113"/>
                  </a:cubicBezTo>
                  <a:lnTo>
                    <a:pt x="0" y="15871"/>
                  </a:lnTo>
                  <a:cubicBezTo>
                    <a:pt x="0" y="11662"/>
                    <a:pt x="1672" y="7625"/>
                    <a:pt x="4649" y="4649"/>
                  </a:cubicBezTo>
                  <a:cubicBezTo>
                    <a:pt x="7625" y="1672"/>
                    <a:pt x="11662" y="0"/>
                    <a:pt x="15871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468723" cy="1962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09005" y="856313"/>
            <a:ext cx="5558281" cy="1716373"/>
            <a:chOff x="0" y="0"/>
            <a:chExt cx="1463909" cy="4520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909" cy="452049"/>
            </a:xfrm>
            <a:custGeom>
              <a:avLst/>
              <a:gdLst/>
              <a:ahLst/>
              <a:cxnLst/>
              <a:rect l="l" t="t" r="r" b="b"/>
              <a:pathLst>
                <a:path w="1463909" h="452049">
                  <a:moveTo>
                    <a:pt x="44572" y="0"/>
                  </a:moveTo>
                  <a:lnTo>
                    <a:pt x="1419338" y="0"/>
                  </a:lnTo>
                  <a:cubicBezTo>
                    <a:pt x="1443954" y="0"/>
                    <a:pt x="1463909" y="19955"/>
                    <a:pt x="1463909" y="44572"/>
                  </a:cubicBezTo>
                  <a:lnTo>
                    <a:pt x="1463909" y="407477"/>
                  </a:lnTo>
                  <a:cubicBezTo>
                    <a:pt x="1463909" y="419298"/>
                    <a:pt x="1459214" y="430635"/>
                    <a:pt x="1450855" y="438994"/>
                  </a:cubicBezTo>
                  <a:cubicBezTo>
                    <a:pt x="1442496" y="447353"/>
                    <a:pt x="1431159" y="452049"/>
                    <a:pt x="1419338" y="452049"/>
                  </a:cubicBezTo>
                  <a:lnTo>
                    <a:pt x="44572" y="452049"/>
                  </a:lnTo>
                  <a:cubicBezTo>
                    <a:pt x="19955" y="452049"/>
                    <a:pt x="0" y="432094"/>
                    <a:pt x="0" y="407477"/>
                  </a:cubicBezTo>
                  <a:lnTo>
                    <a:pt x="0" y="44572"/>
                  </a:lnTo>
                  <a:cubicBezTo>
                    <a:pt x="0" y="32750"/>
                    <a:pt x="4696" y="21414"/>
                    <a:pt x="13055" y="13055"/>
                  </a:cubicBezTo>
                  <a:cubicBezTo>
                    <a:pt x="21414" y="4696"/>
                    <a:pt x="32750" y="0"/>
                    <a:pt x="44572" y="0"/>
                  </a:cubicBezTo>
                  <a:close/>
                </a:path>
              </a:pathLst>
            </a:custGeom>
            <a:solidFill>
              <a:srgbClr val="E660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463909" cy="49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955333" y="6953453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0" y="0"/>
                </a:moveTo>
                <a:lnTo>
                  <a:pt x="12835933" y="0"/>
                </a:lnTo>
                <a:lnTo>
                  <a:pt x="12835933" y="3690330"/>
                </a:lnTo>
                <a:lnTo>
                  <a:pt x="0" y="36903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 flipH="1">
            <a:off x="-4235595" y="7618612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12835933" y="0"/>
                </a:moveTo>
                <a:lnTo>
                  <a:pt x="0" y="0"/>
                </a:lnTo>
                <a:lnTo>
                  <a:pt x="0" y="3690331"/>
                </a:lnTo>
                <a:lnTo>
                  <a:pt x="12835933" y="3690331"/>
                </a:lnTo>
                <a:lnTo>
                  <a:pt x="1283593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3646699" y="3384530"/>
            <a:ext cx="5366102" cy="8408422"/>
          </a:xfrm>
          <a:custGeom>
            <a:avLst/>
            <a:gdLst/>
            <a:ahLst/>
            <a:cxnLst/>
            <a:rect l="l" t="t" r="r" b="b"/>
            <a:pathLst>
              <a:path w="5366102" h="8408422">
                <a:moveTo>
                  <a:pt x="0" y="0"/>
                </a:moveTo>
                <a:lnTo>
                  <a:pt x="5366102" y="0"/>
                </a:lnTo>
                <a:lnTo>
                  <a:pt x="5366102" y="8408423"/>
                </a:lnTo>
                <a:lnTo>
                  <a:pt x="0" y="84084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1" name="Group 11"/>
          <p:cNvGrpSpPr/>
          <p:nvPr/>
        </p:nvGrpSpPr>
        <p:grpSpPr>
          <a:xfrm>
            <a:off x="2399540" y="2943615"/>
            <a:ext cx="904009" cy="90400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554141" y="962025"/>
            <a:ext cx="446801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Vandaag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44906" y="3175036"/>
            <a:ext cx="4243239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Programma Open Overheid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016344" y="4066021"/>
            <a:ext cx="904009" cy="904009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022380" y="4063669"/>
            <a:ext cx="4243239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TopThemaMonitor &amp; Topdossieraanpak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122664" y="5175643"/>
            <a:ext cx="904009" cy="90400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181707" y="5383173"/>
            <a:ext cx="4243239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Uitleg stations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803449" y="7618612"/>
            <a:ext cx="904009" cy="90400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884654" y="7826142"/>
            <a:ext cx="4243239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Terugkoppeling en afsluiting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527551" y="3151145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144354" y="4273550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238396" y="5383173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919181" y="7826142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5379871" y="6343128"/>
            <a:ext cx="904009" cy="904009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6465167" y="6538823"/>
            <a:ext cx="700485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Interactief: met je wagons langs de stations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495603" y="6550658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691" y="124691"/>
            <a:ext cx="904009" cy="90400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58909" y="220640"/>
            <a:ext cx="9770183" cy="2686810"/>
            <a:chOff x="0" y="0"/>
            <a:chExt cx="13026911" cy="3582413"/>
          </a:xfrm>
        </p:grpSpPr>
        <p:grpSp>
          <p:nvGrpSpPr>
            <p:cNvPr id="6" name="Group 6"/>
            <p:cNvGrpSpPr/>
            <p:nvPr/>
          </p:nvGrpSpPr>
          <p:grpSpPr>
            <a:xfrm>
              <a:off x="190315" y="0"/>
              <a:ext cx="12595946" cy="3582413"/>
              <a:chOff x="0" y="0"/>
              <a:chExt cx="2488088" cy="70763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488088" cy="707637"/>
              </a:xfrm>
              <a:custGeom>
                <a:avLst/>
                <a:gdLst/>
                <a:ahLst/>
                <a:cxnLst/>
                <a:rect l="l" t="t" r="r" b="b"/>
                <a:pathLst>
                  <a:path w="2488088" h="707637">
                    <a:moveTo>
                      <a:pt x="26224" y="0"/>
                    </a:moveTo>
                    <a:lnTo>
                      <a:pt x="2461864" y="0"/>
                    </a:lnTo>
                    <a:cubicBezTo>
                      <a:pt x="2468819" y="0"/>
                      <a:pt x="2475489" y="2763"/>
                      <a:pt x="2480407" y="7681"/>
                    </a:cubicBezTo>
                    <a:cubicBezTo>
                      <a:pt x="2485325" y="12599"/>
                      <a:pt x="2488088" y="19269"/>
                      <a:pt x="2488088" y="26224"/>
                    </a:cubicBezTo>
                    <a:lnTo>
                      <a:pt x="2488088" y="681413"/>
                    </a:lnTo>
                    <a:cubicBezTo>
                      <a:pt x="2488088" y="695896"/>
                      <a:pt x="2476347" y="707637"/>
                      <a:pt x="2461864" y="707637"/>
                    </a:cubicBezTo>
                    <a:lnTo>
                      <a:pt x="26224" y="707637"/>
                    </a:lnTo>
                    <a:cubicBezTo>
                      <a:pt x="11741" y="707637"/>
                      <a:pt x="0" y="695896"/>
                      <a:pt x="0" y="681413"/>
                    </a:cubicBezTo>
                    <a:lnTo>
                      <a:pt x="0" y="26224"/>
                    </a:lnTo>
                    <a:cubicBezTo>
                      <a:pt x="0" y="11741"/>
                      <a:pt x="11741" y="0"/>
                      <a:pt x="26224" y="0"/>
                    </a:cubicBezTo>
                    <a:close/>
                  </a:path>
                </a:pathLst>
              </a:custGeom>
              <a:solidFill>
                <a:srgbClr val="E66050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2488088" cy="7552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3391"/>
              <a:ext cx="13026911" cy="3473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>
                  <a:solidFill>
                    <a:srgbClr val="000000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Programma Open overheid (PROO)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0843" y="3264458"/>
            <a:ext cx="11369973" cy="5693519"/>
            <a:chOff x="0" y="0"/>
            <a:chExt cx="3929867" cy="19678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29867" cy="1967882"/>
            </a:xfrm>
            <a:custGeom>
              <a:avLst/>
              <a:gdLst/>
              <a:ahLst/>
              <a:cxnLst/>
              <a:rect l="l" t="t" r="r" b="b"/>
              <a:pathLst>
                <a:path w="3929867" h="1967882">
                  <a:moveTo>
                    <a:pt x="21789" y="0"/>
                  </a:moveTo>
                  <a:lnTo>
                    <a:pt x="3908078" y="0"/>
                  </a:lnTo>
                  <a:cubicBezTo>
                    <a:pt x="3913857" y="0"/>
                    <a:pt x="3919399" y="2296"/>
                    <a:pt x="3923485" y="6382"/>
                  </a:cubicBezTo>
                  <a:cubicBezTo>
                    <a:pt x="3927572" y="10468"/>
                    <a:pt x="3929867" y="16010"/>
                    <a:pt x="3929867" y="21789"/>
                  </a:cubicBezTo>
                  <a:lnTo>
                    <a:pt x="3929867" y="1946093"/>
                  </a:lnTo>
                  <a:cubicBezTo>
                    <a:pt x="3929867" y="1951872"/>
                    <a:pt x="3927572" y="1957414"/>
                    <a:pt x="3923485" y="1961501"/>
                  </a:cubicBezTo>
                  <a:cubicBezTo>
                    <a:pt x="3919399" y="1965587"/>
                    <a:pt x="3913857" y="1967882"/>
                    <a:pt x="3908078" y="1967882"/>
                  </a:cubicBezTo>
                  <a:lnTo>
                    <a:pt x="21789" y="1967882"/>
                  </a:lnTo>
                  <a:cubicBezTo>
                    <a:pt x="16010" y="1967882"/>
                    <a:pt x="10468" y="1965587"/>
                    <a:pt x="6382" y="1961501"/>
                  </a:cubicBezTo>
                  <a:cubicBezTo>
                    <a:pt x="2296" y="1957414"/>
                    <a:pt x="0" y="1951872"/>
                    <a:pt x="0" y="1946093"/>
                  </a:cubicBezTo>
                  <a:lnTo>
                    <a:pt x="0" y="21789"/>
                  </a:lnTo>
                  <a:cubicBezTo>
                    <a:pt x="0" y="16010"/>
                    <a:pt x="2296" y="10468"/>
                    <a:pt x="6382" y="6382"/>
                  </a:cubicBezTo>
                  <a:cubicBezTo>
                    <a:pt x="10468" y="2296"/>
                    <a:pt x="16010" y="0"/>
                    <a:pt x="21789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3929867" cy="20155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550191" y="5851779"/>
            <a:ext cx="3278719" cy="327871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52701" y="332221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23009" y="4309271"/>
            <a:ext cx="9786197" cy="130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Updates en ontwikkelingen beleidslijn 3.1 Inspanningsverplichting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Vervolg en implementatie 3.1 Inspanningsverplichting</a:t>
            </a:r>
          </a:p>
          <a:p>
            <a:pPr marL="539753" lvl="1" indent="-269876" algn="l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Update wetstraject Woo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37251" y="3530101"/>
            <a:ext cx="9717157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Verantwoordelijk voor beleidsvorming van de Wet Open Overheid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156697" y="9210675"/>
            <a:ext cx="4243239" cy="944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Rolien van den Raadt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Senior adviseur openbaarheidsbeleid 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PROO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7581" y="3155965"/>
            <a:ext cx="4219360" cy="4164767"/>
            <a:chOff x="0" y="0"/>
            <a:chExt cx="1458361" cy="14394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58715" y="0"/>
                  </a:moveTo>
                  <a:lnTo>
                    <a:pt x="1399646" y="0"/>
                  </a:lnTo>
                  <a:cubicBezTo>
                    <a:pt x="1415218" y="0"/>
                    <a:pt x="1430152" y="6186"/>
                    <a:pt x="1441164" y="17197"/>
                  </a:cubicBezTo>
                  <a:cubicBezTo>
                    <a:pt x="1452175" y="28209"/>
                    <a:pt x="1458361" y="43143"/>
                    <a:pt x="1458361" y="58715"/>
                  </a:cubicBezTo>
                  <a:lnTo>
                    <a:pt x="1458361" y="1380776"/>
                  </a:lnTo>
                  <a:cubicBezTo>
                    <a:pt x="1458361" y="1413204"/>
                    <a:pt x="1432073" y="1439492"/>
                    <a:pt x="1399646" y="1439492"/>
                  </a:cubicBezTo>
                  <a:lnTo>
                    <a:pt x="58715" y="1439492"/>
                  </a:lnTo>
                  <a:cubicBezTo>
                    <a:pt x="26288" y="1439492"/>
                    <a:pt x="0" y="1413204"/>
                    <a:pt x="0" y="1380776"/>
                  </a:cubicBezTo>
                  <a:lnTo>
                    <a:pt x="0" y="58715"/>
                  </a:lnTo>
                  <a:cubicBezTo>
                    <a:pt x="0" y="26288"/>
                    <a:pt x="26288" y="0"/>
                    <a:pt x="58715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455621" y="3533428"/>
            <a:ext cx="4229223" cy="4164767"/>
            <a:chOff x="0" y="0"/>
            <a:chExt cx="1461770" cy="14394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1770" cy="1439492"/>
            </a:xfrm>
            <a:custGeom>
              <a:avLst/>
              <a:gdLst/>
              <a:ahLst/>
              <a:cxnLst/>
              <a:rect l="l" t="t" r="r" b="b"/>
              <a:pathLst>
                <a:path w="1461770" h="1439492">
                  <a:moveTo>
                    <a:pt x="58578" y="0"/>
                  </a:moveTo>
                  <a:lnTo>
                    <a:pt x="1403191" y="0"/>
                  </a:lnTo>
                  <a:cubicBezTo>
                    <a:pt x="1435543" y="0"/>
                    <a:pt x="1461770" y="26226"/>
                    <a:pt x="1461770" y="58578"/>
                  </a:cubicBezTo>
                  <a:lnTo>
                    <a:pt x="1461770" y="1380913"/>
                  </a:lnTo>
                  <a:cubicBezTo>
                    <a:pt x="1461770" y="1413265"/>
                    <a:pt x="1435543" y="1439492"/>
                    <a:pt x="1403191" y="1439492"/>
                  </a:cubicBezTo>
                  <a:lnTo>
                    <a:pt x="58578" y="1439492"/>
                  </a:lnTo>
                  <a:cubicBezTo>
                    <a:pt x="26226" y="1439492"/>
                    <a:pt x="0" y="1413265"/>
                    <a:pt x="0" y="1380913"/>
                  </a:cubicBezTo>
                  <a:lnTo>
                    <a:pt x="0" y="58578"/>
                  </a:lnTo>
                  <a:cubicBezTo>
                    <a:pt x="0" y="26226"/>
                    <a:pt x="26226" y="0"/>
                    <a:pt x="58578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461770" cy="1487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06993" y="3155965"/>
            <a:ext cx="4219360" cy="4164767"/>
            <a:chOff x="0" y="0"/>
            <a:chExt cx="1458361" cy="14394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58715" y="0"/>
                  </a:moveTo>
                  <a:lnTo>
                    <a:pt x="1399646" y="0"/>
                  </a:lnTo>
                  <a:cubicBezTo>
                    <a:pt x="1415218" y="0"/>
                    <a:pt x="1430152" y="6186"/>
                    <a:pt x="1441164" y="17197"/>
                  </a:cubicBezTo>
                  <a:cubicBezTo>
                    <a:pt x="1452175" y="28209"/>
                    <a:pt x="1458361" y="43143"/>
                    <a:pt x="1458361" y="58715"/>
                  </a:cubicBezTo>
                  <a:lnTo>
                    <a:pt x="1458361" y="1380776"/>
                  </a:lnTo>
                  <a:cubicBezTo>
                    <a:pt x="1458361" y="1413204"/>
                    <a:pt x="1432073" y="1439492"/>
                    <a:pt x="1399646" y="1439492"/>
                  </a:cubicBezTo>
                  <a:lnTo>
                    <a:pt x="58715" y="1439492"/>
                  </a:lnTo>
                  <a:cubicBezTo>
                    <a:pt x="26288" y="1439492"/>
                    <a:pt x="0" y="1413204"/>
                    <a:pt x="0" y="1380776"/>
                  </a:cubicBezTo>
                  <a:lnTo>
                    <a:pt x="0" y="58715"/>
                  </a:lnTo>
                  <a:cubicBezTo>
                    <a:pt x="0" y="26288"/>
                    <a:pt x="26288" y="0"/>
                    <a:pt x="58715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38187" y="8969782"/>
            <a:ext cx="17211626" cy="767352"/>
          </a:xfrm>
          <a:custGeom>
            <a:avLst/>
            <a:gdLst/>
            <a:ahLst/>
            <a:cxnLst/>
            <a:rect l="l" t="t" r="r" b="b"/>
            <a:pathLst>
              <a:path w="17211626" h="767352">
                <a:moveTo>
                  <a:pt x="0" y="0"/>
                </a:moveTo>
                <a:lnTo>
                  <a:pt x="17211626" y="0"/>
                </a:lnTo>
                <a:lnTo>
                  <a:pt x="17211626" y="767352"/>
                </a:lnTo>
                <a:lnTo>
                  <a:pt x="0" y="7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Freeform 12"/>
          <p:cNvSpPr/>
          <p:nvPr/>
        </p:nvSpPr>
        <p:spPr>
          <a:xfrm>
            <a:off x="11438150" y="7009542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0" y="0"/>
                </a:moveTo>
                <a:lnTo>
                  <a:pt x="12835933" y="0"/>
                </a:lnTo>
                <a:lnTo>
                  <a:pt x="12835933" y="3690331"/>
                </a:lnTo>
                <a:lnTo>
                  <a:pt x="0" y="3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Freeform 13"/>
          <p:cNvSpPr/>
          <p:nvPr/>
        </p:nvSpPr>
        <p:spPr>
          <a:xfrm flipH="1">
            <a:off x="-5389267" y="7413135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12835934" y="0"/>
                </a:moveTo>
                <a:lnTo>
                  <a:pt x="0" y="0"/>
                </a:lnTo>
                <a:lnTo>
                  <a:pt x="0" y="3690330"/>
                </a:lnTo>
                <a:lnTo>
                  <a:pt x="12835934" y="3690330"/>
                </a:lnTo>
                <a:lnTo>
                  <a:pt x="1283593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4" name="Group 14"/>
          <p:cNvGrpSpPr/>
          <p:nvPr/>
        </p:nvGrpSpPr>
        <p:grpSpPr>
          <a:xfrm>
            <a:off x="698544" y="876239"/>
            <a:ext cx="7154428" cy="1385601"/>
            <a:chOff x="0" y="0"/>
            <a:chExt cx="9539238" cy="1847468"/>
          </a:xfrm>
        </p:grpSpPr>
        <p:grpSp>
          <p:nvGrpSpPr>
            <p:cNvPr id="15" name="Group 15"/>
            <p:cNvGrpSpPr/>
            <p:nvPr/>
          </p:nvGrpSpPr>
          <p:grpSpPr>
            <a:xfrm>
              <a:off x="158754" y="0"/>
              <a:ext cx="8960349" cy="1847468"/>
              <a:chOff x="0" y="0"/>
              <a:chExt cx="2121821" cy="43748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121821" cy="437483"/>
              </a:xfrm>
              <a:custGeom>
                <a:avLst/>
                <a:gdLst/>
                <a:ahLst/>
                <a:cxnLst/>
                <a:rect l="l" t="t" r="r" b="b"/>
                <a:pathLst>
                  <a:path w="2121821" h="437483">
                    <a:moveTo>
                      <a:pt x="30751" y="0"/>
                    </a:moveTo>
                    <a:lnTo>
                      <a:pt x="2091070" y="0"/>
                    </a:lnTo>
                    <a:cubicBezTo>
                      <a:pt x="2099225" y="0"/>
                      <a:pt x="2107047" y="3240"/>
                      <a:pt x="2112814" y="9007"/>
                    </a:cubicBezTo>
                    <a:cubicBezTo>
                      <a:pt x="2118581" y="14774"/>
                      <a:pt x="2121821" y="22596"/>
                      <a:pt x="2121821" y="30751"/>
                    </a:cubicBezTo>
                    <a:lnTo>
                      <a:pt x="2121821" y="406731"/>
                    </a:lnTo>
                    <a:cubicBezTo>
                      <a:pt x="2121821" y="414887"/>
                      <a:pt x="2118581" y="422709"/>
                      <a:pt x="2112814" y="428476"/>
                    </a:cubicBezTo>
                    <a:cubicBezTo>
                      <a:pt x="2107047" y="434243"/>
                      <a:pt x="2099225" y="437483"/>
                      <a:pt x="2091070" y="437483"/>
                    </a:cubicBezTo>
                    <a:lnTo>
                      <a:pt x="30751" y="437483"/>
                    </a:lnTo>
                    <a:cubicBezTo>
                      <a:pt x="22596" y="437483"/>
                      <a:pt x="14774" y="434243"/>
                      <a:pt x="9007" y="428476"/>
                    </a:cubicBezTo>
                    <a:cubicBezTo>
                      <a:pt x="3240" y="422709"/>
                      <a:pt x="0" y="414887"/>
                      <a:pt x="0" y="406731"/>
                    </a:cubicBezTo>
                    <a:lnTo>
                      <a:pt x="0" y="30751"/>
                    </a:lnTo>
                    <a:cubicBezTo>
                      <a:pt x="0" y="22596"/>
                      <a:pt x="3240" y="14774"/>
                      <a:pt x="9007" y="9007"/>
                    </a:cubicBezTo>
                    <a:cubicBezTo>
                      <a:pt x="14774" y="3240"/>
                      <a:pt x="22596" y="0"/>
                      <a:pt x="30751" y="0"/>
                    </a:cubicBezTo>
                    <a:close/>
                  </a:path>
                </a:pathLst>
              </a:custGeom>
              <a:solidFill>
                <a:srgbClr val="E66050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2121821" cy="485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12496"/>
              <a:ext cx="9539238" cy="1404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58"/>
                </a:lnSpc>
              </a:pPr>
              <a:r>
                <a:rPr lang="en-US" sz="6256">
                  <a:solidFill>
                    <a:srgbClr val="000000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TopTHemamonitor 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167006" y="876239"/>
            <a:ext cx="7154428" cy="1385601"/>
            <a:chOff x="0" y="0"/>
            <a:chExt cx="9539238" cy="1847468"/>
          </a:xfrm>
        </p:grpSpPr>
        <p:grpSp>
          <p:nvGrpSpPr>
            <p:cNvPr id="20" name="Group 20"/>
            <p:cNvGrpSpPr/>
            <p:nvPr/>
          </p:nvGrpSpPr>
          <p:grpSpPr>
            <a:xfrm>
              <a:off x="158754" y="0"/>
              <a:ext cx="8960349" cy="1847468"/>
              <a:chOff x="0" y="0"/>
              <a:chExt cx="2121821" cy="43748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121821" cy="437483"/>
              </a:xfrm>
              <a:custGeom>
                <a:avLst/>
                <a:gdLst/>
                <a:ahLst/>
                <a:cxnLst/>
                <a:rect l="l" t="t" r="r" b="b"/>
                <a:pathLst>
                  <a:path w="2121821" h="437483">
                    <a:moveTo>
                      <a:pt x="30751" y="0"/>
                    </a:moveTo>
                    <a:lnTo>
                      <a:pt x="2091070" y="0"/>
                    </a:lnTo>
                    <a:cubicBezTo>
                      <a:pt x="2099225" y="0"/>
                      <a:pt x="2107047" y="3240"/>
                      <a:pt x="2112814" y="9007"/>
                    </a:cubicBezTo>
                    <a:cubicBezTo>
                      <a:pt x="2118581" y="14774"/>
                      <a:pt x="2121821" y="22596"/>
                      <a:pt x="2121821" y="30751"/>
                    </a:cubicBezTo>
                    <a:lnTo>
                      <a:pt x="2121821" y="406731"/>
                    </a:lnTo>
                    <a:cubicBezTo>
                      <a:pt x="2121821" y="414887"/>
                      <a:pt x="2118581" y="422709"/>
                      <a:pt x="2112814" y="428476"/>
                    </a:cubicBezTo>
                    <a:cubicBezTo>
                      <a:pt x="2107047" y="434243"/>
                      <a:pt x="2099225" y="437483"/>
                      <a:pt x="2091070" y="437483"/>
                    </a:cubicBezTo>
                    <a:lnTo>
                      <a:pt x="30751" y="437483"/>
                    </a:lnTo>
                    <a:cubicBezTo>
                      <a:pt x="22596" y="437483"/>
                      <a:pt x="14774" y="434243"/>
                      <a:pt x="9007" y="428476"/>
                    </a:cubicBezTo>
                    <a:cubicBezTo>
                      <a:pt x="3240" y="422709"/>
                      <a:pt x="0" y="414887"/>
                      <a:pt x="0" y="406731"/>
                    </a:cubicBezTo>
                    <a:lnTo>
                      <a:pt x="0" y="30751"/>
                    </a:lnTo>
                    <a:cubicBezTo>
                      <a:pt x="0" y="22596"/>
                      <a:pt x="3240" y="14774"/>
                      <a:pt x="9007" y="9007"/>
                    </a:cubicBezTo>
                    <a:cubicBezTo>
                      <a:pt x="14774" y="3240"/>
                      <a:pt x="22596" y="0"/>
                      <a:pt x="30751" y="0"/>
                    </a:cubicBezTo>
                    <a:close/>
                  </a:path>
                </a:pathLst>
              </a:custGeom>
              <a:solidFill>
                <a:srgbClr val="E66050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2121821" cy="485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12496"/>
              <a:ext cx="9539238" cy="14046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58"/>
                </a:lnSpc>
              </a:pPr>
              <a:r>
                <a:rPr lang="en-US" sz="6256">
                  <a:solidFill>
                    <a:srgbClr val="000000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Topdossieraanpak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6539" y="9135558"/>
            <a:ext cx="904009" cy="90400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962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184978" y="8216083"/>
            <a:ext cx="2255551" cy="2255551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630909" y="7320733"/>
            <a:ext cx="2415714" cy="241571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721049" y="3410006"/>
            <a:ext cx="3556755" cy="3749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35"/>
              </a:lnSpc>
            </a:pPr>
            <a:r>
              <a:rPr lang="en-US" sz="2382" u="sng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  <a:hlinkClick r:id="rId6" tooltip="https://open.overheid.nl/details/eb594920-d471-43de-8950-9139dac3b205"/>
              </a:rPr>
              <a:t>Topthemamonitor </a:t>
            </a:r>
          </a:p>
          <a:p>
            <a:pPr algn="just">
              <a:lnSpc>
                <a:spcPts val="3335"/>
              </a:lnSpc>
            </a:pPr>
            <a:endParaRPr lang="en-US" sz="2382" u="sng">
              <a:solidFill>
                <a:srgbClr val="3E3B39"/>
              </a:solidFill>
              <a:latin typeface="Roboto"/>
              <a:ea typeface="Roboto"/>
              <a:cs typeface="Roboto"/>
              <a:sym typeface="Roboto"/>
              <a:hlinkClick r:id="rId6" tooltip="https://open.overheid.nl/details/eb594920-d471-43de-8950-9139dac3b205"/>
            </a:endParaRPr>
          </a:p>
          <a:p>
            <a:pPr marL="514422" lvl="1" indent="-257211" algn="l">
              <a:lnSpc>
                <a:spcPts val="3335"/>
              </a:lnSpc>
              <a:buFont typeface="Arial"/>
              <a:buChar char="•"/>
            </a:pPr>
            <a:r>
              <a:rPr lang="en-US" sz="2382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Invulling van “Betekenisvol openbaarmaken”</a:t>
            </a:r>
          </a:p>
          <a:p>
            <a:pPr marL="514422" lvl="1" indent="-257211" algn="l">
              <a:lnSpc>
                <a:spcPts val="3335"/>
              </a:lnSpc>
              <a:buFont typeface="Arial"/>
              <a:buChar char="•"/>
            </a:pPr>
            <a:r>
              <a:rPr lang="en-US" sz="2382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6 deelanalyses, één priolijst</a:t>
            </a:r>
          </a:p>
          <a:p>
            <a:pPr marL="514422" lvl="1" indent="-257211" algn="l">
              <a:lnSpc>
                <a:spcPts val="3335"/>
              </a:lnSpc>
              <a:buFont typeface="Arial"/>
              <a:buChar char="•"/>
            </a:pPr>
            <a:r>
              <a:rPr lang="en-US" sz="2382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Stimulans voor IHH</a:t>
            </a:r>
          </a:p>
          <a:p>
            <a:pPr marL="514422" lvl="1" indent="-257211" algn="l">
              <a:lnSpc>
                <a:spcPts val="3335"/>
              </a:lnSpc>
              <a:buFont typeface="Arial"/>
              <a:buChar char="•"/>
            </a:pPr>
            <a:r>
              <a:rPr lang="en-US" sz="2382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Top-down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867358" y="3787469"/>
            <a:ext cx="3412425" cy="3199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00"/>
              </a:lnSpc>
            </a:pPr>
            <a:r>
              <a:rPr lang="en-US" sz="2286" u="sng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  <a:hlinkClick r:id="rId7" tooltip="https://www.dashboardgroningen.nl/wet-groningen"/>
              </a:rPr>
              <a:t>Topdossieraanpak</a:t>
            </a:r>
          </a:p>
          <a:p>
            <a:pPr algn="just">
              <a:lnSpc>
                <a:spcPts val="3200"/>
              </a:lnSpc>
            </a:pPr>
            <a:endParaRPr lang="en-US" sz="2286" u="sng">
              <a:solidFill>
                <a:srgbClr val="3E3B39"/>
              </a:solidFill>
              <a:latin typeface="Roboto"/>
              <a:ea typeface="Roboto"/>
              <a:cs typeface="Roboto"/>
              <a:sym typeface="Roboto"/>
              <a:hlinkClick r:id="rId7" tooltip="https://www.dashboardgroningen.nl/wet-groningen"/>
            </a:endParaRPr>
          </a:p>
          <a:p>
            <a:pPr marL="493547" lvl="1" indent="-246774" algn="l">
              <a:lnSpc>
                <a:spcPts val="3200"/>
              </a:lnSpc>
              <a:buFont typeface="Arial"/>
              <a:buChar char="•"/>
            </a:pPr>
            <a:r>
              <a:rPr lang="en-US" sz="2286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Doel: besluitvorming openbaar op Rijkskanalen met context en relevante documenten</a:t>
            </a:r>
          </a:p>
          <a:p>
            <a:pPr algn="l">
              <a:lnSpc>
                <a:spcPts val="3200"/>
              </a:lnSpc>
            </a:pPr>
            <a:endParaRPr lang="en-US" sz="2286">
              <a:solidFill>
                <a:srgbClr val="3E3B3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2410461" y="3410006"/>
            <a:ext cx="3412425" cy="359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00"/>
              </a:lnSpc>
            </a:pPr>
            <a:r>
              <a:rPr lang="en-US" sz="2286" u="sng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  <a:hlinkClick r:id="rId8" tooltip="https://open.overheid.nl/details/72a86583-89c3-4f22-a255-e03138683674"/>
              </a:rPr>
              <a:t>Open Boekje</a:t>
            </a:r>
            <a:r>
              <a:rPr lang="en-US" sz="2286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algn="just">
              <a:lnSpc>
                <a:spcPts val="3200"/>
              </a:lnSpc>
            </a:pPr>
            <a:endParaRPr lang="en-US" sz="2286">
              <a:solidFill>
                <a:srgbClr val="3E3B3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93547" lvl="1" indent="-246774" algn="l">
              <a:lnSpc>
                <a:spcPts val="3200"/>
              </a:lnSpc>
              <a:buFont typeface="Arial"/>
              <a:buChar char="•"/>
            </a:pPr>
            <a:r>
              <a:rPr lang="en-US" sz="2286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Manier van gedrags- en cultuurverandering binnen BZK </a:t>
            </a:r>
          </a:p>
          <a:p>
            <a:pPr marL="493547" lvl="1" indent="-246774" algn="l">
              <a:lnSpc>
                <a:spcPts val="3200"/>
              </a:lnSpc>
              <a:buFont typeface="Arial"/>
              <a:buChar char="•"/>
            </a:pPr>
            <a:r>
              <a:rPr lang="en-US" sz="2286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“zelf aan de slag met openbaarmaking”</a:t>
            </a:r>
          </a:p>
          <a:p>
            <a:pPr marL="493547" lvl="1" indent="-246774" algn="l">
              <a:lnSpc>
                <a:spcPts val="3200"/>
              </a:lnSpc>
              <a:buFont typeface="Arial"/>
              <a:buChar char="•"/>
            </a:pPr>
            <a:r>
              <a:rPr lang="en-US" sz="2286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Laagdrempelig </a:t>
            </a:r>
          </a:p>
          <a:p>
            <a:pPr marL="493547" lvl="1" indent="-246774" algn="l">
              <a:lnSpc>
                <a:spcPts val="3200"/>
              </a:lnSpc>
              <a:buFont typeface="Arial"/>
              <a:buChar char="•"/>
            </a:pPr>
            <a:r>
              <a:rPr lang="en-US" sz="2286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bottom-up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95451" y="9343088"/>
            <a:ext cx="672545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8187" y="8969782"/>
            <a:ext cx="17211626" cy="767352"/>
          </a:xfrm>
          <a:custGeom>
            <a:avLst/>
            <a:gdLst/>
            <a:ahLst/>
            <a:cxnLst/>
            <a:rect l="l" t="t" r="r" b="b"/>
            <a:pathLst>
              <a:path w="17211626" h="767352">
                <a:moveTo>
                  <a:pt x="0" y="0"/>
                </a:moveTo>
                <a:lnTo>
                  <a:pt x="17211626" y="0"/>
                </a:lnTo>
                <a:lnTo>
                  <a:pt x="17211626" y="767352"/>
                </a:lnTo>
                <a:lnTo>
                  <a:pt x="0" y="7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1438150" y="7020684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0" y="0"/>
                </a:moveTo>
                <a:lnTo>
                  <a:pt x="12835933" y="0"/>
                </a:lnTo>
                <a:lnTo>
                  <a:pt x="12835933" y="3690331"/>
                </a:lnTo>
                <a:lnTo>
                  <a:pt x="0" y="3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>
            <a:off x="-690620" y="3293995"/>
            <a:ext cx="6802086" cy="4934604"/>
          </a:xfrm>
          <a:custGeom>
            <a:avLst/>
            <a:gdLst/>
            <a:ahLst/>
            <a:cxnLst/>
            <a:rect l="l" t="t" r="r" b="b"/>
            <a:pathLst>
              <a:path w="6802086" h="4934604">
                <a:moveTo>
                  <a:pt x="0" y="0"/>
                </a:moveTo>
                <a:lnTo>
                  <a:pt x="6802086" y="0"/>
                </a:lnTo>
                <a:lnTo>
                  <a:pt x="6802086" y="4934604"/>
                </a:lnTo>
                <a:lnTo>
                  <a:pt x="0" y="49346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 flipH="1">
            <a:off x="-5389267" y="7413135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12835934" y="0"/>
                </a:moveTo>
                <a:lnTo>
                  <a:pt x="0" y="0"/>
                </a:lnTo>
                <a:lnTo>
                  <a:pt x="0" y="3690330"/>
                </a:lnTo>
                <a:lnTo>
                  <a:pt x="12835934" y="3690330"/>
                </a:lnTo>
                <a:lnTo>
                  <a:pt x="1283593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2581802" y="3319753"/>
            <a:ext cx="3747499" cy="3672629"/>
            <a:chOff x="0" y="0"/>
            <a:chExt cx="4996665" cy="4896839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996665" cy="4896839"/>
              <a:chOff x="0" y="0"/>
              <a:chExt cx="1458361" cy="142922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458361" cy="1429225"/>
              </a:xfrm>
              <a:custGeom>
                <a:avLst/>
                <a:gdLst/>
                <a:ahLst/>
                <a:cxnLst/>
                <a:rect l="l" t="t" r="r" b="b"/>
                <a:pathLst>
                  <a:path w="1458361" h="1429225">
                    <a:moveTo>
                      <a:pt x="58715" y="0"/>
                    </a:moveTo>
                    <a:lnTo>
                      <a:pt x="1399646" y="0"/>
                    </a:lnTo>
                    <a:cubicBezTo>
                      <a:pt x="1415218" y="0"/>
                      <a:pt x="1430152" y="6186"/>
                      <a:pt x="1441164" y="17197"/>
                    </a:cubicBezTo>
                    <a:cubicBezTo>
                      <a:pt x="1452175" y="28209"/>
                      <a:pt x="1458361" y="43143"/>
                      <a:pt x="1458361" y="58715"/>
                    </a:cubicBezTo>
                    <a:lnTo>
                      <a:pt x="1458361" y="1370510"/>
                    </a:lnTo>
                    <a:cubicBezTo>
                      <a:pt x="1458361" y="1402937"/>
                      <a:pt x="1432073" y="1429225"/>
                      <a:pt x="1399646" y="1429225"/>
                    </a:cubicBezTo>
                    <a:lnTo>
                      <a:pt x="58715" y="1429225"/>
                    </a:lnTo>
                    <a:cubicBezTo>
                      <a:pt x="26288" y="1429225"/>
                      <a:pt x="0" y="1402937"/>
                      <a:pt x="0" y="1370510"/>
                    </a:cubicBezTo>
                    <a:lnTo>
                      <a:pt x="0" y="58715"/>
                    </a:lnTo>
                    <a:cubicBezTo>
                      <a:pt x="0" y="26288"/>
                      <a:pt x="26288" y="0"/>
                      <a:pt x="58715" y="0"/>
                    </a:cubicBezTo>
                    <a:close/>
                  </a:path>
                </a:pathLst>
              </a:custGeom>
              <a:solidFill>
                <a:srgbClr val="FFFAF3"/>
              </a:solidFill>
              <a:ln w="38100" cap="rnd">
                <a:solidFill>
                  <a:srgbClr val="4E4F51"/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1458361" cy="14768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666777" y="2013395"/>
              <a:ext cx="1936985" cy="417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62"/>
                </a:lnSpc>
              </a:pPr>
              <a:r>
                <a:rPr lang="en-US" sz="1830" b="1">
                  <a:solidFill>
                    <a:srgbClr val="3E3B3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Organisatie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20711" y="3345512"/>
            <a:ext cx="3695306" cy="3647493"/>
            <a:chOff x="0" y="0"/>
            <a:chExt cx="1458361" cy="14394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67042" y="0"/>
                  </a:moveTo>
                  <a:lnTo>
                    <a:pt x="1391319" y="0"/>
                  </a:lnTo>
                  <a:cubicBezTo>
                    <a:pt x="1409099" y="0"/>
                    <a:pt x="1426152" y="7063"/>
                    <a:pt x="1438725" y="19636"/>
                  </a:cubicBezTo>
                  <a:cubicBezTo>
                    <a:pt x="1451298" y="32209"/>
                    <a:pt x="1458361" y="49262"/>
                    <a:pt x="1458361" y="67042"/>
                  </a:cubicBezTo>
                  <a:lnTo>
                    <a:pt x="1458361" y="1372449"/>
                  </a:lnTo>
                  <a:cubicBezTo>
                    <a:pt x="1458361" y="1409476"/>
                    <a:pt x="1428345" y="1439492"/>
                    <a:pt x="1391319" y="1439492"/>
                  </a:cubicBezTo>
                  <a:lnTo>
                    <a:pt x="67042" y="1439492"/>
                  </a:lnTo>
                  <a:cubicBezTo>
                    <a:pt x="30016" y="1439492"/>
                    <a:pt x="0" y="1409476"/>
                    <a:pt x="0" y="1372449"/>
                  </a:cubicBezTo>
                  <a:lnTo>
                    <a:pt x="0" y="67042"/>
                  </a:lnTo>
                  <a:cubicBezTo>
                    <a:pt x="0" y="30016"/>
                    <a:pt x="30016" y="0"/>
                    <a:pt x="67042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44491" tIns="44491" rIns="44491" bIns="4449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406517" y="3332322"/>
            <a:ext cx="3695306" cy="3647493"/>
            <a:chOff x="0" y="0"/>
            <a:chExt cx="1458361" cy="143949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67042" y="0"/>
                  </a:moveTo>
                  <a:lnTo>
                    <a:pt x="1391319" y="0"/>
                  </a:lnTo>
                  <a:cubicBezTo>
                    <a:pt x="1409099" y="0"/>
                    <a:pt x="1426152" y="7063"/>
                    <a:pt x="1438725" y="19636"/>
                  </a:cubicBezTo>
                  <a:cubicBezTo>
                    <a:pt x="1451298" y="32209"/>
                    <a:pt x="1458361" y="49262"/>
                    <a:pt x="1458361" y="67042"/>
                  </a:cubicBezTo>
                  <a:lnTo>
                    <a:pt x="1458361" y="1372449"/>
                  </a:lnTo>
                  <a:cubicBezTo>
                    <a:pt x="1458361" y="1409476"/>
                    <a:pt x="1428345" y="1439492"/>
                    <a:pt x="1391319" y="1439492"/>
                  </a:cubicBezTo>
                  <a:lnTo>
                    <a:pt x="67042" y="1439492"/>
                  </a:lnTo>
                  <a:cubicBezTo>
                    <a:pt x="30016" y="1439492"/>
                    <a:pt x="0" y="1409476"/>
                    <a:pt x="0" y="1372449"/>
                  </a:cubicBezTo>
                  <a:lnTo>
                    <a:pt x="0" y="67042"/>
                  </a:lnTo>
                  <a:cubicBezTo>
                    <a:pt x="0" y="30016"/>
                    <a:pt x="30016" y="0"/>
                    <a:pt x="67042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44491" tIns="44491" rIns="44491" bIns="4449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701206" y="3667730"/>
            <a:ext cx="2988593" cy="356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2"/>
              </a:lnSpc>
            </a:pPr>
            <a:endParaRPr/>
          </a:p>
        </p:txBody>
      </p:sp>
      <p:grpSp>
        <p:nvGrpSpPr>
          <p:cNvPr id="18" name="Group 18"/>
          <p:cNvGrpSpPr/>
          <p:nvPr/>
        </p:nvGrpSpPr>
        <p:grpSpPr>
          <a:xfrm>
            <a:off x="14378504" y="3332322"/>
            <a:ext cx="3695306" cy="3647493"/>
            <a:chOff x="0" y="0"/>
            <a:chExt cx="1458361" cy="14394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67042" y="0"/>
                  </a:moveTo>
                  <a:lnTo>
                    <a:pt x="1391319" y="0"/>
                  </a:lnTo>
                  <a:cubicBezTo>
                    <a:pt x="1409099" y="0"/>
                    <a:pt x="1426152" y="7063"/>
                    <a:pt x="1438725" y="19636"/>
                  </a:cubicBezTo>
                  <a:cubicBezTo>
                    <a:pt x="1451298" y="32209"/>
                    <a:pt x="1458361" y="49262"/>
                    <a:pt x="1458361" y="67042"/>
                  </a:cubicBezTo>
                  <a:lnTo>
                    <a:pt x="1458361" y="1372449"/>
                  </a:lnTo>
                  <a:cubicBezTo>
                    <a:pt x="1458361" y="1409476"/>
                    <a:pt x="1428345" y="1439492"/>
                    <a:pt x="1391319" y="1439492"/>
                  </a:cubicBezTo>
                  <a:lnTo>
                    <a:pt x="67042" y="1439492"/>
                  </a:lnTo>
                  <a:cubicBezTo>
                    <a:pt x="30016" y="1439492"/>
                    <a:pt x="0" y="1409476"/>
                    <a:pt x="0" y="1372449"/>
                  </a:cubicBezTo>
                  <a:lnTo>
                    <a:pt x="0" y="67042"/>
                  </a:lnTo>
                  <a:cubicBezTo>
                    <a:pt x="0" y="30016"/>
                    <a:pt x="30016" y="0"/>
                    <a:pt x="67042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44491" tIns="44491" rIns="44491" bIns="4449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917127" y="3908990"/>
            <a:ext cx="3412425" cy="39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00"/>
              </a:lnSpc>
            </a:pPr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855615" y="794728"/>
            <a:ext cx="8576770" cy="1661067"/>
            <a:chOff x="0" y="0"/>
            <a:chExt cx="11435694" cy="2214756"/>
          </a:xfrm>
        </p:grpSpPr>
        <p:grpSp>
          <p:nvGrpSpPr>
            <p:cNvPr id="23" name="Group 23"/>
            <p:cNvGrpSpPr/>
            <p:nvPr/>
          </p:nvGrpSpPr>
          <p:grpSpPr>
            <a:xfrm>
              <a:off x="190315" y="0"/>
              <a:ext cx="10741718" cy="2214756"/>
              <a:chOff x="0" y="0"/>
              <a:chExt cx="2121821" cy="43748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121821" cy="437483"/>
              </a:xfrm>
              <a:custGeom>
                <a:avLst/>
                <a:gdLst/>
                <a:ahLst/>
                <a:cxnLst/>
                <a:rect l="l" t="t" r="r" b="b"/>
                <a:pathLst>
                  <a:path w="2121821" h="437483">
                    <a:moveTo>
                      <a:pt x="30751" y="0"/>
                    </a:moveTo>
                    <a:lnTo>
                      <a:pt x="2091070" y="0"/>
                    </a:lnTo>
                    <a:cubicBezTo>
                      <a:pt x="2099225" y="0"/>
                      <a:pt x="2107047" y="3240"/>
                      <a:pt x="2112814" y="9007"/>
                    </a:cubicBezTo>
                    <a:cubicBezTo>
                      <a:pt x="2118581" y="14774"/>
                      <a:pt x="2121821" y="22596"/>
                      <a:pt x="2121821" y="30751"/>
                    </a:cubicBezTo>
                    <a:lnTo>
                      <a:pt x="2121821" y="406731"/>
                    </a:lnTo>
                    <a:cubicBezTo>
                      <a:pt x="2121821" y="414887"/>
                      <a:pt x="2118581" y="422709"/>
                      <a:pt x="2112814" y="428476"/>
                    </a:cubicBezTo>
                    <a:cubicBezTo>
                      <a:pt x="2107047" y="434243"/>
                      <a:pt x="2099225" y="437483"/>
                      <a:pt x="2091070" y="437483"/>
                    </a:cubicBezTo>
                    <a:lnTo>
                      <a:pt x="30751" y="437483"/>
                    </a:lnTo>
                    <a:cubicBezTo>
                      <a:pt x="22596" y="437483"/>
                      <a:pt x="14774" y="434243"/>
                      <a:pt x="9007" y="428476"/>
                    </a:cubicBezTo>
                    <a:cubicBezTo>
                      <a:pt x="3240" y="422709"/>
                      <a:pt x="0" y="414887"/>
                      <a:pt x="0" y="406731"/>
                    </a:cubicBezTo>
                    <a:lnTo>
                      <a:pt x="0" y="30751"/>
                    </a:lnTo>
                    <a:cubicBezTo>
                      <a:pt x="0" y="22596"/>
                      <a:pt x="3240" y="14774"/>
                      <a:pt x="9007" y="9007"/>
                    </a:cubicBezTo>
                    <a:cubicBezTo>
                      <a:pt x="14774" y="3240"/>
                      <a:pt x="22596" y="0"/>
                      <a:pt x="30751" y="0"/>
                    </a:cubicBezTo>
                    <a:close/>
                  </a:path>
                </a:pathLst>
              </a:custGeom>
              <a:solidFill>
                <a:srgbClr val="E66050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121821" cy="485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0" y="3391"/>
              <a:ext cx="11435694" cy="169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>
                  <a:solidFill>
                    <a:srgbClr val="000000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Stations 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691261" y="4818516"/>
            <a:ext cx="1452739" cy="32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2"/>
              </a:lnSpc>
            </a:pPr>
            <a:r>
              <a:rPr lang="en-US" sz="1830" b="1">
                <a:solidFill>
                  <a:srgbClr val="3E3B39"/>
                </a:solidFill>
                <a:latin typeface="Roboto Bold"/>
                <a:ea typeface="Roboto Bold"/>
                <a:cs typeface="Roboto Bold"/>
                <a:sym typeface="Roboto Bold"/>
              </a:rPr>
              <a:t>Betekenisvol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88827" y="4891838"/>
            <a:ext cx="1452739" cy="32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2"/>
              </a:lnSpc>
            </a:pPr>
            <a:r>
              <a:rPr lang="en-US" sz="1830" b="1">
                <a:solidFill>
                  <a:srgbClr val="3E3B39"/>
                </a:solidFill>
                <a:latin typeface="Roboto Bold"/>
                <a:ea typeface="Roboto Bold"/>
                <a:cs typeface="Roboto Bold"/>
                <a:sym typeface="Roboto Bold"/>
              </a:rPr>
              <a:t>Weerstand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406090" y="4729913"/>
            <a:ext cx="1640134" cy="648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2"/>
              </a:lnSpc>
            </a:pPr>
            <a:r>
              <a:rPr lang="en-US" sz="1830" b="1">
                <a:solidFill>
                  <a:srgbClr val="3E3B39"/>
                </a:solidFill>
                <a:latin typeface="Roboto Bold"/>
                <a:ea typeface="Roboto Bold"/>
                <a:cs typeface="Roboto Bold"/>
                <a:sym typeface="Roboto Bold"/>
              </a:rPr>
              <a:t>Communicatie en vormgeving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8187" y="8969782"/>
            <a:ext cx="17211626" cy="767352"/>
          </a:xfrm>
          <a:custGeom>
            <a:avLst/>
            <a:gdLst/>
            <a:ahLst/>
            <a:cxnLst/>
            <a:rect l="l" t="t" r="r" b="b"/>
            <a:pathLst>
              <a:path w="17211626" h="767352">
                <a:moveTo>
                  <a:pt x="0" y="0"/>
                </a:moveTo>
                <a:lnTo>
                  <a:pt x="17211626" y="0"/>
                </a:lnTo>
                <a:lnTo>
                  <a:pt x="17211626" y="767352"/>
                </a:lnTo>
                <a:lnTo>
                  <a:pt x="0" y="767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1438150" y="7020684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0" y="0"/>
                </a:moveTo>
                <a:lnTo>
                  <a:pt x="12835933" y="0"/>
                </a:lnTo>
                <a:lnTo>
                  <a:pt x="12835933" y="3690331"/>
                </a:lnTo>
                <a:lnTo>
                  <a:pt x="0" y="3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>
            <a:off x="-690620" y="3293995"/>
            <a:ext cx="6802086" cy="4934604"/>
          </a:xfrm>
          <a:custGeom>
            <a:avLst/>
            <a:gdLst/>
            <a:ahLst/>
            <a:cxnLst/>
            <a:rect l="l" t="t" r="r" b="b"/>
            <a:pathLst>
              <a:path w="6802086" h="4934604">
                <a:moveTo>
                  <a:pt x="0" y="0"/>
                </a:moveTo>
                <a:lnTo>
                  <a:pt x="6802086" y="0"/>
                </a:lnTo>
                <a:lnTo>
                  <a:pt x="6802086" y="4934604"/>
                </a:lnTo>
                <a:lnTo>
                  <a:pt x="0" y="49346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 flipH="1">
            <a:off x="-5389267" y="7413135"/>
            <a:ext cx="12835934" cy="3690331"/>
          </a:xfrm>
          <a:custGeom>
            <a:avLst/>
            <a:gdLst/>
            <a:ahLst/>
            <a:cxnLst/>
            <a:rect l="l" t="t" r="r" b="b"/>
            <a:pathLst>
              <a:path w="12835934" h="3690331">
                <a:moveTo>
                  <a:pt x="12835934" y="0"/>
                </a:moveTo>
                <a:lnTo>
                  <a:pt x="0" y="0"/>
                </a:lnTo>
                <a:lnTo>
                  <a:pt x="0" y="3690330"/>
                </a:lnTo>
                <a:lnTo>
                  <a:pt x="12835934" y="3690330"/>
                </a:lnTo>
                <a:lnTo>
                  <a:pt x="1283593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2581802" y="3319753"/>
            <a:ext cx="3747499" cy="3672629"/>
            <a:chOff x="0" y="0"/>
            <a:chExt cx="4996665" cy="4896839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996665" cy="4896839"/>
              <a:chOff x="0" y="0"/>
              <a:chExt cx="1458361" cy="142922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458361" cy="1429225"/>
              </a:xfrm>
              <a:custGeom>
                <a:avLst/>
                <a:gdLst/>
                <a:ahLst/>
                <a:cxnLst/>
                <a:rect l="l" t="t" r="r" b="b"/>
                <a:pathLst>
                  <a:path w="1458361" h="1429225">
                    <a:moveTo>
                      <a:pt x="58715" y="0"/>
                    </a:moveTo>
                    <a:lnTo>
                      <a:pt x="1399646" y="0"/>
                    </a:lnTo>
                    <a:cubicBezTo>
                      <a:pt x="1415218" y="0"/>
                      <a:pt x="1430152" y="6186"/>
                      <a:pt x="1441164" y="17197"/>
                    </a:cubicBezTo>
                    <a:cubicBezTo>
                      <a:pt x="1452175" y="28209"/>
                      <a:pt x="1458361" y="43143"/>
                      <a:pt x="1458361" y="58715"/>
                    </a:cubicBezTo>
                    <a:lnTo>
                      <a:pt x="1458361" y="1370510"/>
                    </a:lnTo>
                    <a:cubicBezTo>
                      <a:pt x="1458361" y="1402937"/>
                      <a:pt x="1432073" y="1429225"/>
                      <a:pt x="1399646" y="1429225"/>
                    </a:cubicBezTo>
                    <a:lnTo>
                      <a:pt x="58715" y="1429225"/>
                    </a:lnTo>
                    <a:cubicBezTo>
                      <a:pt x="26288" y="1429225"/>
                      <a:pt x="0" y="1402937"/>
                      <a:pt x="0" y="1370510"/>
                    </a:cubicBezTo>
                    <a:lnTo>
                      <a:pt x="0" y="58715"/>
                    </a:lnTo>
                    <a:cubicBezTo>
                      <a:pt x="0" y="26288"/>
                      <a:pt x="26288" y="0"/>
                      <a:pt x="58715" y="0"/>
                    </a:cubicBezTo>
                    <a:close/>
                  </a:path>
                </a:pathLst>
              </a:custGeom>
              <a:solidFill>
                <a:srgbClr val="FFFAF3"/>
              </a:solidFill>
              <a:ln w="38100" cap="rnd">
                <a:solidFill>
                  <a:srgbClr val="4E4F51"/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1458361" cy="14768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666777" y="2013395"/>
              <a:ext cx="1936985" cy="417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562"/>
                </a:lnSpc>
              </a:pPr>
              <a:r>
                <a:rPr lang="en-US" sz="1830" b="1">
                  <a:solidFill>
                    <a:srgbClr val="3E3B3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Organisatie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20711" y="3345512"/>
            <a:ext cx="3695306" cy="3647493"/>
            <a:chOff x="0" y="0"/>
            <a:chExt cx="1458361" cy="14394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67042" y="0"/>
                  </a:moveTo>
                  <a:lnTo>
                    <a:pt x="1391319" y="0"/>
                  </a:lnTo>
                  <a:cubicBezTo>
                    <a:pt x="1409099" y="0"/>
                    <a:pt x="1426152" y="7063"/>
                    <a:pt x="1438725" y="19636"/>
                  </a:cubicBezTo>
                  <a:cubicBezTo>
                    <a:pt x="1451298" y="32209"/>
                    <a:pt x="1458361" y="49262"/>
                    <a:pt x="1458361" y="67042"/>
                  </a:cubicBezTo>
                  <a:lnTo>
                    <a:pt x="1458361" y="1372449"/>
                  </a:lnTo>
                  <a:cubicBezTo>
                    <a:pt x="1458361" y="1409476"/>
                    <a:pt x="1428345" y="1439492"/>
                    <a:pt x="1391319" y="1439492"/>
                  </a:cubicBezTo>
                  <a:lnTo>
                    <a:pt x="67042" y="1439492"/>
                  </a:lnTo>
                  <a:cubicBezTo>
                    <a:pt x="30016" y="1439492"/>
                    <a:pt x="0" y="1409476"/>
                    <a:pt x="0" y="1372449"/>
                  </a:cubicBezTo>
                  <a:lnTo>
                    <a:pt x="0" y="67042"/>
                  </a:lnTo>
                  <a:cubicBezTo>
                    <a:pt x="0" y="30016"/>
                    <a:pt x="30016" y="0"/>
                    <a:pt x="67042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44491" tIns="44491" rIns="44491" bIns="4449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406517" y="3332322"/>
            <a:ext cx="3695306" cy="3647493"/>
            <a:chOff x="0" y="0"/>
            <a:chExt cx="1458361" cy="143949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67042" y="0"/>
                  </a:moveTo>
                  <a:lnTo>
                    <a:pt x="1391319" y="0"/>
                  </a:lnTo>
                  <a:cubicBezTo>
                    <a:pt x="1409099" y="0"/>
                    <a:pt x="1426152" y="7063"/>
                    <a:pt x="1438725" y="19636"/>
                  </a:cubicBezTo>
                  <a:cubicBezTo>
                    <a:pt x="1451298" y="32209"/>
                    <a:pt x="1458361" y="49262"/>
                    <a:pt x="1458361" y="67042"/>
                  </a:cubicBezTo>
                  <a:lnTo>
                    <a:pt x="1458361" y="1372449"/>
                  </a:lnTo>
                  <a:cubicBezTo>
                    <a:pt x="1458361" y="1409476"/>
                    <a:pt x="1428345" y="1439492"/>
                    <a:pt x="1391319" y="1439492"/>
                  </a:cubicBezTo>
                  <a:lnTo>
                    <a:pt x="67042" y="1439492"/>
                  </a:lnTo>
                  <a:cubicBezTo>
                    <a:pt x="30016" y="1439492"/>
                    <a:pt x="0" y="1409476"/>
                    <a:pt x="0" y="1372449"/>
                  </a:cubicBezTo>
                  <a:lnTo>
                    <a:pt x="0" y="67042"/>
                  </a:lnTo>
                  <a:cubicBezTo>
                    <a:pt x="0" y="30016"/>
                    <a:pt x="30016" y="0"/>
                    <a:pt x="67042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44491" tIns="44491" rIns="44491" bIns="4449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701206" y="3667730"/>
            <a:ext cx="2988593" cy="356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2"/>
              </a:lnSpc>
            </a:pPr>
            <a:endParaRPr/>
          </a:p>
        </p:txBody>
      </p:sp>
      <p:grpSp>
        <p:nvGrpSpPr>
          <p:cNvPr id="18" name="Group 18"/>
          <p:cNvGrpSpPr/>
          <p:nvPr/>
        </p:nvGrpSpPr>
        <p:grpSpPr>
          <a:xfrm>
            <a:off x="14378504" y="3332322"/>
            <a:ext cx="3695306" cy="3647493"/>
            <a:chOff x="0" y="0"/>
            <a:chExt cx="1458361" cy="14394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58361" cy="1439492"/>
            </a:xfrm>
            <a:custGeom>
              <a:avLst/>
              <a:gdLst/>
              <a:ahLst/>
              <a:cxnLst/>
              <a:rect l="l" t="t" r="r" b="b"/>
              <a:pathLst>
                <a:path w="1458361" h="1439492">
                  <a:moveTo>
                    <a:pt x="67042" y="0"/>
                  </a:moveTo>
                  <a:lnTo>
                    <a:pt x="1391319" y="0"/>
                  </a:lnTo>
                  <a:cubicBezTo>
                    <a:pt x="1409099" y="0"/>
                    <a:pt x="1426152" y="7063"/>
                    <a:pt x="1438725" y="19636"/>
                  </a:cubicBezTo>
                  <a:cubicBezTo>
                    <a:pt x="1451298" y="32209"/>
                    <a:pt x="1458361" y="49262"/>
                    <a:pt x="1458361" y="67042"/>
                  </a:cubicBezTo>
                  <a:lnTo>
                    <a:pt x="1458361" y="1372449"/>
                  </a:lnTo>
                  <a:cubicBezTo>
                    <a:pt x="1458361" y="1409476"/>
                    <a:pt x="1428345" y="1439492"/>
                    <a:pt x="1391319" y="1439492"/>
                  </a:cubicBezTo>
                  <a:lnTo>
                    <a:pt x="67042" y="1439492"/>
                  </a:lnTo>
                  <a:cubicBezTo>
                    <a:pt x="30016" y="1439492"/>
                    <a:pt x="0" y="1409476"/>
                    <a:pt x="0" y="1372449"/>
                  </a:cubicBezTo>
                  <a:lnTo>
                    <a:pt x="0" y="67042"/>
                  </a:lnTo>
                  <a:cubicBezTo>
                    <a:pt x="0" y="30016"/>
                    <a:pt x="30016" y="0"/>
                    <a:pt x="67042" y="0"/>
                  </a:cubicBezTo>
                  <a:close/>
                </a:path>
              </a:pathLst>
            </a:custGeom>
            <a:solidFill>
              <a:srgbClr val="FFFAF3"/>
            </a:solidFill>
            <a:ln w="38100" cap="rnd">
              <a:solidFill>
                <a:srgbClr val="4E4F51"/>
              </a:solidFill>
              <a:prstDash val="lgDash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458361" cy="1487117"/>
            </a:xfrm>
            <a:prstGeom prst="rect">
              <a:avLst/>
            </a:prstGeom>
          </p:spPr>
          <p:txBody>
            <a:bodyPr lIns="44491" tIns="44491" rIns="44491" bIns="44491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917127" y="3908990"/>
            <a:ext cx="3412425" cy="39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00"/>
              </a:lnSpc>
            </a:pPr>
            <a:endParaRPr/>
          </a:p>
        </p:txBody>
      </p:sp>
      <p:grpSp>
        <p:nvGrpSpPr>
          <p:cNvPr id="22" name="Group 22"/>
          <p:cNvGrpSpPr/>
          <p:nvPr/>
        </p:nvGrpSpPr>
        <p:grpSpPr>
          <a:xfrm>
            <a:off x="4855615" y="794728"/>
            <a:ext cx="8576770" cy="1661067"/>
            <a:chOff x="0" y="0"/>
            <a:chExt cx="11435694" cy="2214756"/>
          </a:xfrm>
        </p:grpSpPr>
        <p:grpSp>
          <p:nvGrpSpPr>
            <p:cNvPr id="23" name="Group 23"/>
            <p:cNvGrpSpPr/>
            <p:nvPr/>
          </p:nvGrpSpPr>
          <p:grpSpPr>
            <a:xfrm>
              <a:off x="190315" y="0"/>
              <a:ext cx="10741718" cy="2214756"/>
              <a:chOff x="0" y="0"/>
              <a:chExt cx="2121821" cy="43748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121821" cy="437483"/>
              </a:xfrm>
              <a:custGeom>
                <a:avLst/>
                <a:gdLst/>
                <a:ahLst/>
                <a:cxnLst/>
                <a:rect l="l" t="t" r="r" b="b"/>
                <a:pathLst>
                  <a:path w="2121821" h="437483">
                    <a:moveTo>
                      <a:pt x="30751" y="0"/>
                    </a:moveTo>
                    <a:lnTo>
                      <a:pt x="2091070" y="0"/>
                    </a:lnTo>
                    <a:cubicBezTo>
                      <a:pt x="2099225" y="0"/>
                      <a:pt x="2107047" y="3240"/>
                      <a:pt x="2112814" y="9007"/>
                    </a:cubicBezTo>
                    <a:cubicBezTo>
                      <a:pt x="2118581" y="14774"/>
                      <a:pt x="2121821" y="22596"/>
                      <a:pt x="2121821" y="30751"/>
                    </a:cubicBezTo>
                    <a:lnTo>
                      <a:pt x="2121821" y="406731"/>
                    </a:lnTo>
                    <a:cubicBezTo>
                      <a:pt x="2121821" y="414887"/>
                      <a:pt x="2118581" y="422709"/>
                      <a:pt x="2112814" y="428476"/>
                    </a:cubicBezTo>
                    <a:cubicBezTo>
                      <a:pt x="2107047" y="434243"/>
                      <a:pt x="2099225" y="437483"/>
                      <a:pt x="2091070" y="437483"/>
                    </a:cubicBezTo>
                    <a:lnTo>
                      <a:pt x="30751" y="437483"/>
                    </a:lnTo>
                    <a:cubicBezTo>
                      <a:pt x="22596" y="437483"/>
                      <a:pt x="14774" y="434243"/>
                      <a:pt x="9007" y="428476"/>
                    </a:cubicBezTo>
                    <a:cubicBezTo>
                      <a:pt x="3240" y="422709"/>
                      <a:pt x="0" y="414887"/>
                      <a:pt x="0" y="406731"/>
                    </a:cubicBezTo>
                    <a:lnTo>
                      <a:pt x="0" y="30751"/>
                    </a:lnTo>
                    <a:cubicBezTo>
                      <a:pt x="0" y="22596"/>
                      <a:pt x="3240" y="14774"/>
                      <a:pt x="9007" y="9007"/>
                    </a:cubicBezTo>
                    <a:cubicBezTo>
                      <a:pt x="14774" y="3240"/>
                      <a:pt x="22596" y="0"/>
                      <a:pt x="30751" y="0"/>
                    </a:cubicBezTo>
                    <a:close/>
                  </a:path>
                </a:pathLst>
              </a:custGeom>
              <a:solidFill>
                <a:srgbClr val="E66050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121821" cy="4851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0" y="3391"/>
              <a:ext cx="11435694" cy="169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00"/>
                </a:lnSpc>
              </a:pPr>
              <a:r>
                <a:rPr lang="en-US" sz="7500">
                  <a:solidFill>
                    <a:srgbClr val="000000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Terugkoppeling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691261" y="4818516"/>
            <a:ext cx="1452739" cy="32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2"/>
              </a:lnSpc>
            </a:pPr>
            <a:r>
              <a:rPr lang="en-US" sz="1830" b="1">
                <a:solidFill>
                  <a:srgbClr val="3E3B39"/>
                </a:solidFill>
                <a:latin typeface="Roboto Bold"/>
                <a:ea typeface="Roboto Bold"/>
                <a:cs typeface="Roboto Bold"/>
                <a:sym typeface="Roboto Bold"/>
              </a:rPr>
              <a:t>Betekenisvol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788827" y="4891838"/>
            <a:ext cx="1452739" cy="32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2"/>
              </a:lnSpc>
            </a:pPr>
            <a:r>
              <a:rPr lang="en-US" sz="1830" b="1">
                <a:solidFill>
                  <a:srgbClr val="3E3B39"/>
                </a:solidFill>
                <a:latin typeface="Roboto Bold"/>
                <a:ea typeface="Roboto Bold"/>
                <a:cs typeface="Roboto Bold"/>
                <a:sym typeface="Roboto Bold"/>
              </a:rPr>
              <a:t>Weerstand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406090" y="4729913"/>
            <a:ext cx="1640134" cy="648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2"/>
              </a:lnSpc>
            </a:pPr>
            <a:r>
              <a:rPr lang="en-US" sz="1830" b="1">
                <a:solidFill>
                  <a:srgbClr val="3E3B39"/>
                </a:solidFill>
                <a:latin typeface="Roboto Bold"/>
                <a:ea typeface="Roboto Bold"/>
                <a:cs typeface="Roboto Bold"/>
                <a:sym typeface="Roboto Bold"/>
              </a:rPr>
              <a:t>Communicatie en vormgeving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2660" y="1028700"/>
            <a:ext cx="5487798" cy="1690498"/>
            <a:chOff x="0" y="0"/>
            <a:chExt cx="1445346" cy="4452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5346" cy="445234"/>
            </a:xfrm>
            <a:custGeom>
              <a:avLst/>
              <a:gdLst/>
              <a:ahLst/>
              <a:cxnLst/>
              <a:rect l="l" t="t" r="r" b="b"/>
              <a:pathLst>
                <a:path w="1445346" h="445234">
                  <a:moveTo>
                    <a:pt x="45144" y="0"/>
                  </a:moveTo>
                  <a:lnTo>
                    <a:pt x="1400202" y="0"/>
                  </a:lnTo>
                  <a:cubicBezTo>
                    <a:pt x="1425134" y="0"/>
                    <a:pt x="1445346" y="20212"/>
                    <a:pt x="1445346" y="45144"/>
                  </a:cubicBezTo>
                  <a:lnTo>
                    <a:pt x="1445346" y="400090"/>
                  </a:lnTo>
                  <a:cubicBezTo>
                    <a:pt x="1445346" y="412063"/>
                    <a:pt x="1440590" y="423546"/>
                    <a:pt x="1432124" y="432012"/>
                  </a:cubicBezTo>
                  <a:cubicBezTo>
                    <a:pt x="1423657" y="440478"/>
                    <a:pt x="1412175" y="445234"/>
                    <a:pt x="1400202" y="445234"/>
                  </a:cubicBezTo>
                  <a:lnTo>
                    <a:pt x="45144" y="445234"/>
                  </a:lnTo>
                  <a:cubicBezTo>
                    <a:pt x="33171" y="445234"/>
                    <a:pt x="21689" y="440478"/>
                    <a:pt x="13222" y="432012"/>
                  </a:cubicBezTo>
                  <a:cubicBezTo>
                    <a:pt x="4756" y="423546"/>
                    <a:pt x="0" y="412063"/>
                    <a:pt x="0" y="400090"/>
                  </a:cubicBezTo>
                  <a:lnTo>
                    <a:pt x="0" y="45144"/>
                  </a:lnTo>
                  <a:cubicBezTo>
                    <a:pt x="0" y="33171"/>
                    <a:pt x="4756" y="21689"/>
                    <a:pt x="13222" y="13222"/>
                  </a:cubicBezTo>
                  <a:cubicBezTo>
                    <a:pt x="21689" y="4756"/>
                    <a:pt x="33171" y="0"/>
                    <a:pt x="45144" y="0"/>
                  </a:cubicBezTo>
                  <a:close/>
                </a:path>
              </a:pathLst>
            </a:custGeom>
            <a:solidFill>
              <a:srgbClr val="E660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445346" cy="492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82393" y="1130999"/>
            <a:ext cx="4588333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000000"/>
                </a:solidFill>
                <a:latin typeface="Bobby Jones"/>
                <a:ea typeface="Bobby Jones"/>
                <a:cs typeface="Bobby Jones"/>
                <a:sym typeface="Bobby Jones"/>
              </a:rPr>
              <a:t>Afronding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66700" y="3748887"/>
            <a:ext cx="8895513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Kijk wat bij je organisatie past - welk spoor past bij ons 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Kijk wat wel kan - geen blaadjes op het spoor 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3E3B39"/>
                </a:solidFill>
                <a:latin typeface="Roboto"/>
                <a:ea typeface="Roboto"/>
                <a:cs typeface="Roboto"/>
                <a:sym typeface="Roboto"/>
              </a:rPr>
              <a:t>Schakel hulp in wanneer nodig - we willen geen vertraging </a:t>
            </a:r>
          </a:p>
        </p:txBody>
      </p:sp>
      <p:sp>
        <p:nvSpPr>
          <p:cNvPr id="7" name="Freeform 7"/>
          <p:cNvSpPr/>
          <p:nvPr/>
        </p:nvSpPr>
        <p:spPr>
          <a:xfrm flipH="1">
            <a:off x="11735278" y="-153254"/>
            <a:ext cx="6552722" cy="8229600"/>
          </a:xfrm>
          <a:custGeom>
            <a:avLst/>
            <a:gdLst/>
            <a:ahLst/>
            <a:cxnLst/>
            <a:rect l="l" t="t" r="r" b="b"/>
            <a:pathLst>
              <a:path w="6552722" h="8229600">
                <a:moveTo>
                  <a:pt x="6552722" y="0"/>
                </a:moveTo>
                <a:lnTo>
                  <a:pt x="0" y="0"/>
                </a:lnTo>
                <a:lnTo>
                  <a:pt x="0" y="8229600"/>
                </a:lnTo>
                <a:lnTo>
                  <a:pt x="6552722" y="8229600"/>
                </a:lnTo>
                <a:lnTo>
                  <a:pt x="6552722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9783889" y="5143500"/>
            <a:ext cx="10256951" cy="7440952"/>
          </a:xfrm>
          <a:custGeom>
            <a:avLst/>
            <a:gdLst/>
            <a:ahLst/>
            <a:cxnLst/>
            <a:rect l="l" t="t" r="r" b="b"/>
            <a:pathLst>
              <a:path w="10256951" h="7440952">
                <a:moveTo>
                  <a:pt x="0" y="0"/>
                </a:moveTo>
                <a:lnTo>
                  <a:pt x="10256951" y="0"/>
                </a:lnTo>
                <a:lnTo>
                  <a:pt x="10256951" y="7440952"/>
                </a:lnTo>
                <a:lnTo>
                  <a:pt x="0" y="74409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 flipH="1">
            <a:off x="-4820591" y="7683643"/>
            <a:ext cx="11006300" cy="3164311"/>
          </a:xfrm>
          <a:custGeom>
            <a:avLst/>
            <a:gdLst/>
            <a:ahLst/>
            <a:cxnLst/>
            <a:rect l="l" t="t" r="r" b="b"/>
            <a:pathLst>
              <a:path w="11006300" h="3164311">
                <a:moveTo>
                  <a:pt x="11006300" y="0"/>
                </a:moveTo>
                <a:lnTo>
                  <a:pt x="0" y="0"/>
                </a:lnTo>
                <a:lnTo>
                  <a:pt x="0" y="3164311"/>
                </a:lnTo>
                <a:lnTo>
                  <a:pt x="11006300" y="3164311"/>
                </a:lnTo>
                <a:lnTo>
                  <a:pt x="1100630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3824382" y="6542331"/>
            <a:ext cx="5072765" cy="1819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28"/>
              </a:lnSpc>
            </a:pPr>
            <a:r>
              <a:rPr lang="en-US" sz="10448">
                <a:solidFill>
                  <a:srgbClr val="011401"/>
                </a:solidFill>
                <a:latin typeface="Bobby Jones"/>
                <a:ea typeface="Bobby Jones"/>
                <a:cs typeface="Bobby Jones"/>
                <a:sym typeface="Bobby Jones"/>
              </a:rPr>
              <a:t>Bedankt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68821" y="8201002"/>
            <a:ext cx="5920634" cy="1295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4"/>
              </a:lnSpc>
            </a:pPr>
            <a:r>
              <a:rPr lang="en-US" sz="7446">
                <a:solidFill>
                  <a:srgbClr val="EE2742"/>
                </a:solidFill>
                <a:latin typeface="Bobby Jones"/>
                <a:ea typeface="Bobby Jones"/>
                <a:cs typeface="Bobby Jones"/>
                <a:sym typeface="Bobby Jones"/>
              </a:rPr>
              <a:t>&amp; Aan de slag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</Words>
  <Application>Microsoft Office PowerPoint</Application>
  <PresentationFormat>Aangepast</PresentationFormat>
  <Paragraphs>74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Bobby Jones</vt:lpstr>
      <vt:lpstr>Roboto</vt:lpstr>
      <vt:lpstr>Calibri</vt:lpstr>
      <vt:lpstr>Arial</vt:lpstr>
      <vt:lpstr>Roboto Bold</vt:lpstr>
      <vt:lpstr>Office Theme</vt:lpstr>
      <vt:lpstr>PRESENTATIE</vt:lpstr>
      <vt:lpstr>Aan de slag met de inspanningsverplichting  Rolien van den Raadt,  Ines Prakke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Trans-Parantie Express </dc:title>
  <cp:lastModifiedBy>Vink, Eunice</cp:lastModifiedBy>
  <cp:revision>1</cp:revision>
  <dcterms:created xsi:type="dcterms:W3CDTF">2006-08-16T00:00:00Z</dcterms:created>
  <dcterms:modified xsi:type="dcterms:W3CDTF">2026-09-23T08:45:35Z</dcterms:modified>
  <dc:identifier>DAHR-HKEn0w</dc:identifier>
</cp:coreProperties>
</file>