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Welkom. Korte introductie van ~15 min. Daarna Open Space: zelf aan de slag met jullie eigen vragen. Doel: iedereen op hetzelfde startpunt over risicomanagement en de Archiefwet 2026, en zin krijgen om je eigen praktijk in te brengen.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 is de rode draad van de webinar/werksessie: van vragen inventariseren, via de rode draad en het gesprek, naar een slotadvies en het vervolg op KIA.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Werkvorm waarin deelnemers zelf sturen; jij faciliteert. Moedig aan om nu al na te denken: welk onderwerp of welke vraag wil ik straks inbrengen?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 is geen 'juiste' manier van deelnemen. Ontdekker, luisteraar of denker: iedereen draagt op zijn eigen manier bij aan de rondes.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Regelgericht 'alles gelijk' werkt niet meer bij de huidige digitale productie (e-mail, chat, datasets). Risicogericht betekent afwegen: wat is de waarde en wat is het risico als het misgaat. Dat is precies wat de nieuwe Archiefwet mogelijk maakt.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NCSC Routekaart Risicomanagement onderscheidt vier samenhangende hoofdcategorieën: governance en randvoorwaarden, risicobeoordeling, risicobehandeling en doorlopende monitoring. Samen vormen ze een continue cyclus, gericht op een passend niveau van digitale weerbaarheid. Handig als referentiekader naast de risicobenadering uit de Archiefwet.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Tweede Kamer akkoord feb 2025, Eerste Kamer 12 mei 2026, inwerkingtreding 1 januari 2027. De overbrengingstermijn gaat van 20 naar 10 jaar — dat dwingt eerder na te denken over beheer en overbrenging. De wet noemt de risicobenadering expliciet als kernwijziging.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'Passende maatregelen' (art. 4.1) is de kapstok: ruimte om te differentiëren naar het belang van informatie. DUTO-risicobeoordeling als concreet, erkend instrument (Nationaal Archief, afgeleid van NEN-ISO). 'Archiveren by design': al bij beleid, architectuur en aanschaf nadenken over duurzame toegankelijkheid.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verplichting is resultaatgericht: informatie moet duurzaam toegankelijk, vindbaar, authentiek en betrouwbaar blijven — gedurende de héle levenscyclus, van creatie tot overbrenging of vernietiging. De risicobenadering bepaalt hóé zwaar je die maatregelen per soort informatie inzet. Bron: Staatsblad 2026, 149.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Rode draad: van 'alles bewaren en achteraf opschonen' naar 'vooraf bewust kiezen'. Verwijs naar de samenhang met BIO/AVG/Woo, zodat dit geen los archieftrajectje wordt maar aansluit op wat er al loopt.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risicobenadering verschuift de rol van uitvoerend naar adviserend/regisserend. Vraag de zaal: herken je deze verschuiving al in je eigen werk? Mooie brug naar de rondes.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Laat deze staan als 'menu'. Nodig mensen uit te herkennen welke vraag bij hen speelt, of iets eigens toe te voegen. Deze zes thema's dekken de meest voorkomende praktijkkwesties rond de risicobenadering.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Overgang naar de open ronde: geef deelnemers een moment om hun vraag te formuleren en in de chat te zetten.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Sluit warm en uitnodigend af. Geef deelnemers een moment om hun eigen inbreng op te schrijven. Startsein voor de eerste ronde. Bedank alvast voor hun openheid.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assets/rijk_trim.png">    </p:cNvPr>
          <p:cNvPicPr>
            <a:picLocks noChangeAspect="1"/>
          </p:cNvPicPr>
          <p:nvPr/>
        </p:nvPicPr>
        <p:blipFill>
          <a:blip r:embed="rId1"/>
          <a:stretch>
            <a:fillRect/>
          </a:stretch>
        </p:blipFill>
        <p:spPr>
          <a:xfrm>
            <a:off x="5528920" y="274320"/>
            <a:ext cx="1133856" cy="777240"/>
          </a:xfrm>
          <a:prstGeom prst="rect">
            <a:avLst/>
          </a:prstGeom>
        </p:spPr>
      </p:pic>
      <p:sp>
        <p:nvSpPr>
          <p:cNvPr id="3" name="Shape 0"/>
          <p:cNvSpPr/>
          <p:nvPr/>
        </p:nvSpPr>
        <p:spPr>
          <a:xfrm>
            <a:off x="0" y="1417320"/>
            <a:ext cx="12557455" cy="5806440"/>
          </a:xfrm>
          <a:prstGeom prst="roundRect">
            <a:avLst>
              <a:gd name="adj" fmla="val 7874"/>
            </a:avLst>
          </a:prstGeom>
          <a:solidFill>
            <a:srgbClr val="41145E"/>
          </a:solidFill>
          <a:ln/>
        </p:spPr>
      </p:sp>
      <p:sp>
        <p:nvSpPr>
          <p:cNvPr id="4" name="Text 1"/>
          <p:cNvSpPr txBox="1"/>
          <p:nvPr/>
        </p:nvSpPr>
        <p:spPr>
          <a:xfrm>
            <a:off x="914400" y="2057400"/>
            <a:ext cx="7315200" cy="292608"/>
          </a:xfrm>
          <a:prstGeom prst="rect">
            <a:avLst/>
          </a:prstGeom>
          <a:noFill/>
          <a:ln/>
        </p:spPr>
        <p:txBody>
          <a:bodyPr wrap="square" lIns="0" tIns="0" rIns="0" bIns="0" rtlCol="0" anchor="ctr"/>
          <a:lstStyle/>
          <a:p>
            <a:pPr algn="l" indent="0" marL="0">
              <a:buNone/>
            </a:pPr>
            <a:r>
              <a:rPr lang="en-US" sz="1250" b="1" spc="200" kern="0" dirty="0">
                <a:solidFill>
                  <a:srgbClr val="FFB612"/>
                </a:solidFill>
                <a:latin typeface="RijksSansTT" pitchFamily="34" charset="0"/>
                <a:ea typeface="RijksSansTT" pitchFamily="34" charset="-122"/>
                <a:cs typeface="RijksSansTT" pitchFamily="34" charset="-120"/>
              </a:rPr>
              <a:t>OPEN SPACE WEBINAR</a:t>
            </a:r>
            <a:endParaRPr lang="en-US" sz="1250" dirty="0"/>
          </a:p>
        </p:txBody>
      </p:sp>
      <p:sp>
        <p:nvSpPr>
          <p:cNvPr id="5" name="Text 2"/>
          <p:cNvSpPr txBox="1"/>
          <p:nvPr/>
        </p:nvSpPr>
        <p:spPr>
          <a:xfrm>
            <a:off x="914400" y="2423160"/>
            <a:ext cx="8412480" cy="1737360"/>
          </a:xfrm>
          <a:prstGeom prst="rect">
            <a:avLst/>
          </a:prstGeom>
          <a:noFill/>
          <a:ln/>
        </p:spPr>
        <p:txBody>
          <a:bodyPr wrap="square" lIns="0" tIns="0" rIns="0" bIns="0" rtlCol="0" anchor="t"/>
          <a:lstStyle/>
          <a:p>
            <a:pPr algn="l" indent="0" marL="0">
              <a:lnSpc>
                <a:spcPct val="102000"/>
              </a:lnSpc>
              <a:buNone/>
            </a:pPr>
            <a:r>
              <a:rPr lang="en-US" sz="4200" b="1" dirty="0">
                <a:solidFill>
                  <a:srgbClr val="FFFFFF"/>
                </a:solidFill>
                <a:latin typeface="RijksSansTT" pitchFamily="34" charset="0"/>
                <a:ea typeface="RijksSansTT" pitchFamily="34" charset="-122"/>
                <a:cs typeface="RijksSansTT" pitchFamily="34" charset="-120"/>
              </a:rPr>
              <a:t>Risicomanagement in het</a:t>
            </a:r>
            <a:endParaRPr lang="en-US" sz="4200" dirty="0"/>
          </a:p>
          <a:p>
            <a:pPr algn="l" indent="0" marL="0">
              <a:lnSpc>
                <a:spcPct val="102000"/>
              </a:lnSpc>
              <a:buNone/>
            </a:pPr>
            <a:r>
              <a:rPr lang="en-US" sz="4200" b="1" dirty="0">
                <a:solidFill>
                  <a:srgbClr val="FFFFFF"/>
                </a:solidFill>
                <a:latin typeface="RijksSansTT" pitchFamily="34" charset="0"/>
                <a:ea typeface="RijksSansTT" pitchFamily="34" charset="-122"/>
                <a:cs typeface="RijksSansTT" pitchFamily="34" charset="-120"/>
              </a:rPr>
              <a:t>informatiebeheer</a:t>
            </a:r>
            <a:endParaRPr lang="en-US" sz="4200" dirty="0"/>
          </a:p>
        </p:txBody>
      </p:sp>
      <p:sp>
        <p:nvSpPr>
          <p:cNvPr id="6" name="Text 3"/>
          <p:cNvSpPr txBox="1"/>
          <p:nvPr/>
        </p:nvSpPr>
        <p:spPr>
          <a:xfrm>
            <a:off x="932688" y="4343400"/>
            <a:ext cx="8046720" cy="548640"/>
          </a:xfrm>
          <a:prstGeom prst="rect">
            <a:avLst/>
          </a:prstGeom>
          <a:noFill/>
          <a:ln/>
        </p:spPr>
        <p:txBody>
          <a:bodyPr wrap="square" lIns="0" tIns="0" rIns="0" bIns="0" rtlCol="0" anchor="t"/>
          <a:lstStyle/>
          <a:p>
            <a:pPr algn="l" indent="0" marL="0">
              <a:buNone/>
            </a:pPr>
            <a:r>
              <a:rPr lang="en-US" sz="1800" dirty="0">
                <a:solidFill>
                  <a:srgbClr val="B2D7EE"/>
                </a:solidFill>
                <a:latin typeface="RijksSansTT" pitchFamily="34" charset="0"/>
                <a:ea typeface="RijksSansTT" pitchFamily="34" charset="-122"/>
                <a:cs typeface="RijksSansTT" pitchFamily="34" charset="-120"/>
              </a:rPr>
              <a:t>Een risicobenadering — en wat de Archiefwet 2026 van ons vraagt</a:t>
            </a:r>
            <a:endParaRPr lang="en-US" sz="1800" dirty="0"/>
          </a:p>
        </p:txBody>
      </p:sp>
      <p:sp>
        <p:nvSpPr>
          <p:cNvPr id="7" name="Shape 4"/>
          <p:cNvSpPr/>
          <p:nvPr/>
        </p:nvSpPr>
        <p:spPr>
          <a:xfrm>
            <a:off x="914400" y="5212080"/>
            <a:ext cx="5120640" cy="566928"/>
          </a:xfrm>
          <a:prstGeom prst="roundRect">
            <a:avLst>
              <a:gd name="adj" fmla="val 50000"/>
            </a:avLst>
          </a:prstGeom>
          <a:solidFill>
            <a:srgbClr val="FFB612"/>
          </a:solidFill>
          <a:ln/>
        </p:spPr>
      </p:sp>
      <p:sp>
        <p:nvSpPr>
          <p:cNvPr id="8" name="Text 5"/>
          <p:cNvSpPr txBox="1"/>
          <p:nvPr/>
        </p:nvSpPr>
        <p:spPr>
          <a:xfrm>
            <a:off x="914400" y="5212080"/>
            <a:ext cx="5120640" cy="566928"/>
          </a:xfrm>
          <a:prstGeom prst="rect">
            <a:avLst/>
          </a:prstGeom>
          <a:noFill/>
          <a:ln/>
        </p:spPr>
        <p:txBody>
          <a:bodyPr wrap="square" lIns="0" tIns="0" rIns="0" bIns="0" rtlCol="0" anchor="ctr"/>
          <a:lstStyle/>
          <a:p>
            <a:pPr algn="ctr" indent="0" marL="0">
              <a:buNone/>
            </a:pPr>
            <a:r>
              <a:rPr lang="en-US" sz="1500" b="1" dirty="0">
                <a:solidFill>
                  <a:srgbClr val="41145E"/>
                </a:solidFill>
                <a:latin typeface="RijksSansTT" pitchFamily="34" charset="0"/>
                <a:ea typeface="RijksSansTT" pitchFamily="34" charset="-122"/>
                <a:cs typeface="RijksSansTT" pitchFamily="34" charset="-120"/>
              </a:rPr>
              <a:t>U vraagt, wij draaien   ·   Dick de Vries</a:t>
            </a:r>
            <a:endParaRPr lang="en-US" sz="1500" dirty="0"/>
          </a:p>
        </p:txBody>
      </p:sp>
      <p:sp>
        <p:nvSpPr>
          <p:cNvPr id="9" name="Shape 6"/>
          <p:cNvSpPr/>
          <p:nvPr/>
        </p:nvSpPr>
        <p:spPr>
          <a:xfrm>
            <a:off x="10317175" y="4983480"/>
            <a:ext cx="1920240" cy="1920240"/>
          </a:xfrm>
          <a:prstGeom prst="roundRect">
            <a:avLst>
              <a:gd name="adj" fmla="val 14286"/>
            </a:avLst>
          </a:prstGeom>
          <a:solidFill>
            <a:srgbClr val="C9B8D6"/>
          </a:solidFill>
          <a:ln/>
        </p:spPr>
      </p:sp>
      <p:pic>
        <p:nvPicPr>
          <p:cNvPr id="10" name="Image 1" descr="assets/house_purple.png">    </p:cNvPr>
          <p:cNvPicPr>
            <a:picLocks noChangeAspect="1"/>
          </p:cNvPicPr>
          <p:nvPr/>
        </p:nvPicPr>
        <p:blipFill>
          <a:blip r:embed="rId2"/>
          <a:stretch>
            <a:fillRect/>
          </a:stretch>
        </p:blipFill>
        <p:spPr>
          <a:xfrm>
            <a:off x="10710367" y="5376672"/>
            <a:ext cx="960120" cy="914400"/>
          </a:xfrm>
          <a:prstGeom prst="rect">
            <a:avLst/>
          </a:prstGeom>
        </p:spPr>
      </p:pic>
      <p:sp>
        <p:nvSpPr>
          <p:cNvPr id="11" name="Text 7"/>
          <p:cNvSpPr txBox="1"/>
          <p:nvPr/>
        </p:nvSpPr>
        <p:spPr>
          <a:xfrm>
            <a:off x="914400" y="6291072"/>
            <a:ext cx="5486400" cy="292608"/>
          </a:xfrm>
          <a:prstGeom prst="rect">
            <a:avLst/>
          </a:prstGeom>
          <a:noFill/>
          <a:ln/>
        </p:spPr>
        <p:txBody>
          <a:bodyPr wrap="square" lIns="0" tIns="0" rIns="0" bIns="0" rtlCol="0" anchor="ctr"/>
          <a:lstStyle/>
          <a:p>
            <a:pPr algn="l" indent="0" marL="0">
              <a:buNone/>
            </a:pPr>
            <a:r>
              <a:rPr lang="en-US" sz="1100" b="1" dirty="0">
                <a:solidFill>
                  <a:srgbClr val="FFFFFF">
                    <a:alpha val="80000"/>
                  </a:srgbClr>
                </a:solidFill>
                <a:latin typeface="RijksSansTT" pitchFamily="34" charset="0"/>
                <a:ea typeface="RijksSansTT" pitchFamily="34" charset="-122"/>
                <a:cs typeface="RijksSansTT" pitchFamily="34" charset="-120"/>
              </a:rPr>
              <a:t>Introductie  ·  ± 15 minuten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Shape 1"/>
          <p:cNvSpPr/>
          <p:nvPr/>
        </p:nvSpPr>
        <p:spPr>
          <a:xfrm>
            <a:off x="-365760" y="0"/>
            <a:ext cx="4572000" cy="7223760"/>
          </a:xfrm>
          <a:prstGeom prst="roundRect">
            <a:avLst>
              <a:gd name="adj" fmla="val 10000"/>
            </a:avLst>
          </a:prstGeom>
          <a:solidFill>
            <a:srgbClr val="41145E"/>
          </a:solidFill>
          <a:ln/>
        </p:spPr>
      </p:sp>
      <p:sp>
        <p:nvSpPr>
          <p:cNvPr id="5" name="Text 2"/>
          <p:cNvSpPr txBox="1"/>
          <p:nvPr/>
        </p:nvSpPr>
        <p:spPr>
          <a:xfrm>
            <a:off x="594360" y="1051560"/>
            <a:ext cx="7315200" cy="292608"/>
          </a:xfrm>
          <a:prstGeom prst="rect">
            <a:avLst/>
          </a:prstGeom>
          <a:noFill/>
          <a:ln/>
        </p:spPr>
        <p:txBody>
          <a:bodyPr wrap="square" lIns="0" tIns="0" rIns="0" bIns="0" rtlCol="0" anchor="ctr"/>
          <a:lstStyle/>
          <a:p>
            <a:pPr algn="l" indent="0" marL="0">
              <a:buNone/>
            </a:pPr>
            <a:r>
              <a:rPr lang="en-US" sz="1250" b="1" spc="200" kern="0" dirty="0">
                <a:solidFill>
                  <a:srgbClr val="FFB612"/>
                </a:solidFill>
                <a:latin typeface="RijksSansTT" pitchFamily="34" charset="0"/>
                <a:ea typeface="RijksSansTT" pitchFamily="34" charset="-122"/>
                <a:cs typeface="RijksSansTT" pitchFamily="34" charset="-120"/>
              </a:rPr>
              <a:t>DE RODE DRAAD</a:t>
            </a:r>
            <a:endParaRPr lang="en-US" sz="1250" dirty="0"/>
          </a:p>
        </p:txBody>
      </p:sp>
      <p:sp>
        <p:nvSpPr>
          <p:cNvPr id="6" name="Text 3"/>
          <p:cNvSpPr txBox="1"/>
          <p:nvPr/>
        </p:nvSpPr>
        <p:spPr>
          <a:xfrm>
            <a:off x="566928" y="1417320"/>
            <a:ext cx="3474720" cy="1737360"/>
          </a:xfrm>
          <a:prstGeom prst="rect">
            <a:avLst/>
          </a:prstGeom>
          <a:noFill/>
          <a:ln/>
        </p:spPr>
        <p:txBody>
          <a:bodyPr wrap="square" lIns="0" tIns="0" rIns="0" bIns="0" rtlCol="0" anchor="t"/>
          <a:lstStyle/>
          <a:p>
            <a:pPr algn="l" indent="0" marL="0">
              <a:lnSpc>
                <a:spcPct val="102000"/>
              </a:lnSpc>
              <a:buNone/>
            </a:pPr>
            <a:r>
              <a:rPr lang="en-US" sz="3400" b="1" dirty="0">
                <a:solidFill>
                  <a:srgbClr val="FFFFFF"/>
                </a:solidFill>
                <a:latin typeface="RijksSansTT" pitchFamily="34" charset="0"/>
                <a:ea typeface="RijksSansTT" pitchFamily="34" charset="-122"/>
                <a:cs typeface="RijksSansTT" pitchFamily="34" charset="-120"/>
              </a:rPr>
              <a:t>Opzet van</a:t>
            </a:r>
            <a:endParaRPr lang="en-US" sz="3400" dirty="0"/>
          </a:p>
          <a:p>
            <a:pPr algn="l" indent="0" marL="0">
              <a:lnSpc>
                <a:spcPct val="102000"/>
              </a:lnSpc>
              <a:buNone/>
            </a:pPr>
            <a:r>
              <a:rPr lang="en-US" sz="3400" b="1" dirty="0">
                <a:solidFill>
                  <a:srgbClr val="FFFFFF"/>
                </a:solidFill>
                <a:latin typeface="RijksSansTT" pitchFamily="34" charset="0"/>
                <a:ea typeface="RijksSansTT" pitchFamily="34" charset="-122"/>
                <a:cs typeface="RijksSansTT" pitchFamily="34" charset="-120"/>
              </a:rPr>
              <a:t>deze sessie</a:t>
            </a:r>
            <a:endParaRPr lang="en-US" sz="3400" dirty="0"/>
          </a:p>
        </p:txBody>
      </p:sp>
      <p:sp>
        <p:nvSpPr>
          <p:cNvPr id="7" name="Text 4"/>
          <p:cNvSpPr txBox="1"/>
          <p:nvPr/>
        </p:nvSpPr>
        <p:spPr>
          <a:xfrm>
            <a:off x="585216" y="3429000"/>
            <a:ext cx="3383280" cy="1371600"/>
          </a:xfrm>
          <a:prstGeom prst="rect">
            <a:avLst/>
          </a:prstGeom>
          <a:noFill/>
          <a:ln/>
        </p:spPr>
        <p:txBody>
          <a:bodyPr wrap="square" lIns="0" tIns="0" rIns="0" bIns="0" rtlCol="0" anchor="t"/>
          <a:lstStyle/>
          <a:p>
            <a:pPr algn="l" indent="0" marL="0">
              <a:lnSpc>
                <a:spcPct val="110000"/>
              </a:lnSpc>
              <a:buNone/>
            </a:pPr>
            <a:r>
              <a:rPr lang="en-US" sz="1400" dirty="0">
                <a:solidFill>
                  <a:srgbClr val="B2D7EE"/>
                </a:solidFill>
                <a:latin typeface="RijksSansTT" pitchFamily="34" charset="0"/>
                <a:ea typeface="RijksSansTT" pitchFamily="34" charset="-122"/>
                <a:cs typeface="RijksSansTT" pitchFamily="34" charset="-120"/>
              </a:rPr>
              <a:t>We werken toe van vragen inventariseren naar een gezamenlijk slotadvies — en een vervolg op KIA.</a:t>
            </a:r>
            <a:endParaRPr lang="en-US" sz="1400" dirty="0"/>
          </a:p>
        </p:txBody>
      </p:sp>
      <p:sp>
        <p:nvSpPr>
          <p:cNvPr id="8" name="Shape 5"/>
          <p:cNvSpPr/>
          <p:nvPr/>
        </p:nvSpPr>
        <p:spPr>
          <a:xfrm>
            <a:off x="4800600" y="832104"/>
            <a:ext cx="512064" cy="512064"/>
          </a:xfrm>
          <a:prstGeom prst="ellipse">
            <a:avLst/>
          </a:prstGeom>
          <a:solidFill>
            <a:srgbClr val="FFB612"/>
          </a:solidFill>
          <a:ln/>
        </p:spPr>
      </p:sp>
      <p:sp>
        <p:nvSpPr>
          <p:cNvPr id="9" name="Text 6"/>
          <p:cNvSpPr txBox="1"/>
          <p:nvPr/>
        </p:nvSpPr>
        <p:spPr>
          <a:xfrm>
            <a:off x="4800600" y="832104"/>
            <a:ext cx="512064" cy="51206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1</a:t>
            </a:r>
            <a:endParaRPr lang="en-US" sz="2000" dirty="0"/>
          </a:p>
        </p:txBody>
      </p:sp>
      <p:sp>
        <p:nvSpPr>
          <p:cNvPr id="10" name="Text 7"/>
          <p:cNvSpPr txBox="1"/>
          <p:nvPr/>
        </p:nvSpPr>
        <p:spPr>
          <a:xfrm>
            <a:off x="5532120" y="740664"/>
            <a:ext cx="630936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Vragen bedenken en inventariseren</a:t>
            </a:r>
            <a:endParaRPr lang="en-US" sz="1700" dirty="0"/>
          </a:p>
        </p:txBody>
      </p:sp>
      <p:sp>
        <p:nvSpPr>
          <p:cNvPr id="11" name="Text 8"/>
          <p:cNvSpPr txBox="1"/>
          <p:nvPr/>
        </p:nvSpPr>
        <p:spPr>
          <a:xfrm>
            <a:off x="5532120" y="1161288"/>
            <a:ext cx="630936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Iedereen brengt vooraf zijn eigen vragen in.</a:t>
            </a:r>
            <a:endParaRPr lang="en-US" sz="1250" dirty="0"/>
          </a:p>
        </p:txBody>
      </p:sp>
      <p:sp>
        <p:nvSpPr>
          <p:cNvPr id="12" name="Shape 9"/>
          <p:cNvSpPr/>
          <p:nvPr/>
        </p:nvSpPr>
        <p:spPr>
          <a:xfrm>
            <a:off x="5532120" y="1682496"/>
            <a:ext cx="6126480" cy="0"/>
          </a:xfrm>
          <a:prstGeom prst="line">
            <a:avLst/>
          </a:prstGeom>
          <a:noFill/>
          <a:ln w="12700">
            <a:solidFill>
              <a:srgbClr val="D6D6DE"/>
            </a:solidFill>
            <a:prstDash val="solid"/>
          </a:ln>
        </p:spPr>
      </p:sp>
      <p:sp>
        <p:nvSpPr>
          <p:cNvPr id="13" name="Shape 10"/>
          <p:cNvSpPr/>
          <p:nvPr/>
        </p:nvSpPr>
        <p:spPr>
          <a:xfrm>
            <a:off x="4800600" y="1865376"/>
            <a:ext cx="512064" cy="512064"/>
          </a:xfrm>
          <a:prstGeom prst="ellipse">
            <a:avLst/>
          </a:prstGeom>
          <a:solidFill>
            <a:srgbClr val="FFB612"/>
          </a:solidFill>
          <a:ln/>
        </p:spPr>
      </p:sp>
      <p:sp>
        <p:nvSpPr>
          <p:cNvPr id="14" name="Text 11"/>
          <p:cNvSpPr txBox="1"/>
          <p:nvPr/>
        </p:nvSpPr>
        <p:spPr>
          <a:xfrm>
            <a:off x="4800600" y="1865376"/>
            <a:ext cx="512064" cy="51206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2</a:t>
            </a:r>
            <a:endParaRPr lang="en-US" sz="2000" dirty="0"/>
          </a:p>
        </p:txBody>
      </p:sp>
      <p:sp>
        <p:nvSpPr>
          <p:cNvPr id="15" name="Text 12"/>
          <p:cNvSpPr txBox="1"/>
          <p:nvPr/>
        </p:nvSpPr>
        <p:spPr>
          <a:xfrm>
            <a:off x="5532120" y="1773936"/>
            <a:ext cx="630936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De rode draad</a:t>
            </a:r>
            <a:endParaRPr lang="en-US" sz="1700" dirty="0"/>
          </a:p>
        </p:txBody>
      </p:sp>
      <p:sp>
        <p:nvSpPr>
          <p:cNvPr id="16" name="Text 13"/>
          <p:cNvSpPr txBox="1"/>
          <p:nvPr/>
        </p:nvSpPr>
        <p:spPr>
          <a:xfrm>
            <a:off x="5532120" y="2194560"/>
            <a:ext cx="630936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We ordenen de vragen tot een gezamenlijke lijn.</a:t>
            </a:r>
            <a:endParaRPr lang="en-US" sz="1250" dirty="0"/>
          </a:p>
        </p:txBody>
      </p:sp>
      <p:sp>
        <p:nvSpPr>
          <p:cNvPr id="17" name="Shape 14"/>
          <p:cNvSpPr/>
          <p:nvPr/>
        </p:nvSpPr>
        <p:spPr>
          <a:xfrm>
            <a:off x="5532120" y="2715768"/>
            <a:ext cx="6126480" cy="0"/>
          </a:xfrm>
          <a:prstGeom prst="line">
            <a:avLst/>
          </a:prstGeom>
          <a:noFill/>
          <a:ln w="12700">
            <a:solidFill>
              <a:srgbClr val="D6D6DE"/>
            </a:solidFill>
            <a:prstDash val="solid"/>
          </a:ln>
        </p:spPr>
      </p:sp>
      <p:sp>
        <p:nvSpPr>
          <p:cNvPr id="18" name="Shape 15"/>
          <p:cNvSpPr/>
          <p:nvPr/>
        </p:nvSpPr>
        <p:spPr>
          <a:xfrm>
            <a:off x="4800600" y="2898648"/>
            <a:ext cx="512064" cy="512064"/>
          </a:xfrm>
          <a:prstGeom prst="ellipse">
            <a:avLst/>
          </a:prstGeom>
          <a:solidFill>
            <a:srgbClr val="FFB612"/>
          </a:solidFill>
          <a:ln/>
        </p:spPr>
      </p:sp>
      <p:sp>
        <p:nvSpPr>
          <p:cNvPr id="19" name="Text 16"/>
          <p:cNvSpPr txBox="1"/>
          <p:nvPr/>
        </p:nvSpPr>
        <p:spPr>
          <a:xfrm>
            <a:off x="4800600" y="2898648"/>
            <a:ext cx="512064" cy="51206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3</a:t>
            </a:r>
            <a:endParaRPr lang="en-US" sz="2000" dirty="0"/>
          </a:p>
        </p:txBody>
      </p:sp>
      <p:sp>
        <p:nvSpPr>
          <p:cNvPr id="20" name="Text 17"/>
          <p:cNvSpPr txBox="1"/>
          <p:nvPr/>
        </p:nvSpPr>
        <p:spPr>
          <a:xfrm>
            <a:off x="5532120" y="2807208"/>
            <a:ext cx="630936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Het gesprek: vraag en antwoord</a:t>
            </a:r>
            <a:endParaRPr lang="en-US" sz="1700" dirty="0"/>
          </a:p>
        </p:txBody>
      </p:sp>
      <p:sp>
        <p:nvSpPr>
          <p:cNvPr id="21" name="Text 18"/>
          <p:cNvSpPr txBox="1"/>
          <p:nvPr/>
        </p:nvSpPr>
        <p:spPr>
          <a:xfrm>
            <a:off x="5532120" y="3227832"/>
            <a:ext cx="630936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We gaan met elkaar in gesprek over de praktijk.</a:t>
            </a:r>
            <a:endParaRPr lang="en-US" sz="1250" dirty="0"/>
          </a:p>
        </p:txBody>
      </p:sp>
      <p:sp>
        <p:nvSpPr>
          <p:cNvPr id="22" name="Shape 19"/>
          <p:cNvSpPr/>
          <p:nvPr/>
        </p:nvSpPr>
        <p:spPr>
          <a:xfrm>
            <a:off x="5532120" y="3749040"/>
            <a:ext cx="6126480" cy="0"/>
          </a:xfrm>
          <a:prstGeom prst="line">
            <a:avLst/>
          </a:prstGeom>
          <a:noFill/>
          <a:ln w="12700">
            <a:solidFill>
              <a:srgbClr val="D6D6DE"/>
            </a:solidFill>
            <a:prstDash val="solid"/>
          </a:ln>
        </p:spPr>
      </p:sp>
      <p:sp>
        <p:nvSpPr>
          <p:cNvPr id="23" name="Shape 20"/>
          <p:cNvSpPr/>
          <p:nvPr/>
        </p:nvSpPr>
        <p:spPr>
          <a:xfrm>
            <a:off x="4800600" y="3931920"/>
            <a:ext cx="512064" cy="512064"/>
          </a:xfrm>
          <a:prstGeom prst="ellipse">
            <a:avLst/>
          </a:prstGeom>
          <a:solidFill>
            <a:srgbClr val="FFB612"/>
          </a:solidFill>
          <a:ln/>
        </p:spPr>
      </p:sp>
      <p:sp>
        <p:nvSpPr>
          <p:cNvPr id="24" name="Text 21"/>
          <p:cNvSpPr txBox="1"/>
          <p:nvPr/>
        </p:nvSpPr>
        <p:spPr>
          <a:xfrm>
            <a:off x="4800600" y="3931920"/>
            <a:ext cx="512064" cy="51206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4</a:t>
            </a:r>
            <a:endParaRPr lang="en-US" sz="2000" dirty="0"/>
          </a:p>
        </p:txBody>
      </p:sp>
      <p:sp>
        <p:nvSpPr>
          <p:cNvPr id="25" name="Text 22"/>
          <p:cNvSpPr txBox="1"/>
          <p:nvPr/>
        </p:nvSpPr>
        <p:spPr>
          <a:xfrm>
            <a:off x="5532120" y="3840480"/>
            <a:ext cx="630936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Slotadvies</a:t>
            </a:r>
            <a:endParaRPr lang="en-US" sz="1700" dirty="0"/>
          </a:p>
        </p:txBody>
      </p:sp>
      <p:sp>
        <p:nvSpPr>
          <p:cNvPr id="26" name="Text 23"/>
          <p:cNvSpPr txBox="1"/>
          <p:nvPr/>
        </p:nvSpPr>
        <p:spPr>
          <a:xfrm>
            <a:off x="5532120" y="4261104"/>
            <a:ext cx="630936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De belangrijkste inzichten en aanbevelingen.</a:t>
            </a:r>
            <a:endParaRPr lang="en-US" sz="1250" dirty="0"/>
          </a:p>
        </p:txBody>
      </p:sp>
      <p:sp>
        <p:nvSpPr>
          <p:cNvPr id="27" name="Shape 24"/>
          <p:cNvSpPr/>
          <p:nvPr/>
        </p:nvSpPr>
        <p:spPr>
          <a:xfrm>
            <a:off x="5532120" y="4782312"/>
            <a:ext cx="6126480" cy="0"/>
          </a:xfrm>
          <a:prstGeom prst="line">
            <a:avLst/>
          </a:prstGeom>
          <a:noFill/>
          <a:ln w="12700">
            <a:solidFill>
              <a:srgbClr val="D6D6DE"/>
            </a:solidFill>
            <a:prstDash val="solid"/>
          </a:ln>
        </p:spPr>
      </p:sp>
      <p:sp>
        <p:nvSpPr>
          <p:cNvPr id="28" name="Shape 25"/>
          <p:cNvSpPr/>
          <p:nvPr/>
        </p:nvSpPr>
        <p:spPr>
          <a:xfrm>
            <a:off x="4800600" y="4965192"/>
            <a:ext cx="512064" cy="512064"/>
          </a:xfrm>
          <a:prstGeom prst="ellipse">
            <a:avLst/>
          </a:prstGeom>
          <a:solidFill>
            <a:srgbClr val="FFB612"/>
          </a:solidFill>
          <a:ln/>
        </p:spPr>
      </p:sp>
      <p:sp>
        <p:nvSpPr>
          <p:cNvPr id="29" name="Text 26"/>
          <p:cNvSpPr txBox="1"/>
          <p:nvPr/>
        </p:nvSpPr>
        <p:spPr>
          <a:xfrm>
            <a:off x="4800600" y="4965192"/>
            <a:ext cx="512064" cy="51206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5</a:t>
            </a:r>
            <a:endParaRPr lang="en-US" sz="2000" dirty="0"/>
          </a:p>
        </p:txBody>
      </p:sp>
      <p:sp>
        <p:nvSpPr>
          <p:cNvPr id="30" name="Text 27"/>
          <p:cNvSpPr txBox="1"/>
          <p:nvPr/>
        </p:nvSpPr>
        <p:spPr>
          <a:xfrm>
            <a:off x="5532120" y="4873752"/>
            <a:ext cx="630936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Vervolg op KIA</a:t>
            </a:r>
            <a:endParaRPr lang="en-US" sz="1700" dirty="0"/>
          </a:p>
        </p:txBody>
      </p:sp>
      <p:sp>
        <p:nvSpPr>
          <p:cNvPr id="31" name="Text 28"/>
          <p:cNvSpPr txBox="1"/>
          <p:nvPr/>
        </p:nvSpPr>
        <p:spPr>
          <a:xfrm>
            <a:off x="5532120" y="5294376"/>
            <a:ext cx="630936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Hoe we hier samen verder mee gaan.</a:t>
            </a:r>
            <a:endParaRPr lang="en-US" sz="1250" dirty="0"/>
          </a:p>
        </p:txBody>
      </p:sp>
      <p:sp>
        <p:nvSpPr>
          <p:cNvPr id="32" name="Text 29"/>
          <p:cNvSpPr txBox="1"/>
          <p:nvPr/>
        </p:nvSpPr>
        <p:spPr>
          <a:xfrm>
            <a:off x="480060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U vraagt, wij draaien</a:t>
            </a:r>
            <a:endParaRPr lang="en-US" sz="950" dirty="0"/>
          </a:p>
        </p:txBody>
      </p:sp>
      <p:sp>
        <p:nvSpPr>
          <p:cNvPr id="33" name="Text 30"/>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WELKOM</a:t>
            </a:r>
            <a:endParaRPr lang="en-US" sz="1250" dirty="0"/>
          </a:p>
        </p:txBody>
      </p:sp>
      <p:sp>
        <p:nvSpPr>
          <p:cNvPr id="5" name="Text 2"/>
          <p:cNvSpPr txBox="1"/>
          <p:nvPr/>
        </p:nvSpPr>
        <p:spPr>
          <a:xfrm>
            <a:off x="502920" y="841248"/>
            <a:ext cx="9601200" cy="640080"/>
          </a:xfrm>
          <a:prstGeom prst="rect">
            <a:avLst/>
          </a:prstGeom>
          <a:noFill/>
          <a:ln/>
        </p:spPr>
        <p:txBody>
          <a:bodyPr wrap="square" lIns="0" tIns="0" rIns="0" bIns="0" rtlCol="0" anchor="t"/>
          <a:lstStyle/>
          <a:p>
            <a:pPr algn="l" indent="0" marL="0">
              <a:buNone/>
            </a:pPr>
            <a:r>
              <a:rPr lang="en-US" sz="3200" b="1" dirty="0">
                <a:solidFill>
                  <a:srgbClr val="41145E"/>
                </a:solidFill>
                <a:latin typeface="RijksSansTT" pitchFamily="34" charset="0"/>
                <a:ea typeface="RijksSansTT" pitchFamily="34" charset="-122"/>
                <a:cs typeface="RijksSansTT" pitchFamily="34" charset="-120"/>
              </a:rPr>
              <a:t>Dit is vóóral jouw workshop</a:t>
            </a:r>
            <a:endParaRPr lang="en-US" sz="3200" dirty="0"/>
          </a:p>
        </p:txBody>
      </p:sp>
      <p:sp>
        <p:nvSpPr>
          <p:cNvPr id="6" name="Text 3"/>
          <p:cNvSpPr txBox="1"/>
          <p:nvPr/>
        </p:nvSpPr>
        <p:spPr>
          <a:xfrm>
            <a:off x="521208" y="1481328"/>
            <a:ext cx="9692640" cy="640080"/>
          </a:xfrm>
          <a:prstGeom prst="rect">
            <a:avLst/>
          </a:prstGeom>
          <a:noFill/>
          <a:ln/>
        </p:spPr>
        <p:txBody>
          <a:bodyPr wrap="square" lIns="0" tIns="0" rIns="0" bIns="0" rtlCol="0" anchor="t"/>
          <a:lstStyle/>
          <a:p>
            <a:pPr algn="l" indent="0" marL="0">
              <a:buNone/>
            </a:pPr>
            <a:r>
              <a:rPr lang="en-US" sz="1450" dirty="0">
                <a:solidFill>
                  <a:srgbClr val="5C5C66"/>
                </a:solidFill>
                <a:latin typeface="RijksSansTT" pitchFamily="34" charset="0"/>
                <a:ea typeface="RijksSansTT" pitchFamily="34" charset="-122"/>
                <a:cs typeface="RijksSansTT" pitchFamily="34" charset="-120"/>
              </a:rPr>
              <a:t>We beginnen met een korte introductie. Het echte werk gebeurt daarna in de rondes: jullie brengen de onderwerpen in, delen ervaringen en stellen elkaar vragen.</a:t>
            </a:r>
            <a:endParaRPr lang="en-US" sz="1450" dirty="0"/>
          </a:p>
        </p:txBody>
      </p:sp>
      <p:sp>
        <p:nvSpPr>
          <p:cNvPr id="7" name="Shape 4"/>
          <p:cNvSpPr/>
          <p:nvPr/>
        </p:nvSpPr>
        <p:spPr>
          <a:xfrm>
            <a:off x="502920" y="2468880"/>
            <a:ext cx="2697480" cy="2423160"/>
          </a:xfrm>
          <a:prstGeom prst="roundRect">
            <a:avLst>
              <a:gd name="adj" fmla="val 5283"/>
            </a:avLst>
          </a:prstGeom>
          <a:solidFill>
            <a:srgbClr val="D9EBF7"/>
          </a:solidFill>
          <a:ln/>
        </p:spPr>
      </p:sp>
      <p:sp>
        <p:nvSpPr>
          <p:cNvPr id="8" name="Shape 5"/>
          <p:cNvSpPr/>
          <p:nvPr/>
        </p:nvSpPr>
        <p:spPr>
          <a:xfrm>
            <a:off x="758952" y="2743200"/>
            <a:ext cx="603504" cy="603504"/>
          </a:xfrm>
          <a:prstGeom prst="ellipse">
            <a:avLst/>
          </a:prstGeom>
          <a:solidFill>
            <a:srgbClr val="41145E"/>
          </a:solidFill>
          <a:ln/>
        </p:spPr>
      </p:sp>
      <p:sp>
        <p:nvSpPr>
          <p:cNvPr id="9" name="Text 6"/>
          <p:cNvSpPr txBox="1"/>
          <p:nvPr/>
        </p:nvSpPr>
        <p:spPr>
          <a:xfrm>
            <a:off x="758952" y="2743200"/>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1</a:t>
            </a:r>
            <a:endParaRPr lang="en-US" sz="2000" dirty="0"/>
          </a:p>
        </p:txBody>
      </p:sp>
      <p:sp>
        <p:nvSpPr>
          <p:cNvPr id="10" name="Text 7"/>
          <p:cNvSpPr txBox="1"/>
          <p:nvPr/>
        </p:nvSpPr>
        <p:spPr>
          <a:xfrm>
            <a:off x="722376" y="3493008"/>
            <a:ext cx="2258568" cy="502920"/>
          </a:xfrm>
          <a:prstGeom prst="rect">
            <a:avLst/>
          </a:prstGeom>
          <a:noFill/>
          <a:ln/>
        </p:spPr>
        <p:txBody>
          <a:bodyPr wrap="square" lIns="0" tIns="0" rIns="0" bIns="0" rtlCol="0" anchor="t"/>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Korte introductie</a:t>
            </a:r>
            <a:endParaRPr lang="en-US" sz="1700" dirty="0"/>
          </a:p>
        </p:txBody>
      </p:sp>
      <p:sp>
        <p:nvSpPr>
          <p:cNvPr id="11" name="Text 8"/>
          <p:cNvSpPr txBox="1"/>
          <p:nvPr/>
        </p:nvSpPr>
        <p:spPr>
          <a:xfrm>
            <a:off x="722376" y="3950208"/>
            <a:ext cx="2258568" cy="868680"/>
          </a:xfrm>
          <a:prstGeom prst="rect">
            <a:avLst/>
          </a:prstGeom>
          <a:noFill/>
          <a:ln/>
        </p:spPr>
        <p:txBody>
          <a:bodyPr wrap="square" lIns="0" tIns="0" rIns="0" bIns="0" rtlCol="0" anchor="t"/>
          <a:lstStyle/>
          <a:p>
            <a:pPr algn="l" indent="0" marL="0">
              <a:lnSpc>
                <a:spcPct val="105000"/>
              </a:lnSpc>
              <a:buNone/>
            </a:pPr>
            <a:r>
              <a:rPr lang="en-US" sz="1250" dirty="0">
                <a:solidFill>
                  <a:srgbClr val="5C5C66"/>
                </a:solidFill>
                <a:latin typeface="RijksSansTT" pitchFamily="34" charset="0"/>
                <a:ea typeface="RijksSansTT" pitchFamily="34" charset="-122"/>
                <a:cs typeface="RijksSansTT" pitchFamily="34" charset="-120"/>
              </a:rPr>
              <a:t>Wat is risicomanagement en wat vraagt de Archiefwet 2026? (± 15 min)</a:t>
            </a:r>
            <a:endParaRPr lang="en-US" sz="1250" dirty="0"/>
          </a:p>
        </p:txBody>
      </p:sp>
      <p:sp>
        <p:nvSpPr>
          <p:cNvPr id="12" name="Shape 9"/>
          <p:cNvSpPr/>
          <p:nvPr/>
        </p:nvSpPr>
        <p:spPr>
          <a:xfrm>
            <a:off x="3364992" y="2468880"/>
            <a:ext cx="2697480" cy="2423160"/>
          </a:xfrm>
          <a:prstGeom prst="roundRect">
            <a:avLst>
              <a:gd name="adj" fmla="val 5283"/>
            </a:avLst>
          </a:prstGeom>
          <a:solidFill>
            <a:srgbClr val="D9EBF7"/>
          </a:solidFill>
          <a:ln/>
        </p:spPr>
      </p:sp>
      <p:sp>
        <p:nvSpPr>
          <p:cNvPr id="13" name="Shape 10"/>
          <p:cNvSpPr/>
          <p:nvPr/>
        </p:nvSpPr>
        <p:spPr>
          <a:xfrm>
            <a:off x="3621024" y="2743200"/>
            <a:ext cx="603504" cy="603504"/>
          </a:xfrm>
          <a:prstGeom prst="ellipse">
            <a:avLst/>
          </a:prstGeom>
          <a:solidFill>
            <a:srgbClr val="007BC7"/>
          </a:solidFill>
          <a:ln/>
        </p:spPr>
      </p:sp>
      <p:sp>
        <p:nvSpPr>
          <p:cNvPr id="14" name="Text 11"/>
          <p:cNvSpPr txBox="1"/>
          <p:nvPr/>
        </p:nvSpPr>
        <p:spPr>
          <a:xfrm>
            <a:off x="3621024" y="2743200"/>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2</a:t>
            </a:r>
            <a:endParaRPr lang="en-US" sz="2000" dirty="0"/>
          </a:p>
        </p:txBody>
      </p:sp>
      <p:sp>
        <p:nvSpPr>
          <p:cNvPr id="15" name="Text 12"/>
          <p:cNvSpPr txBox="1"/>
          <p:nvPr/>
        </p:nvSpPr>
        <p:spPr>
          <a:xfrm>
            <a:off x="3584448" y="3493008"/>
            <a:ext cx="2258568" cy="502920"/>
          </a:xfrm>
          <a:prstGeom prst="rect">
            <a:avLst/>
          </a:prstGeom>
          <a:noFill/>
          <a:ln/>
        </p:spPr>
        <p:txBody>
          <a:bodyPr wrap="square" lIns="0" tIns="0" rIns="0" bIns="0" rtlCol="0" anchor="t"/>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Open Space rondes</a:t>
            </a:r>
            <a:endParaRPr lang="en-US" sz="1700" dirty="0"/>
          </a:p>
        </p:txBody>
      </p:sp>
      <p:sp>
        <p:nvSpPr>
          <p:cNvPr id="16" name="Text 13"/>
          <p:cNvSpPr txBox="1"/>
          <p:nvPr/>
        </p:nvSpPr>
        <p:spPr>
          <a:xfrm>
            <a:off x="3584448" y="3950208"/>
            <a:ext cx="2258568" cy="868680"/>
          </a:xfrm>
          <a:prstGeom prst="rect">
            <a:avLst/>
          </a:prstGeom>
          <a:noFill/>
          <a:ln/>
        </p:spPr>
        <p:txBody>
          <a:bodyPr wrap="square" lIns="0" tIns="0" rIns="0" bIns="0" rtlCol="0" anchor="t"/>
          <a:lstStyle/>
          <a:p>
            <a:pPr algn="l" indent="0" marL="0">
              <a:lnSpc>
                <a:spcPct val="105000"/>
              </a:lnSpc>
              <a:buNone/>
            </a:pPr>
            <a:r>
              <a:rPr lang="en-US" sz="1250" dirty="0">
                <a:solidFill>
                  <a:srgbClr val="5C5C66"/>
                </a:solidFill>
                <a:latin typeface="RijksSansTT" pitchFamily="34" charset="0"/>
                <a:ea typeface="RijksSansTT" pitchFamily="34" charset="-122"/>
                <a:cs typeface="RijksSansTT" pitchFamily="34" charset="-120"/>
              </a:rPr>
              <a:t>Jullie kiezen de onderwerpen en gaan met elkaar in gesprek.</a:t>
            </a:r>
            <a:endParaRPr lang="en-US" sz="1250" dirty="0"/>
          </a:p>
        </p:txBody>
      </p:sp>
      <p:sp>
        <p:nvSpPr>
          <p:cNvPr id="17" name="Shape 14"/>
          <p:cNvSpPr/>
          <p:nvPr/>
        </p:nvSpPr>
        <p:spPr>
          <a:xfrm>
            <a:off x="6227064" y="2468880"/>
            <a:ext cx="2697480" cy="2423160"/>
          </a:xfrm>
          <a:prstGeom prst="roundRect">
            <a:avLst>
              <a:gd name="adj" fmla="val 5283"/>
            </a:avLst>
          </a:prstGeom>
          <a:solidFill>
            <a:srgbClr val="D9EBF7"/>
          </a:solidFill>
          <a:ln/>
        </p:spPr>
      </p:sp>
      <p:sp>
        <p:nvSpPr>
          <p:cNvPr id="18" name="Shape 15"/>
          <p:cNvSpPr/>
          <p:nvPr/>
        </p:nvSpPr>
        <p:spPr>
          <a:xfrm>
            <a:off x="6483096" y="2743200"/>
            <a:ext cx="603504" cy="603504"/>
          </a:xfrm>
          <a:prstGeom prst="ellipse">
            <a:avLst/>
          </a:prstGeom>
          <a:solidFill>
            <a:srgbClr val="66AFDD"/>
          </a:solidFill>
          <a:ln/>
        </p:spPr>
      </p:sp>
      <p:sp>
        <p:nvSpPr>
          <p:cNvPr id="19" name="Text 16"/>
          <p:cNvSpPr txBox="1"/>
          <p:nvPr/>
        </p:nvSpPr>
        <p:spPr>
          <a:xfrm>
            <a:off x="6483096" y="2743200"/>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3</a:t>
            </a:r>
            <a:endParaRPr lang="en-US" sz="2000" dirty="0"/>
          </a:p>
        </p:txBody>
      </p:sp>
      <p:sp>
        <p:nvSpPr>
          <p:cNvPr id="20" name="Text 17"/>
          <p:cNvSpPr txBox="1"/>
          <p:nvPr/>
        </p:nvSpPr>
        <p:spPr>
          <a:xfrm>
            <a:off x="6446520" y="3493008"/>
            <a:ext cx="2258568" cy="502920"/>
          </a:xfrm>
          <a:prstGeom prst="rect">
            <a:avLst/>
          </a:prstGeom>
          <a:noFill/>
          <a:ln/>
        </p:spPr>
        <p:txBody>
          <a:bodyPr wrap="square" lIns="0" tIns="0" rIns="0" bIns="0" rtlCol="0" anchor="t"/>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Oogsten</a:t>
            </a:r>
            <a:endParaRPr lang="en-US" sz="1700" dirty="0"/>
          </a:p>
        </p:txBody>
      </p:sp>
      <p:sp>
        <p:nvSpPr>
          <p:cNvPr id="21" name="Text 18"/>
          <p:cNvSpPr txBox="1"/>
          <p:nvPr/>
        </p:nvSpPr>
        <p:spPr>
          <a:xfrm>
            <a:off x="6446520" y="3950208"/>
            <a:ext cx="2258568" cy="868680"/>
          </a:xfrm>
          <a:prstGeom prst="rect">
            <a:avLst/>
          </a:prstGeom>
          <a:noFill/>
          <a:ln/>
        </p:spPr>
        <p:txBody>
          <a:bodyPr wrap="square" lIns="0" tIns="0" rIns="0" bIns="0" rtlCol="0" anchor="t"/>
          <a:lstStyle/>
          <a:p>
            <a:pPr algn="l" indent="0" marL="0">
              <a:lnSpc>
                <a:spcPct val="105000"/>
              </a:lnSpc>
              <a:buNone/>
            </a:pPr>
            <a:r>
              <a:rPr lang="en-US" sz="1250" dirty="0">
                <a:solidFill>
                  <a:srgbClr val="5C5C66"/>
                </a:solidFill>
                <a:latin typeface="RijksSansTT" pitchFamily="34" charset="0"/>
                <a:ea typeface="RijksSansTT" pitchFamily="34" charset="-122"/>
                <a:cs typeface="RijksSansTT" pitchFamily="34" charset="-120"/>
              </a:rPr>
              <a:t>We halen de belangrijkste inzichten en vragen samen op.</a:t>
            </a:r>
            <a:endParaRPr lang="en-US" sz="1250" dirty="0"/>
          </a:p>
        </p:txBody>
      </p:sp>
      <p:sp>
        <p:nvSpPr>
          <p:cNvPr id="22" name="Shape 19"/>
          <p:cNvSpPr/>
          <p:nvPr/>
        </p:nvSpPr>
        <p:spPr>
          <a:xfrm>
            <a:off x="9089136" y="2468880"/>
            <a:ext cx="2697480" cy="2423160"/>
          </a:xfrm>
          <a:prstGeom prst="roundRect">
            <a:avLst>
              <a:gd name="adj" fmla="val 5283"/>
            </a:avLst>
          </a:prstGeom>
          <a:solidFill>
            <a:srgbClr val="D9EBF7"/>
          </a:solidFill>
          <a:ln/>
        </p:spPr>
      </p:sp>
      <p:sp>
        <p:nvSpPr>
          <p:cNvPr id="23" name="Shape 20"/>
          <p:cNvSpPr/>
          <p:nvPr/>
        </p:nvSpPr>
        <p:spPr>
          <a:xfrm>
            <a:off x="9345168" y="2743200"/>
            <a:ext cx="603504" cy="603504"/>
          </a:xfrm>
          <a:prstGeom prst="ellipse">
            <a:avLst/>
          </a:prstGeom>
          <a:solidFill>
            <a:srgbClr val="FFB612"/>
          </a:solidFill>
          <a:ln/>
        </p:spPr>
      </p:sp>
      <p:sp>
        <p:nvSpPr>
          <p:cNvPr id="24" name="Text 21"/>
          <p:cNvSpPr txBox="1"/>
          <p:nvPr/>
        </p:nvSpPr>
        <p:spPr>
          <a:xfrm>
            <a:off x="9345168" y="2743200"/>
            <a:ext cx="603504" cy="60350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4</a:t>
            </a:r>
            <a:endParaRPr lang="en-US" sz="2000" dirty="0"/>
          </a:p>
        </p:txBody>
      </p:sp>
      <p:sp>
        <p:nvSpPr>
          <p:cNvPr id="25" name="Text 22"/>
          <p:cNvSpPr txBox="1"/>
          <p:nvPr/>
        </p:nvSpPr>
        <p:spPr>
          <a:xfrm>
            <a:off x="9308592" y="3493008"/>
            <a:ext cx="2258568" cy="502920"/>
          </a:xfrm>
          <a:prstGeom prst="rect">
            <a:avLst/>
          </a:prstGeom>
          <a:noFill/>
          <a:ln/>
        </p:spPr>
        <p:txBody>
          <a:bodyPr wrap="square" lIns="0" tIns="0" rIns="0" bIns="0" rtlCol="0" anchor="t"/>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Afsluiting</a:t>
            </a:r>
            <a:endParaRPr lang="en-US" sz="1700" dirty="0"/>
          </a:p>
        </p:txBody>
      </p:sp>
      <p:sp>
        <p:nvSpPr>
          <p:cNvPr id="26" name="Text 23"/>
          <p:cNvSpPr txBox="1"/>
          <p:nvPr/>
        </p:nvSpPr>
        <p:spPr>
          <a:xfrm>
            <a:off x="9308592" y="3950208"/>
            <a:ext cx="2258568" cy="868680"/>
          </a:xfrm>
          <a:prstGeom prst="rect">
            <a:avLst/>
          </a:prstGeom>
          <a:noFill/>
          <a:ln/>
        </p:spPr>
        <p:txBody>
          <a:bodyPr wrap="square" lIns="0" tIns="0" rIns="0" bIns="0" rtlCol="0" anchor="t"/>
          <a:lstStyle/>
          <a:p>
            <a:pPr algn="l" indent="0" marL="0">
              <a:lnSpc>
                <a:spcPct val="105000"/>
              </a:lnSpc>
              <a:buNone/>
            </a:pPr>
            <a:r>
              <a:rPr lang="en-US" sz="1250" dirty="0">
                <a:solidFill>
                  <a:srgbClr val="5C5C66"/>
                </a:solidFill>
                <a:latin typeface="RijksSansTT" pitchFamily="34" charset="0"/>
                <a:ea typeface="RijksSansTT" pitchFamily="34" charset="-122"/>
                <a:cs typeface="RijksSansTT" pitchFamily="34" charset="-120"/>
              </a:rPr>
              <a:t>Wat neem je mee naar je eigen praktijk?</a:t>
            </a:r>
            <a:endParaRPr lang="en-US" sz="1250" dirty="0"/>
          </a:p>
        </p:txBody>
      </p:sp>
      <p:sp>
        <p:nvSpPr>
          <p:cNvPr id="27" name="Shape 24"/>
          <p:cNvSpPr/>
          <p:nvPr/>
        </p:nvSpPr>
        <p:spPr>
          <a:xfrm>
            <a:off x="502920" y="5166360"/>
            <a:ext cx="11018520" cy="777240"/>
          </a:xfrm>
          <a:prstGeom prst="roundRect">
            <a:avLst>
              <a:gd name="adj" fmla="val 14118"/>
            </a:avLst>
          </a:prstGeom>
          <a:solidFill>
            <a:srgbClr val="FEE9B7"/>
          </a:solidFill>
          <a:ln/>
        </p:spPr>
      </p:sp>
      <p:sp>
        <p:nvSpPr>
          <p:cNvPr id="28" name="Text 25"/>
          <p:cNvSpPr txBox="1"/>
          <p:nvPr/>
        </p:nvSpPr>
        <p:spPr>
          <a:xfrm>
            <a:off x="822960" y="5166360"/>
            <a:ext cx="10424160" cy="777240"/>
          </a:xfrm>
          <a:prstGeom prst="rect">
            <a:avLst/>
          </a:prstGeom>
          <a:noFill/>
          <a:ln/>
        </p:spPr>
        <p:txBody>
          <a:bodyPr wrap="square" lIns="0" tIns="0" rIns="0" bIns="0" rtlCol="0" anchor="ctr"/>
          <a:lstStyle/>
          <a:p>
            <a:pPr algn="l" indent="0" marL="0">
              <a:buNone/>
            </a:pPr>
            <a:r>
              <a:rPr lang="en-US" sz="1350" b="1" dirty="0">
                <a:solidFill>
                  <a:srgbClr val="41145E"/>
                </a:solidFill>
                <a:latin typeface="RijksSansTT" pitchFamily="34" charset="0"/>
                <a:ea typeface="RijksSansTT" pitchFamily="34" charset="-122"/>
                <a:cs typeface="RijksSansTT" pitchFamily="34" charset="-120"/>
              </a:rPr>
              <a:t>Neem je eigen vragen en praktijkervaringen mee.  </a:t>
            </a:r>
            <a:pPr algn="l" indent="0" marL="0">
              <a:buNone/>
            </a:pPr>
            <a:r>
              <a:rPr lang="en-US" sz="1350" dirty="0">
                <a:solidFill>
                  <a:srgbClr val="2B2B33"/>
                </a:solidFill>
                <a:latin typeface="RijksSansTT" pitchFamily="34" charset="0"/>
                <a:ea typeface="RijksSansTT" pitchFamily="34" charset="-122"/>
                <a:cs typeface="RijksSansTT" pitchFamily="34" charset="-120"/>
              </a:rPr>
              <a:t>Er zijn vandaag geen goede of foute antwoorden — we leren van elkaars praktijk.</a:t>
            </a:r>
            <a:endParaRPr lang="en-US" sz="1350" dirty="0"/>
          </a:p>
        </p:txBody>
      </p:sp>
      <p:sp>
        <p:nvSpPr>
          <p:cNvPr id="29" name="Text 26"/>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30" name="Text 27"/>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2D7EE"/>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640080"/>
            <a:ext cx="8686800" cy="1371600"/>
          </a:xfrm>
          <a:prstGeom prst="rect">
            <a:avLst/>
          </a:prstGeom>
          <a:noFill/>
          <a:ln/>
        </p:spPr>
        <p:txBody>
          <a:bodyPr wrap="square" lIns="0" tIns="0" rIns="0" bIns="0" rtlCol="0" anchor="t"/>
          <a:lstStyle/>
          <a:p>
            <a:pPr algn="l" indent="0" marL="0">
              <a:lnSpc>
                <a:spcPct val="103000"/>
              </a:lnSpc>
              <a:buNone/>
            </a:pPr>
            <a:r>
              <a:rPr lang="en-US" sz="3000" b="1" dirty="0">
                <a:solidFill>
                  <a:srgbClr val="41145E"/>
                </a:solidFill>
                <a:latin typeface="RijksSansTT" pitchFamily="34" charset="0"/>
                <a:ea typeface="RijksSansTT" pitchFamily="34" charset="-122"/>
                <a:cs typeface="RijksSansTT" pitchFamily="34" charset="-120"/>
              </a:rPr>
              <a:t>Verschillende manieren om</a:t>
            </a:r>
            <a:endParaRPr lang="en-US" sz="3000" dirty="0"/>
          </a:p>
          <a:p>
            <a:pPr algn="l" indent="0" marL="0">
              <a:lnSpc>
                <a:spcPct val="103000"/>
              </a:lnSpc>
              <a:buNone/>
            </a:pPr>
            <a:r>
              <a:rPr lang="en-US" sz="3000" b="1" dirty="0">
                <a:solidFill>
                  <a:srgbClr val="41145E"/>
                </a:solidFill>
                <a:latin typeface="RijksSansTT" pitchFamily="34" charset="0"/>
                <a:ea typeface="RijksSansTT" pitchFamily="34" charset="-122"/>
                <a:cs typeface="RijksSansTT" pitchFamily="34" charset="-120"/>
              </a:rPr>
              <a:t>deel te nemen aan deze sessie</a:t>
            </a:r>
            <a:endParaRPr lang="en-US" sz="3000" dirty="0"/>
          </a:p>
        </p:txBody>
      </p:sp>
      <p:sp>
        <p:nvSpPr>
          <p:cNvPr id="5" name="Shape 2"/>
          <p:cNvSpPr/>
          <p:nvPr/>
        </p:nvSpPr>
        <p:spPr>
          <a:xfrm>
            <a:off x="1005840" y="2514600"/>
            <a:ext cx="3200400" cy="3383280"/>
          </a:xfrm>
          <a:prstGeom prst="roundRect">
            <a:avLst>
              <a:gd name="adj" fmla="val 4571"/>
            </a:avLst>
          </a:prstGeom>
          <a:solidFill>
            <a:srgbClr val="FFFFFF"/>
          </a:solidFill>
          <a:ln/>
        </p:spPr>
      </p:sp>
      <p:sp>
        <p:nvSpPr>
          <p:cNvPr id="6" name="Shape 3"/>
          <p:cNvSpPr/>
          <p:nvPr/>
        </p:nvSpPr>
        <p:spPr>
          <a:xfrm>
            <a:off x="1947672" y="2880360"/>
            <a:ext cx="1316736" cy="1316736"/>
          </a:xfrm>
          <a:prstGeom prst="ellipse">
            <a:avLst/>
          </a:prstGeom>
          <a:solidFill>
            <a:srgbClr val="D9EBF7"/>
          </a:solidFill>
          <a:ln/>
        </p:spPr>
      </p:sp>
      <p:pic>
        <p:nvPicPr>
          <p:cNvPr id="7" name="Image 1" descr="assets/globe.png">    </p:cNvPr>
          <p:cNvPicPr>
            <a:picLocks noChangeAspect="1"/>
          </p:cNvPicPr>
          <p:nvPr/>
        </p:nvPicPr>
        <p:blipFill>
          <a:blip r:embed="rId2"/>
          <a:stretch>
            <a:fillRect/>
          </a:stretch>
        </p:blipFill>
        <p:spPr>
          <a:xfrm>
            <a:off x="2148840" y="3081528"/>
            <a:ext cx="914400" cy="914400"/>
          </a:xfrm>
          <a:prstGeom prst="rect">
            <a:avLst/>
          </a:prstGeom>
        </p:spPr>
      </p:pic>
      <p:sp>
        <p:nvSpPr>
          <p:cNvPr id="8" name="Text 4"/>
          <p:cNvSpPr txBox="1"/>
          <p:nvPr/>
        </p:nvSpPr>
        <p:spPr>
          <a:xfrm>
            <a:off x="1188720" y="4389120"/>
            <a:ext cx="2834640" cy="45720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Ontdekker</a:t>
            </a:r>
            <a:endParaRPr lang="en-US" sz="2000" dirty="0"/>
          </a:p>
        </p:txBody>
      </p:sp>
      <p:sp>
        <p:nvSpPr>
          <p:cNvPr id="9" name="Text 5"/>
          <p:cNvSpPr txBox="1"/>
          <p:nvPr/>
        </p:nvSpPr>
        <p:spPr>
          <a:xfrm>
            <a:off x="1325880" y="4892040"/>
            <a:ext cx="2560320" cy="868680"/>
          </a:xfrm>
          <a:prstGeom prst="rect">
            <a:avLst/>
          </a:prstGeom>
          <a:noFill/>
          <a:ln/>
        </p:spPr>
        <p:txBody>
          <a:bodyPr wrap="square" lIns="0" tIns="0" rIns="0" bIns="0" rtlCol="0" anchor="t"/>
          <a:lstStyle/>
          <a:p>
            <a:pPr algn="ctr"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Je duikt actief in de vragen en verkent nieuwe invalshoeken.</a:t>
            </a:r>
            <a:endParaRPr lang="en-US" sz="1300" dirty="0"/>
          </a:p>
        </p:txBody>
      </p:sp>
      <p:sp>
        <p:nvSpPr>
          <p:cNvPr id="10" name="Shape 6"/>
          <p:cNvSpPr/>
          <p:nvPr/>
        </p:nvSpPr>
        <p:spPr>
          <a:xfrm>
            <a:off x="4709160" y="2514600"/>
            <a:ext cx="3200400" cy="3383280"/>
          </a:xfrm>
          <a:prstGeom prst="roundRect">
            <a:avLst>
              <a:gd name="adj" fmla="val 4571"/>
            </a:avLst>
          </a:prstGeom>
          <a:solidFill>
            <a:srgbClr val="FFFFFF"/>
          </a:solidFill>
          <a:ln/>
        </p:spPr>
      </p:sp>
      <p:sp>
        <p:nvSpPr>
          <p:cNvPr id="11" name="Shape 7"/>
          <p:cNvSpPr/>
          <p:nvPr/>
        </p:nvSpPr>
        <p:spPr>
          <a:xfrm>
            <a:off x="5650992" y="2880360"/>
            <a:ext cx="1316736" cy="1316736"/>
          </a:xfrm>
          <a:prstGeom prst="ellipse">
            <a:avLst/>
          </a:prstGeom>
          <a:solidFill>
            <a:srgbClr val="D9EBF7"/>
          </a:solidFill>
          <a:ln/>
        </p:spPr>
      </p:sp>
      <p:pic>
        <p:nvPicPr>
          <p:cNvPr id="12" name="Image 2" descr="assets/head.png">    </p:cNvPr>
          <p:cNvPicPr>
            <a:picLocks noChangeAspect="1"/>
          </p:cNvPicPr>
          <p:nvPr/>
        </p:nvPicPr>
        <p:blipFill>
          <a:blip r:embed="rId3"/>
          <a:stretch>
            <a:fillRect/>
          </a:stretch>
        </p:blipFill>
        <p:spPr>
          <a:xfrm>
            <a:off x="5852160" y="3081528"/>
            <a:ext cx="914400" cy="914400"/>
          </a:xfrm>
          <a:prstGeom prst="rect">
            <a:avLst/>
          </a:prstGeom>
        </p:spPr>
      </p:pic>
      <p:sp>
        <p:nvSpPr>
          <p:cNvPr id="13" name="Text 8"/>
          <p:cNvSpPr txBox="1"/>
          <p:nvPr/>
        </p:nvSpPr>
        <p:spPr>
          <a:xfrm>
            <a:off x="4892040" y="4389120"/>
            <a:ext cx="2834640" cy="45720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Luisteraar</a:t>
            </a:r>
            <a:endParaRPr lang="en-US" sz="2000" dirty="0"/>
          </a:p>
        </p:txBody>
      </p:sp>
      <p:sp>
        <p:nvSpPr>
          <p:cNvPr id="14" name="Text 9"/>
          <p:cNvSpPr txBox="1"/>
          <p:nvPr/>
        </p:nvSpPr>
        <p:spPr>
          <a:xfrm>
            <a:off x="5029200" y="4892040"/>
            <a:ext cx="2560320" cy="868680"/>
          </a:xfrm>
          <a:prstGeom prst="rect">
            <a:avLst/>
          </a:prstGeom>
          <a:noFill/>
          <a:ln/>
        </p:spPr>
        <p:txBody>
          <a:bodyPr wrap="square" lIns="0" tIns="0" rIns="0" bIns="0" rtlCol="0" anchor="t"/>
          <a:lstStyle/>
          <a:p>
            <a:pPr algn="ctr"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Je neemt vooral op, en pikt eruit wat voor jouw praktijk telt.</a:t>
            </a:r>
            <a:endParaRPr lang="en-US" sz="1300" dirty="0"/>
          </a:p>
        </p:txBody>
      </p:sp>
      <p:sp>
        <p:nvSpPr>
          <p:cNvPr id="15" name="Shape 10"/>
          <p:cNvSpPr/>
          <p:nvPr/>
        </p:nvSpPr>
        <p:spPr>
          <a:xfrm>
            <a:off x="8412480" y="2514600"/>
            <a:ext cx="3200400" cy="3383280"/>
          </a:xfrm>
          <a:prstGeom prst="roundRect">
            <a:avLst>
              <a:gd name="adj" fmla="val 4571"/>
            </a:avLst>
          </a:prstGeom>
          <a:solidFill>
            <a:srgbClr val="FFFFFF"/>
          </a:solidFill>
          <a:ln/>
        </p:spPr>
      </p:sp>
      <p:sp>
        <p:nvSpPr>
          <p:cNvPr id="16" name="Shape 11"/>
          <p:cNvSpPr/>
          <p:nvPr/>
        </p:nvSpPr>
        <p:spPr>
          <a:xfrm>
            <a:off x="9354312" y="2880360"/>
            <a:ext cx="1316736" cy="1316736"/>
          </a:xfrm>
          <a:prstGeom prst="ellipse">
            <a:avLst/>
          </a:prstGeom>
          <a:solidFill>
            <a:srgbClr val="D9EBF7"/>
          </a:solidFill>
          <a:ln/>
        </p:spPr>
      </p:sp>
      <p:pic>
        <p:nvPicPr>
          <p:cNvPr id="17" name="Image 3" descr="assets/gears.png">    </p:cNvPr>
          <p:cNvPicPr>
            <a:picLocks noChangeAspect="1"/>
          </p:cNvPicPr>
          <p:nvPr/>
        </p:nvPicPr>
        <p:blipFill>
          <a:blip r:embed="rId4"/>
          <a:stretch>
            <a:fillRect/>
          </a:stretch>
        </p:blipFill>
        <p:spPr>
          <a:xfrm>
            <a:off x="9555480" y="3081528"/>
            <a:ext cx="914400" cy="914400"/>
          </a:xfrm>
          <a:prstGeom prst="rect">
            <a:avLst/>
          </a:prstGeom>
        </p:spPr>
      </p:pic>
      <p:sp>
        <p:nvSpPr>
          <p:cNvPr id="18" name="Text 12"/>
          <p:cNvSpPr txBox="1"/>
          <p:nvPr/>
        </p:nvSpPr>
        <p:spPr>
          <a:xfrm>
            <a:off x="8595360" y="4389120"/>
            <a:ext cx="2834640" cy="45720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Denker</a:t>
            </a:r>
            <a:endParaRPr lang="en-US" sz="2000" dirty="0"/>
          </a:p>
        </p:txBody>
      </p:sp>
      <p:sp>
        <p:nvSpPr>
          <p:cNvPr id="19" name="Text 13"/>
          <p:cNvSpPr txBox="1"/>
          <p:nvPr/>
        </p:nvSpPr>
        <p:spPr>
          <a:xfrm>
            <a:off x="8732520" y="4892040"/>
            <a:ext cx="2560320" cy="868680"/>
          </a:xfrm>
          <a:prstGeom prst="rect">
            <a:avLst/>
          </a:prstGeom>
          <a:noFill/>
          <a:ln/>
        </p:spPr>
        <p:txBody>
          <a:bodyPr wrap="square" lIns="0" tIns="0" rIns="0" bIns="0" rtlCol="0" anchor="t"/>
          <a:lstStyle/>
          <a:p>
            <a:pPr algn="ctr"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Je weegt af en denkt mee over wat 'passend' is voor jouw situatie.</a:t>
            </a:r>
            <a:endParaRPr lang="en-US" sz="1300" dirty="0"/>
          </a:p>
        </p:txBody>
      </p:sp>
      <p:sp>
        <p:nvSpPr>
          <p:cNvPr id="20" name="Text 14"/>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21" name="Text 15"/>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DE KERN</a:t>
            </a:r>
            <a:endParaRPr lang="en-US" sz="1250" dirty="0"/>
          </a:p>
        </p:txBody>
      </p:sp>
      <p:sp>
        <p:nvSpPr>
          <p:cNvPr id="5" name="Text 2"/>
          <p:cNvSpPr txBox="1"/>
          <p:nvPr/>
        </p:nvSpPr>
        <p:spPr>
          <a:xfrm>
            <a:off x="502920" y="841248"/>
            <a:ext cx="9875520" cy="594360"/>
          </a:xfrm>
          <a:prstGeom prst="rect">
            <a:avLst/>
          </a:prstGeom>
          <a:noFill/>
          <a:ln/>
        </p:spPr>
        <p:txBody>
          <a:bodyPr wrap="square" lIns="0" tIns="0" rIns="0" bIns="0" rtlCol="0" anchor="t"/>
          <a:lstStyle/>
          <a:p>
            <a:pPr algn="l" indent="0" marL="0">
              <a:buNone/>
            </a:pPr>
            <a:r>
              <a:rPr lang="en-US" sz="3100" b="1" dirty="0">
                <a:solidFill>
                  <a:srgbClr val="41145E"/>
                </a:solidFill>
                <a:latin typeface="RijksSansTT" pitchFamily="34" charset="0"/>
                <a:ea typeface="RijksSansTT" pitchFamily="34" charset="-122"/>
                <a:cs typeface="RijksSansTT" pitchFamily="34" charset="-120"/>
              </a:rPr>
              <a:t>Wat is een risicobenadering?</a:t>
            </a:r>
            <a:endParaRPr lang="en-US" sz="3100" dirty="0"/>
          </a:p>
        </p:txBody>
      </p:sp>
      <p:sp>
        <p:nvSpPr>
          <p:cNvPr id="6" name="Text 3"/>
          <p:cNvSpPr txBox="1"/>
          <p:nvPr/>
        </p:nvSpPr>
        <p:spPr>
          <a:xfrm>
            <a:off x="521208" y="1444752"/>
            <a:ext cx="10698480" cy="640080"/>
          </a:xfrm>
          <a:prstGeom prst="rect">
            <a:avLst/>
          </a:prstGeom>
          <a:noFill/>
          <a:ln/>
        </p:spPr>
        <p:txBody>
          <a:bodyPr wrap="square" lIns="0" tIns="0" rIns="0" bIns="0" rtlCol="0" anchor="t"/>
          <a:lstStyle/>
          <a:p>
            <a:pPr algn="l" indent="0" marL="0">
              <a:buNone/>
            </a:pPr>
            <a:r>
              <a:rPr lang="en-US" sz="1400" dirty="0">
                <a:solidFill>
                  <a:srgbClr val="5C5C66"/>
                </a:solidFill>
                <a:latin typeface="RijksSansTT" pitchFamily="34" charset="0"/>
                <a:ea typeface="RijksSansTT" pitchFamily="34" charset="-122"/>
                <a:cs typeface="RijksSansTT" pitchFamily="34" charset="-120"/>
              </a:rPr>
              <a:t>Niet alle informatie is even belangrijk. Een risicobenadering betekent: je maatregelen in verhouding brengen tot het belang van de informatie en de risico's die je loopt.</a:t>
            </a:r>
            <a:endParaRPr lang="en-US" sz="1400" dirty="0"/>
          </a:p>
        </p:txBody>
      </p:sp>
      <p:sp>
        <p:nvSpPr>
          <p:cNvPr id="7" name="Shape 4"/>
          <p:cNvSpPr/>
          <p:nvPr/>
        </p:nvSpPr>
        <p:spPr>
          <a:xfrm>
            <a:off x="502920" y="2286000"/>
            <a:ext cx="5349240" cy="2606040"/>
          </a:xfrm>
          <a:prstGeom prst="roundRect">
            <a:avLst>
              <a:gd name="adj" fmla="val 4912"/>
            </a:avLst>
          </a:prstGeom>
          <a:solidFill>
            <a:srgbClr val="EDEDF1"/>
          </a:solidFill>
          <a:ln/>
        </p:spPr>
      </p:sp>
      <p:sp>
        <p:nvSpPr>
          <p:cNvPr id="8" name="Shape 5"/>
          <p:cNvSpPr/>
          <p:nvPr/>
        </p:nvSpPr>
        <p:spPr>
          <a:xfrm>
            <a:off x="502920" y="2286000"/>
            <a:ext cx="5349240" cy="566928"/>
          </a:xfrm>
          <a:prstGeom prst="roundRect">
            <a:avLst>
              <a:gd name="adj" fmla="val 22581"/>
            </a:avLst>
          </a:prstGeom>
          <a:solidFill>
            <a:srgbClr val="5C5C66"/>
          </a:solidFill>
          <a:ln/>
        </p:spPr>
      </p:sp>
      <p:sp>
        <p:nvSpPr>
          <p:cNvPr id="9" name="Text 6"/>
          <p:cNvSpPr txBox="1"/>
          <p:nvPr/>
        </p:nvSpPr>
        <p:spPr>
          <a:xfrm>
            <a:off x="777240" y="2286000"/>
            <a:ext cx="4800600" cy="566928"/>
          </a:xfrm>
          <a:prstGeom prst="rect">
            <a:avLst/>
          </a:prstGeom>
          <a:noFill/>
          <a:ln/>
        </p:spPr>
        <p:txBody>
          <a:bodyPr wrap="square" lIns="0" tIns="0" rIns="0" bIns="0" rtlCol="0" anchor="ctr"/>
          <a:lstStyle/>
          <a:p>
            <a:pPr algn="l" indent="0" marL="0">
              <a:buNone/>
            </a:pPr>
            <a:r>
              <a:rPr lang="en-US" sz="1700" b="1" dirty="0">
                <a:solidFill>
                  <a:srgbClr val="FFFFFF"/>
                </a:solidFill>
                <a:latin typeface="RijksSansTT" pitchFamily="34" charset="0"/>
                <a:ea typeface="RijksSansTT" pitchFamily="34" charset="-122"/>
                <a:cs typeface="RijksSansTT" pitchFamily="34" charset="-120"/>
              </a:rPr>
              <a:t>Regelgericht</a:t>
            </a:r>
            <a:endParaRPr lang="en-US" sz="1700" dirty="0"/>
          </a:p>
        </p:txBody>
      </p:sp>
      <p:sp>
        <p:nvSpPr>
          <p:cNvPr id="10" name="Text 7"/>
          <p:cNvSpPr txBox="1"/>
          <p:nvPr/>
        </p:nvSpPr>
        <p:spPr>
          <a:xfrm>
            <a:off x="822960" y="3017520"/>
            <a:ext cx="4800600" cy="1737360"/>
          </a:xfrm>
          <a:prstGeom prst="rect">
            <a:avLst/>
          </a:prstGeom>
          <a:noFill/>
          <a:ln/>
        </p:spPr>
        <p:txBody>
          <a:bodyPr wrap="square" lIns="0" tIns="0" rIns="0" bIns="0" rtlCol="0" anchor="t"/>
          <a:lstStyle/>
          <a:p>
            <a:pPr algn="l" marL="177800" indent="-177800">
              <a:spcAft>
                <a:spcPts val="800"/>
              </a:spcAft>
              <a:buSzPct val="100000"/>
              <a:buChar char="•"/>
            </a:pPr>
            <a:r>
              <a:rPr lang="en-US" sz="1350" dirty="0">
                <a:solidFill>
                  <a:srgbClr val="2B2B33"/>
                </a:solidFill>
                <a:latin typeface="RijksSansTT" pitchFamily="34" charset="0"/>
                <a:ea typeface="RijksSansTT" pitchFamily="34" charset="-122"/>
                <a:cs typeface="RijksSansTT" pitchFamily="34" charset="-120"/>
              </a:rPr>
              <a:t>Alles krijgt in principe dezelfde behandeling</a:t>
            </a:r>
            <a:endParaRPr lang="en-US" sz="1350" dirty="0"/>
          </a:p>
          <a:p>
            <a:pPr algn="l" marL="177800" indent="-177800">
              <a:spcAft>
                <a:spcPts val="800"/>
              </a:spcAft>
              <a:buSzPct val="100000"/>
              <a:buChar char="•"/>
            </a:pPr>
            <a:r>
              <a:rPr lang="en-US" sz="1350" dirty="0">
                <a:solidFill>
                  <a:srgbClr val="2B2B33"/>
                </a:solidFill>
                <a:latin typeface="RijksSansTT" pitchFamily="34" charset="0"/>
                <a:ea typeface="RijksSansTT" pitchFamily="34" charset="-122"/>
                <a:cs typeface="RijksSansTT" pitchFamily="34" charset="-120"/>
              </a:rPr>
              <a:t>Vaste lijsten en procedures zijn leidend</a:t>
            </a:r>
            <a:endParaRPr lang="en-US" sz="1350" dirty="0"/>
          </a:p>
          <a:p>
            <a:pPr algn="l" marL="177800" indent="-177800">
              <a:buSzPct val="100000"/>
              <a:buChar char="•"/>
            </a:pPr>
            <a:r>
              <a:rPr lang="en-US" sz="1350" dirty="0">
                <a:solidFill>
                  <a:srgbClr val="2B2B33"/>
                </a:solidFill>
                <a:latin typeface="RijksSansTT" pitchFamily="34" charset="0"/>
                <a:ea typeface="RijksSansTT" pitchFamily="34" charset="-122"/>
                <a:cs typeface="RijksSansTT" pitchFamily="34" charset="-120"/>
              </a:rPr>
              <a:t>Onhoudbaar bij enorme digitale hoeveelheden</a:t>
            </a:r>
            <a:endParaRPr lang="en-US" sz="1350" dirty="0"/>
          </a:p>
        </p:txBody>
      </p:sp>
      <p:sp>
        <p:nvSpPr>
          <p:cNvPr id="11" name="Shape 8"/>
          <p:cNvSpPr/>
          <p:nvPr/>
        </p:nvSpPr>
        <p:spPr>
          <a:xfrm>
            <a:off x="6172200" y="2286000"/>
            <a:ext cx="5349240" cy="2606040"/>
          </a:xfrm>
          <a:prstGeom prst="roundRect">
            <a:avLst>
              <a:gd name="adj" fmla="val 4912"/>
            </a:avLst>
          </a:prstGeom>
          <a:solidFill>
            <a:srgbClr val="D9EBF7"/>
          </a:solidFill>
          <a:ln w="19050">
            <a:solidFill>
              <a:srgbClr val="007BC7"/>
            </a:solidFill>
            <a:prstDash val="solid"/>
          </a:ln>
        </p:spPr>
      </p:sp>
      <p:sp>
        <p:nvSpPr>
          <p:cNvPr id="12" name="Shape 9"/>
          <p:cNvSpPr/>
          <p:nvPr/>
        </p:nvSpPr>
        <p:spPr>
          <a:xfrm>
            <a:off x="6172200" y="2286000"/>
            <a:ext cx="5349240" cy="566928"/>
          </a:xfrm>
          <a:prstGeom prst="roundRect">
            <a:avLst>
              <a:gd name="adj" fmla="val 22581"/>
            </a:avLst>
          </a:prstGeom>
          <a:solidFill>
            <a:srgbClr val="007BC7"/>
          </a:solidFill>
          <a:ln/>
        </p:spPr>
      </p:sp>
      <p:sp>
        <p:nvSpPr>
          <p:cNvPr id="13" name="Text 10"/>
          <p:cNvSpPr txBox="1"/>
          <p:nvPr/>
        </p:nvSpPr>
        <p:spPr>
          <a:xfrm>
            <a:off x="6446520" y="2286000"/>
            <a:ext cx="4800600" cy="566928"/>
          </a:xfrm>
          <a:prstGeom prst="rect">
            <a:avLst/>
          </a:prstGeom>
          <a:noFill/>
          <a:ln/>
        </p:spPr>
        <p:txBody>
          <a:bodyPr wrap="square" lIns="0" tIns="0" rIns="0" bIns="0" rtlCol="0" anchor="ctr"/>
          <a:lstStyle/>
          <a:p>
            <a:pPr algn="l" indent="0" marL="0">
              <a:buNone/>
            </a:pPr>
            <a:r>
              <a:rPr lang="en-US" sz="1700" b="1" dirty="0">
                <a:solidFill>
                  <a:srgbClr val="FFFFFF"/>
                </a:solidFill>
                <a:latin typeface="RijksSansTT" pitchFamily="34" charset="0"/>
                <a:ea typeface="RijksSansTT" pitchFamily="34" charset="-122"/>
                <a:cs typeface="RijksSansTT" pitchFamily="34" charset="-120"/>
              </a:rPr>
              <a:t>Risicogericht</a:t>
            </a:r>
            <a:endParaRPr lang="en-US" sz="1700" dirty="0"/>
          </a:p>
        </p:txBody>
      </p:sp>
      <p:sp>
        <p:nvSpPr>
          <p:cNvPr id="14" name="Text 11"/>
          <p:cNvSpPr txBox="1"/>
          <p:nvPr/>
        </p:nvSpPr>
        <p:spPr>
          <a:xfrm>
            <a:off x="6492240" y="3017520"/>
            <a:ext cx="4800600" cy="1737360"/>
          </a:xfrm>
          <a:prstGeom prst="rect">
            <a:avLst/>
          </a:prstGeom>
          <a:noFill/>
          <a:ln/>
        </p:spPr>
        <p:txBody>
          <a:bodyPr wrap="square" lIns="0" tIns="0" rIns="0" bIns="0" rtlCol="0" anchor="t"/>
          <a:lstStyle/>
          <a:p>
            <a:pPr algn="l" marL="177800" indent="-177800">
              <a:spcAft>
                <a:spcPts val="800"/>
              </a:spcAft>
              <a:buSzPct val="100000"/>
              <a:buChar char="•"/>
            </a:pPr>
            <a:r>
              <a:rPr lang="en-US" sz="1350" dirty="0">
                <a:solidFill>
                  <a:srgbClr val="2B2B33"/>
                </a:solidFill>
                <a:latin typeface="RijksSansTT" pitchFamily="34" charset="0"/>
                <a:ea typeface="RijksSansTT" pitchFamily="34" charset="-122"/>
                <a:cs typeface="RijksSansTT" pitchFamily="34" charset="-120"/>
              </a:rPr>
              <a:t>Aandacht en middelen naar wat er écht toe doet</a:t>
            </a:r>
            <a:endParaRPr lang="en-US" sz="1350" dirty="0"/>
          </a:p>
          <a:p>
            <a:pPr algn="l" marL="177800" indent="-177800">
              <a:spcAft>
                <a:spcPts val="800"/>
              </a:spcAft>
              <a:buSzPct val="100000"/>
              <a:buChar char="•"/>
            </a:pPr>
            <a:r>
              <a:rPr lang="en-US" sz="1350" dirty="0">
                <a:solidFill>
                  <a:srgbClr val="2B2B33"/>
                </a:solidFill>
                <a:latin typeface="RijksSansTT" pitchFamily="34" charset="0"/>
                <a:ea typeface="RijksSansTT" pitchFamily="34" charset="-122"/>
                <a:cs typeface="RijksSansTT" pitchFamily="34" charset="-120"/>
              </a:rPr>
              <a:t>Passende maatregelen per soort informatie</a:t>
            </a:r>
            <a:endParaRPr lang="en-US" sz="1350" dirty="0"/>
          </a:p>
          <a:p>
            <a:pPr algn="l" marL="177800" indent="-177800">
              <a:buSzPct val="100000"/>
              <a:buChar char="•"/>
            </a:pPr>
            <a:r>
              <a:rPr lang="en-US" sz="1350" dirty="0">
                <a:solidFill>
                  <a:srgbClr val="2B2B33"/>
                </a:solidFill>
                <a:latin typeface="RijksSansTT" pitchFamily="34" charset="0"/>
                <a:ea typeface="RijksSansTT" pitchFamily="34" charset="-122"/>
                <a:cs typeface="RijksSansTT" pitchFamily="34" charset="-120"/>
              </a:rPr>
              <a:t>Bewust prioriteren en keuzes onderbouwen</a:t>
            </a:r>
            <a:endParaRPr lang="en-US" sz="1350" dirty="0"/>
          </a:p>
        </p:txBody>
      </p:sp>
      <p:sp>
        <p:nvSpPr>
          <p:cNvPr id="15" name="Shape 12"/>
          <p:cNvSpPr/>
          <p:nvPr/>
        </p:nvSpPr>
        <p:spPr>
          <a:xfrm>
            <a:off x="502920" y="5138928"/>
            <a:ext cx="11018520" cy="777240"/>
          </a:xfrm>
          <a:prstGeom prst="roundRect">
            <a:avLst>
              <a:gd name="adj" fmla="val 14118"/>
            </a:avLst>
          </a:prstGeom>
          <a:solidFill>
            <a:srgbClr val="FEE9B7"/>
          </a:solidFill>
          <a:ln/>
        </p:spPr>
      </p:sp>
      <p:sp>
        <p:nvSpPr>
          <p:cNvPr id="16" name="Text 13"/>
          <p:cNvSpPr txBox="1"/>
          <p:nvPr/>
        </p:nvSpPr>
        <p:spPr>
          <a:xfrm>
            <a:off x="822960" y="5138928"/>
            <a:ext cx="10424160" cy="777240"/>
          </a:xfrm>
          <a:prstGeom prst="rect">
            <a:avLst/>
          </a:prstGeom>
          <a:noFill/>
          <a:ln/>
        </p:spPr>
        <p:txBody>
          <a:bodyPr wrap="square" lIns="0" tIns="0" rIns="0" bIns="0" rtlCol="0" anchor="ctr"/>
          <a:lstStyle/>
          <a:p>
            <a:pPr algn="l" indent="0" marL="0">
              <a:buNone/>
            </a:pPr>
            <a:r>
              <a:rPr lang="en-US" sz="1350" b="1" dirty="0">
                <a:solidFill>
                  <a:srgbClr val="41145E"/>
                </a:solidFill>
                <a:latin typeface="RijksSansTT" pitchFamily="34" charset="0"/>
                <a:ea typeface="RijksSansTT" pitchFamily="34" charset="-122"/>
                <a:cs typeface="RijksSansTT" pitchFamily="34" charset="-120"/>
              </a:rPr>
              <a:t>Winst:  </a:t>
            </a:r>
            <a:pPr algn="l" indent="0" marL="0">
              <a:buNone/>
            </a:pPr>
            <a:r>
              <a:rPr lang="en-US" sz="1350" dirty="0">
                <a:solidFill>
                  <a:srgbClr val="2B2B33"/>
                </a:solidFill>
                <a:latin typeface="RijksSansTT" pitchFamily="34" charset="0"/>
                <a:ea typeface="RijksSansTT" pitchFamily="34" charset="-122"/>
                <a:cs typeface="RijksSansTT" pitchFamily="34" charset="-120"/>
              </a:rPr>
              <a:t>je maakt informatiebeheer beheersbaar, stelt prioriteiten en zet capaciteit en middelen gericht in.</a:t>
            </a:r>
            <a:endParaRPr lang="en-US" sz="1350" dirty="0"/>
          </a:p>
        </p:txBody>
      </p:sp>
      <p:sp>
        <p:nvSpPr>
          <p:cNvPr id="17" name="Text 14"/>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18" name="Text 15"/>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5</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NCSC · ROUTEKAART RISICOMANAGEMENT</a:t>
            </a:r>
            <a:endParaRPr lang="en-US" sz="1250" dirty="0"/>
          </a:p>
        </p:txBody>
      </p:sp>
      <p:sp>
        <p:nvSpPr>
          <p:cNvPr id="5" name="Text 2"/>
          <p:cNvSpPr txBox="1"/>
          <p:nvPr/>
        </p:nvSpPr>
        <p:spPr>
          <a:xfrm>
            <a:off x="502920" y="822960"/>
            <a:ext cx="11155680" cy="566928"/>
          </a:xfrm>
          <a:prstGeom prst="rect">
            <a:avLst/>
          </a:prstGeom>
          <a:noFill/>
          <a:ln/>
        </p:spPr>
        <p:txBody>
          <a:bodyPr wrap="square" lIns="0" tIns="0" rIns="0" bIns="0" rtlCol="0" anchor="t"/>
          <a:lstStyle/>
          <a:p>
            <a:pPr algn="l" indent="0" marL="0">
              <a:buNone/>
            </a:pPr>
            <a:r>
              <a:rPr lang="en-US" sz="2500" b="1" dirty="0">
                <a:solidFill>
                  <a:srgbClr val="41145E"/>
                </a:solidFill>
                <a:latin typeface="RijksSansTT" pitchFamily="34" charset="0"/>
                <a:ea typeface="RijksSansTT" pitchFamily="34" charset="-122"/>
                <a:cs typeface="RijksSansTT" pitchFamily="34" charset="-120"/>
              </a:rPr>
              <a:t>De vier hoofdcategorieën van risicomanagement</a:t>
            </a:r>
            <a:endParaRPr lang="en-US" sz="2500" dirty="0"/>
          </a:p>
        </p:txBody>
      </p:sp>
      <p:sp>
        <p:nvSpPr>
          <p:cNvPr id="6" name="Text 3"/>
          <p:cNvSpPr txBox="1"/>
          <p:nvPr/>
        </p:nvSpPr>
        <p:spPr>
          <a:xfrm>
            <a:off x="521208" y="1517904"/>
            <a:ext cx="10881360" cy="502920"/>
          </a:xfrm>
          <a:prstGeom prst="rect">
            <a:avLst/>
          </a:prstGeom>
          <a:noFill/>
          <a:ln/>
        </p:spPr>
        <p:txBody>
          <a:bodyPr wrap="square" lIns="0" tIns="0" rIns="0" bIns="0" rtlCol="0" anchor="t"/>
          <a:lstStyle/>
          <a:p>
            <a:pPr algn="l" indent="0" marL="0">
              <a:buNone/>
            </a:pPr>
            <a:r>
              <a:rPr lang="en-US" sz="1400" dirty="0">
                <a:solidFill>
                  <a:srgbClr val="5C5C66"/>
                </a:solidFill>
                <a:latin typeface="RijksSansTT" pitchFamily="34" charset="0"/>
                <a:ea typeface="RijksSansTT" pitchFamily="34" charset="-122"/>
                <a:cs typeface="RijksSansTT" pitchFamily="34" charset="-120"/>
              </a:rPr>
              <a:t>Risicomanagement is een continu proces van vier samenhangende fases, gericht op een passend niveau van digitale weerbaarheid.</a:t>
            </a:r>
            <a:endParaRPr lang="en-US" sz="1400" dirty="0"/>
          </a:p>
        </p:txBody>
      </p:sp>
      <p:sp>
        <p:nvSpPr>
          <p:cNvPr id="7" name="Shape 4"/>
          <p:cNvSpPr/>
          <p:nvPr/>
        </p:nvSpPr>
        <p:spPr>
          <a:xfrm>
            <a:off x="502920" y="2286000"/>
            <a:ext cx="2542032" cy="2651760"/>
          </a:xfrm>
          <a:prstGeom prst="roundRect">
            <a:avLst>
              <a:gd name="adj" fmla="val 5036"/>
            </a:avLst>
          </a:prstGeom>
          <a:solidFill>
            <a:srgbClr val="D9EBF7"/>
          </a:solidFill>
          <a:ln/>
        </p:spPr>
      </p:sp>
      <p:sp>
        <p:nvSpPr>
          <p:cNvPr id="8" name="Shape 5"/>
          <p:cNvSpPr/>
          <p:nvPr/>
        </p:nvSpPr>
        <p:spPr>
          <a:xfrm>
            <a:off x="502920" y="2286000"/>
            <a:ext cx="2542032" cy="128016"/>
          </a:xfrm>
          <a:prstGeom prst="roundRect">
            <a:avLst>
              <a:gd name="adj" fmla="val 35714"/>
            </a:avLst>
          </a:prstGeom>
          <a:solidFill>
            <a:srgbClr val="41145E"/>
          </a:solidFill>
          <a:ln/>
        </p:spPr>
      </p:sp>
      <p:sp>
        <p:nvSpPr>
          <p:cNvPr id="9" name="Shape 6"/>
          <p:cNvSpPr/>
          <p:nvPr/>
        </p:nvSpPr>
        <p:spPr>
          <a:xfrm>
            <a:off x="758952" y="2596896"/>
            <a:ext cx="603504" cy="603504"/>
          </a:xfrm>
          <a:prstGeom prst="ellipse">
            <a:avLst/>
          </a:prstGeom>
          <a:solidFill>
            <a:srgbClr val="41145E"/>
          </a:solidFill>
          <a:ln/>
        </p:spPr>
      </p:sp>
      <p:sp>
        <p:nvSpPr>
          <p:cNvPr id="10" name="Text 7"/>
          <p:cNvSpPr txBox="1"/>
          <p:nvPr/>
        </p:nvSpPr>
        <p:spPr>
          <a:xfrm>
            <a:off x="758952" y="2596896"/>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1</a:t>
            </a:r>
            <a:endParaRPr lang="en-US" sz="2000" dirty="0"/>
          </a:p>
        </p:txBody>
      </p:sp>
      <p:sp>
        <p:nvSpPr>
          <p:cNvPr id="11" name="Text 8"/>
          <p:cNvSpPr txBox="1"/>
          <p:nvPr/>
        </p:nvSpPr>
        <p:spPr>
          <a:xfrm>
            <a:off x="740664" y="3337560"/>
            <a:ext cx="2084832" cy="77724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Governance &amp; randvoorwaarden</a:t>
            </a:r>
            <a:endParaRPr lang="en-US" sz="1550" dirty="0"/>
          </a:p>
        </p:txBody>
      </p:sp>
      <p:sp>
        <p:nvSpPr>
          <p:cNvPr id="12" name="Text 9"/>
          <p:cNvSpPr txBox="1"/>
          <p:nvPr/>
        </p:nvSpPr>
        <p:spPr>
          <a:xfrm>
            <a:off x="740664" y="3858768"/>
            <a:ext cx="2084832" cy="100584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De basis: heldere governance, duidelijke afspraken en een passende inrichting van processen en bestuur.</a:t>
            </a:r>
            <a:endParaRPr lang="en-US" sz="1200" dirty="0"/>
          </a:p>
        </p:txBody>
      </p:sp>
      <p:sp>
        <p:nvSpPr>
          <p:cNvPr id="13" name="Shape 10"/>
          <p:cNvSpPr/>
          <p:nvPr/>
        </p:nvSpPr>
        <p:spPr>
          <a:xfrm>
            <a:off x="3063240" y="3456432"/>
            <a:ext cx="301752" cy="310896"/>
          </a:xfrm>
          <a:prstGeom prst="rightArrow">
            <a:avLst/>
          </a:prstGeom>
          <a:solidFill>
            <a:srgbClr val="FFB612"/>
          </a:solidFill>
          <a:ln/>
        </p:spPr>
      </p:sp>
      <p:sp>
        <p:nvSpPr>
          <p:cNvPr id="14" name="Shape 11"/>
          <p:cNvSpPr/>
          <p:nvPr/>
        </p:nvSpPr>
        <p:spPr>
          <a:xfrm>
            <a:off x="3383280" y="2286000"/>
            <a:ext cx="2542032" cy="2651760"/>
          </a:xfrm>
          <a:prstGeom prst="roundRect">
            <a:avLst>
              <a:gd name="adj" fmla="val 5036"/>
            </a:avLst>
          </a:prstGeom>
          <a:solidFill>
            <a:srgbClr val="D9EBF7"/>
          </a:solidFill>
          <a:ln/>
        </p:spPr>
      </p:sp>
      <p:sp>
        <p:nvSpPr>
          <p:cNvPr id="15" name="Shape 12"/>
          <p:cNvSpPr/>
          <p:nvPr/>
        </p:nvSpPr>
        <p:spPr>
          <a:xfrm>
            <a:off x="3383280" y="2286000"/>
            <a:ext cx="2542032" cy="128016"/>
          </a:xfrm>
          <a:prstGeom prst="roundRect">
            <a:avLst>
              <a:gd name="adj" fmla="val 35714"/>
            </a:avLst>
          </a:prstGeom>
          <a:solidFill>
            <a:srgbClr val="007BC7"/>
          </a:solidFill>
          <a:ln/>
        </p:spPr>
      </p:sp>
      <p:sp>
        <p:nvSpPr>
          <p:cNvPr id="16" name="Shape 13"/>
          <p:cNvSpPr/>
          <p:nvPr/>
        </p:nvSpPr>
        <p:spPr>
          <a:xfrm>
            <a:off x="3639312" y="2596896"/>
            <a:ext cx="603504" cy="603504"/>
          </a:xfrm>
          <a:prstGeom prst="ellipse">
            <a:avLst/>
          </a:prstGeom>
          <a:solidFill>
            <a:srgbClr val="007BC7"/>
          </a:solidFill>
          <a:ln/>
        </p:spPr>
      </p:sp>
      <p:sp>
        <p:nvSpPr>
          <p:cNvPr id="17" name="Text 14"/>
          <p:cNvSpPr txBox="1"/>
          <p:nvPr/>
        </p:nvSpPr>
        <p:spPr>
          <a:xfrm>
            <a:off x="3639312" y="2596896"/>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2</a:t>
            </a:r>
            <a:endParaRPr lang="en-US" sz="2000" dirty="0"/>
          </a:p>
        </p:txBody>
      </p:sp>
      <p:sp>
        <p:nvSpPr>
          <p:cNvPr id="18" name="Text 15"/>
          <p:cNvSpPr txBox="1"/>
          <p:nvPr/>
        </p:nvSpPr>
        <p:spPr>
          <a:xfrm>
            <a:off x="3621024" y="3337560"/>
            <a:ext cx="2084832" cy="77724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Risicobeoordeling</a:t>
            </a:r>
            <a:endParaRPr lang="en-US" sz="1550" dirty="0"/>
          </a:p>
        </p:txBody>
      </p:sp>
      <p:sp>
        <p:nvSpPr>
          <p:cNvPr id="19" name="Text 16"/>
          <p:cNvSpPr txBox="1"/>
          <p:nvPr/>
        </p:nvSpPr>
        <p:spPr>
          <a:xfrm>
            <a:off x="3621024" y="3858768"/>
            <a:ext cx="2084832" cy="100584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Risico's identificeren en prioriteren, zodat je gericht keuzes maakt over waar je op inzet.</a:t>
            </a:r>
            <a:endParaRPr lang="en-US" sz="1200" dirty="0"/>
          </a:p>
        </p:txBody>
      </p:sp>
      <p:sp>
        <p:nvSpPr>
          <p:cNvPr id="20" name="Shape 17"/>
          <p:cNvSpPr/>
          <p:nvPr/>
        </p:nvSpPr>
        <p:spPr>
          <a:xfrm>
            <a:off x="5943600" y="3456432"/>
            <a:ext cx="301752" cy="310896"/>
          </a:xfrm>
          <a:prstGeom prst="rightArrow">
            <a:avLst/>
          </a:prstGeom>
          <a:solidFill>
            <a:srgbClr val="FFB612"/>
          </a:solidFill>
          <a:ln/>
        </p:spPr>
      </p:sp>
      <p:sp>
        <p:nvSpPr>
          <p:cNvPr id="21" name="Shape 18"/>
          <p:cNvSpPr/>
          <p:nvPr/>
        </p:nvSpPr>
        <p:spPr>
          <a:xfrm>
            <a:off x="6263640" y="2286000"/>
            <a:ext cx="2542032" cy="2651760"/>
          </a:xfrm>
          <a:prstGeom prst="roundRect">
            <a:avLst>
              <a:gd name="adj" fmla="val 5036"/>
            </a:avLst>
          </a:prstGeom>
          <a:solidFill>
            <a:srgbClr val="D9EBF7"/>
          </a:solidFill>
          <a:ln/>
        </p:spPr>
      </p:sp>
      <p:sp>
        <p:nvSpPr>
          <p:cNvPr id="22" name="Shape 19"/>
          <p:cNvSpPr/>
          <p:nvPr/>
        </p:nvSpPr>
        <p:spPr>
          <a:xfrm>
            <a:off x="6263640" y="2286000"/>
            <a:ext cx="2542032" cy="128016"/>
          </a:xfrm>
          <a:prstGeom prst="roundRect">
            <a:avLst>
              <a:gd name="adj" fmla="val 35714"/>
            </a:avLst>
          </a:prstGeom>
          <a:solidFill>
            <a:srgbClr val="66AFDD"/>
          </a:solidFill>
          <a:ln/>
        </p:spPr>
      </p:sp>
      <p:sp>
        <p:nvSpPr>
          <p:cNvPr id="23" name="Shape 20"/>
          <p:cNvSpPr/>
          <p:nvPr/>
        </p:nvSpPr>
        <p:spPr>
          <a:xfrm>
            <a:off x="6519672" y="2596896"/>
            <a:ext cx="603504" cy="603504"/>
          </a:xfrm>
          <a:prstGeom prst="ellipse">
            <a:avLst/>
          </a:prstGeom>
          <a:solidFill>
            <a:srgbClr val="66AFDD"/>
          </a:solidFill>
          <a:ln/>
        </p:spPr>
      </p:sp>
      <p:sp>
        <p:nvSpPr>
          <p:cNvPr id="24" name="Text 21"/>
          <p:cNvSpPr txBox="1"/>
          <p:nvPr/>
        </p:nvSpPr>
        <p:spPr>
          <a:xfrm>
            <a:off x="6519672" y="2596896"/>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3</a:t>
            </a:r>
            <a:endParaRPr lang="en-US" sz="2000" dirty="0"/>
          </a:p>
        </p:txBody>
      </p:sp>
      <p:sp>
        <p:nvSpPr>
          <p:cNvPr id="25" name="Text 22"/>
          <p:cNvSpPr txBox="1"/>
          <p:nvPr/>
        </p:nvSpPr>
        <p:spPr>
          <a:xfrm>
            <a:off x="6501384" y="3337560"/>
            <a:ext cx="2084832" cy="77724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Risicobehandeling</a:t>
            </a:r>
            <a:endParaRPr lang="en-US" sz="1550" dirty="0"/>
          </a:p>
        </p:txBody>
      </p:sp>
      <p:sp>
        <p:nvSpPr>
          <p:cNvPr id="26" name="Text 23"/>
          <p:cNvSpPr txBox="1"/>
          <p:nvPr/>
        </p:nvSpPr>
        <p:spPr>
          <a:xfrm>
            <a:off x="6501384" y="3858768"/>
            <a:ext cx="2084832" cy="100584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Passende maatregelen kiezen op basis van je risicobereidheid, om risico's tot een acceptabel niveau terug te brengen.</a:t>
            </a:r>
            <a:endParaRPr lang="en-US" sz="1200" dirty="0"/>
          </a:p>
        </p:txBody>
      </p:sp>
      <p:sp>
        <p:nvSpPr>
          <p:cNvPr id="27" name="Shape 24"/>
          <p:cNvSpPr/>
          <p:nvPr/>
        </p:nvSpPr>
        <p:spPr>
          <a:xfrm>
            <a:off x="8823960" y="3456432"/>
            <a:ext cx="301752" cy="310896"/>
          </a:xfrm>
          <a:prstGeom prst="rightArrow">
            <a:avLst/>
          </a:prstGeom>
          <a:solidFill>
            <a:srgbClr val="FFB612"/>
          </a:solidFill>
          <a:ln/>
        </p:spPr>
      </p:sp>
      <p:sp>
        <p:nvSpPr>
          <p:cNvPr id="28" name="Shape 25"/>
          <p:cNvSpPr/>
          <p:nvPr/>
        </p:nvSpPr>
        <p:spPr>
          <a:xfrm>
            <a:off x="9144000" y="2286000"/>
            <a:ext cx="2542032" cy="2651760"/>
          </a:xfrm>
          <a:prstGeom prst="roundRect">
            <a:avLst>
              <a:gd name="adj" fmla="val 5036"/>
            </a:avLst>
          </a:prstGeom>
          <a:solidFill>
            <a:srgbClr val="D9EBF7"/>
          </a:solidFill>
          <a:ln/>
        </p:spPr>
      </p:sp>
      <p:sp>
        <p:nvSpPr>
          <p:cNvPr id="29" name="Shape 26"/>
          <p:cNvSpPr/>
          <p:nvPr/>
        </p:nvSpPr>
        <p:spPr>
          <a:xfrm>
            <a:off x="9144000" y="2286000"/>
            <a:ext cx="2542032" cy="128016"/>
          </a:xfrm>
          <a:prstGeom prst="roundRect">
            <a:avLst>
              <a:gd name="adj" fmla="val 35714"/>
            </a:avLst>
          </a:prstGeom>
          <a:solidFill>
            <a:srgbClr val="FFB612"/>
          </a:solidFill>
          <a:ln/>
        </p:spPr>
      </p:sp>
      <p:sp>
        <p:nvSpPr>
          <p:cNvPr id="30" name="Shape 27"/>
          <p:cNvSpPr/>
          <p:nvPr/>
        </p:nvSpPr>
        <p:spPr>
          <a:xfrm>
            <a:off x="9400032" y="2596896"/>
            <a:ext cx="603504" cy="603504"/>
          </a:xfrm>
          <a:prstGeom prst="ellipse">
            <a:avLst/>
          </a:prstGeom>
          <a:solidFill>
            <a:srgbClr val="FFB612"/>
          </a:solidFill>
          <a:ln/>
        </p:spPr>
      </p:sp>
      <p:sp>
        <p:nvSpPr>
          <p:cNvPr id="31" name="Text 28"/>
          <p:cNvSpPr txBox="1"/>
          <p:nvPr/>
        </p:nvSpPr>
        <p:spPr>
          <a:xfrm>
            <a:off x="9400032" y="2596896"/>
            <a:ext cx="603504" cy="603504"/>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4</a:t>
            </a:r>
            <a:endParaRPr lang="en-US" sz="2000" dirty="0"/>
          </a:p>
        </p:txBody>
      </p:sp>
      <p:sp>
        <p:nvSpPr>
          <p:cNvPr id="32" name="Text 29"/>
          <p:cNvSpPr txBox="1"/>
          <p:nvPr/>
        </p:nvSpPr>
        <p:spPr>
          <a:xfrm>
            <a:off x="9381744" y="3337560"/>
            <a:ext cx="2084832" cy="77724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Doorlopende monitoring</a:t>
            </a:r>
            <a:endParaRPr lang="en-US" sz="1550" dirty="0"/>
          </a:p>
        </p:txBody>
      </p:sp>
      <p:sp>
        <p:nvSpPr>
          <p:cNvPr id="33" name="Text 30"/>
          <p:cNvSpPr txBox="1"/>
          <p:nvPr/>
        </p:nvSpPr>
        <p:spPr>
          <a:xfrm>
            <a:off x="9381744" y="3858768"/>
            <a:ext cx="2084832" cy="100584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De effectiviteit van maatregelen volgen en tijdig bijsturen bij interne en externe veranderingen.</a:t>
            </a:r>
            <a:endParaRPr lang="en-US" sz="1200" dirty="0"/>
          </a:p>
        </p:txBody>
      </p:sp>
      <p:sp>
        <p:nvSpPr>
          <p:cNvPr id="34" name="Shape 31"/>
          <p:cNvSpPr/>
          <p:nvPr/>
        </p:nvSpPr>
        <p:spPr>
          <a:xfrm>
            <a:off x="502920" y="5193792"/>
            <a:ext cx="11018520" cy="658368"/>
          </a:xfrm>
          <a:prstGeom prst="roundRect">
            <a:avLst>
              <a:gd name="adj" fmla="val 16667"/>
            </a:avLst>
          </a:prstGeom>
          <a:solidFill>
            <a:srgbClr val="FEE9B7"/>
          </a:solidFill>
          <a:ln/>
        </p:spPr>
      </p:sp>
      <p:sp>
        <p:nvSpPr>
          <p:cNvPr id="35" name="Shape 32"/>
          <p:cNvSpPr/>
          <p:nvPr/>
        </p:nvSpPr>
        <p:spPr>
          <a:xfrm>
            <a:off x="777240" y="5394960"/>
            <a:ext cx="457200" cy="274320"/>
          </a:xfrm>
          <a:prstGeom prst="leftArrow">
            <a:avLst/>
          </a:prstGeom>
          <a:solidFill>
            <a:srgbClr val="FFB612"/>
          </a:solidFill>
          <a:ln/>
        </p:spPr>
      </p:sp>
      <p:sp>
        <p:nvSpPr>
          <p:cNvPr id="36" name="Text 33"/>
          <p:cNvSpPr txBox="1"/>
          <p:nvPr/>
        </p:nvSpPr>
        <p:spPr>
          <a:xfrm>
            <a:off x="1371600" y="5193792"/>
            <a:ext cx="9966960" cy="658368"/>
          </a:xfrm>
          <a:prstGeom prst="rect">
            <a:avLst/>
          </a:prstGeom>
          <a:noFill/>
          <a:ln/>
        </p:spPr>
        <p:txBody>
          <a:bodyPr wrap="square" lIns="0" tIns="0" rIns="0" bIns="0" rtlCol="0" anchor="ctr"/>
          <a:lstStyle/>
          <a:p>
            <a:pPr algn="l" indent="0" marL="0">
              <a:buNone/>
            </a:pPr>
            <a:r>
              <a:rPr lang="en-US" sz="1300" b="1" dirty="0">
                <a:solidFill>
                  <a:srgbClr val="41145E"/>
                </a:solidFill>
                <a:latin typeface="RijksSansTT" pitchFamily="34" charset="0"/>
                <a:ea typeface="RijksSansTT" pitchFamily="34" charset="-122"/>
                <a:cs typeface="RijksSansTT" pitchFamily="34" charset="-120"/>
              </a:rPr>
              <a:t>Continu proces:  </a:t>
            </a:r>
            <a:pPr algn="l" indent="0" marL="0">
              <a:buNone/>
            </a:pPr>
            <a:r>
              <a:rPr lang="en-US" sz="1300" dirty="0">
                <a:solidFill>
                  <a:srgbClr val="2B2B33"/>
                </a:solidFill>
                <a:latin typeface="RijksSansTT" pitchFamily="34" charset="0"/>
                <a:ea typeface="RijksSansTT" pitchFamily="34" charset="-122"/>
                <a:cs typeface="RijksSansTT" pitchFamily="34" charset="-120"/>
              </a:rPr>
              <a:t>de vier fases vormen samen een doorlopende cyclus — monitoring voedt de volgende ronde.</a:t>
            </a:r>
            <a:endParaRPr lang="en-US" sz="1300" dirty="0"/>
          </a:p>
        </p:txBody>
      </p:sp>
      <p:sp>
        <p:nvSpPr>
          <p:cNvPr id="37" name="Text 34"/>
          <p:cNvSpPr txBox="1"/>
          <p:nvPr/>
        </p:nvSpPr>
        <p:spPr>
          <a:xfrm>
            <a:off x="521208" y="5925312"/>
            <a:ext cx="10881360" cy="256032"/>
          </a:xfrm>
          <a:prstGeom prst="rect">
            <a:avLst/>
          </a:prstGeom>
          <a:noFill/>
          <a:ln/>
        </p:spPr>
        <p:txBody>
          <a:bodyPr wrap="square" lIns="0" tIns="0" rIns="0" bIns="0" rtlCol="0" anchor="ctr"/>
          <a:lstStyle/>
          <a:p>
            <a:pPr algn="l" indent="0" marL="0">
              <a:buNone/>
            </a:pPr>
            <a:r>
              <a:rPr lang="en-US" sz="950" i="1" dirty="0">
                <a:solidFill>
                  <a:srgbClr val="5C5C66"/>
                </a:solidFill>
                <a:latin typeface="RijksSansTT" pitchFamily="34" charset="0"/>
                <a:ea typeface="RijksSansTT" pitchFamily="34" charset="-122"/>
                <a:cs typeface="RijksSansTT" pitchFamily="34" charset="-120"/>
              </a:rPr>
              <a:t>Bron: NCSC — Routekaart Risicomanagement (ncsc.nl)</a:t>
            </a:r>
            <a:endParaRPr lang="en-US" sz="950" dirty="0"/>
          </a:p>
        </p:txBody>
      </p:sp>
      <p:sp>
        <p:nvSpPr>
          <p:cNvPr id="38" name="Text 35"/>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39" name="Text 36"/>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DE CONTEXT</a:t>
            </a:r>
            <a:endParaRPr lang="en-US" sz="1250" dirty="0"/>
          </a:p>
        </p:txBody>
      </p:sp>
      <p:sp>
        <p:nvSpPr>
          <p:cNvPr id="5" name="Text 2"/>
          <p:cNvSpPr txBox="1"/>
          <p:nvPr/>
        </p:nvSpPr>
        <p:spPr>
          <a:xfrm>
            <a:off x="502920" y="841248"/>
            <a:ext cx="9875520" cy="594360"/>
          </a:xfrm>
          <a:prstGeom prst="rect">
            <a:avLst/>
          </a:prstGeom>
          <a:noFill/>
          <a:ln/>
        </p:spPr>
        <p:txBody>
          <a:bodyPr wrap="square" lIns="0" tIns="0" rIns="0" bIns="0" rtlCol="0" anchor="t"/>
          <a:lstStyle/>
          <a:p>
            <a:pPr algn="l" indent="0" marL="0">
              <a:buNone/>
            </a:pPr>
            <a:r>
              <a:rPr lang="en-US" sz="3100" b="1" dirty="0">
                <a:solidFill>
                  <a:srgbClr val="41145E"/>
                </a:solidFill>
                <a:latin typeface="RijksSansTT" pitchFamily="34" charset="0"/>
                <a:ea typeface="RijksSansTT" pitchFamily="34" charset="-122"/>
                <a:cs typeface="RijksSansTT" pitchFamily="34" charset="-120"/>
              </a:rPr>
              <a:t>De Archiefwet 2026 in het kort</a:t>
            </a:r>
            <a:endParaRPr lang="en-US" sz="3100" dirty="0"/>
          </a:p>
        </p:txBody>
      </p:sp>
      <p:sp>
        <p:nvSpPr>
          <p:cNvPr id="6" name="Text 3"/>
          <p:cNvSpPr txBox="1"/>
          <p:nvPr/>
        </p:nvSpPr>
        <p:spPr>
          <a:xfrm>
            <a:off x="521208" y="1444752"/>
            <a:ext cx="10698480" cy="640080"/>
          </a:xfrm>
          <a:prstGeom prst="rect">
            <a:avLst/>
          </a:prstGeom>
          <a:noFill/>
          <a:ln/>
        </p:spPr>
        <p:txBody>
          <a:bodyPr wrap="square" lIns="0" tIns="0" rIns="0" bIns="0" rtlCol="0" anchor="t"/>
          <a:lstStyle/>
          <a:p>
            <a:pPr algn="l" indent="0" marL="0">
              <a:buNone/>
            </a:pPr>
            <a:r>
              <a:rPr lang="en-US" sz="1400" dirty="0">
                <a:solidFill>
                  <a:srgbClr val="5C5C66"/>
                </a:solidFill>
                <a:latin typeface="RijksSansTT" pitchFamily="34" charset="0"/>
                <a:ea typeface="RijksSansTT" pitchFamily="34" charset="-122"/>
                <a:cs typeface="RijksSansTT" pitchFamily="34" charset="-120"/>
              </a:rPr>
              <a:t>De nieuwe Archiefwet vervangt de Archiefwet 1995, die nog grotendeels voor het papieren tijdperk is geschreven. De nieuwe wet is toegesneden op de digitale werkelijkheid.</a:t>
            </a:r>
            <a:endParaRPr lang="en-US" sz="1400" dirty="0"/>
          </a:p>
        </p:txBody>
      </p:sp>
      <p:sp>
        <p:nvSpPr>
          <p:cNvPr id="7" name="Shape 4"/>
          <p:cNvSpPr/>
          <p:nvPr/>
        </p:nvSpPr>
        <p:spPr>
          <a:xfrm>
            <a:off x="502920" y="2331720"/>
            <a:ext cx="2377440" cy="1371600"/>
          </a:xfrm>
          <a:prstGeom prst="roundRect">
            <a:avLst>
              <a:gd name="adj" fmla="val 9333"/>
            </a:avLst>
          </a:prstGeom>
          <a:solidFill>
            <a:srgbClr val="41145E"/>
          </a:solidFill>
          <a:ln/>
        </p:spPr>
      </p:sp>
      <p:sp>
        <p:nvSpPr>
          <p:cNvPr id="8" name="Text 5"/>
          <p:cNvSpPr txBox="1"/>
          <p:nvPr/>
        </p:nvSpPr>
        <p:spPr>
          <a:xfrm>
            <a:off x="502920" y="2450592"/>
            <a:ext cx="2377440" cy="777240"/>
          </a:xfrm>
          <a:prstGeom prst="rect">
            <a:avLst/>
          </a:prstGeom>
          <a:noFill/>
          <a:ln/>
        </p:spPr>
        <p:txBody>
          <a:bodyPr wrap="square" lIns="0" tIns="0" rIns="0" bIns="0" rtlCol="0" anchor="ctr"/>
          <a:lstStyle/>
          <a:p>
            <a:pPr algn="ctr" indent="0" marL="0">
              <a:buNone/>
            </a:pPr>
            <a:r>
              <a:rPr lang="en-US" sz="3000" b="1" dirty="0">
                <a:solidFill>
                  <a:srgbClr val="FFFFFF"/>
                </a:solidFill>
                <a:latin typeface="RijksSansTT" pitchFamily="34" charset="0"/>
                <a:ea typeface="RijksSansTT" pitchFamily="34" charset="-122"/>
                <a:cs typeface="RijksSansTT" pitchFamily="34" charset="-120"/>
              </a:rPr>
              <a:t>1 jan 2027</a:t>
            </a:r>
            <a:endParaRPr lang="en-US" sz="3000" dirty="0"/>
          </a:p>
        </p:txBody>
      </p:sp>
      <p:sp>
        <p:nvSpPr>
          <p:cNvPr id="9" name="Text 6"/>
          <p:cNvSpPr txBox="1"/>
          <p:nvPr/>
        </p:nvSpPr>
        <p:spPr>
          <a:xfrm>
            <a:off x="640080" y="3182112"/>
            <a:ext cx="2103120" cy="457200"/>
          </a:xfrm>
          <a:prstGeom prst="rect">
            <a:avLst/>
          </a:prstGeom>
          <a:noFill/>
          <a:ln/>
        </p:spPr>
        <p:txBody>
          <a:bodyPr wrap="square" lIns="0" tIns="0" rIns="0" bIns="0" rtlCol="0" anchor="t"/>
          <a:lstStyle/>
          <a:p>
            <a:pPr algn="ctr" indent="0" marL="0">
              <a:buNone/>
            </a:pPr>
            <a:r>
              <a:rPr lang="en-US" sz="1150" b="1" dirty="0">
                <a:solidFill>
                  <a:srgbClr val="FFFFFF">
                    <a:alpha val="92000"/>
                  </a:srgbClr>
                </a:solidFill>
                <a:latin typeface="RijksSansTT" pitchFamily="34" charset="0"/>
                <a:ea typeface="RijksSansTT" pitchFamily="34" charset="-122"/>
                <a:cs typeface="RijksSansTT" pitchFamily="34" charset="-120"/>
              </a:rPr>
              <a:t>inwerkingtreding</a:t>
            </a:r>
            <a:endParaRPr lang="en-US" sz="1150" dirty="0"/>
          </a:p>
        </p:txBody>
      </p:sp>
      <p:sp>
        <p:nvSpPr>
          <p:cNvPr id="10" name="Shape 7"/>
          <p:cNvSpPr/>
          <p:nvPr/>
        </p:nvSpPr>
        <p:spPr>
          <a:xfrm>
            <a:off x="3063240" y="2331720"/>
            <a:ext cx="2377440" cy="1371600"/>
          </a:xfrm>
          <a:prstGeom prst="roundRect">
            <a:avLst>
              <a:gd name="adj" fmla="val 9333"/>
            </a:avLst>
          </a:prstGeom>
          <a:solidFill>
            <a:srgbClr val="007BC7"/>
          </a:solidFill>
          <a:ln/>
        </p:spPr>
      </p:sp>
      <p:sp>
        <p:nvSpPr>
          <p:cNvPr id="11" name="Text 8"/>
          <p:cNvSpPr txBox="1"/>
          <p:nvPr/>
        </p:nvSpPr>
        <p:spPr>
          <a:xfrm>
            <a:off x="3063240" y="2450592"/>
            <a:ext cx="2377440" cy="777240"/>
          </a:xfrm>
          <a:prstGeom prst="rect">
            <a:avLst/>
          </a:prstGeom>
          <a:noFill/>
          <a:ln/>
        </p:spPr>
        <p:txBody>
          <a:bodyPr wrap="square" lIns="0" tIns="0" rIns="0" bIns="0" rtlCol="0" anchor="ctr"/>
          <a:lstStyle/>
          <a:p>
            <a:pPr algn="ctr" indent="0" marL="0">
              <a:buNone/>
            </a:pPr>
            <a:r>
              <a:rPr lang="en-US" sz="3000" b="1" dirty="0">
                <a:solidFill>
                  <a:srgbClr val="FFFFFF"/>
                </a:solidFill>
                <a:latin typeface="RijksSansTT" pitchFamily="34" charset="0"/>
                <a:ea typeface="RijksSansTT" pitchFamily="34" charset="-122"/>
                <a:cs typeface="RijksSansTT" pitchFamily="34" charset="-120"/>
              </a:rPr>
              <a:t>20 → 10 jr</a:t>
            </a:r>
            <a:endParaRPr lang="en-US" sz="3000" dirty="0"/>
          </a:p>
        </p:txBody>
      </p:sp>
      <p:sp>
        <p:nvSpPr>
          <p:cNvPr id="12" name="Text 9"/>
          <p:cNvSpPr txBox="1"/>
          <p:nvPr/>
        </p:nvSpPr>
        <p:spPr>
          <a:xfrm>
            <a:off x="3200400" y="3182112"/>
            <a:ext cx="2103120" cy="457200"/>
          </a:xfrm>
          <a:prstGeom prst="rect">
            <a:avLst/>
          </a:prstGeom>
          <a:noFill/>
          <a:ln/>
        </p:spPr>
        <p:txBody>
          <a:bodyPr wrap="square" lIns="0" tIns="0" rIns="0" bIns="0" rtlCol="0" anchor="t"/>
          <a:lstStyle/>
          <a:p>
            <a:pPr algn="ctr" indent="0" marL="0">
              <a:buNone/>
            </a:pPr>
            <a:r>
              <a:rPr lang="en-US" sz="1150" b="1" dirty="0">
                <a:solidFill>
                  <a:srgbClr val="FFFFFF">
                    <a:alpha val="92000"/>
                  </a:srgbClr>
                </a:solidFill>
                <a:latin typeface="RijksSansTT" pitchFamily="34" charset="0"/>
                <a:ea typeface="RijksSansTT" pitchFamily="34" charset="-122"/>
                <a:cs typeface="RijksSansTT" pitchFamily="34" charset="-120"/>
              </a:rPr>
              <a:t>kortere overbrengingstermijn</a:t>
            </a:r>
            <a:endParaRPr lang="en-US" sz="1150" dirty="0"/>
          </a:p>
        </p:txBody>
      </p:sp>
      <p:sp>
        <p:nvSpPr>
          <p:cNvPr id="13" name="Text 10"/>
          <p:cNvSpPr txBox="1"/>
          <p:nvPr/>
        </p:nvSpPr>
        <p:spPr>
          <a:xfrm>
            <a:off x="521208" y="3886200"/>
            <a:ext cx="5120640" cy="365760"/>
          </a:xfrm>
          <a:prstGeom prst="rect">
            <a:avLst/>
          </a:prstGeom>
          <a:noFill/>
          <a:ln/>
        </p:spPr>
        <p:txBody>
          <a:bodyPr wrap="square" lIns="0" tIns="0" rIns="0" bIns="0" rtlCol="0" anchor="ctr"/>
          <a:lstStyle/>
          <a:p>
            <a:pPr algn="l" indent="0" marL="0">
              <a:buNone/>
            </a:pPr>
            <a:r>
              <a:rPr lang="en-US" sz="1400" b="1" dirty="0">
                <a:solidFill>
                  <a:srgbClr val="41145E"/>
                </a:solidFill>
                <a:latin typeface="RijksSansTT" pitchFamily="34" charset="0"/>
                <a:ea typeface="RijksSansTT" pitchFamily="34" charset="-122"/>
                <a:cs typeface="RijksSansTT" pitchFamily="34" charset="-120"/>
              </a:rPr>
              <a:t>Belangrijkste wijzigingen</a:t>
            </a:r>
            <a:endParaRPr lang="en-US" sz="1400" dirty="0"/>
          </a:p>
        </p:txBody>
      </p:sp>
      <p:sp>
        <p:nvSpPr>
          <p:cNvPr id="14" name="Text 11"/>
          <p:cNvSpPr txBox="1"/>
          <p:nvPr/>
        </p:nvSpPr>
        <p:spPr>
          <a:xfrm>
            <a:off x="566928" y="4279392"/>
            <a:ext cx="5120640" cy="1828800"/>
          </a:xfrm>
          <a:prstGeom prst="rect">
            <a:avLst/>
          </a:prstGeom>
          <a:noFill/>
          <a:ln/>
        </p:spPr>
        <p:txBody>
          <a:bodyPr wrap="square" lIns="0" tIns="0" rIns="0" bIns="0" rtlCol="0" anchor="t"/>
          <a:lstStyle/>
          <a:p>
            <a:pPr algn="l" marL="177800" indent="-177800">
              <a:spcAft>
                <a:spcPts val="600"/>
              </a:spcAft>
              <a:buSzPct val="100000"/>
              <a:buChar char="•"/>
            </a:pPr>
            <a:r>
              <a:rPr lang="en-US" sz="1300" dirty="0">
                <a:solidFill>
                  <a:srgbClr val="2B2B33"/>
                </a:solidFill>
                <a:latin typeface="RijksSansTT" pitchFamily="34" charset="0"/>
                <a:ea typeface="RijksSansTT" pitchFamily="34" charset="-122"/>
                <a:cs typeface="RijksSansTT" pitchFamily="34" charset="-120"/>
              </a:rPr>
              <a:t>Een risicobenadering voor het beheer van documenten</a:t>
            </a:r>
            <a:endParaRPr lang="en-US" sz="1300" dirty="0"/>
          </a:p>
          <a:p>
            <a:pPr algn="l" marL="177800" indent="-177800">
              <a:spcAft>
                <a:spcPts val="600"/>
              </a:spcAft>
              <a:buSzPct val="100000"/>
              <a:buChar char="•"/>
            </a:pPr>
            <a:r>
              <a:rPr lang="en-US" sz="1300" dirty="0">
                <a:solidFill>
                  <a:srgbClr val="2B2B33"/>
                </a:solidFill>
                <a:latin typeface="RijksSansTT" pitchFamily="34" charset="0"/>
                <a:ea typeface="RijksSansTT" pitchFamily="34" charset="-122"/>
                <a:cs typeface="RijksSansTT" pitchFamily="34" charset="-120"/>
              </a:rPr>
              <a:t>Duurzame toegankelijkheid vanaf het moment van creatie</a:t>
            </a:r>
            <a:endParaRPr lang="en-US" sz="1300" dirty="0"/>
          </a:p>
          <a:p>
            <a:pPr algn="l" marL="177800" indent="-177800">
              <a:spcAft>
                <a:spcPts val="600"/>
              </a:spcAft>
              <a:buSzPct val="100000"/>
              <a:buChar char="•"/>
            </a:pPr>
            <a:r>
              <a:rPr lang="en-US" sz="1300" dirty="0">
                <a:solidFill>
                  <a:srgbClr val="2B2B33"/>
                </a:solidFill>
                <a:latin typeface="RijksSansTT" pitchFamily="34" charset="0"/>
                <a:ea typeface="RijksSansTT" pitchFamily="34" charset="-122"/>
                <a:cs typeface="RijksSansTT" pitchFamily="34" charset="-120"/>
              </a:rPr>
              <a:t>Verplichte beheerregels voor elke overheidsorganisatie</a:t>
            </a:r>
            <a:endParaRPr lang="en-US" sz="1300" dirty="0"/>
          </a:p>
          <a:p>
            <a:pPr algn="l" marL="177800" indent="-177800">
              <a:buSzPct val="100000"/>
              <a:buChar char="•"/>
            </a:pPr>
            <a:r>
              <a:rPr lang="en-US" sz="1300" dirty="0">
                <a:solidFill>
                  <a:srgbClr val="2B2B33"/>
                </a:solidFill>
                <a:latin typeface="RijksSansTT" pitchFamily="34" charset="0"/>
                <a:ea typeface="RijksSansTT" pitchFamily="34" charset="-122"/>
                <a:cs typeface="RijksSansTT" pitchFamily="34" charset="-120"/>
              </a:rPr>
              <a:t>Verplichte benoeming van een archivaris</a:t>
            </a:r>
            <a:endParaRPr lang="en-US" sz="1300" dirty="0"/>
          </a:p>
        </p:txBody>
      </p:sp>
      <p:sp>
        <p:nvSpPr>
          <p:cNvPr id="15" name="Shape 12"/>
          <p:cNvSpPr/>
          <p:nvPr/>
        </p:nvSpPr>
        <p:spPr>
          <a:xfrm>
            <a:off x="5989320" y="2331720"/>
            <a:ext cx="5532120" cy="3794760"/>
          </a:xfrm>
          <a:prstGeom prst="roundRect">
            <a:avLst>
              <a:gd name="adj" fmla="val 3855"/>
            </a:avLst>
          </a:prstGeom>
          <a:solidFill>
            <a:srgbClr val="D9EBF7"/>
          </a:solidFill>
          <a:ln/>
        </p:spPr>
      </p:sp>
      <p:sp>
        <p:nvSpPr>
          <p:cNvPr id="16" name="Text 13"/>
          <p:cNvSpPr txBox="1"/>
          <p:nvPr/>
        </p:nvSpPr>
        <p:spPr>
          <a:xfrm>
            <a:off x="6309360" y="2606040"/>
            <a:ext cx="4937760" cy="457200"/>
          </a:xfrm>
          <a:prstGeom prst="rect">
            <a:avLst/>
          </a:prstGeom>
          <a:noFill/>
          <a:ln/>
        </p:spPr>
        <p:txBody>
          <a:bodyPr wrap="square" lIns="0" tIns="0" rIns="0" bIns="0" rtlCol="0" anchor="ctr"/>
          <a:lstStyle/>
          <a:p>
            <a:pPr algn="l" indent="0" marL="0">
              <a:buNone/>
            </a:pPr>
            <a:r>
              <a:rPr lang="en-US" sz="1900" b="1" dirty="0">
                <a:solidFill>
                  <a:srgbClr val="41145E"/>
                </a:solidFill>
                <a:latin typeface="RijksSansTT" pitchFamily="34" charset="0"/>
                <a:ea typeface="RijksSansTT" pitchFamily="34" charset="-122"/>
                <a:cs typeface="RijksSansTT" pitchFamily="34" charset="-120"/>
              </a:rPr>
              <a:t>Waarom nu?</a:t>
            </a:r>
            <a:endParaRPr lang="en-US" sz="1900" dirty="0"/>
          </a:p>
        </p:txBody>
      </p:sp>
      <p:sp>
        <p:nvSpPr>
          <p:cNvPr id="17" name="Text 14"/>
          <p:cNvSpPr txBox="1"/>
          <p:nvPr/>
        </p:nvSpPr>
        <p:spPr>
          <a:xfrm>
            <a:off x="6309360" y="3154680"/>
            <a:ext cx="4937760" cy="1097280"/>
          </a:xfrm>
          <a:prstGeom prst="rect">
            <a:avLst/>
          </a:prstGeom>
          <a:noFill/>
          <a:ln/>
        </p:spPr>
        <p:txBody>
          <a:bodyPr wrap="square" lIns="0" tIns="0" rIns="0" bIns="0" rtlCol="0" anchor="t"/>
          <a:lstStyle/>
          <a:p>
            <a:pPr algn="l" indent="0" marL="0">
              <a:lnSpc>
                <a:spcPct val="112000"/>
              </a:lnSpc>
              <a:buNone/>
            </a:pPr>
            <a:r>
              <a:rPr lang="en-US" sz="1500" dirty="0">
                <a:solidFill>
                  <a:srgbClr val="2B2B33"/>
                </a:solidFill>
                <a:latin typeface="RijksSansTT" pitchFamily="34" charset="0"/>
                <a:ea typeface="RijksSansTT" pitchFamily="34" charset="-122"/>
                <a:cs typeface="RijksSansTT" pitchFamily="34" charset="-120"/>
              </a:rPr>
              <a:t>E-mails, chatberichten, samenwerkingsdossiers en datasets vormen inmiddels het geheugen van de overheid.</a:t>
            </a:r>
            <a:endParaRPr lang="en-US" sz="1500" dirty="0"/>
          </a:p>
        </p:txBody>
      </p:sp>
      <p:sp>
        <p:nvSpPr>
          <p:cNvPr id="18" name="Text 15"/>
          <p:cNvSpPr txBox="1"/>
          <p:nvPr/>
        </p:nvSpPr>
        <p:spPr>
          <a:xfrm>
            <a:off x="6309360" y="4343400"/>
            <a:ext cx="4937760" cy="1097280"/>
          </a:xfrm>
          <a:prstGeom prst="rect">
            <a:avLst/>
          </a:prstGeom>
          <a:noFill/>
          <a:ln/>
        </p:spPr>
        <p:txBody>
          <a:bodyPr wrap="square" lIns="0" tIns="0" rIns="0" bIns="0" rtlCol="0" anchor="t"/>
          <a:lstStyle/>
          <a:p>
            <a:pPr algn="l" indent="0" marL="0">
              <a:lnSpc>
                <a:spcPct val="112000"/>
              </a:lnSpc>
              <a:buNone/>
            </a:pPr>
            <a:r>
              <a:rPr lang="en-US" sz="1500" b="1" dirty="0">
                <a:solidFill>
                  <a:srgbClr val="007BC7"/>
                </a:solidFill>
                <a:latin typeface="RijksSansTT" pitchFamily="34" charset="0"/>
                <a:ea typeface="RijksSansTT" pitchFamily="34" charset="-122"/>
                <a:cs typeface="RijksSansTT" pitchFamily="34" charset="-120"/>
              </a:rPr>
              <a:t>Handmatig 'alles hetzelfde' behandelen is niet meer vol te houden — vandaar de risicobenadering.</a:t>
            </a:r>
            <a:endParaRPr lang="en-US" sz="1500" dirty="0"/>
          </a:p>
        </p:txBody>
      </p:sp>
      <p:sp>
        <p:nvSpPr>
          <p:cNvPr id="19" name="Text 16"/>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20" name="Text 17"/>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45720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HET HART VAN DE WET</a:t>
            </a:r>
            <a:endParaRPr lang="en-US" sz="1250" dirty="0"/>
          </a:p>
        </p:txBody>
      </p:sp>
      <p:sp>
        <p:nvSpPr>
          <p:cNvPr id="5" name="Text 2"/>
          <p:cNvSpPr txBox="1"/>
          <p:nvPr/>
        </p:nvSpPr>
        <p:spPr>
          <a:xfrm>
            <a:off x="502920" y="786384"/>
            <a:ext cx="9692640" cy="548640"/>
          </a:xfrm>
          <a:prstGeom prst="rect">
            <a:avLst/>
          </a:prstGeom>
          <a:noFill/>
          <a:ln/>
        </p:spPr>
        <p:txBody>
          <a:bodyPr wrap="square" lIns="0" tIns="0" rIns="0" bIns="0" rtlCol="0" anchor="t"/>
          <a:lstStyle/>
          <a:p>
            <a:pPr algn="l" indent="0" marL="0">
              <a:buNone/>
            </a:pPr>
            <a:r>
              <a:rPr lang="en-US" sz="2800" b="1" dirty="0">
                <a:solidFill>
                  <a:srgbClr val="41145E"/>
                </a:solidFill>
                <a:latin typeface="RijksSansTT" pitchFamily="34" charset="0"/>
                <a:ea typeface="RijksSansTT" pitchFamily="34" charset="-122"/>
                <a:cs typeface="RijksSansTT" pitchFamily="34" charset="-120"/>
              </a:rPr>
              <a:t>De risicobenadering in de Archiefwet 2026</a:t>
            </a:r>
            <a:endParaRPr lang="en-US" sz="2800" dirty="0"/>
          </a:p>
        </p:txBody>
      </p:sp>
      <p:sp>
        <p:nvSpPr>
          <p:cNvPr id="6" name="Shape 3"/>
          <p:cNvSpPr/>
          <p:nvPr/>
        </p:nvSpPr>
        <p:spPr>
          <a:xfrm>
            <a:off x="502920" y="1463040"/>
            <a:ext cx="11018520" cy="1463040"/>
          </a:xfrm>
          <a:prstGeom prst="roundRect">
            <a:avLst>
              <a:gd name="adj" fmla="val 10000"/>
            </a:avLst>
          </a:prstGeom>
          <a:solidFill>
            <a:srgbClr val="41145E"/>
          </a:solidFill>
          <a:ln/>
        </p:spPr>
      </p:sp>
      <p:sp>
        <p:nvSpPr>
          <p:cNvPr id="7" name="Text 4"/>
          <p:cNvSpPr txBox="1"/>
          <p:nvPr/>
        </p:nvSpPr>
        <p:spPr>
          <a:xfrm>
            <a:off x="640080" y="1371600"/>
            <a:ext cx="914400" cy="914400"/>
          </a:xfrm>
          <a:prstGeom prst="rect">
            <a:avLst/>
          </a:prstGeom>
          <a:noFill/>
          <a:ln/>
        </p:spPr>
        <p:txBody>
          <a:bodyPr wrap="square" lIns="0" tIns="0" rIns="0" bIns="0" rtlCol="0" anchor="t"/>
          <a:lstStyle/>
          <a:p>
            <a:pPr algn="l" indent="0" marL="0">
              <a:buNone/>
            </a:pPr>
            <a:r>
              <a:rPr lang="en-US" sz="6000" b="1" dirty="0">
                <a:solidFill>
                  <a:srgbClr val="FFB612"/>
                </a:solidFill>
                <a:latin typeface="RijksSansTT" pitchFamily="34" charset="0"/>
                <a:ea typeface="RijksSansTT" pitchFamily="34" charset="-122"/>
                <a:cs typeface="RijksSansTT" pitchFamily="34" charset="-120"/>
              </a:rPr>
              <a:t>“</a:t>
            </a:r>
            <a:endParaRPr lang="en-US" sz="6000" dirty="0"/>
          </a:p>
        </p:txBody>
      </p:sp>
      <p:sp>
        <p:nvSpPr>
          <p:cNvPr id="8" name="Text 5"/>
          <p:cNvSpPr txBox="1"/>
          <p:nvPr/>
        </p:nvSpPr>
        <p:spPr>
          <a:xfrm>
            <a:off x="1417320" y="1627632"/>
            <a:ext cx="9784080" cy="777240"/>
          </a:xfrm>
          <a:prstGeom prst="rect">
            <a:avLst/>
          </a:prstGeom>
          <a:noFill/>
          <a:ln/>
        </p:spPr>
        <p:txBody>
          <a:bodyPr wrap="square" lIns="0" tIns="0" rIns="0" bIns="0" rtlCol="0" anchor="ctr"/>
          <a:lstStyle/>
          <a:p>
            <a:pPr algn="l" indent="0" marL="0">
              <a:buNone/>
            </a:pPr>
            <a:r>
              <a:rPr lang="en-US" sz="1900" b="1" i="1" dirty="0">
                <a:solidFill>
                  <a:srgbClr val="FFFFFF"/>
                </a:solidFill>
                <a:latin typeface="RijksSansTT" pitchFamily="34" charset="0"/>
                <a:ea typeface="RijksSansTT" pitchFamily="34" charset="-122"/>
                <a:cs typeface="RijksSansTT" pitchFamily="34" charset="-120"/>
              </a:rPr>
              <a:t>Passende maatregelen om informatieobjecten duurzaam toegankelijk te maken en te houden.</a:t>
            </a:r>
            <a:endParaRPr lang="en-US" sz="1900" dirty="0"/>
          </a:p>
        </p:txBody>
      </p:sp>
      <p:sp>
        <p:nvSpPr>
          <p:cNvPr id="9" name="Text 6"/>
          <p:cNvSpPr txBox="1"/>
          <p:nvPr/>
        </p:nvSpPr>
        <p:spPr>
          <a:xfrm>
            <a:off x="1417320" y="2395728"/>
            <a:ext cx="9784080" cy="365760"/>
          </a:xfrm>
          <a:prstGeom prst="rect">
            <a:avLst/>
          </a:prstGeom>
          <a:noFill/>
          <a:ln/>
        </p:spPr>
        <p:txBody>
          <a:bodyPr wrap="square" lIns="0" tIns="0" rIns="0" bIns="0" rtlCol="0" anchor="ctr"/>
          <a:lstStyle/>
          <a:p>
            <a:pPr algn="l" indent="0" marL="0">
              <a:buNone/>
            </a:pPr>
            <a:r>
              <a:rPr lang="en-US" sz="1200" dirty="0">
                <a:solidFill>
                  <a:srgbClr val="B2D7EE"/>
                </a:solidFill>
                <a:latin typeface="RijksSansTT" pitchFamily="34" charset="0"/>
                <a:ea typeface="RijksSansTT" pitchFamily="34" charset="-122"/>
                <a:cs typeface="RijksSansTT" pitchFamily="34" charset="-120"/>
              </a:rPr>
              <a:t>Archiefwet 2026, artikel 4.1 — de wettelijke basis voor een risicobenadering</a:t>
            </a:r>
            <a:endParaRPr lang="en-US" sz="1200" dirty="0"/>
          </a:p>
        </p:txBody>
      </p:sp>
      <p:sp>
        <p:nvSpPr>
          <p:cNvPr id="10" name="Shape 7"/>
          <p:cNvSpPr/>
          <p:nvPr/>
        </p:nvSpPr>
        <p:spPr>
          <a:xfrm>
            <a:off x="502920" y="3200400"/>
            <a:ext cx="3520440" cy="2148840"/>
          </a:xfrm>
          <a:prstGeom prst="roundRect">
            <a:avLst>
              <a:gd name="adj" fmla="val 5957"/>
            </a:avLst>
          </a:prstGeom>
          <a:solidFill>
            <a:srgbClr val="D9EBF7"/>
          </a:solidFill>
          <a:ln/>
        </p:spPr>
      </p:sp>
      <p:sp>
        <p:nvSpPr>
          <p:cNvPr id="11" name="Shape 8"/>
          <p:cNvSpPr/>
          <p:nvPr/>
        </p:nvSpPr>
        <p:spPr>
          <a:xfrm>
            <a:off x="758952" y="3456432"/>
            <a:ext cx="548640" cy="548640"/>
          </a:xfrm>
          <a:prstGeom prst="ellipse">
            <a:avLst/>
          </a:prstGeom>
          <a:solidFill>
            <a:srgbClr val="FFB612"/>
          </a:solidFill>
          <a:ln/>
        </p:spPr>
      </p:sp>
      <p:sp>
        <p:nvSpPr>
          <p:cNvPr id="12" name="Text 9"/>
          <p:cNvSpPr txBox="1"/>
          <p:nvPr/>
        </p:nvSpPr>
        <p:spPr>
          <a:xfrm>
            <a:off x="758952" y="3456432"/>
            <a:ext cx="548640" cy="54864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1</a:t>
            </a:r>
            <a:endParaRPr lang="en-US" sz="2000" dirty="0"/>
          </a:p>
        </p:txBody>
      </p:sp>
      <p:sp>
        <p:nvSpPr>
          <p:cNvPr id="13" name="Text 10"/>
          <p:cNvSpPr txBox="1"/>
          <p:nvPr/>
        </p:nvSpPr>
        <p:spPr>
          <a:xfrm>
            <a:off x="1435608" y="3456432"/>
            <a:ext cx="2423160" cy="548640"/>
          </a:xfrm>
          <a:prstGeom prst="rect">
            <a:avLst/>
          </a:prstGeom>
          <a:noFill/>
          <a:ln/>
        </p:spPr>
        <p:txBody>
          <a:bodyPr wrap="square" lIns="0" tIns="0" rIns="0" bIns="0" rtlCol="0" anchor="ctr"/>
          <a:lstStyle/>
          <a:p>
            <a:pPr algn="l" indent="0" marL="0">
              <a:buNone/>
            </a:pPr>
            <a:r>
              <a:rPr lang="en-US" sz="1650" b="1" dirty="0">
                <a:solidFill>
                  <a:srgbClr val="41145E"/>
                </a:solidFill>
                <a:latin typeface="RijksSansTT" pitchFamily="34" charset="0"/>
                <a:ea typeface="RijksSansTT" pitchFamily="34" charset="-122"/>
                <a:cs typeface="RijksSansTT" pitchFamily="34" charset="-120"/>
              </a:rPr>
              <a:t>Proportioneel</a:t>
            </a:r>
            <a:endParaRPr lang="en-US" sz="1650" dirty="0"/>
          </a:p>
        </p:txBody>
      </p:sp>
      <p:sp>
        <p:nvSpPr>
          <p:cNvPr id="14" name="Text 11"/>
          <p:cNvSpPr txBox="1"/>
          <p:nvPr/>
        </p:nvSpPr>
        <p:spPr>
          <a:xfrm>
            <a:off x="777240" y="4133088"/>
            <a:ext cx="2971800" cy="109728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'Passend' betekent: in verhouding tot het belang van de informatie. Niet alle overheidsinformatie heeft dezelfde waarde.</a:t>
            </a:r>
            <a:endParaRPr lang="en-US" sz="1250" dirty="0"/>
          </a:p>
        </p:txBody>
      </p:sp>
      <p:sp>
        <p:nvSpPr>
          <p:cNvPr id="15" name="Shape 12"/>
          <p:cNvSpPr/>
          <p:nvPr/>
        </p:nvSpPr>
        <p:spPr>
          <a:xfrm>
            <a:off x="4251960" y="3200400"/>
            <a:ext cx="3520440" cy="2148840"/>
          </a:xfrm>
          <a:prstGeom prst="roundRect">
            <a:avLst>
              <a:gd name="adj" fmla="val 5957"/>
            </a:avLst>
          </a:prstGeom>
          <a:solidFill>
            <a:srgbClr val="D9EBF7"/>
          </a:solidFill>
          <a:ln/>
        </p:spPr>
      </p:sp>
      <p:sp>
        <p:nvSpPr>
          <p:cNvPr id="16" name="Shape 13"/>
          <p:cNvSpPr/>
          <p:nvPr/>
        </p:nvSpPr>
        <p:spPr>
          <a:xfrm>
            <a:off x="4507992" y="3456432"/>
            <a:ext cx="548640" cy="548640"/>
          </a:xfrm>
          <a:prstGeom prst="ellipse">
            <a:avLst/>
          </a:prstGeom>
          <a:solidFill>
            <a:srgbClr val="FFB612"/>
          </a:solidFill>
          <a:ln/>
        </p:spPr>
      </p:sp>
      <p:sp>
        <p:nvSpPr>
          <p:cNvPr id="17" name="Text 14"/>
          <p:cNvSpPr txBox="1"/>
          <p:nvPr/>
        </p:nvSpPr>
        <p:spPr>
          <a:xfrm>
            <a:off x="4507992" y="3456432"/>
            <a:ext cx="548640" cy="54864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2</a:t>
            </a:r>
            <a:endParaRPr lang="en-US" sz="2000" dirty="0"/>
          </a:p>
        </p:txBody>
      </p:sp>
      <p:sp>
        <p:nvSpPr>
          <p:cNvPr id="18" name="Text 15"/>
          <p:cNvSpPr txBox="1"/>
          <p:nvPr/>
        </p:nvSpPr>
        <p:spPr>
          <a:xfrm>
            <a:off x="5184648" y="3456432"/>
            <a:ext cx="2423160" cy="548640"/>
          </a:xfrm>
          <a:prstGeom prst="rect">
            <a:avLst/>
          </a:prstGeom>
          <a:noFill/>
          <a:ln/>
        </p:spPr>
        <p:txBody>
          <a:bodyPr wrap="square" lIns="0" tIns="0" rIns="0" bIns="0" rtlCol="0" anchor="ctr"/>
          <a:lstStyle/>
          <a:p>
            <a:pPr algn="l" indent="0" marL="0">
              <a:buNone/>
            </a:pPr>
            <a:r>
              <a:rPr lang="en-US" sz="1650" b="1" dirty="0">
                <a:solidFill>
                  <a:srgbClr val="41145E"/>
                </a:solidFill>
                <a:latin typeface="RijksSansTT" pitchFamily="34" charset="0"/>
                <a:ea typeface="RijksSansTT" pitchFamily="34" charset="-122"/>
                <a:cs typeface="RijksSansTT" pitchFamily="34" charset="-120"/>
              </a:rPr>
              <a:t>Bewust afwegen</a:t>
            </a:r>
            <a:endParaRPr lang="en-US" sz="1650" dirty="0"/>
          </a:p>
        </p:txBody>
      </p:sp>
      <p:sp>
        <p:nvSpPr>
          <p:cNvPr id="19" name="Text 16"/>
          <p:cNvSpPr txBox="1"/>
          <p:nvPr/>
        </p:nvSpPr>
        <p:spPr>
          <a:xfrm>
            <a:off x="4526280" y="4133088"/>
            <a:ext cx="2971800" cy="109728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Je weegt ook de risico's mee die ontstaan als informatie écht niet meer toegankelijk is — en handelt daarnaar.</a:t>
            </a:r>
            <a:endParaRPr lang="en-US" sz="1250" dirty="0"/>
          </a:p>
        </p:txBody>
      </p:sp>
      <p:sp>
        <p:nvSpPr>
          <p:cNvPr id="20" name="Shape 17"/>
          <p:cNvSpPr/>
          <p:nvPr/>
        </p:nvSpPr>
        <p:spPr>
          <a:xfrm>
            <a:off x="8001000" y="3200400"/>
            <a:ext cx="3520440" cy="2148840"/>
          </a:xfrm>
          <a:prstGeom prst="roundRect">
            <a:avLst>
              <a:gd name="adj" fmla="val 5957"/>
            </a:avLst>
          </a:prstGeom>
          <a:solidFill>
            <a:srgbClr val="D9EBF7"/>
          </a:solidFill>
          <a:ln/>
        </p:spPr>
      </p:sp>
      <p:sp>
        <p:nvSpPr>
          <p:cNvPr id="21" name="Shape 18"/>
          <p:cNvSpPr/>
          <p:nvPr/>
        </p:nvSpPr>
        <p:spPr>
          <a:xfrm>
            <a:off x="8257032" y="3456432"/>
            <a:ext cx="548640" cy="548640"/>
          </a:xfrm>
          <a:prstGeom prst="ellipse">
            <a:avLst/>
          </a:prstGeom>
          <a:solidFill>
            <a:srgbClr val="FFB612"/>
          </a:solidFill>
          <a:ln/>
        </p:spPr>
      </p:sp>
      <p:sp>
        <p:nvSpPr>
          <p:cNvPr id="22" name="Text 19"/>
          <p:cNvSpPr txBox="1"/>
          <p:nvPr/>
        </p:nvSpPr>
        <p:spPr>
          <a:xfrm>
            <a:off x="8257032" y="3456432"/>
            <a:ext cx="548640" cy="54864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3</a:t>
            </a:r>
            <a:endParaRPr lang="en-US" sz="2000" dirty="0"/>
          </a:p>
        </p:txBody>
      </p:sp>
      <p:sp>
        <p:nvSpPr>
          <p:cNvPr id="23" name="Text 20"/>
          <p:cNvSpPr txBox="1"/>
          <p:nvPr/>
        </p:nvSpPr>
        <p:spPr>
          <a:xfrm>
            <a:off x="8933688" y="3456432"/>
            <a:ext cx="2423160" cy="548640"/>
          </a:xfrm>
          <a:prstGeom prst="rect">
            <a:avLst/>
          </a:prstGeom>
          <a:noFill/>
          <a:ln/>
        </p:spPr>
        <p:txBody>
          <a:bodyPr wrap="square" lIns="0" tIns="0" rIns="0" bIns="0" rtlCol="0" anchor="ctr"/>
          <a:lstStyle/>
          <a:p>
            <a:pPr algn="l" indent="0" marL="0">
              <a:buNone/>
            </a:pPr>
            <a:r>
              <a:rPr lang="en-US" sz="1650" b="1" dirty="0">
                <a:solidFill>
                  <a:srgbClr val="41145E"/>
                </a:solidFill>
                <a:latin typeface="RijksSansTT" pitchFamily="34" charset="0"/>
                <a:ea typeface="RijksSansTT" pitchFamily="34" charset="-122"/>
                <a:cs typeface="RijksSansTT" pitchFamily="34" charset="-120"/>
              </a:rPr>
              <a:t>Met instrumenten</a:t>
            </a:r>
            <a:endParaRPr lang="en-US" sz="1650" dirty="0"/>
          </a:p>
        </p:txBody>
      </p:sp>
      <p:sp>
        <p:nvSpPr>
          <p:cNvPr id="24" name="Text 21"/>
          <p:cNvSpPr txBox="1"/>
          <p:nvPr/>
        </p:nvSpPr>
        <p:spPr>
          <a:xfrm>
            <a:off x="8275320" y="4133088"/>
            <a:ext cx="2971800" cy="109728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De DUTO-risicobeoordeling en 'archiveren by design' helpen je dit praktisch en vroegtijdig in te vullen.</a:t>
            </a:r>
            <a:endParaRPr lang="en-US" sz="1250" dirty="0"/>
          </a:p>
        </p:txBody>
      </p:sp>
      <p:sp>
        <p:nvSpPr>
          <p:cNvPr id="25" name="Text 22"/>
          <p:cNvSpPr txBox="1"/>
          <p:nvPr/>
        </p:nvSpPr>
        <p:spPr>
          <a:xfrm>
            <a:off x="521208" y="5468112"/>
            <a:ext cx="10789920" cy="365760"/>
          </a:xfrm>
          <a:prstGeom prst="rect">
            <a:avLst/>
          </a:prstGeom>
          <a:noFill/>
          <a:ln/>
        </p:spPr>
        <p:txBody>
          <a:bodyPr wrap="square" lIns="0" tIns="0" rIns="0" bIns="0" rtlCol="0" anchor="ctr"/>
          <a:lstStyle/>
          <a:p>
            <a:pPr algn="l" indent="0" marL="0">
              <a:buNone/>
            </a:pPr>
            <a:r>
              <a:rPr lang="en-US" sz="1250" b="1" i="1" dirty="0">
                <a:solidFill>
                  <a:srgbClr val="007BC7"/>
                </a:solidFill>
                <a:latin typeface="RijksSansTT" pitchFamily="34" charset="0"/>
                <a:ea typeface="RijksSansTT" pitchFamily="34" charset="-122"/>
                <a:cs typeface="RijksSansTT" pitchFamily="34" charset="-120"/>
              </a:rPr>
              <a:t>De wet schrijft niet één oplossing voor — ze vraagt je om te kiezen, te onderbouwen en aantoonbaar te maken.</a:t>
            </a:r>
            <a:endParaRPr lang="en-US" sz="1250" dirty="0"/>
          </a:p>
        </p:txBody>
      </p:sp>
      <p:sp>
        <p:nvSpPr>
          <p:cNvPr id="26" name="Text 23"/>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27" name="Text 24"/>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45720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DE WETTELIJKE PLICHT</a:t>
            </a:r>
            <a:endParaRPr lang="en-US" sz="1250" dirty="0"/>
          </a:p>
        </p:txBody>
      </p:sp>
      <p:sp>
        <p:nvSpPr>
          <p:cNvPr id="5" name="Text 2"/>
          <p:cNvSpPr txBox="1"/>
          <p:nvPr/>
        </p:nvSpPr>
        <p:spPr>
          <a:xfrm>
            <a:off x="502920" y="786384"/>
            <a:ext cx="9784080" cy="548640"/>
          </a:xfrm>
          <a:prstGeom prst="rect">
            <a:avLst/>
          </a:prstGeom>
          <a:noFill/>
          <a:ln/>
        </p:spPr>
        <p:txBody>
          <a:bodyPr wrap="square" lIns="0" tIns="0" rIns="0" bIns="0" rtlCol="0" anchor="t"/>
          <a:lstStyle/>
          <a:p>
            <a:pPr algn="l" indent="0" marL="0">
              <a:buNone/>
            </a:pPr>
            <a:r>
              <a:rPr lang="en-US" sz="2800" b="1" dirty="0">
                <a:solidFill>
                  <a:srgbClr val="41145E"/>
                </a:solidFill>
                <a:latin typeface="RijksSansTT" pitchFamily="34" charset="0"/>
                <a:ea typeface="RijksSansTT" pitchFamily="34" charset="-122"/>
                <a:cs typeface="RijksSansTT" pitchFamily="34" charset="-120"/>
              </a:rPr>
              <a:t>Passende maatregelen: wat vraagt de wet?</a:t>
            </a:r>
            <a:endParaRPr lang="en-US" sz="2800" dirty="0"/>
          </a:p>
        </p:txBody>
      </p:sp>
      <p:sp>
        <p:nvSpPr>
          <p:cNvPr id="6" name="Text 3"/>
          <p:cNvSpPr txBox="1"/>
          <p:nvPr/>
        </p:nvSpPr>
        <p:spPr>
          <a:xfrm>
            <a:off x="521208" y="1371600"/>
            <a:ext cx="10881360" cy="594360"/>
          </a:xfrm>
          <a:prstGeom prst="rect">
            <a:avLst/>
          </a:prstGeom>
          <a:noFill/>
          <a:ln/>
        </p:spPr>
        <p:txBody>
          <a:bodyPr wrap="square" lIns="0" tIns="0" rIns="0" bIns="0" rtlCol="0" anchor="t"/>
          <a:lstStyle/>
          <a:p>
            <a:pPr algn="l" indent="0" marL="0">
              <a:buNone/>
            </a:pPr>
            <a:r>
              <a:rPr lang="en-US" sz="1350" dirty="0">
                <a:solidFill>
                  <a:srgbClr val="5C5C66"/>
                </a:solidFill>
                <a:latin typeface="RijksSansTT" pitchFamily="34" charset="0"/>
                <a:ea typeface="RijksSansTT" pitchFamily="34" charset="-122"/>
                <a:cs typeface="RijksSansTT" pitchFamily="34" charset="-120"/>
              </a:rPr>
              <a:t>Overheidsorganen zijn verplicht passende maatregelen te treffen, zodat alle informatie gedurende de volledige levenscyclus duurzaam toegankelijk, vindbaar, authentiek én betrouwbaar blijft.</a:t>
            </a:r>
            <a:endParaRPr lang="en-US" sz="1350" dirty="0"/>
          </a:p>
        </p:txBody>
      </p:sp>
      <p:sp>
        <p:nvSpPr>
          <p:cNvPr id="7" name="Shape 4"/>
          <p:cNvSpPr/>
          <p:nvPr/>
        </p:nvSpPr>
        <p:spPr>
          <a:xfrm>
            <a:off x="502920" y="2103120"/>
            <a:ext cx="2670048" cy="1874520"/>
          </a:xfrm>
          <a:prstGeom prst="roundRect">
            <a:avLst>
              <a:gd name="adj" fmla="val 6829"/>
            </a:avLst>
          </a:prstGeom>
          <a:solidFill>
            <a:srgbClr val="D9EBF7"/>
          </a:solidFill>
          <a:ln/>
        </p:spPr>
      </p:sp>
      <p:sp>
        <p:nvSpPr>
          <p:cNvPr id="8" name="Shape 5"/>
          <p:cNvSpPr/>
          <p:nvPr/>
        </p:nvSpPr>
        <p:spPr>
          <a:xfrm>
            <a:off x="502920" y="2103120"/>
            <a:ext cx="146304" cy="1874520"/>
          </a:xfrm>
          <a:prstGeom prst="roundRect">
            <a:avLst>
              <a:gd name="adj" fmla="val 31250"/>
            </a:avLst>
          </a:prstGeom>
          <a:solidFill>
            <a:srgbClr val="41145E"/>
          </a:solidFill>
          <a:ln/>
        </p:spPr>
      </p:sp>
      <p:sp>
        <p:nvSpPr>
          <p:cNvPr id="9" name="Text 6"/>
          <p:cNvSpPr txBox="1"/>
          <p:nvPr/>
        </p:nvSpPr>
        <p:spPr>
          <a:xfrm>
            <a:off x="795528" y="2304288"/>
            <a:ext cx="2212848" cy="59436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Duurzaam toegankelijk</a:t>
            </a:r>
            <a:endParaRPr lang="en-US" sz="1550" dirty="0"/>
          </a:p>
        </p:txBody>
      </p:sp>
      <p:sp>
        <p:nvSpPr>
          <p:cNvPr id="10" name="Text 7"/>
          <p:cNvSpPr txBox="1"/>
          <p:nvPr/>
        </p:nvSpPr>
        <p:spPr>
          <a:xfrm>
            <a:off x="795528" y="2889504"/>
            <a:ext cx="2167128" cy="91440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Te openen en te gebruiken blijven — ook na migraties en nieuwe technologie.</a:t>
            </a:r>
            <a:endParaRPr lang="en-US" sz="1200" dirty="0"/>
          </a:p>
        </p:txBody>
      </p:sp>
      <p:sp>
        <p:nvSpPr>
          <p:cNvPr id="11" name="Shape 8"/>
          <p:cNvSpPr/>
          <p:nvPr/>
        </p:nvSpPr>
        <p:spPr>
          <a:xfrm>
            <a:off x="3346704" y="2103120"/>
            <a:ext cx="2670048" cy="1874520"/>
          </a:xfrm>
          <a:prstGeom prst="roundRect">
            <a:avLst>
              <a:gd name="adj" fmla="val 6829"/>
            </a:avLst>
          </a:prstGeom>
          <a:solidFill>
            <a:srgbClr val="D9EBF7"/>
          </a:solidFill>
          <a:ln/>
        </p:spPr>
      </p:sp>
      <p:sp>
        <p:nvSpPr>
          <p:cNvPr id="12" name="Shape 9"/>
          <p:cNvSpPr/>
          <p:nvPr/>
        </p:nvSpPr>
        <p:spPr>
          <a:xfrm>
            <a:off x="3346704" y="2103120"/>
            <a:ext cx="146304" cy="1874520"/>
          </a:xfrm>
          <a:prstGeom prst="roundRect">
            <a:avLst>
              <a:gd name="adj" fmla="val 31250"/>
            </a:avLst>
          </a:prstGeom>
          <a:solidFill>
            <a:srgbClr val="007BC7"/>
          </a:solidFill>
          <a:ln/>
        </p:spPr>
      </p:sp>
      <p:sp>
        <p:nvSpPr>
          <p:cNvPr id="13" name="Text 10"/>
          <p:cNvSpPr txBox="1"/>
          <p:nvPr/>
        </p:nvSpPr>
        <p:spPr>
          <a:xfrm>
            <a:off x="3639312" y="2304288"/>
            <a:ext cx="2212848" cy="59436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Vindbaar</a:t>
            </a:r>
            <a:endParaRPr lang="en-US" sz="1550" dirty="0"/>
          </a:p>
        </p:txBody>
      </p:sp>
      <p:sp>
        <p:nvSpPr>
          <p:cNvPr id="14" name="Text 11"/>
          <p:cNvSpPr txBox="1"/>
          <p:nvPr/>
        </p:nvSpPr>
        <p:spPr>
          <a:xfrm>
            <a:off x="3639312" y="2889504"/>
            <a:ext cx="2167128" cy="91440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Snel en gericht terug te vinden in je systemen.</a:t>
            </a:r>
            <a:endParaRPr lang="en-US" sz="1200" dirty="0"/>
          </a:p>
        </p:txBody>
      </p:sp>
      <p:sp>
        <p:nvSpPr>
          <p:cNvPr id="15" name="Shape 12"/>
          <p:cNvSpPr/>
          <p:nvPr/>
        </p:nvSpPr>
        <p:spPr>
          <a:xfrm>
            <a:off x="6190488" y="2103120"/>
            <a:ext cx="2670048" cy="1874520"/>
          </a:xfrm>
          <a:prstGeom prst="roundRect">
            <a:avLst>
              <a:gd name="adj" fmla="val 6829"/>
            </a:avLst>
          </a:prstGeom>
          <a:solidFill>
            <a:srgbClr val="D9EBF7"/>
          </a:solidFill>
          <a:ln/>
        </p:spPr>
      </p:sp>
      <p:sp>
        <p:nvSpPr>
          <p:cNvPr id="16" name="Shape 13"/>
          <p:cNvSpPr/>
          <p:nvPr/>
        </p:nvSpPr>
        <p:spPr>
          <a:xfrm>
            <a:off x="6190488" y="2103120"/>
            <a:ext cx="146304" cy="1874520"/>
          </a:xfrm>
          <a:prstGeom prst="roundRect">
            <a:avLst>
              <a:gd name="adj" fmla="val 31250"/>
            </a:avLst>
          </a:prstGeom>
          <a:solidFill>
            <a:srgbClr val="66AFDD"/>
          </a:solidFill>
          <a:ln/>
        </p:spPr>
      </p:sp>
      <p:sp>
        <p:nvSpPr>
          <p:cNvPr id="17" name="Text 14"/>
          <p:cNvSpPr txBox="1"/>
          <p:nvPr/>
        </p:nvSpPr>
        <p:spPr>
          <a:xfrm>
            <a:off x="6483096" y="2304288"/>
            <a:ext cx="2212848" cy="59436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Authentiek</a:t>
            </a:r>
            <a:endParaRPr lang="en-US" sz="1550" dirty="0"/>
          </a:p>
        </p:txBody>
      </p:sp>
      <p:sp>
        <p:nvSpPr>
          <p:cNvPr id="18" name="Text 15"/>
          <p:cNvSpPr txBox="1"/>
          <p:nvPr/>
        </p:nvSpPr>
        <p:spPr>
          <a:xfrm>
            <a:off x="6483096" y="2889504"/>
            <a:ext cx="2167128" cy="91440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Aantoonbaar echt: van wie, wanneer, en ongewijzigd.</a:t>
            </a:r>
            <a:endParaRPr lang="en-US" sz="1200" dirty="0"/>
          </a:p>
        </p:txBody>
      </p:sp>
      <p:sp>
        <p:nvSpPr>
          <p:cNvPr id="19" name="Shape 16"/>
          <p:cNvSpPr/>
          <p:nvPr/>
        </p:nvSpPr>
        <p:spPr>
          <a:xfrm>
            <a:off x="9034272" y="2103120"/>
            <a:ext cx="2670048" cy="1874520"/>
          </a:xfrm>
          <a:prstGeom prst="roundRect">
            <a:avLst>
              <a:gd name="adj" fmla="val 6829"/>
            </a:avLst>
          </a:prstGeom>
          <a:solidFill>
            <a:srgbClr val="D9EBF7"/>
          </a:solidFill>
          <a:ln/>
        </p:spPr>
      </p:sp>
      <p:sp>
        <p:nvSpPr>
          <p:cNvPr id="20" name="Shape 17"/>
          <p:cNvSpPr/>
          <p:nvPr/>
        </p:nvSpPr>
        <p:spPr>
          <a:xfrm>
            <a:off x="9034272" y="2103120"/>
            <a:ext cx="146304" cy="1874520"/>
          </a:xfrm>
          <a:prstGeom prst="roundRect">
            <a:avLst>
              <a:gd name="adj" fmla="val 31250"/>
            </a:avLst>
          </a:prstGeom>
          <a:solidFill>
            <a:srgbClr val="FFB612"/>
          </a:solidFill>
          <a:ln/>
        </p:spPr>
      </p:sp>
      <p:sp>
        <p:nvSpPr>
          <p:cNvPr id="21" name="Text 18"/>
          <p:cNvSpPr txBox="1"/>
          <p:nvPr/>
        </p:nvSpPr>
        <p:spPr>
          <a:xfrm>
            <a:off x="9326880" y="2304288"/>
            <a:ext cx="2212848" cy="594360"/>
          </a:xfrm>
          <a:prstGeom prst="rect">
            <a:avLst/>
          </a:prstGeom>
          <a:noFill/>
          <a:ln/>
        </p:spPr>
        <p:txBody>
          <a:bodyPr wrap="square" lIns="0" tIns="0" rIns="0" bIns="0" rtlCol="0" anchor="t"/>
          <a:lstStyle/>
          <a:p>
            <a:pPr algn="l" indent="0" marL="0">
              <a:buNone/>
            </a:pPr>
            <a:r>
              <a:rPr lang="en-US" sz="1550" b="1" dirty="0">
                <a:solidFill>
                  <a:srgbClr val="41145E"/>
                </a:solidFill>
                <a:latin typeface="RijksSansTT" pitchFamily="34" charset="0"/>
                <a:ea typeface="RijksSansTT" pitchFamily="34" charset="-122"/>
                <a:cs typeface="RijksSansTT" pitchFamily="34" charset="-120"/>
              </a:rPr>
              <a:t>Betrouwbaar</a:t>
            </a:r>
            <a:endParaRPr lang="en-US" sz="1550" dirty="0"/>
          </a:p>
        </p:txBody>
      </p:sp>
      <p:sp>
        <p:nvSpPr>
          <p:cNvPr id="22" name="Text 19"/>
          <p:cNvSpPr txBox="1"/>
          <p:nvPr/>
        </p:nvSpPr>
        <p:spPr>
          <a:xfrm>
            <a:off x="9326880" y="2889504"/>
            <a:ext cx="2167128" cy="91440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Juist en volledig, zodat je erop kunt bouwen.</a:t>
            </a:r>
            <a:endParaRPr lang="en-US" sz="1200" dirty="0"/>
          </a:p>
        </p:txBody>
      </p:sp>
      <p:sp>
        <p:nvSpPr>
          <p:cNvPr id="23" name="Text 20"/>
          <p:cNvSpPr txBox="1"/>
          <p:nvPr/>
        </p:nvSpPr>
        <p:spPr>
          <a:xfrm>
            <a:off x="521208" y="4251960"/>
            <a:ext cx="7315200" cy="320040"/>
          </a:xfrm>
          <a:prstGeom prst="rect">
            <a:avLst/>
          </a:prstGeom>
          <a:noFill/>
          <a:ln/>
        </p:spPr>
        <p:txBody>
          <a:bodyPr wrap="square" lIns="0" tIns="0" rIns="0" bIns="0" rtlCol="0" anchor="ctr"/>
          <a:lstStyle/>
          <a:p>
            <a:pPr algn="l" indent="0" marL="0">
              <a:buNone/>
            </a:pPr>
            <a:r>
              <a:rPr lang="en-US" sz="1200" b="1" spc="100" kern="0" dirty="0">
                <a:solidFill>
                  <a:srgbClr val="007BC7"/>
                </a:solidFill>
                <a:latin typeface="RijksSansTT" pitchFamily="34" charset="0"/>
                <a:ea typeface="RijksSansTT" pitchFamily="34" charset="-122"/>
                <a:cs typeface="RijksSansTT" pitchFamily="34" charset="-120"/>
              </a:rPr>
              <a:t>Gedurende de volledige levenscyclus</a:t>
            </a:r>
            <a:endParaRPr lang="en-US" sz="1200" dirty="0"/>
          </a:p>
        </p:txBody>
      </p:sp>
      <p:sp>
        <p:nvSpPr>
          <p:cNvPr id="24" name="Shape 21"/>
          <p:cNvSpPr/>
          <p:nvPr/>
        </p:nvSpPr>
        <p:spPr>
          <a:xfrm>
            <a:off x="502920" y="4681728"/>
            <a:ext cx="2468880" cy="566928"/>
          </a:xfrm>
          <a:prstGeom prst="roundRect">
            <a:avLst>
              <a:gd name="adj" fmla="val 50000"/>
            </a:avLst>
          </a:prstGeom>
          <a:solidFill>
            <a:srgbClr val="E7DEEE"/>
          </a:solidFill>
          <a:ln/>
        </p:spPr>
      </p:sp>
      <p:sp>
        <p:nvSpPr>
          <p:cNvPr id="25" name="Text 22"/>
          <p:cNvSpPr txBox="1"/>
          <p:nvPr/>
        </p:nvSpPr>
        <p:spPr>
          <a:xfrm>
            <a:off x="502920" y="4681728"/>
            <a:ext cx="2468880" cy="566928"/>
          </a:xfrm>
          <a:prstGeom prst="rect">
            <a:avLst/>
          </a:prstGeom>
          <a:noFill/>
          <a:ln/>
        </p:spPr>
        <p:txBody>
          <a:bodyPr wrap="square" lIns="0" tIns="0" rIns="0" bIns="0" rtlCol="0" anchor="ctr"/>
          <a:lstStyle/>
          <a:p>
            <a:pPr algn="ctr" indent="0" marL="0">
              <a:buNone/>
            </a:pPr>
            <a:r>
              <a:rPr lang="en-US" sz="1250" b="1" dirty="0">
                <a:solidFill>
                  <a:srgbClr val="41145E"/>
                </a:solidFill>
                <a:latin typeface="RijksSansTT" pitchFamily="34" charset="0"/>
                <a:ea typeface="RijksSansTT" pitchFamily="34" charset="-122"/>
                <a:cs typeface="RijksSansTT" pitchFamily="34" charset="-120"/>
              </a:rPr>
              <a:t>Creëren</a:t>
            </a:r>
            <a:endParaRPr lang="en-US" sz="1250" dirty="0"/>
          </a:p>
        </p:txBody>
      </p:sp>
      <p:sp>
        <p:nvSpPr>
          <p:cNvPr id="26" name="Shape 23"/>
          <p:cNvSpPr/>
          <p:nvPr/>
        </p:nvSpPr>
        <p:spPr>
          <a:xfrm>
            <a:off x="3017520" y="4828032"/>
            <a:ext cx="347472" cy="274320"/>
          </a:xfrm>
          <a:prstGeom prst="rightArrow">
            <a:avLst/>
          </a:prstGeom>
          <a:solidFill>
            <a:srgbClr val="FFB612"/>
          </a:solidFill>
          <a:ln/>
        </p:spPr>
      </p:sp>
      <p:sp>
        <p:nvSpPr>
          <p:cNvPr id="27" name="Shape 24"/>
          <p:cNvSpPr/>
          <p:nvPr/>
        </p:nvSpPr>
        <p:spPr>
          <a:xfrm>
            <a:off x="3429000" y="4681728"/>
            <a:ext cx="2468880" cy="566928"/>
          </a:xfrm>
          <a:prstGeom prst="roundRect">
            <a:avLst>
              <a:gd name="adj" fmla="val 50000"/>
            </a:avLst>
          </a:prstGeom>
          <a:solidFill>
            <a:srgbClr val="E7DEEE"/>
          </a:solidFill>
          <a:ln/>
        </p:spPr>
      </p:sp>
      <p:sp>
        <p:nvSpPr>
          <p:cNvPr id="28" name="Text 25"/>
          <p:cNvSpPr txBox="1"/>
          <p:nvPr/>
        </p:nvSpPr>
        <p:spPr>
          <a:xfrm>
            <a:off x="3429000" y="4681728"/>
            <a:ext cx="2468880" cy="566928"/>
          </a:xfrm>
          <a:prstGeom prst="rect">
            <a:avLst/>
          </a:prstGeom>
          <a:noFill/>
          <a:ln/>
        </p:spPr>
        <p:txBody>
          <a:bodyPr wrap="square" lIns="0" tIns="0" rIns="0" bIns="0" rtlCol="0" anchor="ctr"/>
          <a:lstStyle/>
          <a:p>
            <a:pPr algn="ctr" indent="0" marL="0">
              <a:buNone/>
            </a:pPr>
            <a:r>
              <a:rPr lang="en-US" sz="1250" b="1" dirty="0">
                <a:solidFill>
                  <a:srgbClr val="41145E"/>
                </a:solidFill>
                <a:latin typeface="RijksSansTT" pitchFamily="34" charset="0"/>
                <a:ea typeface="RijksSansTT" pitchFamily="34" charset="-122"/>
                <a:cs typeface="RijksSansTT" pitchFamily="34" charset="-120"/>
              </a:rPr>
              <a:t>Gebruiken</a:t>
            </a:r>
            <a:endParaRPr lang="en-US" sz="1250" dirty="0"/>
          </a:p>
        </p:txBody>
      </p:sp>
      <p:sp>
        <p:nvSpPr>
          <p:cNvPr id="29" name="Shape 26"/>
          <p:cNvSpPr/>
          <p:nvPr/>
        </p:nvSpPr>
        <p:spPr>
          <a:xfrm>
            <a:off x="5943600" y="4828032"/>
            <a:ext cx="347472" cy="274320"/>
          </a:xfrm>
          <a:prstGeom prst="rightArrow">
            <a:avLst/>
          </a:prstGeom>
          <a:solidFill>
            <a:srgbClr val="FFB612"/>
          </a:solidFill>
          <a:ln/>
        </p:spPr>
      </p:sp>
      <p:sp>
        <p:nvSpPr>
          <p:cNvPr id="30" name="Shape 27"/>
          <p:cNvSpPr/>
          <p:nvPr/>
        </p:nvSpPr>
        <p:spPr>
          <a:xfrm>
            <a:off x="6355080" y="4681728"/>
            <a:ext cx="2468880" cy="566928"/>
          </a:xfrm>
          <a:prstGeom prst="roundRect">
            <a:avLst>
              <a:gd name="adj" fmla="val 50000"/>
            </a:avLst>
          </a:prstGeom>
          <a:solidFill>
            <a:srgbClr val="E7DEEE"/>
          </a:solidFill>
          <a:ln/>
        </p:spPr>
      </p:sp>
      <p:sp>
        <p:nvSpPr>
          <p:cNvPr id="31" name="Text 28"/>
          <p:cNvSpPr txBox="1"/>
          <p:nvPr/>
        </p:nvSpPr>
        <p:spPr>
          <a:xfrm>
            <a:off x="6355080" y="4681728"/>
            <a:ext cx="2468880" cy="566928"/>
          </a:xfrm>
          <a:prstGeom prst="rect">
            <a:avLst/>
          </a:prstGeom>
          <a:noFill/>
          <a:ln/>
        </p:spPr>
        <p:txBody>
          <a:bodyPr wrap="square" lIns="0" tIns="0" rIns="0" bIns="0" rtlCol="0" anchor="ctr"/>
          <a:lstStyle/>
          <a:p>
            <a:pPr algn="ctr" indent="0" marL="0">
              <a:buNone/>
            </a:pPr>
            <a:r>
              <a:rPr lang="en-US" sz="1250" b="1" dirty="0">
                <a:solidFill>
                  <a:srgbClr val="41145E"/>
                </a:solidFill>
                <a:latin typeface="RijksSansTT" pitchFamily="34" charset="0"/>
                <a:ea typeface="RijksSansTT" pitchFamily="34" charset="-122"/>
                <a:cs typeface="RijksSansTT" pitchFamily="34" charset="-120"/>
              </a:rPr>
              <a:t>Bewaren</a:t>
            </a:r>
            <a:endParaRPr lang="en-US" sz="1250" dirty="0"/>
          </a:p>
        </p:txBody>
      </p:sp>
      <p:sp>
        <p:nvSpPr>
          <p:cNvPr id="32" name="Shape 29"/>
          <p:cNvSpPr/>
          <p:nvPr/>
        </p:nvSpPr>
        <p:spPr>
          <a:xfrm>
            <a:off x="8869680" y="4828032"/>
            <a:ext cx="347472" cy="274320"/>
          </a:xfrm>
          <a:prstGeom prst="rightArrow">
            <a:avLst/>
          </a:prstGeom>
          <a:solidFill>
            <a:srgbClr val="FFB612"/>
          </a:solidFill>
          <a:ln/>
        </p:spPr>
      </p:sp>
      <p:sp>
        <p:nvSpPr>
          <p:cNvPr id="33" name="Shape 30"/>
          <p:cNvSpPr/>
          <p:nvPr/>
        </p:nvSpPr>
        <p:spPr>
          <a:xfrm>
            <a:off x="9281160" y="4681728"/>
            <a:ext cx="2468880" cy="566928"/>
          </a:xfrm>
          <a:prstGeom prst="roundRect">
            <a:avLst>
              <a:gd name="adj" fmla="val 50000"/>
            </a:avLst>
          </a:prstGeom>
          <a:solidFill>
            <a:srgbClr val="41145E"/>
          </a:solidFill>
          <a:ln/>
        </p:spPr>
      </p:sp>
      <p:sp>
        <p:nvSpPr>
          <p:cNvPr id="34" name="Text 31"/>
          <p:cNvSpPr txBox="1"/>
          <p:nvPr/>
        </p:nvSpPr>
        <p:spPr>
          <a:xfrm>
            <a:off x="9281160" y="4681728"/>
            <a:ext cx="2468880" cy="566928"/>
          </a:xfrm>
          <a:prstGeom prst="rect">
            <a:avLst/>
          </a:prstGeom>
          <a:noFill/>
          <a:ln/>
        </p:spPr>
        <p:txBody>
          <a:bodyPr wrap="square" lIns="0" tIns="0" rIns="0" bIns="0" rtlCol="0" anchor="ctr"/>
          <a:lstStyle/>
          <a:p>
            <a:pPr algn="ctr" indent="0" marL="0">
              <a:buNone/>
            </a:pPr>
            <a:r>
              <a:rPr lang="en-US" sz="1250" b="1" dirty="0">
                <a:solidFill>
                  <a:srgbClr val="FFFFFF"/>
                </a:solidFill>
                <a:latin typeface="RijksSansTT" pitchFamily="34" charset="0"/>
                <a:ea typeface="RijksSansTT" pitchFamily="34" charset="-122"/>
                <a:cs typeface="RijksSansTT" pitchFamily="34" charset="-120"/>
              </a:rPr>
              <a:t>Overbrengen / vernietigen</a:t>
            </a:r>
            <a:endParaRPr lang="en-US" sz="1250" dirty="0"/>
          </a:p>
        </p:txBody>
      </p:sp>
      <p:sp>
        <p:nvSpPr>
          <p:cNvPr id="35" name="Text 32"/>
          <p:cNvSpPr txBox="1"/>
          <p:nvPr/>
        </p:nvSpPr>
        <p:spPr>
          <a:xfrm>
            <a:off x="521208" y="5532120"/>
            <a:ext cx="10881360" cy="274320"/>
          </a:xfrm>
          <a:prstGeom prst="rect">
            <a:avLst/>
          </a:prstGeom>
          <a:noFill/>
          <a:ln/>
        </p:spPr>
        <p:txBody>
          <a:bodyPr wrap="square" lIns="0" tIns="0" rIns="0" bIns="0" rtlCol="0" anchor="ctr"/>
          <a:lstStyle/>
          <a:p>
            <a:pPr algn="l" indent="0" marL="0">
              <a:buNone/>
            </a:pPr>
            <a:r>
              <a:rPr lang="en-US" sz="950" i="1" dirty="0">
                <a:solidFill>
                  <a:srgbClr val="5C5C66"/>
                </a:solidFill>
                <a:latin typeface="RijksSansTT" pitchFamily="34" charset="0"/>
                <a:ea typeface="RijksSansTT" pitchFamily="34" charset="-122"/>
                <a:cs typeface="RijksSansTT" pitchFamily="34" charset="-120"/>
              </a:rPr>
              <a:t>Archiefwet 2026 · gepubliceerd in Staatsblad 2026, 149 · verwachte inwerkingtreding 1 januari 2027</a:t>
            </a:r>
            <a:endParaRPr lang="en-US" sz="950" dirty="0"/>
          </a:p>
        </p:txBody>
      </p:sp>
      <p:sp>
        <p:nvSpPr>
          <p:cNvPr id="36" name="Text 33"/>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37" name="Text 34"/>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IN DE PRAKTIJK</a:t>
            </a:r>
            <a:endParaRPr lang="en-US" sz="1250" dirty="0"/>
          </a:p>
        </p:txBody>
      </p:sp>
      <p:sp>
        <p:nvSpPr>
          <p:cNvPr id="5" name="Text 2"/>
          <p:cNvSpPr txBox="1"/>
          <p:nvPr/>
        </p:nvSpPr>
        <p:spPr>
          <a:xfrm>
            <a:off x="502920" y="841248"/>
            <a:ext cx="9875520" cy="594360"/>
          </a:xfrm>
          <a:prstGeom prst="rect">
            <a:avLst/>
          </a:prstGeom>
          <a:noFill/>
          <a:ln/>
        </p:spPr>
        <p:txBody>
          <a:bodyPr wrap="square" lIns="0" tIns="0" rIns="0" bIns="0" rtlCol="0" anchor="t"/>
          <a:lstStyle/>
          <a:p>
            <a:pPr algn="l" indent="0" marL="0">
              <a:buNone/>
            </a:pPr>
            <a:r>
              <a:rPr lang="en-US" sz="3000" b="1" dirty="0">
                <a:solidFill>
                  <a:srgbClr val="41145E"/>
                </a:solidFill>
                <a:latin typeface="RijksSansTT" pitchFamily="34" charset="0"/>
                <a:ea typeface="RijksSansTT" pitchFamily="34" charset="-122"/>
                <a:cs typeface="RijksSansTT" pitchFamily="34" charset="-120"/>
              </a:rPr>
              <a:t>Wat betekent dit voor je dagelijkse werk?</a:t>
            </a:r>
            <a:endParaRPr lang="en-US" sz="3000" dirty="0"/>
          </a:p>
        </p:txBody>
      </p:sp>
      <p:sp>
        <p:nvSpPr>
          <p:cNvPr id="6" name="Shape 3"/>
          <p:cNvSpPr/>
          <p:nvPr/>
        </p:nvSpPr>
        <p:spPr>
          <a:xfrm>
            <a:off x="502920" y="1691640"/>
            <a:ext cx="5394960" cy="1783080"/>
          </a:xfrm>
          <a:prstGeom prst="roundRect">
            <a:avLst>
              <a:gd name="adj" fmla="val 7179"/>
            </a:avLst>
          </a:prstGeom>
          <a:solidFill>
            <a:srgbClr val="D9EBF7"/>
          </a:solidFill>
          <a:ln/>
        </p:spPr>
      </p:sp>
      <p:sp>
        <p:nvSpPr>
          <p:cNvPr id="7" name="Shape 4"/>
          <p:cNvSpPr/>
          <p:nvPr/>
        </p:nvSpPr>
        <p:spPr>
          <a:xfrm>
            <a:off x="777240" y="1984248"/>
            <a:ext cx="640080" cy="640080"/>
          </a:xfrm>
          <a:prstGeom prst="ellipse">
            <a:avLst/>
          </a:prstGeom>
          <a:solidFill>
            <a:srgbClr val="41145E"/>
          </a:solidFill>
          <a:ln/>
        </p:spPr>
      </p:sp>
      <p:sp>
        <p:nvSpPr>
          <p:cNvPr id="8" name="Text 5"/>
          <p:cNvSpPr txBox="1"/>
          <p:nvPr/>
        </p:nvSpPr>
        <p:spPr>
          <a:xfrm>
            <a:off x="777240" y="1984248"/>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1</a:t>
            </a:r>
            <a:endParaRPr lang="en-US" sz="2000" dirty="0"/>
          </a:p>
        </p:txBody>
      </p:sp>
      <p:sp>
        <p:nvSpPr>
          <p:cNvPr id="9" name="Text 6"/>
          <p:cNvSpPr txBox="1"/>
          <p:nvPr/>
        </p:nvSpPr>
        <p:spPr>
          <a:xfrm>
            <a:off x="1600200" y="1947672"/>
            <a:ext cx="4023360" cy="594360"/>
          </a:xfrm>
          <a:prstGeom prst="rect">
            <a:avLst/>
          </a:prstGeom>
          <a:noFill/>
          <a:ln/>
        </p:spPr>
        <p:txBody>
          <a:bodyPr wrap="square" lIns="0" tIns="0" rIns="0" bIns="0" rtlCol="0" anchor="ctr"/>
          <a:lstStyle/>
          <a:p>
            <a:pPr algn="l" indent="0" marL="0">
              <a:buNone/>
            </a:pPr>
            <a:r>
              <a:rPr lang="en-US" sz="1800" b="1" dirty="0">
                <a:solidFill>
                  <a:srgbClr val="41145E"/>
                </a:solidFill>
                <a:latin typeface="RijksSansTT" pitchFamily="34" charset="0"/>
                <a:ea typeface="RijksSansTT" pitchFamily="34" charset="-122"/>
                <a:cs typeface="RijksSansTT" pitchFamily="34" charset="-120"/>
              </a:rPr>
              <a:t>Ken je informatie</a:t>
            </a:r>
            <a:endParaRPr lang="en-US" sz="1800" dirty="0"/>
          </a:p>
        </p:txBody>
      </p:sp>
      <p:sp>
        <p:nvSpPr>
          <p:cNvPr id="10" name="Text 7"/>
          <p:cNvSpPr txBox="1"/>
          <p:nvPr/>
        </p:nvSpPr>
        <p:spPr>
          <a:xfrm>
            <a:off x="1600200" y="2532888"/>
            <a:ext cx="4023360" cy="82296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Weet welke informatie je in huis hebt, waar die staat en hoe belangrijk die is. Zonder dat overzicht ben je nooit 'in control'.</a:t>
            </a:r>
            <a:endParaRPr lang="en-US" sz="1250" dirty="0"/>
          </a:p>
        </p:txBody>
      </p:sp>
      <p:sp>
        <p:nvSpPr>
          <p:cNvPr id="11" name="Shape 8"/>
          <p:cNvSpPr/>
          <p:nvPr/>
        </p:nvSpPr>
        <p:spPr>
          <a:xfrm>
            <a:off x="6126480" y="1691640"/>
            <a:ext cx="5394960" cy="1783080"/>
          </a:xfrm>
          <a:prstGeom prst="roundRect">
            <a:avLst>
              <a:gd name="adj" fmla="val 7179"/>
            </a:avLst>
          </a:prstGeom>
          <a:solidFill>
            <a:srgbClr val="D9EBF7"/>
          </a:solidFill>
          <a:ln/>
        </p:spPr>
      </p:sp>
      <p:sp>
        <p:nvSpPr>
          <p:cNvPr id="12" name="Shape 9"/>
          <p:cNvSpPr/>
          <p:nvPr/>
        </p:nvSpPr>
        <p:spPr>
          <a:xfrm>
            <a:off x="6400800" y="1984248"/>
            <a:ext cx="640080" cy="640080"/>
          </a:xfrm>
          <a:prstGeom prst="ellipse">
            <a:avLst/>
          </a:prstGeom>
          <a:solidFill>
            <a:srgbClr val="007BC7"/>
          </a:solidFill>
          <a:ln/>
        </p:spPr>
      </p:sp>
      <p:sp>
        <p:nvSpPr>
          <p:cNvPr id="13" name="Text 10"/>
          <p:cNvSpPr txBox="1"/>
          <p:nvPr/>
        </p:nvSpPr>
        <p:spPr>
          <a:xfrm>
            <a:off x="6400800" y="1984248"/>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2</a:t>
            </a:r>
            <a:endParaRPr lang="en-US" sz="2000" dirty="0"/>
          </a:p>
        </p:txBody>
      </p:sp>
      <p:sp>
        <p:nvSpPr>
          <p:cNvPr id="14" name="Text 11"/>
          <p:cNvSpPr txBox="1"/>
          <p:nvPr/>
        </p:nvSpPr>
        <p:spPr>
          <a:xfrm>
            <a:off x="7223760" y="1947672"/>
            <a:ext cx="4023360" cy="594360"/>
          </a:xfrm>
          <a:prstGeom prst="rect">
            <a:avLst/>
          </a:prstGeom>
          <a:noFill/>
          <a:ln/>
        </p:spPr>
        <p:txBody>
          <a:bodyPr wrap="square" lIns="0" tIns="0" rIns="0" bIns="0" rtlCol="0" anchor="ctr"/>
          <a:lstStyle/>
          <a:p>
            <a:pPr algn="l" indent="0" marL="0">
              <a:buNone/>
            </a:pPr>
            <a:r>
              <a:rPr lang="en-US" sz="1800" b="1" dirty="0">
                <a:solidFill>
                  <a:srgbClr val="41145E"/>
                </a:solidFill>
                <a:latin typeface="RijksSansTT" pitchFamily="34" charset="0"/>
                <a:ea typeface="RijksSansTT" pitchFamily="34" charset="-122"/>
                <a:cs typeface="RijksSansTT" pitchFamily="34" charset="-120"/>
              </a:rPr>
              <a:t>Denk eerder na</a:t>
            </a:r>
            <a:endParaRPr lang="en-US" sz="1800" dirty="0"/>
          </a:p>
        </p:txBody>
      </p:sp>
      <p:sp>
        <p:nvSpPr>
          <p:cNvPr id="15" name="Text 12"/>
          <p:cNvSpPr txBox="1"/>
          <p:nvPr/>
        </p:nvSpPr>
        <p:spPr>
          <a:xfrm>
            <a:off x="7223760" y="2532888"/>
            <a:ext cx="4023360" cy="82296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De kortere overbrengingstermijn vraagt dat je bewaren, beheren en overbrengen vroeger in het proces meeneemt.</a:t>
            </a:r>
            <a:endParaRPr lang="en-US" sz="1250" dirty="0"/>
          </a:p>
        </p:txBody>
      </p:sp>
      <p:sp>
        <p:nvSpPr>
          <p:cNvPr id="16" name="Shape 13"/>
          <p:cNvSpPr/>
          <p:nvPr/>
        </p:nvSpPr>
        <p:spPr>
          <a:xfrm>
            <a:off x="502920" y="3703320"/>
            <a:ext cx="5394960" cy="1783080"/>
          </a:xfrm>
          <a:prstGeom prst="roundRect">
            <a:avLst>
              <a:gd name="adj" fmla="val 7179"/>
            </a:avLst>
          </a:prstGeom>
          <a:solidFill>
            <a:srgbClr val="D9EBF7"/>
          </a:solidFill>
          <a:ln/>
        </p:spPr>
      </p:sp>
      <p:sp>
        <p:nvSpPr>
          <p:cNvPr id="17" name="Shape 14"/>
          <p:cNvSpPr/>
          <p:nvPr/>
        </p:nvSpPr>
        <p:spPr>
          <a:xfrm>
            <a:off x="777240" y="3995928"/>
            <a:ext cx="640080" cy="640080"/>
          </a:xfrm>
          <a:prstGeom prst="ellipse">
            <a:avLst/>
          </a:prstGeom>
          <a:solidFill>
            <a:srgbClr val="66AFDD"/>
          </a:solidFill>
          <a:ln/>
        </p:spPr>
      </p:sp>
      <p:sp>
        <p:nvSpPr>
          <p:cNvPr id="18" name="Text 15"/>
          <p:cNvSpPr txBox="1"/>
          <p:nvPr/>
        </p:nvSpPr>
        <p:spPr>
          <a:xfrm>
            <a:off x="777240" y="3995928"/>
            <a:ext cx="640080" cy="640080"/>
          </a:xfrm>
          <a:prstGeom prst="rect">
            <a:avLst/>
          </a:prstGeom>
          <a:noFill/>
          <a:ln/>
        </p:spPr>
        <p:txBody>
          <a:bodyPr wrap="square" lIns="0" tIns="0" rIns="0" bIns="0" rtlCol="0" anchor="ctr"/>
          <a:lstStyle/>
          <a:p>
            <a:pPr algn="ctr" indent="0" marL="0">
              <a:buNone/>
            </a:pPr>
            <a:r>
              <a:rPr lang="en-US" sz="2000" b="1" dirty="0">
                <a:solidFill>
                  <a:srgbClr val="FFFFFF"/>
                </a:solidFill>
                <a:latin typeface="RijksSansTT" pitchFamily="34" charset="0"/>
                <a:ea typeface="RijksSansTT" pitchFamily="34" charset="-122"/>
                <a:cs typeface="RijksSansTT" pitchFamily="34" charset="-120"/>
              </a:rPr>
              <a:t>3</a:t>
            </a:r>
            <a:endParaRPr lang="en-US" sz="2000" dirty="0"/>
          </a:p>
        </p:txBody>
      </p:sp>
      <p:sp>
        <p:nvSpPr>
          <p:cNvPr id="19" name="Text 16"/>
          <p:cNvSpPr txBox="1"/>
          <p:nvPr/>
        </p:nvSpPr>
        <p:spPr>
          <a:xfrm>
            <a:off x="1600200" y="3959352"/>
            <a:ext cx="4023360" cy="594360"/>
          </a:xfrm>
          <a:prstGeom prst="rect">
            <a:avLst/>
          </a:prstGeom>
          <a:noFill/>
          <a:ln/>
        </p:spPr>
        <p:txBody>
          <a:bodyPr wrap="square" lIns="0" tIns="0" rIns="0" bIns="0" rtlCol="0" anchor="ctr"/>
          <a:lstStyle/>
          <a:p>
            <a:pPr algn="l" indent="0" marL="0">
              <a:buNone/>
            </a:pPr>
            <a:r>
              <a:rPr lang="en-US" sz="1800" b="1" dirty="0">
                <a:solidFill>
                  <a:srgbClr val="41145E"/>
                </a:solidFill>
                <a:latin typeface="RijksSansTT" pitchFamily="34" charset="0"/>
                <a:ea typeface="RijksSansTT" pitchFamily="34" charset="-122"/>
                <a:cs typeface="RijksSansTT" pitchFamily="34" charset="-120"/>
              </a:rPr>
              <a:t>Maak keuzes aantoonbaar</a:t>
            </a:r>
            <a:endParaRPr lang="en-US" sz="1800" dirty="0"/>
          </a:p>
        </p:txBody>
      </p:sp>
      <p:sp>
        <p:nvSpPr>
          <p:cNvPr id="20" name="Text 17"/>
          <p:cNvSpPr txBox="1"/>
          <p:nvPr/>
        </p:nvSpPr>
        <p:spPr>
          <a:xfrm>
            <a:off x="1600200" y="4544568"/>
            <a:ext cx="4023360" cy="82296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Je maakt bewuste risicoafwegingen én legt ze vast, zodat je keuzes uitlegbaar en herleidbaar zijn.</a:t>
            </a:r>
            <a:endParaRPr lang="en-US" sz="1250" dirty="0"/>
          </a:p>
        </p:txBody>
      </p:sp>
      <p:sp>
        <p:nvSpPr>
          <p:cNvPr id="21" name="Shape 18"/>
          <p:cNvSpPr/>
          <p:nvPr/>
        </p:nvSpPr>
        <p:spPr>
          <a:xfrm>
            <a:off x="6126480" y="3703320"/>
            <a:ext cx="5394960" cy="1783080"/>
          </a:xfrm>
          <a:prstGeom prst="roundRect">
            <a:avLst>
              <a:gd name="adj" fmla="val 7179"/>
            </a:avLst>
          </a:prstGeom>
          <a:solidFill>
            <a:srgbClr val="D9EBF7"/>
          </a:solidFill>
          <a:ln/>
        </p:spPr>
      </p:sp>
      <p:sp>
        <p:nvSpPr>
          <p:cNvPr id="22" name="Shape 19"/>
          <p:cNvSpPr/>
          <p:nvPr/>
        </p:nvSpPr>
        <p:spPr>
          <a:xfrm>
            <a:off x="6400800" y="3995928"/>
            <a:ext cx="640080" cy="640080"/>
          </a:xfrm>
          <a:prstGeom prst="ellipse">
            <a:avLst/>
          </a:prstGeom>
          <a:solidFill>
            <a:srgbClr val="FFB612"/>
          </a:solidFill>
          <a:ln/>
        </p:spPr>
      </p:sp>
      <p:sp>
        <p:nvSpPr>
          <p:cNvPr id="23" name="Text 20"/>
          <p:cNvSpPr txBox="1"/>
          <p:nvPr/>
        </p:nvSpPr>
        <p:spPr>
          <a:xfrm>
            <a:off x="6400800" y="3995928"/>
            <a:ext cx="640080" cy="640080"/>
          </a:xfrm>
          <a:prstGeom prst="rect">
            <a:avLst/>
          </a:prstGeom>
          <a:noFill/>
          <a:ln/>
        </p:spPr>
        <p:txBody>
          <a:bodyPr wrap="square" lIns="0" tIns="0" rIns="0" bIns="0" rtlCol="0" anchor="ctr"/>
          <a:lstStyle/>
          <a:p>
            <a:pPr algn="ctr" indent="0" marL="0">
              <a:buNone/>
            </a:pPr>
            <a:r>
              <a:rPr lang="en-US" sz="2000" b="1" dirty="0">
                <a:solidFill>
                  <a:srgbClr val="41145E"/>
                </a:solidFill>
                <a:latin typeface="RijksSansTT" pitchFamily="34" charset="0"/>
                <a:ea typeface="RijksSansTT" pitchFamily="34" charset="-122"/>
                <a:cs typeface="RijksSansTT" pitchFamily="34" charset="-120"/>
              </a:rPr>
              <a:t>4</a:t>
            </a:r>
            <a:endParaRPr lang="en-US" sz="2000" dirty="0"/>
          </a:p>
        </p:txBody>
      </p:sp>
      <p:sp>
        <p:nvSpPr>
          <p:cNvPr id="24" name="Text 21"/>
          <p:cNvSpPr txBox="1"/>
          <p:nvPr/>
        </p:nvSpPr>
        <p:spPr>
          <a:xfrm>
            <a:off x="7223760" y="3959352"/>
            <a:ext cx="4023360" cy="594360"/>
          </a:xfrm>
          <a:prstGeom prst="rect">
            <a:avLst/>
          </a:prstGeom>
          <a:noFill/>
          <a:ln/>
        </p:spPr>
        <p:txBody>
          <a:bodyPr wrap="square" lIns="0" tIns="0" rIns="0" bIns="0" rtlCol="0" anchor="ctr"/>
          <a:lstStyle/>
          <a:p>
            <a:pPr algn="l" indent="0" marL="0">
              <a:buNone/>
            </a:pPr>
            <a:r>
              <a:rPr lang="en-US" sz="1800" b="1" dirty="0">
                <a:solidFill>
                  <a:srgbClr val="41145E"/>
                </a:solidFill>
                <a:latin typeface="RijksSansTT" pitchFamily="34" charset="0"/>
                <a:ea typeface="RijksSansTT" pitchFamily="34" charset="-122"/>
                <a:cs typeface="RijksSansTT" pitchFamily="34" charset="-120"/>
              </a:rPr>
              <a:t>Werk samen</a:t>
            </a:r>
            <a:endParaRPr lang="en-US" sz="1800" dirty="0"/>
          </a:p>
        </p:txBody>
      </p:sp>
      <p:sp>
        <p:nvSpPr>
          <p:cNvPr id="25" name="Text 22"/>
          <p:cNvSpPr txBox="1"/>
          <p:nvPr/>
        </p:nvSpPr>
        <p:spPr>
          <a:xfrm>
            <a:off x="7223760" y="4544568"/>
            <a:ext cx="4023360" cy="822960"/>
          </a:xfrm>
          <a:prstGeom prst="rect">
            <a:avLst/>
          </a:prstGeom>
          <a:noFill/>
          <a:ln/>
        </p:spPr>
        <p:txBody>
          <a:bodyPr wrap="square" lIns="0" tIns="0" rIns="0" bIns="0" rtlCol="0" anchor="t"/>
          <a:lstStyle/>
          <a:p>
            <a:pPr algn="l" indent="0" marL="0">
              <a:lnSpc>
                <a:spcPct val="106000"/>
              </a:lnSpc>
              <a:buNone/>
            </a:pPr>
            <a:r>
              <a:rPr lang="en-US" sz="1250" dirty="0">
                <a:solidFill>
                  <a:srgbClr val="5C5C66"/>
                </a:solidFill>
                <a:latin typeface="RijksSansTT" pitchFamily="34" charset="0"/>
                <a:ea typeface="RijksSansTT" pitchFamily="34" charset="-122"/>
                <a:cs typeface="RijksSansTT" pitchFamily="34" charset="-120"/>
              </a:rPr>
              <a:t>Archief raakt aan informatiebeveiliging, privacy en de Woo — dezelfde informatie, systemen en risico's. Zoek de verbinding.</a:t>
            </a:r>
            <a:endParaRPr lang="en-US" sz="1250" dirty="0"/>
          </a:p>
        </p:txBody>
      </p:sp>
      <p:sp>
        <p:nvSpPr>
          <p:cNvPr id="26" name="Text 23"/>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27" name="Text 24"/>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50292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JOUW ROL</a:t>
            </a:r>
            <a:endParaRPr lang="en-US" sz="1250" dirty="0"/>
          </a:p>
        </p:txBody>
      </p:sp>
      <p:sp>
        <p:nvSpPr>
          <p:cNvPr id="5" name="Text 2"/>
          <p:cNvSpPr txBox="1"/>
          <p:nvPr/>
        </p:nvSpPr>
        <p:spPr>
          <a:xfrm>
            <a:off x="502920" y="841248"/>
            <a:ext cx="9875520" cy="594360"/>
          </a:xfrm>
          <a:prstGeom prst="rect">
            <a:avLst/>
          </a:prstGeom>
          <a:noFill/>
          <a:ln/>
        </p:spPr>
        <p:txBody>
          <a:bodyPr wrap="square" lIns="0" tIns="0" rIns="0" bIns="0" rtlCol="0" anchor="t"/>
          <a:lstStyle/>
          <a:p>
            <a:pPr algn="l" indent="0" marL="0">
              <a:buNone/>
            </a:pPr>
            <a:r>
              <a:rPr lang="en-US" sz="3000" b="1" dirty="0">
                <a:solidFill>
                  <a:srgbClr val="41145E"/>
                </a:solidFill>
                <a:latin typeface="RijksSansTT" pitchFamily="34" charset="0"/>
                <a:ea typeface="RijksSansTT" pitchFamily="34" charset="-122"/>
                <a:cs typeface="RijksSansTT" pitchFamily="34" charset="-120"/>
              </a:rPr>
              <a:t>De rol van de informatiebeheerder</a:t>
            </a:r>
            <a:endParaRPr lang="en-US" sz="3000" dirty="0"/>
          </a:p>
        </p:txBody>
      </p:sp>
      <p:sp>
        <p:nvSpPr>
          <p:cNvPr id="6" name="Shape 3"/>
          <p:cNvSpPr/>
          <p:nvPr/>
        </p:nvSpPr>
        <p:spPr>
          <a:xfrm>
            <a:off x="502920" y="1783080"/>
            <a:ext cx="4892040" cy="1417320"/>
          </a:xfrm>
          <a:prstGeom prst="roundRect">
            <a:avLst>
              <a:gd name="adj" fmla="val 9032"/>
            </a:avLst>
          </a:prstGeom>
          <a:solidFill>
            <a:srgbClr val="EDEDF1"/>
          </a:solidFill>
          <a:ln/>
        </p:spPr>
      </p:sp>
      <p:sp>
        <p:nvSpPr>
          <p:cNvPr id="7" name="Text 4"/>
          <p:cNvSpPr txBox="1"/>
          <p:nvPr/>
        </p:nvSpPr>
        <p:spPr>
          <a:xfrm>
            <a:off x="777240" y="1965960"/>
            <a:ext cx="1828800" cy="320040"/>
          </a:xfrm>
          <a:prstGeom prst="rect">
            <a:avLst/>
          </a:prstGeom>
          <a:noFill/>
          <a:ln/>
        </p:spPr>
        <p:txBody>
          <a:bodyPr wrap="square" lIns="0" tIns="0" rIns="0" bIns="0" rtlCol="0" anchor="ctr"/>
          <a:lstStyle/>
          <a:p>
            <a:pPr algn="l" indent="0" marL="0">
              <a:buNone/>
            </a:pPr>
            <a:r>
              <a:rPr lang="en-US" sz="1200" b="1" spc="200" kern="0" dirty="0">
                <a:solidFill>
                  <a:srgbClr val="5C5C66"/>
                </a:solidFill>
                <a:latin typeface="RijksSansTT" pitchFamily="34" charset="0"/>
                <a:ea typeface="RijksSansTT" pitchFamily="34" charset="-122"/>
                <a:cs typeface="RijksSansTT" pitchFamily="34" charset="-120"/>
              </a:rPr>
              <a:t>VAN</a:t>
            </a:r>
            <a:endParaRPr lang="en-US" sz="1200" dirty="0"/>
          </a:p>
        </p:txBody>
      </p:sp>
      <p:sp>
        <p:nvSpPr>
          <p:cNvPr id="8" name="Text 5"/>
          <p:cNvSpPr txBox="1"/>
          <p:nvPr/>
        </p:nvSpPr>
        <p:spPr>
          <a:xfrm>
            <a:off x="777240" y="2240280"/>
            <a:ext cx="4343400" cy="411480"/>
          </a:xfrm>
          <a:prstGeom prst="rect">
            <a:avLst/>
          </a:prstGeom>
          <a:noFill/>
          <a:ln/>
        </p:spPr>
        <p:txBody>
          <a:bodyPr wrap="square" lIns="0" tIns="0" rIns="0" bIns="0" rtlCol="0" anchor="ctr"/>
          <a:lstStyle/>
          <a:p>
            <a:pPr algn="l" indent="0" marL="0">
              <a:buNone/>
            </a:pPr>
            <a:r>
              <a:rPr lang="en-US" sz="1800" b="1" dirty="0">
                <a:solidFill>
                  <a:srgbClr val="2B2B33"/>
                </a:solidFill>
                <a:latin typeface="RijksSansTT" pitchFamily="34" charset="0"/>
                <a:ea typeface="RijksSansTT" pitchFamily="34" charset="-122"/>
                <a:cs typeface="RijksSansTT" pitchFamily="34" charset="-120"/>
              </a:rPr>
              <a:t>Uitvoerder van regels</a:t>
            </a:r>
            <a:endParaRPr lang="en-US" sz="1800" dirty="0"/>
          </a:p>
        </p:txBody>
      </p:sp>
      <p:sp>
        <p:nvSpPr>
          <p:cNvPr id="9" name="Text 6"/>
          <p:cNvSpPr txBox="1"/>
          <p:nvPr/>
        </p:nvSpPr>
        <p:spPr>
          <a:xfrm>
            <a:off x="777240" y="2679192"/>
            <a:ext cx="434340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Vaste lijsten volgen, achteraf opschonen, 'zo hoort het'.</a:t>
            </a:r>
            <a:endParaRPr lang="en-US" sz="1250" dirty="0"/>
          </a:p>
        </p:txBody>
      </p:sp>
      <p:sp>
        <p:nvSpPr>
          <p:cNvPr id="10" name="Shape 7"/>
          <p:cNvSpPr/>
          <p:nvPr/>
        </p:nvSpPr>
        <p:spPr>
          <a:xfrm>
            <a:off x="5532120" y="2286000"/>
            <a:ext cx="685800" cy="411480"/>
          </a:xfrm>
          <a:prstGeom prst="rightArrow">
            <a:avLst/>
          </a:prstGeom>
          <a:solidFill>
            <a:srgbClr val="FFB612"/>
          </a:solidFill>
          <a:ln/>
        </p:spPr>
      </p:sp>
      <p:sp>
        <p:nvSpPr>
          <p:cNvPr id="11" name="Shape 8"/>
          <p:cNvSpPr/>
          <p:nvPr/>
        </p:nvSpPr>
        <p:spPr>
          <a:xfrm>
            <a:off x="6400800" y="1783080"/>
            <a:ext cx="5120640" cy="1417320"/>
          </a:xfrm>
          <a:prstGeom prst="roundRect">
            <a:avLst>
              <a:gd name="adj" fmla="val 9032"/>
            </a:avLst>
          </a:prstGeom>
          <a:solidFill>
            <a:srgbClr val="D9EBF7"/>
          </a:solidFill>
          <a:ln w="19050">
            <a:solidFill>
              <a:srgbClr val="007BC7"/>
            </a:solidFill>
            <a:prstDash val="solid"/>
          </a:ln>
        </p:spPr>
      </p:sp>
      <p:sp>
        <p:nvSpPr>
          <p:cNvPr id="12" name="Text 9"/>
          <p:cNvSpPr txBox="1"/>
          <p:nvPr/>
        </p:nvSpPr>
        <p:spPr>
          <a:xfrm>
            <a:off x="6675120" y="1965960"/>
            <a:ext cx="1828800" cy="320040"/>
          </a:xfrm>
          <a:prstGeom prst="rect">
            <a:avLst/>
          </a:prstGeom>
          <a:noFill/>
          <a:ln/>
        </p:spPr>
        <p:txBody>
          <a:bodyPr wrap="square" lIns="0" tIns="0" rIns="0" bIns="0" rtlCol="0" anchor="ctr"/>
          <a:lstStyle/>
          <a:p>
            <a:pPr algn="l" indent="0" marL="0">
              <a:buNone/>
            </a:pPr>
            <a:r>
              <a:rPr lang="en-US" sz="1200" b="1" spc="200" kern="0" dirty="0">
                <a:solidFill>
                  <a:srgbClr val="007BC7"/>
                </a:solidFill>
                <a:latin typeface="RijksSansTT" pitchFamily="34" charset="0"/>
                <a:ea typeface="RijksSansTT" pitchFamily="34" charset="-122"/>
                <a:cs typeface="RijksSansTT" pitchFamily="34" charset="-120"/>
              </a:rPr>
              <a:t>NAAR</a:t>
            </a:r>
            <a:endParaRPr lang="en-US" sz="1200" dirty="0"/>
          </a:p>
        </p:txBody>
      </p:sp>
      <p:sp>
        <p:nvSpPr>
          <p:cNvPr id="13" name="Text 10"/>
          <p:cNvSpPr txBox="1"/>
          <p:nvPr/>
        </p:nvSpPr>
        <p:spPr>
          <a:xfrm>
            <a:off x="6675120" y="2240280"/>
            <a:ext cx="4572000" cy="411480"/>
          </a:xfrm>
          <a:prstGeom prst="rect">
            <a:avLst/>
          </a:prstGeom>
          <a:noFill/>
          <a:ln/>
        </p:spPr>
        <p:txBody>
          <a:bodyPr wrap="square" lIns="0" tIns="0" rIns="0" bIns="0" rtlCol="0" anchor="ctr"/>
          <a:lstStyle/>
          <a:p>
            <a:pPr algn="l" indent="0" marL="0">
              <a:buNone/>
            </a:pPr>
            <a:r>
              <a:rPr lang="en-US" sz="1800" b="1" dirty="0">
                <a:solidFill>
                  <a:srgbClr val="41145E"/>
                </a:solidFill>
                <a:latin typeface="RijksSansTT" pitchFamily="34" charset="0"/>
                <a:ea typeface="RijksSansTT" pitchFamily="34" charset="-122"/>
                <a:cs typeface="RijksSansTT" pitchFamily="34" charset="-120"/>
              </a:rPr>
              <a:t>Adviseur &amp; regisseur</a:t>
            </a:r>
            <a:endParaRPr lang="en-US" sz="1800" dirty="0"/>
          </a:p>
        </p:txBody>
      </p:sp>
      <p:sp>
        <p:nvSpPr>
          <p:cNvPr id="14" name="Text 11"/>
          <p:cNvSpPr txBox="1"/>
          <p:nvPr/>
        </p:nvSpPr>
        <p:spPr>
          <a:xfrm>
            <a:off x="6675120" y="2679192"/>
            <a:ext cx="4572000" cy="457200"/>
          </a:xfrm>
          <a:prstGeom prst="rect">
            <a:avLst/>
          </a:prstGeom>
          <a:noFill/>
          <a:ln/>
        </p:spPr>
        <p:txBody>
          <a:bodyPr wrap="square" lIns="0" tIns="0" rIns="0" bIns="0" rtlCol="0" anchor="t"/>
          <a:lstStyle/>
          <a:p>
            <a:pPr algn="l" indent="0" marL="0">
              <a:buNone/>
            </a:pPr>
            <a:r>
              <a:rPr lang="en-US" sz="1250" dirty="0">
                <a:solidFill>
                  <a:srgbClr val="5C5C66"/>
                </a:solidFill>
                <a:latin typeface="RijksSansTT" pitchFamily="34" charset="0"/>
                <a:ea typeface="RijksSansTT" pitchFamily="34" charset="-122"/>
                <a:cs typeface="RijksSansTT" pitchFamily="34" charset="-120"/>
              </a:rPr>
              <a:t>Risico's afwegen, keuzes onderbouwen, vooraan meedenken.</a:t>
            </a:r>
            <a:endParaRPr lang="en-US" sz="1250" dirty="0"/>
          </a:p>
        </p:txBody>
      </p:sp>
      <p:sp>
        <p:nvSpPr>
          <p:cNvPr id="15" name="Shape 12"/>
          <p:cNvSpPr/>
          <p:nvPr/>
        </p:nvSpPr>
        <p:spPr>
          <a:xfrm>
            <a:off x="502920" y="3520440"/>
            <a:ext cx="3520440" cy="1828800"/>
          </a:xfrm>
          <a:prstGeom prst="roundRect">
            <a:avLst>
              <a:gd name="adj" fmla="val 7000"/>
            </a:avLst>
          </a:prstGeom>
          <a:solidFill>
            <a:srgbClr val="FFFFFF"/>
          </a:solidFill>
          <a:ln w="12700">
            <a:solidFill>
              <a:srgbClr val="D6D6DE"/>
            </a:solidFill>
            <a:prstDash val="solid"/>
          </a:ln>
        </p:spPr>
      </p:sp>
      <p:sp>
        <p:nvSpPr>
          <p:cNvPr id="16" name="Shape 13"/>
          <p:cNvSpPr/>
          <p:nvPr/>
        </p:nvSpPr>
        <p:spPr>
          <a:xfrm>
            <a:off x="502920" y="3520440"/>
            <a:ext cx="3520440" cy="128016"/>
          </a:xfrm>
          <a:prstGeom prst="roundRect">
            <a:avLst>
              <a:gd name="adj" fmla="val 35714"/>
            </a:avLst>
          </a:prstGeom>
          <a:solidFill>
            <a:srgbClr val="41145E"/>
          </a:solidFill>
          <a:ln/>
        </p:spPr>
      </p:sp>
      <p:sp>
        <p:nvSpPr>
          <p:cNvPr id="17" name="Text 14"/>
          <p:cNvSpPr txBox="1"/>
          <p:nvPr/>
        </p:nvSpPr>
        <p:spPr>
          <a:xfrm>
            <a:off x="777240" y="3813048"/>
            <a:ext cx="297180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Vakmanschap</a:t>
            </a:r>
            <a:endParaRPr lang="en-US" sz="1700" dirty="0"/>
          </a:p>
        </p:txBody>
      </p:sp>
      <p:sp>
        <p:nvSpPr>
          <p:cNvPr id="18" name="Text 15"/>
          <p:cNvSpPr txBox="1"/>
          <p:nvPr/>
        </p:nvSpPr>
        <p:spPr>
          <a:xfrm>
            <a:off x="777240" y="4343400"/>
            <a:ext cx="2971800" cy="914400"/>
          </a:xfrm>
          <a:prstGeom prst="rect">
            <a:avLst/>
          </a:prstGeom>
          <a:noFill/>
          <a:ln/>
        </p:spPr>
        <p:txBody>
          <a:bodyPr wrap="square" lIns="0" tIns="0" rIns="0" bIns="0" rtlCol="0" anchor="t"/>
          <a:lstStyle/>
          <a:p>
            <a:pPr algn="l"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Meer professioneel oordeel: je weegt af in plaats van af te vinken.</a:t>
            </a:r>
            <a:endParaRPr lang="en-US" sz="1300" dirty="0"/>
          </a:p>
        </p:txBody>
      </p:sp>
      <p:sp>
        <p:nvSpPr>
          <p:cNvPr id="19" name="Shape 16"/>
          <p:cNvSpPr/>
          <p:nvPr/>
        </p:nvSpPr>
        <p:spPr>
          <a:xfrm>
            <a:off x="4251960" y="3520440"/>
            <a:ext cx="3520440" cy="1828800"/>
          </a:xfrm>
          <a:prstGeom prst="roundRect">
            <a:avLst>
              <a:gd name="adj" fmla="val 7000"/>
            </a:avLst>
          </a:prstGeom>
          <a:solidFill>
            <a:srgbClr val="FFFFFF"/>
          </a:solidFill>
          <a:ln w="12700">
            <a:solidFill>
              <a:srgbClr val="D6D6DE"/>
            </a:solidFill>
            <a:prstDash val="solid"/>
          </a:ln>
        </p:spPr>
      </p:sp>
      <p:sp>
        <p:nvSpPr>
          <p:cNvPr id="20" name="Shape 17"/>
          <p:cNvSpPr/>
          <p:nvPr/>
        </p:nvSpPr>
        <p:spPr>
          <a:xfrm>
            <a:off x="4251960" y="3520440"/>
            <a:ext cx="3520440" cy="128016"/>
          </a:xfrm>
          <a:prstGeom prst="roundRect">
            <a:avLst>
              <a:gd name="adj" fmla="val 35714"/>
            </a:avLst>
          </a:prstGeom>
          <a:solidFill>
            <a:srgbClr val="007BC7"/>
          </a:solidFill>
          <a:ln/>
        </p:spPr>
      </p:sp>
      <p:sp>
        <p:nvSpPr>
          <p:cNvPr id="21" name="Text 18"/>
          <p:cNvSpPr txBox="1"/>
          <p:nvPr/>
        </p:nvSpPr>
        <p:spPr>
          <a:xfrm>
            <a:off x="4526280" y="3813048"/>
            <a:ext cx="297180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Verbinder</a:t>
            </a:r>
            <a:endParaRPr lang="en-US" sz="1700" dirty="0"/>
          </a:p>
        </p:txBody>
      </p:sp>
      <p:sp>
        <p:nvSpPr>
          <p:cNvPr id="22" name="Text 19"/>
          <p:cNvSpPr txBox="1"/>
          <p:nvPr/>
        </p:nvSpPr>
        <p:spPr>
          <a:xfrm>
            <a:off x="4526280" y="4343400"/>
            <a:ext cx="2971800" cy="914400"/>
          </a:xfrm>
          <a:prstGeom prst="rect">
            <a:avLst/>
          </a:prstGeom>
          <a:noFill/>
          <a:ln/>
        </p:spPr>
        <p:txBody>
          <a:bodyPr wrap="square" lIns="0" tIns="0" rIns="0" bIns="0" rtlCol="0" anchor="t"/>
          <a:lstStyle/>
          <a:p>
            <a:pPr algn="l"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Je schakelt met IB, privacy, IT en de business rond dezelfde informatie.</a:t>
            </a:r>
            <a:endParaRPr lang="en-US" sz="1300" dirty="0"/>
          </a:p>
        </p:txBody>
      </p:sp>
      <p:sp>
        <p:nvSpPr>
          <p:cNvPr id="23" name="Shape 20"/>
          <p:cNvSpPr/>
          <p:nvPr/>
        </p:nvSpPr>
        <p:spPr>
          <a:xfrm>
            <a:off x="8001000" y="3520440"/>
            <a:ext cx="3520440" cy="1828800"/>
          </a:xfrm>
          <a:prstGeom prst="roundRect">
            <a:avLst>
              <a:gd name="adj" fmla="val 7000"/>
            </a:avLst>
          </a:prstGeom>
          <a:solidFill>
            <a:srgbClr val="FFFFFF"/>
          </a:solidFill>
          <a:ln w="12700">
            <a:solidFill>
              <a:srgbClr val="D6D6DE"/>
            </a:solidFill>
            <a:prstDash val="solid"/>
          </a:ln>
        </p:spPr>
      </p:sp>
      <p:sp>
        <p:nvSpPr>
          <p:cNvPr id="24" name="Shape 21"/>
          <p:cNvSpPr/>
          <p:nvPr/>
        </p:nvSpPr>
        <p:spPr>
          <a:xfrm>
            <a:off x="8001000" y="3520440"/>
            <a:ext cx="3520440" cy="128016"/>
          </a:xfrm>
          <a:prstGeom prst="roundRect">
            <a:avLst>
              <a:gd name="adj" fmla="val 35714"/>
            </a:avLst>
          </a:prstGeom>
          <a:solidFill>
            <a:srgbClr val="FFB612"/>
          </a:solidFill>
          <a:ln/>
        </p:spPr>
      </p:sp>
      <p:sp>
        <p:nvSpPr>
          <p:cNvPr id="25" name="Text 22"/>
          <p:cNvSpPr txBox="1"/>
          <p:nvPr/>
        </p:nvSpPr>
        <p:spPr>
          <a:xfrm>
            <a:off x="8275320" y="3813048"/>
            <a:ext cx="2971800" cy="457200"/>
          </a:xfrm>
          <a:prstGeom prst="rect">
            <a:avLst/>
          </a:prstGeom>
          <a:noFill/>
          <a:ln/>
        </p:spPr>
        <p:txBody>
          <a:bodyPr wrap="square" lIns="0" tIns="0" rIns="0" bIns="0" rtlCol="0" anchor="ctr"/>
          <a:lstStyle/>
          <a:p>
            <a:pPr algn="l" indent="0" marL="0">
              <a:buNone/>
            </a:pPr>
            <a:r>
              <a:rPr lang="en-US" sz="1700" b="1" dirty="0">
                <a:solidFill>
                  <a:srgbClr val="41145E"/>
                </a:solidFill>
                <a:latin typeface="RijksSansTT" pitchFamily="34" charset="0"/>
                <a:ea typeface="RijksSansTT" pitchFamily="34" charset="-122"/>
                <a:cs typeface="RijksSansTT" pitchFamily="34" charset="-120"/>
              </a:rPr>
              <a:t>Vertaler</a:t>
            </a:r>
            <a:endParaRPr lang="en-US" sz="1700" dirty="0"/>
          </a:p>
        </p:txBody>
      </p:sp>
      <p:sp>
        <p:nvSpPr>
          <p:cNvPr id="26" name="Text 23"/>
          <p:cNvSpPr txBox="1"/>
          <p:nvPr/>
        </p:nvSpPr>
        <p:spPr>
          <a:xfrm>
            <a:off x="8275320" y="4343400"/>
            <a:ext cx="2971800" cy="914400"/>
          </a:xfrm>
          <a:prstGeom prst="rect">
            <a:avLst/>
          </a:prstGeom>
          <a:noFill/>
          <a:ln/>
        </p:spPr>
        <p:txBody>
          <a:bodyPr wrap="square" lIns="0" tIns="0" rIns="0" bIns="0" rtlCol="0" anchor="t"/>
          <a:lstStyle/>
          <a:p>
            <a:pPr algn="l" indent="0" marL="0">
              <a:lnSpc>
                <a:spcPct val="108000"/>
              </a:lnSpc>
              <a:buNone/>
            </a:pPr>
            <a:r>
              <a:rPr lang="en-US" sz="1300" dirty="0">
                <a:solidFill>
                  <a:srgbClr val="5C5C66"/>
                </a:solidFill>
                <a:latin typeface="RijksSansTT" pitchFamily="34" charset="0"/>
                <a:ea typeface="RijksSansTT" pitchFamily="34" charset="-122"/>
                <a:cs typeface="RijksSansTT" pitchFamily="34" charset="-120"/>
              </a:rPr>
              <a:t>Je maakt de opgave bestuurlijk uitlegbaar en krijgt collega's mee.</a:t>
            </a:r>
            <a:endParaRPr lang="en-US" sz="1300" dirty="0"/>
          </a:p>
        </p:txBody>
      </p:sp>
      <p:sp>
        <p:nvSpPr>
          <p:cNvPr id="27" name="Text 24"/>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28" name="Text 25"/>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548640" y="457200"/>
            <a:ext cx="7315200" cy="292608"/>
          </a:xfrm>
          <a:prstGeom prst="rect">
            <a:avLst/>
          </a:prstGeom>
          <a:noFill/>
          <a:ln/>
        </p:spPr>
        <p:txBody>
          <a:bodyPr wrap="square" lIns="0" tIns="0" rIns="0" bIns="0" rtlCol="0" anchor="ctr"/>
          <a:lstStyle/>
          <a:p>
            <a:pPr algn="l" indent="0" marL="0">
              <a:buNone/>
            </a:pPr>
            <a:r>
              <a:rPr lang="en-US" sz="1250" b="1" spc="200" kern="0" dirty="0">
                <a:solidFill>
                  <a:srgbClr val="007BC7"/>
                </a:solidFill>
                <a:latin typeface="RijksSansTT" pitchFamily="34" charset="0"/>
                <a:ea typeface="RijksSansTT" pitchFamily="34" charset="-122"/>
                <a:cs typeface="RijksSansTT" pitchFamily="34" charset="-120"/>
              </a:rPr>
              <a:t>TER INSPIRATIE</a:t>
            </a:r>
            <a:endParaRPr lang="en-US" sz="1250" dirty="0"/>
          </a:p>
        </p:txBody>
      </p:sp>
      <p:sp>
        <p:nvSpPr>
          <p:cNvPr id="5" name="Text 2"/>
          <p:cNvSpPr txBox="1"/>
          <p:nvPr/>
        </p:nvSpPr>
        <p:spPr>
          <a:xfrm>
            <a:off x="502920" y="786384"/>
            <a:ext cx="9784080" cy="548640"/>
          </a:xfrm>
          <a:prstGeom prst="rect">
            <a:avLst/>
          </a:prstGeom>
          <a:noFill/>
          <a:ln/>
        </p:spPr>
        <p:txBody>
          <a:bodyPr wrap="square" lIns="0" tIns="0" rIns="0" bIns="0" rtlCol="0" anchor="t"/>
          <a:lstStyle/>
          <a:p>
            <a:pPr algn="l" indent="0" marL="0">
              <a:buNone/>
            </a:pPr>
            <a:r>
              <a:rPr lang="en-US" sz="2800" b="1" dirty="0">
                <a:solidFill>
                  <a:srgbClr val="41145E"/>
                </a:solidFill>
                <a:latin typeface="RijksSansTT" pitchFamily="34" charset="0"/>
                <a:ea typeface="RijksSansTT" pitchFamily="34" charset="-122"/>
                <a:cs typeface="RijksSansTT" pitchFamily="34" charset="-120"/>
              </a:rPr>
              <a:t>Voorbeeldvragen voor de rondes</a:t>
            </a:r>
            <a:endParaRPr lang="en-US" sz="2800" dirty="0"/>
          </a:p>
        </p:txBody>
      </p:sp>
      <p:sp>
        <p:nvSpPr>
          <p:cNvPr id="6" name="Text 3"/>
          <p:cNvSpPr txBox="1"/>
          <p:nvPr/>
        </p:nvSpPr>
        <p:spPr>
          <a:xfrm>
            <a:off x="521208" y="1353312"/>
            <a:ext cx="10698480" cy="365760"/>
          </a:xfrm>
          <a:prstGeom prst="rect">
            <a:avLst/>
          </a:prstGeom>
          <a:noFill/>
          <a:ln/>
        </p:spPr>
        <p:txBody>
          <a:bodyPr wrap="square" lIns="0" tIns="0" rIns="0" bIns="0" rtlCol="0" anchor="t"/>
          <a:lstStyle/>
          <a:p>
            <a:pPr algn="l" indent="0" marL="0">
              <a:buNone/>
            </a:pPr>
            <a:r>
              <a:rPr lang="en-US" sz="1350" dirty="0">
                <a:solidFill>
                  <a:srgbClr val="5C5C66"/>
                </a:solidFill>
                <a:latin typeface="RijksSansTT" pitchFamily="34" charset="0"/>
                <a:ea typeface="RijksSansTT" pitchFamily="34" charset="-122"/>
                <a:cs typeface="RijksSansTT" pitchFamily="34" charset="-120"/>
              </a:rPr>
              <a:t>Aanknopingspunten om mee te starten — kies wat bij jouw praktijk past, of breng je eigen vraag in.</a:t>
            </a:r>
            <a:endParaRPr lang="en-US" sz="1350" dirty="0"/>
          </a:p>
        </p:txBody>
      </p:sp>
      <p:sp>
        <p:nvSpPr>
          <p:cNvPr id="7" name="Shape 4"/>
          <p:cNvSpPr/>
          <p:nvPr/>
        </p:nvSpPr>
        <p:spPr>
          <a:xfrm>
            <a:off x="502920" y="1874520"/>
            <a:ext cx="3520440" cy="1645920"/>
          </a:xfrm>
          <a:prstGeom prst="roundRect">
            <a:avLst>
              <a:gd name="adj" fmla="val 7778"/>
            </a:avLst>
          </a:prstGeom>
          <a:solidFill>
            <a:srgbClr val="D9EBF7"/>
          </a:solidFill>
          <a:ln/>
        </p:spPr>
      </p:sp>
      <p:sp>
        <p:nvSpPr>
          <p:cNvPr id="8" name="Shape 5"/>
          <p:cNvSpPr/>
          <p:nvPr/>
        </p:nvSpPr>
        <p:spPr>
          <a:xfrm>
            <a:off x="777240" y="2130552"/>
            <a:ext cx="310896" cy="310896"/>
          </a:xfrm>
          <a:prstGeom prst="ellipse">
            <a:avLst/>
          </a:prstGeom>
          <a:solidFill>
            <a:srgbClr val="FFB612"/>
          </a:solidFill>
          <a:ln/>
        </p:spPr>
      </p:sp>
      <p:sp>
        <p:nvSpPr>
          <p:cNvPr id="9" name="Text 6"/>
          <p:cNvSpPr txBox="1"/>
          <p:nvPr/>
        </p:nvSpPr>
        <p:spPr>
          <a:xfrm>
            <a:off x="1216152" y="209397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Overzicht &amp; waarde</a:t>
            </a:r>
            <a:endParaRPr lang="en-US" sz="1500" dirty="0"/>
          </a:p>
        </p:txBody>
      </p:sp>
      <p:sp>
        <p:nvSpPr>
          <p:cNvPr id="10" name="Text 7"/>
          <p:cNvSpPr txBox="1"/>
          <p:nvPr/>
        </p:nvSpPr>
        <p:spPr>
          <a:xfrm>
            <a:off x="777240" y="258775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Weten we welke informatie we in huis hebben, waar die staat en hoe belangrijk die is?</a:t>
            </a:r>
            <a:endParaRPr lang="en-US" sz="1200" dirty="0"/>
          </a:p>
        </p:txBody>
      </p:sp>
      <p:sp>
        <p:nvSpPr>
          <p:cNvPr id="11" name="Shape 8"/>
          <p:cNvSpPr/>
          <p:nvPr/>
        </p:nvSpPr>
        <p:spPr>
          <a:xfrm>
            <a:off x="4251960" y="1874520"/>
            <a:ext cx="3520440" cy="1645920"/>
          </a:xfrm>
          <a:prstGeom prst="roundRect">
            <a:avLst>
              <a:gd name="adj" fmla="val 7778"/>
            </a:avLst>
          </a:prstGeom>
          <a:solidFill>
            <a:srgbClr val="D9EBF7"/>
          </a:solidFill>
          <a:ln/>
        </p:spPr>
      </p:sp>
      <p:sp>
        <p:nvSpPr>
          <p:cNvPr id="12" name="Shape 9"/>
          <p:cNvSpPr/>
          <p:nvPr/>
        </p:nvSpPr>
        <p:spPr>
          <a:xfrm>
            <a:off x="4526280" y="2130552"/>
            <a:ext cx="310896" cy="310896"/>
          </a:xfrm>
          <a:prstGeom prst="ellipse">
            <a:avLst/>
          </a:prstGeom>
          <a:solidFill>
            <a:srgbClr val="FFB612"/>
          </a:solidFill>
          <a:ln/>
        </p:spPr>
      </p:sp>
      <p:sp>
        <p:nvSpPr>
          <p:cNvPr id="13" name="Text 10"/>
          <p:cNvSpPr txBox="1"/>
          <p:nvPr/>
        </p:nvSpPr>
        <p:spPr>
          <a:xfrm>
            <a:off x="4965192" y="209397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Passende maatregelen</a:t>
            </a:r>
            <a:endParaRPr lang="en-US" sz="1500" dirty="0"/>
          </a:p>
        </p:txBody>
      </p:sp>
      <p:sp>
        <p:nvSpPr>
          <p:cNvPr id="14" name="Text 11"/>
          <p:cNvSpPr txBox="1"/>
          <p:nvPr/>
        </p:nvSpPr>
        <p:spPr>
          <a:xfrm>
            <a:off x="4526280" y="258775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Wat is 'passend' voor óns? Hoe bepalen we wat welke aandacht krijgt?</a:t>
            </a:r>
            <a:endParaRPr lang="en-US" sz="1200" dirty="0"/>
          </a:p>
        </p:txBody>
      </p:sp>
      <p:sp>
        <p:nvSpPr>
          <p:cNvPr id="15" name="Shape 12"/>
          <p:cNvSpPr/>
          <p:nvPr/>
        </p:nvSpPr>
        <p:spPr>
          <a:xfrm>
            <a:off x="8001000" y="1874520"/>
            <a:ext cx="3520440" cy="1645920"/>
          </a:xfrm>
          <a:prstGeom prst="roundRect">
            <a:avLst>
              <a:gd name="adj" fmla="val 7778"/>
            </a:avLst>
          </a:prstGeom>
          <a:solidFill>
            <a:srgbClr val="D9EBF7"/>
          </a:solidFill>
          <a:ln/>
        </p:spPr>
      </p:sp>
      <p:sp>
        <p:nvSpPr>
          <p:cNvPr id="16" name="Shape 13"/>
          <p:cNvSpPr/>
          <p:nvPr/>
        </p:nvSpPr>
        <p:spPr>
          <a:xfrm>
            <a:off x="8275320" y="2130552"/>
            <a:ext cx="310896" cy="310896"/>
          </a:xfrm>
          <a:prstGeom prst="ellipse">
            <a:avLst/>
          </a:prstGeom>
          <a:solidFill>
            <a:srgbClr val="FFB612"/>
          </a:solidFill>
          <a:ln/>
        </p:spPr>
      </p:sp>
      <p:sp>
        <p:nvSpPr>
          <p:cNvPr id="17" name="Text 14"/>
          <p:cNvSpPr txBox="1"/>
          <p:nvPr/>
        </p:nvSpPr>
        <p:spPr>
          <a:xfrm>
            <a:off x="8714232" y="209397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Aantoonbaarheid</a:t>
            </a:r>
            <a:endParaRPr lang="en-US" sz="1500" dirty="0"/>
          </a:p>
        </p:txBody>
      </p:sp>
      <p:sp>
        <p:nvSpPr>
          <p:cNvPr id="18" name="Text 15"/>
          <p:cNvSpPr txBox="1"/>
          <p:nvPr/>
        </p:nvSpPr>
        <p:spPr>
          <a:xfrm>
            <a:off x="8275320" y="258775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Hoe leggen we onze risicoafwegingen en keuzes vast, zodat ze uitlegbaar zijn?</a:t>
            </a:r>
            <a:endParaRPr lang="en-US" sz="1200" dirty="0"/>
          </a:p>
        </p:txBody>
      </p:sp>
      <p:sp>
        <p:nvSpPr>
          <p:cNvPr id="19" name="Shape 16"/>
          <p:cNvSpPr/>
          <p:nvPr/>
        </p:nvSpPr>
        <p:spPr>
          <a:xfrm>
            <a:off x="502920" y="3657600"/>
            <a:ext cx="3520440" cy="1645920"/>
          </a:xfrm>
          <a:prstGeom prst="roundRect">
            <a:avLst>
              <a:gd name="adj" fmla="val 7778"/>
            </a:avLst>
          </a:prstGeom>
          <a:solidFill>
            <a:srgbClr val="D9EBF7"/>
          </a:solidFill>
          <a:ln/>
        </p:spPr>
      </p:sp>
      <p:sp>
        <p:nvSpPr>
          <p:cNvPr id="20" name="Shape 17"/>
          <p:cNvSpPr/>
          <p:nvPr/>
        </p:nvSpPr>
        <p:spPr>
          <a:xfrm>
            <a:off x="777240" y="3913632"/>
            <a:ext cx="310896" cy="310896"/>
          </a:xfrm>
          <a:prstGeom prst="ellipse">
            <a:avLst/>
          </a:prstGeom>
          <a:solidFill>
            <a:srgbClr val="FFB612"/>
          </a:solidFill>
          <a:ln/>
        </p:spPr>
      </p:sp>
      <p:sp>
        <p:nvSpPr>
          <p:cNvPr id="21" name="Text 18"/>
          <p:cNvSpPr txBox="1"/>
          <p:nvPr/>
        </p:nvSpPr>
        <p:spPr>
          <a:xfrm>
            <a:off x="1216152" y="387705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Aan de voorkant</a:t>
            </a:r>
            <a:endParaRPr lang="en-US" sz="1500" dirty="0"/>
          </a:p>
        </p:txBody>
      </p:sp>
      <p:sp>
        <p:nvSpPr>
          <p:cNvPr id="22" name="Text 19"/>
          <p:cNvSpPr txBox="1"/>
          <p:nvPr/>
        </p:nvSpPr>
        <p:spPr>
          <a:xfrm>
            <a:off x="777240" y="437083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Nemen we archief- en vernietigingseisen mee bij nieuwe systemen en aanbestedingen?</a:t>
            </a:r>
            <a:endParaRPr lang="en-US" sz="1200" dirty="0"/>
          </a:p>
        </p:txBody>
      </p:sp>
      <p:sp>
        <p:nvSpPr>
          <p:cNvPr id="23" name="Shape 20"/>
          <p:cNvSpPr/>
          <p:nvPr/>
        </p:nvSpPr>
        <p:spPr>
          <a:xfrm>
            <a:off x="4251960" y="3657600"/>
            <a:ext cx="3520440" cy="1645920"/>
          </a:xfrm>
          <a:prstGeom prst="roundRect">
            <a:avLst>
              <a:gd name="adj" fmla="val 7778"/>
            </a:avLst>
          </a:prstGeom>
          <a:solidFill>
            <a:srgbClr val="D9EBF7"/>
          </a:solidFill>
          <a:ln/>
        </p:spPr>
      </p:sp>
      <p:sp>
        <p:nvSpPr>
          <p:cNvPr id="24" name="Shape 21"/>
          <p:cNvSpPr/>
          <p:nvPr/>
        </p:nvSpPr>
        <p:spPr>
          <a:xfrm>
            <a:off x="4526280" y="3913632"/>
            <a:ext cx="310896" cy="310896"/>
          </a:xfrm>
          <a:prstGeom prst="ellipse">
            <a:avLst/>
          </a:prstGeom>
          <a:solidFill>
            <a:srgbClr val="FFB612"/>
          </a:solidFill>
          <a:ln/>
        </p:spPr>
      </p:sp>
      <p:sp>
        <p:nvSpPr>
          <p:cNvPr id="25" name="Text 22"/>
          <p:cNvSpPr txBox="1"/>
          <p:nvPr/>
        </p:nvSpPr>
        <p:spPr>
          <a:xfrm>
            <a:off x="4965192" y="387705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Samenwerking</a:t>
            </a:r>
            <a:endParaRPr lang="en-US" sz="1500" dirty="0"/>
          </a:p>
        </p:txBody>
      </p:sp>
      <p:sp>
        <p:nvSpPr>
          <p:cNvPr id="26" name="Text 23"/>
          <p:cNvSpPr txBox="1"/>
          <p:nvPr/>
        </p:nvSpPr>
        <p:spPr>
          <a:xfrm>
            <a:off x="4526280" y="437083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Hoe werken we samen met informatiebeveiliging, privacy, IT en de business?</a:t>
            </a:r>
            <a:endParaRPr lang="en-US" sz="1200" dirty="0"/>
          </a:p>
        </p:txBody>
      </p:sp>
      <p:sp>
        <p:nvSpPr>
          <p:cNvPr id="27" name="Shape 24"/>
          <p:cNvSpPr/>
          <p:nvPr/>
        </p:nvSpPr>
        <p:spPr>
          <a:xfrm>
            <a:off x="8001000" y="3657600"/>
            <a:ext cx="3520440" cy="1645920"/>
          </a:xfrm>
          <a:prstGeom prst="roundRect">
            <a:avLst>
              <a:gd name="adj" fmla="val 7778"/>
            </a:avLst>
          </a:prstGeom>
          <a:solidFill>
            <a:srgbClr val="D9EBF7"/>
          </a:solidFill>
          <a:ln/>
        </p:spPr>
      </p:sp>
      <p:sp>
        <p:nvSpPr>
          <p:cNvPr id="28" name="Shape 25"/>
          <p:cNvSpPr/>
          <p:nvPr/>
        </p:nvSpPr>
        <p:spPr>
          <a:xfrm>
            <a:off x="8275320" y="3913632"/>
            <a:ext cx="310896" cy="310896"/>
          </a:xfrm>
          <a:prstGeom prst="ellipse">
            <a:avLst/>
          </a:prstGeom>
          <a:solidFill>
            <a:srgbClr val="FFB612"/>
          </a:solidFill>
          <a:ln/>
        </p:spPr>
      </p:sp>
      <p:sp>
        <p:nvSpPr>
          <p:cNvPr id="29" name="Text 26"/>
          <p:cNvSpPr txBox="1"/>
          <p:nvPr/>
        </p:nvSpPr>
        <p:spPr>
          <a:xfrm>
            <a:off x="8714232" y="3877056"/>
            <a:ext cx="2606040" cy="411480"/>
          </a:xfrm>
          <a:prstGeom prst="rect">
            <a:avLst/>
          </a:prstGeom>
          <a:noFill/>
          <a:ln/>
        </p:spPr>
        <p:txBody>
          <a:bodyPr wrap="square" lIns="0" tIns="0" rIns="0" bIns="0" rtlCol="0" anchor="ctr"/>
          <a:lstStyle/>
          <a:p>
            <a:pPr algn="l" indent="0" marL="0">
              <a:buNone/>
            </a:pPr>
            <a:r>
              <a:rPr lang="en-US" sz="1500" b="1" dirty="0">
                <a:solidFill>
                  <a:srgbClr val="41145E"/>
                </a:solidFill>
                <a:latin typeface="RijksSansTT" pitchFamily="34" charset="0"/>
                <a:ea typeface="RijksSansTT" pitchFamily="34" charset="-122"/>
                <a:cs typeface="RijksSansTT" pitchFamily="34" charset="-120"/>
              </a:rPr>
              <a:t>Draagvlak</a:t>
            </a:r>
            <a:endParaRPr lang="en-US" sz="1500" dirty="0"/>
          </a:p>
        </p:txBody>
      </p:sp>
      <p:sp>
        <p:nvSpPr>
          <p:cNvPr id="30" name="Text 27"/>
          <p:cNvSpPr txBox="1"/>
          <p:nvPr/>
        </p:nvSpPr>
        <p:spPr>
          <a:xfrm>
            <a:off x="8275320" y="4370832"/>
            <a:ext cx="2971800" cy="822960"/>
          </a:xfrm>
          <a:prstGeom prst="rect">
            <a:avLst/>
          </a:prstGeom>
          <a:noFill/>
          <a:ln/>
        </p:spPr>
        <p:txBody>
          <a:bodyPr wrap="square" lIns="0" tIns="0" rIns="0" bIns="0" rtlCol="0" anchor="t"/>
          <a:lstStyle/>
          <a:p>
            <a:pPr algn="l" indent="0" marL="0">
              <a:lnSpc>
                <a:spcPct val="105000"/>
              </a:lnSpc>
              <a:buNone/>
            </a:pPr>
            <a:r>
              <a:rPr lang="en-US" sz="1200" dirty="0">
                <a:solidFill>
                  <a:srgbClr val="5C5C66"/>
                </a:solidFill>
                <a:latin typeface="RijksSansTT" pitchFamily="34" charset="0"/>
                <a:ea typeface="RijksSansTT" pitchFamily="34" charset="-122"/>
                <a:cs typeface="RijksSansTT" pitchFamily="34" charset="-120"/>
              </a:rPr>
              <a:t>Hoe krijgen we bestuur, management en collega's mee in deze manier van werken?</a:t>
            </a:r>
            <a:endParaRPr lang="en-US" sz="1200" dirty="0"/>
          </a:p>
        </p:txBody>
      </p:sp>
      <p:sp>
        <p:nvSpPr>
          <p:cNvPr id="31" name="Text 28"/>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41145E">
                    <a:alpha val="75000"/>
                  </a:srgbClr>
                </a:solidFill>
                <a:latin typeface="RijksSansTT" pitchFamily="34" charset="0"/>
                <a:ea typeface="RijksSansTT" pitchFamily="34" charset="-122"/>
                <a:cs typeface="RijksSansTT" pitchFamily="34" charset="-120"/>
              </a:rPr>
              <a:t>Risicomanagement in het informatiebeheer  ·  Open Space Webinar</a:t>
            </a:r>
            <a:endParaRPr lang="en-US" sz="950" dirty="0"/>
          </a:p>
        </p:txBody>
      </p:sp>
      <p:sp>
        <p:nvSpPr>
          <p:cNvPr id="32" name="Text 29"/>
          <p:cNvSpPr txBox="1"/>
          <p:nvPr/>
        </p:nvSpPr>
        <p:spPr>
          <a:xfrm>
            <a:off x="11277295" y="6382512"/>
            <a:ext cx="457200" cy="292608"/>
          </a:xfrm>
          <a:prstGeom prst="rect">
            <a:avLst/>
          </a:prstGeom>
          <a:noFill/>
          <a:ln/>
        </p:spPr>
        <p:txBody>
          <a:bodyPr wrap="square" lIns="0" tIns="0" rIns="0" bIns="0" rtlCol="0" anchor="ctr"/>
          <a:lstStyle/>
          <a:p>
            <a:pPr algn="r" indent="0" marL="0">
              <a:buNone/>
            </a:pPr>
            <a:r>
              <a:rPr lang="en-US" sz="950" b="1" dirty="0">
                <a:solidFill>
                  <a:srgbClr val="41145E">
                    <a:alpha val="70000"/>
                  </a:srgbClr>
                </a:solidFill>
                <a:latin typeface="RijksSansTT" pitchFamily="34" charset="0"/>
                <a:ea typeface="RijksSansTT" pitchFamily="34" charset="-122"/>
                <a:cs typeface="RijksSansTT"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7BC7"/>
        </a:solidFill>
      </p:bgPr>
    </p:bg>
    <p:spTree>
      <p:nvGrpSpPr>
        <p:cNvPr id="1" name=""/>
        <p:cNvGrpSpPr/>
        <p:nvPr/>
      </p:nvGrpSpPr>
      <p:grpSpPr>
        <a:xfrm>
          <a:off x="0" y="0"/>
          <a:ext cx="0" cy="0"/>
          <a:chOff x="0" y="0"/>
          <a:chExt cx="0" cy="0"/>
        </a:xfrm>
      </p:grpSpPr>
      <p:sp>
        <p:nvSpPr>
          <p:cNvPr id="2" name="Shape 0"/>
          <p:cNvSpPr/>
          <p:nvPr/>
        </p:nvSpPr>
        <p:spPr>
          <a:xfrm>
            <a:off x="10774375" y="-502920"/>
            <a:ext cx="1920240" cy="1600200"/>
          </a:xfrm>
          <a:prstGeom prst="roundRect">
            <a:avLst>
              <a:gd name="adj" fmla="val 16000"/>
            </a:avLst>
          </a:prstGeom>
          <a:solidFill>
            <a:srgbClr val="41145E"/>
          </a:solidFill>
          <a:ln/>
        </p:spPr>
      </p:sp>
      <p:pic>
        <p:nvPicPr>
          <p:cNvPr id="3" name="Image 0" descr="assets/house_knock.png">    </p:cNvPr>
          <p:cNvPicPr>
            <a:picLocks noChangeAspect="1"/>
          </p:cNvPicPr>
          <p:nvPr/>
        </p:nvPicPr>
        <p:blipFill>
          <a:blip r:embed="rId1"/>
          <a:stretch>
            <a:fillRect/>
          </a:stretch>
        </p:blipFill>
        <p:spPr>
          <a:xfrm>
            <a:off x="11112703" y="256032"/>
            <a:ext cx="658368" cy="630936"/>
          </a:xfrm>
          <a:prstGeom prst="rect">
            <a:avLst/>
          </a:prstGeom>
        </p:spPr>
      </p:pic>
      <p:sp>
        <p:nvSpPr>
          <p:cNvPr id="4" name="Text 1"/>
          <p:cNvSpPr txBox="1"/>
          <p:nvPr/>
        </p:nvSpPr>
        <p:spPr>
          <a:xfrm>
            <a:off x="640080" y="777240"/>
            <a:ext cx="7315200" cy="1280160"/>
          </a:xfrm>
          <a:prstGeom prst="rect">
            <a:avLst/>
          </a:prstGeom>
          <a:noFill/>
          <a:ln/>
        </p:spPr>
        <p:txBody>
          <a:bodyPr wrap="square" lIns="0" tIns="0" rIns="0" bIns="0" rtlCol="0" anchor="t"/>
          <a:lstStyle/>
          <a:p>
            <a:pPr algn="l" indent="0" marL="0">
              <a:buNone/>
            </a:pPr>
            <a:r>
              <a:rPr lang="en-US" sz="5400" b="1" dirty="0">
                <a:solidFill>
                  <a:srgbClr val="FFFFFF"/>
                </a:solidFill>
                <a:latin typeface="RijksSansTT" pitchFamily="34" charset="0"/>
                <a:ea typeface="RijksSansTT" pitchFamily="34" charset="-122"/>
                <a:cs typeface="RijksSansTT" pitchFamily="34" charset="-120"/>
              </a:rPr>
              <a:t>Stel je vraag</a:t>
            </a:r>
            <a:endParaRPr lang="en-US" sz="5400" dirty="0"/>
          </a:p>
        </p:txBody>
      </p:sp>
      <p:sp>
        <p:nvSpPr>
          <p:cNvPr id="5" name="Shape 2"/>
          <p:cNvSpPr/>
          <p:nvPr/>
        </p:nvSpPr>
        <p:spPr>
          <a:xfrm>
            <a:off x="685800" y="2569464"/>
            <a:ext cx="365760" cy="365760"/>
          </a:xfrm>
          <a:prstGeom prst="ellipse">
            <a:avLst/>
          </a:prstGeom>
          <a:solidFill>
            <a:srgbClr val="FFB612"/>
          </a:solidFill>
          <a:ln/>
        </p:spPr>
      </p:sp>
      <p:sp>
        <p:nvSpPr>
          <p:cNvPr id="6" name="Text 3"/>
          <p:cNvSpPr txBox="1"/>
          <p:nvPr/>
        </p:nvSpPr>
        <p:spPr>
          <a:xfrm>
            <a:off x="685800" y="2569464"/>
            <a:ext cx="365760" cy="365760"/>
          </a:xfrm>
          <a:prstGeom prst="rect">
            <a:avLst/>
          </a:prstGeom>
          <a:noFill/>
          <a:ln/>
        </p:spPr>
        <p:txBody>
          <a:bodyPr wrap="square" lIns="0" tIns="0" rIns="0" bIns="0" rtlCol="0" anchor="ctr"/>
          <a:lstStyle/>
          <a:p>
            <a:pPr algn="ctr" indent="0" marL="0">
              <a:buNone/>
            </a:pPr>
            <a:r>
              <a:rPr lang="en-US" sz="1500" b="1" dirty="0">
                <a:solidFill>
                  <a:srgbClr val="41145E"/>
                </a:solidFill>
                <a:latin typeface="RijksSansTT" pitchFamily="34" charset="0"/>
                <a:ea typeface="RijksSansTT" pitchFamily="34" charset="-122"/>
                <a:cs typeface="RijksSansTT" pitchFamily="34" charset="-120"/>
              </a:rPr>
              <a:t>1</a:t>
            </a:r>
            <a:endParaRPr lang="en-US" sz="1500" dirty="0"/>
          </a:p>
        </p:txBody>
      </p:sp>
      <p:sp>
        <p:nvSpPr>
          <p:cNvPr id="7" name="Text 4"/>
          <p:cNvSpPr txBox="1"/>
          <p:nvPr/>
        </p:nvSpPr>
        <p:spPr>
          <a:xfrm>
            <a:off x="1234440" y="2468880"/>
            <a:ext cx="7589520" cy="548640"/>
          </a:xfrm>
          <a:prstGeom prst="rect">
            <a:avLst/>
          </a:prstGeom>
          <a:noFill/>
          <a:ln/>
        </p:spPr>
        <p:txBody>
          <a:bodyPr wrap="square" lIns="0" tIns="0" rIns="0" bIns="0" rtlCol="0" anchor="ctr"/>
          <a:lstStyle/>
          <a:p>
            <a:pPr algn="l" indent="0" marL="0">
              <a:buNone/>
            </a:pPr>
            <a:r>
              <a:rPr lang="en-US" sz="2100" dirty="0">
                <a:solidFill>
                  <a:srgbClr val="FFB612"/>
                </a:solidFill>
                <a:latin typeface="RijksSansTT" pitchFamily="34" charset="0"/>
                <a:ea typeface="RijksSansTT" pitchFamily="34" charset="-122"/>
                <a:cs typeface="RijksSansTT" pitchFamily="34" charset="-120"/>
              </a:rPr>
              <a:t>Neem even een minuutje om na te denken over wat jouw vraag is</a:t>
            </a:r>
            <a:endParaRPr lang="en-US" sz="2100" dirty="0"/>
          </a:p>
        </p:txBody>
      </p:sp>
      <p:sp>
        <p:nvSpPr>
          <p:cNvPr id="8" name="Shape 5"/>
          <p:cNvSpPr/>
          <p:nvPr/>
        </p:nvSpPr>
        <p:spPr>
          <a:xfrm>
            <a:off x="685800" y="3438144"/>
            <a:ext cx="365760" cy="365760"/>
          </a:xfrm>
          <a:prstGeom prst="ellipse">
            <a:avLst/>
          </a:prstGeom>
          <a:solidFill>
            <a:srgbClr val="FFB612"/>
          </a:solidFill>
          <a:ln/>
        </p:spPr>
      </p:sp>
      <p:sp>
        <p:nvSpPr>
          <p:cNvPr id="9" name="Text 6"/>
          <p:cNvSpPr txBox="1"/>
          <p:nvPr/>
        </p:nvSpPr>
        <p:spPr>
          <a:xfrm>
            <a:off x="685800" y="3438144"/>
            <a:ext cx="365760" cy="365760"/>
          </a:xfrm>
          <a:prstGeom prst="rect">
            <a:avLst/>
          </a:prstGeom>
          <a:noFill/>
          <a:ln/>
        </p:spPr>
        <p:txBody>
          <a:bodyPr wrap="square" lIns="0" tIns="0" rIns="0" bIns="0" rtlCol="0" anchor="ctr"/>
          <a:lstStyle/>
          <a:p>
            <a:pPr algn="ctr" indent="0" marL="0">
              <a:buNone/>
            </a:pPr>
            <a:r>
              <a:rPr lang="en-US" sz="1500" b="1" dirty="0">
                <a:solidFill>
                  <a:srgbClr val="41145E"/>
                </a:solidFill>
                <a:latin typeface="RijksSansTT" pitchFamily="34" charset="0"/>
                <a:ea typeface="RijksSansTT" pitchFamily="34" charset="-122"/>
                <a:cs typeface="RijksSansTT" pitchFamily="34" charset="-120"/>
              </a:rPr>
              <a:t>2</a:t>
            </a:r>
            <a:endParaRPr lang="en-US" sz="1500" dirty="0"/>
          </a:p>
        </p:txBody>
      </p:sp>
      <p:sp>
        <p:nvSpPr>
          <p:cNvPr id="10" name="Text 7"/>
          <p:cNvSpPr txBox="1"/>
          <p:nvPr/>
        </p:nvSpPr>
        <p:spPr>
          <a:xfrm>
            <a:off x="1234440" y="3337560"/>
            <a:ext cx="7589520" cy="548640"/>
          </a:xfrm>
          <a:prstGeom prst="rect">
            <a:avLst/>
          </a:prstGeom>
          <a:noFill/>
          <a:ln/>
        </p:spPr>
        <p:txBody>
          <a:bodyPr wrap="square" lIns="0" tIns="0" rIns="0" bIns="0" rtlCol="0" anchor="ctr"/>
          <a:lstStyle/>
          <a:p>
            <a:pPr algn="l" indent="0" marL="0">
              <a:buNone/>
            </a:pPr>
            <a:r>
              <a:rPr lang="en-US" sz="2100" dirty="0">
                <a:solidFill>
                  <a:srgbClr val="FFB612"/>
                </a:solidFill>
                <a:latin typeface="RijksSansTT" pitchFamily="34" charset="0"/>
                <a:ea typeface="RijksSansTT" pitchFamily="34" charset="-122"/>
                <a:cs typeface="RijksSansTT" pitchFamily="34" charset="-120"/>
              </a:rPr>
              <a:t>Schrijf hem in de chat</a:t>
            </a:r>
            <a:endParaRPr lang="en-US" sz="2100" dirty="0"/>
          </a:p>
        </p:txBody>
      </p:sp>
      <p:sp>
        <p:nvSpPr>
          <p:cNvPr id="11" name="Shape 8"/>
          <p:cNvSpPr/>
          <p:nvPr/>
        </p:nvSpPr>
        <p:spPr>
          <a:xfrm>
            <a:off x="685800" y="4306824"/>
            <a:ext cx="365760" cy="365760"/>
          </a:xfrm>
          <a:prstGeom prst="ellipse">
            <a:avLst/>
          </a:prstGeom>
          <a:solidFill>
            <a:srgbClr val="FFB612"/>
          </a:solidFill>
          <a:ln/>
        </p:spPr>
      </p:sp>
      <p:sp>
        <p:nvSpPr>
          <p:cNvPr id="12" name="Text 9"/>
          <p:cNvSpPr txBox="1"/>
          <p:nvPr/>
        </p:nvSpPr>
        <p:spPr>
          <a:xfrm>
            <a:off x="685800" y="4306824"/>
            <a:ext cx="365760" cy="365760"/>
          </a:xfrm>
          <a:prstGeom prst="rect">
            <a:avLst/>
          </a:prstGeom>
          <a:noFill/>
          <a:ln/>
        </p:spPr>
        <p:txBody>
          <a:bodyPr wrap="square" lIns="0" tIns="0" rIns="0" bIns="0" rtlCol="0" anchor="ctr"/>
          <a:lstStyle/>
          <a:p>
            <a:pPr algn="ctr" indent="0" marL="0">
              <a:buNone/>
            </a:pPr>
            <a:r>
              <a:rPr lang="en-US" sz="1500" b="1" dirty="0">
                <a:solidFill>
                  <a:srgbClr val="41145E"/>
                </a:solidFill>
                <a:latin typeface="RijksSansTT" pitchFamily="34" charset="0"/>
                <a:ea typeface="RijksSansTT" pitchFamily="34" charset="-122"/>
                <a:cs typeface="RijksSansTT" pitchFamily="34" charset="-120"/>
              </a:rPr>
              <a:t>3</a:t>
            </a:r>
            <a:endParaRPr lang="en-US" sz="1500" dirty="0"/>
          </a:p>
        </p:txBody>
      </p:sp>
      <p:sp>
        <p:nvSpPr>
          <p:cNvPr id="13" name="Text 10"/>
          <p:cNvSpPr txBox="1"/>
          <p:nvPr/>
        </p:nvSpPr>
        <p:spPr>
          <a:xfrm>
            <a:off x="1234440" y="4206240"/>
            <a:ext cx="7589520" cy="548640"/>
          </a:xfrm>
          <a:prstGeom prst="rect">
            <a:avLst/>
          </a:prstGeom>
          <a:noFill/>
          <a:ln/>
        </p:spPr>
        <p:txBody>
          <a:bodyPr wrap="square" lIns="0" tIns="0" rIns="0" bIns="0" rtlCol="0" anchor="ctr"/>
          <a:lstStyle/>
          <a:p>
            <a:pPr algn="l" indent="0" marL="0">
              <a:buNone/>
            </a:pPr>
            <a:r>
              <a:rPr lang="en-US" sz="2100" dirty="0">
                <a:solidFill>
                  <a:srgbClr val="FFB612"/>
                </a:solidFill>
                <a:latin typeface="RijksSansTT" pitchFamily="34" charset="0"/>
                <a:ea typeface="RijksSansTT" pitchFamily="34" charset="-122"/>
                <a:cs typeface="RijksSansTT" pitchFamily="34" charset="-120"/>
              </a:rPr>
              <a:t>Als je een mooie voorbij ziet komen, like deze</a:t>
            </a:r>
            <a:endParaRPr lang="en-US" sz="2100" dirty="0"/>
          </a:p>
        </p:txBody>
      </p:sp>
      <p:sp>
        <p:nvSpPr>
          <p:cNvPr id="14" name="Shape 11"/>
          <p:cNvSpPr/>
          <p:nvPr/>
        </p:nvSpPr>
        <p:spPr>
          <a:xfrm>
            <a:off x="685800" y="5257800"/>
            <a:ext cx="7863840" cy="640080"/>
          </a:xfrm>
          <a:prstGeom prst="roundRect">
            <a:avLst>
              <a:gd name="adj" fmla="val 50000"/>
            </a:avLst>
          </a:prstGeom>
          <a:solidFill>
            <a:srgbClr val="FFFFFF"/>
          </a:solidFill>
          <a:ln/>
        </p:spPr>
      </p:sp>
      <p:sp>
        <p:nvSpPr>
          <p:cNvPr id="15" name="Shape 12"/>
          <p:cNvSpPr/>
          <p:nvPr/>
        </p:nvSpPr>
        <p:spPr>
          <a:xfrm>
            <a:off x="685800" y="5257800"/>
            <a:ext cx="7863840" cy="640080"/>
          </a:xfrm>
          <a:prstGeom prst="roundRect">
            <a:avLst>
              <a:gd name="adj" fmla="val 50000"/>
            </a:avLst>
          </a:prstGeom>
          <a:ln w="31750">
            <a:solidFill>
              <a:srgbClr val="FFB612"/>
            </a:solidFill>
            <a:prstDash val="solid"/>
          </a:ln>
        </p:spPr>
      </p:sp>
      <p:sp>
        <p:nvSpPr>
          <p:cNvPr id="16" name="Text 13"/>
          <p:cNvSpPr txBox="1"/>
          <p:nvPr/>
        </p:nvSpPr>
        <p:spPr>
          <a:xfrm>
            <a:off x="1051560" y="5257800"/>
            <a:ext cx="7315200" cy="640080"/>
          </a:xfrm>
          <a:prstGeom prst="rect">
            <a:avLst/>
          </a:prstGeom>
          <a:noFill/>
          <a:ln/>
        </p:spPr>
        <p:txBody>
          <a:bodyPr wrap="square" lIns="0" tIns="0" rIns="0" bIns="0" rtlCol="0" anchor="ctr"/>
          <a:lstStyle/>
          <a:p>
            <a:pPr algn="l" indent="0" marL="0">
              <a:buNone/>
            </a:pPr>
            <a:r>
              <a:rPr lang="en-US" sz="1500" i="1" dirty="0">
                <a:solidFill>
                  <a:srgbClr val="5C5C66"/>
                </a:solidFill>
                <a:latin typeface="RijksSansTT" pitchFamily="34" charset="0"/>
                <a:ea typeface="RijksSansTT" pitchFamily="34" charset="-122"/>
                <a:cs typeface="RijksSansTT" pitchFamily="34" charset="-120"/>
              </a:rPr>
              <a:t>Typ hier je vraag…</a:t>
            </a:r>
            <a:endParaRPr lang="en-US" sz="1500" dirty="0"/>
          </a:p>
        </p:txBody>
      </p:sp>
      <p:sp>
        <p:nvSpPr>
          <p:cNvPr id="17" name="Text 14"/>
          <p:cNvSpPr txBox="1"/>
          <p:nvPr/>
        </p:nvSpPr>
        <p:spPr>
          <a:xfrm>
            <a:off x="8869680" y="1554480"/>
            <a:ext cx="2926080" cy="4114800"/>
          </a:xfrm>
          <a:prstGeom prst="rect">
            <a:avLst/>
          </a:prstGeom>
          <a:noFill/>
          <a:ln/>
        </p:spPr>
        <p:txBody>
          <a:bodyPr wrap="square" lIns="0" tIns="0" rIns="0" bIns="0" rtlCol="0" anchor="ctr"/>
          <a:lstStyle/>
          <a:p>
            <a:pPr algn="ctr" indent="0" marL="0">
              <a:buNone/>
            </a:pPr>
            <a:r>
              <a:rPr lang="en-US" sz="24000" b="1" dirty="0">
                <a:solidFill>
                  <a:srgbClr val="FFFFFF">
                    <a:alpha val="22000"/>
                  </a:srgbClr>
                </a:solidFill>
                <a:latin typeface="RijksSansTT" pitchFamily="34" charset="0"/>
                <a:ea typeface="RijksSansTT" pitchFamily="34" charset="-122"/>
                <a:cs typeface="RijksSansTT" pitchFamily="34" charset="-120"/>
              </a:rPr>
              <a:t>?</a:t>
            </a:r>
            <a:endParaRPr lang="en-US" sz="24000" dirty="0"/>
          </a:p>
        </p:txBody>
      </p:sp>
      <p:sp>
        <p:nvSpPr>
          <p:cNvPr id="18" name="Text 15"/>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FFFFFF">
                    <a:alpha val="85000"/>
                  </a:srgbClr>
                </a:solidFill>
                <a:latin typeface="RijksSansTT" pitchFamily="34" charset="0"/>
                <a:ea typeface="RijksSansTT" pitchFamily="34" charset="-122"/>
                <a:cs typeface="RijksSansTT" pitchFamily="34" charset="-120"/>
              </a:rPr>
              <a:t>Leerhuis Informatiehuishouding</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557455" cy="7223760"/>
          </a:xfrm>
          <a:prstGeom prst="roundRect">
            <a:avLst>
              <a:gd name="adj" fmla="val 6329"/>
            </a:avLst>
          </a:prstGeom>
          <a:solidFill>
            <a:srgbClr val="41145E"/>
          </a:solidFill>
          <a:ln/>
        </p:spPr>
      </p:sp>
      <p:sp>
        <p:nvSpPr>
          <p:cNvPr id="3" name="Shape 1"/>
          <p:cNvSpPr/>
          <p:nvPr/>
        </p:nvSpPr>
        <p:spPr>
          <a:xfrm>
            <a:off x="10774375" y="-502920"/>
            <a:ext cx="1920240" cy="1600200"/>
          </a:xfrm>
          <a:prstGeom prst="roundRect">
            <a:avLst>
              <a:gd name="adj" fmla="val 16000"/>
            </a:avLst>
          </a:prstGeom>
          <a:solidFill>
            <a:srgbClr val="C9B8D6"/>
          </a:solidFill>
          <a:ln/>
        </p:spPr>
      </p:sp>
      <p:pic>
        <p:nvPicPr>
          <p:cNvPr id="4" name="Image 0" descr="assets/house_purple.png">    </p:cNvPr>
          <p:cNvPicPr>
            <a:picLocks noChangeAspect="1"/>
          </p:cNvPicPr>
          <p:nvPr/>
        </p:nvPicPr>
        <p:blipFill>
          <a:blip r:embed="rId1"/>
          <a:stretch>
            <a:fillRect/>
          </a:stretch>
        </p:blipFill>
        <p:spPr>
          <a:xfrm>
            <a:off x="11094415" y="274320"/>
            <a:ext cx="685800" cy="658368"/>
          </a:xfrm>
          <a:prstGeom prst="rect">
            <a:avLst/>
          </a:prstGeom>
        </p:spPr>
      </p:pic>
      <p:sp>
        <p:nvSpPr>
          <p:cNvPr id="5" name="Text 2"/>
          <p:cNvSpPr txBox="1"/>
          <p:nvPr/>
        </p:nvSpPr>
        <p:spPr>
          <a:xfrm>
            <a:off x="640080" y="685800"/>
            <a:ext cx="7315200" cy="292608"/>
          </a:xfrm>
          <a:prstGeom prst="rect">
            <a:avLst/>
          </a:prstGeom>
          <a:noFill/>
          <a:ln/>
        </p:spPr>
        <p:txBody>
          <a:bodyPr wrap="square" lIns="0" tIns="0" rIns="0" bIns="0" rtlCol="0" anchor="ctr"/>
          <a:lstStyle/>
          <a:p>
            <a:pPr algn="l" indent="0" marL="0">
              <a:buNone/>
            </a:pPr>
            <a:r>
              <a:rPr lang="en-US" sz="1250" b="1" spc="200" kern="0" dirty="0">
                <a:solidFill>
                  <a:srgbClr val="FFB612"/>
                </a:solidFill>
                <a:latin typeface="RijksSansTT" pitchFamily="34" charset="0"/>
                <a:ea typeface="RijksSansTT" pitchFamily="34" charset="-122"/>
                <a:cs typeface="RijksSansTT" pitchFamily="34" charset="-120"/>
              </a:rPr>
              <a:t>AAN DE SLAG</a:t>
            </a:r>
            <a:endParaRPr lang="en-US" sz="1250" dirty="0"/>
          </a:p>
        </p:txBody>
      </p:sp>
      <p:sp>
        <p:nvSpPr>
          <p:cNvPr id="6" name="Text 3"/>
          <p:cNvSpPr txBox="1"/>
          <p:nvPr/>
        </p:nvSpPr>
        <p:spPr>
          <a:xfrm>
            <a:off x="594360" y="1024128"/>
            <a:ext cx="9601200" cy="685800"/>
          </a:xfrm>
          <a:prstGeom prst="rect">
            <a:avLst/>
          </a:prstGeom>
          <a:noFill/>
          <a:ln/>
        </p:spPr>
        <p:txBody>
          <a:bodyPr wrap="square" lIns="0" tIns="0" rIns="0" bIns="0" rtlCol="0" anchor="t"/>
          <a:lstStyle/>
          <a:p>
            <a:pPr algn="l" indent="0" marL="0">
              <a:buNone/>
            </a:pPr>
            <a:r>
              <a:rPr lang="en-US" sz="3600" b="1" dirty="0">
                <a:solidFill>
                  <a:srgbClr val="FFFFFF"/>
                </a:solidFill>
                <a:latin typeface="RijksSansTT" pitchFamily="34" charset="0"/>
                <a:ea typeface="RijksSansTT" pitchFamily="34" charset="-122"/>
                <a:cs typeface="RijksSansTT" pitchFamily="34" charset="-120"/>
              </a:rPr>
              <a:t>Welke vraag leg jij op tafel?</a:t>
            </a:r>
            <a:endParaRPr lang="en-US" sz="3600" dirty="0"/>
          </a:p>
        </p:txBody>
      </p:sp>
      <p:sp>
        <p:nvSpPr>
          <p:cNvPr id="7" name="Text 4"/>
          <p:cNvSpPr txBox="1"/>
          <p:nvPr/>
        </p:nvSpPr>
        <p:spPr>
          <a:xfrm>
            <a:off x="612648" y="1783080"/>
            <a:ext cx="10058400" cy="822960"/>
          </a:xfrm>
          <a:prstGeom prst="rect">
            <a:avLst/>
          </a:prstGeom>
          <a:noFill/>
          <a:ln/>
        </p:spPr>
        <p:txBody>
          <a:bodyPr wrap="square" lIns="0" tIns="0" rIns="0" bIns="0" rtlCol="0" anchor="t"/>
          <a:lstStyle/>
          <a:p>
            <a:pPr algn="l" indent="0" marL="0">
              <a:lnSpc>
                <a:spcPct val="110000"/>
              </a:lnSpc>
              <a:buNone/>
            </a:pPr>
            <a:r>
              <a:rPr lang="en-US" sz="1500" dirty="0">
                <a:solidFill>
                  <a:srgbClr val="B2D7EE"/>
                </a:solidFill>
                <a:latin typeface="RijksSansTT" pitchFamily="34" charset="0"/>
                <a:ea typeface="RijksSansTT" pitchFamily="34" charset="-122"/>
                <a:cs typeface="RijksSansTT" pitchFamily="34" charset="-120"/>
              </a:rPr>
              <a:t>Nu is het jouw beurt. Breng je vraag in, deel wat bij jou al werkt, en leer van de praktijk van anderen. Juist de lastige gevallen en de twijfels leveren de mooiste gesprekken op.</a:t>
            </a:r>
            <a:endParaRPr lang="en-US" sz="1500" dirty="0"/>
          </a:p>
        </p:txBody>
      </p:sp>
      <p:sp>
        <p:nvSpPr>
          <p:cNvPr id="8" name="Shape 5"/>
          <p:cNvSpPr/>
          <p:nvPr/>
        </p:nvSpPr>
        <p:spPr>
          <a:xfrm>
            <a:off x="594360" y="2926080"/>
            <a:ext cx="3520440" cy="1965960"/>
          </a:xfrm>
          <a:prstGeom prst="roundRect">
            <a:avLst>
              <a:gd name="adj" fmla="val 7442"/>
            </a:avLst>
          </a:prstGeom>
          <a:solidFill>
            <a:srgbClr val="2E0E42"/>
          </a:solidFill>
          <a:ln/>
        </p:spPr>
      </p:sp>
      <p:sp>
        <p:nvSpPr>
          <p:cNvPr id="9" name="Shape 6"/>
          <p:cNvSpPr/>
          <p:nvPr/>
        </p:nvSpPr>
        <p:spPr>
          <a:xfrm>
            <a:off x="594360" y="2926080"/>
            <a:ext cx="3520440" cy="146304"/>
          </a:xfrm>
          <a:prstGeom prst="roundRect">
            <a:avLst>
              <a:gd name="adj" fmla="val 31250"/>
            </a:avLst>
          </a:prstGeom>
          <a:solidFill>
            <a:srgbClr val="FFB612"/>
          </a:solidFill>
          <a:ln/>
        </p:spPr>
      </p:sp>
      <p:sp>
        <p:nvSpPr>
          <p:cNvPr id="10" name="Text 7"/>
          <p:cNvSpPr txBox="1"/>
          <p:nvPr/>
        </p:nvSpPr>
        <p:spPr>
          <a:xfrm>
            <a:off x="886968" y="3291840"/>
            <a:ext cx="2971800" cy="777240"/>
          </a:xfrm>
          <a:prstGeom prst="rect">
            <a:avLst/>
          </a:prstGeom>
          <a:noFill/>
          <a:ln/>
        </p:spPr>
        <p:txBody>
          <a:bodyPr wrap="square" lIns="0" tIns="0" rIns="0" bIns="0" rtlCol="0" anchor="t"/>
          <a:lstStyle/>
          <a:p>
            <a:pPr algn="l" indent="0" marL="0">
              <a:buNone/>
            </a:pPr>
            <a:r>
              <a:rPr lang="en-US" sz="1800" b="1" dirty="0">
                <a:solidFill>
                  <a:srgbClr val="FFFFFF"/>
                </a:solidFill>
                <a:latin typeface="RijksSansTT" pitchFamily="34" charset="0"/>
                <a:ea typeface="RijksSansTT" pitchFamily="34" charset="-122"/>
                <a:cs typeface="RijksSansTT" pitchFamily="34" charset="-120"/>
              </a:rPr>
              <a:t>Waar loop jij tegenaan?</a:t>
            </a:r>
            <a:endParaRPr lang="en-US" sz="1800" dirty="0"/>
          </a:p>
        </p:txBody>
      </p:sp>
      <p:sp>
        <p:nvSpPr>
          <p:cNvPr id="11" name="Text 8"/>
          <p:cNvSpPr txBox="1"/>
          <p:nvPr/>
        </p:nvSpPr>
        <p:spPr>
          <a:xfrm>
            <a:off x="886968" y="4069080"/>
            <a:ext cx="2971800" cy="731520"/>
          </a:xfrm>
          <a:prstGeom prst="rect">
            <a:avLst/>
          </a:prstGeom>
          <a:noFill/>
          <a:ln/>
        </p:spPr>
        <p:txBody>
          <a:bodyPr wrap="square" lIns="0" tIns="0" rIns="0" bIns="0" rtlCol="0" anchor="t"/>
          <a:lstStyle/>
          <a:p>
            <a:pPr algn="l" indent="0" marL="0">
              <a:lnSpc>
                <a:spcPct val="108000"/>
              </a:lnSpc>
              <a:buNone/>
            </a:pPr>
            <a:r>
              <a:rPr lang="en-US" sz="1300" dirty="0">
                <a:solidFill>
                  <a:srgbClr val="B2D7EE"/>
                </a:solidFill>
                <a:latin typeface="RijksSansTT" pitchFamily="34" charset="0"/>
                <a:ea typeface="RijksSansTT" pitchFamily="34" charset="-122"/>
                <a:cs typeface="RijksSansTT" pitchFamily="34" charset="-120"/>
              </a:rPr>
              <a:t>Een dilemma of knelpunt uit je eigen werk.</a:t>
            </a:r>
            <a:endParaRPr lang="en-US" sz="1300" dirty="0"/>
          </a:p>
        </p:txBody>
      </p:sp>
      <p:sp>
        <p:nvSpPr>
          <p:cNvPr id="12" name="Shape 9"/>
          <p:cNvSpPr/>
          <p:nvPr/>
        </p:nvSpPr>
        <p:spPr>
          <a:xfrm>
            <a:off x="4343400" y="2926080"/>
            <a:ext cx="3520440" cy="1965960"/>
          </a:xfrm>
          <a:prstGeom prst="roundRect">
            <a:avLst>
              <a:gd name="adj" fmla="val 7442"/>
            </a:avLst>
          </a:prstGeom>
          <a:solidFill>
            <a:srgbClr val="2E0E42"/>
          </a:solidFill>
          <a:ln/>
        </p:spPr>
      </p:sp>
      <p:sp>
        <p:nvSpPr>
          <p:cNvPr id="13" name="Shape 10"/>
          <p:cNvSpPr/>
          <p:nvPr/>
        </p:nvSpPr>
        <p:spPr>
          <a:xfrm>
            <a:off x="4343400" y="2926080"/>
            <a:ext cx="3520440" cy="146304"/>
          </a:xfrm>
          <a:prstGeom prst="roundRect">
            <a:avLst>
              <a:gd name="adj" fmla="val 31250"/>
            </a:avLst>
          </a:prstGeom>
          <a:solidFill>
            <a:srgbClr val="FFB612"/>
          </a:solidFill>
          <a:ln/>
        </p:spPr>
      </p:sp>
      <p:sp>
        <p:nvSpPr>
          <p:cNvPr id="14" name="Text 11"/>
          <p:cNvSpPr txBox="1"/>
          <p:nvPr/>
        </p:nvSpPr>
        <p:spPr>
          <a:xfrm>
            <a:off x="4636008" y="3291840"/>
            <a:ext cx="2971800" cy="777240"/>
          </a:xfrm>
          <a:prstGeom prst="rect">
            <a:avLst/>
          </a:prstGeom>
          <a:noFill/>
          <a:ln/>
        </p:spPr>
        <p:txBody>
          <a:bodyPr wrap="square" lIns="0" tIns="0" rIns="0" bIns="0" rtlCol="0" anchor="t"/>
          <a:lstStyle/>
          <a:p>
            <a:pPr algn="l" indent="0" marL="0">
              <a:buNone/>
            </a:pPr>
            <a:r>
              <a:rPr lang="en-US" sz="1800" b="1" dirty="0">
                <a:solidFill>
                  <a:srgbClr val="FFFFFF"/>
                </a:solidFill>
                <a:latin typeface="RijksSansTT" pitchFamily="34" charset="0"/>
                <a:ea typeface="RijksSansTT" pitchFamily="34" charset="-122"/>
                <a:cs typeface="RijksSansTT" pitchFamily="34" charset="-120"/>
              </a:rPr>
              <a:t>Wat werkt al goed?</a:t>
            </a:r>
            <a:endParaRPr lang="en-US" sz="1800" dirty="0"/>
          </a:p>
        </p:txBody>
      </p:sp>
      <p:sp>
        <p:nvSpPr>
          <p:cNvPr id="15" name="Text 12"/>
          <p:cNvSpPr txBox="1"/>
          <p:nvPr/>
        </p:nvSpPr>
        <p:spPr>
          <a:xfrm>
            <a:off x="4636008" y="4069080"/>
            <a:ext cx="2971800" cy="731520"/>
          </a:xfrm>
          <a:prstGeom prst="rect">
            <a:avLst/>
          </a:prstGeom>
          <a:noFill/>
          <a:ln/>
        </p:spPr>
        <p:txBody>
          <a:bodyPr wrap="square" lIns="0" tIns="0" rIns="0" bIns="0" rtlCol="0" anchor="t"/>
          <a:lstStyle/>
          <a:p>
            <a:pPr algn="l" indent="0" marL="0">
              <a:lnSpc>
                <a:spcPct val="108000"/>
              </a:lnSpc>
              <a:buNone/>
            </a:pPr>
            <a:r>
              <a:rPr lang="en-US" sz="1300" dirty="0">
                <a:solidFill>
                  <a:srgbClr val="B2D7EE"/>
                </a:solidFill>
                <a:latin typeface="RijksSansTT" pitchFamily="34" charset="0"/>
                <a:ea typeface="RijksSansTT" pitchFamily="34" charset="-122"/>
                <a:cs typeface="RijksSansTT" pitchFamily="34" charset="-120"/>
              </a:rPr>
              <a:t>Een aanpak of ervaring die je wilt delen.</a:t>
            </a:r>
            <a:endParaRPr lang="en-US" sz="1300" dirty="0"/>
          </a:p>
        </p:txBody>
      </p:sp>
      <p:sp>
        <p:nvSpPr>
          <p:cNvPr id="16" name="Shape 13"/>
          <p:cNvSpPr/>
          <p:nvPr/>
        </p:nvSpPr>
        <p:spPr>
          <a:xfrm>
            <a:off x="8092440" y="2926080"/>
            <a:ext cx="3520440" cy="1965960"/>
          </a:xfrm>
          <a:prstGeom prst="roundRect">
            <a:avLst>
              <a:gd name="adj" fmla="val 7442"/>
            </a:avLst>
          </a:prstGeom>
          <a:solidFill>
            <a:srgbClr val="2E0E42"/>
          </a:solidFill>
          <a:ln/>
        </p:spPr>
      </p:sp>
      <p:sp>
        <p:nvSpPr>
          <p:cNvPr id="17" name="Shape 14"/>
          <p:cNvSpPr/>
          <p:nvPr/>
        </p:nvSpPr>
        <p:spPr>
          <a:xfrm>
            <a:off x="8092440" y="2926080"/>
            <a:ext cx="3520440" cy="146304"/>
          </a:xfrm>
          <a:prstGeom prst="roundRect">
            <a:avLst>
              <a:gd name="adj" fmla="val 31250"/>
            </a:avLst>
          </a:prstGeom>
          <a:solidFill>
            <a:srgbClr val="FFB612"/>
          </a:solidFill>
          <a:ln/>
        </p:spPr>
      </p:sp>
      <p:sp>
        <p:nvSpPr>
          <p:cNvPr id="18" name="Text 15"/>
          <p:cNvSpPr txBox="1"/>
          <p:nvPr/>
        </p:nvSpPr>
        <p:spPr>
          <a:xfrm>
            <a:off x="8385048" y="3291840"/>
            <a:ext cx="2971800" cy="777240"/>
          </a:xfrm>
          <a:prstGeom prst="rect">
            <a:avLst/>
          </a:prstGeom>
          <a:noFill/>
          <a:ln/>
        </p:spPr>
        <p:txBody>
          <a:bodyPr wrap="square" lIns="0" tIns="0" rIns="0" bIns="0" rtlCol="0" anchor="t"/>
          <a:lstStyle/>
          <a:p>
            <a:pPr algn="l" indent="0" marL="0">
              <a:buNone/>
            </a:pPr>
            <a:r>
              <a:rPr lang="en-US" sz="1800" b="1" dirty="0">
                <a:solidFill>
                  <a:srgbClr val="FFFFFF"/>
                </a:solidFill>
                <a:latin typeface="RijksSansTT" pitchFamily="34" charset="0"/>
                <a:ea typeface="RijksSansTT" pitchFamily="34" charset="-122"/>
                <a:cs typeface="RijksSansTT" pitchFamily="34" charset="-120"/>
              </a:rPr>
              <a:t>Wat wil je weten?</a:t>
            </a:r>
            <a:endParaRPr lang="en-US" sz="1800" dirty="0"/>
          </a:p>
        </p:txBody>
      </p:sp>
      <p:sp>
        <p:nvSpPr>
          <p:cNvPr id="19" name="Text 16"/>
          <p:cNvSpPr txBox="1"/>
          <p:nvPr/>
        </p:nvSpPr>
        <p:spPr>
          <a:xfrm>
            <a:off x="8385048" y="4069080"/>
            <a:ext cx="2971800" cy="731520"/>
          </a:xfrm>
          <a:prstGeom prst="rect">
            <a:avLst/>
          </a:prstGeom>
          <a:noFill/>
          <a:ln/>
        </p:spPr>
        <p:txBody>
          <a:bodyPr wrap="square" lIns="0" tIns="0" rIns="0" bIns="0" rtlCol="0" anchor="t"/>
          <a:lstStyle/>
          <a:p>
            <a:pPr algn="l" indent="0" marL="0">
              <a:lnSpc>
                <a:spcPct val="108000"/>
              </a:lnSpc>
              <a:buNone/>
            </a:pPr>
            <a:r>
              <a:rPr lang="en-US" sz="1300" dirty="0">
                <a:solidFill>
                  <a:srgbClr val="B2D7EE"/>
                </a:solidFill>
                <a:latin typeface="RijksSansTT" pitchFamily="34" charset="0"/>
                <a:ea typeface="RijksSansTT" pitchFamily="34" charset="-122"/>
                <a:cs typeface="RijksSansTT" pitchFamily="34" charset="-120"/>
              </a:rPr>
              <a:t>Een vraag waar je graag anderen over hoort.</a:t>
            </a:r>
            <a:endParaRPr lang="en-US" sz="1300" dirty="0"/>
          </a:p>
        </p:txBody>
      </p:sp>
      <p:sp>
        <p:nvSpPr>
          <p:cNvPr id="20" name="Shape 17"/>
          <p:cNvSpPr/>
          <p:nvPr/>
        </p:nvSpPr>
        <p:spPr>
          <a:xfrm>
            <a:off x="594360" y="5166360"/>
            <a:ext cx="10927080" cy="731520"/>
          </a:xfrm>
          <a:prstGeom prst="roundRect">
            <a:avLst>
              <a:gd name="adj" fmla="val 15000"/>
            </a:avLst>
          </a:prstGeom>
          <a:solidFill>
            <a:srgbClr val="FFB612"/>
          </a:solidFill>
          <a:ln/>
        </p:spPr>
      </p:sp>
      <p:sp>
        <p:nvSpPr>
          <p:cNvPr id="21" name="Text 18"/>
          <p:cNvSpPr txBox="1"/>
          <p:nvPr/>
        </p:nvSpPr>
        <p:spPr>
          <a:xfrm>
            <a:off x="594360" y="5166360"/>
            <a:ext cx="10927080" cy="731520"/>
          </a:xfrm>
          <a:prstGeom prst="rect">
            <a:avLst/>
          </a:prstGeom>
          <a:noFill/>
          <a:ln/>
        </p:spPr>
        <p:txBody>
          <a:bodyPr wrap="square" lIns="0" tIns="0" rIns="0" bIns="0" rtlCol="0" anchor="ctr"/>
          <a:lstStyle/>
          <a:p>
            <a:pPr algn="ctr" indent="0" marL="0">
              <a:buNone/>
            </a:pPr>
            <a:r>
              <a:rPr lang="en-US" sz="1500" b="1" dirty="0">
                <a:solidFill>
                  <a:srgbClr val="41145E"/>
                </a:solidFill>
                <a:latin typeface="RijksSansTT" pitchFamily="34" charset="0"/>
                <a:ea typeface="RijksSansTT" pitchFamily="34" charset="-122"/>
                <a:cs typeface="RijksSansTT" pitchFamily="34" charset="-120"/>
              </a:rPr>
              <a:t>Er zijn geen goede of foute antwoorden — alleen ervaringen om van te leren.</a:t>
            </a:r>
            <a:endParaRPr lang="en-US" sz="1500" dirty="0"/>
          </a:p>
        </p:txBody>
      </p:sp>
      <p:sp>
        <p:nvSpPr>
          <p:cNvPr id="22" name="Text 19"/>
          <p:cNvSpPr txBox="1"/>
          <p:nvPr/>
        </p:nvSpPr>
        <p:spPr>
          <a:xfrm>
            <a:off x="502920" y="6382512"/>
            <a:ext cx="8686800" cy="292608"/>
          </a:xfrm>
          <a:prstGeom prst="rect">
            <a:avLst/>
          </a:prstGeom>
          <a:noFill/>
          <a:ln/>
        </p:spPr>
        <p:txBody>
          <a:bodyPr wrap="square" lIns="0" tIns="0" rIns="0" bIns="0" rtlCol="0" anchor="ctr"/>
          <a:lstStyle/>
          <a:p>
            <a:pPr algn="l" indent="0" marL="0">
              <a:buNone/>
            </a:pPr>
            <a:r>
              <a:rPr lang="en-US" sz="950" b="1" dirty="0">
                <a:solidFill>
                  <a:srgbClr val="FFFFFF">
                    <a:alpha val="85000"/>
                  </a:srgbClr>
                </a:solidFill>
                <a:latin typeface="RijksSansTT" pitchFamily="34" charset="0"/>
                <a:ea typeface="RijksSansTT" pitchFamily="34" charset="-122"/>
                <a:cs typeface="RijksSansTT" pitchFamily="34" charset="-120"/>
              </a:rPr>
              <a:t>Leerhuis Informatiehuishouding</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Risicomanagement in het informatiebeheer</dc:title>
  <dc:subject>PptxGenJS Presentation</dc:subject>
  <dc:creator>GO opleidingen — Leerhuis Informatiehuishouding</dc:creator>
  <cp:lastModifiedBy>GO opleidingen — Leerhuis Informatiehuishouding</cp:lastModifiedBy>
  <cp:revision>1</cp:revision>
  <dcterms:created xsi:type="dcterms:W3CDTF">2026-09-21T09:38:10Z</dcterms:created>
  <dcterms:modified xsi:type="dcterms:W3CDTF">2026-09-21T09:38:10Z</dcterms:modified>
</cp:coreProperties>
</file>