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5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1" r:id="rId2"/>
    <p:sldId id="263" r:id="rId3"/>
    <p:sldId id="280" r:id="rId4"/>
    <p:sldId id="265" r:id="rId5"/>
    <p:sldId id="268" r:id="rId6"/>
    <p:sldId id="269" r:id="rId7"/>
    <p:sldId id="270" r:id="rId8"/>
    <p:sldId id="271" r:id="rId9"/>
    <p:sldId id="281" r:id="rId10"/>
    <p:sldId id="278" r:id="rId11"/>
    <p:sldId id="266" r:id="rId12"/>
    <p:sldId id="279" r:id="rId13"/>
    <p:sldId id="273" r:id="rId14"/>
    <p:sldId id="283" r:id="rId15"/>
    <p:sldId id="274" r:id="rId16"/>
    <p:sldId id="275" r:id="rId17"/>
    <p:sldId id="276" r:id="rId18"/>
    <p:sldId id="282" r:id="rId19"/>
    <p:sldId id="277" r:id="rId20"/>
    <p:sldId id="284" r:id="rId21"/>
    <p:sldId id="262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729" autoAdjust="0"/>
  </p:normalViewPr>
  <p:slideViewPr>
    <p:cSldViewPr>
      <p:cViewPr varScale="1">
        <p:scale>
          <a:sx n="98" d="100"/>
          <a:sy n="98" d="100"/>
        </p:scale>
        <p:origin x="-2010" y="-102"/>
      </p:cViewPr>
      <p:guideLst>
        <p:guide orient="horz" pos="664"/>
        <p:guide pos="664"/>
        <p:guide pos="5088"/>
        <p:guide pos="499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8" name="Rectangle 1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33400" y="176213"/>
            <a:ext cx="57912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741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533400" y="0"/>
            <a:ext cx="5791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469B23FE-0B98-4115-A381-8C853B8EA07C}" type="datetime1">
              <a:rPr lang="en-US"/>
              <a:pPr/>
              <a:t>11/22/2018</a:t>
            </a:fld>
            <a:endParaRPr lang="en-US"/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533400" y="8763000"/>
            <a:ext cx="5181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r>
              <a:rPr lang="en-US" sz="1000"/>
              <a:t>Gemeente Zwolle</a:t>
            </a: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5867400" y="89154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r"/>
            <a:fld id="{80C0643F-E609-439C-B876-745B61D3B6A7}" type="slidenum">
              <a:rPr lang="en-US" sz="1000"/>
              <a:pPr algn="r"/>
              <a:t>‹nr.›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146347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33400" y="176213"/>
            <a:ext cx="57912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33400" y="0"/>
            <a:ext cx="5791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D1C153C7-437D-49D9-961B-0BBC8F454054}" type="datetime1">
              <a:rPr lang="en-US"/>
              <a:pPr/>
              <a:t>11/22/2018</a:t>
            </a:fld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39825" y="4433888"/>
            <a:ext cx="45751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het opmaakprofiel van de modeltekst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3400" y="8763000"/>
            <a:ext cx="5181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en-US"/>
              <a:t>Gemeente Zwolle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867400" y="89154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A7A09D6D-848C-42E8-95B8-36ABC500CE41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93550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190500" indent="95250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4762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666750" indent="95250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9525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Aanpak</a:t>
            </a:r>
          </a:p>
          <a:p>
            <a:r>
              <a:rPr lang="nl-NL" dirty="0" smtClean="0"/>
              <a:t>Criteria:</a:t>
            </a:r>
            <a:r>
              <a:rPr lang="nl-NL" baseline="0" dirty="0" smtClean="0"/>
              <a:t> de 4 criteria van het NA</a:t>
            </a:r>
          </a:p>
          <a:p>
            <a:r>
              <a:rPr lang="nl-NL" baseline="0" dirty="0" smtClean="0"/>
              <a:t>Afbakening: 5 jaar (vanwege 1</a:t>
            </a:r>
            <a:r>
              <a:rPr lang="nl-NL" baseline="30000" dirty="0" smtClean="0"/>
              <a:t>e</a:t>
            </a:r>
            <a:r>
              <a:rPr lang="nl-NL" baseline="0" dirty="0" smtClean="0"/>
              <a:t> keer), ook gekeken naar bijzondere personen en precedentwerking (nu we toch bezig zijn)</a:t>
            </a:r>
          </a:p>
          <a:p>
            <a:r>
              <a:rPr lang="nl-NL" baseline="0" dirty="0" smtClean="0"/>
              <a:t>Fasering: eenmalig (opzet maken) en periodiek (research, uitnodigen werkgroepleden, (voorbereiden) besluitvorming, publicatie, uitvoeren, planning volgende.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1C153C7-437D-49D9-961B-0BBC8F454054}" type="datetime1">
              <a:rPr lang="en-US" smtClean="0"/>
              <a:pPr/>
              <a:t>11/22/2018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Gemeente Zwolle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09D6D-848C-42E8-95B8-36ABC500CE4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472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l-NL" dirty="0" smtClean="0"/>
              <a:t>Bronnenonderzoek: jaarboeken/jaarlijstjes voor</a:t>
            </a:r>
            <a:r>
              <a:rPr lang="nl-NL" baseline="0" dirty="0" smtClean="0"/>
              <a:t> zover beschikbaar</a:t>
            </a:r>
            <a:endParaRPr lang="nl-NL" dirty="0" smtClean="0"/>
          </a:p>
          <a:p>
            <a:pPr marL="171450" indent="-171450">
              <a:buFontTx/>
              <a:buChar char="-"/>
            </a:pPr>
            <a:r>
              <a:rPr lang="nl-NL" dirty="0" smtClean="0"/>
              <a:t>9 Domeine</a:t>
            </a:r>
            <a:r>
              <a:rPr lang="nl-NL" baseline="0" dirty="0" smtClean="0"/>
              <a:t>n op basis van indeling archieven.nl </a:t>
            </a:r>
            <a:r>
              <a:rPr lang="nl-NL" baseline="0" dirty="0" err="1" smtClean="0"/>
              <a:t>e.a</a:t>
            </a:r>
            <a:r>
              <a:rPr lang="nl-NL" baseline="0" dirty="0" smtClean="0"/>
              <a:t> vaak gebruikte indelingen</a:t>
            </a:r>
          </a:p>
          <a:p>
            <a:pPr marL="361950" lvl="1" indent="-171450">
              <a:buFontTx/>
              <a:buChar char="-"/>
            </a:pPr>
            <a:r>
              <a:rPr lang="nl-NL" baseline="0" dirty="0" smtClean="0"/>
              <a:t>Politiek/openbaar bestuur</a:t>
            </a:r>
          </a:p>
          <a:p>
            <a:pPr marL="361950" lvl="1" indent="-171450">
              <a:buFontTx/>
              <a:buChar char="-"/>
            </a:pPr>
            <a:r>
              <a:rPr lang="nl-NL" baseline="0" dirty="0" smtClean="0"/>
              <a:t>Justitie en rechtspraak</a:t>
            </a:r>
          </a:p>
          <a:p>
            <a:pPr marL="361950" lvl="1" indent="-171450">
              <a:buFontTx/>
              <a:buChar char="-"/>
            </a:pPr>
            <a:r>
              <a:rPr lang="nl-NL" baseline="0" dirty="0" smtClean="0"/>
              <a:t>Economie</a:t>
            </a:r>
          </a:p>
          <a:p>
            <a:pPr marL="361950" lvl="1" indent="-171450">
              <a:buFontTx/>
              <a:buChar char="-"/>
            </a:pPr>
            <a:r>
              <a:rPr lang="nl-NL" baseline="0" dirty="0" smtClean="0"/>
              <a:t>Welzijn en sociale zorg</a:t>
            </a:r>
          </a:p>
          <a:p>
            <a:pPr marL="361950" lvl="1" indent="-171450">
              <a:buFontTx/>
              <a:buChar char="-"/>
            </a:pPr>
            <a:r>
              <a:rPr lang="nl-NL" baseline="0" dirty="0" smtClean="0"/>
              <a:t>Veiligheid (fysiek en sociaal)</a:t>
            </a:r>
          </a:p>
          <a:p>
            <a:pPr marL="361950" lvl="1" indent="-171450">
              <a:buFontTx/>
              <a:buChar char="-"/>
            </a:pPr>
            <a:r>
              <a:rPr lang="nl-NL" baseline="0" dirty="0" smtClean="0"/>
              <a:t>Verkeer, vervoer en waterstaat</a:t>
            </a:r>
          </a:p>
          <a:p>
            <a:pPr marL="361950" lvl="1" indent="-171450">
              <a:buFontTx/>
              <a:buChar char="-"/>
            </a:pPr>
            <a:r>
              <a:rPr lang="nl-NL" baseline="0" dirty="0" smtClean="0"/>
              <a:t>Cultuur, leefstijl en mentaliteit, kunst en erfgoed</a:t>
            </a:r>
          </a:p>
          <a:p>
            <a:pPr marL="361950" lvl="1" indent="-171450">
              <a:buFontTx/>
              <a:buChar char="-"/>
            </a:pPr>
            <a:r>
              <a:rPr lang="nl-NL" baseline="0" dirty="0" smtClean="0"/>
              <a:t>Openbare ruimte, </a:t>
            </a:r>
            <a:r>
              <a:rPr lang="nl-NL" baseline="0" dirty="0" err="1" smtClean="0"/>
              <a:t>stedebouw</a:t>
            </a:r>
            <a:r>
              <a:rPr lang="nl-NL" baseline="0" dirty="0" smtClean="0"/>
              <a:t> en wonen</a:t>
            </a:r>
          </a:p>
          <a:p>
            <a:pPr marL="361950" lvl="1" indent="-171450">
              <a:buFontTx/>
              <a:buChar char="-"/>
            </a:pPr>
            <a:r>
              <a:rPr lang="nl-NL" baseline="0" dirty="0" smtClean="0"/>
              <a:t>Sport </a:t>
            </a:r>
          </a:p>
          <a:p>
            <a:pPr marL="361950" lvl="1" indent="-171450">
              <a:buFontTx/>
              <a:buChar char="-"/>
            </a:pPr>
            <a:endParaRPr lang="nl-NL" baseline="0" dirty="0" smtClean="0"/>
          </a:p>
          <a:p>
            <a:pPr marL="171450" lvl="0" indent="-171450">
              <a:buFontTx/>
              <a:buChar char="-"/>
            </a:pPr>
            <a:r>
              <a:rPr lang="nl-NL" baseline="0" dirty="0" err="1" smtClean="0"/>
              <a:t>Rijkwijdte</a:t>
            </a:r>
            <a:r>
              <a:rPr lang="nl-NL" baseline="0" dirty="0" smtClean="0"/>
              <a:t>: vooral voor de externe acquisitie, bepalen welke stukken je in ieder geval moet hebben.</a:t>
            </a:r>
          </a:p>
          <a:p>
            <a:pPr marL="171450" lvl="0" indent="-171450">
              <a:buFontTx/>
              <a:buChar char="-"/>
            </a:pPr>
            <a:endParaRPr lang="nl-NL" baseline="0" dirty="0" smtClean="0"/>
          </a:p>
          <a:p>
            <a:pPr marL="171450" lvl="0" indent="-171450">
              <a:buFontTx/>
              <a:buChar char="-"/>
            </a:pPr>
            <a:r>
              <a:rPr lang="nl-NL" baseline="0" dirty="0" smtClean="0"/>
              <a:t>Er is veel discussie geweest in de werkgroep over waarom iets wel of niet een </a:t>
            </a:r>
            <a:r>
              <a:rPr lang="nl-NL" baseline="0" dirty="0" err="1" smtClean="0"/>
              <a:t>hotspot</a:t>
            </a:r>
            <a:r>
              <a:rPr lang="nl-NL" baseline="0" dirty="0" smtClean="0"/>
              <a:t> zou zijn en hoe de weging zou moeten zijn. Dit kost tijd.</a:t>
            </a:r>
          </a:p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1C153C7-437D-49D9-961B-0BBC8F454054}" type="datetime1">
              <a:rPr lang="en-US" smtClean="0"/>
              <a:pPr/>
              <a:t>11/22/2018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Gemeente Zwolle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09D6D-848C-42E8-95B8-36ABC500CE4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78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1C153C7-437D-49D9-961B-0BBC8F454054}" type="datetime1">
              <a:rPr lang="en-US" smtClean="0"/>
              <a:pPr/>
              <a:t>11/22/2018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Gemeente Zwolle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09D6D-848C-42E8-95B8-36ABC500CE4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78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5 hotspots: vallen onder meer dan 1 criterium,</a:t>
            </a:r>
            <a:r>
              <a:rPr lang="nl-NL" baseline="0" dirty="0" smtClean="0"/>
              <a:t> niet ouder dan 2 jaar</a:t>
            </a:r>
          </a:p>
          <a:p>
            <a:r>
              <a:rPr lang="nl-NL" baseline="0" dirty="0" smtClean="0"/>
              <a:t>Aanvullende lijst</a:t>
            </a:r>
          </a:p>
          <a:p>
            <a:r>
              <a:rPr lang="nl-NL" baseline="0" dirty="0" smtClean="0"/>
              <a:t>Deel 1: meer dan 1 criterium: ouder dan 2 jaar</a:t>
            </a:r>
          </a:p>
          <a:p>
            <a:r>
              <a:rPr lang="nl-NL" baseline="0" dirty="0" smtClean="0"/>
              <a:t>Deel 2: 1 criterium: niet ouder dan 2 jaar</a:t>
            </a:r>
          </a:p>
          <a:p>
            <a:r>
              <a:rPr lang="nl-NL" baseline="0" dirty="0" smtClean="0"/>
              <a:t>Deel 3: de rest</a:t>
            </a:r>
          </a:p>
          <a:p>
            <a:endParaRPr lang="nl-NL" baseline="0" dirty="0" smtClean="0"/>
          </a:p>
          <a:p>
            <a:r>
              <a:rPr lang="nl-NL" baseline="0" dirty="0" smtClean="0"/>
              <a:t>Oude zaken toch opgenomen, vooral om ook de acquisitie in het maatschappelijk veld in te bedden.</a:t>
            </a:r>
          </a:p>
          <a:p>
            <a:r>
              <a:rPr lang="nl-NL" baseline="0" dirty="0" smtClean="0"/>
              <a:t>En niet zelf al te schrappen op een vermeende onhaalbaarheid.</a:t>
            </a:r>
          </a:p>
          <a:p>
            <a:endParaRPr lang="nl-NL" baseline="0" dirty="0" smtClean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1C153C7-437D-49D9-961B-0BBC8F454054}" type="datetime1">
              <a:rPr lang="en-US" smtClean="0"/>
              <a:pPr/>
              <a:t>11/22/2018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Gemeente Zwolle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09D6D-848C-42E8-95B8-36ABC500CE4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987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Nu nog publiceren</a:t>
            </a:r>
            <a:r>
              <a:rPr lang="nl-NL" baseline="0" dirty="0" smtClean="0"/>
              <a:t> en uitvoeren.</a:t>
            </a:r>
          </a:p>
          <a:p>
            <a:r>
              <a:rPr lang="nl-NL" baseline="0" dirty="0" smtClean="0"/>
              <a:t>Géén mogelijkheid bieden voor het publiek om nog hotspots aan te dragen.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1C153C7-437D-49D9-961B-0BBC8F454054}" type="datetime1">
              <a:rPr lang="en-US" smtClean="0"/>
              <a:pPr/>
              <a:t>11/22/2018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Gemeente Zwolle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09D6D-848C-42E8-95B8-36ABC500CE4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625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Intern:</a:t>
            </a:r>
            <a:r>
              <a:rPr lang="nl-NL" baseline="0" dirty="0" smtClean="0"/>
              <a:t> 1</a:t>
            </a:r>
            <a:r>
              <a:rPr lang="nl-NL" baseline="30000" dirty="0" smtClean="0"/>
              <a:t>e</a:t>
            </a:r>
            <a:r>
              <a:rPr lang="nl-NL" baseline="0" dirty="0" smtClean="0"/>
              <a:t> drie bolletjes: binnen 1 jaar,  netjes archiveren kan eventueel later</a:t>
            </a:r>
          </a:p>
          <a:p>
            <a:r>
              <a:rPr lang="nl-NL" baseline="0" dirty="0" smtClean="0"/>
              <a:t>Digitaal of Fysiek, in het archief of nog niet?</a:t>
            </a:r>
          </a:p>
          <a:p>
            <a:endParaRPr lang="nl-NL" baseline="0" dirty="0" smtClean="0"/>
          </a:p>
          <a:p>
            <a:r>
              <a:rPr lang="nl-NL" baseline="0" dirty="0" smtClean="0"/>
              <a:t>Wat is compleet? Hoe beoordeel je dat en hoe compleet wil je zijn. Hoeveel effort ga je daar in steken.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1C153C7-437D-49D9-961B-0BBC8F454054}" type="datetime1">
              <a:rPr lang="en-US" smtClean="0"/>
              <a:pPr/>
              <a:t>11/22/2018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Gemeente Zwolle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09D6D-848C-42E8-95B8-36ABC500CE4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17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Ca. 6x </a:t>
            </a:r>
            <a:r>
              <a:rPr lang="nl-NL" dirty="0" err="1" smtClean="0"/>
              <a:t>werkgroepvergadering</a:t>
            </a:r>
            <a:r>
              <a:rPr lang="nl-NL" dirty="0" smtClean="0"/>
              <a:t> van 1,5 uur</a:t>
            </a:r>
          </a:p>
          <a:p>
            <a:endParaRPr lang="nl-NL" dirty="0" smtClean="0"/>
          </a:p>
          <a:p>
            <a:r>
              <a:rPr lang="nl-NL" dirty="0" smtClean="0"/>
              <a:t>Haalbaarheid,</a:t>
            </a:r>
            <a:r>
              <a:rPr lang="nl-NL" baseline="0" dirty="0" smtClean="0"/>
              <a:t> t</a:t>
            </a:r>
            <a:r>
              <a:rPr lang="nl-NL" dirty="0" smtClean="0"/>
              <a:t>ijdsbeslag van verwerken door DIV en RHC, kosten:  als overweging meenemen: prioriteitstelling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ipv</a:t>
            </a:r>
            <a:r>
              <a:rPr lang="nl-NL" baseline="0" dirty="0" smtClean="0"/>
              <a:t> zelf schrappen.</a:t>
            </a:r>
          </a:p>
          <a:p>
            <a:endParaRPr lang="nl-NL" baseline="0" dirty="0" smtClean="0"/>
          </a:p>
          <a:p>
            <a:r>
              <a:rPr lang="nl-NL" baseline="0" dirty="0" smtClean="0"/>
              <a:t>Vraagpunt: wat als inzichten wijzigen vóór het overbrengen naar het RHC: </a:t>
            </a:r>
            <a:r>
              <a:rPr lang="nl-NL" baseline="0" dirty="0" err="1" smtClean="0"/>
              <a:t>hotspot</a:t>
            </a:r>
            <a:r>
              <a:rPr lang="nl-NL" baseline="0" dirty="0" smtClean="0"/>
              <a:t> in stand houden, verder opschonen, laten zoals het is of opnieuw inbrengen in een volgende werkgroep en weer laten vaststellen door het SIO?</a:t>
            </a:r>
          </a:p>
          <a:p>
            <a:endParaRPr lang="nl-NL" baseline="0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1C153C7-437D-49D9-961B-0BBC8F454054}" type="datetime1">
              <a:rPr lang="en-US" smtClean="0"/>
              <a:pPr/>
              <a:t>11/22/2018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Gemeente Zwolle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09D6D-848C-42E8-95B8-36ABC500CE4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90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10604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54100" y="3262313"/>
            <a:ext cx="6884988" cy="1100137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nl-NL" noProof="0" smtClean="0"/>
              <a:t>Klik om de stijl te bewerken</a:t>
            </a:r>
            <a:endParaRPr lang="en-US" noProof="0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54100" y="4362450"/>
            <a:ext cx="6884988" cy="8382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nl-NL" noProof="0" smtClean="0"/>
              <a:t>Klik om de ondertitelstijl van het model te bewerken</a:t>
            </a:r>
            <a:endParaRPr lang="en-US" noProof="0" smtClean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1060450" y="6553200"/>
            <a:ext cx="1905000" cy="306388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1 november 2018</a:t>
            </a:r>
            <a:endParaRPr lang="nl-NL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04250" y="6553200"/>
            <a:ext cx="363538" cy="306388"/>
          </a:xfrm>
        </p:spPr>
        <p:txBody>
          <a:bodyPr/>
          <a:lstStyle>
            <a:lvl1pPr>
              <a:defRPr/>
            </a:lvl1pPr>
          </a:lstStyle>
          <a:p>
            <a:fld id="{CB7C6F57-76B8-4A75-8915-BB9BB3FB42B5}" type="slidenum">
              <a:rPr lang="nl-NL"/>
              <a:pPr/>
              <a:t>‹nr.›</a:t>
            </a:fld>
            <a:endParaRPr lang="nl-NL"/>
          </a:p>
        </p:txBody>
      </p:sp>
      <p:pic>
        <p:nvPicPr>
          <p:cNvPr id="11279" name="Picture 15" descr="U:\Anja Cronenberg\ha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4763"/>
            <a:ext cx="606425" cy="103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80" name="Rectangle 1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kijk</a:t>
            </a:r>
          </a:p>
        </p:txBody>
      </p:sp>
      <p:sp>
        <p:nvSpPr>
          <p:cNvPr id="11285" name="Rectangle 21"/>
          <p:cNvSpPr>
            <a:spLocks noChangeArrowheads="1"/>
          </p:cNvSpPr>
          <p:nvPr/>
        </p:nvSpPr>
        <p:spPr bwMode="auto">
          <a:xfrm>
            <a:off x="8081963" y="0"/>
            <a:ext cx="1062037" cy="10620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11286" name="Picture 22" descr="U:\Anja Cronenberg\beeldmerk_trans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-1588"/>
            <a:ext cx="1066800" cy="106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 november 2018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86EA5C-D869-47E2-AECB-2583E9660A8E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kijk</a:t>
            </a:r>
          </a:p>
        </p:txBody>
      </p:sp>
    </p:spTree>
    <p:extLst>
      <p:ext uri="{BB962C8B-B14F-4D97-AF65-F5344CB8AC3E}">
        <p14:creationId xmlns:p14="http://schemas.microsoft.com/office/powerpoint/2010/main" val="138378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207125" y="1270000"/>
            <a:ext cx="1717675" cy="50546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054100" y="1270000"/>
            <a:ext cx="5000625" cy="50546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 november 2018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5BE8D9B-28A0-4CFB-95FA-1521A2A3F27C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kijk</a:t>
            </a:r>
          </a:p>
        </p:txBody>
      </p:sp>
    </p:spTree>
    <p:extLst>
      <p:ext uri="{BB962C8B-B14F-4D97-AF65-F5344CB8AC3E}">
        <p14:creationId xmlns:p14="http://schemas.microsoft.com/office/powerpoint/2010/main" val="313195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 november 2018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76A19E0-301B-46AF-AD14-6EB26308D7FE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kijk</a:t>
            </a:r>
          </a:p>
        </p:txBody>
      </p:sp>
    </p:spTree>
    <p:extLst>
      <p:ext uri="{BB962C8B-B14F-4D97-AF65-F5344CB8AC3E}">
        <p14:creationId xmlns:p14="http://schemas.microsoft.com/office/powerpoint/2010/main" val="3047425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 november 2018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4EA01FF-8C38-4D54-947F-74F64BF19FD3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kijk</a:t>
            </a:r>
          </a:p>
        </p:txBody>
      </p:sp>
    </p:spTree>
    <p:extLst>
      <p:ext uri="{BB962C8B-B14F-4D97-AF65-F5344CB8AC3E}">
        <p14:creationId xmlns:p14="http://schemas.microsoft.com/office/powerpoint/2010/main" val="4118800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054100" y="2133600"/>
            <a:ext cx="335915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65650" y="2133600"/>
            <a:ext cx="335915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 november 2018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D2C285-F3C1-4990-A4F2-14CA1F7FBBCB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kijk</a:t>
            </a:r>
          </a:p>
        </p:txBody>
      </p:sp>
    </p:spTree>
    <p:extLst>
      <p:ext uri="{BB962C8B-B14F-4D97-AF65-F5344CB8AC3E}">
        <p14:creationId xmlns:p14="http://schemas.microsoft.com/office/powerpoint/2010/main" val="3067817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 november 2018</a:t>
            </a:r>
            <a:endParaRPr lang="nl-NL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03B147-D6B5-48D1-BBE7-5F8830F9F153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kijk</a:t>
            </a:r>
          </a:p>
        </p:txBody>
      </p:sp>
    </p:spTree>
    <p:extLst>
      <p:ext uri="{BB962C8B-B14F-4D97-AF65-F5344CB8AC3E}">
        <p14:creationId xmlns:p14="http://schemas.microsoft.com/office/powerpoint/2010/main" val="3603934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 november 2018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DC5BEB-5F13-48D9-9E91-21D273CE6469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kijk</a:t>
            </a:r>
          </a:p>
        </p:txBody>
      </p:sp>
    </p:spTree>
    <p:extLst>
      <p:ext uri="{BB962C8B-B14F-4D97-AF65-F5344CB8AC3E}">
        <p14:creationId xmlns:p14="http://schemas.microsoft.com/office/powerpoint/2010/main" val="487144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 november 2018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F88BE7-A58B-4217-8740-6981FD9D1E9C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kijk</a:t>
            </a:r>
          </a:p>
        </p:txBody>
      </p:sp>
    </p:spTree>
    <p:extLst>
      <p:ext uri="{BB962C8B-B14F-4D97-AF65-F5344CB8AC3E}">
        <p14:creationId xmlns:p14="http://schemas.microsoft.com/office/powerpoint/2010/main" val="2430797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 november 2018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525EE22-46DA-4B4C-B38C-FBFE8052D4A2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kijk</a:t>
            </a:r>
          </a:p>
        </p:txBody>
      </p:sp>
    </p:spTree>
    <p:extLst>
      <p:ext uri="{BB962C8B-B14F-4D97-AF65-F5344CB8AC3E}">
        <p14:creationId xmlns:p14="http://schemas.microsoft.com/office/powerpoint/2010/main" val="1349377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 november 2018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4C1C82D-C51F-4EB3-9A03-1B3F017E8288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kijk</a:t>
            </a:r>
          </a:p>
        </p:txBody>
      </p:sp>
    </p:spTree>
    <p:extLst>
      <p:ext uri="{BB962C8B-B14F-4D97-AF65-F5344CB8AC3E}">
        <p14:creationId xmlns:p14="http://schemas.microsoft.com/office/powerpoint/2010/main" val="6039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10604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54100" y="1270000"/>
            <a:ext cx="68707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54100" y="2133600"/>
            <a:ext cx="68707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2038" y="6553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b="1"/>
            </a:lvl1pPr>
          </a:lstStyle>
          <a:p>
            <a:r>
              <a:rPr lang="nl-NL" smtClean="0"/>
              <a:t>1 november 2018</a:t>
            </a: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5838" y="6553200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 b="1"/>
            </a:lvl1pPr>
          </a:lstStyle>
          <a:p>
            <a:fld id="{04497F30-DF6A-4A33-ACDF-4DBA459E5E1F}" type="slidenum">
              <a:rPr lang="nl-NL"/>
              <a:pPr/>
              <a:t>‹nr.›</a:t>
            </a:fld>
            <a:endParaRPr lang="nl-NL"/>
          </a:p>
        </p:txBody>
      </p:sp>
      <p:pic>
        <p:nvPicPr>
          <p:cNvPr id="1032" name="Picture 8" descr="U:\Anja Cronenberg\hand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4763"/>
            <a:ext cx="606425" cy="103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54100" y="252413"/>
            <a:ext cx="6870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800" b="1"/>
            </a:lvl1pPr>
          </a:lstStyle>
          <a:p>
            <a:r>
              <a:rPr lang="nl-NL"/>
              <a:t>kijk</a:t>
            </a: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8081963" y="0"/>
            <a:ext cx="1062037" cy="10620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1039" name="Picture 15" descr="U:\Anja Cronenberg\beeldmerk_transp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-1588"/>
            <a:ext cx="1066800" cy="106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374650" indent="-18415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571500" indent="-635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3pPr>
      <a:lvl4pPr marL="952500" indent="-1905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11430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5pPr>
      <a:lvl6pPr marL="16002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6pPr>
      <a:lvl7pPr marL="20574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7pPr>
      <a:lvl8pPr marL="2514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8pPr>
      <a:lvl9pPr marL="29718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nl/url?sa=i&amp;rct=j&amp;q=&amp;esrc=s&amp;source=images&amp;cd=&amp;cad=rja&amp;uact=8&amp;ved=2ahUKEwjIobCTko3eAhVN26QKHfgZBNAQjRx6BAgBEAU&amp;url=http://martvandewiel.punt.nl/content/2005/08/handreiking&amp;psig=AOvVaw2C9E7sLVRLNOgIJkpz_aL2&amp;ust=1539854210715066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nl/url?sa=i&amp;rct=j&amp;q=&amp;esrc=s&amp;source=images&amp;cd=&amp;cad=rja&amp;uact=8&amp;ved=2ahUKEwjIobCTko3eAhVN26QKHfgZBNAQjRx6BAgBEAU&amp;url=http://martvandewiel.punt.nl/content/2005/08/handreiking&amp;psig=AOvVaw2C9E7sLVRLNOgIJkpz_aL2&amp;ust=1539854210715066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preventpartner.nl/nieuws/137-nieuws-pleidooi-voor-andere-aanpak-in-de-strijd-tegen-beroepsziekten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nl/url?sa=i&amp;rct=j&amp;q=&amp;esrc=s&amp;source=images&amp;cd=&amp;cad=rja&amp;uact=8&amp;ved=2ahUKEwiKo83FlY3eAhVEM-wKHdCIBkUQjRx6BAgBEAU&amp;url=https://ethansaustin.com/2012/03/10/find-friends-at-sxsw-with-shortlist/&amp;psig=AOvVaw15qZAOceBWZiqK13nhV5cI&amp;ust=153985512813656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 november 2018</a:t>
            </a:r>
            <a:endParaRPr lang="nl-NL"/>
          </a:p>
        </p:txBody>
      </p:sp>
      <p:sp>
        <p:nvSpPr>
          <p:cNvPr id="8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C9DF56-632F-4BC0-A033-D84BE294D63F}" type="slidenum">
              <a:rPr lang="nl-NL"/>
              <a:pPr/>
              <a:t>1</a:t>
            </a:fld>
            <a:endParaRPr lang="nl-NL"/>
          </a:p>
        </p:txBody>
      </p:sp>
      <p:sp>
        <p:nvSpPr>
          <p:cNvPr id="9" name="Tijdelijke aanduiding voor voettekst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kijk</a:t>
            </a: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175" y="0"/>
            <a:ext cx="7315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14339" name="Picture 3" descr="U:\Anja Cronenberg\ha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7275"/>
            <a:ext cx="1298575" cy="222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6904038" y="0"/>
            <a:ext cx="2243137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14342" name="Picture 6" descr="U:\Anja Cronenberg\beeldmerk_trans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038" y="2317750"/>
            <a:ext cx="2243137" cy="223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295400" y="3187700"/>
            <a:ext cx="5257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wij presenteren u...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250" y="0"/>
            <a:ext cx="9459250" cy="6858000"/>
          </a:xfr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 november 2018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6A19E0-301B-46AF-AD14-6EB26308D7FE}" type="slidenum">
              <a:rPr lang="nl-NL" smtClean="0"/>
              <a:pPr/>
              <a:t>10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kijk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137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handreiki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84" y="0"/>
            <a:ext cx="9144000" cy="731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 smtClean="0">
                <a:solidFill>
                  <a:schemeClr val="accent3"/>
                </a:solidFill>
              </a:rPr>
              <a:t>Voorbereiding</a:t>
            </a:r>
            <a:endParaRPr lang="nl-NL" sz="3600" dirty="0">
              <a:solidFill>
                <a:schemeClr val="accent3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3200" dirty="0" smtClean="0">
                <a:solidFill>
                  <a:schemeClr val="accent3"/>
                </a:solidFill>
              </a:rPr>
              <a:t>Handreiking hotspotmonitor AIDO</a:t>
            </a:r>
          </a:p>
          <a:p>
            <a:r>
              <a:rPr lang="nl-NL" sz="3200" dirty="0" smtClean="0">
                <a:solidFill>
                  <a:schemeClr val="accent3"/>
                </a:solidFill>
              </a:rPr>
              <a:t>Trends en hotspots 1976-2005 Nationaal Archief</a:t>
            </a:r>
          </a:p>
          <a:p>
            <a:endParaRPr lang="nl-NL" sz="3200" dirty="0">
              <a:solidFill>
                <a:schemeClr val="accent3"/>
              </a:solidFill>
            </a:endParaRPr>
          </a:p>
          <a:p>
            <a:endParaRPr lang="nl-NL" sz="3200" dirty="0" smtClean="0">
              <a:solidFill>
                <a:schemeClr val="accent3"/>
              </a:solidFill>
            </a:endParaRPr>
          </a:p>
          <a:p>
            <a:endParaRPr lang="nl-NL" sz="3200" dirty="0" smtClean="0">
              <a:solidFill>
                <a:schemeClr val="accent3"/>
              </a:solidFill>
            </a:endParaRPr>
          </a:p>
          <a:p>
            <a:r>
              <a:rPr lang="nl-NL" sz="3200" dirty="0" smtClean="0">
                <a:solidFill>
                  <a:schemeClr val="accent3"/>
                </a:solidFill>
              </a:rPr>
              <a:t>Trendanalyse Deventer 2015</a:t>
            </a:r>
            <a:endParaRPr lang="nl-NL" sz="3200" dirty="0">
              <a:solidFill>
                <a:schemeClr val="accent3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 november 2018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6A19E0-301B-46AF-AD14-6EB26308D7FE}" type="slidenum">
              <a:rPr lang="nl-NL" smtClean="0"/>
              <a:pPr/>
              <a:t>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accent3"/>
                </a:solidFill>
              </a:rPr>
              <a:t>kijk</a:t>
            </a:r>
            <a:endParaRPr lang="nl-NL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17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FFFF"/>
                </a:solidFill>
              </a:rPr>
              <a:t>.</a:t>
            </a: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 november 2018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6A19E0-301B-46AF-AD14-6EB26308D7FE}" type="slidenum">
              <a:rPr lang="nl-NL" smtClean="0"/>
              <a:pPr/>
              <a:t>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kijk</a:t>
            </a:r>
            <a:endParaRPr lang="nl-NL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" y="-13401"/>
            <a:ext cx="9174832" cy="6855877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 bwMode="auto">
          <a:xfrm>
            <a:off x="755576" y="1052736"/>
            <a:ext cx="7200800" cy="5424264"/>
          </a:xfrm>
          <a:prstGeom prst="rect">
            <a:avLst/>
          </a:prstGeom>
          <a:solidFill>
            <a:schemeClr val="accent3">
              <a:alpha val="83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ijdelijke aanduiding voor inhoud 2"/>
          <p:cNvSpPr txBox="1">
            <a:spLocks/>
          </p:cNvSpPr>
          <p:nvPr/>
        </p:nvSpPr>
        <p:spPr bwMode="auto">
          <a:xfrm>
            <a:off x="920626" y="2060848"/>
            <a:ext cx="68707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650" indent="-1841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571500" indent="-635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3pPr>
            <a:lvl4pPr marL="95250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1430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5pPr>
            <a:lvl6pPr marL="16002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6pPr>
            <a:lvl7pPr marL="20574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7pPr>
            <a:lvl8pPr marL="25146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8pPr>
            <a:lvl9pPr marL="29718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200" kern="0" dirty="0" smtClean="0"/>
              <a:t>Waarom en doel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200" kern="0" dirty="0" smtClean="0"/>
              <a:t>Betrokken rollen: intern en extern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200" kern="0" dirty="0" smtClean="0"/>
              <a:t>Aanpak, criteria, afbakening, fasering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200" kern="0" dirty="0" smtClean="0"/>
              <a:t>Uitvoering, taakverdeling</a:t>
            </a:r>
          </a:p>
          <a:p>
            <a:endParaRPr lang="nl-NL" kern="0" dirty="0" smtClean="0"/>
          </a:p>
          <a:p>
            <a:endParaRPr lang="nl-NL" kern="0" dirty="0" smtClean="0"/>
          </a:p>
          <a:p>
            <a:r>
              <a:rPr lang="nl-NL" kern="0" dirty="0" smtClean="0"/>
              <a:t>Deels over te nemen uit de Handreiking AIDO</a:t>
            </a:r>
            <a:endParaRPr lang="nl-NL" kern="0" dirty="0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1061607" y="1197248"/>
            <a:ext cx="6870700" cy="863600"/>
          </a:xfrm>
        </p:spPr>
        <p:txBody>
          <a:bodyPr/>
          <a:lstStyle/>
          <a:p>
            <a:r>
              <a:rPr lang="nl-NL" sz="3600" dirty="0" smtClean="0"/>
              <a:t>Plan van aanpak opstellen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199180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inhoud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2448"/>
            <a:ext cx="9252520" cy="9252520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1196752"/>
            <a:ext cx="6870700" cy="863600"/>
          </a:xfrm>
        </p:spPr>
        <p:txBody>
          <a:bodyPr/>
          <a:lstStyle/>
          <a:p>
            <a:r>
              <a:rPr lang="nl-NL" sz="3600" dirty="0" smtClean="0"/>
              <a:t>Werkgroep</a:t>
            </a:r>
            <a:endParaRPr lang="nl-NL" sz="36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 november 2018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6A19E0-301B-46AF-AD14-6EB26308D7FE}" type="slidenum">
              <a:rPr lang="nl-NL" smtClean="0"/>
              <a:pPr/>
              <a:t>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kijk</a:t>
            </a:r>
            <a:endParaRPr lang="nl-NL"/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129801"/>
              </p:ext>
            </p:extLst>
          </p:nvPr>
        </p:nvGraphicFramePr>
        <p:xfrm>
          <a:off x="1475656" y="1844824"/>
          <a:ext cx="6096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5992"/>
                <a:gridCol w="3120008"/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Intern</a:t>
                      </a:r>
                      <a:endParaRPr lang="nl-NL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Extern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Gemeentearchivaris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Raadslid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Communicatie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Historicus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Juridische Zaken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Lokale</a:t>
                      </a:r>
                      <a:r>
                        <a:rPr lang="nl-NL" baseline="0" dirty="0" smtClean="0"/>
                        <a:t> (foto) journalist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Sociaal domein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Archiefinspecteur 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Fysiek domein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Hoofd</a:t>
                      </a:r>
                      <a:r>
                        <a:rPr lang="nl-NL" baseline="0" dirty="0" smtClean="0"/>
                        <a:t> DIV (voorzitter)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Recordmanager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kstvak 8"/>
          <p:cNvSpPr txBox="1"/>
          <p:nvPr/>
        </p:nvSpPr>
        <p:spPr>
          <a:xfrm>
            <a:off x="1475656" y="5157192"/>
            <a:ext cx="6048672" cy="830997"/>
          </a:xfrm>
          <a:prstGeom prst="rect">
            <a:avLst/>
          </a:prstGeom>
          <a:solidFill>
            <a:schemeClr val="accent3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Benaderen externen: Schakel anderen in als contactpersoon!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461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 november 2018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6A19E0-301B-46AF-AD14-6EB26308D7FE}" type="slidenum">
              <a:rPr lang="nl-NL" smtClean="0"/>
              <a:pPr/>
              <a:t>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kijk</a:t>
            </a:r>
            <a:endParaRPr lang="nl-NL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" y="0"/>
            <a:ext cx="9127570" cy="8941292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 bwMode="auto">
          <a:xfrm>
            <a:off x="899592" y="1124744"/>
            <a:ext cx="7200800" cy="5400600"/>
          </a:xfrm>
          <a:prstGeom prst="rect">
            <a:avLst/>
          </a:prstGeom>
          <a:solidFill>
            <a:schemeClr val="accent3">
              <a:alpha val="90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 bwMode="auto">
          <a:xfrm>
            <a:off x="1403648" y="1196752"/>
            <a:ext cx="6726684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nl-NL" sz="3600" kern="0" dirty="0" smtClean="0"/>
              <a:t>Aanpak in nader detail</a:t>
            </a:r>
            <a:endParaRPr lang="nl-NL" sz="3600" kern="0" dirty="0"/>
          </a:p>
        </p:txBody>
      </p:sp>
      <p:sp>
        <p:nvSpPr>
          <p:cNvPr id="12" name="Tekstvak 11"/>
          <p:cNvSpPr txBox="1"/>
          <p:nvPr/>
        </p:nvSpPr>
        <p:spPr>
          <a:xfrm>
            <a:off x="1229692" y="2060352"/>
            <a:ext cx="68707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Géén uitgebreid bronnenonderzoek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Domeinen benoemd: voor toets op volledigheid/balans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Inbreng hotspotkandidaten door werkgroep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Genoemde hotspots in domeinen ondergebracht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Criteria NA op een rij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Werkgroepleden hebben hotspotkandidaten ‘gescoord’ op de criteria (longlist)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In ‘petit comité’ reikwijdte acquisitie vastgesteld (shortlist)</a:t>
            </a:r>
          </a:p>
        </p:txBody>
      </p:sp>
    </p:spTree>
    <p:extLst>
      <p:ext uri="{BB962C8B-B14F-4D97-AF65-F5344CB8AC3E}">
        <p14:creationId xmlns:p14="http://schemas.microsoft.com/office/powerpoint/2010/main" val="304055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 november 2018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6A19E0-301B-46AF-AD14-6EB26308D7FE}" type="slidenum">
              <a:rPr lang="nl-NL" smtClean="0"/>
              <a:pPr/>
              <a:t>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kijk</a:t>
            </a:r>
            <a:endParaRPr lang="nl-NL"/>
          </a:p>
        </p:txBody>
      </p:sp>
      <p:sp>
        <p:nvSpPr>
          <p:cNvPr id="14" name="Rechthoek 13"/>
          <p:cNvSpPr/>
          <p:nvPr/>
        </p:nvSpPr>
        <p:spPr bwMode="auto">
          <a:xfrm>
            <a:off x="-20960" y="0"/>
            <a:ext cx="9144000" cy="7461448"/>
          </a:xfrm>
          <a:prstGeom prst="rect">
            <a:avLst/>
          </a:prstGeom>
          <a:blipFill dpi="0" rotWithShape="1">
            <a:blip r:embed="rId3">
              <a:alphaModFix amt="17000"/>
            </a:blip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itel 1"/>
          <p:cNvSpPr txBox="1">
            <a:spLocks/>
          </p:cNvSpPr>
          <p:nvPr/>
        </p:nvSpPr>
        <p:spPr bwMode="auto">
          <a:xfrm>
            <a:off x="971600" y="1077640"/>
            <a:ext cx="68707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nl-NL" sz="3600" kern="0" dirty="0" smtClean="0"/>
              <a:t>Longlist hotspots</a:t>
            </a:r>
            <a:endParaRPr lang="nl-NL" sz="3600" kern="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628800"/>
            <a:ext cx="9012854" cy="527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109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/>
              <a:t>1 november 2018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6A19E0-301B-46AF-AD14-6EB26308D7FE}" type="slidenum">
              <a:rPr lang="nl-NL" smtClean="0"/>
              <a:pPr/>
              <a:t>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kijk</a:t>
            </a:r>
            <a:endParaRPr lang="nl-NL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0346"/>
            <a:ext cx="10222653" cy="6868345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 bwMode="auto">
          <a:xfrm>
            <a:off x="1043608" y="1124744"/>
            <a:ext cx="7200800" cy="4536504"/>
          </a:xfrm>
          <a:prstGeom prst="rect">
            <a:avLst/>
          </a:prstGeom>
          <a:solidFill>
            <a:schemeClr val="accent3">
              <a:alpha val="87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"/>
          </p:nvPr>
        </p:nvSpPr>
        <p:spPr>
          <a:xfrm>
            <a:off x="1054100" y="2133600"/>
            <a:ext cx="6870700" cy="381568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 smtClean="0"/>
              <a:t>5 hotspots: 2 criteria 2016-2017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 smtClean="0"/>
              <a:t>Aanvullende lijst (niet te publiceren)</a:t>
            </a:r>
          </a:p>
          <a:p>
            <a:pPr marL="717550" lvl="1" indent="-342900">
              <a:buFont typeface="Arial" panose="020B0604020202020204" pitchFamily="34" charset="0"/>
              <a:buChar char="•"/>
            </a:pPr>
            <a:r>
              <a:rPr lang="nl-NL" sz="2800" dirty="0" smtClean="0"/>
              <a:t>nog 25 bijzondere zaken</a:t>
            </a:r>
          </a:p>
          <a:p>
            <a:pPr marL="717550" lvl="1" indent="-342900">
              <a:buFont typeface="Arial" panose="020B0604020202020204" pitchFamily="34" charset="0"/>
              <a:buChar char="•"/>
            </a:pPr>
            <a:r>
              <a:rPr lang="nl-NL" sz="2800" dirty="0" smtClean="0"/>
              <a:t>meenemen in gewone archivering</a:t>
            </a:r>
          </a:p>
          <a:p>
            <a:pPr marL="717550" lvl="1" indent="-342900">
              <a:buFont typeface="Arial" panose="020B0604020202020204" pitchFamily="34" charset="0"/>
              <a:buChar char="•"/>
            </a:pPr>
            <a:r>
              <a:rPr lang="nl-NL" sz="2800" dirty="0" smtClean="0"/>
              <a:t>3 delen naar gelang prioriteit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 smtClean="0"/>
              <a:t>Nog onduidelijk hoeveel werk het is voor gemeente en HCO</a:t>
            </a:r>
            <a:endParaRPr lang="nl-NL" sz="2800" dirty="0"/>
          </a:p>
        </p:txBody>
      </p:sp>
      <p:sp>
        <p:nvSpPr>
          <p:cNvPr id="13" name="Tekstvak 12"/>
          <p:cNvSpPr txBox="1"/>
          <p:nvPr/>
        </p:nvSpPr>
        <p:spPr>
          <a:xfrm>
            <a:off x="1065471" y="1165790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/>
              <a:t>Eindlijst hotspots, weging</a:t>
            </a:r>
          </a:p>
        </p:txBody>
      </p:sp>
    </p:spTree>
    <p:extLst>
      <p:ext uri="{BB962C8B-B14F-4D97-AF65-F5344CB8AC3E}">
        <p14:creationId xmlns:p14="http://schemas.microsoft.com/office/powerpoint/2010/main" val="21932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" y="0"/>
            <a:ext cx="9144248" cy="6858186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 smtClean="0"/>
              <a:t>Vaststelling</a:t>
            </a:r>
            <a:endParaRPr lang="nl-NL" sz="36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 november 2018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6A19E0-301B-46AF-AD14-6EB26308D7FE}" type="slidenum">
              <a:rPr lang="nl-NL" smtClean="0"/>
              <a:pPr/>
              <a:t>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dirty="0" smtClean="0"/>
              <a:t>kijk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4067944" y="3429000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Door het SIO op 31-10-2018!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745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 november 2018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6A19E0-301B-46AF-AD14-6EB26308D7FE}" type="slidenum">
              <a:rPr lang="nl-NL" smtClean="0"/>
              <a:pPr/>
              <a:t>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kijk</a:t>
            </a:r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4624" y="-5951"/>
            <a:ext cx="11695812" cy="6852546"/>
          </a:xfrm>
          <a:prstGeom prst="rect">
            <a:avLst/>
          </a:prstGeom>
        </p:spPr>
      </p:pic>
      <p:sp>
        <p:nvSpPr>
          <p:cNvPr id="11" name="Rechthoek 10"/>
          <p:cNvSpPr/>
          <p:nvPr/>
        </p:nvSpPr>
        <p:spPr bwMode="auto">
          <a:xfrm>
            <a:off x="899592" y="1124744"/>
            <a:ext cx="7200800" cy="4608512"/>
          </a:xfrm>
          <a:prstGeom prst="rect">
            <a:avLst/>
          </a:prstGeom>
          <a:solidFill>
            <a:schemeClr val="accent3">
              <a:alpha val="90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1115616" y="123362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/>
              <a:t>Uitvoering</a:t>
            </a:r>
            <a:endParaRPr lang="nl-NL" sz="3600" b="1" dirty="0"/>
          </a:p>
        </p:txBody>
      </p:sp>
      <p:sp>
        <p:nvSpPr>
          <p:cNvPr id="13" name="Tekstvak 12"/>
          <p:cNvSpPr txBox="1"/>
          <p:nvPr/>
        </p:nvSpPr>
        <p:spPr>
          <a:xfrm>
            <a:off x="1115616" y="1912748"/>
            <a:ext cx="67687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Intern: stukken opzoeken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Al in archief aanwezig of niet?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Compleetheid beoordelen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Bewaartermijnen aanpassen nodig?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Archiveren volgens de regels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 smtClean="0"/>
              <a:t>Wel opschonen!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r>
              <a:rPr lang="nl-NL" dirty="0" smtClean="0"/>
              <a:t>Maatschappelijk veld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Taak voor Historisch </a:t>
            </a:r>
            <a:r>
              <a:rPr lang="nl-NL" dirty="0"/>
              <a:t>C</a:t>
            </a:r>
            <a:r>
              <a:rPr lang="nl-NL" dirty="0" smtClean="0"/>
              <a:t>entrum Overijssel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Opnemen in acquisitieplanning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0531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 november 2018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6A19E0-301B-46AF-AD14-6EB26308D7FE}" type="slidenum">
              <a:rPr lang="nl-NL" smtClean="0"/>
              <a:pPr/>
              <a:t>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kijk</a:t>
            </a:r>
            <a:endParaRPr lang="nl-NL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hthoek 10"/>
          <p:cNvSpPr/>
          <p:nvPr/>
        </p:nvSpPr>
        <p:spPr bwMode="auto">
          <a:xfrm>
            <a:off x="899592" y="1124744"/>
            <a:ext cx="7200800" cy="4032448"/>
          </a:xfrm>
          <a:prstGeom prst="rect">
            <a:avLst/>
          </a:prstGeom>
          <a:solidFill>
            <a:schemeClr val="accent3">
              <a:alpha val="82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itel 1"/>
          <p:cNvSpPr txBox="1">
            <a:spLocks/>
          </p:cNvSpPr>
          <p:nvPr/>
        </p:nvSpPr>
        <p:spPr bwMode="auto">
          <a:xfrm>
            <a:off x="1220114" y="1157401"/>
            <a:ext cx="68707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nl-NL" sz="3600" kern="0" dirty="0" smtClean="0"/>
              <a:t>Tips</a:t>
            </a:r>
            <a:endParaRPr lang="nl-NL" sz="3600" kern="0" dirty="0"/>
          </a:p>
        </p:txBody>
      </p:sp>
      <p:sp>
        <p:nvSpPr>
          <p:cNvPr id="16" name="Tekstvak 15"/>
          <p:cNvSpPr txBox="1"/>
          <p:nvPr/>
        </p:nvSpPr>
        <p:spPr>
          <a:xfrm>
            <a:off x="1187624" y="2021001"/>
            <a:ext cx="68407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Onderschat het tijdsbeslag voor werkgroepleden niet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Burgerparticipatie na vaststelling?</a:t>
            </a:r>
          </a:p>
          <a:p>
            <a:pPr marL="800100" lvl="1" indent="-342900">
              <a:buFont typeface="Wingdings" pitchFamily="2" charset="2"/>
              <a:buChar char="à"/>
            </a:pPr>
            <a:r>
              <a:rPr lang="nl-NL" dirty="0" smtClean="0"/>
              <a:t>Liever in het </a:t>
            </a:r>
            <a:r>
              <a:rPr lang="nl-NL" dirty="0" err="1" smtClean="0"/>
              <a:t>werkgroeptraject</a:t>
            </a:r>
            <a:r>
              <a:rPr lang="nl-NL" dirty="0" smtClean="0"/>
              <a:t> meenemen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Vraag bij jaarlijkse vernietiging naar bijzondere zaken in het afgelopen jaar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Kijk nog eens terug </a:t>
            </a:r>
            <a:r>
              <a:rPr lang="nl-NL" dirty="0"/>
              <a:t>naar het plan van </a:t>
            </a:r>
            <a:r>
              <a:rPr lang="nl-NL" dirty="0" smtClean="0"/>
              <a:t>aanpak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Maak het leuk (het is leuk)!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8416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smtClean="0"/>
              <a:t>1 november 2018</a:t>
            </a: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C7650926-BC59-45AC-8340-D37899EDA909}" type="slidenum">
              <a:rPr lang="nl-NL"/>
              <a:pPr/>
              <a:t>2</a:t>
            </a:fld>
            <a:endParaRPr lang="nl-NL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smtClean="0"/>
              <a:t>kijk</a:t>
            </a:r>
            <a:endParaRPr lang="nl-NL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54100" y="1772817"/>
            <a:ext cx="6884988" cy="2589634"/>
          </a:xfrm>
        </p:spPr>
        <p:txBody>
          <a:bodyPr/>
          <a:lstStyle/>
          <a:p>
            <a:r>
              <a:rPr lang="nl-NL" sz="4400" dirty="0" smtClean="0"/>
              <a:t>Het bewaren waard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b="0" dirty="0"/>
              <a:t>V</a:t>
            </a:r>
            <a:r>
              <a:rPr lang="nl-NL" b="0" dirty="0" smtClean="0"/>
              <a:t>an redding van het zwembad tot sloop van de IJsselcentrale</a:t>
            </a:r>
            <a:endParaRPr lang="nl-NL" b="0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sz="2800" dirty="0" smtClean="0"/>
              <a:t>Hotspotmonitor Gemeente Zwolle</a:t>
            </a:r>
            <a:endParaRPr lang="nl-N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4100" y="1270000"/>
            <a:ext cx="6870700" cy="358800"/>
          </a:xfrm>
        </p:spPr>
        <p:txBody>
          <a:bodyPr/>
          <a:lstStyle/>
          <a:p>
            <a:r>
              <a:rPr lang="nl-NL" sz="2800" dirty="0" smtClean="0"/>
              <a:t>Van redding openluchtbad </a:t>
            </a:r>
            <a:br>
              <a:rPr lang="nl-NL" sz="2800" dirty="0" smtClean="0"/>
            </a:br>
            <a:endParaRPr lang="nl-NL" sz="28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 november 2018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6A19E0-301B-46AF-AD14-6EB26308D7FE}" type="slidenum">
              <a:rPr lang="nl-NL" smtClean="0"/>
              <a:pPr/>
              <a:t>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kijk</a:t>
            </a:r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56992"/>
            <a:ext cx="3805675" cy="3132634"/>
          </a:xfrm>
          <a:prstGeom prst="rect">
            <a:avLst/>
          </a:prstGeom>
        </p:spPr>
      </p:pic>
      <p:pic>
        <p:nvPicPr>
          <p:cNvPr id="11" name="Tijdelijke aanduiding voor inhoud 1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2060848"/>
            <a:ext cx="4115667" cy="2317224"/>
          </a:xfrm>
        </p:spPr>
      </p:pic>
      <p:sp>
        <p:nvSpPr>
          <p:cNvPr id="12" name="Tekstvak 11"/>
          <p:cNvSpPr txBox="1"/>
          <p:nvPr/>
        </p:nvSpPr>
        <p:spPr>
          <a:xfrm>
            <a:off x="5497355" y="2204864"/>
            <a:ext cx="288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800" b="1" dirty="0"/>
              <a:t>tot sloop IJsselcentrale</a:t>
            </a:r>
          </a:p>
        </p:txBody>
      </p:sp>
    </p:spTree>
    <p:extLst>
      <p:ext uri="{BB962C8B-B14F-4D97-AF65-F5344CB8AC3E}">
        <p14:creationId xmlns:p14="http://schemas.microsoft.com/office/powerpoint/2010/main" val="334699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 november 2018</a:t>
            </a:r>
            <a:endParaRPr lang="nl-NL"/>
          </a:p>
        </p:txBody>
      </p:sp>
      <p:sp>
        <p:nvSpPr>
          <p:cNvPr id="8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1E5FF6-DF8E-4FC6-BFB8-CE908BF48277}" type="slidenum">
              <a:rPr lang="nl-NL"/>
              <a:pPr/>
              <a:t>21</a:t>
            </a:fld>
            <a:endParaRPr lang="nl-NL"/>
          </a:p>
        </p:txBody>
      </p:sp>
      <p:sp>
        <p:nvSpPr>
          <p:cNvPr id="9" name="Tijdelijke aanduiding voor voettekst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kijk</a:t>
            </a: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175" y="0"/>
            <a:ext cx="7315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15363" name="Picture 3" descr="U:\Anja Cronenberg\ha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7275"/>
            <a:ext cx="1298575" cy="222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6904038" y="0"/>
            <a:ext cx="2243137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15365" name="Picture 5" descr="U:\Anja Cronenberg\beeldmerk_trans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038" y="2317750"/>
            <a:ext cx="2243137" cy="223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295400" y="3187700"/>
            <a:ext cx="5257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bedankt voor uw tijd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 november 2018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6A19E0-301B-46AF-AD14-6EB26308D7FE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kijk</a:t>
            </a:r>
            <a:endParaRPr lang="nl-NL"/>
          </a:p>
        </p:txBody>
      </p:sp>
      <p:sp>
        <p:nvSpPr>
          <p:cNvPr id="7" name="Rechthoek 6"/>
          <p:cNvSpPr/>
          <p:nvPr/>
        </p:nvSpPr>
        <p:spPr bwMode="auto">
          <a:xfrm>
            <a:off x="-13072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1547664" y="3573016"/>
            <a:ext cx="619268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3600" b="1" dirty="0"/>
              <a:t>Plan van aanpak opstellen</a:t>
            </a:r>
          </a:p>
        </p:txBody>
      </p:sp>
    </p:spTree>
    <p:extLst>
      <p:ext uri="{BB962C8B-B14F-4D97-AF65-F5344CB8AC3E}">
        <p14:creationId xmlns:p14="http://schemas.microsoft.com/office/powerpoint/2010/main" val="375506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handreiki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27784" y="1916832"/>
            <a:ext cx="3528392" cy="863600"/>
          </a:xfrm>
        </p:spPr>
        <p:txBody>
          <a:bodyPr/>
          <a:lstStyle/>
          <a:p>
            <a:r>
              <a:rPr lang="nl-NL" sz="3600" dirty="0" smtClean="0">
                <a:solidFill>
                  <a:schemeClr val="accent3"/>
                </a:solidFill>
              </a:rPr>
              <a:t>Voorbereiding</a:t>
            </a:r>
            <a:endParaRPr lang="nl-NL" sz="3600" dirty="0">
              <a:solidFill>
                <a:schemeClr val="accent3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 november 2018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6A19E0-301B-46AF-AD14-6EB26308D7FE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accent3"/>
                </a:solidFill>
              </a:rPr>
              <a:t>kijk</a:t>
            </a:r>
            <a:endParaRPr lang="nl-NL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58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inhoud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0350"/>
            <a:ext cx="9252520" cy="9252520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3648" y="3140968"/>
            <a:ext cx="4886052" cy="863600"/>
          </a:xfrm>
        </p:spPr>
        <p:txBody>
          <a:bodyPr/>
          <a:lstStyle/>
          <a:p>
            <a:pPr algn="ctr"/>
            <a:r>
              <a:rPr lang="nl-NL" sz="3600" dirty="0" smtClean="0"/>
              <a:t>Samenstelling werkgroep</a:t>
            </a:r>
            <a:endParaRPr lang="nl-NL" sz="36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 november 2018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6A19E0-301B-46AF-AD14-6EB26308D7FE}" type="slidenum">
              <a:rPr lang="nl-NL" smtClean="0"/>
              <a:pPr/>
              <a:t>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kijk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044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fbeeldingsresultaat voor aanpa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580" y="-675456"/>
            <a:ext cx="9144000" cy="895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27784" y="5589240"/>
            <a:ext cx="5184576" cy="863600"/>
          </a:xfrm>
        </p:spPr>
        <p:txBody>
          <a:bodyPr/>
          <a:lstStyle/>
          <a:p>
            <a:r>
              <a:rPr lang="nl-NL" sz="3600" dirty="0" smtClean="0"/>
              <a:t>Aanpak in nader detail</a:t>
            </a:r>
            <a:endParaRPr lang="nl-NL" sz="36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/>
              <a:t>1 november 2018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6A19E0-301B-46AF-AD14-6EB26308D7FE}" type="slidenum">
              <a:rPr lang="nl-NL" smtClean="0"/>
              <a:pPr/>
              <a:t>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kijk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709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fbeeldingsresultaat voor shortlis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672" y="4221088"/>
            <a:ext cx="5760640" cy="863600"/>
          </a:xfrm>
        </p:spPr>
        <p:txBody>
          <a:bodyPr anchor="ctr"/>
          <a:lstStyle/>
          <a:p>
            <a:r>
              <a:rPr lang="nl-NL" sz="3600" dirty="0" smtClean="0"/>
              <a:t>Eindlijst hotspots, weging</a:t>
            </a:r>
            <a:endParaRPr lang="nl-NL" sz="36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 november 2018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6A19E0-301B-46AF-AD14-6EB26308D7FE}" type="slidenum">
              <a:rPr lang="nl-NL" smtClean="0"/>
              <a:pPr/>
              <a:t>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kijk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592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" y="0"/>
            <a:ext cx="9144248" cy="6858186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 smtClean="0"/>
              <a:t>Vaststelling</a:t>
            </a:r>
            <a:endParaRPr lang="nl-NL" sz="36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 november 2018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6A19E0-301B-46AF-AD14-6EB26308D7FE}" type="slidenum">
              <a:rPr lang="nl-NL" smtClean="0"/>
              <a:pPr/>
              <a:t>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dirty="0" smtClean="0"/>
              <a:t>kijk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4267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 november 2018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6A19E0-301B-46AF-AD14-6EB26308D7FE}" type="slidenum">
              <a:rPr lang="nl-NL" smtClean="0"/>
              <a:pPr/>
              <a:t>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kijk</a:t>
            </a:r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720" y="0"/>
            <a:ext cx="9418720" cy="6858000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3491880" y="2708920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/>
              <a:t>Uitvoering</a:t>
            </a:r>
            <a:endParaRPr lang="nl-NL" sz="3600" b="1" dirty="0"/>
          </a:p>
        </p:txBody>
      </p:sp>
    </p:spTree>
    <p:extLst>
      <p:ext uri="{BB962C8B-B14F-4D97-AF65-F5344CB8AC3E}">
        <p14:creationId xmlns:p14="http://schemas.microsoft.com/office/powerpoint/2010/main" val="313024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Kantoorthema 1">
      <a:dk1>
        <a:srgbClr val="000000"/>
      </a:dk1>
      <a:lt1>
        <a:srgbClr val="D1D8F1"/>
      </a:lt1>
      <a:dk2>
        <a:srgbClr val="000000"/>
      </a:dk2>
      <a:lt2>
        <a:srgbClr val="7B5EA7"/>
      </a:lt2>
      <a:accent1>
        <a:srgbClr val="667DD1"/>
      </a:accent1>
      <a:accent2>
        <a:srgbClr val="F10273"/>
      </a:accent2>
      <a:accent3>
        <a:srgbClr val="E5E9F7"/>
      </a:accent3>
      <a:accent4>
        <a:srgbClr val="000000"/>
      </a:accent4>
      <a:accent5>
        <a:srgbClr val="B8BFE5"/>
      </a:accent5>
      <a:accent6>
        <a:srgbClr val="DA0268"/>
      </a:accent6>
      <a:hlink>
        <a:srgbClr val="A6A36F"/>
      </a:hlink>
      <a:folHlink>
        <a:srgbClr val="FFE600"/>
      </a:folHlink>
    </a:clrScheme>
    <a:fontScheme name="Kantoorthem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antoorthema 1">
        <a:dk1>
          <a:srgbClr val="000000"/>
        </a:dk1>
        <a:lt1>
          <a:srgbClr val="D1D8F1"/>
        </a:lt1>
        <a:dk2>
          <a:srgbClr val="000000"/>
        </a:dk2>
        <a:lt2>
          <a:srgbClr val="7B5EA7"/>
        </a:lt2>
        <a:accent1>
          <a:srgbClr val="667DD1"/>
        </a:accent1>
        <a:accent2>
          <a:srgbClr val="F10273"/>
        </a:accent2>
        <a:accent3>
          <a:srgbClr val="E5E9F7"/>
        </a:accent3>
        <a:accent4>
          <a:srgbClr val="000000"/>
        </a:accent4>
        <a:accent5>
          <a:srgbClr val="B8BFE5"/>
        </a:accent5>
        <a:accent6>
          <a:srgbClr val="DA0268"/>
        </a:accent6>
        <a:hlink>
          <a:srgbClr val="A6A36F"/>
        </a:hlink>
        <a:folHlink>
          <a:srgbClr val="FFE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2">
        <a:dk1>
          <a:srgbClr val="000000"/>
        </a:dk1>
        <a:lt1>
          <a:srgbClr val="DDDDDD"/>
        </a:lt1>
        <a:dk2>
          <a:srgbClr val="000000"/>
        </a:dk2>
        <a:lt2>
          <a:srgbClr val="292929"/>
        </a:lt2>
        <a:accent1>
          <a:srgbClr val="4D4D4D"/>
        </a:accent1>
        <a:accent2>
          <a:srgbClr val="C0C0C0"/>
        </a:accent2>
        <a:accent3>
          <a:srgbClr val="EBEBEB"/>
        </a:accent3>
        <a:accent4>
          <a:srgbClr val="000000"/>
        </a:accent4>
        <a:accent5>
          <a:srgbClr val="B2B2B2"/>
        </a:accent5>
        <a:accent6>
          <a:srgbClr val="AEAEAE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79AC081F1EA545875FD8DCD9B709FA" ma:contentTypeVersion="18" ma:contentTypeDescription="Create a new document." ma:contentTypeScope="" ma:versionID="13c0a23065d9a49ac9a814ac843676c1">
  <xsd:schema xmlns:xsd="http://www.w3.org/2001/XMLSchema" xmlns:xs="http://www.w3.org/2001/XMLSchema" xmlns:p="http://schemas.microsoft.com/office/2006/metadata/properties" xmlns:ns2="0941c815-8673-45d9-bee9-a1453d13a96d" xmlns:ns3="da01d95d-9a53-4690-91f2-3ea4d21374f2" targetNamespace="http://schemas.microsoft.com/office/2006/metadata/properties" ma:root="true" ma:fieldsID="ffed2328b44d3216ab2e4b28d8992e7a" ns2:_="" ns3:_="">
    <xsd:import namespace="0941c815-8673-45d9-bee9-a1453d13a96d"/>
    <xsd:import namespace="da01d95d-9a53-4690-91f2-3ea4d21374f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41c815-8673-45d9-bee9-a1453d13a9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2c36e3-81a3-4f8c-bfa2-ac1adf0ae0c5}" ma:internalName="TaxCatchAll" ma:showField="CatchAllData" ma:web="0941c815-8673-45d9-bee9-a1453d13a9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01d95d-9a53-4690-91f2-3ea4d21374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ceaa658-fae8-49cd-a23d-c95849ea14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3E0D21-C6F3-4AAD-AE94-19B8DD1C21EC}"/>
</file>

<file path=customXml/itemProps2.xml><?xml version="1.0" encoding="utf-8"?>
<ds:datastoreItem xmlns:ds="http://schemas.openxmlformats.org/officeDocument/2006/customXml" ds:itemID="{8A7B6367-79AB-4B85-9A19-E547B7124018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639</TotalTime>
  <Words>801</Words>
  <Application>Microsoft Office PowerPoint</Application>
  <PresentationFormat>Diavoorstelling (4:3)</PresentationFormat>
  <Paragraphs>204</Paragraphs>
  <Slides>21</Slides>
  <Notes>7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2" baseType="lpstr">
      <vt:lpstr>blank</vt:lpstr>
      <vt:lpstr>PowerPoint-presentatie</vt:lpstr>
      <vt:lpstr>Het bewaren waard  Van redding van het zwembad tot sloop van de IJsselcentrale</vt:lpstr>
      <vt:lpstr>PowerPoint-presentatie</vt:lpstr>
      <vt:lpstr>Voorbereiding</vt:lpstr>
      <vt:lpstr>Samenstelling werkgroep</vt:lpstr>
      <vt:lpstr>Aanpak in nader detail</vt:lpstr>
      <vt:lpstr>Eindlijst hotspots, weging</vt:lpstr>
      <vt:lpstr>Vaststelling</vt:lpstr>
      <vt:lpstr>PowerPoint-presentatie</vt:lpstr>
      <vt:lpstr>PowerPoint-presentatie</vt:lpstr>
      <vt:lpstr>Voorbereiding</vt:lpstr>
      <vt:lpstr>Plan van aanpak opstellen</vt:lpstr>
      <vt:lpstr>Werkgroep</vt:lpstr>
      <vt:lpstr>PowerPoint-presentatie</vt:lpstr>
      <vt:lpstr>PowerPoint-presentatie</vt:lpstr>
      <vt:lpstr>PowerPoint-presentatie</vt:lpstr>
      <vt:lpstr>Vaststelling</vt:lpstr>
      <vt:lpstr>PowerPoint-presentatie</vt:lpstr>
      <vt:lpstr>PowerPoint-presentatie</vt:lpstr>
      <vt:lpstr>Van redding openluchtbad  </vt:lpstr>
      <vt:lpstr>PowerPoint-presentatie</vt:lpstr>
    </vt:vector>
  </TitlesOfParts>
  <Company>Gemeente Zwolle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Willems, Maria</dc:creator>
  <cp:lastModifiedBy>Schaap, Mirjam</cp:lastModifiedBy>
  <cp:revision>32</cp:revision>
  <cp:lastPrinted>2002-11-07T13:25:49Z</cp:lastPrinted>
  <dcterms:created xsi:type="dcterms:W3CDTF">2018-10-17T06:29:51Z</dcterms:created>
  <dcterms:modified xsi:type="dcterms:W3CDTF">2018-11-22T08:17:12Z</dcterms:modified>
</cp:coreProperties>
</file>