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  <p:sldMasterId id="2147483648" r:id="rId5"/>
    <p:sldMasterId id="2147483683" r:id="rId6"/>
  </p:sldMasterIdLst>
  <p:notesMasterIdLst>
    <p:notesMasterId r:id="rId23"/>
  </p:notesMasterIdLst>
  <p:sldIdLst>
    <p:sldId id="382" r:id="rId7"/>
    <p:sldId id="435" r:id="rId8"/>
    <p:sldId id="434" r:id="rId9"/>
    <p:sldId id="442" r:id="rId10"/>
    <p:sldId id="436" r:id="rId11"/>
    <p:sldId id="451" r:id="rId12"/>
    <p:sldId id="449" r:id="rId13"/>
    <p:sldId id="452" r:id="rId14"/>
    <p:sldId id="446" r:id="rId15"/>
    <p:sldId id="440" r:id="rId16"/>
    <p:sldId id="443" r:id="rId17"/>
    <p:sldId id="438" r:id="rId18"/>
    <p:sldId id="439" r:id="rId19"/>
    <p:sldId id="444" r:id="rId20"/>
    <p:sldId id="447" r:id="rId21"/>
    <p:sldId id="448" r:id="rId22"/>
  </p:sldIdLst>
  <p:sldSz cx="12192000" cy="6858000"/>
  <p:notesSz cx="14376400" cy="99441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3861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orient="horz" pos="550">
          <p15:clr>
            <a:srgbClr val="A4A3A4"/>
          </p15:clr>
        </p15:guide>
        <p15:guide id="5" pos="1005">
          <p15:clr>
            <a:srgbClr val="A4A3A4"/>
          </p15:clr>
        </p15:guide>
        <p15:guide id="6" pos="7537">
          <p15:clr>
            <a:srgbClr val="A4A3A4"/>
          </p15:clr>
        </p15:guide>
        <p15:guide id="7" pos="6425">
          <p15:clr>
            <a:srgbClr val="A4A3A4"/>
          </p15:clr>
        </p15:guide>
        <p15:guide id="8" pos="6267">
          <p15:clr>
            <a:srgbClr val="A4A3A4"/>
          </p15:clr>
        </p15:guide>
        <p15:guide id="9" pos="4044">
          <p15:clr>
            <a:srgbClr val="A4A3A4"/>
          </p15:clr>
        </p15:guide>
        <p15:guide id="10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2A1E12-0908-0105-C6A1-D865AF8629C4}" name="Meerdink, Violet" initials="VM" userId="S::Violet.Meerdink@nationaalarchief.nl::975e4fba-bdb2-4a33-b6b2-457b8466ef3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eijinga, Corinne" initials="BC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CD4"/>
    <a:srgbClr val="007BC7"/>
    <a:srgbClr val="1E4266"/>
    <a:srgbClr val="009FE3"/>
    <a:srgbClr val="D52B1E"/>
    <a:srgbClr val="154273"/>
    <a:srgbClr val="008645"/>
    <a:srgbClr val="E4050C"/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1" autoAdjust="0"/>
    <p:restoredTop sz="74362" autoAdjust="0"/>
  </p:normalViewPr>
  <p:slideViewPr>
    <p:cSldViewPr snapToGrid="0" snapToObjects="1">
      <p:cViewPr varScale="1">
        <p:scale>
          <a:sx n="118" d="100"/>
          <a:sy n="118" d="100"/>
        </p:scale>
        <p:origin x="5208" y="102"/>
      </p:cViewPr>
      <p:guideLst>
        <p:guide orient="horz" pos="4110"/>
        <p:guide orient="horz" pos="3861"/>
        <p:guide orient="horz" pos="2024"/>
        <p:guide orient="horz" pos="550"/>
        <p:guide pos="1005"/>
        <p:guide pos="7537"/>
        <p:guide pos="6425"/>
        <p:guide pos="6267"/>
        <p:guide pos="404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144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F3BFE107-3D43-4D7B-B794-3929FAA5FF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6229773" cy="498933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E30C226-36F8-4EA1-AB3A-EEE12556C26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8143300" y="1"/>
            <a:ext cx="6229773" cy="498933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35A01A16-BE06-4B23-B8AD-3872F665226C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14A989D7-0196-4F95-A59B-74AEFE477F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05288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62" tIns="66381" rIns="132762" bIns="66381" rtlCol="0" anchor="ctr"/>
          <a:lstStyle/>
          <a:p>
            <a:pPr lvl="0"/>
            <a:endParaRPr lang="en-GB" noProof="0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996DC54C-2E72-4438-BAC4-8F022B4E0D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437642" y="4785598"/>
            <a:ext cx="11501119" cy="3915489"/>
          </a:xfrm>
          <a:prstGeom prst="rect">
            <a:avLst/>
          </a:prstGeom>
        </p:spPr>
        <p:txBody>
          <a:bodyPr vert="horz" lIns="132762" tIns="66381" rIns="132762" bIns="66381" rtlCol="0"/>
          <a:lstStyle/>
          <a:p>
            <a:pPr lvl="0"/>
            <a:r>
              <a:rPr lang="nl-NL" noProof="0"/>
              <a:t>Klikken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  <a:endParaRPr lang="en-GB" noProof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350DA34-E475-4BDD-9BFE-F9BDD6AD63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" y="9445170"/>
            <a:ext cx="6229773" cy="498931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F436564-4AA4-4C9A-B071-8B4FDDC6EB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143300" y="9445170"/>
            <a:ext cx="6229773" cy="498931"/>
          </a:xfrm>
          <a:prstGeom prst="rect">
            <a:avLst/>
          </a:prstGeom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700"/>
            </a:lvl1pPr>
          </a:lstStyle>
          <a:p>
            <a:pPr>
              <a:defRPr/>
            </a:pPr>
            <a:fld id="{1407783F-5CBA-44D8-B54B-53C3EDB488AD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915324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2D1E85-A460-422A-B73D-4900A60B6B04}" type="slidenum">
              <a:rPr lang="en-GB" altLang="nl-NL" smtClean="0"/>
              <a:pPr>
                <a:defRPr/>
              </a:pPr>
              <a:t>1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52206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2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562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1" dirty="0"/>
              <a:t>Expertisecentrum duurzame toegankelijkheid, daartoe maken we kennisproducten. </a:t>
            </a: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Onze kennisproducten bestaan uit handreikingen en normen voor duurzame toegankelijkheid van overheidsinformatie. </a:t>
            </a:r>
            <a:r>
              <a:rPr lang="nl-NL" dirty="0"/>
              <a:t>Ons kroonjuweel is DUTO-raamwerk, jullie vast wel bekend. </a:t>
            </a:r>
          </a:p>
          <a:p>
            <a:r>
              <a:rPr lang="nl-NL" dirty="0"/>
              <a:t>Andere </a:t>
            </a:r>
            <a:r>
              <a:rPr lang="nl-NL" dirty="0" err="1"/>
              <a:t>KP’s</a:t>
            </a:r>
            <a:r>
              <a:rPr lang="nl-NL" dirty="0"/>
              <a:t> zijn vaak uitwerkingen van delen van DUTO-raamwerk, zo ook in het geval van preserveren, maar daar komen we zo op.</a:t>
            </a:r>
          </a:p>
          <a:p>
            <a:r>
              <a:rPr lang="nl-NL" dirty="0"/>
              <a:t>Intussen al een catalogus van 26 kennisproducten in de portefeuille, en aantal in ontwikkeling, zoals </a:t>
            </a:r>
            <a:r>
              <a:rPr lang="nl-NL" dirty="0" err="1"/>
              <a:t>algortimen</a:t>
            </a:r>
            <a:r>
              <a:rPr lang="nl-NL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b="1" dirty="0"/>
              <a:t>Werkwijze: BOMOS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/>
              <a:t>We willen de kwaliteit van de </a:t>
            </a:r>
            <a:r>
              <a:rPr lang="nl-NL" sz="1200" dirty="0" err="1"/>
              <a:t>kp’s</a:t>
            </a:r>
            <a:r>
              <a:rPr lang="nl-NL" sz="1200" dirty="0"/>
              <a:t> hoog houden. Dat doen we door invulling te geven aan BOMOS. </a:t>
            </a:r>
            <a:r>
              <a:rPr lang="nl-NL" dirty="0"/>
              <a:t>Beheer- en ontwikkelmodel Open Standaarden, </a:t>
            </a:r>
            <a:r>
              <a:rPr lang="nl-NL" sz="1200" dirty="0"/>
              <a:t>een hulpmiddel van en voor de standaardisatiewereld. Dat betekent o.a. dat we samen met stakeholders (jullie) producten ontwikkelen, en.  De kennisproducten publiceren, </a:t>
            </a:r>
            <a:r>
              <a:rPr lang="nl-NL" sz="1200" dirty="0" err="1"/>
              <a:t>implmentatieactiviteiten</a:t>
            </a:r>
            <a:r>
              <a:rPr lang="nl-NL" sz="1200" dirty="0"/>
              <a:t> organiseren </a:t>
            </a:r>
            <a:r>
              <a:rPr lang="nl-NL" sz="1200" dirty="0" err="1"/>
              <a:t>enn</a:t>
            </a:r>
            <a:r>
              <a:rPr lang="nl-NL" sz="1200" dirty="0"/>
              <a:t> dat we robuust beheer toepassen. En daartoe is een </a:t>
            </a:r>
            <a:r>
              <a:rPr lang="nl-NL" sz="1200" dirty="0" err="1"/>
              <a:t>governance</a:t>
            </a:r>
            <a:r>
              <a:rPr lang="nl-NL" sz="1200" dirty="0"/>
              <a:t> structuur ingericht met redactieraden en een SRNA.</a:t>
            </a:r>
            <a:endParaRPr lang="nl-NL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b="1" dirty="0"/>
              <a:t>Accordering start en eindproduct via SRNA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Standaardisatieraad vertegenwoordigt de belangen van de gebruikers van de kennisproducten van het Nationaal Archief. Het overlegorgaan bestaat uit vertegenwoordigers van centrale en decentrale archiefvormers en archiefinstellingen op directie- en/of CIO-niveau.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5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873800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Toelichten dat er eerste 2 trajecten waren, vooronderzoek, nu 1 handreiking met onderdelen.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7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990086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Hoe zien de infoprofessionals werkzaam bij een archiefinstelling dat? (Léon, Eike?)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8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894569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Handreiking is een advies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9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47881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5 tot 6 keer bij elkaar als redactieraad</a:t>
            </a:r>
          </a:p>
          <a:p>
            <a:r>
              <a:rPr lang="nl-NL" dirty="0"/>
              <a:t>Tussentijds met afgeronde modules naar de SRNA voor accordering, en publicatie</a:t>
            </a:r>
          </a:p>
          <a:p>
            <a:endParaRPr lang="nl-NL" dirty="0"/>
          </a:p>
          <a:p>
            <a:r>
              <a:rPr lang="nl-NL" dirty="0"/>
              <a:t>Q1 jan-feb-mrt</a:t>
            </a:r>
          </a:p>
          <a:p>
            <a:r>
              <a:rPr lang="nl-NL" dirty="0"/>
              <a:t>Q2 apr-mei-jun</a:t>
            </a:r>
          </a:p>
          <a:p>
            <a:r>
              <a:rPr lang="nl-NL" dirty="0"/>
              <a:t>Q3 jul-aug-sep</a:t>
            </a:r>
          </a:p>
          <a:p>
            <a:r>
              <a:rPr lang="nl-NL" dirty="0"/>
              <a:t>Q4 okt-nov-dec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13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30208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Hoe is het met de energie? Korte break of door?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14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907237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7783F-5CBA-44D8-B54B-53C3EDB488AD}" type="slidenum">
              <a:rPr lang="en-GB" altLang="nl-NL" smtClean="0"/>
              <a:pPr>
                <a:defRPr/>
              </a:pPr>
              <a:t>15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95620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0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W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09BA552C-D098-4E19-A065-FD4D80D182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000" y="5086800"/>
            <a:ext cx="92448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000" y="6030000"/>
            <a:ext cx="8740800" cy="370800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GB" dirty="0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17F0B13B-8A0F-43F9-8256-9AB0B54B8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C7E82-3029-4BA1-9C08-8BF198A27593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5072B9C2-C2EF-4D49-9AE6-8E3E4480A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3E4D22DD-E4F1-48D4-946C-BC103639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B470-50F2-4C84-9791-7191FFEE41C2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4278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Blauw-W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16AAC29E-5D90-415A-8718-926F8F34C4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>
            <a:extLst>
              <a:ext uri="{FF2B5EF4-FFF2-40B4-BE49-F238E27FC236}">
                <a16:creationId xmlns:a16="http://schemas.microsoft.com/office/drawing/2014/main" id="{AF1826DC-1310-408A-BFAF-9670FFDA120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000" y="5086800"/>
            <a:ext cx="92448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999" y="6030000"/>
            <a:ext cx="8740800" cy="370800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  <a:endParaRPr lang="en-GB" dirty="0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1F6B661B-1CF5-434E-960B-2E0571C4D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F7C1F-163B-431E-8E94-D6D1AC28733F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8F04ABB3-9718-4E92-AD74-DEF78E5B1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E56994BA-D6C1-4B64-97E5-577032001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38078-6678-4CE9-8A86-C5E32EBD392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842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Blauw-Zw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7130CFE8-2411-4363-914E-47F883D87D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>
            <a:extLst>
              <a:ext uri="{FF2B5EF4-FFF2-40B4-BE49-F238E27FC236}">
                <a16:creationId xmlns:a16="http://schemas.microsoft.com/office/drawing/2014/main" id="{EBB2B683-F2B3-4BC1-8394-469016AB4B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000" y="5086800"/>
            <a:ext cx="92448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999" y="6030000"/>
            <a:ext cx="8740800" cy="370800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  <a:endParaRPr lang="en-GB" dirty="0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49ED3CBF-E6FA-4BE9-B1AE-79FF5A969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74110-B6B2-41A4-88E2-A9B0151157D3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27FA0089-B785-44B1-AEA5-917390F6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D0B194CB-CFBD-47EC-9F66-D6C644AC7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263B9-F154-464E-9EB3-6F23BCCC8A9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791617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kolom_Links_Blauw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92702760-E355-4C48-B029-FDD9FFCC7B85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B999463A-998A-4DCF-8F18-75ADBF83E5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6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8">
            <a:extLst>
              <a:ext uri="{FF2B5EF4-FFF2-40B4-BE49-F238E27FC236}">
                <a16:creationId xmlns:a16="http://schemas.microsoft.com/office/drawing/2014/main" id="{7DE0CA01-E104-43A4-B5EA-4D885F3B00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52587A34-C8CB-442B-B7BA-57BBF7770B09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4789344" cy="334630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0" indent="0">
              <a:buNone/>
              <a:defRPr sz="1500"/>
            </a:lvl2pPr>
            <a:lvl3pPr marL="0" indent="0">
              <a:buNone/>
              <a:defRPr sz="1500"/>
            </a:lvl3pPr>
            <a:lvl4pPr marL="0" indent="0">
              <a:buNone/>
              <a:defRPr sz="1500"/>
            </a:lvl4pPr>
            <a:lvl5pPr marL="0" indent="0">
              <a:buNone/>
              <a:defRPr sz="1500"/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15597447-3589-4D88-9EA2-EA8361568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43C02-1203-461F-9887-168745BB641D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CCC311D1-2D7E-47BD-8AB5-EEB56831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06BBB206-AA70-46FC-AD45-D564D293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DC9C7-57D4-4C0C-9526-97869AF79110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314996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koloms_Links_Blauw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D96926AD-567B-4214-809D-6A937AC3BAC0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BEF71928-2D7A-46E0-A297-79FCA843B2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6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8">
            <a:extLst>
              <a:ext uri="{FF2B5EF4-FFF2-40B4-BE49-F238E27FC236}">
                <a16:creationId xmlns:a16="http://schemas.microsoft.com/office/drawing/2014/main" id="{4BC13DE6-3D8F-4477-8B08-FF5D6F8A755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92197B9B-20B4-4644-AEEC-54922BD9F64E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4789344" cy="3346307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5E6BEA1E-C93A-4302-A7C1-ACC58DD29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10AC2-C05A-4D4F-99E0-0E5A1AE7B0AE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A8D6F002-8D4B-4522-9D83-26A454BFC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0CA8890B-C123-4803-8F32-D1374DF5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F7A1D-9CFD-4302-9936-061954B85BCF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63430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koloms_Opsom_Blauw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1BABB1DA-24CD-4BE2-B2EC-0EC17CF80F65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537C802D-F1FC-4708-B3AA-CB0413B3B6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6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8">
            <a:extLst>
              <a:ext uri="{FF2B5EF4-FFF2-40B4-BE49-F238E27FC236}">
                <a16:creationId xmlns:a16="http://schemas.microsoft.com/office/drawing/2014/main" id="{E4E705C3-96A8-4322-B7EB-A47C3269E3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889D22ED-A82A-4ADB-82F1-AD470BCD61AA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4789344" cy="3346307"/>
          </a:xfrm>
        </p:spPr>
        <p:txBody>
          <a:bodyPr numCol="2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008EE1CB-4871-43F5-BFFA-A87D2ABB0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995C9-4C1D-4B6D-92A4-1A50158F3C64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3DB51C45-3D04-4957-9E30-0A2875954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8A9F4083-8C3F-4F56-87FA-FA581484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C143-7303-47C6-9847-940D53CA3082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02891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verseel_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DF03D4D6-4893-4AB6-8214-65D494172B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5FCB38B3-513F-4316-8DA9-1EFA4FB12D7C}"/>
              </a:ext>
            </a:extLst>
          </p:cNvPr>
          <p:cNvSpPr/>
          <p:nvPr userDrawn="1"/>
        </p:nvSpPr>
        <p:spPr>
          <a:xfrm>
            <a:off x="5773738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8">
            <a:extLst>
              <a:ext uri="{FF2B5EF4-FFF2-40B4-BE49-F238E27FC236}">
                <a16:creationId xmlns:a16="http://schemas.microsoft.com/office/drawing/2014/main" id="{63D6D451-CD21-4EBA-8FA4-0754976F37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439331"/>
            <a:ext cx="10515600" cy="115128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725556"/>
            <a:ext cx="10515600" cy="3630794"/>
          </a:xfrm>
        </p:spPr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A62E789C-2CF6-44F8-A2D8-894EDB932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5248F-0AB3-48E2-8124-58BDCB3889DD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A1200857-09A5-4BCB-8438-2EB2F643C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E9623F4E-0A3B-48A7-B622-7BA22CA9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7E3C-1A6C-48CE-B015-48203F239B0A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226391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koloms_Breed_Opsom_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91A8B804-23FD-44D5-AEB7-D7F4981BDA44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FB350EE3-1A26-4082-A43D-8766F0CDBE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55D590D0-225D-436A-B10E-44C82443BE8F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8" name="Afbeelding 9">
            <a:extLst>
              <a:ext uri="{FF2B5EF4-FFF2-40B4-BE49-F238E27FC236}">
                <a16:creationId xmlns:a16="http://schemas.microsoft.com/office/drawing/2014/main" id="{DA6EFD80-B800-4DC9-9495-D1A4746121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10230906" cy="3346307"/>
          </a:xfrm>
        </p:spPr>
        <p:txBody>
          <a:bodyPr numCol="2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DC579456-A742-44ED-897D-FEBC5286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0718C-7DCE-45B6-97D9-E22F5F2EFDB0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600B1B38-7C49-426E-AEB7-0601DC3C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36B0A463-BEC3-4D1A-A8F7-C03B3B044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C5EC5-BCC8-4A18-AD03-3A492C443AB2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177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blad_Blauw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12F0130A-B52C-4B9B-ACEF-1997112D9494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7">
            <a:extLst>
              <a:ext uri="{FF2B5EF4-FFF2-40B4-BE49-F238E27FC236}">
                <a16:creationId xmlns:a16="http://schemas.microsoft.com/office/drawing/2014/main" id="{65BE9082-822B-4F17-B020-73C836A3CA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8">
            <a:extLst>
              <a:ext uri="{FF2B5EF4-FFF2-40B4-BE49-F238E27FC236}">
                <a16:creationId xmlns:a16="http://schemas.microsoft.com/office/drawing/2014/main" id="{ACACB363-9EE5-40BD-B74A-E3DA1E8E15E5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3175"/>
            <a:ext cx="12192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DB9F196B-7059-4F4A-A2D9-927CA088443B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937" y="1926000"/>
            <a:ext cx="3146125" cy="1176932"/>
          </a:xfrm>
        </p:spPr>
        <p:txBody>
          <a:bodyPr>
            <a:normAutofit/>
          </a:bodyPr>
          <a:lstStyle>
            <a:lvl1pPr>
              <a:defRPr sz="3200" i="1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C38FB80-A639-471F-AA9B-E6A3A0A3B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8DF54-372B-49BA-B24F-43D069642B98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85089DE-35CF-4EEF-B7F6-69FA0943A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D6E03F0-D34D-438A-B9E2-2512952FA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48AA3-34E8-469D-B3D1-07D272DA673B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370864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blad_Blauw_Wi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B28FA14D-4892-4B6B-964B-99342A02C565}"/>
              </a:ext>
            </a:extLst>
          </p:cNvPr>
          <p:cNvSpPr/>
          <p:nvPr userDrawn="1"/>
        </p:nvSpPr>
        <p:spPr>
          <a:xfrm>
            <a:off x="0" y="0"/>
            <a:ext cx="6094413" cy="6856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7">
            <a:extLst>
              <a:ext uri="{FF2B5EF4-FFF2-40B4-BE49-F238E27FC236}">
                <a16:creationId xmlns:a16="http://schemas.microsoft.com/office/drawing/2014/main" id="{ED761EDB-4EE4-416B-AF7C-799A1DA30C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8">
            <a:extLst>
              <a:ext uri="{FF2B5EF4-FFF2-40B4-BE49-F238E27FC236}">
                <a16:creationId xmlns:a16="http://schemas.microsoft.com/office/drawing/2014/main" id="{48AD3513-8181-4126-9881-F4CE8A8B0A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192001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B85238E1-75B1-40D4-B4AF-C73DB6FACA3F}"/>
              </a:ext>
            </a:extLst>
          </p:cNvPr>
          <p:cNvSpPr/>
          <p:nvPr userDrawn="1"/>
        </p:nvSpPr>
        <p:spPr>
          <a:xfrm>
            <a:off x="5773738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6400" y="5544000"/>
            <a:ext cx="5295194" cy="827109"/>
          </a:xfrm>
        </p:spPr>
        <p:txBody>
          <a:bodyPr>
            <a:noAutofit/>
          </a:bodyPr>
          <a:lstStyle>
            <a:lvl1pPr>
              <a:defRPr sz="4800" b="1" i="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47E5FAD-4AD8-4042-B063-4BFA4CD3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7E177-8C83-447D-A06F-48E15A8F3DF9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CBFDFC2-AC96-4BBE-95BF-9F37D8191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4AD37E9-4FDC-4715-AF8B-28CF98A8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8173-33E1-4EC1-A6CD-0FAD51429979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50037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Blauw-W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28AF7098-5A4B-485C-8277-B75806A1F7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7">
            <a:extLst>
              <a:ext uri="{FF2B5EF4-FFF2-40B4-BE49-F238E27FC236}">
                <a16:creationId xmlns:a16="http://schemas.microsoft.com/office/drawing/2014/main" id="{824A4E38-1BB4-4F58-8EC8-06E61E35C1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07837B0F-7638-447E-B144-73F987BA3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41291-AB67-4FBC-92AD-AF579A583BDB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6FD9963-B5B2-4F38-B52E-32928A5A9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9B259104-4640-4FDD-9893-F6BA853D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5E569-A11D-4A68-95CC-EDE4BCD7A90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29437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Zw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3FEE67EB-8385-47A2-A521-AE0FBA6A88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000" y="5086800"/>
            <a:ext cx="92448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000" y="6030000"/>
            <a:ext cx="8740800" cy="370800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GB" dirty="0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35CC54F1-2419-4E31-9DF5-D46FA2DB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FFA2A-3897-4AB1-9280-ED0A606711CD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361985BE-1760-427C-B9CC-1B0845C4F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AA1A1DBB-6887-4EA7-A791-25C2FC98F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B19E3-9D1F-4976-9561-B0F03F3701E9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247725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Blauw-Zw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100432F1-0142-471E-B74E-C9DD314DA0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7">
            <a:extLst>
              <a:ext uri="{FF2B5EF4-FFF2-40B4-BE49-F238E27FC236}">
                <a16:creationId xmlns:a16="http://schemas.microsoft.com/office/drawing/2014/main" id="{34775D10-C753-4876-AA7D-3AD69F14D4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E2BE6A5C-2FE7-4AEA-97DA-A0832D42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22AED-7899-4A12-A31F-2404F8EE710B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89071E08-3EDE-4E58-84FD-1E166DBD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D4C4C57B-C6AF-43A9-BDF5-1C7579A93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84781-5446-4E5A-BE9F-F162F54B4335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616706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Rood-W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E7926A77-C3F6-47A1-82CE-C0E94E647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>
            <a:extLst>
              <a:ext uri="{FF2B5EF4-FFF2-40B4-BE49-F238E27FC236}">
                <a16:creationId xmlns:a16="http://schemas.microsoft.com/office/drawing/2014/main" id="{77E5DB37-6522-418D-82F5-ADA8A3D1DD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999" y="5086800"/>
            <a:ext cx="9243772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000" y="6030000"/>
            <a:ext cx="8741884" cy="3708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  <a:endParaRPr lang="en-GB" dirty="0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CC49297E-9D4C-4399-A001-B1F45EEC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B3F12-BF79-48A5-B9F8-6360F74BEF30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5C41F7D9-2E2D-4A83-938C-DEFF3368E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FC63FF9B-4BAF-4C8C-8702-4A02B5867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D8596-5B32-4F91-9686-555A296779F1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232013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Rood-Zw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794D8BC4-8B4C-4411-9A0B-49081B0F52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>
            <a:extLst>
              <a:ext uri="{FF2B5EF4-FFF2-40B4-BE49-F238E27FC236}">
                <a16:creationId xmlns:a16="http://schemas.microsoft.com/office/drawing/2014/main" id="{40F17B35-55B9-4C30-89F6-96D037ACDBC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999" y="5086800"/>
            <a:ext cx="9243772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000" y="6030000"/>
            <a:ext cx="8741884" cy="3708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  <a:endParaRPr lang="en-GB" dirty="0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F6B634C7-22CD-4259-9688-07759E7D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05948-C031-49C0-B8DA-B4DACC39B71B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273E3BDF-A744-476A-8126-6A87BEBBB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D39CB41C-9238-4B0B-A7D7-AAB1257AF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06C76-024D-4039-8DEB-4F4C6FD10FBE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996343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kolom_Links_Roo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FA9C34CF-1442-4C49-9981-418A13552853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1BCFC121-20DF-4467-B05F-B36E3EFF7E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8">
            <a:extLst>
              <a:ext uri="{FF2B5EF4-FFF2-40B4-BE49-F238E27FC236}">
                <a16:creationId xmlns:a16="http://schemas.microsoft.com/office/drawing/2014/main" id="{3482BBE9-F766-40BC-A52A-B20C7BD66C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00CD6F28-3EEB-41FA-BA9F-473D278A83BE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4789344" cy="334630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0" indent="0">
              <a:buNone/>
              <a:defRPr sz="1500"/>
            </a:lvl2pPr>
            <a:lvl3pPr marL="0" indent="0">
              <a:buNone/>
              <a:defRPr sz="1500"/>
            </a:lvl3pPr>
            <a:lvl4pPr marL="0" indent="0">
              <a:buNone/>
              <a:defRPr sz="1500"/>
            </a:lvl4pPr>
            <a:lvl5pPr marL="0" indent="0">
              <a:buNone/>
              <a:defRPr sz="1500"/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1529CF40-170C-4012-825C-C3BE57818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2E35E-970A-4209-BF04-B1DADD55C67C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AE7AABA6-2661-405A-8707-DF8ACB83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8B1C96A4-56EF-40D3-B19A-8789BA00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1744B-0854-4258-B398-6A1B51D44384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806203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koloms_Links_Roo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3FB732B0-C538-45B8-8AAE-090F29D9DEF6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0032274B-0119-430F-9AF8-155DD445E5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8">
            <a:extLst>
              <a:ext uri="{FF2B5EF4-FFF2-40B4-BE49-F238E27FC236}">
                <a16:creationId xmlns:a16="http://schemas.microsoft.com/office/drawing/2014/main" id="{E9CF80A0-BAC5-4284-8CC2-974FBA84A77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D7692598-D7B0-4A4A-B357-021629EEE616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4789344" cy="3346307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B1E02E14-AF02-44B2-8EED-832078B5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960A2-9AC2-4A86-AD7D-9444490644AB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BE376498-681C-445B-A8C4-2876031B3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31EC25C9-3D51-4360-8FD6-4BC482ED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1D10C-C93E-4E32-A82E-92570139AD9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203372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koloms_Opsom_Roo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198BA6D9-9F3A-4A10-84BE-39E0C23298CA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395F9EB3-A9B6-446B-9942-27156E2519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8">
            <a:extLst>
              <a:ext uri="{FF2B5EF4-FFF2-40B4-BE49-F238E27FC236}">
                <a16:creationId xmlns:a16="http://schemas.microsoft.com/office/drawing/2014/main" id="{17FC6488-7A91-4767-9F8A-851AF902835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974C22FD-1902-4BFA-BA06-5E65CD5200B6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4789344" cy="3346307"/>
          </a:xfrm>
        </p:spPr>
        <p:txBody>
          <a:bodyPr numCol="2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FC7095A8-7212-42E5-8805-532E3FED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4FF51-E5D9-47DA-89F1-1B7D7732C878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90F9DE28-432D-4F52-B9C3-B875C3FE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65CDCB38-7173-421B-8628-F0B42CFEA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67209-D052-46EB-A54B-3C50B2F0D031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6144355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verseel_R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68C405CE-B5B9-4384-B6BA-9779B89AE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1DCCFDA1-B374-4B36-A42A-1766975C511E}"/>
              </a:ext>
            </a:extLst>
          </p:cNvPr>
          <p:cNvSpPr/>
          <p:nvPr userDrawn="1"/>
        </p:nvSpPr>
        <p:spPr>
          <a:xfrm>
            <a:off x="5773738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8">
            <a:extLst>
              <a:ext uri="{FF2B5EF4-FFF2-40B4-BE49-F238E27FC236}">
                <a16:creationId xmlns:a16="http://schemas.microsoft.com/office/drawing/2014/main" id="{42FFE3E0-EA04-4CDB-9C64-A6BA243EF8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439331"/>
            <a:ext cx="10515600" cy="115128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725556"/>
            <a:ext cx="10515600" cy="3630794"/>
          </a:xfrm>
        </p:spPr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189B63A8-AF80-4E6B-87DC-C3B606E0A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A825-AACE-4062-8E75-88D994170A6A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FEF2BB26-5BC9-42E5-9C3B-0631A5E3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E2FD3D54-6891-45D8-9CA5-ED1CDBD2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C9C92-7D02-4028-A074-C8BF517CE2EF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5995998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koloms_Breed_Opsom_R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3D8AB4D6-F056-43C4-B491-6110B494E895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32477080-537C-4735-A494-A62A096982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3E78443F-0CF3-4ECB-B447-8D7532BA2AEA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8" name="Afbeelding 9">
            <a:extLst>
              <a:ext uri="{FF2B5EF4-FFF2-40B4-BE49-F238E27FC236}">
                <a16:creationId xmlns:a16="http://schemas.microsoft.com/office/drawing/2014/main" id="{DA4D3C6F-92D2-48ED-B9A5-FEDD2D623C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10230906" cy="3346307"/>
          </a:xfrm>
        </p:spPr>
        <p:txBody>
          <a:bodyPr numCol="2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9" name="Tijdelijke aanduiding voor datum 6">
            <a:extLst>
              <a:ext uri="{FF2B5EF4-FFF2-40B4-BE49-F238E27FC236}">
                <a16:creationId xmlns:a16="http://schemas.microsoft.com/office/drawing/2014/main" id="{48A99867-3668-4981-ACF3-407B79E3C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57F37-7E17-403C-BEEA-9550AA4024C0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10" name="Tijdelijke aanduiding voor voettekst 7">
            <a:extLst>
              <a:ext uri="{FF2B5EF4-FFF2-40B4-BE49-F238E27FC236}">
                <a16:creationId xmlns:a16="http://schemas.microsoft.com/office/drawing/2014/main" id="{DFFFF094-9483-4A3D-9D89-3C40E31D4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Tijdelijke aanduiding voor dianummer 8">
            <a:extLst>
              <a:ext uri="{FF2B5EF4-FFF2-40B4-BE49-F238E27FC236}">
                <a16:creationId xmlns:a16="http://schemas.microsoft.com/office/drawing/2014/main" id="{D53B836D-E9E0-4227-8D46-AB97BC77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2CDC5-5DC5-4D4F-8AD8-E684AA80FE3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696028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blad_Roo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B853475C-E02B-4FF1-8355-6AE204D5A50B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7">
            <a:extLst>
              <a:ext uri="{FF2B5EF4-FFF2-40B4-BE49-F238E27FC236}">
                <a16:creationId xmlns:a16="http://schemas.microsoft.com/office/drawing/2014/main" id="{D34F5563-C1C7-4BCD-ACEB-1B78C7C88D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8">
            <a:extLst>
              <a:ext uri="{FF2B5EF4-FFF2-40B4-BE49-F238E27FC236}">
                <a16:creationId xmlns:a16="http://schemas.microsoft.com/office/drawing/2014/main" id="{14D7D101-9663-4574-8BE9-5F2924D94A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3175"/>
            <a:ext cx="12192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12E2882A-0747-4629-A4C8-442E269BBE40}"/>
              </a:ext>
            </a:extLst>
          </p:cNvPr>
          <p:cNvSpPr/>
          <p:nvPr userDrawn="1"/>
        </p:nvSpPr>
        <p:spPr>
          <a:xfrm>
            <a:off x="5773738" y="6554788"/>
            <a:ext cx="647700" cy="317500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937" y="1926000"/>
            <a:ext cx="3146125" cy="1176932"/>
          </a:xfrm>
        </p:spPr>
        <p:txBody>
          <a:bodyPr>
            <a:normAutofit/>
          </a:bodyPr>
          <a:lstStyle>
            <a:lvl1pPr>
              <a:defRPr sz="3200" i="1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23BD511-12AA-4B73-99FF-8401C9329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0123-E7A8-4E17-A659-88B562AB5484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53F408E-F7F6-4615-BE9F-98C8E14AF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B20AB93-34D1-4E00-89EF-D9FB223E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F5D7-5C7B-464A-8727-A17D6559588B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433614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blad_Rood_Wi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D787C37D-1ACF-4506-A9A6-6F9DD0D7B080}"/>
              </a:ext>
            </a:extLst>
          </p:cNvPr>
          <p:cNvSpPr/>
          <p:nvPr userDrawn="1"/>
        </p:nvSpPr>
        <p:spPr>
          <a:xfrm>
            <a:off x="0" y="0"/>
            <a:ext cx="6094413" cy="68564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7">
            <a:extLst>
              <a:ext uri="{FF2B5EF4-FFF2-40B4-BE49-F238E27FC236}">
                <a16:creationId xmlns:a16="http://schemas.microsoft.com/office/drawing/2014/main" id="{7F605569-07BB-48B7-9BAB-22A4F9FD2B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12188826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F63FF884-9F31-4C06-81EA-EC9B5682085F}"/>
              </a:ext>
            </a:extLst>
          </p:cNvPr>
          <p:cNvSpPr/>
          <p:nvPr userDrawn="1"/>
        </p:nvSpPr>
        <p:spPr>
          <a:xfrm>
            <a:off x="5773738" y="6545263"/>
            <a:ext cx="647700" cy="317500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9">
            <a:extLst>
              <a:ext uri="{FF2B5EF4-FFF2-40B4-BE49-F238E27FC236}">
                <a16:creationId xmlns:a16="http://schemas.microsoft.com/office/drawing/2014/main" id="{EFDA0E0B-214B-4DC0-8381-8C05DF6996C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0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6400" y="5544000"/>
            <a:ext cx="5295194" cy="827109"/>
          </a:xfrm>
        </p:spPr>
        <p:txBody>
          <a:bodyPr>
            <a:noAutofit/>
          </a:bodyPr>
          <a:lstStyle>
            <a:lvl1pPr>
              <a:defRPr sz="4800" b="1" i="0">
                <a:solidFill>
                  <a:schemeClr val="accent4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A91A826-360B-4641-84C6-5CEFC8E4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1B986-E7FC-4E16-8E1A-9458F4E53C15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7E97441-CD84-4EE2-9E02-32A2F883D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7FA97C5-E122-46C9-A8E1-4F78E65E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B01CA-0A5F-425F-8640-2EDC233FDE64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20897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blad_Zonder boo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BDE5C363-9B85-4BAC-BDFB-57E2DBE7C7C3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7">
            <a:extLst>
              <a:ext uri="{FF2B5EF4-FFF2-40B4-BE49-F238E27FC236}">
                <a16:creationId xmlns:a16="http://schemas.microsoft.com/office/drawing/2014/main" id="{EBAE86B1-45FF-4198-9C81-8EEBD09691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72368203-4FED-4850-B29B-97956E28DD9B}"/>
              </a:ext>
            </a:extLst>
          </p:cNvPr>
          <p:cNvSpPr/>
          <p:nvPr userDrawn="1"/>
        </p:nvSpPr>
        <p:spPr>
          <a:xfrm>
            <a:off x="5773738" y="6554788"/>
            <a:ext cx="647700" cy="317500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937" y="1926000"/>
            <a:ext cx="3146125" cy="1176932"/>
          </a:xfrm>
        </p:spPr>
        <p:txBody>
          <a:bodyPr>
            <a:normAutofit/>
          </a:bodyPr>
          <a:lstStyle>
            <a:lvl1pPr>
              <a:defRPr sz="3200" i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7490239A-AE5C-4315-B811-0B696594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52FB3-DA4E-48C2-909A-D0F14DBD3A82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A95437A-1B38-44DE-9D5F-35C8F828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AE960996-6804-4D52-A557-5E689032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BA389-6DFF-4F60-B3C5-26DCE1753987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96614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Rood-W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421EAC1B-A6C9-4E08-807B-DACCBDDE37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7">
            <a:extLst>
              <a:ext uri="{FF2B5EF4-FFF2-40B4-BE49-F238E27FC236}">
                <a16:creationId xmlns:a16="http://schemas.microsoft.com/office/drawing/2014/main" id="{88305F5D-F595-4731-887E-7CCED7753D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8666DAF3-9A27-4C97-B377-56EDE852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6644C-D978-4E0E-8077-FA3EF8B965D6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734C9A66-D220-4938-9923-19671372E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B5A5317F-B416-41F1-91A0-7CD2C09E7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15E4F-DE59-4468-BE49-78F840054AB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009341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Rood-Zw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A3283C3B-6693-478F-9E00-DB0326D875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12190413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7">
            <a:extLst>
              <a:ext uri="{FF2B5EF4-FFF2-40B4-BE49-F238E27FC236}">
                <a16:creationId xmlns:a16="http://schemas.microsoft.com/office/drawing/2014/main" id="{B400B423-31E4-4547-8517-4C5FCF11BC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73DA10C2-9060-478C-925C-220C260AB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BBBDE-43BF-4DED-89DA-BD9CE50B318F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CA75B7A0-78AE-46DB-A886-11C3A4F4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34F995D5-69C2-4DFB-B0ED-9C4B56A94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30AA6-E472-4DDD-82F9-1CADB0D1B291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97392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t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6">
            <a:extLst>
              <a:ext uri="{FF2B5EF4-FFF2-40B4-BE49-F238E27FC236}">
                <a16:creationId xmlns:a16="http://schemas.microsoft.com/office/drawing/2014/main" id="{F05308E2-0E59-4765-8E8C-C8F87677D0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769F83D7-8F11-4343-948E-DCC02EA54FBC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4" name="Tijdelijke aanduiding voor datum 1">
            <a:extLst>
              <a:ext uri="{FF2B5EF4-FFF2-40B4-BE49-F238E27FC236}">
                <a16:creationId xmlns:a16="http://schemas.microsoft.com/office/drawing/2014/main" id="{A7A8DD8A-C623-40C3-BA47-CA3ACFE3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5F626-245D-4206-AA02-3493E6DE10F8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5" name="Tijdelijke aanduiding voor voettekst 2">
            <a:extLst>
              <a:ext uri="{FF2B5EF4-FFF2-40B4-BE49-F238E27FC236}">
                <a16:creationId xmlns:a16="http://schemas.microsoft.com/office/drawing/2014/main" id="{66926891-764E-4BE5-A33D-AD8F7A1E0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Tijdelijke aanduiding voor dianummer 3">
            <a:extLst>
              <a:ext uri="{FF2B5EF4-FFF2-40B4-BE49-F238E27FC236}">
                <a16:creationId xmlns:a16="http://schemas.microsoft.com/office/drawing/2014/main" id="{217A4B13-4217-47E2-8BBB-BC72FD0C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140A4-35E1-4D88-ACC7-EA232A6F5F24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10875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verseel_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>
            <a:extLst>
              <a:ext uri="{FF2B5EF4-FFF2-40B4-BE49-F238E27FC236}">
                <a16:creationId xmlns:a16="http://schemas.microsoft.com/office/drawing/2014/main" id="{D22DCCFD-A87C-41FB-809C-ABC571B418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909C0BD6-0458-4B97-99B6-854B2D2209BA}"/>
              </a:ext>
            </a:extLst>
          </p:cNvPr>
          <p:cNvSpPr/>
          <p:nvPr userDrawn="1"/>
        </p:nvSpPr>
        <p:spPr>
          <a:xfrm>
            <a:off x="5773738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439331"/>
            <a:ext cx="10515600" cy="115128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725556"/>
            <a:ext cx="10515600" cy="363079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41CA3525-8E42-4A22-900E-507DE8541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62C1-27FC-441B-BE41-3EABDF3F47A1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665A27D4-8366-44C5-B022-3B75587C2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D2264456-00AD-4368-9590-F3AE334E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CE1C0-D91C-4D77-A500-0FF3E9BC0179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17547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koloms_Breed_Opsom_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E87CB36B-7407-4998-B192-9722C196147C}"/>
              </a:ext>
            </a:extLst>
          </p:cNvPr>
          <p:cNvSpPr/>
          <p:nvPr userDrawn="1"/>
        </p:nvSpPr>
        <p:spPr>
          <a:xfrm>
            <a:off x="0" y="0"/>
            <a:ext cx="6089650" cy="6856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7">
            <a:extLst>
              <a:ext uri="{FF2B5EF4-FFF2-40B4-BE49-F238E27FC236}">
                <a16:creationId xmlns:a16="http://schemas.microsoft.com/office/drawing/2014/main" id="{DE231C9A-997F-4455-A31D-5F7BD9318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5C34D104-397F-4E21-BD8F-FD40CAEBB387}"/>
              </a:ext>
            </a:extLst>
          </p:cNvPr>
          <p:cNvSpPr/>
          <p:nvPr userDrawn="1"/>
        </p:nvSpPr>
        <p:spPr>
          <a:xfrm>
            <a:off x="5778500" y="6548438"/>
            <a:ext cx="647700" cy="315912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075" y="1254481"/>
            <a:ext cx="4793862" cy="436207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84075" y="1905153"/>
            <a:ext cx="4793862" cy="690968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84075" y="2843354"/>
            <a:ext cx="10230906" cy="3346307"/>
          </a:xfrm>
        </p:spPr>
        <p:txBody>
          <a:bodyPr numCol="2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/>
            </a:lvl1pPr>
            <a:lvl2pPr marL="285750" indent="-285750">
              <a:buFont typeface="Arial" panose="020B0604020202020204" pitchFamily="34" charset="0"/>
              <a:buChar char="•"/>
              <a:defRPr sz="1500"/>
            </a:lvl2pPr>
            <a:lvl3pPr marL="285750" indent="-285750">
              <a:buFont typeface="Arial" panose="020B0604020202020204" pitchFamily="34" charset="0"/>
              <a:buChar char="•"/>
              <a:defRPr sz="1500"/>
            </a:lvl3pPr>
            <a:lvl4pPr marL="285750" indent="-285750">
              <a:buFont typeface="Arial" panose="020B0604020202020204" pitchFamily="34" charset="0"/>
              <a:buChar char="•"/>
              <a:defRPr sz="1500"/>
            </a:lvl4pPr>
            <a:lvl5pPr marL="2857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 dirty="0"/>
          </a:p>
        </p:txBody>
      </p:sp>
      <p:sp>
        <p:nvSpPr>
          <p:cNvPr id="8" name="Tijdelijke aanduiding voor datum 6">
            <a:extLst>
              <a:ext uri="{FF2B5EF4-FFF2-40B4-BE49-F238E27FC236}">
                <a16:creationId xmlns:a16="http://schemas.microsoft.com/office/drawing/2014/main" id="{117760BC-C398-403E-BCAE-DDC46A196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78A5C-7EC0-407A-A7C2-A2751BDB1F73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9" name="Tijdelijke aanduiding voor voettekst 7">
            <a:extLst>
              <a:ext uri="{FF2B5EF4-FFF2-40B4-BE49-F238E27FC236}">
                <a16:creationId xmlns:a16="http://schemas.microsoft.com/office/drawing/2014/main" id="{96190E17-C76C-4092-972D-EB02741E6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Tijdelijke aanduiding voor dianummer 8">
            <a:extLst>
              <a:ext uri="{FF2B5EF4-FFF2-40B4-BE49-F238E27FC236}">
                <a16:creationId xmlns:a16="http://schemas.microsoft.com/office/drawing/2014/main" id="{06B3DCCB-02E8-46F9-ABF4-AFF894BD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53C90-0667-40C4-9A8F-1ADA07177EDC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64116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W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4AADD324-92A4-4F6C-AD99-7E085856A2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E33F8A-E01B-475C-82A0-BBDE2CD7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B8C14-744C-4DF0-AA09-7560A5B41BC5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FDBC49-8D3F-42F9-9491-A88397808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450B68-B8F6-44DF-B587-72AE3420A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7EBF8-66FE-4909-8C6B-50CA6A84D7C7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40917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Zw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C5AD690B-4365-4C67-A5E3-5623871354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0" y="0"/>
            <a:ext cx="332898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F9CB8B-3993-48F6-A0E9-3824FFE9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315CF-F74C-4FB2-8D86-651D9A415679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C17D2E-762F-4049-A0C8-BB13C1C5C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A74390-632F-4807-8E19-1C1844B9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F8E79-82FC-4404-8214-47BB89A73E58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08014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Alle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6">
            <a:extLst>
              <a:ext uri="{FF2B5EF4-FFF2-40B4-BE49-F238E27FC236}">
                <a16:creationId xmlns:a16="http://schemas.microsoft.com/office/drawing/2014/main" id="{9D0CE068-AA21-48D0-B91C-56EA6CBEB3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-1588"/>
            <a:ext cx="6524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5400000"/>
            <a:ext cx="6480000" cy="864000"/>
          </a:xfrm>
        </p:spPr>
        <p:txBody>
          <a:bodyPr lIns="0" tIns="0" rIns="0" bIns="0"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RijksoverheidSerif" panose="02000506060000020004"/>
              </a:defRPr>
            </a:lvl1pPr>
          </a:lstStyle>
          <a:p>
            <a:r>
              <a:rPr lang="nl-NL"/>
              <a:t>Klik om de stijl te bewerken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F93506-FBCA-4009-9510-0D442AF4A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B2B6A-CD43-4F1C-9150-E6109F0E37D4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A2B4D4-BF94-44D2-8615-4E385643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80531F-CD05-42F4-B4FE-F88B97F0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74C65-6E5C-43E0-9996-02E26A04633A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44653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BCD21BDC-0614-4C7C-971F-8E92B61E77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A986407F-17B0-465C-94CE-CE46A2CC13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Tekststijl van het model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EB6713-3973-42C8-90C8-DFABB7A21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F10CD-52B3-42E8-8B83-4B45BE7338A5}" type="datetimeFigureOut">
              <a:rPr lang="nl-NL"/>
              <a:pPr>
                <a:defRPr/>
              </a:pPr>
              <a:t>30-4-2026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9C8E6D-F194-45F0-A38D-BFA59BE4AB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6C66B5-6191-4B05-B315-69A8877EA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333F30-7E7E-4162-83E5-7DAFE844EC4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titel 1">
            <a:extLst>
              <a:ext uri="{FF2B5EF4-FFF2-40B4-BE49-F238E27FC236}">
                <a16:creationId xmlns:a16="http://schemas.microsoft.com/office/drawing/2014/main" id="{3A4ACCAD-D287-43E5-BF58-7056E51EA71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Klikken om de titelstijl van het model te bewerken</a:t>
            </a:r>
            <a:endParaRPr lang="en-GB" altLang="nl-NL"/>
          </a:p>
        </p:txBody>
      </p:sp>
      <p:sp>
        <p:nvSpPr>
          <p:cNvPr id="2051" name="Tijdelijke aanduiding voor tekst 2">
            <a:extLst>
              <a:ext uri="{FF2B5EF4-FFF2-40B4-BE49-F238E27FC236}">
                <a16:creationId xmlns:a16="http://schemas.microsoft.com/office/drawing/2014/main" id="{8FCFA91F-47C7-4994-8608-70095FE03D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Klikken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  <a:endParaRPr lang="en-GB" alt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437D83-029C-4945-B3CF-217CC1383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1BACDA-A676-4455-B473-0F6D03885DCF}" type="datetimeFigureOut">
              <a:rPr lang="en-GB"/>
              <a:pPr>
                <a:defRPr/>
              </a:pPr>
              <a:t>30/04/2026</a:t>
            </a:fld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65356F-6A2A-4429-ACF5-9E488E064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F414EA-4CA6-4928-BE1D-F7601C16E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RijksoverheidSerif" pitchFamily="2" charset="0"/>
              </a:defRPr>
            </a:lvl1pPr>
          </a:lstStyle>
          <a:p>
            <a:pPr>
              <a:defRPr/>
            </a:pPr>
            <a:fld id="{A31FAABD-9619-4300-9981-2F7D9716A541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jdelijke aanduiding voor titel 1">
            <a:extLst>
              <a:ext uri="{FF2B5EF4-FFF2-40B4-BE49-F238E27FC236}">
                <a16:creationId xmlns:a16="http://schemas.microsoft.com/office/drawing/2014/main" id="{239BAF9E-8A41-4C77-981F-6FD476D3FB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stijl te bewerken</a:t>
            </a:r>
          </a:p>
        </p:txBody>
      </p:sp>
      <p:sp>
        <p:nvSpPr>
          <p:cNvPr id="3075" name="Tijdelijke aanduiding voor tekst 2">
            <a:extLst>
              <a:ext uri="{FF2B5EF4-FFF2-40B4-BE49-F238E27FC236}">
                <a16:creationId xmlns:a16="http://schemas.microsoft.com/office/drawing/2014/main" id="{658101B6-2C60-4170-95AB-E61830877B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Tekststijl van het model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6EF7B1-9F75-42CE-9FFA-4F828C737C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518FA0-3444-42AB-BE98-08CEBE500179}" type="datetimeFigureOut">
              <a:rPr lang="nl-NL"/>
              <a:pPr>
                <a:defRPr/>
              </a:pPr>
              <a:t>30-4-2026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20F034-A324-4E12-9642-243D71A637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2C9261-4C45-49DB-B6D9-89F6BA282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RijksoverheidSerif" pitchFamily="2" charset="0"/>
              </a:defRPr>
            </a:lvl1pPr>
          </a:lstStyle>
          <a:p>
            <a:pPr>
              <a:defRPr/>
            </a:pPr>
            <a:fld id="{79390BD3-2DDF-4DDE-80C0-1DDD1F7A685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ijksoverheidSerif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iacommunity.nl/groups/428-handreiking-digitaal-vernietigen/welcom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246888" y="1097280"/>
            <a:ext cx="11091672" cy="2331720"/>
          </a:xfrm>
        </p:spPr>
        <p:txBody>
          <a:bodyPr/>
          <a:lstStyle/>
          <a:p>
            <a:r>
              <a:rPr lang="nl-NL" sz="3600" dirty="0">
                <a:solidFill>
                  <a:schemeClr val="accent2"/>
                </a:solidFill>
              </a:rPr>
              <a:t>Kick-off Herziening Digitaal vernietigen</a:t>
            </a:r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>
          <a:xfrm>
            <a:off x="376269" y="6205085"/>
            <a:ext cx="8740800" cy="370800"/>
          </a:xfrm>
        </p:spPr>
        <p:txBody>
          <a:bodyPr/>
          <a:lstStyle/>
          <a:p>
            <a:r>
              <a:rPr lang="nl-NL" dirty="0"/>
              <a:t>  Donderdag 30 april</a:t>
            </a:r>
          </a:p>
        </p:txBody>
      </p:sp>
    </p:spTree>
    <p:extLst>
      <p:ext uri="{BB962C8B-B14F-4D97-AF65-F5344CB8AC3E}">
        <p14:creationId xmlns:p14="http://schemas.microsoft.com/office/powerpoint/2010/main" val="911410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8AE74-6FC1-4163-9F40-5AF290FA2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Rol redactiegroep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884F60-13B5-455F-99DC-18561FA43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1720"/>
            <a:ext cx="10515600" cy="4407408"/>
          </a:xfrm>
        </p:spPr>
        <p:txBody>
          <a:bodyPr/>
          <a:lstStyle/>
          <a:p>
            <a:r>
              <a:rPr lang="nl-NL" sz="2400" dirty="0"/>
              <a:t>Neemt deel als expert en/of gebruiker, op persoonlijke titel</a:t>
            </a:r>
          </a:p>
          <a:p>
            <a:r>
              <a:rPr lang="nl-NL" sz="2400" dirty="0"/>
              <a:t>Zorgt dat het kennisproduct voldoet aan behoefte van de beoogde gebruikers. </a:t>
            </a:r>
          </a:p>
          <a:p>
            <a:r>
              <a:rPr lang="nl-NL" sz="2400" dirty="0"/>
              <a:t>Zorgt dat de inhoud in de praktijk toepasbaar is</a:t>
            </a:r>
          </a:p>
          <a:p>
            <a:r>
              <a:rPr lang="nl-NL" sz="2400" dirty="0"/>
              <a:t>Denkt mee over de inhoud van het kennisproduct: </a:t>
            </a:r>
          </a:p>
          <a:p>
            <a:pPr lvl="1"/>
            <a:r>
              <a:rPr lang="nl-NL" dirty="0"/>
              <a:t>Toetst uitgangspunten, inhoudelijke keuzes</a:t>
            </a:r>
          </a:p>
          <a:p>
            <a:pPr lvl="1"/>
            <a:r>
              <a:rPr lang="nl-NL" dirty="0"/>
              <a:t> Review van tekst van het kennisproduct</a:t>
            </a:r>
          </a:p>
          <a:p>
            <a:r>
              <a:rPr lang="nl-NL" sz="2400" dirty="0"/>
              <a:t>Consensus is niet nodig</a:t>
            </a:r>
          </a:p>
          <a:p>
            <a:r>
              <a:rPr lang="nl-NL" sz="2400" dirty="0"/>
              <a:t>Projectgroep met alle input aan de slag, verwerkt het naar beste inzicht.</a:t>
            </a:r>
          </a:p>
          <a:p>
            <a:r>
              <a:rPr lang="nl-NL" sz="2400" dirty="0"/>
              <a:t>Resultaat van onze inspanning is een handreiking</a:t>
            </a:r>
          </a:p>
          <a:p>
            <a:pPr marL="2286000" lvl="5" indent="0">
              <a:buNone/>
            </a:pPr>
            <a:r>
              <a:rPr lang="nl-NL" sz="2400" i="1" dirty="0"/>
              <a:t>                                                                                                              </a:t>
            </a:r>
            <a:r>
              <a:rPr lang="nl-NL" sz="3200" b="1" i="1" dirty="0"/>
              <a:t>Vragen?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6695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077F7-74F3-450D-B82C-D806FEDEE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i="0" dirty="0"/>
              <a:t>2. Proces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FFF774D-D805-7C1F-07E9-FE65B504CA53}"/>
              </a:ext>
            </a:extLst>
          </p:cNvPr>
          <p:cNvSpPr txBox="1"/>
          <p:nvPr/>
        </p:nvSpPr>
        <p:spPr>
          <a:xfrm>
            <a:off x="945931" y="310846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buFont typeface="Wingdings" panose="05000000000000000000" pitchFamily="2" charset="2"/>
              <a:buChar char="q"/>
            </a:pPr>
            <a:r>
              <a:rPr lang="nl-NL" dirty="0"/>
              <a:t> Stappen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nl-NL" sz="1800" dirty="0"/>
              <a:t> Planning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3022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3941B-3F58-4818-84A5-ABF930620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Proces stappen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0957E4-1B2D-4795-B46D-A675503AF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5556"/>
            <a:ext cx="11353800" cy="363079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nl-NL" sz="2000" dirty="0"/>
              <a:t>Bepalen uitgangspunten, </a:t>
            </a:r>
            <a:r>
              <a:rPr lang="nl-NL" sz="2000" dirty="0" err="1"/>
              <a:t>outline</a:t>
            </a:r>
            <a:r>
              <a:rPr lang="nl-NL" sz="2000" dirty="0"/>
              <a:t> door projectgroep op basis deskresearch (aanmeldformulier)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2000" dirty="0"/>
              <a:t>Kick off redactiegroep </a:t>
            </a:r>
          </a:p>
          <a:p>
            <a:pPr lvl="1"/>
            <a:r>
              <a:rPr lang="nl-NL" sz="2000" dirty="0" err="1"/>
              <a:t>Outline</a:t>
            </a:r>
            <a:r>
              <a:rPr lang="nl-NL" sz="2000" dirty="0"/>
              <a:t> bespreken</a:t>
            </a:r>
          </a:p>
          <a:p>
            <a:r>
              <a:rPr lang="nl-NL" sz="2000" dirty="0"/>
              <a:t>Oplevering conceptversie door projectgroep</a:t>
            </a:r>
          </a:p>
          <a:p>
            <a:pPr lvl="1"/>
            <a:r>
              <a:rPr lang="nl-NL" sz="2000" dirty="0"/>
              <a:t>In vergadering toetsen conceptversie door redactiegroep</a:t>
            </a:r>
          </a:p>
          <a:p>
            <a:r>
              <a:rPr lang="nl-NL" sz="2000" dirty="0"/>
              <a:t>Oplevering definitieve conceptversie door projectgroep</a:t>
            </a:r>
          </a:p>
          <a:p>
            <a:pPr lvl="1"/>
            <a:r>
              <a:rPr lang="nl-NL" sz="2000" dirty="0"/>
              <a:t>In vergadering toetsen definitieve conceptversie door redactiegroep</a:t>
            </a:r>
          </a:p>
          <a:p>
            <a:r>
              <a:rPr lang="nl-NL" sz="2000" dirty="0"/>
              <a:t>Accordering kennisproduct door Standaardisatieraad </a:t>
            </a:r>
          </a:p>
          <a:p>
            <a:r>
              <a:rPr lang="nl-NL" sz="2000" dirty="0"/>
              <a:t>Publicatie en communicatie door Nationaal Archief</a:t>
            </a:r>
          </a:p>
          <a:p>
            <a:r>
              <a:rPr lang="nl-NL" sz="2000" dirty="0"/>
              <a:t>Beheer door Nationaal Archief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9832200-3257-A317-3B4E-7B7722E3F6C0}"/>
              </a:ext>
            </a:extLst>
          </p:cNvPr>
          <p:cNvSpPr/>
          <p:nvPr/>
        </p:nvSpPr>
        <p:spPr>
          <a:xfrm rot="1296946">
            <a:off x="8505706" y="3285965"/>
            <a:ext cx="3614928" cy="295764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Input voorafgaand de vergadering insturen?</a:t>
            </a:r>
          </a:p>
        </p:txBody>
      </p:sp>
    </p:spTree>
    <p:extLst>
      <p:ext uri="{BB962C8B-B14F-4D97-AF65-F5344CB8AC3E}">
        <p14:creationId xmlns:p14="http://schemas.microsoft.com/office/powerpoint/2010/main" val="3324708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38C90-A87F-4E1F-A548-13EF78C87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Planning</a:t>
            </a:r>
          </a:p>
        </p:txBody>
      </p:sp>
      <p:graphicFrame>
        <p:nvGraphicFramePr>
          <p:cNvPr id="4" name="Tabel 6">
            <a:extLst>
              <a:ext uri="{FF2B5EF4-FFF2-40B4-BE49-F238E27FC236}">
                <a16:creationId xmlns:a16="http://schemas.microsoft.com/office/drawing/2014/main" id="{EFC4B668-C4ED-478A-8609-5D2A0DA404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25558"/>
              </p:ext>
            </p:extLst>
          </p:nvPr>
        </p:nvGraphicFramePr>
        <p:xfrm>
          <a:off x="930563" y="2394470"/>
          <a:ext cx="8777432" cy="2522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43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5144">
                <a:tc>
                  <a:txBody>
                    <a:bodyPr/>
                    <a:lstStyle/>
                    <a:p>
                      <a:r>
                        <a:rPr lang="nl-NL" sz="1800" dirty="0"/>
                        <a:t>Fase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Q2 2026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Q3 2026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Q4 2026</a:t>
                      </a:r>
                    </a:p>
                  </a:txBody>
                  <a:tcPr marL="91441" marR="91441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1800" dirty="0">
                          <a:latin typeface="RijksoverheidSerif" panose="02000506060000020004" pitchFamily="2" charset="0"/>
                        </a:rPr>
                        <a:t>Vaststellen inhoud 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r>
                        <a:rPr lang="nl-NL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outline</a:t>
                      </a:r>
                      <a:endParaRPr lang="nl-NL" sz="1800" dirty="0"/>
                    </a:p>
                  </a:txBody>
                  <a:tcPr marL="91441" marR="91441" marT="45725" marB="45725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dirty="0"/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41" marR="91441" marT="45725" marB="45725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792">
                <a:tc>
                  <a:txBody>
                    <a:bodyPr/>
                    <a:lstStyle/>
                    <a:p>
                      <a:r>
                        <a:rPr lang="nl-NL" sz="1800" dirty="0">
                          <a:latin typeface="RijksoverheidSerif" panose="02000506060000020004" pitchFamily="2" charset="0"/>
                        </a:rPr>
                        <a:t>Eerste concept(en)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Module 1 &amp; 2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Module 3 &amp; 4</a:t>
                      </a:r>
                    </a:p>
                  </a:txBody>
                  <a:tcPr marL="91441" marR="91441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dirty="0"/>
                    </a:p>
                  </a:txBody>
                  <a:tcPr marL="91441" marR="91441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r>
                        <a:rPr lang="nl-NL" sz="1800" dirty="0">
                          <a:latin typeface="RijksoverheidSerif" panose="02000506060000020004" pitchFamily="2" charset="0"/>
                        </a:rPr>
                        <a:t>Definitief concept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Module 1 &amp; 2</a:t>
                      </a:r>
                    </a:p>
                    <a:p>
                      <a:endParaRPr lang="nl-NL" sz="1800" dirty="0"/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Module 3 &amp; 4</a:t>
                      </a:r>
                    </a:p>
                  </a:txBody>
                  <a:tcPr marL="91441" marR="91441" marT="45725" marB="45725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r>
                        <a:rPr lang="nl-NL" sz="1800" dirty="0">
                          <a:latin typeface="RijksoverheidSerif" panose="02000506060000020004" pitchFamily="2" charset="0"/>
                        </a:rPr>
                        <a:t>Accordering en Publicatie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Module 1 &amp; 2</a:t>
                      </a:r>
                    </a:p>
                    <a:p>
                      <a:endParaRPr lang="nl-NL" sz="1800" dirty="0"/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Module 3 &amp; 4</a:t>
                      </a:r>
                    </a:p>
                  </a:txBody>
                  <a:tcPr marL="91441" marR="91441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1A295B9F-B999-3ECE-4A47-C8513D9047A4}"/>
              </a:ext>
            </a:extLst>
          </p:cNvPr>
          <p:cNvSpPr txBox="1"/>
          <p:nvPr/>
        </p:nvSpPr>
        <p:spPr>
          <a:xfrm>
            <a:off x="930563" y="5189268"/>
            <a:ext cx="9564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1400" dirty="0"/>
              <a:t>Module 1: Waarde van digitaal vernietigen</a:t>
            </a:r>
          </a:p>
          <a:p>
            <a:pPr lvl="0"/>
            <a:r>
              <a:rPr lang="nl-NL" sz="1400" dirty="0"/>
              <a:t>Module 2: Wat is digitaal vernietigen</a:t>
            </a:r>
          </a:p>
          <a:p>
            <a:pPr lvl="0"/>
            <a:r>
              <a:rPr lang="nl-NL" sz="1400" dirty="0"/>
              <a:t>Module 3: Inrichting van </a:t>
            </a:r>
            <a:r>
              <a:rPr lang="nl-NL" sz="1400"/>
              <a:t>het vernietigingsproces</a:t>
            </a:r>
            <a:endParaRPr lang="nl-NL" sz="1400" dirty="0"/>
          </a:p>
          <a:p>
            <a:r>
              <a:rPr lang="nl-NL" sz="1400" dirty="0"/>
              <a:t>Module 4: Uitdagingen bij digitaal vernietigen</a:t>
            </a:r>
          </a:p>
        </p:txBody>
      </p:sp>
    </p:spTree>
    <p:extLst>
      <p:ext uri="{BB962C8B-B14F-4D97-AF65-F5344CB8AC3E}">
        <p14:creationId xmlns:p14="http://schemas.microsoft.com/office/powerpoint/2010/main" val="1319859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DCA38-9D6D-4E3C-B3BB-4F357A448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i="0" dirty="0"/>
              <a:t>3. Inhoud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1B65C1B-5C2C-A1F9-73A0-75C314A399D9}"/>
              </a:ext>
            </a:extLst>
          </p:cNvPr>
          <p:cNvSpPr txBox="1"/>
          <p:nvPr/>
        </p:nvSpPr>
        <p:spPr>
          <a:xfrm>
            <a:off x="1082565" y="328453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Bespreekpunten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</a:t>
            </a:r>
            <a:r>
              <a:rPr lang="nl-NL" sz="1800" dirty="0" err="1"/>
              <a:t>Outline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599761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751AA0-C4A1-4F23-A48B-DF089F78F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Outline</a:t>
            </a:r>
            <a:r>
              <a:rPr lang="nl-NL" dirty="0"/>
              <a:t> structuur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349A6C-9EE1-41FB-93A6-0434BB592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Bespreekpunten</a:t>
            </a:r>
          </a:p>
          <a:p>
            <a:r>
              <a:rPr lang="nl-NL" dirty="0"/>
              <a:t>Is de scope duidelijk?</a:t>
            </a:r>
          </a:p>
          <a:p>
            <a:r>
              <a:rPr lang="nl-NL" dirty="0"/>
              <a:t>Sluiten de onderdelen op elkaar aan?</a:t>
            </a:r>
          </a:p>
          <a:p>
            <a:r>
              <a:rPr lang="nl-NL" dirty="0"/>
              <a:t>Ontbreken onderwerpen die absoluut een plek moeten krijgen?</a:t>
            </a:r>
          </a:p>
          <a:p>
            <a:r>
              <a:rPr lang="nl-NL" dirty="0"/>
              <a:t>Zijn er voorbeelden die jullie kennen?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5624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EEA72-BAB2-4A0F-871A-346089008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460" y="1926000"/>
            <a:ext cx="4745540" cy="1920786"/>
          </a:xfrm>
        </p:spPr>
        <p:txBody>
          <a:bodyPr>
            <a:normAutofit/>
          </a:bodyPr>
          <a:lstStyle/>
          <a:p>
            <a:r>
              <a:rPr lang="nl-NL" b="1" i="0" dirty="0"/>
              <a:t>4. Werkafspraken &amp; vervolg</a:t>
            </a:r>
            <a:br>
              <a:rPr lang="nl-NL" b="1" i="0" dirty="0"/>
            </a:br>
            <a:br>
              <a:rPr lang="nl-NL" dirty="0"/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8C09E17-0746-6B50-C942-90001B22F52E}"/>
              </a:ext>
            </a:extLst>
          </p:cNvPr>
          <p:cNvSpPr txBox="1"/>
          <p:nvPr/>
        </p:nvSpPr>
        <p:spPr>
          <a:xfrm>
            <a:off x="1618593" y="352362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nl-NL" sz="1800" dirty="0"/>
              <a:t> Vragen?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800" dirty="0"/>
              <a:t> Data prikken</a:t>
            </a:r>
          </a:p>
        </p:txBody>
      </p:sp>
    </p:spTree>
    <p:extLst>
      <p:ext uri="{BB962C8B-B14F-4D97-AF65-F5344CB8AC3E}">
        <p14:creationId xmlns:p14="http://schemas.microsoft.com/office/powerpoint/2010/main" val="162207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BD81F1-E017-4D02-8D3D-B5C00C7E8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010" y="404089"/>
            <a:ext cx="6175677" cy="436207"/>
          </a:xfrm>
        </p:spPr>
        <p:txBody>
          <a:bodyPr>
            <a:noAutofit/>
          </a:bodyPr>
          <a:lstStyle/>
          <a:p>
            <a:r>
              <a:rPr lang="nl-NL" sz="4400" b="0"/>
              <a:t>Agenda 10.30 – 12.00</a:t>
            </a:r>
            <a:endParaRPr lang="nl-NL" sz="44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9B79BDA-9954-4168-9562-7A53BDC4C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8002" y="1077454"/>
            <a:ext cx="10272190" cy="578054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1600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nl-NL" sz="1600" b="1" dirty="0"/>
              <a:t>Kennismaken		</a:t>
            </a:r>
            <a:endParaRPr lang="nl-NL" sz="1600" dirty="0"/>
          </a:p>
          <a:p>
            <a:pPr marL="342900" indent="-342900">
              <a:buFont typeface="+mj-lt"/>
              <a:buAutoNum type="arabicPeriod"/>
            </a:pPr>
            <a:r>
              <a:rPr lang="nl-NL" sz="1600" b="1" dirty="0"/>
              <a:t>Context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Kennisproducten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Aanleiding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Scope en doel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Doelgroep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Aandachtspunten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Rol redactiegroep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600" b="1" dirty="0"/>
              <a:t>Proces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Stappen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nl-NL" sz="1600" dirty="0"/>
              <a:t>Planning	</a:t>
            </a:r>
            <a:endParaRPr lang="nl-NL" sz="1600" b="1" dirty="0"/>
          </a:p>
          <a:p>
            <a:pPr marL="0" indent="0">
              <a:lnSpc>
                <a:spcPct val="100000"/>
              </a:lnSpc>
              <a:buNone/>
            </a:pPr>
            <a:r>
              <a:rPr lang="nl-NL" sz="1600" b="1" dirty="0"/>
              <a:t>3.  Inhoud			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/>
              <a:t>Bespreekpunten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600" dirty="0" err="1"/>
              <a:t>Outline</a:t>
            </a:r>
            <a:endParaRPr lang="nl-NL" sz="1600" dirty="0"/>
          </a:p>
          <a:p>
            <a:pPr marL="0" lvl="0" indent="0">
              <a:lnSpc>
                <a:spcPct val="100000"/>
              </a:lnSpc>
              <a:buNone/>
            </a:pPr>
            <a:r>
              <a:rPr lang="nl-NL" sz="1600" b="1" dirty="0"/>
              <a:t>4. Werkafspraken &amp; vervolg	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600" dirty="0"/>
              <a:t>Vragen?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600" dirty="0"/>
              <a:t>Data prikken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03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9FE574-A871-4CE6-B9D2-5D72AF529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1166787"/>
            <a:ext cx="10515600" cy="1151288"/>
          </a:xfrm>
        </p:spPr>
        <p:txBody>
          <a:bodyPr/>
          <a:lstStyle/>
          <a:p>
            <a:r>
              <a:rPr lang="nl-NL" dirty="0"/>
              <a:t>Voorstelrondje Redactiegroep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5D3473-1C93-4BD3-92E6-113FB665B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750" y="2276620"/>
            <a:ext cx="10515600" cy="4617838"/>
          </a:xfrm>
        </p:spPr>
        <p:txBody>
          <a:bodyPr/>
          <a:lstStyle/>
          <a:p>
            <a:endParaRPr lang="nl-NL" sz="1400" dirty="0"/>
          </a:p>
          <a:p>
            <a:endParaRPr lang="nl-NL" sz="1400" dirty="0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FAC86E8E-6446-E6E0-6E68-FA0A035DFE42}"/>
              </a:ext>
            </a:extLst>
          </p:cNvPr>
          <p:cNvSpPr/>
          <p:nvPr/>
        </p:nvSpPr>
        <p:spPr>
          <a:xfrm>
            <a:off x="7987862" y="572632"/>
            <a:ext cx="3668110" cy="20179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Ben je al eens betrokken geweest bij kennisproducten van het NA?</a:t>
            </a:r>
          </a:p>
        </p:txBody>
      </p:sp>
    </p:spTree>
    <p:extLst>
      <p:ext uri="{BB962C8B-B14F-4D97-AF65-F5344CB8AC3E}">
        <p14:creationId xmlns:p14="http://schemas.microsoft.com/office/powerpoint/2010/main" val="1655390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925A4-8F2D-400C-A108-3A32B687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i="0" dirty="0"/>
              <a:t>1. Context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1D4199D-AAC8-F77D-4F50-F41B41BD1B00}"/>
              </a:ext>
            </a:extLst>
          </p:cNvPr>
          <p:cNvSpPr txBox="1"/>
          <p:nvPr/>
        </p:nvSpPr>
        <p:spPr>
          <a:xfrm>
            <a:off x="893379" y="3185534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Kennisproducten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Aanleiding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Scope en doel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Doelgroep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Aandachtspunten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nl-NL" sz="1800" dirty="0"/>
              <a:t> Rol redactiegroep</a:t>
            </a:r>
          </a:p>
        </p:txBody>
      </p:sp>
    </p:spTree>
    <p:extLst>
      <p:ext uri="{BB962C8B-B14F-4D97-AF65-F5344CB8AC3E}">
        <p14:creationId xmlns:p14="http://schemas.microsoft.com/office/powerpoint/2010/main" val="323420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94201-9982-4DA1-B3AB-094839A9C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Kennisproducten bij het Nationaal Archief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59F00E-B321-4D4B-9003-1BBD92B3D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b="1" dirty="0"/>
              <a:t>Landelijke kennisfunctie Nationaal Archief</a:t>
            </a:r>
          </a:p>
          <a:p>
            <a:pPr marL="0" indent="0">
              <a:buNone/>
            </a:pPr>
            <a:r>
              <a:rPr lang="nl-NL" sz="1800" b="1" dirty="0"/>
              <a:t>Typen kennisproducten:</a:t>
            </a:r>
          </a:p>
          <a:p>
            <a:r>
              <a:rPr lang="nl-NL" sz="1800" dirty="0"/>
              <a:t>Voorschrift: norm</a:t>
            </a:r>
          </a:p>
          <a:p>
            <a:r>
              <a:rPr lang="nl-NL" sz="1800" dirty="0"/>
              <a:t>Advies: handreiking</a:t>
            </a:r>
          </a:p>
          <a:p>
            <a:pPr marL="0" indent="0">
              <a:buNone/>
            </a:pPr>
            <a:r>
              <a:rPr lang="nl-NL" sz="1800" b="1" dirty="0"/>
              <a:t>Voorbeelden:</a:t>
            </a:r>
          </a:p>
          <a:p>
            <a:r>
              <a:rPr lang="nl-NL" sz="1800" dirty="0">
                <a:ea typeface="+mn-lt"/>
                <a:cs typeface="+mn-lt"/>
              </a:rPr>
              <a:t>DUTO-raamwerk</a:t>
            </a:r>
          </a:p>
          <a:p>
            <a:r>
              <a:rPr lang="nl-NL" sz="1800" dirty="0">
                <a:ea typeface="+mn-lt"/>
                <a:cs typeface="+mn-lt"/>
              </a:rPr>
              <a:t>Handreiking Archiveren </a:t>
            </a:r>
            <a:r>
              <a:rPr lang="nl-NL" sz="1800" dirty="0" err="1">
                <a:ea typeface="+mn-lt"/>
                <a:cs typeface="+mn-lt"/>
              </a:rPr>
              <a:t>by</a:t>
            </a:r>
            <a:r>
              <a:rPr lang="nl-NL" sz="1800" dirty="0">
                <a:ea typeface="+mn-lt"/>
                <a:cs typeface="+mn-lt"/>
              </a:rPr>
              <a:t> design</a:t>
            </a:r>
          </a:p>
          <a:p>
            <a:r>
              <a:rPr lang="nl-NL" sz="1800" dirty="0">
                <a:ea typeface="+mn-lt"/>
                <a:cs typeface="+mn-lt"/>
              </a:rPr>
              <a:t>Handreiking E-mail archiveren</a:t>
            </a:r>
          </a:p>
          <a:p>
            <a:r>
              <a:rPr lang="nl-NL" sz="1800" dirty="0">
                <a:ea typeface="+mn-lt"/>
                <a:cs typeface="+mn-lt"/>
              </a:rPr>
              <a:t>Handreiking Sociale Media archivering</a:t>
            </a:r>
          </a:p>
          <a:p>
            <a:r>
              <a:rPr lang="nl-NL" sz="1800" dirty="0">
                <a:ea typeface="+mn-lt"/>
                <a:cs typeface="+mn-lt"/>
              </a:rPr>
              <a:t>Handreiking Behoud en beheer fysiek archief</a:t>
            </a:r>
          </a:p>
          <a:p>
            <a:pPr marL="0" indent="0">
              <a:buNone/>
            </a:pPr>
            <a:r>
              <a:rPr lang="nl-NL" sz="18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endParaRPr lang="nl-NL" sz="1800" dirty="0">
              <a:ea typeface="+mn-lt"/>
              <a:cs typeface="+mn-lt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552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31729-6442-99A5-D35B-304022AFC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7028D8-44C9-DCA9-19BB-37D7C75E9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Aanleiding, waarom nu?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5FF635-266A-676B-2DAC-E8799353D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Nieuwe Archiefwet</a:t>
            </a:r>
          </a:p>
          <a:p>
            <a:pPr lvl="1"/>
            <a:r>
              <a:rPr lang="nl-NL" sz="2000" dirty="0"/>
              <a:t>Nieuwe eisen voor vernietiging</a:t>
            </a:r>
          </a:p>
          <a:p>
            <a:r>
              <a:rPr lang="nl-NL" sz="2400" dirty="0"/>
              <a:t>Aansluiten bij het DUTO-raamwerk</a:t>
            </a:r>
          </a:p>
          <a:p>
            <a:pPr lvl="1"/>
            <a:r>
              <a:rPr lang="nl-NL" sz="2000" dirty="0"/>
              <a:t>DUTO-proces vernietigen</a:t>
            </a:r>
          </a:p>
          <a:p>
            <a:r>
              <a:rPr lang="nl-NL" sz="2400" dirty="0"/>
              <a:t>Nieuwe ontwikkelingen</a:t>
            </a:r>
          </a:p>
          <a:p>
            <a:pPr lvl="1"/>
            <a:r>
              <a:rPr lang="nl-NL" sz="2000" dirty="0"/>
              <a:t>Bijv. cockpit van VNG</a:t>
            </a:r>
          </a:p>
          <a:p>
            <a:pPr lvl="1"/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05407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0E074C-AE5F-913E-FF90-02510B87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Scope en doel handreiking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FFE365-A08C-F7D7-9A76-9321FEF58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Scope = Uitwerking van het DUTO-raamwerk. Eisen staan daar.</a:t>
            </a:r>
          </a:p>
          <a:p>
            <a:r>
              <a:rPr lang="nl-NL" sz="2400" dirty="0"/>
              <a:t>Hulpmiddel voor:</a:t>
            </a:r>
          </a:p>
          <a:p>
            <a:pPr lvl="1"/>
            <a:r>
              <a:rPr lang="nl-NL" sz="2000" dirty="0"/>
              <a:t>Informatie over digitaal vernietigen.</a:t>
            </a:r>
          </a:p>
          <a:p>
            <a:pPr lvl="1"/>
            <a:r>
              <a:rPr lang="nl-NL" sz="2000" dirty="0"/>
              <a:t>Inrichten van het proces</a:t>
            </a:r>
          </a:p>
          <a:p>
            <a:pPr lvl="1"/>
            <a:r>
              <a:rPr lang="nl-NL" sz="2000" dirty="0"/>
              <a:t>Voldoen aan de Archiefwet</a:t>
            </a:r>
          </a:p>
          <a:p>
            <a:pPr lvl="1"/>
            <a:r>
              <a:rPr lang="nl-NL" sz="2000" dirty="0"/>
              <a:t>Het hoofd bieden aan bepaalde uitdagingen</a:t>
            </a:r>
          </a:p>
        </p:txBody>
      </p:sp>
    </p:spTree>
    <p:extLst>
      <p:ext uri="{BB962C8B-B14F-4D97-AF65-F5344CB8AC3E}">
        <p14:creationId xmlns:p14="http://schemas.microsoft.com/office/powerpoint/2010/main" val="3159459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02710-6E73-151A-5BE4-DBA58B48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09D8EB-B13D-EB55-A245-80E5CA9B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F335E7-44F9-E385-5DFC-ED3BBEB06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sz="2400" dirty="0"/>
              <a:t>Adviseurs informatiebeheer die het proces voor digitaal vernietigen inrichten.</a:t>
            </a:r>
          </a:p>
          <a:p>
            <a:pPr>
              <a:buFontTx/>
              <a:buChar char="-"/>
            </a:pPr>
            <a:r>
              <a:rPr lang="nl-NL" sz="2400" dirty="0"/>
              <a:t>Functioneel beheerders die digitaal vernietigen in applicaties.</a:t>
            </a:r>
          </a:p>
          <a:p>
            <a:pPr>
              <a:buFontTx/>
              <a:buChar char="-"/>
            </a:pPr>
            <a:r>
              <a:rPr lang="nl-NL" sz="2400" dirty="0"/>
              <a:t>(Informatie)Architecten die het applicatielandschap vormgeven waar vernietiging in verwezenlijkt moet worden.</a:t>
            </a:r>
          </a:p>
          <a:p>
            <a:pPr>
              <a:buFontTx/>
              <a:buChar char="-"/>
            </a:pPr>
            <a:r>
              <a:rPr lang="nl-NL" sz="2400" b="1" dirty="0"/>
              <a:t>Centrale én decentrale overheid</a:t>
            </a:r>
            <a:r>
              <a:rPr lang="nl-NL" sz="2400" dirty="0"/>
              <a:t>, de handreiking is bruikbaar voor alle overheden.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6681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9AA37E-BBFC-4D8D-98FA-B0F53E88E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Aandachtspunten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5A6E0F-E3F2-4B9B-9E80-B6DF45527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Status is een handreiking</a:t>
            </a:r>
          </a:p>
          <a:p>
            <a:r>
              <a:rPr lang="nl-NL" sz="2400" dirty="0"/>
              <a:t>Samenhang met andere kennisproducten en/of -modules</a:t>
            </a:r>
          </a:p>
          <a:p>
            <a:r>
              <a:rPr lang="nl-NL" sz="2400" dirty="0"/>
              <a:t>Balans tussen algemene aanpak en specifieke situatie van organisaties </a:t>
            </a:r>
            <a:br>
              <a:rPr lang="nl-NL" sz="2400" dirty="0"/>
            </a:br>
            <a:r>
              <a:rPr lang="nl-NL" sz="2400" dirty="0"/>
              <a:t>(groot/klein, rijk/gemeente, etc.)</a:t>
            </a:r>
          </a:p>
          <a:p>
            <a:r>
              <a:rPr lang="nl-NL" sz="2400" dirty="0"/>
              <a:t>Goed leesbaar voor professionals tactisch niveau</a:t>
            </a:r>
          </a:p>
          <a:p>
            <a:r>
              <a:rPr lang="nl-NL" sz="2400" dirty="0"/>
              <a:t>Gebruiksvriendelijk </a:t>
            </a:r>
          </a:p>
          <a:p>
            <a:r>
              <a:rPr lang="nl-NL" sz="2400" dirty="0"/>
              <a:t>Publicatie als webpagina’s</a:t>
            </a:r>
          </a:p>
          <a:p>
            <a:r>
              <a:rPr lang="nl-NL" sz="2400" dirty="0"/>
              <a:t>Zijn er praktijkvoorbeelden? </a:t>
            </a:r>
          </a:p>
          <a:p>
            <a:r>
              <a:rPr lang="nl-NL" sz="2400" dirty="0">
                <a:hlinkClick r:id="rId3"/>
              </a:rPr>
              <a:t>Projectgroep op KIA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3269284"/>
      </p:ext>
    </p:extLst>
  </p:cSld>
  <p:clrMapOvr>
    <a:masterClrMapping/>
  </p:clrMapOvr>
</p:sld>
</file>

<file path=ppt/theme/theme1.xml><?xml version="1.0" encoding="utf-8"?>
<a:theme xmlns:a="http://schemas.openxmlformats.org/drawingml/2006/main" name="NA_Presentatie_zakelijk_BST_V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_Presentatie_zakelijk_BST_V2.potx" id="{E99ED425-DB43-4AB5-96FD-37951DE93B38}" vid="{9C86A48B-B69D-4BEA-B5AF-1A02B6788DA8}"/>
    </a:ext>
  </a:extLst>
</a:theme>
</file>

<file path=ppt/theme/theme2.xml><?xml version="1.0" encoding="utf-8"?>
<a:theme xmlns:a="http://schemas.openxmlformats.org/drawingml/2006/main" name="Blauw">
  <a:themeElements>
    <a:clrScheme name="NA">
      <a:dk1>
        <a:srgbClr val="000000"/>
      </a:dk1>
      <a:lt1>
        <a:srgbClr val="FFFFFF"/>
      </a:lt1>
      <a:dk2>
        <a:srgbClr val="0E6A9C"/>
      </a:dk2>
      <a:lt2>
        <a:srgbClr val="E7E6E6"/>
      </a:lt2>
      <a:accent1>
        <a:srgbClr val="009DE3"/>
      </a:accent1>
      <a:accent2>
        <a:srgbClr val="0E6A9C"/>
      </a:accent2>
      <a:accent3>
        <a:srgbClr val="92CCE7"/>
      </a:accent3>
      <a:accent4>
        <a:srgbClr val="D52B1E"/>
      </a:accent4>
      <a:accent5>
        <a:srgbClr val="EE8D86"/>
      </a:accent5>
      <a:accent6>
        <a:srgbClr val="9A1F16"/>
      </a:accent6>
      <a:hlink>
        <a:srgbClr val="0563C1"/>
      </a:hlink>
      <a:folHlink>
        <a:srgbClr val="954F72"/>
      </a:folHlink>
    </a:clrScheme>
    <a:fontScheme name="NA_Zakelijk">
      <a:majorFont>
        <a:latin typeface="RijksoverheidSerif"/>
        <a:ea typeface=""/>
        <a:cs typeface=""/>
      </a:majorFont>
      <a:minorFont>
        <a:latin typeface="Rijksoverheid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_Presentatie_zakelijk_BST_V2.potx" id="{E99ED425-DB43-4AB5-96FD-37951DE93B38}" vid="{7B4256E5-23CF-45E4-AFA1-F0E5ECBCD454}"/>
    </a:ext>
  </a:extLst>
</a:theme>
</file>

<file path=ppt/theme/theme3.xml><?xml version="1.0" encoding="utf-8"?>
<a:theme xmlns:a="http://schemas.openxmlformats.org/drawingml/2006/main" name="Rood">
  <a:themeElements>
    <a:clrScheme name="NA">
      <a:dk1>
        <a:srgbClr val="000000"/>
      </a:dk1>
      <a:lt1>
        <a:srgbClr val="FFFFFF"/>
      </a:lt1>
      <a:dk2>
        <a:srgbClr val="0E6A9C"/>
      </a:dk2>
      <a:lt2>
        <a:srgbClr val="E7E6E6"/>
      </a:lt2>
      <a:accent1>
        <a:srgbClr val="009DE3"/>
      </a:accent1>
      <a:accent2>
        <a:srgbClr val="0E6A9C"/>
      </a:accent2>
      <a:accent3>
        <a:srgbClr val="92CCE7"/>
      </a:accent3>
      <a:accent4>
        <a:srgbClr val="D52B1E"/>
      </a:accent4>
      <a:accent5>
        <a:srgbClr val="EE8D86"/>
      </a:accent5>
      <a:accent6>
        <a:srgbClr val="9A1F16"/>
      </a:accent6>
      <a:hlink>
        <a:srgbClr val="0563C1"/>
      </a:hlink>
      <a:folHlink>
        <a:srgbClr val="954F72"/>
      </a:folHlink>
    </a:clrScheme>
    <a:fontScheme name="NA_Zakelijk">
      <a:majorFont>
        <a:latin typeface="RijksoverheidSerif"/>
        <a:ea typeface=""/>
        <a:cs typeface=""/>
      </a:majorFont>
      <a:minorFont>
        <a:latin typeface="Rijksoverheid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_Presentatie_zakelijk_BST_V2.potx" id="{E99ED425-DB43-4AB5-96FD-37951DE93B38}" vid="{FDD59D5E-FA56-4394-A9F4-1D7B51C2414E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7D5B4EB6EC904F98EC132B67062468" ma:contentTypeVersion="16" ma:contentTypeDescription="Een nieuw document maken." ma:contentTypeScope="" ma:versionID="068b4896fe1cd7e08385a3fb3c72addf">
  <xsd:schema xmlns:xsd="http://www.w3.org/2001/XMLSchema" xmlns:xs="http://www.w3.org/2001/XMLSchema" xmlns:p="http://schemas.microsoft.com/office/2006/metadata/properties" xmlns:ns2="9741dcc1-14d3-4987-a47d-90e687fc1438" xmlns:ns3="743d8795-1ce4-46c1-8038-14921389e1bb" targetNamespace="http://schemas.microsoft.com/office/2006/metadata/properties" ma:root="true" ma:fieldsID="bbe59c0aea75b367c80fd9fa11508f99" ns2:_="" ns3:_="">
    <xsd:import namespace="9741dcc1-14d3-4987-a47d-90e687fc1438"/>
    <xsd:import namespace="743d8795-1ce4-46c1-8038-14921389e1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41dcc1-14d3-4987-a47d-90e687fc143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3d8795-1ce4-46c1-8038-14921389e1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17" nillable="true" ma:displayName="Afmeldingsstatus" ma:internalName="_x0024_Resources_x003a_core_x002c_Signoff_Status_x003b_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43d8795-1ce4-46c1-8038-14921389e1bb" xsi:nil="true"/>
  </documentManagement>
</p:properties>
</file>

<file path=customXml/itemProps1.xml><?xml version="1.0" encoding="utf-8"?>
<ds:datastoreItem xmlns:ds="http://schemas.openxmlformats.org/officeDocument/2006/customXml" ds:itemID="{7B8FE7BD-4A82-494A-BC46-A617B49B66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D3E522-DB47-468A-8A87-A4B17FD206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41dcc1-14d3-4987-a47d-90e687fc1438"/>
    <ds:schemaRef ds:uri="743d8795-1ce4-46c1-8038-14921389e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D39E45-A8D1-4459-950D-E9D99FA2A828}">
  <ds:schemaRefs>
    <ds:schemaRef ds:uri="http://www.w3.org/XML/1998/namespace"/>
    <ds:schemaRef ds:uri="http://schemas.microsoft.com/office/2006/documentManagement/types"/>
    <ds:schemaRef ds:uri="http://purl.org/dc/elements/1.1/"/>
    <ds:schemaRef ds:uri="743d8795-1ce4-46c1-8038-14921389e1bb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9741dcc1-14d3-4987-a47d-90e687fc1438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NA_Presentatie_zakelijk_BST_V2</Template>
  <TotalTime>2685</TotalTime>
  <Words>838</Words>
  <Application>Microsoft Office PowerPoint</Application>
  <PresentationFormat>Breedbeeld</PresentationFormat>
  <Paragraphs>156</Paragraphs>
  <Slides>16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3</vt:i4>
      </vt:variant>
      <vt:variant>
        <vt:lpstr>Diatitels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RijksoverheidSerif</vt:lpstr>
      <vt:lpstr>Wingdings</vt:lpstr>
      <vt:lpstr>NA_Presentatie_zakelijk_BST_V2</vt:lpstr>
      <vt:lpstr>Blauw</vt:lpstr>
      <vt:lpstr>Rood</vt:lpstr>
      <vt:lpstr>Kick-off Herziening Digitaal vernietigen</vt:lpstr>
      <vt:lpstr>Agenda 10.30 – 12.00</vt:lpstr>
      <vt:lpstr>Voorstelrondje Redactiegroep</vt:lpstr>
      <vt:lpstr>1. Context</vt:lpstr>
      <vt:lpstr>Kennisproducten bij het Nationaal Archief</vt:lpstr>
      <vt:lpstr>Aanleiding, waarom nu?</vt:lpstr>
      <vt:lpstr>Scope en doel handreiking</vt:lpstr>
      <vt:lpstr>Doelgroep</vt:lpstr>
      <vt:lpstr>Aandachtspunten</vt:lpstr>
      <vt:lpstr>Rol redactiegroep</vt:lpstr>
      <vt:lpstr>2. Proces </vt:lpstr>
      <vt:lpstr>Proces stappen</vt:lpstr>
      <vt:lpstr>Planning</vt:lpstr>
      <vt:lpstr>3. Inhoud</vt:lpstr>
      <vt:lpstr>Outline structuur</vt:lpstr>
      <vt:lpstr>4. Werkafspraken &amp; vervolg  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Linssen, Sandra</dc:creator>
  <cp:lastModifiedBy>Slob, Jasper</cp:lastModifiedBy>
  <cp:revision>379</cp:revision>
  <cp:lastPrinted>2025-09-23T12:07:37Z</cp:lastPrinted>
  <dcterms:created xsi:type="dcterms:W3CDTF">2018-05-14T12:36:49Z</dcterms:created>
  <dcterms:modified xsi:type="dcterms:W3CDTF">2026-04-30T07:21:10Z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0x0101008B7D5B4EB6EC904F98EC132B67062468</vt:lpwstr>
  </property>
</Properties>
</file>