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60" r:id="rId5"/>
    <p:sldId id="273" r:id="rId6"/>
    <p:sldId id="275" r:id="rId7"/>
    <p:sldId id="264" r:id="rId8"/>
    <p:sldId id="278" r:id="rId9"/>
    <p:sldId id="266" r:id="rId10"/>
    <p:sldId id="261" r:id="rId11"/>
    <p:sldId id="265" r:id="rId12"/>
    <p:sldId id="268" r:id="rId13"/>
    <p:sldId id="277" r:id="rId14"/>
    <p:sldId id="270" r:id="rId15"/>
    <p:sldId id="271"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761544-34F6-E1F0-81E2-017AF608578D}" name="Linden, Ilona van der" initials="IL" userId="S::ilona.van.der.linden@utrecht.nl::5105badb-491b-4bfa-9dda-db36f31c4b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90436" autoAdjust="0"/>
  </p:normalViewPr>
  <p:slideViewPr>
    <p:cSldViewPr>
      <p:cViewPr>
        <p:scale>
          <a:sx n="70" d="100"/>
          <a:sy n="70" d="100"/>
        </p:scale>
        <p:origin x="7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6F389-831D-4360-86EB-AF772D0C98F6}" type="datetimeFigureOut">
              <a:rPr lang="nl-NL" smtClean="0"/>
              <a:t>20-2-2026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EC8C-6E66-45D5-BDD8-7D5F5715BE9B}" type="slidenum">
              <a:rPr lang="nl-NL" smtClean="0"/>
              <a:t>‹nr.›</a:t>
            </a:fld>
            <a:endParaRPr lang="nl-NL"/>
          </a:p>
        </p:txBody>
      </p:sp>
    </p:spTree>
    <p:extLst>
      <p:ext uri="{BB962C8B-B14F-4D97-AF65-F5344CB8AC3E}">
        <p14:creationId xmlns:p14="http://schemas.microsoft.com/office/powerpoint/2010/main" val="337390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igitaleoverheid.nl/overzicht-van-alle-onderwerpen/wetgeving/wet-modernisering-elektronisch-bestuurlijk-verkeer/wat-doet-de-wet-modernisering-elektronisch-bestuurlijk-verke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igitaleoverheid.nl/wp-content/uploads/sites/8/2024/12/handreiking-implementatie-wet-modernisering-elektronisch-bestuurlijk-verkeer-awb-2023-v3.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ng.nl/sites/default/files/2023-10/schema_wet_wmebv_september_2023.p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digitaleoverheid.nl/wp-content/uploads/sites/8/2024/12/handreiking-implementatie-wet-modernisering-elektronisch-bestuurlijk-verkeer-awb-2023-v3.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LAYLA</a:t>
            </a:r>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1</a:t>
            </a:fld>
            <a:endParaRPr lang="nl-NL"/>
          </a:p>
        </p:txBody>
      </p:sp>
    </p:spTree>
    <p:extLst>
      <p:ext uri="{BB962C8B-B14F-4D97-AF65-F5344CB8AC3E}">
        <p14:creationId xmlns:p14="http://schemas.microsoft.com/office/powerpoint/2010/main" val="84974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Ilona - Herken je deze voorbeelden en wat is jullie input/speelt bij jullie?</a:t>
            </a:r>
          </a:p>
          <a:p>
            <a:endParaRPr lang="nl-NL" dirty="0"/>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10</a:t>
            </a:fld>
            <a:endParaRPr lang="nl-NL"/>
          </a:p>
        </p:txBody>
      </p:sp>
    </p:spTree>
    <p:extLst>
      <p:ext uri="{BB962C8B-B14F-4D97-AF65-F5344CB8AC3E}">
        <p14:creationId xmlns:p14="http://schemas.microsoft.com/office/powerpoint/2010/main" val="166617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89AC8-859D-A1A3-0D7E-4EE8E1EC045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4E16D4-A6EE-F660-A159-238BE35AF3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0E224BB-C4C2-92B0-2E13-C139499B96A1}"/>
              </a:ext>
            </a:extLst>
          </p:cNvPr>
          <p:cNvSpPr>
            <a:spLocks noGrp="1"/>
          </p:cNvSpPr>
          <p:nvPr>
            <p:ph type="body" idx="1"/>
          </p:nvPr>
        </p:nvSpPr>
        <p:spPr/>
        <p:txBody>
          <a:bodyPr/>
          <a:lstStyle/>
          <a:p>
            <a:r>
              <a:rPr lang="nl-NL" dirty="0"/>
              <a:t>Whitepaper vragen ophalen</a:t>
            </a:r>
          </a:p>
        </p:txBody>
      </p:sp>
      <p:sp>
        <p:nvSpPr>
          <p:cNvPr id="4" name="Tijdelijke aanduiding voor dianummer 3">
            <a:extLst>
              <a:ext uri="{FF2B5EF4-FFF2-40B4-BE49-F238E27FC236}">
                <a16:creationId xmlns:a16="http://schemas.microsoft.com/office/drawing/2014/main" id="{E418DF2B-0102-C374-FA56-C5D0BFF03FF7}"/>
              </a:ext>
            </a:extLst>
          </p:cNvPr>
          <p:cNvSpPr>
            <a:spLocks noGrp="1"/>
          </p:cNvSpPr>
          <p:nvPr>
            <p:ph type="sldNum" sz="quarter" idx="5"/>
          </p:nvPr>
        </p:nvSpPr>
        <p:spPr/>
        <p:txBody>
          <a:bodyPr/>
          <a:lstStyle/>
          <a:p>
            <a:fld id="{B7E1EC8C-6E66-45D5-BDD8-7D5F5715BE9B}" type="slidenum">
              <a:rPr lang="nl-NL" smtClean="0"/>
              <a:t>11</a:t>
            </a:fld>
            <a:endParaRPr lang="nl-NL"/>
          </a:p>
        </p:txBody>
      </p:sp>
    </p:spTree>
    <p:extLst>
      <p:ext uri="{BB962C8B-B14F-4D97-AF65-F5344CB8AC3E}">
        <p14:creationId xmlns:p14="http://schemas.microsoft.com/office/powerpoint/2010/main" val="396798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LAYLA - Van registratie → naar toezichtdossier → naar handhavingsbesluit → naar procesdossier → naar openbaarmakingsdossier.</a:t>
            </a:r>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12</a:t>
            </a:fld>
            <a:endParaRPr lang="nl-NL"/>
          </a:p>
        </p:txBody>
      </p:sp>
    </p:spTree>
    <p:extLst>
      <p:ext uri="{BB962C8B-B14F-4D97-AF65-F5344CB8AC3E}">
        <p14:creationId xmlns:p14="http://schemas.microsoft.com/office/powerpoint/2010/main" val="1445212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LAYLA. Bij migratie, gaan dan ook de technische logs/meldingen mee dat een burger het heeft gezien/ontvangen </a:t>
            </a:r>
            <a:r>
              <a:rPr lang="nl-NL" dirty="0" err="1"/>
              <a:t>etc</a:t>
            </a:r>
            <a:r>
              <a:rPr lang="nl-NL" dirty="0"/>
              <a:t>? Terwijl het wel relevant wordt voor het dossier en de bewijslast en zorgplicht die je hebt.  Techniek gaat ver, maar hoe borg je duurzame toegankelijkheid daarin? </a:t>
            </a:r>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13</a:t>
            </a:fld>
            <a:endParaRPr lang="nl-NL"/>
          </a:p>
        </p:txBody>
      </p:sp>
    </p:spTree>
    <p:extLst>
      <p:ext uri="{BB962C8B-B14F-4D97-AF65-F5344CB8AC3E}">
        <p14:creationId xmlns:p14="http://schemas.microsoft.com/office/powerpoint/2010/main" val="245787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38062-885B-DD06-733B-4D94B822BEE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93AA73F-ACF5-8847-EA31-873ACB43AF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86CF153-1F95-F278-5EC9-F315B944E840}"/>
              </a:ext>
            </a:extLst>
          </p:cNvPr>
          <p:cNvSpPr>
            <a:spLocks noGrp="1"/>
          </p:cNvSpPr>
          <p:nvPr>
            <p:ph type="body" idx="1"/>
          </p:nvPr>
        </p:nvSpPr>
        <p:spPr/>
        <p:txBody>
          <a:bodyPr/>
          <a:lstStyle/>
          <a:p>
            <a:r>
              <a:rPr lang="nl-NL" dirty="0"/>
              <a:t>Whitepaper vragen ophalen</a:t>
            </a:r>
          </a:p>
        </p:txBody>
      </p:sp>
      <p:sp>
        <p:nvSpPr>
          <p:cNvPr id="4" name="Tijdelijke aanduiding voor dianummer 3">
            <a:extLst>
              <a:ext uri="{FF2B5EF4-FFF2-40B4-BE49-F238E27FC236}">
                <a16:creationId xmlns:a16="http://schemas.microsoft.com/office/drawing/2014/main" id="{B8BF55E7-7A98-6381-309E-E9E0994AE85F}"/>
              </a:ext>
            </a:extLst>
          </p:cNvPr>
          <p:cNvSpPr>
            <a:spLocks noGrp="1"/>
          </p:cNvSpPr>
          <p:nvPr>
            <p:ph type="sldNum" sz="quarter" idx="5"/>
          </p:nvPr>
        </p:nvSpPr>
        <p:spPr/>
        <p:txBody>
          <a:bodyPr/>
          <a:lstStyle/>
          <a:p>
            <a:fld id="{B7E1EC8C-6E66-45D5-BDD8-7D5F5715BE9B}" type="slidenum">
              <a:rPr lang="nl-NL" smtClean="0"/>
              <a:t>15</a:t>
            </a:fld>
            <a:endParaRPr lang="nl-NL"/>
          </a:p>
        </p:txBody>
      </p:sp>
    </p:spTree>
    <p:extLst>
      <p:ext uri="{BB962C8B-B14F-4D97-AF65-F5344CB8AC3E}">
        <p14:creationId xmlns:p14="http://schemas.microsoft.com/office/powerpoint/2010/main" val="102117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LAYLA</a:t>
            </a:r>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2</a:t>
            </a:fld>
            <a:endParaRPr lang="nl-NL"/>
          </a:p>
        </p:txBody>
      </p:sp>
    </p:spTree>
    <p:extLst>
      <p:ext uri="{BB962C8B-B14F-4D97-AF65-F5344CB8AC3E}">
        <p14:creationId xmlns:p14="http://schemas.microsoft.com/office/powerpoint/2010/main" val="92828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LAYLA Af te leren qua aannames, Ilona schrijft </a:t>
            </a:r>
            <a:r>
              <a:rPr lang="nl-NL" dirty="0" err="1"/>
              <a:t>whitepaper</a:t>
            </a:r>
            <a:r>
              <a:rPr lang="nl-NL" dirty="0"/>
              <a:t> vragen ophalen</a:t>
            </a:r>
          </a:p>
          <a:p>
            <a:endParaRPr lang="nl-NL" dirty="0"/>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3</a:t>
            </a:fld>
            <a:endParaRPr lang="nl-NL"/>
          </a:p>
        </p:txBody>
      </p:sp>
    </p:spTree>
    <p:extLst>
      <p:ext uri="{BB962C8B-B14F-4D97-AF65-F5344CB8AC3E}">
        <p14:creationId xmlns:p14="http://schemas.microsoft.com/office/powerpoint/2010/main" val="42636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ILONA</a:t>
            </a:r>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4</a:t>
            </a:fld>
            <a:endParaRPr lang="nl-NL"/>
          </a:p>
        </p:txBody>
      </p:sp>
    </p:spTree>
    <p:extLst>
      <p:ext uri="{BB962C8B-B14F-4D97-AF65-F5344CB8AC3E}">
        <p14:creationId xmlns:p14="http://schemas.microsoft.com/office/powerpoint/2010/main" val="343588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ILONA</a:t>
            </a:r>
            <a:br>
              <a:rPr lang="nl-NL" sz="1200" dirty="0"/>
            </a:br>
            <a:r>
              <a:rPr lang="nl-NL" sz="1200" dirty="0"/>
              <a:t>1 -Veel bestuursorganen openen alleen de mogelijkheid tot elektroniche communicatie als ze daar zelf gemak van hebben. De overheid bepaalt welke elektronische weg hiervoor wordt opengesteld (e-mail, webformulier, uploaden bestand)</a:t>
            </a:r>
            <a:br>
              <a:rPr lang="nl-NL" sz="1200" dirty="0"/>
            </a:br>
            <a:r>
              <a:rPr lang="nl-NL" sz="1200" dirty="0"/>
              <a:t>2 -Hierdoor is een burger er zeker van dat de verzending is gelukt en heeft hij hiervan bewijs.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3 - Nu kunnen burgers vaak niet meer nagaan wat ze hebben ingevuld. Dat verzwakt hun positie wanneer er hierover discussie ontstaat.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4 - Nu is het voltooien van een elektronische aanvraag vaak alleen mogelijk indien ook antwoord wordt gegeven op vragen die niet nodig zijn voor de aanvraag.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5 - Daarmee wordt voorkomen dat een burger buiten zijn schuld een termijn overschrijdt.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5</a:t>
            </a:fld>
            <a:endParaRPr lang="nl-NL"/>
          </a:p>
        </p:txBody>
      </p:sp>
    </p:spTree>
    <p:extLst>
      <p:ext uri="{BB962C8B-B14F-4D97-AF65-F5344CB8AC3E}">
        <p14:creationId xmlns:p14="http://schemas.microsoft.com/office/powerpoint/2010/main" val="21630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chemeClr val="tx1"/>
                </a:solidFill>
                <a:hlinkClick r:id="rId3">
                  <a:extLst>
                    <a:ext uri="{A12FA001-AC4F-418D-AE19-62706E023703}">
                      <ahyp:hlinkClr xmlns:ahyp="http://schemas.microsoft.com/office/drawing/2018/hyperlinkcolor" val="tx"/>
                    </a:ext>
                  </a:extLst>
                </a:hlinkClick>
              </a:rPr>
              <a:t>ILONA</a:t>
            </a:r>
            <a:br>
              <a:rPr lang="nl-NL" dirty="0">
                <a:solidFill>
                  <a:srgbClr val="467886"/>
                </a:solidFill>
                <a:hlinkClick r:id="rId3">
                  <a:extLst>
                    <a:ext uri="{A12FA001-AC4F-418D-AE19-62706E023703}">
                      <ahyp:hlinkClr xmlns:ahyp="http://schemas.microsoft.com/office/drawing/2018/hyperlinkcolor" val="tx"/>
                    </a:ext>
                  </a:extLst>
                </a:hlinkClick>
              </a:rPr>
            </a:br>
            <a:r>
              <a:rPr lang="nl-NL" dirty="0">
                <a:solidFill>
                  <a:srgbClr val="467886"/>
                </a:solidFill>
                <a:hlinkClick r:id="rId3">
                  <a:extLst>
                    <a:ext uri="{A12FA001-AC4F-418D-AE19-62706E023703}">
                      <ahyp:hlinkClr xmlns:ahyp="http://schemas.microsoft.com/office/drawing/2018/hyperlinkcolor" val="tx"/>
                    </a:ext>
                  </a:extLst>
                </a:hlinkClick>
              </a:rPr>
              <a:t>Wat doet de Wet modernisering elektronisch bestuurlijk verkeer? Wet modernisering elektronisch bestuurlijk verkeer - Digitale Overheid</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a:t>
            </a:r>
            <a:r>
              <a:rPr lang="nl-NL" sz="1200" dirty="0"/>
              <a:t>Nu is het sturen van een notificatie niet verplicht en wordt van burgers verwacht dat ze uit zichzelf wekelijks hun </a:t>
            </a:r>
            <a:r>
              <a:rPr lang="nl-NL" sz="1200" dirty="0" err="1"/>
              <a:t>berichtenbox</a:t>
            </a:r>
            <a:r>
              <a:rPr lang="nl-NL" sz="1200" dirty="0"/>
              <a:t> raadplegen.</a:t>
            </a:r>
          </a:p>
          <a:p>
            <a:r>
              <a:rPr lang="nl-NL" dirty="0"/>
              <a:t>2. </a:t>
            </a:r>
            <a:r>
              <a:rPr lang="nl-NL" sz="1200" dirty="0"/>
              <a:t>Veel berichten zijn routinematig (bijvoorbeeld maandelijks over de studiefinanciering). Sommige berichten vereisen dat binnen een bepaalde termijn wordt gereageerd omdat anders sancties volgen. Aan de notificatie is dat nu niet te zien, waardoor berichten vaak ten onrechte ongelezen blijven. Voorgeschreven wordt dat een notificatie informatie over de aard en de rechtsgevolgen van het bericht moet vermelden en de reactietermijn</a:t>
            </a:r>
          </a:p>
          <a:p>
            <a:r>
              <a:rPr lang="nl-NL" sz="1200" dirty="0"/>
              <a:t>3. Als een e-mailadres wijzigt (bijvoorbeeld bij overname van een provider) en iemand vergeet dit bij de </a:t>
            </a:r>
            <a:r>
              <a:rPr lang="nl-NL" sz="1200" dirty="0" err="1"/>
              <a:t>berichtenbox</a:t>
            </a:r>
            <a:r>
              <a:rPr lang="nl-NL" sz="1200" dirty="0"/>
              <a:t> te registreren, dan ontvangt hij geen notificaties meer. Als hierdoor berichten worden gemist, kan dit ernstige gevolgen hebben. Uit de wet volgt dat bij het meermaals niet aankomen van een notificatie contact moet worden opgenomen met de geadresseerde (schriftelijk, telefonisch) om een nieuw adres te verkrijgen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4. de burger krijgt recht op afschrift van de loggegevens. Dit versterkt de positie van de burger bij een conflict over de vraag of een bericht wel of niet verstuurd is.</a:t>
            </a:r>
          </a:p>
          <a:p>
            <a:endParaRPr lang="nl-NL" dirty="0"/>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6</a:t>
            </a:fld>
            <a:endParaRPr lang="nl-NL"/>
          </a:p>
        </p:txBody>
      </p:sp>
    </p:spTree>
    <p:extLst>
      <p:ext uri="{BB962C8B-B14F-4D97-AF65-F5344CB8AC3E}">
        <p14:creationId xmlns:p14="http://schemas.microsoft.com/office/powerpoint/2010/main" val="327422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ILONA</a:t>
            </a:r>
            <a:br>
              <a:rPr lang="nl-NL" dirty="0">
                <a:hlinkClick r:id="rId3"/>
              </a:rPr>
            </a:br>
            <a:r>
              <a:rPr lang="nl-NL" dirty="0">
                <a:hlinkClick r:id="rId3"/>
              </a:rPr>
              <a:t>Handreiking implementatie Wet modernisering elektronisch bestuurlijk verkeer (</a:t>
            </a:r>
            <a:r>
              <a:rPr lang="nl-NL" dirty="0" err="1">
                <a:hlinkClick r:id="rId3"/>
              </a:rPr>
              <a:t>Awb</a:t>
            </a:r>
            <a:r>
              <a:rPr lang="nl-NL" dirty="0">
                <a:hlinkClick r:id="rId3"/>
              </a:rPr>
              <a:t>) 2023</a:t>
            </a:r>
            <a:endParaRPr lang="nl-NL" dirty="0"/>
          </a:p>
          <a:p>
            <a:r>
              <a:rPr lang="nl-NL" dirty="0"/>
              <a:t>Bij inwerkingtreding van de Wet modernisering elektronisch bestuurlijk verkeer zal een aantal veranderingen voor bestuursorganen in Nederland plaatsvinden op het gebied van elektronisch verkeer. Zo wordt het onder meer verplicht voor elk formeel bericht een elektronisch kanaal aan te wijzen waarop burgers en bedrijven u kunnen bereiken. In dit hoofdstuk worden de verplichtingen en (nieuwe) mogelijkheden voor u uiteengezet die de nieuwe afdeling 2.3 </a:t>
            </a:r>
            <a:r>
              <a:rPr lang="nl-NL" dirty="0" err="1"/>
              <a:t>Awb</a:t>
            </a:r>
            <a:r>
              <a:rPr lang="nl-NL" dirty="0"/>
              <a:t> met zich meebrengt. De veranderingen ten opzichte van de huidige </a:t>
            </a:r>
            <a:r>
              <a:rPr lang="nl-NL" dirty="0" err="1"/>
              <a:t>Awb</a:t>
            </a:r>
            <a:r>
              <a:rPr lang="nl-NL" dirty="0"/>
              <a:t> zijn weergegeven in bijlage 2. De verplichtingen zijn op te delen in verplichtingen met betrekking tot de ontvangst van elektronische formele berichten en verplichtingen na de ontvangst van elektronische formele berichten. Onderstaande grafiek geeft de implicaties in een oogopslag weer. Hierbij is het verschil te zien tussen de toekomstige situatie (groen) en de huidige situatie (oranje).</a:t>
            </a:r>
          </a:p>
          <a:p>
            <a:endParaRPr lang="nl-NL" dirty="0"/>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7</a:t>
            </a:fld>
            <a:endParaRPr lang="nl-NL"/>
          </a:p>
        </p:txBody>
      </p:sp>
    </p:spTree>
    <p:extLst>
      <p:ext uri="{BB962C8B-B14F-4D97-AF65-F5344CB8AC3E}">
        <p14:creationId xmlns:p14="http://schemas.microsoft.com/office/powerpoint/2010/main" val="393956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C73D-8B56-23BB-1113-9FF29474BF7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FC2F73D-5965-D46D-96A0-8D425B879F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95A780-268E-5283-EDBF-D3CCA8F5B682}"/>
              </a:ext>
            </a:extLst>
          </p:cNvPr>
          <p:cNvSpPr>
            <a:spLocks noGrp="1"/>
          </p:cNvSpPr>
          <p:nvPr>
            <p:ph type="body" idx="1"/>
          </p:nvPr>
        </p:nvSpPr>
        <p:spPr/>
        <p:txBody>
          <a:bodyPr/>
          <a:lstStyle/>
          <a:p>
            <a:r>
              <a:rPr lang="nl-NL" dirty="0">
                <a:hlinkClick r:id="rId3"/>
              </a:rPr>
              <a:t>ILONA</a:t>
            </a:r>
            <a:br>
              <a:rPr lang="nl-NL" dirty="0">
                <a:hlinkClick r:id="rId3"/>
              </a:rPr>
            </a:br>
            <a:r>
              <a:rPr lang="nl-NL" dirty="0">
                <a:hlinkClick r:id="rId3"/>
              </a:rPr>
              <a:t>schema_wet_wmebv_september_2023.png (4000×2250)</a:t>
            </a:r>
            <a:r>
              <a:rPr lang="nl-NL" dirty="0"/>
              <a:t>… </a:t>
            </a:r>
            <a:r>
              <a:rPr lang="nl-NL" dirty="0">
                <a:hlinkClick r:id="rId4"/>
              </a:rPr>
              <a:t>Handreiking implementatie Wet modernisering elektronisch bestuurlijk verkeer (</a:t>
            </a:r>
            <a:r>
              <a:rPr lang="nl-NL" dirty="0" err="1">
                <a:hlinkClick r:id="rId4"/>
              </a:rPr>
              <a:t>Awb</a:t>
            </a:r>
            <a:r>
              <a:rPr lang="nl-NL" dirty="0">
                <a:hlinkClick r:id="rId4"/>
              </a:rPr>
              <a:t>) 2023</a:t>
            </a:r>
            <a:r>
              <a:rPr lang="nl-NL" dirty="0"/>
              <a:t> p18 quote</a:t>
            </a:r>
          </a:p>
        </p:txBody>
      </p:sp>
      <p:sp>
        <p:nvSpPr>
          <p:cNvPr id="4" name="Tijdelijke aanduiding voor dianummer 3">
            <a:extLst>
              <a:ext uri="{FF2B5EF4-FFF2-40B4-BE49-F238E27FC236}">
                <a16:creationId xmlns:a16="http://schemas.microsoft.com/office/drawing/2014/main" id="{084320A6-A1B2-C3F5-78F7-127C4F0605D4}"/>
              </a:ext>
            </a:extLst>
          </p:cNvPr>
          <p:cNvSpPr>
            <a:spLocks noGrp="1"/>
          </p:cNvSpPr>
          <p:nvPr>
            <p:ph type="sldNum" sz="quarter" idx="5"/>
          </p:nvPr>
        </p:nvSpPr>
        <p:spPr/>
        <p:txBody>
          <a:bodyPr/>
          <a:lstStyle/>
          <a:p>
            <a:fld id="{B7E1EC8C-6E66-45D5-BDD8-7D5F5715BE9B}" type="slidenum">
              <a:rPr lang="nl-NL" smtClean="0"/>
              <a:t>8</a:t>
            </a:fld>
            <a:endParaRPr lang="nl-NL"/>
          </a:p>
        </p:txBody>
      </p:sp>
    </p:spTree>
    <p:extLst>
      <p:ext uri="{BB962C8B-B14F-4D97-AF65-F5344CB8AC3E}">
        <p14:creationId xmlns:p14="http://schemas.microsoft.com/office/powerpoint/2010/main" val="214280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Layla - Herken je deze voorbeelden en wat is jullie input/speelt bij jullie?</a:t>
            </a:r>
          </a:p>
          <a:p>
            <a:endParaRPr lang="nl-NL" dirty="0"/>
          </a:p>
        </p:txBody>
      </p:sp>
      <p:sp>
        <p:nvSpPr>
          <p:cNvPr id="4" name="Tijdelijke aanduiding voor dianummer 3"/>
          <p:cNvSpPr>
            <a:spLocks noGrp="1"/>
          </p:cNvSpPr>
          <p:nvPr>
            <p:ph type="sldNum" sz="quarter" idx="5"/>
          </p:nvPr>
        </p:nvSpPr>
        <p:spPr/>
        <p:txBody>
          <a:bodyPr/>
          <a:lstStyle/>
          <a:p>
            <a:fld id="{B7E1EC8C-6E66-45D5-BDD8-7D5F5715BE9B}" type="slidenum">
              <a:rPr lang="nl-NL" smtClean="0"/>
              <a:t>9</a:t>
            </a:fld>
            <a:endParaRPr lang="nl-NL"/>
          </a:p>
        </p:txBody>
      </p:sp>
    </p:spTree>
    <p:extLst>
      <p:ext uri="{BB962C8B-B14F-4D97-AF65-F5344CB8AC3E}">
        <p14:creationId xmlns:p14="http://schemas.microsoft.com/office/powerpoint/2010/main" val="221369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kiacommunity.nl/groups/116-informatiehuishouding-overheden/welco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nationaalarchief.nl/archiveren/mdto" TargetMode="External"/><Relationship Id="rId3" Type="http://schemas.openxmlformats.org/officeDocument/2006/relationships/hyperlink" Target="https://www.digitaleoverheid.nl/wp-content/uploads/sites/8/2024/12/handreiking-implementatie-wet-modernisering-elektronisch-bestuurlijk-verkeer-awb-2023-v3.pdf" TargetMode="External"/><Relationship Id="rId7" Type="http://schemas.openxmlformats.org/officeDocument/2006/relationships/hyperlink" Target="https://www.nationaalarchief.nl/archiveren/kennisbank/duto-raamwerk"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nationaalarchief.nl/archiveren/kennisbank/handreiking-archiveren-by-design" TargetMode="External"/><Relationship Id="rId11" Type="http://schemas.openxmlformats.org/officeDocument/2006/relationships/hyperlink" Target="https://www.nationaalarchief.nl/archiveren/kennisbank/handreiking-waardering-en-selectie-nieuwe-versie" TargetMode="External"/><Relationship Id="rId5" Type="http://schemas.openxmlformats.org/officeDocument/2006/relationships/hyperlink" Target="https://privacy-web.nl/wp-content/uploads/po_assets/985362.pdf" TargetMode="External"/><Relationship Id="rId10" Type="http://schemas.openxmlformats.org/officeDocument/2006/relationships/hyperlink" Target="https://www.nationaalarchief.nl/archiveren/kennisbank/handreiking-digitaal-vernietigen" TargetMode="External"/><Relationship Id="rId4" Type="http://schemas.openxmlformats.org/officeDocument/2006/relationships/hyperlink" Target="https://vng.nl/wmebv" TargetMode="External"/><Relationship Id="rId9" Type="http://schemas.openxmlformats.org/officeDocument/2006/relationships/hyperlink" Target="https://www.nationaalarchief.nl/archiveren/kennisbank/wet-en-regelgev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87000" cy="10287000"/>
            <a:chOff x="0" y="0"/>
            <a:chExt cx="1957726" cy="2144987"/>
          </a:xfrm>
        </p:grpSpPr>
        <p:sp>
          <p:nvSpPr>
            <p:cNvPr id="3" name="Freeform 3">
              <a:extLst>
                <a:ext uri="{C183D7F6-B498-43B3-948B-1728B52AA6E4}">
                  <adec:decorative xmlns:adec="http://schemas.microsoft.com/office/drawing/2017/decorative" val="1"/>
                </a:ext>
              </a:extLst>
            </p:cNvPr>
            <p:cNvSpPr/>
            <p:nvPr/>
          </p:nvSpPr>
          <p:spPr>
            <a:xfrm>
              <a:off x="0" y="0"/>
              <a:ext cx="1957726" cy="2144987"/>
            </a:xfrm>
            <a:custGeom>
              <a:avLst/>
              <a:gdLst/>
              <a:ahLst/>
              <a:cxnLst/>
              <a:rect l="l" t="t" r="r" b="b"/>
              <a:pathLst>
                <a:path w="1957726" h="2144987">
                  <a:moveTo>
                    <a:pt x="0" y="0"/>
                  </a:moveTo>
                  <a:lnTo>
                    <a:pt x="1957726" y="0"/>
                  </a:lnTo>
                  <a:lnTo>
                    <a:pt x="1957726" y="2144987"/>
                  </a:lnTo>
                  <a:lnTo>
                    <a:pt x="0" y="2144987"/>
                  </a:lnTo>
                  <a:close/>
                </a:path>
              </a:pathLst>
            </a:custGeom>
            <a:solidFill>
              <a:srgbClr val="BF1370"/>
            </a:solidFill>
          </p:spPr>
          <p:txBody>
            <a:bodyPr/>
            <a:lstStyle/>
            <a:p>
              <a:endParaRPr lang="nl-NL"/>
            </a:p>
          </p:txBody>
        </p:sp>
      </p:grpSp>
      <p:sp>
        <p:nvSpPr>
          <p:cNvPr id="4" name="Freeform 4"/>
          <p:cNvSpPr/>
          <p:nvPr/>
        </p:nvSpPr>
        <p:spPr>
          <a:xfrm>
            <a:off x="13656952" y="339505"/>
            <a:ext cx="4631048" cy="1345547"/>
          </a:xfrm>
          <a:custGeom>
            <a:avLst/>
            <a:gdLst/>
            <a:ahLst/>
            <a:cxnLst/>
            <a:rect l="l" t="t" r="r" b="b"/>
            <a:pathLst>
              <a:path w="4631048" h="1345547">
                <a:moveTo>
                  <a:pt x="0" y="0"/>
                </a:moveTo>
                <a:lnTo>
                  <a:pt x="4631048" y="0"/>
                </a:lnTo>
                <a:lnTo>
                  <a:pt x="4631048" y="1345547"/>
                </a:lnTo>
                <a:lnTo>
                  <a:pt x="0" y="1345547"/>
                </a:lnTo>
                <a:lnTo>
                  <a:pt x="0" y="0"/>
                </a:lnTo>
                <a:close/>
              </a:path>
            </a:pathLst>
          </a:custGeom>
          <a:blipFill>
            <a:blip r:embed="rId3"/>
            <a:stretch>
              <a:fillRect t="-11534" b="-2904"/>
            </a:stretch>
          </a:blipFill>
        </p:spPr>
        <p:txBody>
          <a:bodyPr/>
          <a:lstStyle/>
          <a:p>
            <a:endParaRPr lang="nl-NL"/>
          </a:p>
        </p:txBody>
      </p:sp>
      <p:sp>
        <p:nvSpPr>
          <p:cNvPr id="5" name="Tekstvak 4">
            <a:extLst>
              <a:ext uri="{FF2B5EF4-FFF2-40B4-BE49-F238E27FC236}">
                <a16:creationId xmlns:a16="http://schemas.microsoft.com/office/drawing/2014/main" id="{4D8D3489-764B-C273-49A7-D053B979FA78}"/>
              </a:ext>
            </a:extLst>
          </p:cNvPr>
          <p:cNvSpPr txBox="1"/>
          <p:nvPr/>
        </p:nvSpPr>
        <p:spPr>
          <a:xfrm>
            <a:off x="533400" y="723900"/>
            <a:ext cx="8839200" cy="5016758"/>
          </a:xfrm>
          <a:prstGeom prst="rect">
            <a:avLst/>
          </a:prstGeom>
          <a:noFill/>
        </p:spPr>
        <p:txBody>
          <a:bodyPr wrap="square" rtlCol="0">
            <a:spAutoFit/>
          </a:bodyPr>
          <a:lstStyle/>
          <a:p>
            <a:r>
              <a:rPr lang="nl-NL" sz="8000" b="1" dirty="0">
                <a:solidFill>
                  <a:schemeClr val="bg1"/>
                </a:solidFill>
              </a:rPr>
              <a:t>WERKDEBAT</a:t>
            </a:r>
            <a:br>
              <a:rPr lang="nl-NL" sz="8000" b="1" dirty="0">
                <a:solidFill>
                  <a:schemeClr val="bg1"/>
                </a:solidFill>
              </a:rPr>
            </a:br>
            <a:r>
              <a:rPr lang="nl-NL" sz="8000" b="1" dirty="0">
                <a:solidFill>
                  <a:schemeClr val="bg1"/>
                </a:solidFill>
              </a:rPr>
              <a:t>Wet modernisering elektronisch bestuurlijk verkeer</a:t>
            </a:r>
          </a:p>
        </p:txBody>
      </p:sp>
      <p:sp>
        <p:nvSpPr>
          <p:cNvPr id="6" name="Tekstvak 5">
            <a:extLst>
              <a:ext uri="{FF2B5EF4-FFF2-40B4-BE49-F238E27FC236}">
                <a16:creationId xmlns:a16="http://schemas.microsoft.com/office/drawing/2014/main" id="{35834532-B0BC-3045-4096-1560176AE218}"/>
              </a:ext>
            </a:extLst>
          </p:cNvPr>
          <p:cNvSpPr txBox="1"/>
          <p:nvPr/>
        </p:nvSpPr>
        <p:spPr>
          <a:xfrm>
            <a:off x="10896600" y="8496300"/>
            <a:ext cx="6324600" cy="1200329"/>
          </a:xfrm>
          <a:prstGeom prst="rect">
            <a:avLst/>
          </a:prstGeom>
          <a:noFill/>
        </p:spPr>
        <p:txBody>
          <a:bodyPr wrap="square">
            <a:spAutoFit/>
          </a:bodyPr>
          <a:lstStyle/>
          <a:p>
            <a:r>
              <a:rPr lang="nl-NL" sz="1800" b="1" dirty="0"/>
              <a:t>Gemaakt door:</a:t>
            </a:r>
            <a:br>
              <a:rPr lang="nl-NL" sz="1800" b="1" dirty="0"/>
            </a:br>
            <a:r>
              <a:rPr lang="nl-NL" sz="1800" b="1" dirty="0"/>
              <a:t>Kernteamleden van KIA-KIO (</a:t>
            </a:r>
            <a:r>
              <a:rPr lang="nl-NL" sz="1800" b="1" i="1" dirty="0">
                <a:hlinkClick r:id="rId4"/>
              </a:rPr>
              <a:t>Informatiehuishouding Overheden</a:t>
            </a:r>
            <a:r>
              <a:rPr lang="nl-NL" sz="1800" b="1" dirty="0"/>
              <a:t>)</a:t>
            </a:r>
          </a:p>
          <a:p>
            <a:pPr marL="285750" indent="-285750">
              <a:buFont typeface="Arial" panose="020B0604020202020204" pitchFamily="34" charset="0"/>
              <a:buChar char="•"/>
            </a:pPr>
            <a:r>
              <a:rPr lang="nl-NL" sz="1800" b="1" dirty="0"/>
              <a:t>Layla Hassan</a:t>
            </a:r>
          </a:p>
          <a:p>
            <a:pPr marL="285750" indent="-285750">
              <a:buFont typeface="Arial" panose="020B0604020202020204" pitchFamily="34" charset="0"/>
              <a:buChar char="•"/>
            </a:pPr>
            <a:r>
              <a:rPr lang="nl-NL" b="1" dirty="0"/>
              <a:t>Ilona van der Linden</a:t>
            </a:r>
            <a:endParaRPr lang="nl-NL"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903" y="19707"/>
            <a:ext cx="16183303" cy="10267293"/>
            <a:chOff x="0" y="0"/>
            <a:chExt cx="1737301" cy="2594847"/>
          </a:xfrm>
        </p:grpSpPr>
        <p:sp>
          <p:nvSpPr>
            <p:cNvPr id="3" name="Freeform 3"/>
            <p:cNvSpPr/>
            <p:nvPr/>
          </p:nvSpPr>
          <p:spPr>
            <a:xfrm>
              <a:off x="0" y="0"/>
              <a:ext cx="1737301" cy="2594847"/>
            </a:xfrm>
            <a:custGeom>
              <a:avLst/>
              <a:gdLst/>
              <a:ahLst/>
              <a:cxnLst/>
              <a:rect l="l" t="t" r="r" b="b"/>
              <a:pathLst>
                <a:path w="1737301" h="2594847">
                  <a:moveTo>
                    <a:pt x="0" y="0"/>
                  </a:moveTo>
                  <a:lnTo>
                    <a:pt x="1737301" y="0"/>
                  </a:lnTo>
                  <a:lnTo>
                    <a:pt x="1737301" y="2594847"/>
                  </a:lnTo>
                  <a:lnTo>
                    <a:pt x="0" y="2594847"/>
                  </a:lnTo>
                  <a:close/>
                </a:path>
              </a:pathLst>
            </a:custGeom>
            <a:solidFill>
              <a:srgbClr val="BF1370"/>
            </a:solidFill>
          </p:spPr>
          <p:txBody>
            <a:bodyPr/>
            <a:lstStyle/>
            <a:p>
              <a:endParaRPr lang="nl-NL"/>
            </a:p>
          </p:txBody>
        </p:sp>
        <p:sp>
          <p:nvSpPr>
            <p:cNvPr id="4" name="TextBox 4"/>
            <p:cNvSpPr txBox="1"/>
            <p:nvPr/>
          </p:nvSpPr>
          <p:spPr>
            <a:xfrm>
              <a:off x="0" y="-66675"/>
              <a:ext cx="1737301" cy="2661522"/>
            </a:xfrm>
            <a:prstGeom prst="rect">
              <a:avLst/>
            </a:prstGeom>
          </p:spPr>
          <p:txBody>
            <a:bodyPr lIns="50800" tIns="50800" rIns="50800" bIns="50800" rtlCol="0" anchor="ctr"/>
            <a:lstStyle/>
            <a:p>
              <a:pPr algn="ctr">
                <a:lnSpc>
                  <a:spcPts val="3000"/>
                </a:lnSpc>
              </a:pPr>
              <a:endParaRPr/>
            </a:p>
          </p:txBody>
        </p:sp>
      </p:grpSp>
      <p:sp>
        <p:nvSpPr>
          <p:cNvPr id="5" name="Freeform 5"/>
          <p:cNvSpPr/>
          <p:nvPr/>
        </p:nvSpPr>
        <p:spPr>
          <a:xfrm>
            <a:off x="16535400" y="231208"/>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3"/>
            <a:stretch>
              <a:fillRect l="-4945" r="-324558"/>
            </a:stretch>
          </a:blipFill>
        </p:spPr>
        <p:txBody>
          <a:bodyPr/>
          <a:lstStyle/>
          <a:p>
            <a:endParaRPr lang="nl-NL"/>
          </a:p>
        </p:txBody>
      </p:sp>
      <p:sp>
        <p:nvSpPr>
          <p:cNvPr id="6" name="Tekstvak 5">
            <a:extLst>
              <a:ext uri="{FF2B5EF4-FFF2-40B4-BE49-F238E27FC236}">
                <a16:creationId xmlns:a16="http://schemas.microsoft.com/office/drawing/2014/main" id="{2FDD07F9-83B0-D7F4-44E2-5FB2E8ECCE1D}"/>
              </a:ext>
            </a:extLst>
          </p:cNvPr>
          <p:cNvSpPr txBox="1"/>
          <p:nvPr/>
        </p:nvSpPr>
        <p:spPr>
          <a:xfrm>
            <a:off x="1295400" y="1037896"/>
            <a:ext cx="12954000" cy="1323439"/>
          </a:xfrm>
          <a:prstGeom prst="rect">
            <a:avLst/>
          </a:prstGeom>
          <a:noFill/>
        </p:spPr>
        <p:txBody>
          <a:bodyPr wrap="square">
            <a:spAutoFit/>
          </a:bodyPr>
          <a:lstStyle/>
          <a:p>
            <a:r>
              <a:rPr lang="nl-NL" sz="8000" b="1" dirty="0">
                <a:solidFill>
                  <a:schemeClr val="bg1"/>
                </a:solidFill>
              </a:rPr>
              <a:t>Voorbeeld grote gemeente Y</a:t>
            </a:r>
          </a:p>
        </p:txBody>
      </p:sp>
      <p:sp>
        <p:nvSpPr>
          <p:cNvPr id="7" name="Tekstvak 6">
            <a:extLst>
              <a:ext uri="{FF2B5EF4-FFF2-40B4-BE49-F238E27FC236}">
                <a16:creationId xmlns:a16="http://schemas.microsoft.com/office/drawing/2014/main" id="{111F2EAC-84E5-49C4-288F-B703353DAEFB}"/>
              </a:ext>
            </a:extLst>
          </p:cNvPr>
          <p:cNvSpPr txBox="1"/>
          <p:nvPr/>
        </p:nvSpPr>
        <p:spPr>
          <a:xfrm>
            <a:off x="990600" y="3009900"/>
            <a:ext cx="13411200" cy="5016758"/>
          </a:xfrm>
          <a:prstGeom prst="rect">
            <a:avLst/>
          </a:prstGeom>
          <a:noFill/>
        </p:spPr>
        <p:txBody>
          <a:bodyPr wrap="square">
            <a:spAutoFit/>
          </a:bodyPr>
          <a:lstStyle/>
          <a:p>
            <a:pPr marL="1143000" indent="-1143000">
              <a:buFont typeface="Arial" panose="020B0604020202020204" pitchFamily="34" charset="0"/>
              <a:buChar char="•"/>
            </a:pPr>
            <a:r>
              <a:rPr lang="nl-NL" sz="3200" b="1" dirty="0">
                <a:solidFill>
                  <a:schemeClr val="bg1"/>
                </a:solidFill>
              </a:rPr>
              <a:t>Project WMEBV al 2 jaar bezig, vanuit programma dienstverlening</a:t>
            </a:r>
          </a:p>
          <a:p>
            <a:pPr marL="1143000" indent="-1143000">
              <a:buFont typeface="Arial" panose="020B0604020202020204" pitchFamily="34" charset="0"/>
              <a:buChar char="•"/>
            </a:pPr>
            <a:r>
              <a:rPr lang="nl-NL" sz="3200" b="1" dirty="0">
                <a:solidFill>
                  <a:schemeClr val="bg1"/>
                </a:solidFill>
              </a:rPr>
              <a:t>Focus op voldoen wettelijke vereisten (juridisch dichttikken) – er is een aanwijsbesluit opgesteld</a:t>
            </a:r>
          </a:p>
          <a:p>
            <a:pPr marL="1143000" indent="-1143000">
              <a:buFont typeface="Arial" panose="020B0604020202020204" pitchFamily="34" charset="0"/>
              <a:buChar char="•"/>
            </a:pPr>
            <a:r>
              <a:rPr lang="nl-NL" sz="3200" b="1" dirty="0">
                <a:solidFill>
                  <a:schemeClr val="bg1"/>
                </a:solidFill>
              </a:rPr>
              <a:t>Techniek: meldingen via website via Open Formulieren (gekoppeld aan Open Zaak/Excellence en mailboxen) </a:t>
            </a:r>
          </a:p>
          <a:p>
            <a:pPr marL="1143000" indent="-1143000">
              <a:buFont typeface="Arial" panose="020B0604020202020204" pitchFamily="34" charset="0"/>
              <a:buChar char="•"/>
            </a:pPr>
            <a:r>
              <a:rPr lang="nl-NL" sz="3200" b="1" dirty="0">
                <a:solidFill>
                  <a:schemeClr val="bg1"/>
                </a:solidFill>
              </a:rPr>
              <a:t>Onzekerheden:</a:t>
            </a:r>
          </a:p>
          <a:p>
            <a:pPr marL="1600200" lvl="1" indent="-1143000">
              <a:buFont typeface="Arial" panose="020B0604020202020204" pitchFamily="34" charset="0"/>
              <a:buChar char="•"/>
            </a:pPr>
            <a:r>
              <a:rPr lang="nl-NL" sz="3200" b="1" dirty="0">
                <a:solidFill>
                  <a:schemeClr val="bg1"/>
                </a:solidFill>
              </a:rPr>
              <a:t>e-mailboxen waarnaar de formulieren verzenden zijn black box</a:t>
            </a:r>
          </a:p>
          <a:p>
            <a:pPr marL="1600200" lvl="1" indent="-1143000">
              <a:buFont typeface="Arial" panose="020B0604020202020204" pitchFamily="34" charset="0"/>
              <a:buChar char="•"/>
            </a:pPr>
            <a:r>
              <a:rPr lang="nl-NL" sz="3200" b="1" dirty="0">
                <a:solidFill>
                  <a:schemeClr val="bg1"/>
                </a:solidFill>
              </a:rPr>
              <a:t>Beheer van meldingen/</a:t>
            </a:r>
            <a:r>
              <a:rPr lang="nl-NL" sz="3200" b="1" dirty="0" err="1">
                <a:solidFill>
                  <a:schemeClr val="bg1"/>
                </a:solidFill>
              </a:rPr>
              <a:t>logging</a:t>
            </a:r>
            <a:r>
              <a:rPr lang="nl-NL" sz="3200" b="1" dirty="0">
                <a:solidFill>
                  <a:schemeClr val="bg1"/>
                </a:solidFill>
              </a:rPr>
              <a:t> in Open Formulieren in relatie tot Open archiefbeheer (vervolg archiefbeheercomponent) </a:t>
            </a:r>
          </a:p>
          <a:p>
            <a:pPr marL="1143000" indent="-1143000">
              <a:buFont typeface="Arial" panose="020B0604020202020204" pitchFamily="34" charset="0"/>
              <a:buChar char="•"/>
            </a:pPr>
            <a:endParaRPr lang="nl-NL" sz="3200" b="1" dirty="0">
              <a:solidFill>
                <a:schemeClr val="bg1"/>
              </a:solidFill>
            </a:endParaRPr>
          </a:p>
        </p:txBody>
      </p:sp>
      <p:sp>
        <p:nvSpPr>
          <p:cNvPr id="10" name="Wolk 9">
            <a:extLst>
              <a:ext uri="{FF2B5EF4-FFF2-40B4-BE49-F238E27FC236}">
                <a16:creationId xmlns:a16="http://schemas.microsoft.com/office/drawing/2014/main" id="{CD2D2E7E-5248-ABAC-1854-29F7D3181798}"/>
              </a:ext>
            </a:extLst>
          </p:cNvPr>
          <p:cNvSpPr/>
          <p:nvPr/>
        </p:nvSpPr>
        <p:spPr>
          <a:xfrm>
            <a:off x="13855137" y="6839383"/>
            <a:ext cx="3810000" cy="25146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2000" dirty="0"/>
              <a:t>Informatiebeheer niet direct betrokken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3FBAF-0625-8384-4D41-65AEC28CA5A1}"/>
            </a:ext>
          </a:extLst>
        </p:cNvPr>
        <p:cNvGrpSpPr/>
        <p:nvPr/>
      </p:nvGrpSpPr>
      <p:grpSpPr>
        <a:xfrm>
          <a:off x="0" y="0"/>
          <a:ext cx="0" cy="0"/>
          <a:chOff x="0" y="0"/>
          <a:chExt cx="0" cy="0"/>
        </a:xfrm>
      </p:grpSpPr>
      <p:pic>
        <p:nvPicPr>
          <p:cNvPr id="12" name="Afbeelding 11" descr="Kopjes koffie">
            <a:extLst>
              <a:ext uri="{FF2B5EF4-FFF2-40B4-BE49-F238E27FC236}">
                <a16:creationId xmlns:a16="http://schemas.microsoft.com/office/drawing/2014/main" id="{EEA7BBAC-530C-AE3B-7317-A5CF4A23AC9B}"/>
              </a:ext>
            </a:extLst>
          </p:cNvPr>
          <p:cNvPicPr>
            <a:picLocks noChangeAspect="1"/>
          </p:cNvPicPr>
          <p:nvPr/>
        </p:nvPicPr>
        <p:blipFill>
          <a:blip r:embed="rId3">
            <a:extLst>
              <a:ext uri="{28A0092B-C50C-407E-A947-70E740481C1C}">
                <a14:useLocalDpi xmlns:a14="http://schemas.microsoft.com/office/drawing/2010/main" val="0"/>
              </a:ext>
            </a:extLst>
          </a:blip>
          <a:srcRect r="19751"/>
          <a:stretch>
            <a:fillRect/>
          </a:stretch>
        </p:blipFill>
        <p:spPr>
          <a:xfrm>
            <a:off x="5952186" y="0"/>
            <a:ext cx="12383985" cy="10287000"/>
          </a:xfrm>
          <a:prstGeom prst="rect">
            <a:avLst/>
          </a:prstGeom>
        </p:spPr>
      </p:pic>
      <p:grpSp>
        <p:nvGrpSpPr>
          <p:cNvPr id="3" name="Group 3">
            <a:extLst>
              <a:ext uri="{FF2B5EF4-FFF2-40B4-BE49-F238E27FC236}">
                <a16:creationId xmlns:a16="http://schemas.microsoft.com/office/drawing/2014/main" id="{5D17780D-7E3D-EF38-B239-B52025445E13}"/>
              </a:ext>
            </a:extLst>
          </p:cNvPr>
          <p:cNvGrpSpPr/>
          <p:nvPr/>
        </p:nvGrpSpPr>
        <p:grpSpPr>
          <a:xfrm>
            <a:off x="1028700" y="4045514"/>
            <a:ext cx="9075493" cy="2188559"/>
            <a:chOff x="0" y="0"/>
            <a:chExt cx="12100657" cy="2918078"/>
          </a:xfrm>
        </p:grpSpPr>
        <p:sp>
          <p:nvSpPr>
            <p:cNvPr id="4" name="TextBox 4">
              <a:extLst>
                <a:ext uri="{FF2B5EF4-FFF2-40B4-BE49-F238E27FC236}">
                  <a16:creationId xmlns:a16="http://schemas.microsoft.com/office/drawing/2014/main" id="{37F6FB38-F4FB-79A0-270D-A9203C4DC301}"/>
                </a:ext>
              </a:extLst>
            </p:cNvPr>
            <p:cNvSpPr txBox="1"/>
            <p:nvPr/>
          </p:nvSpPr>
          <p:spPr>
            <a:xfrm>
              <a:off x="0" y="-190500"/>
              <a:ext cx="12100657" cy="2148865"/>
            </a:xfrm>
            <a:prstGeom prst="rect">
              <a:avLst/>
            </a:prstGeom>
          </p:spPr>
          <p:txBody>
            <a:bodyPr lIns="0" tIns="0" rIns="0" bIns="0" rtlCol="0" anchor="t">
              <a:spAutoFit/>
            </a:bodyPr>
            <a:lstStyle/>
            <a:p>
              <a:pPr algn="just">
                <a:lnSpc>
                  <a:spcPts val="13543"/>
                </a:lnSpc>
                <a:spcBef>
                  <a:spcPct val="0"/>
                </a:spcBef>
              </a:pPr>
              <a:endParaRPr/>
            </a:p>
          </p:txBody>
        </p:sp>
        <p:sp>
          <p:nvSpPr>
            <p:cNvPr id="5" name="TextBox 5">
              <a:extLst>
                <a:ext uri="{FF2B5EF4-FFF2-40B4-BE49-F238E27FC236}">
                  <a16:creationId xmlns:a16="http://schemas.microsoft.com/office/drawing/2014/main" id="{71BDAFF3-FEA3-B3F9-C55F-AE42047FE3A6}"/>
                </a:ext>
              </a:extLst>
            </p:cNvPr>
            <p:cNvSpPr txBox="1"/>
            <p:nvPr/>
          </p:nvSpPr>
          <p:spPr>
            <a:xfrm>
              <a:off x="0" y="2284307"/>
              <a:ext cx="12100657" cy="633771"/>
            </a:xfrm>
            <a:prstGeom prst="rect">
              <a:avLst/>
            </a:prstGeom>
          </p:spPr>
          <p:txBody>
            <a:bodyPr lIns="0" tIns="0" rIns="0" bIns="0" rtlCol="0" anchor="t">
              <a:spAutoFit/>
            </a:bodyPr>
            <a:lstStyle/>
            <a:p>
              <a:pPr algn="just">
                <a:lnSpc>
                  <a:spcPts val="3988"/>
                </a:lnSpc>
                <a:spcBef>
                  <a:spcPct val="0"/>
                </a:spcBef>
              </a:pPr>
              <a:endParaRPr/>
            </a:p>
          </p:txBody>
        </p:sp>
      </p:grpSp>
      <p:sp>
        <p:nvSpPr>
          <p:cNvPr id="6" name="Freeform 6">
            <a:extLst>
              <a:ext uri="{FF2B5EF4-FFF2-40B4-BE49-F238E27FC236}">
                <a16:creationId xmlns:a16="http://schemas.microsoft.com/office/drawing/2014/main" id="{E4A0352B-4E27-523F-371D-B9B597C6F113}"/>
              </a:ext>
            </a:extLst>
          </p:cNvPr>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4"/>
            <a:stretch>
              <a:fillRect l="-4945" r="-324558"/>
            </a:stretch>
          </a:blipFill>
        </p:spPr>
        <p:txBody>
          <a:bodyPr/>
          <a:lstStyle/>
          <a:p>
            <a:endParaRPr lang="nl-NL"/>
          </a:p>
        </p:txBody>
      </p:sp>
      <p:grpSp>
        <p:nvGrpSpPr>
          <p:cNvPr id="8" name="Group 2">
            <a:extLst>
              <a:ext uri="{FF2B5EF4-FFF2-40B4-BE49-F238E27FC236}">
                <a16:creationId xmlns:a16="http://schemas.microsoft.com/office/drawing/2014/main" id="{847853A3-59B6-7704-41AB-AD8276CD65DF}"/>
              </a:ext>
            </a:extLst>
          </p:cNvPr>
          <p:cNvGrpSpPr/>
          <p:nvPr/>
        </p:nvGrpSpPr>
        <p:grpSpPr>
          <a:xfrm>
            <a:off x="-802094" y="0"/>
            <a:ext cx="10708094" cy="10287000"/>
            <a:chOff x="0" y="0"/>
            <a:chExt cx="5027844" cy="2709333"/>
          </a:xfrm>
        </p:grpSpPr>
        <p:sp>
          <p:nvSpPr>
            <p:cNvPr id="9" name="Freeform 3">
              <a:extLst>
                <a:ext uri="{FF2B5EF4-FFF2-40B4-BE49-F238E27FC236}">
                  <a16:creationId xmlns:a16="http://schemas.microsoft.com/office/drawing/2014/main" id="{00505D3B-1663-088C-19E8-8B54D6001AAB}"/>
                </a:ext>
              </a:extLst>
            </p:cNvPr>
            <p:cNvSpPr/>
            <p:nvPr/>
          </p:nvSpPr>
          <p:spPr>
            <a:xfrm>
              <a:off x="0" y="0"/>
              <a:ext cx="5027844" cy="2709333"/>
            </a:xfrm>
            <a:custGeom>
              <a:avLst/>
              <a:gdLst/>
              <a:ahLst/>
              <a:cxnLst/>
              <a:rect l="l" t="t" r="r" b="b"/>
              <a:pathLst>
                <a:path w="5027844" h="2709333">
                  <a:moveTo>
                    <a:pt x="0" y="0"/>
                  </a:moveTo>
                  <a:lnTo>
                    <a:pt x="5027844" y="0"/>
                  </a:lnTo>
                  <a:lnTo>
                    <a:pt x="5027844" y="2709333"/>
                  </a:lnTo>
                  <a:lnTo>
                    <a:pt x="0" y="2709333"/>
                  </a:lnTo>
                  <a:close/>
                </a:path>
              </a:pathLst>
            </a:custGeom>
            <a:solidFill>
              <a:srgbClr val="BF1370"/>
            </a:solidFill>
          </p:spPr>
          <p:txBody>
            <a:bodyPr/>
            <a:lstStyle/>
            <a:p>
              <a:endParaRPr lang="nl-NL"/>
            </a:p>
          </p:txBody>
        </p:sp>
        <p:sp>
          <p:nvSpPr>
            <p:cNvPr id="10" name="TextBox 4">
              <a:extLst>
                <a:ext uri="{FF2B5EF4-FFF2-40B4-BE49-F238E27FC236}">
                  <a16:creationId xmlns:a16="http://schemas.microsoft.com/office/drawing/2014/main" id="{B177F63F-42BA-CEBB-7559-65C3005B0654}"/>
                </a:ext>
              </a:extLst>
            </p:cNvPr>
            <p:cNvSpPr txBox="1"/>
            <p:nvPr/>
          </p:nvSpPr>
          <p:spPr>
            <a:xfrm>
              <a:off x="0" y="-66675"/>
              <a:ext cx="5027844" cy="2776008"/>
            </a:xfrm>
            <a:prstGeom prst="rect">
              <a:avLst/>
            </a:prstGeom>
          </p:spPr>
          <p:txBody>
            <a:bodyPr lIns="50800" tIns="50800" rIns="50800" bIns="50800" rtlCol="0" anchor="ctr"/>
            <a:lstStyle/>
            <a:p>
              <a:pPr algn="ctr">
                <a:lnSpc>
                  <a:spcPts val="3000"/>
                </a:lnSpc>
              </a:pPr>
              <a:endParaRPr/>
            </a:p>
          </p:txBody>
        </p:sp>
      </p:grpSp>
      <p:sp>
        <p:nvSpPr>
          <p:cNvPr id="11" name="Tekstvak 10">
            <a:extLst>
              <a:ext uri="{FF2B5EF4-FFF2-40B4-BE49-F238E27FC236}">
                <a16:creationId xmlns:a16="http://schemas.microsoft.com/office/drawing/2014/main" id="{A34D7EDE-7460-344D-2BF3-35DE86CDB3B4}"/>
              </a:ext>
            </a:extLst>
          </p:cNvPr>
          <p:cNvSpPr txBox="1"/>
          <p:nvPr/>
        </p:nvSpPr>
        <p:spPr>
          <a:xfrm>
            <a:off x="1301138" y="3079363"/>
            <a:ext cx="8025630" cy="3154710"/>
          </a:xfrm>
          <a:prstGeom prst="rect">
            <a:avLst/>
          </a:prstGeom>
          <a:noFill/>
        </p:spPr>
        <p:txBody>
          <a:bodyPr wrap="square">
            <a:spAutoFit/>
          </a:bodyPr>
          <a:lstStyle/>
          <a:p>
            <a:r>
              <a:rPr lang="nl-NL" sz="19900" b="1" dirty="0">
                <a:solidFill>
                  <a:schemeClr val="bg1"/>
                </a:solidFill>
              </a:rPr>
              <a:t>PAUZE</a:t>
            </a:r>
          </a:p>
        </p:txBody>
      </p:sp>
    </p:spTree>
    <p:extLst>
      <p:ext uri="{BB962C8B-B14F-4D97-AF65-F5344CB8AC3E}">
        <p14:creationId xmlns:p14="http://schemas.microsoft.com/office/powerpoint/2010/main" val="64059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3AA77-6F4A-5849-3AEC-9B095829FEB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C9B8B76-470A-8E39-50BC-77F7F656EE13}"/>
              </a:ext>
              <a:ext uri="{C183D7F6-B498-43B3-948B-1728B52AA6E4}">
                <adec:decorative xmlns:adec="http://schemas.microsoft.com/office/drawing/2017/decorative" val="1"/>
              </a:ext>
            </a:extLst>
          </p:cNvPr>
          <p:cNvSpPr/>
          <p:nvPr/>
        </p:nvSpPr>
        <p:spPr>
          <a:xfrm>
            <a:off x="0" y="8678803"/>
            <a:ext cx="18288000" cy="1608197"/>
          </a:xfrm>
          <a:prstGeom prst="rect">
            <a:avLst/>
          </a:prstGeom>
          <a:solidFill>
            <a:srgbClr val="BF1370"/>
          </a:solidFill>
        </p:spPr>
        <p:txBody>
          <a:bodyPr/>
          <a:lstStyle/>
          <a:p>
            <a:endParaRPr lang="nl-NL"/>
          </a:p>
        </p:txBody>
      </p:sp>
      <p:sp>
        <p:nvSpPr>
          <p:cNvPr id="3" name="Freeform 3">
            <a:extLst>
              <a:ext uri="{FF2B5EF4-FFF2-40B4-BE49-F238E27FC236}">
                <a16:creationId xmlns:a16="http://schemas.microsoft.com/office/drawing/2014/main" id="{48893A73-4A11-B81D-F1B0-51328BA06B80}"/>
              </a:ext>
            </a:extLst>
          </p:cNvPr>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3"/>
            <a:stretch>
              <a:fillRect l="-4945" r="-324558"/>
            </a:stretch>
          </a:blipFill>
        </p:spPr>
        <p:txBody>
          <a:bodyPr/>
          <a:lstStyle/>
          <a:p>
            <a:endParaRPr lang="nl-NL"/>
          </a:p>
        </p:txBody>
      </p:sp>
      <p:sp>
        <p:nvSpPr>
          <p:cNvPr id="5" name="Tekstvak 4">
            <a:extLst>
              <a:ext uri="{FF2B5EF4-FFF2-40B4-BE49-F238E27FC236}">
                <a16:creationId xmlns:a16="http://schemas.microsoft.com/office/drawing/2014/main" id="{12DCC87D-6703-473C-61DA-08BEAF79F5EA}"/>
              </a:ext>
            </a:extLst>
          </p:cNvPr>
          <p:cNvSpPr txBox="1"/>
          <p:nvPr/>
        </p:nvSpPr>
        <p:spPr>
          <a:xfrm>
            <a:off x="723900" y="374004"/>
            <a:ext cx="11201400" cy="1323439"/>
          </a:xfrm>
          <a:prstGeom prst="rect">
            <a:avLst/>
          </a:prstGeom>
          <a:noFill/>
        </p:spPr>
        <p:txBody>
          <a:bodyPr wrap="square">
            <a:spAutoFit/>
          </a:bodyPr>
          <a:lstStyle/>
          <a:p>
            <a:r>
              <a:rPr lang="nl-NL" sz="8000" b="1" dirty="0"/>
              <a:t>Dilemma 1</a:t>
            </a:r>
          </a:p>
        </p:txBody>
      </p:sp>
      <p:sp>
        <p:nvSpPr>
          <p:cNvPr id="7" name="Tekstvak 6">
            <a:extLst>
              <a:ext uri="{FF2B5EF4-FFF2-40B4-BE49-F238E27FC236}">
                <a16:creationId xmlns:a16="http://schemas.microsoft.com/office/drawing/2014/main" id="{7E69DE44-7DAB-A17E-F094-C9AB6417FFEC}"/>
              </a:ext>
            </a:extLst>
          </p:cNvPr>
          <p:cNvSpPr txBox="1"/>
          <p:nvPr/>
        </p:nvSpPr>
        <p:spPr>
          <a:xfrm>
            <a:off x="723900" y="1623875"/>
            <a:ext cx="16840200" cy="7386638"/>
          </a:xfrm>
          <a:prstGeom prst="rect">
            <a:avLst/>
          </a:prstGeom>
          <a:noFill/>
        </p:spPr>
        <p:txBody>
          <a:bodyPr wrap="square">
            <a:spAutoFit/>
          </a:bodyPr>
          <a:lstStyle/>
          <a:p>
            <a:pPr fontAlgn="base"/>
            <a:r>
              <a:rPr lang="nl-NL" sz="2400" b="1" dirty="0"/>
              <a:t>Casus de reis van een melding door verschillende processen</a:t>
            </a:r>
            <a:br>
              <a:rPr lang="nl-NL" sz="2400" dirty="0"/>
            </a:br>
            <a:r>
              <a:rPr lang="nl-NL" sz="2400" dirty="0"/>
              <a:t>Op maandagochtend komt via het gemeentelijk meldpunt een ogenschijnlijk eenvoudige klacht binnen: een inwoner meldt geluidsoverlast van een horecazaak. De melding wordt geregistreerd in het </a:t>
            </a:r>
            <a:r>
              <a:rPr lang="nl-NL" sz="2400" dirty="0" err="1"/>
              <a:t>zaaksysteem</a:t>
            </a:r>
            <a:r>
              <a:rPr lang="nl-NL" sz="2400" dirty="0"/>
              <a:t>. Administratieve routine. Een zaaknummer, een korte omschrijving, status: “in behandeling”.</a:t>
            </a:r>
          </a:p>
          <a:p>
            <a:pPr fontAlgn="base"/>
            <a:r>
              <a:rPr lang="nl-NL" sz="2400" dirty="0"/>
              <a:t>Maar juridisch is er al meer gebeurd dan zichtbaar is. De melding is een archiefstuk in de zin van de Archiefwet. Persoonsgegevens vallen onder de AVG. De registratie moet volledig, authentiek en herleidbaar zijn. Tot zover lijkt het beheersbaar.</a:t>
            </a:r>
          </a:p>
          <a:p>
            <a:pPr fontAlgn="base"/>
            <a:r>
              <a:rPr lang="nl-NL" sz="2400" dirty="0"/>
              <a:t>De toezichthouder voert een controle uit. Er blijkt geen incidentele overtreding, maar structurele overschrijding van geluidsnormen. Interne e-mails, meetrapporten, foto’s en adviezen van de jurist worden toegevoegd aan het dossier. De melding verschuift van “klacht” naar “handhavingszaak”. Het karakter verandert. Wat begon als servicevraag wordt bestuursrechtelijk dossier.</a:t>
            </a:r>
          </a:p>
          <a:p>
            <a:pPr fontAlgn="base"/>
            <a:r>
              <a:rPr lang="nl-NL" sz="2400" dirty="0"/>
              <a:t>Vervolgens besluit het college een last onder dwangsom op te leggen. Daarmee verandert de zaak opnieuw van aard: het wordt een formeel besluit met rechtsgevolg. De </a:t>
            </a:r>
            <a:r>
              <a:rPr lang="nl-NL" sz="2400" dirty="0" err="1"/>
              <a:t>Wembv</a:t>
            </a:r>
            <a:r>
              <a:rPr lang="nl-NL" sz="2400" dirty="0"/>
              <a:t> treedt nadrukkelijk in werking. Het besluit moet elektronisch worden bekendgemaakt voor rechtsgeldigheid. Publicatiedatum en digitale vindbaarheid bepalen de start van de bezwaarperiode. Metadata wordt procesrecht. Een foutieve of te late publicatie kan het besluit </a:t>
            </a:r>
            <a:r>
              <a:rPr lang="nl-NL" sz="2400" dirty="0" err="1"/>
              <a:t>aantastbaar</a:t>
            </a:r>
            <a:r>
              <a:rPr lang="nl-NL" sz="2400" dirty="0"/>
              <a:t> maken.</a:t>
            </a:r>
          </a:p>
          <a:p>
            <a:pPr fontAlgn="base"/>
            <a:r>
              <a:rPr lang="nl-NL" sz="2400" dirty="0"/>
              <a:t>De exploitant gaat in bezwaar en stelt dat eerdere meldingen niet correct zijn geregistreerd. De volledigheid van het dossier wordt juridisch inzet. Zijn alle interne notities bewaard? Zijn WhatsApp-berichten van de toezichthouder </a:t>
            </a:r>
            <a:r>
              <a:rPr lang="nl-NL" sz="2400" dirty="0" err="1"/>
              <a:t>werkgerelateerd</a:t>
            </a:r>
            <a:r>
              <a:rPr lang="nl-NL" sz="2400" dirty="0"/>
              <a:t> en dus archiefwaardig? Is versiebeheer aantoonbaar? Wat aanvankelijk een lichte melding was, is nu bewijsdossier in een procedure.</a:t>
            </a:r>
          </a:p>
          <a:p>
            <a:pPr fontAlgn="base"/>
            <a:r>
              <a:rPr lang="nl-NL" sz="2400" dirty="0"/>
              <a:t>Daar blijft het niet bij. Een raadslid stelt schriftelijke vragen over handhaving in de horeca. Kort daarop volgt een </a:t>
            </a:r>
            <a:r>
              <a:rPr lang="nl-NL" sz="2400" dirty="0" err="1"/>
              <a:t>Woo</a:t>
            </a:r>
            <a:r>
              <a:rPr lang="nl-NL" sz="2400" dirty="0"/>
              <a:t>-verzoek naar “alle documenten inzake toezicht op deze locatie”. De zaak krijgt bestuurlijke en publieke dimensie. Selectie, uitzonderingsgronden, </a:t>
            </a:r>
            <a:r>
              <a:rPr lang="nl-NL" sz="2400" dirty="0" err="1"/>
              <a:t>anonimisering</a:t>
            </a:r>
            <a:r>
              <a:rPr lang="nl-NL" sz="2400" dirty="0"/>
              <a:t> en duurzame toegankelijkheid komen samen. De archivering verandert mee met het juridische gewicht van de zaak.</a:t>
            </a:r>
            <a:endParaRPr lang="nl-NL" sz="2000" dirty="0"/>
          </a:p>
          <a:p>
            <a:pPr>
              <a:buNone/>
            </a:pPr>
            <a:endParaRPr lang="nl-NL" dirty="0"/>
          </a:p>
        </p:txBody>
      </p:sp>
      <p:sp>
        <p:nvSpPr>
          <p:cNvPr id="4" name="Tekstvak 3">
            <a:extLst>
              <a:ext uri="{FF2B5EF4-FFF2-40B4-BE49-F238E27FC236}">
                <a16:creationId xmlns:a16="http://schemas.microsoft.com/office/drawing/2014/main" id="{6F9DD332-44A5-BC7D-1028-2A21E04BA37A}"/>
              </a:ext>
            </a:extLst>
          </p:cNvPr>
          <p:cNvSpPr txBox="1"/>
          <p:nvPr/>
        </p:nvSpPr>
        <p:spPr>
          <a:xfrm>
            <a:off x="685800" y="8843981"/>
            <a:ext cx="5562600" cy="1077218"/>
          </a:xfrm>
          <a:prstGeom prst="rect">
            <a:avLst/>
          </a:prstGeom>
          <a:noFill/>
        </p:spPr>
        <p:txBody>
          <a:bodyPr wrap="square" rtlCol="0">
            <a:spAutoFit/>
          </a:bodyPr>
          <a:lstStyle/>
          <a:p>
            <a:r>
              <a:rPr lang="nl-NL" sz="3200" b="1" dirty="0">
                <a:solidFill>
                  <a:schemeClr val="bg1"/>
                </a:solidFill>
              </a:rPr>
              <a:t>Welke vragen komen in je op? </a:t>
            </a:r>
            <a:br>
              <a:rPr lang="nl-NL" sz="3200" b="1" dirty="0">
                <a:solidFill>
                  <a:schemeClr val="bg1"/>
                </a:solidFill>
              </a:rPr>
            </a:br>
            <a:r>
              <a:rPr lang="nl-NL" sz="3200" b="1" dirty="0">
                <a:solidFill>
                  <a:schemeClr val="bg1"/>
                </a:solidFill>
              </a:rPr>
              <a:t>Welk dilemma herken je? </a:t>
            </a:r>
          </a:p>
        </p:txBody>
      </p:sp>
    </p:spTree>
    <p:extLst>
      <p:ext uri="{BB962C8B-B14F-4D97-AF65-F5344CB8AC3E}">
        <p14:creationId xmlns:p14="http://schemas.microsoft.com/office/powerpoint/2010/main" val="385639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8D56-6699-9A69-EE1B-DAF818AAFD7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381959C-1003-6B5C-67ED-1A990DB87A52}"/>
              </a:ext>
              <a:ext uri="{C183D7F6-B498-43B3-948B-1728B52AA6E4}">
                <adec:decorative xmlns:adec="http://schemas.microsoft.com/office/drawing/2017/decorative" val="1"/>
              </a:ext>
            </a:extLst>
          </p:cNvPr>
          <p:cNvSpPr/>
          <p:nvPr/>
        </p:nvSpPr>
        <p:spPr>
          <a:xfrm>
            <a:off x="0" y="8678803"/>
            <a:ext cx="18288000" cy="1608197"/>
          </a:xfrm>
          <a:prstGeom prst="rect">
            <a:avLst/>
          </a:prstGeom>
          <a:solidFill>
            <a:srgbClr val="BF1370"/>
          </a:solidFill>
        </p:spPr>
        <p:txBody>
          <a:bodyPr/>
          <a:lstStyle/>
          <a:p>
            <a:endParaRPr lang="nl-NL"/>
          </a:p>
        </p:txBody>
      </p:sp>
      <p:sp>
        <p:nvSpPr>
          <p:cNvPr id="3" name="Freeform 3">
            <a:extLst>
              <a:ext uri="{FF2B5EF4-FFF2-40B4-BE49-F238E27FC236}">
                <a16:creationId xmlns:a16="http://schemas.microsoft.com/office/drawing/2014/main" id="{42EFD49C-D50C-FC40-453E-4CED3DBCC376}"/>
              </a:ext>
            </a:extLst>
          </p:cNvPr>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3"/>
            <a:stretch>
              <a:fillRect l="-4945" r="-324558"/>
            </a:stretch>
          </a:blipFill>
        </p:spPr>
        <p:txBody>
          <a:bodyPr/>
          <a:lstStyle/>
          <a:p>
            <a:endParaRPr lang="nl-NL"/>
          </a:p>
        </p:txBody>
      </p:sp>
      <p:sp>
        <p:nvSpPr>
          <p:cNvPr id="5" name="Tekstvak 4">
            <a:extLst>
              <a:ext uri="{FF2B5EF4-FFF2-40B4-BE49-F238E27FC236}">
                <a16:creationId xmlns:a16="http://schemas.microsoft.com/office/drawing/2014/main" id="{1B7DD6F4-B441-6F29-C39B-D0399CBA1392}"/>
              </a:ext>
            </a:extLst>
          </p:cNvPr>
          <p:cNvSpPr txBox="1"/>
          <p:nvPr/>
        </p:nvSpPr>
        <p:spPr>
          <a:xfrm>
            <a:off x="685800" y="366980"/>
            <a:ext cx="11201400" cy="1323439"/>
          </a:xfrm>
          <a:prstGeom prst="rect">
            <a:avLst/>
          </a:prstGeom>
          <a:noFill/>
        </p:spPr>
        <p:txBody>
          <a:bodyPr wrap="square">
            <a:spAutoFit/>
          </a:bodyPr>
          <a:lstStyle/>
          <a:p>
            <a:r>
              <a:rPr lang="nl-NL" sz="8000" b="1" dirty="0"/>
              <a:t>Dilemma 2</a:t>
            </a:r>
          </a:p>
        </p:txBody>
      </p:sp>
      <p:sp>
        <p:nvSpPr>
          <p:cNvPr id="7" name="Tekstvak 6">
            <a:extLst>
              <a:ext uri="{FF2B5EF4-FFF2-40B4-BE49-F238E27FC236}">
                <a16:creationId xmlns:a16="http://schemas.microsoft.com/office/drawing/2014/main" id="{B22527FE-8210-7309-95AC-DF9FBFFCFC0E}"/>
              </a:ext>
            </a:extLst>
          </p:cNvPr>
          <p:cNvSpPr txBox="1"/>
          <p:nvPr/>
        </p:nvSpPr>
        <p:spPr>
          <a:xfrm>
            <a:off x="685800" y="1690419"/>
            <a:ext cx="17449800" cy="8063746"/>
          </a:xfrm>
          <a:prstGeom prst="rect">
            <a:avLst/>
          </a:prstGeom>
          <a:noFill/>
        </p:spPr>
        <p:txBody>
          <a:bodyPr wrap="square">
            <a:spAutoFit/>
          </a:bodyPr>
          <a:lstStyle/>
          <a:p>
            <a:pPr fontAlgn="base"/>
            <a:r>
              <a:rPr lang="nl-NL" sz="2800" b="1" dirty="0"/>
              <a:t>Casus: digitale melding met rechtsgevolgen</a:t>
            </a:r>
            <a:endParaRPr lang="nl-NL" sz="2800" dirty="0"/>
          </a:p>
          <a:p>
            <a:pPr fontAlgn="base"/>
            <a:r>
              <a:rPr lang="nl-NL" sz="2800" dirty="0"/>
              <a:t>Een burger doet via het gemeentelijk portaal een digitale melding over een situatie waarvoor hij rechten kan ontlenen. Op het moment van verzending ontstaat juridisch relevant bestuurlijk verkeer. Het systeem registreert automatisch de melding, kent een zaaknummer toe en legt datum, tijd, afzender en kanaal vast. De burger ontvangt een ontvangstbevestiging.</a:t>
            </a:r>
          </a:p>
          <a:p>
            <a:pPr fontAlgn="base"/>
            <a:r>
              <a:rPr lang="nl-NL" sz="2800" dirty="0"/>
              <a:t>De melding wordt intern beoordeeld binnen het betreffende proces. Tijdens de behandeling ontstaan aanvullende gegevens: statuswijzigingen, interne notities, eventuele vervolgcommunicatie en loggegevens. Binnen dit geheel is niet alle informatie gelijkwaardig. De oorspronkelijke melding en de gegevens die het uiteindelijke besluit onderbouwen dragen het rechtsgevolg. Statusupdates en technische logs ondersteunen het proces, maar hebben een andere bewijswaarde.</a:t>
            </a:r>
          </a:p>
          <a:p>
            <a:pPr fontAlgn="base"/>
            <a:r>
              <a:rPr lang="nl-NL" sz="2800" dirty="0"/>
              <a:t>Na beoordeling volgt een besluit of handeling. De melding, de relevante procesinformatie en het besluit vormen samen het dossier. Voor duurzame archivering is niet de pop-up of workflow-interface leidend, maar de onderliggende gegevens en hun samenhang: inhoud, metadata en procescontext moeten reproduceerbaar en controleerbaar zijn.</a:t>
            </a:r>
          </a:p>
          <a:p>
            <a:pPr fontAlgn="base"/>
            <a:r>
              <a:rPr lang="nl-NL" sz="2800" dirty="0"/>
              <a:t>De selectielijst blijft procesgericht, maar vereist binnen het proces een expliciete duiding van welke informatie </a:t>
            </a:r>
            <a:r>
              <a:rPr lang="nl-NL" sz="2800" dirty="0" err="1"/>
              <a:t>rechtsgevolgdragend</a:t>
            </a:r>
            <a:r>
              <a:rPr lang="nl-NL" sz="2800" dirty="0"/>
              <a:t> is en welke faciliterend. De kernvraag is dus niet of een pop-up bewaard kan worden, maar of de gegevens die het rechtsgevolg en de verantwoording dragen duurzaam zijn geborgd.</a:t>
            </a:r>
            <a:endParaRPr lang="nl-NL" sz="3600" b="1" dirty="0"/>
          </a:p>
          <a:p>
            <a:endParaRPr lang="nl-NL" sz="2600" b="1" dirty="0"/>
          </a:p>
          <a:p>
            <a:endParaRPr lang="nl-NL" sz="2600" dirty="0"/>
          </a:p>
          <a:p>
            <a:pPr>
              <a:buNone/>
            </a:pPr>
            <a:endParaRPr lang="nl-NL" dirty="0"/>
          </a:p>
        </p:txBody>
      </p:sp>
      <p:sp>
        <p:nvSpPr>
          <p:cNvPr id="4" name="Tekstvak 3">
            <a:extLst>
              <a:ext uri="{FF2B5EF4-FFF2-40B4-BE49-F238E27FC236}">
                <a16:creationId xmlns:a16="http://schemas.microsoft.com/office/drawing/2014/main" id="{C714761B-BC19-0190-549B-FCB8F61C054C}"/>
              </a:ext>
            </a:extLst>
          </p:cNvPr>
          <p:cNvSpPr txBox="1"/>
          <p:nvPr/>
        </p:nvSpPr>
        <p:spPr>
          <a:xfrm>
            <a:off x="685800" y="8804702"/>
            <a:ext cx="5562600" cy="1077218"/>
          </a:xfrm>
          <a:prstGeom prst="rect">
            <a:avLst/>
          </a:prstGeom>
          <a:noFill/>
        </p:spPr>
        <p:txBody>
          <a:bodyPr wrap="square" rtlCol="0">
            <a:spAutoFit/>
          </a:bodyPr>
          <a:lstStyle/>
          <a:p>
            <a:r>
              <a:rPr lang="nl-NL" sz="3200" b="1" dirty="0">
                <a:solidFill>
                  <a:schemeClr val="bg1"/>
                </a:solidFill>
              </a:rPr>
              <a:t>Welke vragen komen in je op? </a:t>
            </a:r>
            <a:br>
              <a:rPr lang="nl-NL" sz="3200" b="1" dirty="0">
                <a:solidFill>
                  <a:schemeClr val="bg1"/>
                </a:solidFill>
              </a:rPr>
            </a:br>
            <a:r>
              <a:rPr lang="nl-NL" sz="3200" b="1" dirty="0">
                <a:solidFill>
                  <a:schemeClr val="bg1"/>
                </a:solidFill>
              </a:rPr>
              <a:t>Welk dilemma herken je? </a:t>
            </a:r>
          </a:p>
        </p:txBody>
      </p:sp>
    </p:spTree>
    <p:extLst>
      <p:ext uri="{BB962C8B-B14F-4D97-AF65-F5344CB8AC3E}">
        <p14:creationId xmlns:p14="http://schemas.microsoft.com/office/powerpoint/2010/main" val="423319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B0ABD-BE62-0772-3B27-0DB9355629D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1E3F9E3-D5FB-42F0-5A20-CF032D3C9989}"/>
              </a:ext>
              <a:ext uri="{C183D7F6-B498-43B3-948B-1728B52AA6E4}">
                <adec:decorative xmlns:adec="http://schemas.microsoft.com/office/drawing/2017/decorative" val="1"/>
              </a:ext>
            </a:extLst>
          </p:cNvPr>
          <p:cNvSpPr/>
          <p:nvPr/>
        </p:nvSpPr>
        <p:spPr>
          <a:xfrm>
            <a:off x="0" y="8678803"/>
            <a:ext cx="18288000" cy="1608197"/>
          </a:xfrm>
          <a:prstGeom prst="rect">
            <a:avLst/>
          </a:prstGeom>
          <a:solidFill>
            <a:srgbClr val="BF1370"/>
          </a:solidFill>
        </p:spPr>
        <p:txBody>
          <a:bodyPr/>
          <a:lstStyle/>
          <a:p>
            <a:endParaRPr lang="nl-NL"/>
          </a:p>
        </p:txBody>
      </p:sp>
      <p:sp>
        <p:nvSpPr>
          <p:cNvPr id="3" name="Freeform 3">
            <a:extLst>
              <a:ext uri="{FF2B5EF4-FFF2-40B4-BE49-F238E27FC236}">
                <a16:creationId xmlns:a16="http://schemas.microsoft.com/office/drawing/2014/main" id="{45DE7D9C-66E3-5A81-C888-43FCD8B08B1D}"/>
              </a:ext>
            </a:extLst>
          </p:cNvPr>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2"/>
            <a:stretch>
              <a:fillRect l="-4945" r="-324558"/>
            </a:stretch>
          </a:blipFill>
        </p:spPr>
        <p:txBody>
          <a:bodyPr/>
          <a:lstStyle/>
          <a:p>
            <a:endParaRPr lang="nl-NL"/>
          </a:p>
        </p:txBody>
      </p:sp>
      <p:sp>
        <p:nvSpPr>
          <p:cNvPr id="5" name="Tekstvak 4">
            <a:extLst>
              <a:ext uri="{FF2B5EF4-FFF2-40B4-BE49-F238E27FC236}">
                <a16:creationId xmlns:a16="http://schemas.microsoft.com/office/drawing/2014/main" id="{F16EBD8C-BDA1-5FE0-127E-DAAC5F05FBF5}"/>
              </a:ext>
            </a:extLst>
          </p:cNvPr>
          <p:cNvSpPr txBox="1"/>
          <p:nvPr/>
        </p:nvSpPr>
        <p:spPr>
          <a:xfrm>
            <a:off x="1295400" y="876300"/>
            <a:ext cx="11201400" cy="1323439"/>
          </a:xfrm>
          <a:prstGeom prst="rect">
            <a:avLst/>
          </a:prstGeom>
          <a:noFill/>
        </p:spPr>
        <p:txBody>
          <a:bodyPr wrap="square">
            <a:spAutoFit/>
          </a:bodyPr>
          <a:lstStyle/>
          <a:p>
            <a:r>
              <a:rPr lang="nl-NL" sz="8000" b="1" dirty="0"/>
              <a:t>Hulpmiddelen</a:t>
            </a:r>
          </a:p>
        </p:txBody>
      </p:sp>
      <p:sp>
        <p:nvSpPr>
          <p:cNvPr id="7" name="Tekstvak 6">
            <a:extLst>
              <a:ext uri="{FF2B5EF4-FFF2-40B4-BE49-F238E27FC236}">
                <a16:creationId xmlns:a16="http://schemas.microsoft.com/office/drawing/2014/main" id="{5F2CF10A-7B88-FA7A-2273-F74CDAD83B4A}"/>
              </a:ext>
            </a:extLst>
          </p:cNvPr>
          <p:cNvSpPr txBox="1"/>
          <p:nvPr/>
        </p:nvSpPr>
        <p:spPr>
          <a:xfrm>
            <a:off x="1283368" y="2656384"/>
            <a:ext cx="16014032" cy="6063198"/>
          </a:xfrm>
          <a:prstGeom prst="rect">
            <a:avLst/>
          </a:prstGeom>
          <a:noFill/>
        </p:spPr>
        <p:txBody>
          <a:bodyPr wrap="square">
            <a:spAutoFit/>
          </a:bodyPr>
          <a:lstStyle/>
          <a:p>
            <a:pPr marL="457200" indent="-457200">
              <a:buFont typeface="Arial" panose="020B0604020202020204" pitchFamily="34" charset="0"/>
              <a:buChar char="•"/>
            </a:pPr>
            <a:r>
              <a:rPr lang="nl-NL" sz="2600" b="1" dirty="0"/>
              <a:t>Handreikingen </a:t>
            </a:r>
            <a:r>
              <a:rPr lang="nl-NL" sz="2600" b="1" dirty="0" err="1"/>
              <a:t>Wembv</a:t>
            </a:r>
            <a:r>
              <a:rPr lang="nl-NL" sz="2600" b="1" dirty="0"/>
              <a:t> specifiek</a:t>
            </a:r>
          </a:p>
          <a:p>
            <a:pPr marL="914400" lvl="1" indent="-457200">
              <a:buFont typeface="Arial" panose="020B0604020202020204" pitchFamily="34" charset="0"/>
              <a:buChar char="•"/>
            </a:pPr>
            <a:r>
              <a:rPr lang="nl-NL" sz="2800" dirty="0">
                <a:hlinkClick r:id="rId3"/>
              </a:rPr>
              <a:t>BZK: Handreiking implementatie Wet modernisering elektronisch bestuurlijk verkeer (</a:t>
            </a:r>
            <a:r>
              <a:rPr lang="nl-NL" sz="2800" dirty="0" err="1">
                <a:hlinkClick r:id="rId3"/>
              </a:rPr>
              <a:t>Awb</a:t>
            </a:r>
            <a:r>
              <a:rPr lang="nl-NL" sz="2800" dirty="0">
                <a:hlinkClick r:id="rId3"/>
              </a:rPr>
              <a:t>) 2023</a:t>
            </a:r>
            <a:r>
              <a:rPr lang="nl-NL" sz="2800" dirty="0"/>
              <a:t> </a:t>
            </a:r>
          </a:p>
          <a:p>
            <a:pPr marL="914400" lvl="1" indent="-457200">
              <a:buFont typeface="Arial" panose="020B0604020202020204" pitchFamily="34" charset="0"/>
              <a:buChar char="•"/>
            </a:pPr>
            <a:r>
              <a:rPr lang="nl-NL" sz="2800" dirty="0">
                <a:hlinkClick r:id="rId4"/>
              </a:rPr>
              <a:t>Implementatiesteun Wet Modernisering Elektronisch Bestuurlijk Verkeer (</a:t>
            </a:r>
            <a:r>
              <a:rPr lang="nl-NL" sz="2800" dirty="0" err="1">
                <a:hlinkClick r:id="rId4"/>
              </a:rPr>
              <a:t>Wmebv</a:t>
            </a:r>
            <a:r>
              <a:rPr lang="nl-NL" sz="2800" dirty="0">
                <a:hlinkClick r:id="rId4"/>
              </a:rPr>
              <a:t>) | VNG</a:t>
            </a:r>
            <a:endParaRPr lang="nl-NL" sz="2800" dirty="0">
              <a:hlinkClick r:id="rId5"/>
            </a:endParaRPr>
          </a:p>
          <a:p>
            <a:pPr marL="1371600" lvl="2" indent="-457200">
              <a:buFont typeface="Arial" panose="020B0604020202020204" pitchFamily="34" charset="0"/>
              <a:buChar char="•"/>
            </a:pPr>
            <a:r>
              <a:rPr lang="nl-NL" sz="2800" dirty="0">
                <a:hlinkClick r:id="rId5"/>
              </a:rPr>
              <a:t>VNG – Hulpgids </a:t>
            </a:r>
            <a:r>
              <a:rPr lang="nl-NL" sz="2800" dirty="0" err="1">
                <a:hlinkClick r:id="rId5"/>
              </a:rPr>
              <a:t>Wmebv</a:t>
            </a:r>
            <a:r>
              <a:rPr lang="nl-NL" sz="2800" dirty="0">
                <a:hlinkClick r:id="rId5"/>
              </a:rPr>
              <a:t>: e-formulieren en notificeren</a:t>
            </a:r>
            <a:r>
              <a:rPr lang="nl-NL" sz="2800" dirty="0"/>
              <a:t> (2024)</a:t>
            </a:r>
          </a:p>
          <a:p>
            <a:pPr marL="914400" lvl="1" indent="-457200">
              <a:buFont typeface="Arial" panose="020B0604020202020204" pitchFamily="34" charset="0"/>
              <a:buChar char="•"/>
            </a:pPr>
            <a:endParaRPr lang="nl-NL" sz="2600" b="1" dirty="0"/>
          </a:p>
          <a:p>
            <a:pPr marL="457200" indent="-457200">
              <a:buFont typeface="Arial" panose="020B0604020202020204" pitchFamily="34" charset="0"/>
              <a:buChar char="•"/>
            </a:pPr>
            <a:r>
              <a:rPr lang="nl-NL" sz="2600" b="1" dirty="0"/>
              <a:t>Handreikingen NA</a:t>
            </a:r>
          </a:p>
          <a:p>
            <a:pPr marL="914400" lvl="1" indent="-457200">
              <a:buFont typeface="Arial" panose="020B0604020202020204" pitchFamily="34" charset="0"/>
              <a:buChar char="•"/>
            </a:pPr>
            <a:r>
              <a:rPr lang="en-US" sz="2600" u="sng" dirty="0" err="1">
                <a:solidFill>
                  <a:srgbClr val="1F497D"/>
                </a:solidFill>
                <a:ea typeface="Times New Roman" panose="02020603050405020304" pitchFamily="18" charset="0"/>
                <a:cs typeface="Times New Roman" panose="02020603050405020304" pitchFamily="18" charset="0"/>
                <a:hlinkClick r:id="rId6"/>
              </a:rPr>
              <a:t>Handreiking</a:t>
            </a:r>
            <a:r>
              <a:rPr lang="en-US" sz="2600" u="sng" dirty="0">
                <a:solidFill>
                  <a:srgbClr val="1F497D"/>
                </a:solidFill>
                <a:ea typeface="Times New Roman" panose="02020603050405020304" pitchFamily="18" charset="0"/>
                <a:cs typeface="Times New Roman" panose="02020603050405020304" pitchFamily="18" charset="0"/>
                <a:hlinkClick r:id="rId6"/>
              </a:rPr>
              <a:t> </a:t>
            </a:r>
            <a:r>
              <a:rPr lang="en-US" sz="2600" u="sng" dirty="0" err="1">
                <a:solidFill>
                  <a:srgbClr val="1F497D"/>
                </a:solidFill>
                <a:ea typeface="Times New Roman" panose="02020603050405020304" pitchFamily="18" charset="0"/>
                <a:cs typeface="Times New Roman" panose="02020603050405020304" pitchFamily="18" charset="0"/>
                <a:hlinkClick r:id="rId6"/>
              </a:rPr>
              <a:t>archiveren</a:t>
            </a:r>
            <a:r>
              <a:rPr lang="en-US" sz="2600" u="sng" dirty="0">
                <a:solidFill>
                  <a:srgbClr val="1F497D"/>
                </a:solidFill>
                <a:ea typeface="Times New Roman" panose="02020603050405020304" pitchFamily="18" charset="0"/>
                <a:cs typeface="Times New Roman" panose="02020603050405020304" pitchFamily="18" charset="0"/>
                <a:hlinkClick r:id="rId6"/>
              </a:rPr>
              <a:t> by design | </a:t>
            </a:r>
            <a:r>
              <a:rPr lang="en-US" sz="2600" u="sng" dirty="0" err="1">
                <a:solidFill>
                  <a:srgbClr val="1F497D"/>
                </a:solidFill>
                <a:ea typeface="Times New Roman" panose="02020603050405020304" pitchFamily="18" charset="0"/>
                <a:cs typeface="Times New Roman" panose="02020603050405020304" pitchFamily="18" charset="0"/>
                <a:hlinkClick r:id="rId6"/>
              </a:rPr>
              <a:t>Nationaal</a:t>
            </a:r>
            <a:r>
              <a:rPr lang="en-US" sz="2600" u="sng" dirty="0">
                <a:solidFill>
                  <a:srgbClr val="1F497D"/>
                </a:solidFill>
                <a:ea typeface="Times New Roman" panose="02020603050405020304" pitchFamily="18" charset="0"/>
                <a:cs typeface="Times New Roman" panose="02020603050405020304" pitchFamily="18" charset="0"/>
                <a:hlinkClick r:id="rId6"/>
              </a:rPr>
              <a:t> Archief</a:t>
            </a:r>
            <a:r>
              <a:rPr lang="nl-NL" sz="2600" dirty="0">
                <a:solidFill>
                  <a:srgbClr val="1F497D"/>
                </a:solidFill>
                <a:ea typeface="Times New Roman" panose="02020603050405020304" pitchFamily="18" charset="0"/>
                <a:cs typeface="Times New Roman" panose="02020603050405020304" pitchFamily="18" charset="0"/>
              </a:rPr>
              <a:t>  </a:t>
            </a:r>
            <a:endParaRPr lang="nl-NL" sz="2600" dirty="0">
              <a:solidFill>
                <a:srgbClr val="1F497D"/>
              </a:solidFill>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nl-NL" sz="2600" u="sng" dirty="0">
                <a:solidFill>
                  <a:srgbClr val="1F497D"/>
                </a:solidFill>
                <a:ea typeface="Times New Roman" panose="02020603050405020304" pitchFamily="18" charset="0"/>
                <a:cs typeface="Times New Roman" panose="02020603050405020304" pitchFamily="18" charset="0"/>
                <a:hlinkClick r:id="rId7"/>
              </a:rPr>
              <a:t>DUTO-raamwerk | Nationaal Archief</a:t>
            </a:r>
            <a:endParaRPr lang="nl-NL" sz="2600" u="sng" dirty="0">
              <a:solidFill>
                <a:srgbClr val="1F497D"/>
              </a:solidFill>
              <a:ea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nl-NL" sz="2600" u="sng" dirty="0">
                <a:hlinkClick r:id="rId8"/>
              </a:rPr>
              <a:t>MDTO | Nationaal Archief</a:t>
            </a:r>
            <a:endParaRPr lang="nl-NL" sz="2600" dirty="0"/>
          </a:p>
          <a:p>
            <a:pPr marL="914400" lvl="1" indent="-457200">
              <a:buFont typeface="Arial" panose="020B0604020202020204" pitchFamily="34" charset="0"/>
              <a:buChar char="•"/>
            </a:pPr>
            <a:r>
              <a:rPr lang="nl-NL" sz="2600" u="sng" dirty="0">
                <a:solidFill>
                  <a:srgbClr val="1F497D"/>
                </a:solidFill>
                <a:ea typeface="Times New Roman" panose="02020603050405020304" pitchFamily="18" charset="0"/>
                <a:cs typeface="Aptos" panose="020B0004020202020204" pitchFamily="34" charset="0"/>
                <a:hlinkClick r:id="rId9"/>
              </a:rPr>
              <a:t>Wet- en regelgeving | Nationaal Archief</a:t>
            </a:r>
            <a:endParaRPr lang="nl-NL" sz="2600" u="sng" dirty="0">
              <a:solidFill>
                <a:srgbClr val="1F497D"/>
              </a:solidFill>
              <a:ea typeface="Times New Roman" panose="02020603050405020304" pitchFamily="18" charset="0"/>
              <a:cs typeface="Aptos" panose="020B0004020202020204" pitchFamily="34" charset="0"/>
            </a:endParaRPr>
          </a:p>
          <a:p>
            <a:pPr marL="914400" lvl="1" indent="-457200">
              <a:buFont typeface="Arial" panose="020B0604020202020204" pitchFamily="34" charset="0"/>
              <a:buChar char="•"/>
            </a:pPr>
            <a:r>
              <a:rPr lang="nl-NL" sz="2600" u="sng" dirty="0">
                <a:hlinkClick r:id="rId10"/>
              </a:rPr>
              <a:t>Handreiking Digitaal vernietigen | Nationaal Archief</a:t>
            </a:r>
            <a:endParaRPr lang="nl-NL" sz="2600" u="sng" dirty="0"/>
          </a:p>
          <a:p>
            <a:pPr marL="914400" lvl="1" indent="-457200">
              <a:buFont typeface="Arial" panose="020B0604020202020204" pitchFamily="34" charset="0"/>
              <a:buChar char="•"/>
            </a:pPr>
            <a:r>
              <a:rPr lang="nl-NL" sz="2600" u="sng" dirty="0">
                <a:hlinkClick r:id="rId11"/>
              </a:rPr>
              <a:t>Handreiking Waardering en Selectie - Nieuwe versie | Nationaal Archief</a:t>
            </a:r>
            <a:endParaRPr lang="nl-NL" sz="2600" dirty="0"/>
          </a:p>
          <a:p>
            <a:endParaRPr lang="nl-NL" sz="2600" b="1" dirty="0"/>
          </a:p>
          <a:p>
            <a:endParaRPr lang="nl-NL" sz="2600" b="1" dirty="0"/>
          </a:p>
          <a:p>
            <a:pPr>
              <a:buNone/>
            </a:pPr>
            <a:endParaRPr lang="nl-NL" dirty="0"/>
          </a:p>
        </p:txBody>
      </p:sp>
    </p:spTree>
    <p:extLst>
      <p:ext uri="{BB962C8B-B14F-4D97-AF65-F5344CB8AC3E}">
        <p14:creationId xmlns:p14="http://schemas.microsoft.com/office/powerpoint/2010/main" val="215199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97D4A-97F5-6DCF-D8D1-5CD66B73270C}"/>
            </a:ext>
          </a:extLst>
        </p:cNvPr>
        <p:cNvGrpSpPr/>
        <p:nvPr/>
      </p:nvGrpSpPr>
      <p:grpSpPr>
        <a:xfrm>
          <a:off x="0" y="0"/>
          <a:ext cx="0" cy="0"/>
          <a:chOff x="0" y="0"/>
          <a:chExt cx="0" cy="0"/>
        </a:xfrm>
      </p:grpSpPr>
      <p:pic>
        <p:nvPicPr>
          <p:cNvPr id="13" name="Afbeelding 12" descr="Verscheidenheid aan sandwiches">
            <a:extLst>
              <a:ext uri="{FF2B5EF4-FFF2-40B4-BE49-F238E27FC236}">
                <a16:creationId xmlns:a16="http://schemas.microsoft.com/office/drawing/2014/main" id="{0E6699A3-0F76-AD9B-8B7B-CD543DA5C16B}"/>
              </a:ext>
            </a:extLst>
          </p:cNvPr>
          <p:cNvPicPr>
            <a:picLocks noChangeAspect="1"/>
          </p:cNvPicPr>
          <p:nvPr/>
        </p:nvPicPr>
        <p:blipFill>
          <a:blip r:embed="rId3">
            <a:extLst>
              <a:ext uri="{28A0092B-C50C-407E-A947-70E740481C1C}">
                <a14:useLocalDpi xmlns:a14="http://schemas.microsoft.com/office/drawing/2010/main" val="0"/>
              </a:ext>
            </a:extLst>
          </a:blip>
          <a:srcRect l="37221"/>
          <a:stretch>
            <a:fillRect/>
          </a:stretch>
        </p:blipFill>
        <p:spPr>
          <a:xfrm>
            <a:off x="8610600" y="0"/>
            <a:ext cx="9677400" cy="10287000"/>
          </a:xfrm>
          <a:prstGeom prst="rect">
            <a:avLst/>
          </a:prstGeom>
        </p:spPr>
      </p:pic>
      <p:grpSp>
        <p:nvGrpSpPr>
          <p:cNvPr id="3" name="Group 3">
            <a:extLst>
              <a:ext uri="{FF2B5EF4-FFF2-40B4-BE49-F238E27FC236}">
                <a16:creationId xmlns:a16="http://schemas.microsoft.com/office/drawing/2014/main" id="{4CAF7C97-B61A-A1EC-4A40-BF26572BA1AD}"/>
              </a:ext>
            </a:extLst>
          </p:cNvPr>
          <p:cNvGrpSpPr/>
          <p:nvPr/>
        </p:nvGrpSpPr>
        <p:grpSpPr>
          <a:xfrm>
            <a:off x="1028700" y="4045514"/>
            <a:ext cx="9075493" cy="2188559"/>
            <a:chOff x="0" y="0"/>
            <a:chExt cx="12100657" cy="2918078"/>
          </a:xfrm>
        </p:grpSpPr>
        <p:sp>
          <p:nvSpPr>
            <p:cNvPr id="4" name="TextBox 4">
              <a:extLst>
                <a:ext uri="{FF2B5EF4-FFF2-40B4-BE49-F238E27FC236}">
                  <a16:creationId xmlns:a16="http://schemas.microsoft.com/office/drawing/2014/main" id="{B772AE7B-3876-451C-6A37-7D25730B348D}"/>
                </a:ext>
              </a:extLst>
            </p:cNvPr>
            <p:cNvSpPr txBox="1"/>
            <p:nvPr/>
          </p:nvSpPr>
          <p:spPr>
            <a:xfrm>
              <a:off x="0" y="-190500"/>
              <a:ext cx="12100657" cy="2148865"/>
            </a:xfrm>
            <a:prstGeom prst="rect">
              <a:avLst/>
            </a:prstGeom>
          </p:spPr>
          <p:txBody>
            <a:bodyPr lIns="0" tIns="0" rIns="0" bIns="0" rtlCol="0" anchor="t">
              <a:spAutoFit/>
            </a:bodyPr>
            <a:lstStyle/>
            <a:p>
              <a:pPr algn="just">
                <a:lnSpc>
                  <a:spcPts val="13543"/>
                </a:lnSpc>
                <a:spcBef>
                  <a:spcPct val="0"/>
                </a:spcBef>
              </a:pPr>
              <a:endParaRPr/>
            </a:p>
          </p:txBody>
        </p:sp>
        <p:sp>
          <p:nvSpPr>
            <p:cNvPr id="5" name="TextBox 5">
              <a:extLst>
                <a:ext uri="{FF2B5EF4-FFF2-40B4-BE49-F238E27FC236}">
                  <a16:creationId xmlns:a16="http://schemas.microsoft.com/office/drawing/2014/main" id="{8228613A-D67B-C95C-71F3-9DFBF16EBC63}"/>
                </a:ext>
              </a:extLst>
            </p:cNvPr>
            <p:cNvSpPr txBox="1"/>
            <p:nvPr/>
          </p:nvSpPr>
          <p:spPr>
            <a:xfrm>
              <a:off x="0" y="2284307"/>
              <a:ext cx="12100657" cy="633771"/>
            </a:xfrm>
            <a:prstGeom prst="rect">
              <a:avLst/>
            </a:prstGeom>
          </p:spPr>
          <p:txBody>
            <a:bodyPr lIns="0" tIns="0" rIns="0" bIns="0" rtlCol="0" anchor="t">
              <a:spAutoFit/>
            </a:bodyPr>
            <a:lstStyle/>
            <a:p>
              <a:pPr algn="just">
                <a:lnSpc>
                  <a:spcPts val="3988"/>
                </a:lnSpc>
                <a:spcBef>
                  <a:spcPct val="0"/>
                </a:spcBef>
              </a:pPr>
              <a:endParaRPr/>
            </a:p>
          </p:txBody>
        </p:sp>
      </p:grpSp>
      <p:sp>
        <p:nvSpPr>
          <p:cNvPr id="6" name="Freeform 6">
            <a:extLst>
              <a:ext uri="{FF2B5EF4-FFF2-40B4-BE49-F238E27FC236}">
                <a16:creationId xmlns:a16="http://schemas.microsoft.com/office/drawing/2014/main" id="{E21CD3C6-56FF-8757-84EB-EDE32CF02582}"/>
              </a:ext>
            </a:extLst>
          </p:cNvPr>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4"/>
            <a:stretch>
              <a:fillRect l="-4945" r="-324558"/>
            </a:stretch>
          </a:blipFill>
        </p:spPr>
        <p:txBody>
          <a:bodyPr/>
          <a:lstStyle/>
          <a:p>
            <a:endParaRPr lang="nl-NL"/>
          </a:p>
        </p:txBody>
      </p:sp>
      <p:grpSp>
        <p:nvGrpSpPr>
          <p:cNvPr id="8" name="Group 2">
            <a:extLst>
              <a:ext uri="{FF2B5EF4-FFF2-40B4-BE49-F238E27FC236}">
                <a16:creationId xmlns:a16="http://schemas.microsoft.com/office/drawing/2014/main" id="{77EC21AC-0D26-7F5B-E466-3A113431179C}"/>
              </a:ext>
            </a:extLst>
          </p:cNvPr>
          <p:cNvGrpSpPr/>
          <p:nvPr/>
        </p:nvGrpSpPr>
        <p:grpSpPr>
          <a:xfrm>
            <a:off x="-802094" y="0"/>
            <a:ext cx="9412694" cy="10287000"/>
            <a:chOff x="0" y="0"/>
            <a:chExt cx="5027844" cy="2709333"/>
          </a:xfrm>
        </p:grpSpPr>
        <p:sp>
          <p:nvSpPr>
            <p:cNvPr id="9" name="Freeform 3">
              <a:extLst>
                <a:ext uri="{FF2B5EF4-FFF2-40B4-BE49-F238E27FC236}">
                  <a16:creationId xmlns:a16="http://schemas.microsoft.com/office/drawing/2014/main" id="{B00C956F-D309-1707-84E3-46E6FE5B0CFC}"/>
                </a:ext>
              </a:extLst>
            </p:cNvPr>
            <p:cNvSpPr/>
            <p:nvPr/>
          </p:nvSpPr>
          <p:spPr>
            <a:xfrm>
              <a:off x="0" y="0"/>
              <a:ext cx="5027844" cy="2709333"/>
            </a:xfrm>
            <a:custGeom>
              <a:avLst/>
              <a:gdLst/>
              <a:ahLst/>
              <a:cxnLst/>
              <a:rect l="l" t="t" r="r" b="b"/>
              <a:pathLst>
                <a:path w="5027844" h="2709333">
                  <a:moveTo>
                    <a:pt x="0" y="0"/>
                  </a:moveTo>
                  <a:lnTo>
                    <a:pt x="5027844" y="0"/>
                  </a:lnTo>
                  <a:lnTo>
                    <a:pt x="5027844" y="2709333"/>
                  </a:lnTo>
                  <a:lnTo>
                    <a:pt x="0" y="2709333"/>
                  </a:lnTo>
                  <a:close/>
                </a:path>
              </a:pathLst>
            </a:custGeom>
            <a:solidFill>
              <a:srgbClr val="BF1370"/>
            </a:solidFill>
          </p:spPr>
          <p:txBody>
            <a:bodyPr/>
            <a:lstStyle/>
            <a:p>
              <a:endParaRPr lang="nl-NL"/>
            </a:p>
          </p:txBody>
        </p:sp>
        <p:sp>
          <p:nvSpPr>
            <p:cNvPr id="10" name="TextBox 4">
              <a:extLst>
                <a:ext uri="{FF2B5EF4-FFF2-40B4-BE49-F238E27FC236}">
                  <a16:creationId xmlns:a16="http://schemas.microsoft.com/office/drawing/2014/main" id="{525F8854-7105-0BA5-E29E-88F118E0F67A}"/>
                </a:ext>
              </a:extLst>
            </p:cNvPr>
            <p:cNvSpPr txBox="1"/>
            <p:nvPr/>
          </p:nvSpPr>
          <p:spPr>
            <a:xfrm>
              <a:off x="0" y="-66675"/>
              <a:ext cx="5027844" cy="2776008"/>
            </a:xfrm>
            <a:prstGeom prst="rect">
              <a:avLst/>
            </a:prstGeom>
          </p:spPr>
          <p:txBody>
            <a:bodyPr lIns="50800" tIns="50800" rIns="50800" bIns="50800" rtlCol="0" anchor="ctr"/>
            <a:lstStyle/>
            <a:p>
              <a:pPr algn="ctr">
                <a:lnSpc>
                  <a:spcPts val="3000"/>
                </a:lnSpc>
              </a:pPr>
              <a:endParaRPr/>
            </a:p>
          </p:txBody>
        </p:sp>
      </p:grpSp>
      <p:sp>
        <p:nvSpPr>
          <p:cNvPr id="11" name="Tekstvak 10">
            <a:extLst>
              <a:ext uri="{FF2B5EF4-FFF2-40B4-BE49-F238E27FC236}">
                <a16:creationId xmlns:a16="http://schemas.microsoft.com/office/drawing/2014/main" id="{EB30E408-1D8F-B88D-E15E-02F312225974}"/>
              </a:ext>
            </a:extLst>
          </p:cNvPr>
          <p:cNvSpPr txBox="1"/>
          <p:nvPr/>
        </p:nvSpPr>
        <p:spPr>
          <a:xfrm>
            <a:off x="249522" y="3131108"/>
            <a:ext cx="8025630" cy="3154710"/>
          </a:xfrm>
          <a:prstGeom prst="rect">
            <a:avLst/>
          </a:prstGeom>
          <a:noFill/>
        </p:spPr>
        <p:txBody>
          <a:bodyPr wrap="square">
            <a:spAutoFit/>
          </a:bodyPr>
          <a:lstStyle/>
          <a:p>
            <a:r>
              <a:rPr lang="nl-NL" sz="19900" b="1" dirty="0">
                <a:solidFill>
                  <a:schemeClr val="bg1"/>
                </a:solidFill>
              </a:rPr>
              <a:t>LUNCH</a:t>
            </a:r>
          </a:p>
        </p:txBody>
      </p:sp>
    </p:spTree>
    <p:extLst>
      <p:ext uri="{BB962C8B-B14F-4D97-AF65-F5344CB8AC3E}">
        <p14:creationId xmlns:p14="http://schemas.microsoft.com/office/powerpoint/2010/main" val="15698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1370"/>
        </a:solidFill>
        <a:effectLst/>
      </p:bgPr>
    </p:bg>
    <p:spTree>
      <p:nvGrpSpPr>
        <p:cNvPr id="1" name=""/>
        <p:cNvGrpSpPr/>
        <p:nvPr/>
      </p:nvGrpSpPr>
      <p:grpSpPr>
        <a:xfrm>
          <a:off x="0" y="0"/>
          <a:ext cx="0" cy="0"/>
          <a:chOff x="0" y="0"/>
          <a:chExt cx="0" cy="0"/>
        </a:xfrm>
      </p:grpSpPr>
      <p:sp>
        <p:nvSpPr>
          <p:cNvPr id="2" name="Freeform 2" descr="a person using their laptop"/>
          <p:cNvSpPr/>
          <p:nvPr/>
        </p:nvSpPr>
        <p:spPr>
          <a:xfrm>
            <a:off x="11582400" y="0"/>
            <a:ext cx="67056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3"/>
            <a:stretch>
              <a:fillRect/>
            </a:stretch>
          </a:blipFill>
        </p:spPr>
        <p:txBody>
          <a:bodyPr/>
          <a:lstStyle/>
          <a:p>
            <a:endParaRPr lang="nl-NL" dirty="0"/>
          </a:p>
        </p:txBody>
      </p:sp>
      <p:grpSp>
        <p:nvGrpSpPr>
          <p:cNvPr id="3" name="Group 3"/>
          <p:cNvGrpSpPr/>
          <p:nvPr/>
        </p:nvGrpSpPr>
        <p:grpSpPr>
          <a:xfrm>
            <a:off x="1028700" y="4045514"/>
            <a:ext cx="9075493" cy="2188559"/>
            <a:chOff x="0" y="0"/>
            <a:chExt cx="12100657" cy="2918078"/>
          </a:xfrm>
        </p:grpSpPr>
        <p:sp>
          <p:nvSpPr>
            <p:cNvPr id="4" name="TextBox 4"/>
            <p:cNvSpPr txBox="1"/>
            <p:nvPr/>
          </p:nvSpPr>
          <p:spPr>
            <a:xfrm>
              <a:off x="0" y="-190500"/>
              <a:ext cx="12100657" cy="2148865"/>
            </a:xfrm>
            <a:prstGeom prst="rect">
              <a:avLst/>
            </a:prstGeom>
          </p:spPr>
          <p:txBody>
            <a:bodyPr lIns="0" tIns="0" rIns="0" bIns="0" rtlCol="0" anchor="t">
              <a:spAutoFit/>
            </a:bodyPr>
            <a:lstStyle/>
            <a:p>
              <a:pPr algn="just">
                <a:lnSpc>
                  <a:spcPts val="13543"/>
                </a:lnSpc>
                <a:spcBef>
                  <a:spcPct val="0"/>
                </a:spcBef>
              </a:pPr>
              <a:endParaRPr/>
            </a:p>
          </p:txBody>
        </p:sp>
        <p:sp>
          <p:nvSpPr>
            <p:cNvPr id="5" name="TextBox 5"/>
            <p:cNvSpPr txBox="1"/>
            <p:nvPr/>
          </p:nvSpPr>
          <p:spPr>
            <a:xfrm>
              <a:off x="0" y="2284307"/>
              <a:ext cx="12100657" cy="633771"/>
            </a:xfrm>
            <a:prstGeom prst="rect">
              <a:avLst/>
            </a:prstGeom>
          </p:spPr>
          <p:txBody>
            <a:bodyPr lIns="0" tIns="0" rIns="0" bIns="0" rtlCol="0" anchor="t">
              <a:spAutoFit/>
            </a:bodyPr>
            <a:lstStyle/>
            <a:p>
              <a:pPr algn="just">
                <a:lnSpc>
                  <a:spcPts val="3988"/>
                </a:lnSpc>
                <a:spcBef>
                  <a:spcPct val="0"/>
                </a:spcBef>
              </a:pPr>
              <a:endParaRPr/>
            </a:p>
          </p:txBody>
        </p:sp>
      </p:grpSp>
      <p:sp>
        <p:nvSpPr>
          <p:cNvPr id="6" name="Freeform 6"/>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4"/>
            <a:stretch>
              <a:fillRect l="-4945" r="-324558"/>
            </a:stretch>
          </a:blipFill>
        </p:spPr>
        <p:txBody>
          <a:bodyPr/>
          <a:lstStyle/>
          <a:p>
            <a:endParaRPr lang="nl-NL"/>
          </a:p>
        </p:txBody>
      </p:sp>
      <p:sp>
        <p:nvSpPr>
          <p:cNvPr id="7" name="Tekstvak 6">
            <a:extLst>
              <a:ext uri="{FF2B5EF4-FFF2-40B4-BE49-F238E27FC236}">
                <a16:creationId xmlns:a16="http://schemas.microsoft.com/office/drawing/2014/main" id="{77590FDC-1899-A60E-8C63-FD39EB005484}"/>
              </a:ext>
            </a:extLst>
          </p:cNvPr>
          <p:cNvSpPr txBox="1"/>
          <p:nvPr/>
        </p:nvSpPr>
        <p:spPr>
          <a:xfrm>
            <a:off x="314520" y="1892307"/>
            <a:ext cx="11115479" cy="5016758"/>
          </a:xfrm>
          <a:prstGeom prst="rect">
            <a:avLst/>
          </a:prstGeom>
          <a:noFill/>
        </p:spPr>
        <p:txBody>
          <a:bodyPr wrap="square" rtlCol="0">
            <a:spAutoFit/>
          </a:bodyPr>
          <a:lstStyle/>
          <a:p>
            <a:r>
              <a:rPr lang="nl-NL" sz="8000" b="1" dirty="0">
                <a:solidFill>
                  <a:schemeClr val="bg1"/>
                </a:solidFill>
              </a:rPr>
              <a:t>Programma:</a:t>
            </a:r>
          </a:p>
          <a:p>
            <a:pPr marL="1143000" indent="-1143000">
              <a:buFont typeface="Arial" panose="020B0604020202020204" pitchFamily="34" charset="0"/>
              <a:buChar char="•"/>
            </a:pPr>
            <a:r>
              <a:rPr lang="nl-NL" sz="4000" b="1" dirty="0">
                <a:solidFill>
                  <a:schemeClr val="bg1"/>
                </a:solidFill>
              </a:rPr>
              <a:t>09:00 - 09:30 inloop</a:t>
            </a:r>
          </a:p>
          <a:p>
            <a:pPr marL="1143000" indent="-1143000">
              <a:buFont typeface="Arial" panose="020B0604020202020204" pitchFamily="34" charset="0"/>
              <a:buChar char="•"/>
            </a:pPr>
            <a:r>
              <a:rPr lang="nl-NL" sz="4000" b="1" dirty="0">
                <a:solidFill>
                  <a:schemeClr val="bg1"/>
                </a:solidFill>
              </a:rPr>
              <a:t>09:30 - 09:45 kennismaken</a:t>
            </a:r>
          </a:p>
          <a:p>
            <a:pPr marL="1143000" indent="-1143000">
              <a:buFont typeface="Arial" panose="020B0604020202020204" pitchFamily="34" charset="0"/>
              <a:buChar char="•"/>
            </a:pPr>
            <a:r>
              <a:rPr lang="nl-NL" sz="4000" b="1" dirty="0">
                <a:solidFill>
                  <a:schemeClr val="bg1"/>
                </a:solidFill>
              </a:rPr>
              <a:t>09:45 - 11:00 Intro WMEBV en casussen</a:t>
            </a:r>
          </a:p>
          <a:p>
            <a:pPr marL="1143000" indent="-1143000">
              <a:buFont typeface="Arial" panose="020B0604020202020204" pitchFamily="34" charset="0"/>
              <a:buChar char="•"/>
            </a:pPr>
            <a:r>
              <a:rPr lang="nl-NL" sz="4000" b="1" dirty="0">
                <a:solidFill>
                  <a:schemeClr val="bg1"/>
                </a:solidFill>
              </a:rPr>
              <a:t>11:00 - 11:15 Pauze/netwerkmoment</a:t>
            </a:r>
          </a:p>
          <a:p>
            <a:pPr marL="1143000" indent="-1143000">
              <a:buFont typeface="Arial" panose="020B0604020202020204" pitchFamily="34" charset="0"/>
              <a:buChar char="•"/>
            </a:pPr>
            <a:r>
              <a:rPr lang="nl-NL" sz="4000" b="1" dirty="0">
                <a:solidFill>
                  <a:schemeClr val="bg1"/>
                </a:solidFill>
              </a:rPr>
              <a:t>11:15 - 12:00 dilemma’s en tools</a:t>
            </a:r>
          </a:p>
          <a:p>
            <a:pPr marL="1143000" indent="-1143000">
              <a:buFont typeface="Arial" panose="020B0604020202020204" pitchFamily="34" charset="0"/>
              <a:buChar char="•"/>
            </a:pPr>
            <a:r>
              <a:rPr lang="nl-NL" sz="4000" b="1" dirty="0">
                <a:solidFill>
                  <a:schemeClr val="bg1"/>
                </a:solidFill>
              </a:rPr>
              <a:t>12:00 - 13:00 netwerklunch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1370"/>
        </a:solidFill>
        <a:effectLst/>
      </p:bgPr>
    </p:bg>
    <p:spTree>
      <p:nvGrpSpPr>
        <p:cNvPr id="1" name=""/>
        <p:cNvGrpSpPr/>
        <p:nvPr/>
      </p:nvGrpSpPr>
      <p:grpSpPr>
        <a:xfrm>
          <a:off x="0" y="0"/>
          <a:ext cx="0" cy="0"/>
          <a:chOff x="0" y="0"/>
          <a:chExt cx="0" cy="0"/>
        </a:xfrm>
      </p:grpSpPr>
      <p:sp>
        <p:nvSpPr>
          <p:cNvPr id="3" name="Freeform 3"/>
          <p:cNvSpPr/>
          <p:nvPr/>
        </p:nvSpPr>
        <p:spPr>
          <a:xfrm>
            <a:off x="226178" y="0"/>
            <a:ext cx="1129737" cy="1613377"/>
          </a:xfrm>
          <a:custGeom>
            <a:avLst/>
            <a:gdLst/>
            <a:ahLst/>
            <a:cxnLst/>
            <a:rect l="l" t="t" r="r" b="b"/>
            <a:pathLst>
              <a:path w="1129737" h="1613377">
                <a:moveTo>
                  <a:pt x="0" y="0"/>
                </a:moveTo>
                <a:lnTo>
                  <a:pt x="1129737" y="0"/>
                </a:lnTo>
                <a:lnTo>
                  <a:pt x="1129737" y="1613377"/>
                </a:lnTo>
                <a:lnTo>
                  <a:pt x="0" y="1613377"/>
                </a:lnTo>
                <a:lnTo>
                  <a:pt x="0" y="0"/>
                </a:lnTo>
                <a:close/>
              </a:path>
            </a:pathLst>
          </a:custGeom>
          <a:blipFill>
            <a:blip r:embed="rId3"/>
            <a:stretch>
              <a:fillRect l="-4945" r="-324558"/>
            </a:stretch>
          </a:blipFill>
        </p:spPr>
        <p:txBody>
          <a:bodyPr/>
          <a:lstStyle/>
          <a:p>
            <a:endParaRPr lang="nl-NL"/>
          </a:p>
        </p:txBody>
      </p:sp>
      <p:sp>
        <p:nvSpPr>
          <p:cNvPr id="7" name="Tekstvak 6">
            <a:extLst>
              <a:ext uri="{FF2B5EF4-FFF2-40B4-BE49-F238E27FC236}">
                <a16:creationId xmlns:a16="http://schemas.microsoft.com/office/drawing/2014/main" id="{8AE6C0EF-019E-2BF0-BFA0-D54802EB3A45}"/>
              </a:ext>
            </a:extLst>
          </p:cNvPr>
          <p:cNvSpPr txBox="1"/>
          <p:nvPr/>
        </p:nvSpPr>
        <p:spPr>
          <a:xfrm>
            <a:off x="508770" y="3162300"/>
            <a:ext cx="6003640" cy="1323439"/>
          </a:xfrm>
          <a:prstGeom prst="rect">
            <a:avLst/>
          </a:prstGeom>
          <a:noFill/>
        </p:spPr>
        <p:txBody>
          <a:bodyPr wrap="square">
            <a:spAutoFit/>
          </a:bodyPr>
          <a:lstStyle/>
          <a:p>
            <a:r>
              <a:rPr lang="nl-NL" sz="8000" b="1" dirty="0">
                <a:solidFill>
                  <a:schemeClr val="bg1"/>
                </a:solidFill>
              </a:rPr>
              <a:t>Kennismaken</a:t>
            </a:r>
          </a:p>
        </p:txBody>
      </p:sp>
      <p:sp>
        <p:nvSpPr>
          <p:cNvPr id="9" name="Tekstvak 8">
            <a:extLst>
              <a:ext uri="{FF2B5EF4-FFF2-40B4-BE49-F238E27FC236}">
                <a16:creationId xmlns:a16="http://schemas.microsoft.com/office/drawing/2014/main" id="{97E3AFC1-609E-899A-5C1B-2C7353097A1E}"/>
              </a:ext>
            </a:extLst>
          </p:cNvPr>
          <p:cNvSpPr txBox="1"/>
          <p:nvPr/>
        </p:nvSpPr>
        <p:spPr>
          <a:xfrm>
            <a:off x="457200" y="4686300"/>
            <a:ext cx="8839200" cy="1077218"/>
          </a:xfrm>
          <a:prstGeom prst="rect">
            <a:avLst/>
          </a:prstGeom>
          <a:noFill/>
        </p:spPr>
        <p:txBody>
          <a:bodyPr wrap="square">
            <a:spAutoFit/>
          </a:bodyPr>
          <a:lstStyle/>
          <a:p>
            <a:pPr marL="1143000" indent="-1143000">
              <a:buFont typeface="Arial" panose="020B0604020202020204" pitchFamily="34" charset="0"/>
              <a:buChar char="•"/>
            </a:pPr>
            <a:r>
              <a:rPr lang="nl-NL" sz="3200" b="1" dirty="0">
                <a:solidFill>
                  <a:schemeClr val="bg1"/>
                </a:solidFill>
              </a:rPr>
              <a:t>Voor welke organisatie werk je?</a:t>
            </a:r>
          </a:p>
          <a:p>
            <a:pPr marL="1143000" indent="-1143000">
              <a:buFont typeface="Arial" panose="020B0604020202020204" pitchFamily="34" charset="0"/>
              <a:buChar char="•"/>
            </a:pPr>
            <a:r>
              <a:rPr lang="nl-NL" sz="3200" b="1" dirty="0">
                <a:solidFill>
                  <a:schemeClr val="bg1"/>
                </a:solidFill>
              </a:rPr>
              <a:t>Wat hoop je vandaag te leren of af te leren?</a:t>
            </a:r>
          </a:p>
        </p:txBody>
      </p:sp>
      <p:pic>
        <p:nvPicPr>
          <p:cNvPr id="4" name="Afbeelding 3" descr="Kunst van metalen paperclips">
            <a:extLst>
              <a:ext uri="{FF2B5EF4-FFF2-40B4-BE49-F238E27FC236}">
                <a16:creationId xmlns:a16="http://schemas.microsoft.com/office/drawing/2014/main" id="{6651D33D-7C90-046A-510C-70486008F4CE}"/>
              </a:ext>
            </a:extLst>
          </p:cNvPr>
          <p:cNvPicPr>
            <a:picLocks noChangeAspect="1"/>
          </p:cNvPicPr>
          <p:nvPr/>
        </p:nvPicPr>
        <p:blipFill>
          <a:blip r:embed="rId4">
            <a:extLst>
              <a:ext uri="{28A0092B-C50C-407E-A947-70E740481C1C}">
                <a14:useLocalDpi xmlns:a14="http://schemas.microsoft.com/office/drawing/2010/main" val="0"/>
              </a:ext>
            </a:extLst>
          </a:blip>
          <a:srcRect l="15883" r="21674"/>
          <a:stretch>
            <a:fillRect/>
          </a:stretch>
        </p:blipFill>
        <p:spPr>
          <a:xfrm>
            <a:off x="9601200" y="0"/>
            <a:ext cx="8686800" cy="10287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8678803"/>
            <a:ext cx="18288000" cy="1608197"/>
          </a:xfrm>
          <a:prstGeom prst="rect">
            <a:avLst/>
          </a:prstGeom>
          <a:solidFill>
            <a:srgbClr val="BF1370"/>
          </a:solidFill>
        </p:spPr>
        <p:txBody>
          <a:bodyPr/>
          <a:lstStyle/>
          <a:p>
            <a:endParaRPr lang="nl-NL"/>
          </a:p>
        </p:txBody>
      </p:sp>
      <p:sp>
        <p:nvSpPr>
          <p:cNvPr id="3" name="Freeform 3"/>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3"/>
            <a:stretch>
              <a:fillRect l="-4945" r="-324558"/>
            </a:stretch>
          </a:blipFill>
        </p:spPr>
        <p:txBody>
          <a:bodyPr/>
          <a:lstStyle/>
          <a:p>
            <a:endParaRPr lang="nl-NL"/>
          </a:p>
        </p:txBody>
      </p:sp>
      <p:sp>
        <p:nvSpPr>
          <p:cNvPr id="5" name="Tekstvak 4">
            <a:extLst>
              <a:ext uri="{FF2B5EF4-FFF2-40B4-BE49-F238E27FC236}">
                <a16:creationId xmlns:a16="http://schemas.microsoft.com/office/drawing/2014/main" id="{CF845657-CD65-6537-2FEE-86E36D049695}"/>
              </a:ext>
            </a:extLst>
          </p:cNvPr>
          <p:cNvSpPr txBox="1"/>
          <p:nvPr/>
        </p:nvSpPr>
        <p:spPr>
          <a:xfrm>
            <a:off x="1295400" y="876300"/>
            <a:ext cx="9144000" cy="1323439"/>
          </a:xfrm>
          <a:prstGeom prst="rect">
            <a:avLst/>
          </a:prstGeom>
          <a:noFill/>
        </p:spPr>
        <p:txBody>
          <a:bodyPr wrap="square">
            <a:spAutoFit/>
          </a:bodyPr>
          <a:lstStyle/>
          <a:p>
            <a:r>
              <a:rPr lang="nl-NL" sz="8000" b="1" dirty="0"/>
              <a:t>Wat is de WMEBV</a:t>
            </a:r>
          </a:p>
        </p:txBody>
      </p:sp>
      <p:sp>
        <p:nvSpPr>
          <p:cNvPr id="7" name="Tekstvak 6">
            <a:extLst>
              <a:ext uri="{FF2B5EF4-FFF2-40B4-BE49-F238E27FC236}">
                <a16:creationId xmlns:a16="http://schemas.microsoft.com/office/drawing/2014/main" id="{BE453786-717A-8749-4626-641F47AB34C7}"/>
              </a:ext>
            </a:extLst>
          </p:cNvPr>
          <p:cNvSpPr txBox="1"/>
          <p:nvPr/>
        </p:nvSpPr>
        <p:spPr>
          <a:xfrm>
            <a:off x="1371600" y="2628096"/>
            <a:ext cx="13030200" cy="5293757"/>
          </a:xfrm>
          <a:prstGeom prst="rect">
            <a:avLst/>
          </a:prstGeom>
          <a:noFill/>
        </p:spPr>
        <p:txBody>
          <a:bodyPr wrap="square">
            <a:spAutoFit/>
          </a:bodyPr>
          <a:lstStyle/>
          <a:p>
            <a:pPr>
              <a:buNone/>
            </a:pPr>
            <a:r>
              <a:rPr lang="nl-NL" sz="2600" b="1" dirty="0">
                <a:effectLst/>
                <a:latin typeface="+mj-lt"/>
              </a:rPr>
              <a:t>Wet modernisering elektronisch bestuurlijk verkeer (</a:t>
            </a:r>
            <a:r>
              <a:rPr lang="nl-NL" sz="2600" b="1" dirty="0" err="1">
                <a:effectLst/>
                <a:latin typeface="+mj-lt"/>
              </a:rPr>
              <a:t>Wmebv</a:t>
            </a:r>
            <a:r>
              <a:rPr lang="nl-NL" sz="2600" b="1" dirty="0">
                <a:effectLst/>
                <a:latin typeface="+mj-lt"/>
              </a:rPr>
              <a:t>) is ingegaan per 1 januari 2026</a:t>
            </a:r>
          </a:p>
          <a:p>
            <a:pPr>
              <a:buNone/>
            </a:pPr>
            <a:endParaRPr lang="nl-NL" sz="2600" b="1" dirty="0">
              <a:effectLst/>
              <a:latin typeface="+mj-lt"/>
            </a:endParaRPr>
          </a:p>
          <a:p>
            <a:pPr>
              <a:buNone/>
            </a:pPr>
            <a:r>
              <a:rPr lang="nl-NL" sz="2600" b="1" dirty="0">
                <a:effectLst/>
                <a:latin typeface="+mj-lt"/>
              </a:rPr>
              <a:t>Doel</a:t>
            </a:r>
            <a:br>
              <a:rPr lang="nl-NL" sz="2600" dirty="0">
                <a:effectLst/>
                <a:latin typeface="+mj-lt"/>
              </a:rPr>
            </a:br>
            <a:r>
              <a:rPr lang="nl-NL" sz="2600" dirty="0">
                <a:effectLst/>
                <a:latin typeface="+mj-lt"/>
              </a:rPr>
              <a:t>Versnellen en vereenvoudigen van digitaal contact tussen overheid en burger/bedrijf, met rechtszekerheid als randvoorwaarde.</a:t>
            </a:r>
          </a:p>
          <a:p>
            <a:pPr>
              <a:buNone/>
            </a:pPr>
            <a:endParaRPr lang="nl-NL" sz="2600" b="1" dirty="0">
              <a:effectLst/>
              <a:latin typeface="+mj-lt"/>
            </a:endParaRPr>
          </a:p>
          <a:p>
            <a:pPr>
              <a:buNone/>
            </a:pPr>
            <a:r>
              <a:rPr lang="nl-NL" sz="2600" b="1" dirty="0">
                <a:effectLst/>
                <a:latin typeface="+mj-lt"/>
              </a:rPr>
              <a:t>Kernpunten</a:t>
            </a:r>
            <a:endParaRPr lang="nl-NL" sz="2600" dirty="0">
              <a:effectLst/>
              <a:latin typeface="+mj-lt"/>
            </a:endParaRPr>
          </a:p>
          <a:p>
            <a:pPr marL="457200" indent="-457200">
              <a:buFont typeface="Arial" panose="020B0604020202020204" pitchFamily="34" charset="0"/>
              <a:buChar char="•"/>
            </a:pPr>
            <a:r>
              <a:rPr lang="nl-NL" sz="2600" dirty="0">
                <a:effectLst/>
                <a:latin typeface="+mj-lt"/>
              </a:rPr>
              <a:t>Recht</a:t>
            </a:r>
            <a:r>
              <a:rPr lang="nl-NL" sz="2400" dirty="0">
                <a:effectLst/>
                <a:latin typeface="+mj-lt"/>
              </a:rPr>
              <a:t> </a:t>
            </a:r>
            <a:r>
              <a:rPr lang="nl-NL" sz="2600" dirty="0">
                <a:effectLst/>
                <a:latin typeface="+mj-lt"/>
              </a:rPr>
              <a:t>op elektronisch communiceren met bestuursorganen (tenzij zwaarwegende uitzondering).</a:t>
            </a:r>
          </a:p>
          <a:p>
            <a:pPr marL="457200" indent="-457200">
              <a:buFont typeface="Arial" panose="020B0604020202020204" pitchFamily="34" charset="0"/>
              <a:buChar char="•"/>
            </a:pPr>
            <a:r>
              <a:rPr lang="nl-NL" sz="2600" dirty="0">
                <a:effectLst/>
                <a:latin typeface="+mj-lt"/>
              </a:rPr>
              <a:t>Bestuursorganen moeten digitale kanalen structureel en betrouwbaar inrichten.</a:t>
            </a:r>
          </a:p>
          <a:p>
            <a:pPr marL="457200" indent="-457200">
              <a:buFont typeface="Arial" panose="020B0604020202020204" pitchFamily="34" charset="0"/>
              <a:buChar char="•"/>
            </a:pPr>
            <a:r>
              <a:rPr lang="nl-NL" sz="2600" dirty="0">
                <a:effectLst/>
                <a:latin typeface="+mj-lt"/>
              </a:rPr>
              <a:t>Heldere regels voor ontvangst, verzending en tijdstip van elektronische berichten.</a:t>
            </a:r>
          </a:p>
          <a:p>
            <a:pPr marL="457200" indent="-457200">
              <a:buFont typeface="Arial" panose="020B0604020202020204" pitchFamily="34" charset="0"/>
              <a:buChar char="•"/>
            </a:pPr>
            <a:r>
              <a:rPr lang="nl-NL" sz="2600" dirty="0">
                <a:effectLst/>
                <a:latin typeface="+mj-lt"/>
              </a:rPr>
              <a:t>Gelijkwaardigheid digitaal ↔ papier, mits aan wettelijke eisen voldaan.</a:t>
            </a:r>
          </a:p>
          <a:p>
            <a:endParaRPr lang="nl-NL" sz="26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222C4-CCF5-147B-0170-4EC05D8EFCC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A294B16-3647-6424-F25A-8567C564D813}"/>
              </a:ext>
              <a:ext uri="{C183D7F6-B498-43B3-948B-1728B52AA6E4}">
                <adec:decorative xmlns:adec="http://schemas.microsoft.com/office/drawing/2017/decorative" val="1"/>
              </a:ext>
            </a:extLst>
          </p:cNvPr>
          <p:cNvSpPr/>
          <p:nvPr/>
        </p:nvSpPr>
        <p:spPr>
          <a:xfrm>
            <a:off x="0" y="8678803"/>
            <a:ext cx="18288000" cy="1608197"/>
          </a:xfrm>
          <a:prstGeom prst="rect">
            <a:avLst/>
          </a:prstGeom>
          <a:solidFill>
            <a:srgbClr val="BF1370"/>
          </a:solidFill>
        </p:spPr>
        <p:txBody>
          <a:bodyPr/>
          <a:lstStyle/>
          <a:p>
            <a:endParaRPr lang="nl-NL"/>
          </a:p>
        </p:txBody>
      </p:sp>
      <p:sp>
        <p:nvSpPr>
          <p:cNvPr id="3" name="Freeform 3">
            <a:extLst>
              <a:ext uri="{FF2B5EF4-FFF2-40B4-BE49-F238E27FC236}">
                <a16:creationId xmlns:a16="http://schemas.microsoft.com/office/drawing/2014/main" id="{6F8949E6-56EE-849B-47F3-43801865F4ED}"/>
              </a:ext>
            </a:extLst>
          </p:cNvPr>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3"/>
            <a:stretch>
              <a:fillRect l="-4945" r="-324558"/>
            </a:stretch>
          </a:blipFill>
        </p:spPr>
        <p:txBody>
          <a:bodyPr/>
          <a:lstStyle/>
          <a:p>
            <a:endParaRPr lang="nl-NL"/>
          </a:p>
        </p:txBody>
      </p:sp>
      <p:sp>
        <p:nvSpPr>
          <p:cNvPr id="5" name="Tekstvak 4">
            <a:extLst>
              <a:ext uri="{FF2B5EF4-FFF2-40B4-BE49-F238E27FC236}">
                <a16:creationId xmlns:a16="http://schemas.microsoft.com/office/drawing/2014/main" id="{DA291BB6-F4B3-205D-2C58-6260189C9FF9}"/>
              </a:ext>
            </a:extLst>
          </p:cNvPr>
          <p:cNvSpPr txBox="1"/>
          <p:nvPr/>
        </p:nvSpPr>
        <p:spPr>
          <a:xfrm>
            <a:off x="1295400" y="876300"/>
            <a:ext cx="11201400" cy="1323439"/>
          </a:xfrm>
          <a:prstGeom prst="rect">
            <a:avLst/>
          </a:prstGeom>
          <a:noFill/>
        </p:spPr>
        <p:txBody>
          <a:bodyPr wrap="square">
            <a:spAutoFit/>
          </a:bodyPr>
          <a:lstStyle/>
          <a:p>
            <a:r>
              <a:rPr lang="nl-NL" sz="8000" b="1" dirty="0"/>
              <a:t>Wat doet de WMEBV</a:t>
            </a:r>
          </a:p>
        </p:txBody>
      </p:sp>
      <p:sp>
        <p:nvSpPr>
          <p:cNvPr id="7" name="Tekstvak 6">
            <a:extLst>
              <a:ext uri="{FF2B5EF4-FFF2-40B4-BE49-F238E27FC236}">
                <a16:creationId xmlns:a16="http://schemas.microsoft.com/office/drawing/2014/main" id="{8290E536-6483-59CD-2AF2-9A8C57C66BDE}"/>
              </a:ext>
            </a:extLst>
          </p:cNvPr>
          <p:cNvSpPr txBox="1"/>
          <p:nvPr/>
        </p:nvSpPr>
        <p:spPr>
          <a:xfrm>
            <a:off x="1295400" y="2407672"/>
            <a:ext cx="13868400" cy="5355312"/>
          </a:xfrm>
          <a:prstGeom prst="rect">
            <a:avLst/>
          </a:prstGeom>
          <a:noFill/>
        </p:spPr>
        <p:txBody>
          <a:bodyPr wrap="square">
            <a:spAutoFit/>
          </a:bodyPr>
          <a:lstStyle/>
          <a:p>
            <a:r>
              <a:rPr lang="nl-NL" sz="2800" b="1" dirty="0"/>
              <a:t>Berichten áán de overheid</a:t>
            </a:r>
          </a:p>
          <a:p>
            <a:pPr>
              <a:lnSpc>
                <a:spcPct val="150000"/>
              </a:lnSpc>
            </a:pPr>
            <a:r>
              <a:rPr lang="nl-NL" sz="2800" dirty="0"/>
              <a:t>Wanneer het gaat om berichten áán de overheid regelt de wet de volgende zaken:</a:t>
            </a:r>
          </a:p>
          <a:p>
            <a:pPr marL="457200" indent="-457200">
              <a:lnSpc>
                <a:spcPct val="150000"/>
              </a:lnSpc>
              <a:buFont typeface="+mj-lt"/>
              <a:buAutoNum type="arabicPeriod"/>
            </a:pPr>
            <a:r>
              <a:rPr lang="nl-NL" sz="2800" dirty="0"/>
              <a:t>Recht op het </a:t>
            </a:r>
            <a:r>
              <a:rPr lang="nl-NL" sz="2800" u="sng" dirty="0"/>
              <a:t>elektronisch inzenden</a:t>
            </a:r>
            <a:r>
              <a:rPr lang="nl-NL" sz="2800" dirty="0"/>
              <a:t> van een bericht in het kader van een formele (wettelijk geregelde) procedure. </a:t>
            </a:r>
          </a:p>
          <a:p>
            <a:pPr marL="457200" indent="-457200">
              <a:lnSpc>
                <a:spcPct val="150000"/>
              </a:lnSpc>
              <a:buFont typeface="+mj-lt"/>
              <a:buAutoNum type="arabicPeriod"/>
            </a:pPr>
            <a:r>
              <a:rPr lang="nl-NL" sz="2800" dirty="0"/>
              <a:t>Verplichte </a:t>
            </a:r>
            <a:r>
              <a:rPr lang="nl-NL" sz="2800" u="sng" dirty="0"/>
              <a:t>ontvangstbevestiging</a:t>
            </a:r>
            <a:r>
              <a:rPr lang="nl-NL" sz="2800" dirty="0"/>
              <a:t> van een elektronisch bericht aan de overheid. </a:t>
            </a:r>
          </a:p>
          <a:p>
            <a:pPr marL="457200" indent="-457200">
              <a:lnSpc>
                <a:spcPct val="150000"/>
              </a:lnSpc>
              <a:buFont typeface="+mj-lt"/>
              <a:buAutoNum type="arabicPeriod"/>
            </a:pPr>
            <a:r>
              <a:rPr lang="nl-NL" sz="2800" dirty="0"/>
              <a:t>Recht op </a:t>
            </a:r>
            <a:r>
              <a:rPr lang="nl-NL" sz="2800" u="sng" dirty="0"/>
              <a:t>afschrift van ingevoerde gegevens </a:t>
            </a:r>
            <a:r>
              <a:rPr lang="nl-NL" sz="2800" dirty="0"/>
              <a:t>in een </a:t>
            </a:r>
            <a:r>
              <a:rPr lang="nl-NL" sz="2800" dirty="0" err="1"/>
              <a:t>web-formulier</a:t>
            </a:r>
            <a:r>
              <a:rPr lang="nl-NL" sz="2800" dirty="0"/>
              <a:t>. </a:t>
            </a:r>
          </a:p>
          <a:p>
            <a:pPr marL="457200" indent="-457200">
              <a:lnSpc>
                <a:spcPct val="150000"/>
              </a:lnSpc>
              <a:buFont typeface="+mj-lt"/>
              <a:buAutoNum type="arabicPeriod"/>
            </a:pPr>
            <a:r>
              <a:rPr lang="nl-NL" sz="2800" dirty="0"/>
              <a:t>Verbod op </a:t>
            </a:r>
            <a:r>
              <a:rPr lang="nl-NL" sz="2800" u="sng" dirty="0"/>
              <a:t>niet-verplichte gegevens</a:t>
            </a:r>
            <a:r>
              <a:rPr lang="nl-NL" sz="2800" b="1" dirty="0"/>
              <a:t> </a:t>
            </a:r>
            <a:r>
              <a:rPr lang="nl-NL" sz="2800" dirty="0"/>
              <a:t>afdwingen in een </a:t>
            </a:r>
            <a:r>
              <a:rPr lang="nl-NL" sz="2800" dirty="0" err="1"/>
              <a:t>web-formulier</a:t>
            </a:r>
            <a:r>
              <a:rPr lang="nl-NL" sz="2800" dirty="0"/>
              <a:t>.  </a:t>
            </a:r>
          </a:p>
          <a:p>
            <a:pPr marL="457200" indent="-457200">
              <a:lnSpc>
                <a:spcPct val="150000"/>
              </a:lnSpc>
              <a:buFont typeface="+mj-lt"/>
              <a:buAutoNum type="arabicPeriod"/>
            </a:pPr>
            <a:r>
              <a:rPr lang="nl-NL" sz="2800" dirty="0"/>
              <a:t>Verlengde indieningstermijn </a:t>
            </a:r>
            <a:r>
              <a:rPr lang="nl-NL" sz="2800" u="sng" dirty="0"/>
              <a:t>bij storing. </a:t>
            </a:r>
          </a:p>
          <a:p>
            <a:pPr>
              <a:buNone/>
            </a:pPr>
            <a:endParaRPr lang="nl-NL" sz="2000" dirty="0"/>
          </a:p>
        </p:txBody>
      </p:sp>
      <p:pic>
        <p:nvPicPr>
          <p:cNvPr id="8" name="Graphic 7" descr="Verzenden silhouet">
            <a:extLst>
              <a:ext uri="{FF2B5EF4-FFF2-40B4-BE49-F238E27FC236}">
                <a16:creationId xmlns:a16="http://schemas.microsoft.com/office/drawing/2014/main" id="{46289C46-0247-8C71-3D2C-42F270FEBA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35200" y="3810000"/>
            <a:ext cx="2667000" cy="2667000"/>
          </a:xfrm>
          <a:prstGeom prst="rect">
            <a:avLst/>
          </a:prstGeom>
        </p:spPr>
      </p:pic>
    </p:spTree>
    <p:extLst>
      <p:ext uri="{BB962C8B-B14F-4D97-AF65-F5344CB8AC3E}">
        <p14:creationId xmlns:p14="http://schemas.microsoft.com/office/powerpoint/2010/main" val="370242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C5BF-BCB0-DA3E-4EBE-FE5F4BC00D5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D6B1349-3165-2CB3-559B-271813ED8730}"/>
              </a:ext>
              <a:ext uri="{C183D7F6-B498-43B3-948B-1728B52AA6E4}">
                <adec:decorative xmlns:adec="http://schemas.microsoft.com/office/drawing/2017/decorative" val="1"/>
              </a:ext>
            </a:extLst>
          </p:cNvPr>
          <p:cNvSpPr/>
          <p:nvPr/>
        </p:nvSpPr>
        <p:spPr>
          <a:xfrm>
            <a:off x="0" y="8678803"/>
            <a:ext cx="18288000" cy="1608197"/>
          </a:xfrm>
          <a:prstGeom prst="rect">
            <a:avLst/>
          </a:prstGeom>
          <a:solidFill>
            <a:srgbClr val="BF1370"/>
          </a:solidFill>
        </p:spPr>
        <p:txBody>
          <a:bodyPr/>
          <a:lstStyle/>
          <a:p>
            <a:endParaRPr lang="nl-NL"/>
          </a:p>
        </p:txBody>
      </p:sp>
      <p:sp>
        <p:nvSpPr>
          <p:cNvPr id="3" name="Freeform 3">
            <a:extLst>
              <a:ext uri="{FF2B5EF4-FFF2-40B4-BE49-F238E27FC236}">
                <a16:creationId xmlns:a16="http://schemas.microsoft.com/office/drawing/2014/main" id="{C6834C76-FB2E-576D-584F-074ED4D9C21A}"/>
              </a:ext>
            </a:extLst>
          </p:cNvPr>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3"/>
            <a:stretch>
              <a:fillRect l="-4945" r="-324558"/>
            </a:stretch>
          </a:blipFill>
        </p:spPr>
        <p:txBody>
          <a:bodyPr/>
          <a:lstStyle/>
          <a:p>
            <a:endParaRPr lang="nl-NL"/>
          </a:p>
        </p:txBody>
      </p:sp>
      <p:sp>
        <p:nvSpPr>
          <p:cNvPr id="5" name="Tekstvak 4">
            <a:extLst>
              <a:ext uri="{FF2B5EF4-FFF2-40B4-BE49-F238E27FC236}">
                <a16:creationId xmlns:a16="http://schemas.microsoft.com/office/drawing/2014/main" id="{B2645417-4A8D-2ECA-D303-146C47A980FC}"/>
              </a:ext>
            </a:extLst>
          </p:cNvPr>
          <p:cNvSpPr txBox="1"/>
          <p:nvPr/>
        </p:nvSpPr>
        <p:spPr>
          <a:xfrm>
            <a:off x="1295400" y="876300"/>
            <a:ext cx="11201400" cy="1323439"/>
          </a:xfrm>
          <a:prstGeom prst="rect">
            <a:avLst/>
          </a:prstGeom>
          <a:noFill/>
        </p:spPr>
        <p:txBody>
          <a:bodyPr wrap="square">
            <a:spAutoFit/>
          </a:bodyPr>
          <a:lstStyle/>
          <a:p>
            <a:r>
              <a:rPr lang="nl-NL" sz="8000" b="1" dirty="0"/>
              <a:t>Wat doet de WMEBV</a:t>
            </a:r>
          </a:p>
        </p:txBody>
      </p:sp>
      <p:sp>
        <p:nvSpPr>
          <p:cNvPr id="7" name="Tekstvak 6">
            <a:extLst>
              <a:ext uri="{FF2B5EF4-FFF2-40B4-BE49-F238E27FC236}">
                <a16:creationId xmlns:a16="http://schemas.microsoft.com/office/drawing/2014/main" id="{503F5086-B8BB-91BD-966A-E3A3F9A0263C}"/>
              </a:ext>
            </a:extLst>
          </p:cNvPr>
          <p:cNvSpPr txBox="1"/>
          <p:nvPr/>
        </p:nvSpPr>
        <p:spPr>
          <a:xfrm>
            <a:off x="1295400" y="2552700"/>
            <a:ext cx="10363200" cy="5539978"/>
          </a:xfrm>
          <a:prstGeom prst="rect">
            <a:avLst/>
          </a:prstGeom>
          <a:noFill/>
        </p:spPr>
        <p:txBody>
          <a:bodyPr wrap="square">
            <a:spAutoFit/>
          </a:bodyPr>
          <a:lstStyle/>
          <a:p>
            <a:pPr>
              <a:lnSpc>
                <a:spcPct val="150000"/>
              </a:lnSpc>
            </a:pPr>
            <a:r>
              <a:rPr lang="nl-NL" sz="2800" b="1" dirty="0"/>
              <a:t>Bij berichten ván de overheid in een </a:t>
            </a:r>
            <a:r>
              <a:rPr lang="nl-NL" sz="2800" b="1" dirty="0" err="1"/>
              <a:t>berichtenbox</a:t>
            </a:r>
            <a:endParaRPr lang="nl-NL" sz="2800" b="1" dirty="0"/>
          </a:p>
          <a:p>
            <a:pPr marL="457200" indent="-457200">
              <a:lnSpc>
                <a:spcPct val="150000"/>
              </a:lnSpc>
              <a:buFont typeface="+mj-lt"/>
              <a:buAutoNum type="arabicPeriod"/>
            </a:pPr>
            <a:r>
              <a:rPr lang="nl-NL" sz="2800" dirty="0"/>
              <a:t>Verplichte </a:t>
            </a:r>
            <a:r>
              <a:rPr lang="nl-NL" sz="2800" u="sng" dirty="0"/>
              <a:t>notificatie</a:t>
            </a:r>
            <a:r>
              <a:rPr lang="nl-NL" sz="2800" dirty="0"/>
              <a:t> bij plaatsing van een bericht in een </a:t>
            </a:r>
            <a:r>
              <a:rPr lang="nl-NL" sz="2800" dirty="0" err="1"/>
              <a:t>berichtenbox</a:t>
            </a:r>
            <a:r>
              <a:rPr lang="nl-NL" sz="2800" dirty="0"/>
              <a:t>. </a:t>
            </a:r>
          </a:p>
          <a:p>
            <a:pPr marL="457200" indent="-457200">
              <a:lnSpc>
                <a:spcPct val="150000"/>
              </a:lnSpc>
              <a:buFont typeface="+mj-lt"/>
              <a:buAutoNum type="arabicPeriod"/>
            </a:pPr>
            <a:r>
              <a:rPr lang="nl-NL" sz="2800" dirty="0"/>
              <a:t>Opnemen van </a:t>
            </a:r>
            <a:r>
              <a:rPr lang="nl-NL" sz="2800" u="sng" dirty="0"/>
              <a:t>essentiële informatie </a:t>
            </a:r>
            <a:r>
              <a:rPr lang="nl-NL" sz="2800" dirty="0"/>
              <a:t>in een notificatie. </a:t>
            </a:r>
          </a:p>
          <a:p>
            <a:pPr marL="457200" indent="-457200">
              <a:lnSpc>
                <a:spcPct val="150000"/>
              </a:lnSpc>
              <a:buFont typeface="+mj-lt"/>
              <a:buAutoNum type="arabicPeriod"/>
            </a:pPr>
            <a:r>
              <a:rPr lang="nl-NL" sz="2800" dirty="0"/>
              <a:t>Langs </a:t>
            </a:r>
            <a:r>
              <a:rPr lang="nl-NL" sz="2800" u="sng" dirty="0"/>
              <a:t>andere weg contact </a:t>
            </a:r>
            <a:r>
              <a:rPr lang="nl-NL" sz="2800" dirty="0"/>
              <a:t>opnemen als een notificatie niet kan worden bezorgd. </a:t>
            </a:r>
          </a:p>
          <a:p>
            <a:pPr marL="457200" indent="-457200">
              <a:lnSpc>
                <a:spcPct val="150000"/>
              </a:lnSpc>
              <a:buFont typeface="+mj-lt"/>
              <a:buAutoNum type="arabicPeriod"/>
            </a:pPr>
            <a:r>
              <a:rPr lang="nl-NL" sz="2800" u="sng" dirty="0"/>
              <a:t>Bewijslast</a:t>
            </a:r>
            <a:r>
              <a:rPr lang="nl-NL" sz="2800" dirty="0"/>
              <a:t> rond de ontvangst en de verzending met een </a:t>
            </a:r>
            <a:r>
              <a:rPr lang="nl-NL" sz="2800" dirty="0" err="1"/>
              <a:t>berichtenbox</a:t>
            </a:r>
            <a:r>
              <a:rPr lang="nl-NL" sz="2800" dirty="0"/>
              <a:t> berust bij het bestuursorgaan; </a:t>
            </a:r>
          </a:p>
          <a:p>
            <a:pPr>
              <a:buNone/>
            </a:pPr>
            <a:endParaRPr lang="nl-NL" dirty="0"/>
          </a:p>
        </p:txBody>
      </p:sp>
      <p:pic>
        <p:nvPicPr>
          <p:cNvPr id="8" name="Graphic 7" descr="Open enveloppe silhouet">
            <a:extLst>
              <a:ext uri="{FF2B5EF4-FFF2-40B4-BE49-F238E27FC236}">
                <a16:creationId xmlns:a16="http://schemas.microsoft.com/office/drawing/2014/main" id="{811B2F5A-4B7E-FE91-B99F-E71CC8EA3A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92251" y="2705100"/>
            <a:ext cx="3810000" cy="3810000"/>
          </a:xfrm>
          <a:prstGeom prst="rect">
            <a:avLst/>
          </a:prstGeom>
        </p:spPr>
      </p:pic>
    </p:spTree>
    <p:extLst>
      <p:ext uri="{BB962C8B-B14F-4D97-AF65-F5344CB8AC3E}">
        <p14:creationId xmlns:p14="http://schemas.microsoft.com/office/powerpoint/2010/main" val="375063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EC091-3739-BCF5-3284-6DE8DBCEFBB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7A4C1A9-99E2-8CF3-30F1-96DE3F31A6E1}"/>
              </a:ext>
              <a:ext uri="{C183D7F6-B498-43B3-948B-1728B52AA6E4}">
                <adec:decorative xmlns:adec="http://schemas.microsoft.com/office/drawing/2017/decorative" val="1"/>
              </a:ext>
            </a:extLst>
          </p:cNvPr>
          <p:cNvSpPr/>
          <p:nvPr/>
        </p:nvSpPr>
        <p:spPr>
          <a:xfrm>
            <a:off x="0" y="8678803"/>
            <a:ext cx="18288000" cy="1608197"/>
          </a:xfrm>
          <a:prstGeom prst="rect">
            <a:avLst/>
          </a:prstGeom>
          <a:solidFill>
            <a:srgbClr val="BF1370"/>
          </a:solidFill>
        </p:spPr>
        <p:txBody>
          <a:bodyPr/>
          <a:lstStyle/>
          <a:p>
            <a:endParaRPr lang="nl-NL"/>
          </a:p>
        </p:txBody>
      </p:sp>
      <p:sp>
        <p:nvSpPr>
          <p:cNvPr id="3" name="Freeform 3">
            <a:extLst>
              <a:ext uri="{FF2B5EF4-FFF2-40B4-BE49-F238E27FC236}">
                <a16:creationId xmlns:a16="http://schemas.microsoft.com/office/drawing/2014/main" id="{31730D78-362C-B517-97D2-54059AB3BF0C}"/>
              </a:ext>
            </a:extLst>
          </p:cNvPr>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3"/>
            <a:stretch>
              <a:fillRect l="-4945" r="-324558"/>
            </a:stretch>
          </a:blipFill>
        </p:spPr>
        <p:txBody>
          <a:bodyPr/>
          <a:lstStyle/>
          <a:p>
            <a:endParaRPr lang="nl-NL"/>
          </a:p>
        </p:txBody>
      </p:sp>
      <p:sp>
        <p:nvSpPr>
          <p:cNvPr id="5" name="Tekstvak 4">
            <a:extLst>
              <a:ext uri="{FF2B5EF4-FFF2-40B4-BE49-F238E27FC236}">
                <a16:creationId xmlns:a16="http://schemas.microsoft.com/office/drawing/2014/main" id="{97284368-810E-3A5C-5AED-1610CA734FC1}"/>
              </a:ext>
            </a:extLst>
          </p:cNvPr>
          <p:cNvSpPr txBox="1"/>
          <p:nvPr/>
        </p:nvSpPr>
        <p:spPr>
          <a:xfrm>
            <a:off x="762000" y="434181"/>
            <a:ext cx="5715000" cy="2554545"/>
          </a:xfrm>
          <a:prstGeom prst="rect">
            <a:avLst/>
          </a:prstGeom>
          <a:noFill/>
        </p:spPr>
        <p:txBody>
          <a:bodyPr wrap="square">
            <a:spAutoFit/>
          </a:bodyPr>
          <a:lstStyle/>
          <a:p>
            <a:r>
              <a:rPr lang="nl-NL" sz="8000" b="1" dirty="0"/>
              <a:t>Impact van de WMEBV</a:t>
            </a:r>
          </a:p>
        </p:txBody>
      </p:sp>
      <p:sp>
        <p:nvSpPr>
          <p:cNvPr id="7" name="Tekstvak 6">
            <a:extLst>
              <a:ext uri="{FF2B5EF4-FFF2-40B4-BE49-F238E27FC236}">
                <a16:creationId xmlns:a16="http://schemas.microsoft.com/office/drawing/2014/main" id="{63B2A3AD-2AD6-6ED8-9F48-9DC02B080EBA}"/>
              </a:ext>
            </a:extLst>
          </p:cNvPr>
          <p:cNvSpPr txBox="1"/>
          <p:nvPr/>
        </p:nvSpPr>
        <p:spPr>
          <a:xfrm>
            <a:off x="762000" y="3140432"/>
            <a:ext cx="5715000" cy="3970318"/>
          </a:xfrm>
          <a:prstGeom prst="rect">
            <a:avLst/>
          </a:prstGeom>
          <a:noFill/>
        </p:spPr>
        <p:txBody>
          <a:bodyPr wrap="square">
            <a:spAutoFit/>
          </a:bodyPr>
          <a:lstStyle/>
          <a:p>
            <a:r>
              <a:rPr lang="nl-NL" sz="2600" b="1" dirty="0"/>
              <a:t>Impact voor organisaties</a:t>
            </a:r>
            <a:endParaRPr lang="nl-NL" sz="2600" dirty="0"/>
          </a:p>
          <a:p>
            <a:pPr marL="457200" indent="-457200">
              <a:buFont typeface="Arial" panose="020B0604020202020204" pitchFamily="34" charset="0"/>
              <a:buChar char="•"/>
            </a:pPr>
            <a:r>
              <a:rPr lang="nl-NL" sz="2600" dirty="0"/>
              <a:t>Procesinrichting: digitale poststromen, zaak- en archiefbeheer op orde.</a:t>
            </a:r>
          </a:p>
          <a:p>
            <a:pPr marL="457200" indent="-457200">
              <a:buFont typeface="Arial" panose="020B0604020202020204" pitchFamily="34" charset="0"/>
              <a:buChar char="•"/>
            </a:pPr>
            <a:r>
              <a:rPr lang="nl-NL" sz="2600" dirty="0"/>
              <a:t>Juridisch: termijnen, bewijslast en bekendmakingen strak geborgd.</a:t>
            </a:r>
          </a:p>
          <a:p>
            <a:pPr marL="457200" indent="-457200">
              <a:buFont typeface="Arial" panose="020B0604020202020204" pitchFamily="34" charset="0"/>
              <a:buChar char="•"/>
            </a:pPr>
            <a:r>
              <a:rPr lang="nl-NL" sz="2600" dirty="0"/>
              <a:t>Informatiebeheer: duurzame toegankelijkheid en authenticiteit essentieel.</a:t>
            </a:r>
          </a:p>
          <a:p>
            <a:pPr>
              <a:buNone/>
            </a:pPr>
            <a:endParaRPr lang="nl-NL" dirty="0"/>
          </a:p>
        </p:txBody>
      </p:sp>
      <p:sp>
        <p:nvSpPr>
          <p:cNvPr id="4" name="Tekstvak 3">
            <a:extLst>
              <a:ext uri="{FF2B5EF4-FFF2-40B4-BE49-F238E27FC236}">
                <a16:creationId xmlns:a16="http://schemas.microsoft.com/office/drawing/2014/main" id="{B3969483-3FE4-7AD7-076A-A3500D8CD9C7}"/>
              </a:ext>
            </a:extLst>
          </p:cNvPr>
          <p:cNvSpPr txBox="1"/>
          <p:nvPr/>
        </p:nvSpPr>
        <p:spPr>
          <a:xfrm>
            <a:off x="609600" y="7090576"/>
            <a:ext cx="4953000" cy="1169551"/>
          </a:xfrm>
          <a:prstGeom prst="rect">
            <a:avLst/>
          </a:prstGeom>
          <a:noFill/>
        </p:spPr>
        <p:txBody>
          <a:bodyPr wrap="square">
            <a:spAutoFit/>
          </a:bodyPr>
          <a:lstStyle/>
          <a:p>
            <a:r>
              <a:rPr lang="nl-NL" sz="2600" b="1" dirty="0"/>
              <a:t>Meldingen en </a:t>
            </a:r>
            <a:r>
              <a:rPr lang="nl-NL" sz="2600" b="1" dirty="0" err="1"/>
              <a:t>logging</a:t>
            </a:r>
            <a:r>
              <a:rPr lang="nl-NL" sz="2600" b="1" dirty="0"/>
              <a:t> cruciaal onderdeel van dossier</a:t>
            </a:r>
            <a:endParaRPr lang="nl-NL" sz="2600" dirty="0"/>
          </a:p>
          <a:p>
            <a:pPr>
              <a:buNone/>
            </a:pPr>
            <a:endParaRPr lang="nl-NL" dirty="0"/>
          </a:p>
        </p:txBody>
      </p:sp>
      <p:pic>
        <p:nvPicPr>
          <p:cNvPr id="6" name="Afbeelding 5">
            <a:extLst>
              <a:ext uri="{FF2B5EF4-FFF2-40B4-BE49-F238E27FC236}">
                <a16:creationId xmlns:a16="http://schemas.microsoft.com/office/drawing/2014/main" id="{CC69D571-0604-0008-EB69-7C3C47F15475}"/>
              </a:ext>
            </a:extLst>
          </p:cNvPr>
          <p:cNvPicPr>
            <a:picLocks noChangeAspect="1"/>
          </p:cNvPicPr>
          <p:nvPr/>
        </p:nvPicPr>
        <p:blipFill>
          <a:blip r:embed="rId4"/>
          <a:stretch>
            <a:fillRect/>
          </a:stretch>
        </p:blipFill>
        <p:spPr>
          <a:xfrm>
            <a:off x="6477000" y="338913"/>
            <a:ext cx="11683040" cy="7651680"/>
          </a:xfrm>
          <a:prstGeom prst="rect">
            <a:avLst/>
          </a:prstGeom>
        </p:spPr>
      </p:pic>
    </p:spTree>
    <p:extLst>
      <p:ext uri="{BB962C8B-B14F-4D97-AF65-F5344CB8AC3E}">
        <p14:creationId xmlns:p14="http://schemas.microsoft.com/office/powerpoint/2010/main" val="183873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4A02-92A3-5D9A-FC2D-BAE33FA99F1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39B91B3-FDB7-C01A-6C15-5302E65000A9}"/>
              </a:ext>
              <a:ext uri="{C183D7F6-B498-43B3-948B-1728B52AA6E4}">
                <adec:decorative xmlns:adec="http://schemas.microsoft.com/office/drawing/2017/decorative" val="1"/>
              </a:ext>
            </a:extLst>
          </p:cNvPr>
          <p:cNvSpPr/>
          <p:nvPr/>
        </p:nvSpPr>
        <p:spPr>
          <a:xfrm>
            <a:off x="0" y="8678803"/>
            <a:ext cx="18288000" cy="1608197"/>
          </a:xfrm>
          <a:prstGeom prst="rect">
            <a:avLst/>
          </a:prstGeom>
          <a:solidFill>
            <a:srgbClr val="BF1370"/>
          </a:solidFill>
        </p:spPr>
        <p:txBody>
          <a:bodyPr/>
          <a:lstStyle/>
          <a:p>
            <a:endParaRPr lang="nl-NL"/>
          </a:p>
        </p:txBody>
      </p:sp>
      <p:sp>
        <p:nvSpPr>
          <p:cNvPr id="3" name="Freeform 3">
            <a:extLst>
              <a:ext uri="{FF2B5EF4-FFF2-40B4-BE49-F238E27FC236}">
                <a16:creationId xmlns:a16="http://schemas.microsoft.com/office/drawing/2014/main" id="{AD23DAC6-4DAB-E506-564A-1002B290C771}"/>
              </a:ext>
            </a:extLst>
          </p:cNvPr>
          <p:cNvSpPr/>
          <p:nvPr/>
        </p:nvSpPr>
        <p:spPr>
          <a:xfrm>
            <a:off x="16694431" y="222011"/>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3"/>
            <a:stretch>
              <a:fillRect l="-4945" r="-324558"/>
            </a:stretch>
          </a:blipFill>
        </p:spPr>
        <p:txBody>
          <a:bodyPr/>
          <a:lstStyle/>
          <a:p>
            <a:endParaRPr lang="nl-NL"/>
          </a:p>
        </p:txBody>
      </p:sp>
      <p:sp>
        <p:nvSpPr>
          <p:cNvPr id="5" name="Tekstvak 4">
            <a:extLst>
              <a:ext uri="{FF2B5EF4-FFF2-40B4-BE49-F238E27FC236}">
                <a16:creationId xmlns:a16="http://schemas.microsoft.com/office/drawing/2014/main" id="{A16A7011-CEBD-B294-C7E2-01193BCB8C46}"/>
              </a:ext>
            </a:extLst>
          </p:cNvPr>
          <p:cNvSpPr txBox="1"/>
          <p:nvPr/>
        </p:nvSpPr>
        <p:spPr>
          <a:xfrm>
            <a:off x="1295400" y="876300"/>
            <a:ext cx="11201400" cy="1323439"/>
          </a:xfrm>
          <a:prstGeom prst="rect">
            <a:avLst/>
          </a:prstGeom>
          <a:noFill/>
        </p:spPr>
        <p:txBody>
          <a:bodyPr wrap="square">
            <a:spAutoFit/>
          </a:bodyPr>
          <a:lstStyle/>
          <a:p>
            <a:r>
              <a:rPr lang="nl-NL" sz="8000" b="1" dirty="0"/>
              <a:t>Impact van de WMEBV</a:t>
            </a:r>
          </a:p>
        </p:txBody>
      </p:sp>
      <p:pic>
        <p:nvPicPr>
          <p:cNvPr id="2050" name="Picture 2">
            <a:extLst>
              <a:ext uri="{FF2B5EF4-FFF2-40B4-BE49-F238E27FC236}">
                <a16:creationId xmlns:a16="http://schemas.microsoft.com/office/drawing/2014/main" id="{E5834756-CC9E-E7E8-6E96-B8FBCB60E7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450"/>
          <a:stretch>
            <a:fillRect/>
          </a:stretch>
        </p:blipFill>
        <p:spPr bwMode="auto">
          <a:xfrm>
            <a:off x="176802" y="2199739"/>
            <a:ext cx="17934395" cy="6612775"/>
          </a:xfrm>
          <a:prstGeom prst="rect">
            <a:avLst/>
          </a:prstGeom>
          <a:noFill/>
          <a:extLst>
            <a:ext uri="{909E8E84-426E-40DD-AFC4-6F175D3DCCD1}">
              <a14:hiddenFill xmlns:a14="http://schemas.microsoft.com/office/drawing/2010/main">
                <a:solidFill>
                  <a:srgbClr val="FFFFFF"/>
                </a:solidFill>
              </a14:hiddenFill>
            </a:ext>
          </a:extLst>
        </p:spPr>
      </p:pic>
      <p:sp>
        <p:nvSpPr>
          <p:cNvPr id="4" name="Ovaal 3">
            <a:extLst>
              <a:ext uri="{FF2B5EF4-FFF2-40B4-BE49-F238E27FC236}">
                <a16:creationId xmlns:a16="http://schemas.microsoft.com/office/drawing/2014/main" id="{66542557-608E-07F2-05DB-9F6BBD2F892E}"/>
              </a:ext>
            </a:extLst>
          </p:cNvPr>
          <p:cNvSpPr/>
          <p:nvPr/>
        </p:nvSpPr>
        <p:spPr>
          <a:xfrm>
            <a:off x="10210800" y="6286501"/>
            <a:ext cx="1676400" cy="21336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651D87FF-E8D5-00A1-2522-72AB00A40EA3}"/>
              </a:ext>
            </a:extLst>
          </p:cNvPr>
          <p:cNvSpPr/>
          <p:nvPr/>
        </p:nvSpPr>
        <p:spPr>
          <a:xfrm>
            <a:off x="14160998" y="6268454"/>
            <a:ext cx="1676400" cy="21336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A3502B07-8AA1-43D8-843D-A37A5CC14BED}"/>
              </a:ext>
            </a:extLst>
          </p:cNvPr>
          <p:cNvPicPr>
            <a:picLocks noChangeAspect="1"/>
          </p:cNvPicPr>
          <p:nvPr/>
        </p:nvPicPr>
        <p:blipFill>
          <a:blip r:embed="rId5"/>
          <a:stretch>
            <a:fillRect/>
          </a:stretch>
        </p:blipFill>
        <p:spPr>
          <a:xfrm>
            <a:off x="4224821" y="8775250"/>
            <a:ext cx="9936177" cy="1394804"/>
          </a:xfrm>
          <a:prstGeom prst="rect">
            <a:avLst/>
          </a:prstGeom>
        </p:spPr>
      </p:pic>
    </p:spTree>
    <p:extLst>
      <p:ext uri="{BB962C8B-B14F-4D97-AF65-F5344CB8AC3E}">
        <p14:creationId xmlns:p14="http://schemas.microsoft.com/office/powerpoint/2010/main" val="274203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03168-ED1F-35AC-C0C2-58808B9C1C9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5AF6C98-371F-3BAC-060C-AE15309E57E6}"/>
              </a:ext>
            </a:extLst>
          </p:cNvPr>
          <p:cNvGrpSpPr/>
          <p:nvPr/>
        </p:nvGrpSpPr>
        <p:grpSpPr>
          <a:xfrm>
            <a:off x="-28903" y="19707"/>
            <a:ext cx="16107103" cy="10267293"/>
            <a:chOff x="0" y="0"/>
            <a:chExt cx="1737301" cy="2594847"/>
          </a:xfrm>
        </p:grpSpPr>
        <p:sp>
          <p:nvSpPr>
            <p:cNvPr id="3" name="Freeform 3">
              <a:extLst>
                <a:ext uri="{FF2B5EF4-FFF2-40B4-BE49-F238E27FC236}">
                  <a16:creationId xmlns:a16="http://schemas.microsoft.com/office/drawing/2014/main" id="{2EF16255-67F1-50FA-B3F8-B51800E2FF25}"/>
                </a:ext>
              </a:extLst>
            </p:cNvPr>
            <p:cNvSpPr/>
            <p:nvPr/>
          </p:nvSpPr>
          <p:spPr>
            <a:xfrm>
              <a:off x="0" y="0"/>
              <a:ext cx="1737301" cy="2594847"/>
            </a:xfrm>
            <a:custGeom>
              <a:avLst/>
              <a:gdLst/>
              <a:ahLst/>
              <a:cxnLst/>
              <a:rect l="l" t="t" r="r" b="b"/>
              <a:pathLst>
                <a:path w="1737301" h="2594847">
                  <a:moveTo>
                    <a:pt x="0" y="0"/>
                  </a:moveTo>
                  <a:lnTo>
                    <a:pt x="1737301" y="0"/>
                  </a:lnTo>
                  <a:lnTo>
                    <a:pt x="1737301" y="2594847"/>
                  </a:lnTo>
                  <a:lnTo>
                    <a:pt x="0" y="2594847"/>
                  </a:lnTo>
                  <a:close/>
                </a:path>
              </a:pathLst>
            </a:custGeom>
            <a:solidFill>
              <a:srgbClr val="BF1370"/>
            </a:solidFill>
          </p:spPr>
          <p:txBody>
            <a:bodyPr/>
            <a:lstStyle/>
            <a:p>
              <a:endParaRPr lang="nl-NL"/>
            </a:p>
          </p:txBody>
        </p:sp>
        <p:sp>
          <p:nvSpPr>
            <p:cNvPr id="4" name="TextBox 4">
              <a:extLst>
                <a:ext uri="{FF2B5EF4-FFF2-40B4-BE49-F238E27FC236}">
                  <a16:creationId xmlns:a16="http://schemas.microsoft.com/office/drawing/2014/main" id="{AFDC42C0-F860-29E5-12A0-4EB2064809C5}"/>
                </a:ext>
              </a:extLst>
            </p:cNvPr>
            <p:cNvSpPr txBox="1"/>
            <p:nvPr/>
          </p:nvSpPr>
          <p:spPr>
            <a:xfrm>
              <a:off x="0" y="-66675"/>
              <a:ext cx="1737301" cy="2661522"/>
            </a:xfrm>
            <a:prstGeom prst="rect">
              <a:avLst/>
            </a:prstGeom>
          </p:spPr>
          <p:txBody>
            <a:bodyPr lIns="50800" tIns="50800" rIns="50800" bIns="50800" rtlCol="0" anchor="ctr"/>
            <a:lstStyle/>
            <a:p>
              <a:pPr algn="ctr">
                <a:lnSpc>
                  <a:spcPts val="3000"/>
                </a:lnSpc>
              </a:pPr>
              <a:endParaRPr/>
            </a:p>
          </p:txBody>
        </p:sp>
      </p:grpSp>
      <p:sp>
        <p:nvSpPr>
          <p:cNvPr id="5" name="Freeform 5">
            <a:extLst>
              <a:ext uri="{FF2B5EF4-FFF2-40B4-BE49-F238E27FC236}">
                <a16:creationId xmlns:a16="http://schemas.microsoft.com/office/drawing/2014/main" id="{F4B5D64C-B647-27D1-8DCC-F5D3AEC78425}"/>
              </a:ext>
            </a:extLst>
          </p:cNvPr>
          <p:cNvSpPr/>
          <p:nvPr/>
        </p:nvSpPr>
        <p:spPr>
          <a:xfrm>
            <a:off x="16535400" y="231208"/>
            <a:ext cx="1129737" cy="1613377"/>
          </a:xfrm>
          <a:custGeom>
            <a:avLst/>
            <a:gdLst/>
            <a:ahLst/>
            <a:cxnLst/>
            <a:rect l="l" t="t" r="r" b="b"/>
            <a:pathLst>
              <a:path w="1129737" h="1613377">
                <a:moveTo>
                  <a:pt x="0" y="0"/>
                </a:moveTo>
                <a:lnTo>
                  <a:pt x="1129738" y="0"/>
                </a:lnTo>
                <a:lnTo>
                  <a:pt x="1129738" y="1613378"/>
                </a:lnTo>
                <a:lnTo>
                  <a:pt x="0" y="1613378"/>
                </a:lnTo>
                <a:lnTo>
                  <a:pt x="0" y="0"/>
                </a:lnTo>
                <a:close/>
              </a:path>
            </a:pathLst>
          </a:custGeom>
          <a:blipFill>
            <a:blip r:embed="rId3"/>
            <a:stretch>
              <a:fillRect l="-4945" r="-324558"/>
            </a:stretch>
          </a:blipFill>
        </p:spPr>
        <p:txBody>
          <a:bodyPr/>
          <a:lstStyle/>
          <a:p>
            <a:endParaRPr lang="nl-NL"/>
          </a:p>
        </p:txBody>
      </p:sp>
      <p:sp>
        <p:nvSpPr>
          <p:cNvPr id="6" name="Tekstvak 5">
            <a:extLst>
              <a:ext uri="{FF2B5EF4-FFF2-40B4-BE49-F238E27FC236}">
                <a16:creationId xmlns:a16="http://schemas.microsoft.com/office/drawing/2014/main" id="{E376714E-10EE-47CE-B002-A34FEE884F2A}"/>
              </a:ext>
            </a:extLst>
          </p:cNvPr>
          <p:cNvSpPr txBox="1"/>
          <p:nvPr/>
        </p:nvSpPr>
        <p:spPr>
          <a:xfrm>
            <a:off x="1295399" y="1037896"/>
            <a:ext cx="14617137" cy="1323439"/>
          </a:xfrm>
          <a:prstGeom prst="rect">
            <a:avLst/>
          </a:prstGeom>
          <a:noFill/>
        </p:spPr>
        <p:txBody>
          <a:bodyPr wrap="square">
            <a:spAutoFit/>
          </a:bodyPr>
          <a:lstStyle/>
          <a:p>
            <a:r>
              <a:rPr lang="nl-NL" sz="8000" b="1" dirty="0">
                <a:solidFill>
                  <a:schemeClr val="bg1"/>
                </a:solidFill>
              </a:rPr>
              <a:t>Voorbeeld midden gemeente X</a:t>
            </a:r>
          </a:p>
        </p:txBody>
      </p:sp>
      <p:sp>
        <p:nvSpPr>
          <p:cNvPr id="7" name="Tekstvak 6">
            <a:extLst>
              <a:ext uri="{FF2B5EF4-FFF2-40B4-BE49-F238E27FC236}">
                <a16:creationId xmlns:a16="http://schemas.microsoft.com/office/drawing/2014/main" id="{8FCED31D-FB14-E9BB-9400-4FAF167CF80D}"/>
              </a:ext>
            </a:extLst>
          </p:cNvPr>
          <p:cNvSpPr txBox="1"/>
          <p:nvPr/>
        </p:nvSpPr>
        <p:spPr>
          <a:xfrm>
            <a:off x="990600" y="3009900"/>
            <a:ext cx="13868400" cy="4524315"/>
          </a:xfrm>
          <a:prstGeom prst="rect">
            <a:avLst/>
          </a:prstGeom>
          <a:noFill/>
        </p:spPr>
        <p:txBody>
          <a:bodyPr wrap="square">
            <a:spAutoFit/>
          </a:bodyPr>
          <a:lstStyle/>
          <a:p>
            <a:pPr marL="1143000" indent="-1143000">
              <a:buFont typeface="Arial" panose="020B0604020202020204" pitchFamily="34" charset="0"/>
              <a:buChar char="•"/>
            </a:pPr>
            <a:r>
              <a:rPr lang="nl-NL" sz="3200" b="1" dirty="0">
                <a:solidFill>
                  <a:schemeClr val="bg1"/>
                </a:solidFill>
              </a:rPr>
              <a:t>Signaal vanuit dienstverlening, maar niemand pakt het op.</a:t>
            </a:r>
          </a:p>
          <a:p>
            <a:pPr marL="1143000" indent="-1143000">
              <a:buFont typeface="Arial" panose="020B0604020202020204" pitchFamily="34" charset="0"/>
              <a:buChar char="•"/>
            </a:pPr>
            <a:r>
              <a:rPr lang="nl-NL" sz="3200" b="1" dirty="0">
                <a:solidFill>
                  <a:schemeClr val="bg1"/>
                </a:solidFill>
              </a:rPr>
              <a:t>Geen project, wel aanwijsbesluit</a:t>
            </a:r>
          </a:p>
          <a:p>
            <a:pPr marL="1143000" indent="-1143000">
              <a:buFont typeface="Arial" panose="020B0604020202020204" pitchFamily="34" charset="0"/>
              <a:buChar char="•"/>
            </a:pPr>
            <a:r>
              <a:rPr lang="nl-NL" sz="3200" b="1" dirty="0">
                <a:solidFill>
                  <a:schemeClr val="bg1"/>
                </a:solidFill>
              </a:rPr>
              <a:t>Techniek: meldingen via verschillende kanalen (e-mail, chat, website, webformulieren (gekoppeld met mailbox of Excellence </a:t>
            </a:r>
            <a:r>
              <a:rPr lang="nl-NL" sz="3200" b="1" dirty="0" err="1">
                <a:solidFill>
                  <a:schemeClr val="bg1"/>
                </a:solidFill>
              </a:rPr>
              <a:t>zaaksysteem</a:t>
            </a:r>
            <a:r>
              <a:rPr lang="nl-NL" sz="3200" b="1" dirty="0">
                <a:solidFill>
                  <a:schemeClr val="bg1"/>
                </a:solidFill>
              </a:rPr>
              <a:t>), </a:t>
            </a:r>
            <a:r>
              <a:rPr lang="nl-NL" sz="3200" b="1" dirty="0" err="1">
                <a:solidFill>
                  <a:schemeClr val="bg1"/>
                </a:solidFill>
              </a:rPr>
              <a:t>digid</a:t>
            </a:r>
            <a:r>
              <a:rPr lang="nl-NL" sz="3200" b="1" dirty="0">
                <a:solidFill>
                  <a:schemeClr val="bg1"/>
                </a:solidFill>
              </a:rPr>
              <a:t> portalen)</a:t>
            </a:r>
          </a:p>
          <a:p>
            <a:pPr marL="1143000" indent="-1143000">
              <a:buFont typeface="Arial" panose="020B0604020202020204" pitchFamily="34" charset="0"/>
              <a:buChar char="•"/>
            </a:pPr>
            <a:r>
              <a:rPr lang="nl-NL" sz="3200" b="1" dirty="0">
                <a:solidFill>
                  <a:schemeClr val="bg1"/>
                </a:solidFill>
              </a:rPr>
              <a:t>Onzekerheden:</a:t>
            </a:r>
          </a:p>
          <a:p>
            <a:pPr marL="1600200" lvl="1" indent="-1143000">
              <a:buFont typeface="Arial" panose="020B0604020202020204" pitchFamily="34" charset="0"/>
              <a:buChar char="•"/>
            </a:pPr>
            <a:r>
              <a:rPr lang="nl-NL" sz="3200" b="1" dirty="0">
                <a:solidFill>
                  <a:schemeClr val="bg1"/>
                </a:solidFill>
              </a:rPr>
              <a:t>Rolonduidelijkheid over proceseigenaarschap</a:t>
            </a:r>
          </a:p>
          <a:p>
            <a:pPr marL="1600200" lvl="1" indent="-1143000">
              <a:buFont typeface="Arial" panose="020B0604020202020204" pitchFamily="34" charset="0"/>
              <a:buChar char="•"/>
            </a:pPr>
            <a:r>
              <a:rPr lang="nl-NL" sz="3200" b="1" dirty="0">
                <a:solidFill>
                  <a:schemeClr val="bg1"/>
                </a:solidFill>
              </a:rPr>
              <a:t>Valt tussen wal en schip (dienstverlening </a:t>
            </a:r>
            <a:r>
              <a:rPr lang="nl-NL" sz="3200" b="1" dirty="0" err="1">
                <a:solidFill>
                  <a:schemeClr val="bg1"/>
                </a:solidFill>
              </a:rPr>
              <a:t>vs</a:t>
            </a:r>
            <a:r>
              <a:rPr lang="nl-NL" sz="3200" b="1" dirty="0">
                <a:solidFill>
                  <a:schemeClr val="bg1"/>
                </a:solidFill>
              </a:rPr>
              <a:t> IT </a:t>
            </a:r>
            <a:r>
              <a:rPr lang="nl-NL" sz="3200" b="1" dirty="0" err="1">
                <a:solidFill>
                  <a:schemeClr val="bg1"/>
                </a:solidFill>
              </a:rPr>
              <a:t>vs</a:t>
            </a:r>
            <a:r>
              <a:rPr lang="nl-NL" sz="3200" b="1" dirty="0">
                <a:solidFill>
                  <a:schemeClr val="bg1"/>
                </a:solidFill>
              </a:rPr>
              <a:t> juridische zaken) </a:t>
            </a:r>
          </a:p>
          <a:p>
            <a:pPr marL="1143000" indent="-1143000">
              <a:buFont typeface="Arial" panose="020B0604020202020204" pitchFamily="34" charset="0"/>
              <a:buChar char="•"/>
            </a:pPr>
            <a:endParaRPr lang="nl-NL" sz="3200" b="1" dirty="0">
              <a:solidFill>
                <a:schemeClr val="bg1"/>
              </a:solidFill>
            </a:endParaRPr>
          </a:p>
        </p:txBody>
      </p:sp>
      <p:sp>
        <p:nvSpPr>
          <p:cNvPr id="12" name="Wolk 11">
            <a:extLst>
              <a:ext uri="{FF2B5EF4-FFF2-40B4-BE49-F238E27FC236}">
                <a16:creationId xmlns:a16="http://schemas.microsoft.com/office/drawing/2014/main" id="{1AFCEACB-61A0-5CBC-0043-DCD61CCEA2E5}"/>
              </a:ext>
            </a:extLst>
          </p:cNvPr>
          <p:cNvSpPr/>
          <p:nvPr/>
        </p:nvSpPr>
        <p:spPr>
          <a:xfrm>
            <a:off x="14007536" y="6925480"/>
            <a:ext cx="3810000" cy="25146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t>Informatiebeheer niet betrokken</a:t>
            </a:r>
          </a:p>
        </p:txBody>
      </p:sp>
    </p:spTree>
    <p:extLst>
      <p:ext uri="{BB962C8B-B14F-4D97-AF65-F5344CB8AC3E}">
        <p14:creationId xmlns:p14="http://schemas.microsoft.com/office/powerpoint/2010/main" val="3962746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233</TotalTime>
  <Words>1841</Words>
  <Application>Microsoft Office PowerPoint</Application>
  <PresentationFormat>Aangepast</PresentationFormat>
  <Paragraphs>133</Paragraphs>
  <Slides>15</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Calibri</vt:lpstr>
      <vt:lpstr>Arial</vt:lpstr>
      <vt:lpstr>Aptos</vt:lpstr>
      <vt:lpstr>Times New Roman</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Sokal, Sven</dc:creator>
  <cp:lastModifiedBy>Linden, Ilona van der</cp:lastModifiedBy>
  <cp:revision>8</cp:revision>
  <dcterms:created xsi:type="dcterms:W3CDTF">2006-08-16T00:00:00Z</dcterms:created>
  <dcterms:modified xsi:type="dcterms:W3CDTF">2026-02-20T12:24:00Z</dcterms:modified>
  <dc:identifier>DAGx_1VoGoI</dc:identifier>
</cp:coreProperties>
</file>