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48" r:id="rId2"/>
    <p:sldMasterId id="2147483683" r:id="rId3"/>
  </p:sldMasterIdLst>
  <p:notesMasterIdLst>
    <p:notesMasterId r:id="rId21"/>
  </p:notesMasterIdLst>
  <p:sldIdLst>
    <p:sldId id="275" r:id="rId4"/>
    <p:sldId id="260" r:id="rId5"/>
    <p:sldId id="360" r:id="rId6"/>
    <p:sldId id="317" r:id="rId7"/>
    <p:sldId id="276" r:id="rId8"/>
    <p:sldId id="358" r:id="rId9"/>
    <p:sldId id="359" r:id="rId10"/>
    <p:sldId id="363" r:id="rId11"/>
    <p:sldId id="364" r:id="rId12"/>
    <p:sldId id="365" r:id="rId13"/>
    <p:sldId id="366" r:id="rId14"/>
    <p:sldId id="331" r:id="rId15"/>
    <p:sldId id="313" r:id="rId16"/>
    <p:sldId id="319" r:id="rId17"/>
    <p:sldId id="367" r:id="rId18"/>
    <p:sldId id="320" r:id="rId19"/>
    <p:sldId id="314" r:id="rId20"/>
  </p:sldIdLst>
  <p:sldSz cx="12192000" cy="6858000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550">
          <p15:clr>
            <a:srgbClr val="A4A3A4"/>
          </p15:clr>
        </p15:guide>
        <p15:guide id="5" pos="1005">
          <p15:clr>
            <a:srgbClr val="A4A3A4"/>
          </p15:clr>
        </p15:guide>
        <p15:guide id="6" pos="7537">
          <p15:clr>
            <a:srgbClr val="A4A3A4"/>
          </p15:clr>
        </p15:guide>
        <p15:guide id="7" pos="6425">
          <p15:clr>
            <a:srgbClr val="A4A3A4"/>
          </p15:clr>
        </p15:guide>
        <p15:guide id="8" pos="6267">
          <p15:clr>
            <a:srgbClr val="A4A3A4"/>
          </p15:clr>
        </p15:guide>
        <p15:guide id="9" pos="4044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8645"/>
    <a:srgbClr val="1E4266"/>
    <a:srgbClr val="007BC7"/>
    <a:srgbClr val="D52B1E"/>
    <a:srgbClr val="154273"/>
    <a:srgbClr val="E4050C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1363" autoAdjust="0"/>
  </p:normalViewPr>
  <p:slideViewPr>
    <p:cSldViewPr snapToGrid="0" snapToObjects="1">
      <p:cViewPr varScale="1">
        <p:scale>
          <a:sx n="66" d="100"/>
          <a:sy n="66" d="100"/>
        </p:scale>
        <p:origin x="32" y="76"/>
      </p:cViewPr>
      <p:guideLst>
        <p:guide orient="horz" pos="4110"/>
        <p:guide orient="horz" pos="3861"/>
        <p:guide orient="horz" pos="2024"/>
        <p:guide orient="horz" pos="550"/>
        <p:guide pos="1005"/>
        <p:guide pos="7537"/>
        <p:guide pos="6425"/>
        <p:guide pos="6267"/>
        <p:guide pos="4044"/>
        <p:guide pos="3840"/>
      </p:guideLst>
    </p:cSldViewPr>
  </p:slideViewPr>
  <p:notesTextViewPr>
    <p:cViewPr>
      <p:scale>
        <a:sx n="125" d="100"/>
        <a:sy n="125" d="100"/>
      </p:scale>
      <p:origin x="0" y="-324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C2135B1-2CD9-A713-D0E7-E1D83F731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861" cy="513038"/>
          </a:xfrm>
          <a:prstGeom prst="rect">
            <a:avLst/>
          </a:prstGeom>
        </p:spPr>
        <p:txBody>
          <a:bodyPr vert="horz" lIns="94613" tIns="47307" rIns="94613" bIns="473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60A4D7-2400-4559-4F35-BF5D05073B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0784" y="1"/>
            <a:ext cx="3076861" cy="513038"/>
          </a:xfrm>
          <a:prstGeom prst="rect">
            <a:avLst/>
          </a:prstGeom>
        </p:spPr>
        <p:txBody>
          <a:bodyPr vert="horz" lIns="94613" tIns="47307" rIns="94613" bIns="473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1A2187-11ED-47E6-B368-AD62D58CEBE7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3B3B65A3-D94B-68B5-A78A-6BCCB1913D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7" rIns="94613" bIns="47307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A6DBFE28-709C-EC14-8438-4807DDB41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29" y="4926144"/>
            <a:ext cx="5678445" cy="4029144"/>
          </a:xfrm>
          <a:prstGeom prst="rect">
            <a:avLst/>
          </a:prstGeom>
        </p:spPr>
        <p:txBody>
          <a:bodyPr vert="horz" lIns="94613" tIns="47307" rIns="94613" bIns="47307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5156F0-212B-B02A-591B-4D81398417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576"/>
            <a:ext cx="3076861" cy="513038"/>
          </a:xfrm>
          <a:prstGeom prst="rect">
            <a:avLst/>
          </a:prstGeom>
        </p:spPr>
        <p:txBody>
          <a:bodyPr vert="horz" lIns="94613" tIns="47307" rIns="94613" bIns="473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0C7D3B-E7D3-7A5C-1C00-5EB489AE1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0784" y="9721576"/>
            <a:ext cx="3076861" cy="513038"/>
          </a:xfrm>
          <a:prstGeom prst="rect">
            <a:avLst/>
          </a:prstGeom>
        </p:spPr>
        <p:txBody>
          <a:bodyPr vert="horz" wrap="square" lIns="94613" tIns="47307" rIns="94613" bIns="473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19631C-23E1-4C48-898A-9A9B478C37DD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f-shaped-pattern-reading-web-content-discovere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>
            <a:extLst>
              <a:ext uri="{FF2B5EF4-FFF2-40B4-BE49-F238E27FC236}">
                <a16:creationId xmlns:a16="http://schemas.microsoft.com/office/drawing/2014/main" id="{16E3CBFA-9FD4-258C-41B8-6543FD038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>
            <a:extLst>
              <a:ext uri="{FF2B5EF4-FFF2-40B4-BE49-F238E27FC236}">
                <a16:creationId xmlns:a16="http://schemas.microsoft.com/office/drawing/2014/main" id="{9B076A62-1D33-9925-97FB-57D6F1069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</p:txBody>
      </p:sp>
      <p:sp>
        <p:nvSpPr>
          <p:cNvPr id="40964" name="Tijdelijke aanduiding voor dianummer 3">
            <a:extLst>
              <a:ext uri="{FF2B5EF4-FFF2-40B4-BE49-F238E27FC236}">
                <a16:creationId xmlns:a16="http://schemas.microsoft.com/office/drawing/2014/main" id="{B1556151-F38E-8F36-348A-92FF358D4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CCF12D3-639D-46A2-B152-1E074E241DE7}" type="slidenum">
              <a:rPr lang="en-GB" altLang="nl-NL" smtClean="0"/>
              <a:pPr/>
              <a:t>1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6C5E3-DA2B-4E36-6B99-92989B26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CBCADC-5B55-5D6B-37D0-F65E8295E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B995C5B-524B-09AC-65AC-1A776C20E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Voorbeeld: toepassing </a:t>
            </a:r>
            <a:r>
              <a:rPr lang="nl-NL" altLang="nl-NL" dirty="0" err="1"/>
              <a:t>informationmapping</a:t>
            </a:r>
            <a:endParaRPr lang="nl-NL" altLang="nl-NL" dirty="0"/>
          </a:p>
          <a:p>
            <a:endParaRPr lang="nl-NL" altLang="nl-NL" dirty="0"/>
          </a:p>
          <a:p>
            <a:r>
              <a:rPr lang="nl-NL" altLang="nl-NL" dirty="0"/>
              <a:t>Aantal informatiebronnen zijn opgesomd met toelichting waar ze inzicht in geven.</a:t>
            </a:r>
          </a:p>
          <a:p>
            <a:r>
              <a:rPr lang="nl-NL" altLang="nl-NL" dirty="0"/>
              <a:t>Eindgebruiker moet alle tekst doorlezen.</a:t>
            </a:r>
          </a:p>
          <a:p>
            <a:endParaRPr lang="nl-NL" altLang="nl-NL" dirty="0"/>
          </a:p>
          <a:p>
            <a:r>
              <a:rPr lang="nl-NL" altLang="nl-NL" dirty="0"/>
              <a:t>Bronnen zijn georganiseerd naar gebruiksdoel en weergegeven in tabel: makkelijk vinden van info; voorziet in verschillende gedragspatronen (</a:t>
            </a:r>
            <a:r>
              <a:rPr lang="nl-NL" altLang="nl-NL" dirty="0" err="1"/>
              <a:t>snelzoeker</a:t>
            </a:r>
            <a:r>
              <a:rPr lang="nl-NL" altLang="nl-NL" dirty="0"/>
              <a:t> en diepzoeker).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B884FF-475F-2DD8-23D8-BBCA2E289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10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505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9D568-DC34-E6E9-1411-DA098719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7B7313F-C408-8DA1-AE18-80B1AAC32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8A61D0-D093-A2EC-D24C-C36B0D3CE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Voorbeeld: toepassing </a:t>
            </a:r>
            <a:r>
              <a:rPr lang="nl-NL" altLang="nl-NL" dirty="0" err="1"/>
              <a:t>informationmapping</a:t>
            </a:r>
            <a:endParaRPr lang="nl-NL" altLang="nl-NL" dirty="0"/>
          </a:p>
          <a:p>
            <a:endParaRPr lang="nl-NL" altLang="nl-NL" dirty="0"/>
          </a:p>
          <a:p>
            <a:r>
              <a:rPr lang="nl-NL" altLang="nl-NL" dirty="0"/>
              <a:t>Aantal informatiebronnen zijn opgesomd met toelichting waar ze inzicht in geven.</a:t>
            </a:r>
          </a:p>
          <a:p>
            <a:r>
              <a:rPr lang="nl-NL" altLang="nl-NL" dirty="0"/>
              <a:t>Eindgebruiker moet alle tekst doorlezen.</a:t>
            </a:r>
          </a:p>
          <a:p>
            <a:pPr defTabSz="946132">
              <a:defRPr/>
            </a:pPr>
            <a:endParaRPr lang="nl-NL" altLang="nl-NL" dirty="0"/>
          </a:p>
          <a:p>
            <a:pPr defTabSz="946132">
              <a:defRPr/>
            </a:pPr>
            <a:r>
              <a:rPr lang="nl-NL" altLang="nl-NL" dirty="0"/>
              <a:t>Bronnen zijn georganiseerd naar gebruiksdoel en weergegeven in tabel: makkelijk vinden van info; voorziet in verschillende gedragspatronen (</a:t>
            </a:r>
            <a:r>
              <a:rPr lang="nl-NL" altLang="nl-NL" dirty="0" err="1"/>
              <a:t>snelzoeker</a:t>
            </a:r>
            <a:r>
              <a:rPr lang="nl-NL" altLang="nl-NL" dirty="0"/>
              <a:t> en diepzoeker).</a:t>
            </a:r>
          </a:p>
          <a:p>
            <a:endParaRPr lang="nl-NL" alt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28FBF1-C8AF-D3A6-C157-CBD7AD956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11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61388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>
            <a:extLst>
              <a:ext uri="{FF2B5EF4-FFF2-40B4-BE49-F238E27FC236}">
                <a16:creationId xmlns:a16="http://schemas.microsoft.com/office/drawing/2014/main" id="{CFC3391C-3DD5-95B5-55FC-BCBEB5D76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Tijdelijke aanduiding voor notities 2">
            <a:extLst>
              <a:ext uri="{FF2B5EF4-FFF2-40B4-BE49-F238E27FC236}">
                <a16:creationId xmlns:a16="http://schemas.microsoft.com/office/drawing/2014/main" id="{081A3960-AC5D-4A80-5B76-71B05E223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dirty="0"/>
              <a:t>A picture </a:t>
            </a:r>
            <a:r>
              <a:rPr lang="nl-NL" dirty="0" err="1"/>
              <a:t>tells</a:t>
            </a:r>
            <a:r>
              <a:rPr lang="nl-NL" dirty="0"/>
              <a:t> a </a:t>
            </a:r>
            <a:r>
              <a:rPr lang="nl-NL" dirty="0" err="1"/>
              <a:t>thousand</a:t>
            </a:r>
            <a:r>
              <a:rPr lang="nl-NL" dirty="0"/>
              <a:t> </a:t>
            </a:r>
            <a:r>
              <a:rPr lang="nl-NL" dirty="0" err="1"/>
              <a:t>words</a:t>
            </a:r>
            <a:r>
              <a:rPr lang="nl-NL" dirty="0"/>
              <a:t> + aansluiten op voor voorkeuren informatieverwerking bij eindgebruikers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(audio)</a:t>
            </a:r>
            <a:r>
              <a:rPr lang="nl-NL"/>
              <a:t>visuele presentatie</a:t>
            </a:r>
            <a:endParaRPr lang="nl-NL" dirty="0"/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Functionele illustraties: sluiten direct aan op de inhoud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 err="1"/>
              <a:t>Infographic</a:t>
            </a:r>
            <a:r>
              <a:rPr lang="nl-NL" dirty="0"/>
              <a:t> (combinatie van beeld en tekst, geven samenhang, proces, overzicht, verhaal weer)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Animatie/video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NB: Afweging kosten </a:t>
            </a:r>
            <a:r>
              <a:rPr lang="nl-NL" dirty="0" err="1"/>
              <a:t>vs</a:t>
            </a:r>
            <a:r>
              <a:rPr lang="nl-NL" dirty="0"/>
              <a:t> baten (omvang doelgroep, belang van het onderwerp)</a:t>
            </a:r>
          </a:p>
          <a:p>
            <a:pPr>
              <a:defRPr/>
            </a:pPr>
            <a:r>
              <a:rPr lang="nl-NL" dirty="0"/>
              <a:t>Voorbeelden: zie volgende slides</a:t>
            </a:r>
          </a:p>
          <a:p>
            <a:endParaRPr lang="nl-NL" altLang="nl-NL" dirty="0"/>
          </a:p>
        </p:txBody>
      </p:sp>
      <p:sp>
        <p:nvSpPr>
          <p:cNvPr id="76804" name="Tijdelijke aanduiding voor dianummer 3">
            <a:extLst>
              <a:ext uri="{FF2B5EF4-FFF2-40B4-BE49-F238E27FC236}">
                <a16:creationId xmlns:a16="http://schemas.microsoft.com/office/drawing/2014/main" id="{236DFCD9-B4E9-6A73-03CD-E0AE4B1E2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7A415D-1C0B-4632-B952-8BE6EC41A160}" type="slidenum">
              <a:rPr lang="en-GB" altLang="nl-NL" smtClean="0"/>
              <a:pPr/>
              <a:t>12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jdelijke aanduiding voor dia-afbeelding 1">
            <a:extLst>
              <a:ext uri="{FF2B5EF4-FFF2-40B4-BE49-F238E27FC236}">
                <a16:creationId xmlns:a16="http://schemas.microsoft.com/office/drawing/2014/main" id="{D053A0A7-DE90-9EC3-AC7D-BDCF44866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92EA88A-A636-5558-DFD8-976B8BB67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Alle kennisproducten staan online, echter de relatie tussen kennisproducten is niet voor iedereen even duidelijk.  M.n. voor nieuwe gebruiker.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Via een </a:t>
            </a:r>
            <a:r>
              <a:rPr lang="nl-NL" dirty="0" err="1"/>
              <a:t>infographic</a:t>
            </a:r>
            <a:r>
              <a:rPr lang="nl-NL" dirty="0"/>
              <a:t>, zo </a:t>
            </a:r>
            <a:r>
              <a:rPr lang="nl-NL" dirty="0" err="1"/>
              <a:t>intuitief</a:t>
            </a:r>
            <a:r>
              <a:rPr lang="nl-NL" dirty="0"/>
              <a:t> mogelijk weergegeven:</a:t>
            </a:r>
          </a:p>
          <a:p>
            <a:pPr>
              <a:defRPr/>
            </a:pPr>
            <a:endParaRPr lang="nl-NL" dirty="0"/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Hoe de eindgebruiker het DUTO-raamwerk kan gebruiken: welke onderdelen bij welke hoofdstap.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Waar de eindgebruiker specifieke kennisproducten  kan vinden: bij een aspect van DUTO; DUTO in een specifieke </a:t>
            </a:r>
            <a:r>
              <a:rPr lang="nl-NL" dirty="0" err="1"/>
              <a:t>gebuikscontext</a:t>
            </a:r>
            <a:r>
              <a:rPr lang="nl-NL" dirty="0"/>
              <a:t>.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Informatie georganiseerd in HOE-vorm: Van opsomming (WAT) naar HOE.</a:t>
            </a:r>
          </a:p>
          <a:p>
            <a:pPr>
              <a:defRPr/>
            </a:pPr>
            <a:r>
              <a:rPr lang="nl-NL" dirty="0"/>
              <a:t>Zo min mogelijk tekst: alle procesinformatie (waar vind je meer info meer, welke informatie hoort bij elkaar): visueel weergegeven.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79876" name="Tijdelijke aanduiding voor dianummer 3">
            <a:extLst>
              <a:ext uri="{FF2B5EF4-FFF2-40B4-BE49-F238E27FC236}">
                <a16:creationId xmlns:a16="http://schemas.microsoft.com/office/drawing/2014/main" id="{42F2C28B-2AF5-D616-4BE7-5BEA7BA25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BD4997-489F-4D10-BBDC-471B222A2292}" type="slidenum">
              <a:rPr lang="en-GB" altLang="nl-NL" smtClean="0"/>
              <a:pPr/>
              <a:t>13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dia-afbeelding 1">
            <a:extLst>
              <a:ext uri="{FF2B5EF4-FFF2-40B4-BE49-F238E27FC236}">
                <a16:creationId xmlns:a16="http://schemas.microsoft.com/office/drawing/2014/main" id="{7B853499-0E39-40BF-3D7F-1B31E4181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Tijdelijke aanduiding voor notities 2">
            <a:extLst>
              <a:ext uri="{FF2B5EF4-FFF2-40B4-BE49-F238E27FC236}">
                <a16:creationId xmlns:a16="http://schemas.microsoft.com/office/drawing/2014/main" id="{AA10DB67-ECEC-E2A5-390C-A98F8A352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/>
              <a:t>Verbeteringen in de manier waarop we de info presenter in het KP zijn gebaseerd op methoden en heuristieken van experts op het vlak van </a:t>
            </a:r>
            <a:r>
              <a:rPr lang="nl-NL" altLang="nl-NL" dirty="0" err="1"/>
              <a:t>usability</a:t>
            </a:r>
            <a:endParaRPr lang="nl-NL" altLang="nl-NL" dirty="0"/>
          </a:p>
          <a:p>
            <a:r>
              <a:rPr lang="nl-NL" altLang="nl-NL" dirty="0"/>
              <a:t>(zoals Norman </a:t>
            </a:r>
            <a:r>
              <a:rPr lang="nl-NL" altLang="nl-NL" dirty="0" err="1"/>
              <a:t>Nielsen</a:t>
            </a:r>
            <a:r>
              <a:rPr lang="nl-NL" altLang="nl-NL" dirty="0"/>
              <a:t> </a:t>
            </a:r>
            <a:r>
              <a:rPr lang="nl-NL" altLang="nl-NL" dirty="0" err="1"/>
              <a:t>group</a:t>
            </a:r>
            <a:r>
              <a:rPr lang="nl-NL" altLang="nl-NL" dirty="0"/>
              <a:t> en principes van </a:t>
            </a:r>
            <a:r>
              <a:rPr lang="nl-NL" altLang="nl-NL" dirty="0" err="1"/>
              <a:t>Informationmapping</a:t>
            </a:r>
            <a:r>
              <a:rPr lang="nl-NL" altLang="nl-NL" dirty="0"/>
              <a:t> van Horton)</a:t>
            </a:r>
          </a:p>
          <a:p>
            <a:endParaRPr lang="nl-NL" altLang="nl-NL" dirty="0"/>
          </a:p>
          <a:p>
            <a:r>
              <a:rPr lang="nl-NL" altLang="nl-NL" dirty="0"/>
              <a:t>Tussendoor ontvangen we al feedback van eindgebruikers over de gebruiksvriendelijkheid van de </a:t>
            </a:r>
            <a:r>
              <a:rPr lang="nl-NL" altLang="nl-NL" dirty="0" err="1"/>
              <a:t>KP’s</a:t>
            </a:r>
            <a:r>
              <a:rPr lang="nl-NL" altLang="nl-NL" dirty="0"/>
              <a:t>. Nog niet eerder gestructureerd feedback verzameld hierover. Daarom voeren we medio nov. een eindgebruikerstest uit:</a:t>
            </a:r>
          </a:p>
          <a:p>
            <a:endParaRPr lang="nl-NL" altLang="nl-NL" dirty="0"/>
          </a:p>
          <a:p>
            <a:r>
              <a:rPr lang="nl-NL" altLang="nl-NL" dirty="0"/>
              <a:t>- </a:t>
            </a:r>
            <a:r>
              <a:rPr lang="nl-NL" altLang="nl-NL" b="1" dirty="0" err="1"/>
              <a:t>Labtest</a:t>
            </a:r>
            <a:r>
              <a:rPr lang="nl-NL" altLang="nl-NL" b="1" dirty="0"/>
              <a:t>: testpersoon krijgt enkele zoek en vind opdrachten</a:t>
            </a:r>
            <a:r>
              <a:rPr lang="nl-NL" altLang="nl-NL" dirty="0"/>
              <a:t>: observatie van gedrag en korte vragen na elke opdracht; afsluitend interview.</a:t>
            </a:r>
          </a:p>
          <a:p>
            <a:pPr marL="177399" indent="-177399">
              <a:buFontTx/>
              <a:buChar char="-"/>
            </a:pPr>
            <a:r>
              <a:rPr lang="nl-NL" altLang="nl-NL" b="1" dirty="0"/>
              <a:t>Online vragenlijst </a:t>
            </a:r>
            <a:r>
              <a:rPr lang="nl-NL" altLang="nl-NL" dirty="0"/>
              <a:t>bij kennisproduct.</a:t>
            </a:r>
          </a:p>
          <a:p>
            <a:pPr marL="177399" indent="-177399">
              <a:buFontTx/>
              <a:buChar char="-"/>
            </a:pPr>
            <a:r>
              <a:rPr lang="nl-NL" altLang="nl-NL" b="1" dirty="0" err="1"/>
              <a:t>Webstatistieken</a:t>
            </a:r>
            <a:endParaRPr lang="nl-NL" altLang="nl-NL" b="1" dirty="0"/>
          </a:p>
          <a:p>
            <a:endParaRPr lang="nl-NL" altLang="nl-NL" dirty="0"/>
          </a:p>
          <a:p>
            <a:r>
              <a:rPr lang="nl-NL" altLang="nl-NL" dirty="0"/>
              <a:t>Op basis van resultaten: aanbevelingen voor verbeteringen.</a:t>
            </a:r>
          </a:p>
          <a:p>
            <a:pPr marL="177399" indent="-177399">
              <a:buFont typeface="Arial" panose="020B0604020202020204" pitchFamily="34" charset="0"/>
              <a:buChar char="•"/>
            </a:pPr>
            <a:r>
              <a:rPr lang="nl-NL" altLang="nl-NL" dirty="0"/>
              <a:t>Verbeteringen mogelijk in huidige website</a:t>
            </a:r>
          </a:p>
          <a:p>
            <a:pPr marL="177399" indent="-177399">
              <a:buFont typeface="Arial" panose="020B0604020202020204" pitchFamily="34" charset="0"/>
              <a:buChar char="•"/>
            </a:pPr>
            <a:r>
              <a:rPr lang="nl-NL" altLang="nl-NL" dirty="0"/>
              <a:t>Noodzakelijke verbeteringen vragen een ander </a:t>
            </a:r>
            <a:r>
              <a:rPr lang="nl-NL" altLang="nl-NL" dirty="0" err="1"/>
              <a:t>vehicel</a:t>
            </a:r>
            <a:r>
              <a:rPr lang="nl-NL" altLang="nl-NL" dirty="0"/>
              <a:t>/ platform om de </a:t>
            </a:r>
            <a:r>
              <a:rPr lang="nl-NL" altLang="nl-NL" dirty="0" err="1"/>
              <a:t>kp</a:t>
            </a:r>
            <a:r>
              <a:rPr lang="nl-NL" altLang="nl-NL" dirty="0"/>
              <a:t> op te publiceren.</a:t>
            </a:r>
          </a:p>
          <a:p>
            <a:endParaRPr lang="nl-NL" altLang="nl-NL" dirty="0"/>
          </a:p>
          <a:p>
            <a:endParaRPr lang="nl-NL" altLang="nl-NL" dirty="0"/>
          </a:p>
        </p:txBody>
      </p:sp>
      <p:sp>
        <p:nvSpPr>
          <p:cNvPr id="83972" name="Tijdelijke aanduiding voor dianummer 3">
            <a:extLst>
              <a:ext uri="{FF2B5EF4-FFF2-40B4-BE49-F238E27FC236}">
                <a16:creationId xmlns:a16="http://schemas.microsoft.com/office/drawing/2014/main" id="{B348AA4F-B7F7-F99B-618F-75C58BB19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A9F44D9-1D8A-42D6-8947-961C2D927BB0}" type="slidenum">
              <a:rPr lang="en-GB" altLang="nl-NL" smtClean="0"/>
              <a:pPr/>
              <a:t>14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15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882998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Beschrijving van een patroon ook visueel weergegeven met een illustratie.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16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899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jdelijke aanduiding voor dia-afbeelding 1">
            <a:extLst>
              <a:ext uri="{FF2B5EF4-FFF2-40B4-BE49-F238E27FC236}">
                <a16:creationId xmlns:a16="http://schemas.microsoft.com/office/drawing/2014/main" id="{24654031-EB17-9CD6-0448-DDCB76B25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405510-2583-F31A-33D8-037767411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Handreiking behoud en beheer fysiek archief: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u="sng" dirty="0"/>
              <a:t>Module </a:t>
            </a:r>
            <a:r>
              <a:rPr lang="nl-NL" u="sng" dirty="0" err="1"/>
              <a:t>Depothygiene</a:t>
            </a:r>
            <a:r>
              <a:rPr lang="nl-NL" u="sng" dirty="0"/>
              <a:t>:</a:t>
            </a:r>
          </a:p>
          <a:p>
            <a:pPr>
              <a:defRPr/>
            </a:pPr>
            <a:r>
              <a:rPr lang="nl-NL" dirty="0"/>
              <a:t>Schoonmaakinstructies in kennisproduct niet geschikt voor schoonmakers. </a:t>
            </a:r>
          </a:p>
          <a:p>
            <a:pPr>
              <a:defRPr/>
            </a:pPr>
            <a:r>
              <a:rPr lang="nl-NL" dirty="0"/>
              <a:t>Om depotbeheerder te helpen: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Animatie: belang van goed schoonmaken en belangrijke rol van depotmedewerker hierbij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Visuele instructies belangrijkste schoonmaaktaken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nl-NL" dirty="0"/>
              <a:t>Tussentijds prototypes testen: nieuw product,  specifieke doelgroep (</a:t>
            </a:r>
            <a:r>
              <a:rPr lang="nl-NL" dirty="0" err="1"/>
              <a:t>practisch</a:t>
            </a:r>
            <a:r>
              <a:rPr lang="nl-NL" dirty="0"/>
              <a:t> gericht) </a:t>
            </a:r>
            <a:r>
              <a:rPr lang="nl-NL" dirty="0" err="1"/>
              <a:t>èn</a:t>
            </a:r>
            <a:r>
              <a:rPr lang="nl-NL" dirty="0"/>
              <a:t> kostbare ontwikkeling.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nl-N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nl-NL" u="sng" dirty="0"/>
              <a:t>Module Collectiehulpverlening: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nl-NL" dirty="0"/>
              <a:t>Instructiekaarten in ontwikkeling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81924" name="Tijdelijke aanduiding voor dianummer 3">
            <a:extLst>
              <a:ext uri="{FF2B5EF4-FFF2-40B4-BE49-F238E27FC236}">
                <a16:creationId xmlns:a16="http://schemas.microsoft.com/office/drawing/2014/main" id="{B43DD10B-6E14-F642-3CAA-5EA43D3E1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F46A5A-C6F4-413F-9777-9EED9DB50DB4}" type="slidenum">
              <a:rPr lang="en-GB" altLang="nl-NL" smtClean="0"/>
              <a:pPr/>
              <a:t>17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>
            <a:extLst>
              <a:ext uri="{FF2B5EF4-FFF2-40B4-BE49-F238E27FC236}">
                <a16:creationId xmlns:a16="http://schemas.microsoft.com/office/drawing/2014/main" id="{81194AEE-46AB-6196-475C-AC6EF5B91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249797D-1845-3FEC-D66A-807C2E853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nl-NL" b="0" dirty="0" err="1"/>
              <a:t>Comm</a:t>
            </a:r>
            <a:r>
              <a:rPr lang="nl-NL" b="0" dirty="0"/>
              <a:t>. doelen: SRNA weet: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b="0" dirty="0"/>
              <a:t>dat we naast inhoud ook aan een gebruiksvriendelijke/toegankelijke vorm van KP werken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b="0" dirty="0"/>
              <a:t>welke uitgangspunten we hanteren - en heeft concrete voorbeelden gezien in huidige kennisproducten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b="0" dirty="0"/>
              <a:t>wat huidige/ a.s. initiatieven zijn</a:t>
            </a:r>
          </a:p>
          <a:p>
            <a:pPr>
              <a:defRPr/>
            </a:pPr>
            <a:r>
              <a:rPr lang="nl-NL" u="sng" dirty="0"/>
              <a:t>________________________________________________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b="1" dirty="0"/>
              <a:t>Voorstellen</a:t>
            </a:r>
          </a:p>
          <a:p>
            <a:pPr>
              <a:defRPr/>
            </a:pPr>
            <a:endParaRPr lang="nl-NL" b="1" dirty="0"/>
          </a:p>
          <a:p>
            <a:pPr>
              <a:defRPr/>
            </a:pPr>
            <a:r>
              <a:rPr lang="nl-NL" b="1" dirty="0"/>
              <a:t>Toelichting inhoud presentatie:</a:t>
            </a:r>
            <a:endParaRPr lang="nl-NL" dirty="0"/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In deze presentatie wil ik jullie meenemen in hoe we rekening houden met gebruiksvriendelijkheid van kennisproducten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Daarna geeft ik enkele voorbeelden hoe we dit hebben toegepast</a:t>
            </a:r>
          </a:p>
          <a:p>
            <a:pPr marL="177399" indent="-177399">
              <a:buFont typeface="Arial" panose="020B0604020202020204" pitchFamily="34" charset="0"/>
              <a:buChar char="•"/>
              <a:defRPr/>
            </a:pPr>
            <a:r>
              <a:rPr lang="nl-NL" dirty="0"/>
              <a:t>Tot slot wat de vervolgstappen zijn.</a:t>
            </a:r>
            <a:endParaRPr lang="nl-NL" b="1" dirty="0"/>
          </a:p>
          <a:p>
            <a:pPr>
              <a:defRPr/>
            </a:pPr>
            <a:endParaRPr lang="nl-NL" b="1" dirty="0"/>
          </a:p>
          <a:p>
            <a:pPr>
              <a:defRPr/>
            </a:pPr>
            <a:endParaRPr lang="nl-NL" dirty="0"/>
          </a:p>
        </p:txBody>
      </p:sp>
      <p:sp>
        <p:nvSpPr>
          <p:cNvPr id="43012" name="Tijdelijke aanduiding voor dianummer 3">
            <a:extLst>
              <a:ext uri="{FF2B5EF4-FFF2-40B4-BE49-F238E27FC236}">
                <a16:creationId xmlns:a16="http://schemas.microsoft.com/office/drawing/2014/main" id="{E0C95500-A95D-7831-E150-4829E91A4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209BFDD-B928-4A07-BE90-E3C077684103}" type="slidenum">
              <a:rPr lang="en-GB" altLang="nl-NL" smtClean="0"/>
              <a:pPr/>
              <a:t>2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740A-4D2B-1EF5-9C6B-929CCAF50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>
            <a:extLst>
              <a:ext uri="{FF2B5EF4-FFF2-40B4-BE49-F238E27FC236}">
                <a16:creationId xmlns:a16="http://schemas.microsoft.com/office/drawing/2014/main" id="{981DD09D-5C91-16F2-A805-5785C8698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Tijdelijke aanduiding voor notities 2">
            <a:extLst>
              <a:ext uri="{FF2B5EF4-FFF2-40B4-BE49-F238E27FC236}">
                <a16:creationId xmlns:a16="http://schemas.microsoft.com/office/drawing/2014/main" id="{28AB91F5-D105-E048-850C-6F27CF2CD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399" indent="-177399">
              <a:buFont typeface="Arial" panose="020B0604020202020204" pitchFamily="34" charset="0"/>
              <a:buChar char="•"/>
            </a:pPr>
            <a:r>
              <a:rPr lang="nl-NL" altLang="en-US" dirty="0"/>
              <a:t>Informatieprofessional (eindgebruiker van het kennisproduct) wil antwoorden op vragen krijgen of weten hoe iets aangepakt of opgelost kan worden.</a:t>
            </a:r>
          </a:p>
          <a:p>
            <a:pPr marL="177399" indent="-177399">
              <a:buFont typeface="Arial" panose="020B0604020202020204" pitchFamily="34" charset="0"/>
              <a:buChar char="•"/>
            </a:pPr>
            <a:endParaRPr lang="nl-NL" altLang="en-US" dirty="0"/>
          </a:p>
          <a:p>
            <a:pPr marL="177399" indent="-177399">
              <a:buFont typeface="Arial" panose="020B0604020202020204" pitchFamily="34" charset="0"/>
              <a:buChar char="•"/>
            </a:pPr>
            <a:r>
              <a:rPr lang="nl-NL" altLang="en-US" dirty="0"/>
              <a:t>Hiertoe is het kennisproduct een hulpmiddel. </a:t>
            </a:r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</p:txBody>
      </p:sp>
      <p:sp>
        <p:nvSpPr>
          <p:cNvPr id="47108" name="Tijdelijke aanduiding voor dianummer 3">
            <a:extLst>
              <a:ext uri="{FF2B5EF4-FFF2-40B4-BE49-F238E27FC236}">
                <a16:creationId xmlns:a16="http://schemas.microsoft.com/office/drawing/2014/main" id="{EEE900F2-7EBF-31F9-5153-CBDB02AFF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882ECD8-9B7B-40D5-98CF-518B0426E252}" type="slidenum">
              <a:rPr lang="en-GB" altLang="nl-NL" smtClean="0"/>
              <a:pPr/>
              <a:t>3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1327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>
            <a:extLst>
              <a:ext uri="{FF2B5EF4-FFF2-40B4-BE49-F238E27FC236}">
                <a16:creationId xmlns:a16="http://schemas.microsoft.com/office/drawing/2014/main" id="{2064BB5F-1DA3-2E31-536B-BC7C49B58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C5256B-C2DE-EB2C-5313-11BFE02AF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nl-NL" altLang="nl-NL" dirty="0"/>
              <a:t>Informatie moet naast correct,  óók gebruiksvriendelijk zijn.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nl-NL" altLang="nl-NL" dirty="0"/>
              <a:t>Betekenis gebruiksvriendelijk: Een eindgebruiker kan efficiënt en prettig de benodigde informatie vinden.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nl-NL" altLang="nl-NL" dirty="0"/>
              <a:t>Dit stelt eisen aan de inhoud en vorm (organisatie en de presentatie).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nl-NL" dirty="0"/>
          </a:p>
          <a:p>
            <a:pPr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defTabSz="946132">
              <a:defRPr/>
            </a:pPr>
            <a:r>
              <a:rPr lang="nl-NL" dirty="0"/>
              <a:t>Bij de start van een kennisproduct houden we hier al rekening mee: wat is de doelgroep, wat moet deze kunnen met het kennisproduct, welke informatie daarvoor nodig is en hoe dat het beste overgebracht worden.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nl-NL" dirty="0"/>
          </a:p>
          <a:p>
            <a:pPr>
              <a:buFont typeface="Arial" panose="020B0604020202020204" pitchFamily="34" charset="0"/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49156" name="Tijdelijke aanduiding voor dianummer 3">
            <a:extLst>
              <a:ext uri="{FF2B5EF4-FFF2-40B4-BE49-F238E27FC236}">
                <a16:creationId xmlns:a16="http://schemas.microsoft.com/office/drawing/2014/main" id="{E7D53D38-2C6E-4909-7A23-87403BAE8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C48C67-A689-43FB-A818-63937887BD39}" type="slidenum">
              <a:rPr lang="en-GB" altLang="nl-NL" smtClean="0"/>
              <a:pPr/>
              <a:t>4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>
            <a:extLst>
              <a:ext uri="{FF2B5EF4-FFF2-40B4-BE49-F238E27FC236}">
                <a16:creationId xmlns:a16="http://schemas.microsoft.com/office/drawing/2014/main" id="{35D0A283-003A-1CA0-670D-A4ABDCD42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B689BE-E325-BCC8-CB4E-D12AEBCB9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132">
              <a:defRPr/>
            </a:pPr>
            <a:r>
              <a:rPr lang="nl-NL" b="1" dirty="0"/>
              <a:t>Relevant, voldoende, actiegericht.</a:t>
            </a:r>
          </a:p>
          <a:p>
            <a:pPr defTabSz="946132">
              <a:defRPr/>
            </a:pPr>
            <a:endParaRPr lang="nl-NL" dirty="0"/>
          </a:p>
          <a:p>
            <a:pPr defTabSz="946132">
              <a:defRPr/>
            </a:pPr>
            <a:r>
              <a:rPr lang="nl-NL" dirty="0"/>
              <a:t>BV: verwarmingsketel thuis werkt niet, een foutcode verschijnt&gt; infobehoefte: </a:t>
            </a:r>
          </a:p>
          <a:p>
            <a:pPr defTabSz="946132">
              <a:defRPr/>
            </a:pPr>
            <a:endParaRPr lang="nl-NL" u="sng" dirty="0"/>
          </a:p>
          <a:p>
            <a:pPr defTabSz="946132">
              <a:defRPr/>
            </a:pPr>
            <a:r>
              <a:rPr lang="nl-NL" u="sng" dirty="0"/>
              <a:t>Wel: </a:t>
            </a:r>
            <a:r>
              <a:rPr lang="nl-NL" dirty="0"/>
              <a:t>betekenis van foutcode en uit te voeren stappen om storing te verhelpen (net genoeg informatie). </a:t>
            </a:r>
          </a:p>
          <a:p>
            <a:pPr defTabSz="946132">
              <a:defRPr/>
            </a:pPr>
            <a:endParaRPr lang="nl-NL" u="sng" dirty="0"/>
          </a:p>
          <a:p>
            <a:pPr defTabSz="946132">
              <a:defRPr/>
            </a:pPr>
            <a:r>
              <a:rPr lang="nl-NL" u="sng" dirty="0"/>
              <a:t>Niet: </a:t>
            </a:r>
            <a:r>
              <a:rPr lang="nl-NL" dirty="0"/>
              <a:t>Uitleg over de werking van de ketel en hoe verschillende storingen kunnen ontstaan.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60420" name="Tijdelijke aanduiding voor dianummer 3">
            <a:extLst>
              <a:ext uri="{FF2B5EF4-FFF2-40B4-BE49-F238E27FC236}">
                <a16:creationId xmlns:a16="http://schemas.microsoft.com/office/drawing/2014/main" id="{B33938AF-F9F6-5F7B-96FE-9D2DB2C1E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8732" indent="-295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2664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5730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28797" indent="-2365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1862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4929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7994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21060" indent="-23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E09CD3-E2E4-4B98-AC25-1091C509EBDE}" type="slidenum">
              <a:rPr lang="en-GB" altLang="nl-NL" smtClean="0"/>
              <a:pPr/>
              <a:t>5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>
                <a:solidFill>
                  <a:srgbClr val="333333"/>
                </a:solidFill>
                <a:latin typeface="Open Sans" panose="020F0502020204030204" pitchFamily="34" charset="0"/>
              </a:rPr>
              <a:t>Bij eisen aan vorm (organisatie en presentatie)&gt;De kennisproducten staan op onze website. We moeten daarom rekening houden met online leesgedrag.</a:t>
            </a:r>
          </a:p>
          <a:p>
            <a:endParaRPr lang="nl-NL" altLang="nl-NL" dirty="0">
              <a:solidFill>
                <a:srgbClr val="333333"/>
              </a:solidFill>
              <a:latin typeface="Open Sans" panose="020F0502020204030204" pitchFamily="34" charset="0"/>
            </a:endParaRPr>
          </a:p>
          <a:p>
            <a:r>
              <a:rPr lang="nl-NL" altLang="nl-NL" dirty="0">
                <a:solidFill>
                  <a:srgbClr val="333333"/>
                </a:solidFill>
                <a:latin typeface="Open Sans" panose="020F0502020204030204" pitchFamily="34" charset="0"/>
              </a:rPr>
              <a:t>Dit betekent dat we rekening moeten houden met leesgedrag van gebruiker op het web:</a:t>
            </a:r>
          </a:p>
          <a:p>
            <a:pPr marL="177399" indent="-177399">
              <a:buFontTx/>
              <a:buChar char="-"/>
            </a:pPr>
            <a:r>
              <a:rPr lang="nl-NL" altLang="nl-NL" dirty="0">
                <a:solidFill>
                  <a:srgbClr val="333333"/>
                </a:solidFill>
                <a:latin typeface="Open Sans" panose="020F0502020204030204" pitchFamily="34" charset="0"/>
              </a:rPr>
              <a:t>80% scant </a:t>
            </a:r>
            <a:r>
              <a:rPr lang="nl-NL" altLang="nl-NL" dirty="0" err="1">
                <a:solidFill>
                  <a:srgbClr val="333333"/>
                </a:solidFill>
                <a:latin typeface="Open Sans" panose="020F0502020204030204" pitchFamily="34" charset="0"/>
              </a:rPr>
              <a:t>ipv</a:t>
            </a:r>
            <a:r>
              <a:rPr lang="nl-NL" altLang="nl-NL" dirty="0">
                <a:solidFill>
                  <a:srgbClr val="333333"/>
                </a:solidFill>
                <a:latin typeface="Open Sans" panose="020F0502020204030204" pitchFamily="34" charset="0"/>
              </a:rPr>
              <a:t> leest</a:t>
            </a:r>
          </a:p>
          <a:p>
            <a:pPr marL="177399" indent="-177399">
              <a:buFontTx/>
              <a:buChar char="-"/>
            </a:pPr>
            <a:r>
              <a:rPr lang="nl-NL" altLang="nl-NL" dirty="0">
                <a:solidFill>
                  <a:srgbClr val="333333"/>
                </a:solidFill>
                <a:latin typeface="Open Sans" panose="020F0502020204030204" pitchFamily="34" charset="0"/>
              </a:rPr>
              <a:t>Lees patroon in de vorm van een F</a:t>
            </a:r>
          </a:p>
          <a:p>
            <a:pPr marL="177399" indent="-177399">
              <a:buFontTx/>
              <a:buChar char="-"/>
            </a:pPr>
            <a:r>
              <a:rPr lang="nl-NL" altLang="nl-NL" dirty="0">
                <a:solidFill>
                  <a:srgbClr val="333333"/>
                </a:solidFill>
                <a:latin typeface="Open Sans" panose="020F0502020204030204" pitchFamily="34" charset="0"/>
              </a:rPr>
              <a:t>Voorzien in behoeften van </a:t>
            </a:r>
            <a:r>
              <a:rPr lang="nl-NL" altLang="nl-NL" dirty="0" err="1">
                <a:solidFill>
                  <a:srgbClr val="333333"/>
                </a:solidFill>
                <a:latin typeface="Open Sans" panose="020F0502020204030204" pitchFamily="34" charset="0"/>
              </a:rPr>
              <a:t>snelzoekers</a:t>
            </a:r>
            <a:r>
              <a:rPr lang="nl-NL" altLang="nl-NL" dirty="0">
                <a:solidFill>
                  <a:srgbClr val="333333"/>
                </a:solidFill>
                <a:latin typeface="Open Sans" panose="020F0502020204030204" pitchFamily="34" charset="0"/>
              </a:rPr>
              <a:t> (snel een indruk krijgen) en diepzoekers (zoeken specifieke informatie, informatie vergelijken, terugbladeren, doorgronden).</a:t>
            </a:r>
          </a:p>
          <a:p>
            <a:endParaRPr lang="nl-NL" altLang="nl-NL" dirty="0">
              <a:solidFill>
                <a:srgbClr val="333333"/>
              </a:solidFill>
              <a:latin typeface="Open Sans" panose="020F0502020204030204" pitchFamily="34" charset="0"/>
            </a:endParaRPr>
          </a:p>
          <a:p>
            <a:r>
              <a:rPr lang="en-US" altLang="nl-NL" dirty="0">
                <a:hlinkClick r:id="rId3"/>
              </a:rPr>
              <a:t>- F-Shaped Pattern For Reading Web Content (original </a:t>
            </a:r>
            <a:r>
              <a:rPr lang="en-US" altLang="nl-NL" dirty="0" err="1">
                <a:hlinkClick r:id="rId3"/>
              </a:rPr>
              <a:t>eyetracking</a:t>
            </a:r>
            <a:r>
              <a:rPr lang="en-US" altLang="nl-NL" dirty="0">
                <a:hlinkClick r:id="rId3"/>
              </a:rPr>
              <a:t> research) (nngroup.com)</a:t>
            </a:r>
            <a:endParaRPr lang="en-US" altLang="nl-NL" dirty="0"/>
          </a:p>
          <a:p>
            <a:endParaRPr lang="nl-NL" altLang="nl-NL" dirty="0">
              <a:solidFill>
                <a:srgbClr val="333333"/>
              </a:solidFill>
              <a:latin typeface="Open Sans" panose="020F0502020204030204" pitchFamily="34" charset="0"/>
            </a:endParaRPr>
          </a:p>
          <a:p>
            <a:endParaRPr lang="nl-NL" altLang="nl-NL" dirty="0">
              <a:solidFill>
                <a:srgbClr val="333333"/>
              </a:solidFill>
              <a:latin typeface="Open Sans" panose="020F0502020204030204" pitchFamily="34" charset="0"/>
            </a:endParaRPr>
          </a:p>
          <a:p>
            <a:endParaRPr lang="nl-NL" altLang="nl-NL" dirty="0">
              <a:solidFill>
                <a:srgbClr val="333333"/>
              </a:solidFill>
              <a:latin typeface="Open Sans" panose="020F0502020204030204" pitchFamily="34" charset="0"/>
            </a:endParaRPr>
          </a:p>
          <a:p>
            <a:endParaRPr lang="nl-NL" altLang="nl-NL" dirty="0">
              <a:solidFill>
                <a:srgbClr val="333333"/>
              </a:solidFill>
              <a:latin typeface="Open Sans" panose="020F0502020204030204" pitchFamily="34" charset="0"/>
            </a:endParaRPr>
          </a:p>
          <a:p>
            <a:endParaRPr lang="nl-NL" altLang="nl-NL" dirty="0">
              <a:solidFill>
                <a:srgbClr val="333333"/>
              </a:solidFill>
              <a:latin typeface="Open Sans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6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8755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de volgende manier houden we rekening met de behoeften van online lezers:</a:t>
            </a:r>
          </a:p>
          <a:p>
            <a:endParaRPr lang="nl-NL" dirty="0"/>
          </a:p>
          <a:p>
            <a:pPr marL="177399" indent="-177399">
              <a:buFont typeface="Arial" panose="020B0604020202020204" pitchFamily="34" charset="0"/>
              <a:buChar char="•"/>
            </a:pPr>
            <a:r>
              <a:rPr lang="nl-NL" dirty="0"/>
              <a:t>Informatie in omgekeerde </a:t>
            </a:r>
            <a:r>
              <a:rPr lang="nl-NL" dirty="0" err="1"/>
              <a:t>pyramide</a:t>
            </a:r>
            <a:r>
              <a:rPr lang="nl-NL" dirty="0"/>
              <a:t>-vorm te schrijven: Kern/ belangrijkste eerst</a:t>
            </a:r>
          </a:p>
          <a:p>
            <a:endParaRPr lang="nl-NL" dirty="0"/>
          </a:p>
          <a:p>
            <a:pPr marL="177399" indent="-177399">
              <a:buFont typeface="Arial" panose="020B0604020202020204" pitchFamily="34" charset="0"/>
              <a:buChar char="•"/>
            </a:pPr>
            <a:r>
              <a:rPr lang="nl-NL" dirty="0" err="1"/>
              <a:t>Informationmapping</a:t>
            </a:r>
            <a:r>
              <a:rPr lang="nl-NL" dirty="0"/>
              <a:t> toepassen: hierdoor kunnen lezers (de aard van de) informatie herkennen voordat ze het eerst moeten lezen. Dit vergroot gemak vinden van relevante info.</a:t>
            </a:r>
          </a:p>
          <a:p>
            <a:pPr lvl="1"/>
            <a:r>
              <a:rPr lang="nl-NL" dirty="0"/>
              <a:t>(Elke soort informatie, krijgt eigen grafische weergave, bijvoorbeeld</a:t>
            </a:r>
          </a:p>
          <a:p>
            <a:pPr marL="650466" lvl="1" indent="-177399">
              <a:buFont typeface="Arial" panose="020B0604020202020204" pitchFamily="34" charset="0"/>
              <a:buChar char="•"/>
            </a:pPr>
            <a:r>
              <a:rPr lang="nl-NL" dirty="0"/>
              <a:t>Opsommingstekens</a:t>
            </a:r>
          </a:p>
          <a:p>
            <a:pPr marL="650466" lvl="1" indent="-177399">
              <a:buFont typeface="Arial" panose="020B0604020202020204" pitchFamily="34" charset="0"/>
              <a:buChar char="•"/>
            </a:pPr>
            <a:r>
              <a:rPr lang="nl-NL" dirty="0"/>
              <a:t>Genummerde stappen voor een instructie</a:t>
            </a:r>
          </a:p>
          <a:p>
            <a:pPr marL="650466" lvl="1" indent="-177399">
              <a:buFont typeface="Arial" panose="020B0604020202020204" pitchFamily="34" charset="0"/>
              <a:buChar char="•"/>
            </a:pPr>
            <a:r>
              <a:rPr lang="nl-NL" dirty="0"/>
              <a:t>Informatie in tabellen opnemen)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7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4627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Voorbeeld: toepassing </a:t>
            </a:r>
            <a:r>
              <a:rPr lang="nl-NL" altLang="nl-NL" dirty="0" err="1"/>
              <a:t>informationmapping</a:t>
            </a:r>
            <a:endParaRPr lang="nl-NL" altLang="nl-NL" dirty="0"/>
          </a:p>
          <a:p>
            <a:endParaRPr lang="nl-NL" altLang="nl-NL" dirty="0"/>
          </a:p>
          <a:p>
            <a:r>
              <a:rPr lang="nl-NL" altLang="nl-NL" dirty="0"/>
              <a:t>In deze alinea zijn eisen genoemd, verborgen in de tekst.</a:t>
            </a:r>
          </a:p>
          <a:p>
            <a:endParaRPr lang="nl-NL" altLang="nl-NL" dirty="0"/>
          </a:p>
          <a:p>
            <a:r>
              <a:rPr lang="nl-NL" altLang="nl-NL" dirty="0"/>
              <a:t>Gebruik van opsommingsteken: valt direct op, ondersteund scannend lezen.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8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1884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9D4A-165A-00F5-6278-303AB0488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55BD68-0B19-06B7-2F6E-05A4EC7B4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768EEEB-CB68-C7CB-3409-B555BBF87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Voorbeeld: toepassing </a:t>
            </a:r>
            <a:r>
              <a:rPr lang="nl-NL" altLang="nl-NL" dirty="0" err="1"/>
              <a:t>informationmapping</a:t>
            </a:r>
            <a:endParaRPr lang="nl-NL" altLang="nl-NL" dirty="0"/>
          </a:p>
          <a:p>
            <a:endParaRPr lang="nl-NL" altLang="nl-NL" dirty="0"/>
          </a:p>
          <a:p>
            <a:pPr defTabSz="946132">
              <a:defRPr/>
            </a:pPr>
            <a:r>
              <a:rPr lang="nl-NL" altLang="nl-NL" dirty="0"/>
              <a:t>In deze alinea zijn eisen genoemd, verborgen in de </a:t>
            </a:r>
            <a:r>
              <a:rPr lang="nl-NL" altLang="nl-NL"/>
              <a:t>tekst.</a:t>
            </a:r>
            <a:endParaRPr lang="nl-NL" altLang="nl-NL" dirty="0"/>
          </a:p>
          <a:p>
            <a:r>
              <a:rPr lang="nl-NL" altLang="nl-NL" dirty="0"/>
              <a:t>Gebruik van opsommingsteken: valt direct op, ondersteund scannend lezen.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BA5F9B-F255-A1CA-108C-F7DBB4B69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9631C-23E1-4C48-898A-9A9B478C37DD}" type="slidenum">
              <a:rPr lang="en-GB" altLang="nl-NL" smtClean="0"/>
              <a:pPr>
                <a:defRPr/>
              </a:pPr>
              <a:t>9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93580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83A69D4A-790E-6523-57C8-0B81975AB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B9893B5-7BBF-8314-14A7-172D9015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B45A-987D-470A-A3EF-4875A6EAC7E5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DE961A3-3372-AB7C-985B-BB965533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964BC82-C66D-F4CF-2E27-9F33AF19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6CED-CB37-4A4B-9AD0-1CD0039425F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07863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5B4FF5DA-FD84-8B35-59C8-3D80DAAA2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3B08B52D-8386-3B4B-01F6-2D1E7D97EC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7E7C4D96-D397-CF23-C389-C4C3ED20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A8DE-B625-4194-96BB-E7430AC6FDF9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6F01147E-7264-5378-9841-540E8077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700222A-93C1-916B-B7CF-0BF7050D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9025-6D20-4481-8153-3CDADAC4EC23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8283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BDD48E13-BF3F-D236-5C22-91370DFDD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668AD370-A0A8-0D91-E560-20720D60A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07A2428A-B5DB-A920-DED4-B8644601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B18A-69C1-434A-8D8E-7E0662278F33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7E93E056-FE93-252C-7332-A751AF41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E733304-1C1E-6723-F6B7-83AB7038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C106-C876-4FBB-BF01-13151F0E71F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1429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380E3EE-4F8F-186D-9888-E5596F0858C8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5EE6A3E3-8208-E6BD-9CC0-36106CBEB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476FACA2-8BDB-4C3E-4EF9-048BA092F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239A274-233D-E6CC-2992-21FD146FA544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C9F4D391-58C9-97F6-A79C-3CB4E2EE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5703-0C13-4C62-B887-F995F307A315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9505140B-5CE3-13BD-95F4-F76495E7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A7DF1EFE-27A1-E26B-68DC-7B9BBD35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418B-7F31-4EBC-984B-FFF80C5F46B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6848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F0485C7-DB88-DA76-F7AF-DBD6F117CAA3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1025F758-6A2A-7F8D-D232-B31E4D997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797499C5-326F-9542-FB3A-278C2C756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AE984C4-F484-B04D-78F7-E1F066F79B68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5C30B663-93D5-4D1B-8F84-E0C2E65B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F2ED-5A89-481E-9A38-9C578775522A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EEA63AB7-3276-42B8-EF0B-9E604699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06BD440D-9BDD-78F9-11E2-533C856C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160F-8924-418D-96E7-52A5A7D9BC8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887767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23C06E1-8C2F-96C3-70F1-CF714B058CE4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8CDCD7CB-7A6E-F38C-F640-41FF74BF9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003F32F2-1C22-54E2-B2F1-5286DC5C91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4D71A04-21BE-2572-23A7-57D0147F544A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C83EC411-63A9-DEF4-2576-99052EAD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A90A-C3EE-4EFF-9D37-D79B85E67D4B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527E02DA-5E52-1EF2-EC8B-65251A34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56304BC0-B082-F161-67EC-57C113CF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D3B7-2650-4E7E-AF4E-747577BFAE2C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1436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A5880360-CA3C-0F6E-296F-BA68394AC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5570C76-F694-D761-EFB2-71D9CE710523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9CF6235D-C475-DBE3-EF2D-CC89B3C50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6702490-F2C9-918A-54B6-32E6210F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4ED3-0C86-4CA2-82AF-50415FF0CD09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E078171-F08F-ABD2-0A8B-227B77FF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CDC3B924-0F1A-D142-62A0-92B7C0B7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90B1-C35F-4A76-B54F-63111EA6BAB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81326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C82F54B-9FC0-9A7D-0B36-5E2C0EF634CF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FB87782E-9D40-58B8-C18F-ADD1BD782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8055DC7-F90A-B6DD-DFAB-614AC213BA3D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71D9A61C-4297-1ED2-856E-5BC0D6437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EECE63B9-1550-A093-A040-F91DC1AC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81F8-0F7B-454E-9495-262F4E246F91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E5EF6BC9-7D5B-8992-440A-D9E6E864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849C7EAC-DA5F-84FB-5A67-B2D88C85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70D5-3292-4DB5-9D8C-7C6E032BE7A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5694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596AE06-A320-E5FD-D0C7-6C66886A02ED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61073CC2-7369-2D7F-43E3-1832C8B4F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1017BC43-F17F-1C5A-283C-9F690D609AF7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C8ED5EC-00B1-C12B-2A7E-09C03B48314E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0D3798-3760-23A2-CDAF-D4571C86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442F-12B5-4D4D-B580-7E5C45F80B30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F7E501-A3DF-6759-DA26-77470E7D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5CB164-0008-955E-0A24-7BB7DAA9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5015-0B48-4D57-A4E9-60AE732DEBA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98388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3A475EB-92A9-ECBE-AB9A-E8DB1A36D21C}"/>
              </a:ext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23493271-D942-CB57-2A44-77EE692F1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7C13170F-29F8-550E-C7B8-1830687D21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EADF2E3-95A1-CE39-C1DE-37278F924E7C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E4C6FC8-D6DC-D628-C1A1-08120EEB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5798-9229-4ABC-9900-F07D78FA256C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4A055E-3C74-15BA-900D-EDA38E7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BAFC64C-D21E-EA76-EEAF-A88A583D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A9F8-1B59-4518-BBAD-4D470CCB0E6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64768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61D5FEBD-51C2-E0D4-8A1A-851C30D34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75842175-DF57-D588-0139-E91511E9D6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10E4937-D014-53D8-6E17-C84060C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7B52-4844-4605-855B-11F90D631B3E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9E978F8-CFCE-B706-9198-D4756FA9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8C2AA44-18A1-478F-6DB0-60A62E79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0021-CC52-4175-9A43-63DD539F8263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3145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45686D41-F256-0A69-94E5-137F577AE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4B4E079-84A7-2A6E-114A-98F3E4DE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E800-A42E-4789-A381-9EDC7F9EF45A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2E7990E-08C3-3C0C-289B-ADD25AE0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ED69C7A-F271-E1B5-3681-FE94B55A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3AEA-D2ED-4321-A816-230C76C3631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86269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BB9105AE-DD5B-A2B6-B07C-C87DE99F1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E1731A84-F565-5A94-06E3-1657E3B3A3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CE08D35-ACC2-F761-F452-DE64F632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B4C6-4104-4C7E-B507-0EF343434E2C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BA48DD3-F588-7B15-0290-51EDCBDF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8D12F38-7E82-B348-35F6-C9E84C97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9ED5-FE8B-4BD3-A24A-6332ABD4E51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32304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48DF989-0A96-7D3D-B97D-0548E109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19CD140E-A32B-3142-FB0A-589D2EFF3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8C12D4B0-ED7F-0049-A75C-8260DCD5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FE2E-6717-4EFD-9B2F-B9B3BB405799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AB189D16-966A-F99D-5942-05CA460A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EAD5B07-049A-6322-D34A-68D2E424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E32B-E6A9-49CB-84F8-58B834A15BA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0300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8626666-F469-6F14-23A6-0792D56F6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75819A1D-60A8-A6AE-159F-43EF1F2E2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BCBF0BDB-1DA4-99AC-7D15-BDB4EB7D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0E3A-0374-4B48-9016-5AB76B09DF95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92D7F822-8223-FA9A-66D6-0811B88C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C2FA4D9-ED02-14F8-5896-DA20EF44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DF4D-B28B-4B13-9127-8FD2A396D56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007788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E7ECEBB-11C2-7DA1-DFC9-7B82DB76C840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62944E0A-5F1B-F73A-E146-EFF73241F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27D5AE16-E8E3-B6D2-BCE8-8FA11910F5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3FD75F7-56AC-DDFA-591E-15F1F24F4D35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79CA6BD4-4F46-E695-2C28-FCC5BA54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3989-BDF0-4CE5-837C-A6396A61D1AC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1468D1EB-C539-98B3-0929-6C3AC7BB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BD7AFE43-65DB-CB57-87C1-C28087A4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104E-A13F-4699-80E5-284A8F980A6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693402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A29AB8A-BFCE-979D-D40E-F6836EBE7A68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148E34BC-7AC0-0AAA-DDCF-CD70A6F6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BC8ADFA5-7C8C-9CDF-0622-9A6E266B6F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8E605B6-03AA-71A3-BE59-5BDD7C6C20DA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8920BE0F-F594-B295-0574-396F0628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C636-CE78-464A-A4A9-4990B6644918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16829BB0-5552-5F90-0367-EA11D1C4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43F51CDE-7871-E9D7-5C61-975D9874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3F2C-ACE7-484A-A596-3840C50C612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61167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9175C1-6DC8-3287-0732-C6BF92281A42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5A204C36-CD21-ADB3-B76F-80619E784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F5ADB31C-F73B-F10C-26D7-14C32926FA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8866D2C-DCE3-1B7A-9EB6-DB7FB84967A7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F82DA05F-447E-615B-DB46-FCB1979F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CA61-731C-498D-BF43-477587F076C1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990FBD1D-F645-9084-0517-D0715D36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EB7FC450-63AF-2F80-B05E-FE5613A5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2D55-1F56-45DA-A785-A38966D6A3C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93370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913A082B-C107-5A73-23F0-D5A9EE726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843CF22-0307-8833-6265-1EE7BB3885EA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7A7B523C-90E2-111E-324D-81AE63E39B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20907A4-413F-C417-A87E-6D4ED617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68B4-1367-4A0C-9AFE-14E1BDF7D481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3A5BA99-E3D9-F3C5-9841-D0DAF6FE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F32D4217-185E-695F-454B-CB463453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112A-78FD-4CF2-9B0C-AA547508557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84562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D1E5D29-DE6F-1DC8-AB8E-CF34533AC57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8F02EE5C-F50D-2984-BDDB-292D0CD09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F747090-B186-CBCA-C4F5-2145CFF156CC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BE51A3A4-5D77-13F8-A02F-6EBD72BF1C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92AD3D7F-AD52-91EA-72D2-94729A24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4AE5-2350-42F6-BDC9-AE61F3FB1610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12D099D7-C237-26B2-DDD8-E1696AC9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995BD302-EE94-9B96-FA0E-E4E78107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5798-48AF-440E-A7E6-8DB36DA94E1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49734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9FE06DE-B165-11BA-3271-55E626D8C817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39AC194C-D5AD-F21F-C0B6-0B2B738DF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94840466-8693-81E4-1EDC-83AC71E6BB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C7113CF-7559-8473-EA3B-5B2879EDF8FD}"/>
              </a:ext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AE5608-F075-E2EF-BB22-4267EEBE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71C6-B969-4BB2-B084-629EAA29DB9A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24AD6F-0901-8958-C6B5-53BC0EF5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8E6B8A-B066-39E2-5A8B-81D0A8E2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6558-942C-4C84-9CDA-32FA79D104FE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911227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82B6563-A679-7B75-A03F-5AC4F85D645E}"/>
              </a:ext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6149CE23-53A1-C163-4DA0-14D90D5CD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8882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64B1F36-989A-C579-60BB-9ADD8C858BE8}"/>
              </a:ext>
            </a:extLst>
          </p:cNvPr>
          <p:cNvSpPr/>
          <p:nvPr userDrawn="1"/>
        </p:nvSpPr>
        <p:spPr>
          <a:xfrm>
            <a:off x="5773738" y="654526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E315AE88-FEB2-EB13-D08F-28441515B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0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41BCFA-AED3-1F77-82C9-90E0B520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6140-C8F2-4AE4-B011-435956326AAA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C4C7FF-6532-0DCF-738C-41B7C960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4D46B4-66F9-12A6-1FBD-9FC22A37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44F5-68A6-4A69-8FC6-76335489A6F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2676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12A8757-7DC4-137D-AD5D-B46D5DDD316C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91878771-BD2A-5103-133C-97B496861F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7D4383B-51A3-9C70-121B-1A06D90CD4E0}"/>
              </a:ext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6" name="Tijdelijke aanduiding voor datum 6">
            <a:extLst>
              <a:ext uri="{FF2B5EF4-FFF2-40B4-BE49-F238E27FC236}">
                <a16:creationId xmlns:a16="http://schemas.microsoft.com/office/drawing/2014/main" id="{0E8EF767-AB91-8238-7055-D85E8228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1D6B-AB2D-406E-8AA3-8FF09ED357BE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7" name="Tijdelijke aanduiding voor voettekst 7">
            <a:extLst>
              <a:ext uri="{FF2B5EF4-FFF2-40B4-BE49-F238E27FC236}">
                <a16:creationId xmlns:a16="http://schemas.microsoft.com/office/drawing/2014/main" id="{099048F6-E930-A189-3122-85BC37E3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7F34D5BB-BEAD-8BFE-D82A-EF90339D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D89D-A227-4A6B-B5DD-2869B71507B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15273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7D29C1AC-9102-8526-97CC-4CF61B05E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F9870CC4-1F0A-EE0C-8B2A-985E24024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C3E6BFD-3774-B4C2-453A-4C394517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EDE6-FFF4-46C9-A7C2-E889AA1E0D1C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6388FCE-47D1-0481-F7AA-4F6C574E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8041A8A-C3D6-0238-367A-E27F5237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E583-A26C-4D24-AB69-23B7262188B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46071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B4F6CD07-3F9B-A071-D60B-E72E829E9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04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249D8A24-7CB5-FA53-B072-A75C8AC1A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3D14A40-9E51-108B-DB1A-B9D22961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B50E-EE80-4328-9940-04ABADE0EFCB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62614A6-06EA-37E1-B122-DB7572BD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6B49294-E038-BCCA-8E56-90DF933C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7424-82B2-4F95-9CC9-E2B69D1A86FE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51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>
            <a:extLst>
              <a:ext uri="{FF2B5EF4-FFF2-40B4-BE49-F238E27FC236}">
                <a16:creationId xmlns:a16="http://schemas.microsoft.com/office/drawing/2014/main" id="{71B7B6DF-E48F-EB34-1542-786FB0050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D6D58EA-F38B-9777-966A-BEE700A2422B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datum 1">
            <a:extLst>
              <a:ext uri="{FF2B5EF4-FFF2-40B4-BE49-F238E27FC236}">
                <a16:creationId xmlns:a16="http://schemas.microsoft.com/office/drawing/2014/main" id="{DDE14346-F320-5E21-FA46-4DA40DB0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1EA9-1078-4E09-8819-0A35D101ABC3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DCFF2E1-850F-C821-B615-583BBCAE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4ABA53A5-16A4-AE39-C9B6-2B5F1CE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3021-0592-4658-8C09-4C6730BD074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449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BE81567-4B6B-3FB2-C52E-E25E62CE6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6E2DD1B-5F4F-F8BB-4DE9-42A3662FC2CC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B1DE05C1-2E9E-A8BD-B9AB-EFFEB28E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C17C-BAEB-4D40-A58B-2D5EB7B7A207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7EBB5C5A-5B9F-F459-6244-B1238A46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6D9CF362-7859-42FC-D4EE-E7F434E5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FE6A-D3C5-441B-A829-DA6A57BABCE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2142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654A6A4-4804-0722-6403-5BD710B4047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EE7297F9-B481-4D94-AA6B-28A4A341A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F87C92B-5F89-DCBF-6597-9D5A93BCAB7B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Tijdelijke aanduiding voor datum 6">
            <a:extLst>
              <a:ext uri="{FF2B5EF4-FFF2-40B4-BE49-F238E27FC236}">
                <a16:creationId xmlns:a16="http://schemas.microsoft.com/office/drawing/2014/main" id="{9412DDFF-6514-2B3C-F4C7-3917F2DE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AC82-39DC-4472-8325-869B9261F9A0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2F60B9D9-AEC8-ACEA-BFE7-2463A532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Tijdelijke aanduiding voor dianummer 8">
            <a:extLst>
              <a:ext uri="{FF2B5EF4-FFF2-40B4-BE49-F238E27FC236}">
                <a16:creationId xmlns:a16="http://schemas.microsoft.com/office/drawing/2014/main" id="{50C1CFFF-F0C7-4CF7-926D-E40CD377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BBC4-A0E7-4377-B130-4F9C8FAB12C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328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F906F3E0-A9FE-E7A1-B098-BBA4FB853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8F0FA1-7F57-92D4-5C64-B6C4972E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6AAE-D50E-422B-9CAC-AA7C92249F27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CBB24F-113F-36EF-86C6-A7F0F603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A56F6E-1402-6F5A-6F17-BA12B3CE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CB22-442C-477D-817F-A19CD19FDF3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9129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0FE01C8-9AF5-8E1A-AD15-F974DC823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39A44F-7A14-6FCA-D0A2-CAE3B757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00D-B7FE-4C18-9A4F-0D6BFE659056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5E32CB-5419-364F-91AC-2B5E9764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ED31A-91CF-747A-35CB-FC9ACBA1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40BA-1655-4056-8D1E-B1BF437C127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984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9D63599D-0C29-BA79-D66F-ED7EEAEE4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286F73-EC01-A509-BDB2-3F0D2895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5D58-E0F9-4A28-850A-866A70FB8CEC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82B144-5933-B216-AB17-244A589B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5ED8FD-42D1-E5DA-0CB6-E9576058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7490-108A-4DED-8BF4-78533F2291E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5283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4AFBBF0-9681-7976-A885-6D1D4661AE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8D90768F-BFF1-160D-C656-98269B42A4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293B89-CA08-0623-2ED4-CA28FAB97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CAD52-1416-4818-A861-6B7BFF93C8DA}" type="datetimeFigureOut">
              <a:rPr lang="nl-NL"/>
              <a:pPr>
                <a:defRPr/>
              </a:pPr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2CD787-F5E0-9466-DC19-5E4069B7C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139C95-46FC-6724-D288-791871303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31C31A-E005-4E1E-9996-AEF427164F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0F4EAB89-CF74-3CCE-0E90-3015B9C85B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ECBBD2C1-99A6-CA09-510A-FC22510B6C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3A21A3-6F77-2E93-87AA-381B1F363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2BADC-E9B1-4E9D-979E-7A2C1D5A0A85}" type="datetimeFigureOut">
              <a:rPr lang="en-GB"/>
              <a:pPr>
                <a:defRPr/>
              </a:pPr>
              <a:t>21/01/2026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89B2FA-D76F-EB2F-7A30-6C006FE3D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C23F1C-A65E-7AB2-77F3-D178BEED9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RijksoverheidSerif" panose="02000506060000020004" pitchFamily="2" charset="0"/>
              </a:defRPr>
            </a:lvl1pPr>
          </a:lstStyle>
          <a:p>
            <a:pPr>
              <a:defRPr/>
            </a:pPr>
            <a:fld id="{3B05F7B9-8EE1-4772-AE4F-58BC45A9C2B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>
            <a:extLst>
              <a:ext uri="{FF2B5EF4-FFF2-40B4-BE49-F238E27FC236}">
                <a16:creationId xmlns:a16="http://schemas.microsoft.com/office/drawing/2014/main" id="{EE5B4541-C08F-1D1E-0E6C-28EAAED9BD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3075" name="Tijdelijke aanduiding voor tekst 2">
            <a:extLst>
              <a:ext uri="{FF2B5EF4-FFF2-40B4-BE49-F238E27FC236}">
                <a16:creationId xmlns:a16="http://schemas.microsoft.com/office/drawing/2014/main" id="{C12646EB-A423-2F28-3E8D-8B141E682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971B18-FFB5-39EB-F0A5-F7362BA1E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BBAA7-FC05-47C4-B206-C29DF79C5B76}" type="datetimeFigureOut">
              <a:rPr lang="nl-NL"/>
              <a:pPr>
                <a:defRPr/>
              </a:pPr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DFDE8-6F76-F2CA-314B-892CACB29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28AE10-545E-BFB3-137B-F17BC0773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RijksoverheidSerif" panose="02000506060000020004" pitchFamily="2" charset="0"/>
              </a:defRPr>
            </a:lvl1pPr>
          </a:lstStyle>
          <a:p>
            <a:pPr>
              <a:defRPr/>
            </a:pPr>
            <a:fld id="{FB9BBF55-5BDA-4768-9EE3-08BAA91FBEB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archief.nl/archiveren/kennisbank/traject-voor-een-rijksoverheidsorganisati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archief.nl/archiveren/kennisbank/bijlagen-duto-raamwer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nationaalarchief.nl/archiveren/kennisbank/handreiking-archiveren-in-de-informatieket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archief.nl/archiveren/kennisbank/instructiekaarten-schoonmake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78789F18-099D-A15E-D8E6-1F4880418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450" y="4029075"/>
            <a:ext cx="11430000" cy="2079625"/>
          </a:xfrm>
        </p:spPr>
        <p:txBody>
          <a:bodyPr/>
          <a:lstStyle/>
          <a:p>
            <a:br>
              <a:rPr lang="nl-NL" altLang="nl-NL" dirty="0">
                <a:solidFill>
                  <a:schemeClr val="tx2"/>
                </a:solidFill>
                <a:latin typeface="RijksoverheidSerif" panose="02000506060000020004" pitchFamily="2" charset="0"/>
              </a:rPr>
            </a:br>
            <a:r>
              <a:rPr lang="nl-NL" altLang="nl-NL" dirty="0">
                <a:solidFill>
                  <a:schemeClr val="tx2"/>
                </a:solidFill>
                <a:latin typeface="RijksoverheidSerif" panose="02000506060000020004" pitchFamily="2" charset="0"/>
              </a:rPr>
              <a:t>Gebruiksvriendelijkheid van kennisproducten</a:t>
            </a:r>
            <a:br>
              <a:rPr lang="nl-NL" altLang="nl-NL" dirty="0">
                <a:solidFill>
                  <a:schemeClr val="tx2"/>
                </a:solidFill>
                <a:latin typeface="RijksoverheidSerif" panose="02000506060000020004" pitchFamily="2" charset="0"/>
              </a:rPr>
            </a:br>
            <a:r>
              <a:rPr lang="nl-NL" altLang="nl-NL" sz="3200" b="0" dirty="0">
                <a:solidFill>
                  <a:schemeClr val="tx2"/>
                </a:solidFill>
                <a:latin typeface="RijksoverheidSerif" panose="02000506060000020004" pitchFamily="2" charset="0"/>
              </a:rPr>
              <a:t>SRNA </a:t>
            </a:r>
            <a:r>
              <a:rPr lang="nl-NL" altLang="nl-NL" sz="3200" b="0">
                <a:solidFill>
                  <a:schemeClr val="tx2"/>
                </a:solidFill>
                <a:latin typeface="RijksoverheidSerif" panose="02000506060000020004" pitchFamily="2" charset="0"/>
              </a:rPr>
              <a:t>– 10 </a:t>
            </a:r>
            <a:r>
              <a:rPr lang="nl-NL" altLang="nl-NL" sz="3200" b="0" dirty="0">
                <a:solidFill>
                  <a:schemeClr val="tx2"/>
                </a:solidFill>
                <a:latin typeface="RijksoverheidSerif" panose="02000506060000020004" pitchFamily="2" charset="0"/>
              </a:rPr>
              <a:t>november 2025, Elly Hoekstra – adviseur Kennisdeling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1ECDE-C405-6E79-DDFC-F23DD743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061E26E7-C2B2-C6D7-FA87-142B4E9C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49263"/>
            <a:ext cx="87153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000" b="1" dirty="0">
                <a:solidFill>
                  <a:srgbClr val="009FE3"/>
                </a:solidFill>
              </a:rPr>
              <a:t>Voorbeeld 2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80C7B39-48DF-9A59-03AC-DF35A5BE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13" y="1565605"/>
            <a:ext cx="5497459" cy="46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6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DCEB1-C3C8-F982-401D-40F94FD71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1353B7F4-130D-46F7-4015-AE7CE45D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49263"/>
            <a:ext cx="87153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000" b="1" dirty="0">
                <a:solidFill>
                  <a:srgbClr val="009FE3"/>
                </a:solidFill>
              </a:rPr>
              <a:t>Voorbeeld 2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C0BF3B-3B41-F853-D200-BA00414A3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13" y="1565605"/>
            <a:ext cx="5497459" cy="464032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0DAE68A-4520-5DD8-82E5-9E3BA4AC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94" y="1565604"/>
            <a:ext cx="5780758" cy="5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8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>
            <a:extLst>
              <a:ext uri="{FF2B5EF4-FFF2-40B4-BE49-F238E27FC236}">
                <a16:creationId xmlns:a16="http://schemas.microsoft.com/office/drawing/2014/main" id="{5D93A4D2-EA4B-DC73-18F2-94BDC218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8" y="575469"/>
            <a:ext cx="10515600" cy="1150938"/>
          </a:xfrm>
        </p:spPr>
        <p:txBody>
          <a:bodyPr/>
          <a:lstStyle/>
          <a:p>
            <a:br>
              <a:rPr lang="nl-NL" altLang="nl-NL" dirty="0"/>
            </a:br>
            <a:r>
              <a:rPr lang="nl-NL" altLang="nl-NL" dirty="0"/>
              <a:t>Voorbeeld </a:t>
            </a:r>
            <a:r>
              <a:rPr lang="nl-NL" altLang="nl-NL" dirty="0" err="1"/>
              <a:t>Infographic</a:t>
            </a:r>
            <a:r>
              <a:rPr lang="nl-NL" altLang="nl-NL" dirty="0"/>
              <a:t> 1</a:t>
            </a:r>
          </a:p>
        </p:txBody>
      </p:sp>
      <p:sp>
        <p:nvSpPr>
          <p:cNvPr id="75779" name="Tekstvak 27">
            <a:extLst>
              <a:ext uri="{FF2B5EF4-FFF2-40B4-BE49-F238E27FC236}">
                <a16:creationId xmlns:a16="http://schemas.microsoft.com/office/drawing/2014/main" id="{65D638FC-4675-68C3-A512-0D22BCC2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456363"/>
            <a:ext cx="60944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000">
                <a:hlinkClick r:id="rId3"/>
              </a:rPr>
              <a:t>Traject voor een rijksoverheidsorganisatie | Nationaal Archief</a:t>
            </a:r>
            <a:endParaRPr lang="nl-NL" altLang="nl-NL" sz="1000">
              <a:latin typeface="Calibri" panose="020F0502020204030204" pitchFamily="34" charset="0"/>
            </a:endParaRPr>
          </a:p>
        </p:txBody>
      </p:sp>
      <p:pic>
        <p:nvPicPr>
          <p:cNvPr id="75780" name="Afbeelding 2">
            <a:extLst>
              <a:ext uri="{FF2B5EF4-FFF2-40B4-BE49-F238E27FC236}">
                <a16:creationId xmlns:a16="http://schemas.microsoft.com/office/drawing/2014/main" id="{A392DC57-8B7B-3629-50C4-A48CB49E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2700"/>
            <a:ext cx="481488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0CCB5BAB-858F-75ED-45C7-AC118013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81200"/>
            <a:ext cx="5467350" cy="3630613"/>
          </a:xfrm>
        </p:spPr>
        <p:txBody>
          <a:bodyPr/>
          <a:lstStyle/>
          <a:p>
            <a:pPr>
              <a:defRPr/>
            </a:pPr>
            <a:r>
              <a:rPr lang="nl-NL" dirty="0"/>
              <a:t>Procedure </a:t>
            </a:r>
          </a:p>
          <a:p>
            <a:pPr>
              <a:defRPr/>
            </a:pPr>
            <a:r>
              <a:rPr lang="nl-NL" dirty="0"/>
              <a:t>Rolverdeling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kstvak 4">
            <a:extLst>
              <a:ext uri="{FF2B5EF4-FFF2-40B4-BE49-F238E27FC236}">
                <a16:creationId xmlns:a16="http://schemas.microsoft.com/office/drawing/2014/main" id="{A9036502-9EB5-CFB2-93D1-853F205D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6529388"/>
            <a:ext cx="6096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000">
                <a:latin typeface="Calibri" panose="020F0502020204030204" pitchFamily="34" charset="0"/>
                <a:hlinkClick r:id="rId3"/>
              </a:rPr>
              <a:t>Bijlagen | Nationaal Archief</a:t>
            </a:r>
            <a:endParaRPr lang="nl-NL" altLang="nl-NL" sz="1000">
              <a:latin typeface="Calibri" panose="020F0502020204030204" pitchFamily="34" charset="0"/>
            </a:endParaRPr>
          </a:p>
        </p:txBody>
      </p:sp>
      <p:pic>
        <p:nvPicPr>
          <p:cNvPr id="78852" name="Afbeelding 6">
            <a:extLst>
              <a:ext uri="{FF2B5EF4-FFF2-40B4-BE49-F238E27FC236}">
                <a16:creationId xmlns:a16="http://schemas.microsoft.com/office/drawing/2014/main" id="{CFCA2487-4855-793B-83CA-D61979CB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82550"/>
            <a:ext cx="4702175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BE541C-F1D4-DB68-7755-7147407719C0}"/>
              </a:ext>
            </a:extLst>
          </p:cNvPr>
          <p:cNvSpPr txBox="1"/>
          <p:nvPr/>
        </p:nvSpPr>
        <p:spPr>
          <a:xfrm>
            <a:off x="520700" y="1982788"/>
            <a:ext cx="5713413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>
                <a:latin typeface="+mn-lt"/>
              </a:rPr>
              <a:t>Overzicht geven:</a:t>
            </a:r>
            <a:endParaRPr lang="nl-NL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latin typeface="+mn-lt"/>
              </a:rPr>
              <a:t>3 hoofdstappen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latin typeface="+mn-lt"/>
              </a:rPr>
              <a:t>Gerelateerde kennisproducten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800" dirty="0">
              <a:latin typeface="+mn-lt"/>
            </a:endParaRPr>
          </a:p>
          <a:p>
            <a:pPr>
              <a:defRPr/>
            </a:pPr>
            <a:endParaRPr lang="nl-NL" sz="2800" dirty="0">
              <a:latin typeface="+mn-lt"/>
            </a:endParaRPr>
          </a:p>
          <a:p>
            <a:pPr>
              <a:defRPr/>
            </a:pPr>
            <a:r>
              <a:rPr lang="nl-NL" sz="2800" b="1" dirty="0">
                <a:latin typeface="+mn-lt"/>
              </a:rPr>
              <a:t>Uitnodigen tot actie:</a:t>
            </a:r>
          </a:p>
          <a:p>
            <a:pPr>
              <a:defRPr/>
            </a:pPr>
            <a:endParaRPr lang="nl-NL" sz="2800" dirty="0">
              <a:latin typeface="+mn-lt"/>
            </a:endParaRPr>
          </a:p>
          <a:p>
            <a:pPr>
              <a:defRPr/>
            </a:pPr>
            <a:endParaRPr lang="nl-NL" sz="2800" dirty="0">
              <a:latin typeface="+mn-lt"/>
            </a:endParaRPr>
          </a:p>
          <a:p>
            <a:pPr>
              <a:defRPr/>
            </a:pPr>
            <a:endParaRPr lang="nl-NL" dirty="0"/>
          </a:p>
        </p:txBody>
      </p:sp>
      <p:pic>
        <p:nvPicPr>
          <p:cNvPr id="78854" name="Afbeelding 4">
            <a:extLst>
              <a:ext uri="{FF2B5EF4-FFF2-40B4-BE49-F238E27FC236}">
                <a16:creationId xmlns:a16="http://schemas.microsoft.com/office/drawing/2014/main" id="{A14531F8-09B4-7D92-A464-60774143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26" y="4560888"/>
            <a:ext cx="18859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0871D41-D947-39D3-0F7B-DBCA779F77B0}"/>
              </a:ext>
            </a:extLst>
          </p:cNvPr>
          <p:cNvSpPr txBox="1">
            <a:spLocks/>
          </p:cNvSpPr>
          <p:nvPr/>
        </p:nvSpPr>
        <p:spPr bwMode="auto">
          <a:xfrm>
            <a:off x="268288" y="575469"/>
            <a:ext cx="105156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ijksoverheidSerif"/>
              </a:defRPr>
            </a:lvl9pPr>
          </a:lstStyle>
          <a:p>
            <a:br>
              <a:rPr lang="nl-NL" altLang="nl-NL" dirty="0"/>
            </a:br>
            <a:r>
              <a:rPr lang="nl-NL" altLang="nl-NL" dirty="0"/>
              <a:t>Voorbeeld </a:t>
            </a:r>
            <a:r>
              <a:rPr lang="nl-NL" altLang="nl-NL" dirty="0" err="1"/>
              <a:t>Infographic</a:t>
            </a:r>
            <a:r>
              <a:rPr lang="nl-NL" altLang="nl-NL" dirty="0"/>
              <a:t>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>
            <a:extLst>
              <a:ext uri="{FF2B5EF4-FFF2-40B4-BE49-F238E27FC236}">
                <a16:creationId xmlns:a16="http://schemas.microsoft.com/office/drawing/2014/main" id="{6F364EBD-AE7A-7E12-8D23-3E8DB3C2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63"/>
            <a:ext cx="10515600" cy="1150937"/>
          </a:xfrm>
        </p:spPr>
        <p:txBody>
          <a:bodyPr/>
          <a:lstStyle/>
          <a:p>
            <a:r>
              <a:rPr lang="nl-NL" altLang="nl-NL" dirty="0"/>
              <a:t>Vervolg…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D1418E-874A-7BCF-20E7-EEAB2210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2306638"/>
            <a:ext cx="10515600" cy="40941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dirty="0"/>
              <a:t>Meten van gebruiksvriendelijkheid kennisproduct (Nov – dec. 2025)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dirty="0"/>
              <a:t>                                Conclusies en aanbevelingen (Jan- feb. 2026)</a:t>
            </a:r>
          </a:p>
        </p:txBody>
      </p:sp>
      <p:pic>
        <p:nvPicPr>
          <p:cNvPr id="2" name="Graphic 11" descr="Chatten silhouet">
            <a:extLst>
              <a:ext uri="{FF2B5EF4-FFF2-40B4-BE49-F238E27FC236}">
                <a16:creationId xmlns:a16="http://schemas.microsoft.com/office/drawing/2014/main" id="{B48FCFA3-987E-2E39-1517-46A487BC8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1678" y="2602493"/>
            <a:ext cx="1596898" cy="1596898"/>
          </a:xfrm>
          <a:prstGeom prst="rect">
            <a:avLst/>
          </a:prstGeom>
        </p:spPr>
      </p:pic>
      <p:pic>
        <p:nvPicPr>
          <p:cNvPr id="8" name="Graphic 7" descr="Tekenfiguur silhouet">
            <a:extLst>
              <a:ext uri="{FF2B5EF4-FFF2-40B4-BE49-F238E27FC236}">
                <a16:creationId xmlns:a16="http://schemas.microsoft.com/office/drawing/2014/main" id="{D6948467-3843-F28F-49FD-ABDAF49FF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869198" y="3977580"/>
            <a:ext cx="1795719" cy="1795719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B074BC52-0F92-F253-421C-1D5D996B69C5}"/>
              </a:ext>
            </a:extLst>
          </p:cNvPr>
          <p:cNvGrpSpPr/>
          <p:nvPr/>
        </p:nvGrpSpPr>
        <p:grpSpPr>
          <a:xfrm>
            <a:off x="4522382" y="2964933"/>
            <a:ext cx="3147236" cy="2604536"/>
            <a:chOff x="4089702" y="2964933"/>
            <a:chExt cx="3147236" cy="2604536"/>
          </a:xfrm>
        </p:grpSpPr>
        <p:sp>
          <p:nvSpPr>
            <p:cNvPr id="5" name="Pijl: vijfhoek 4">
              <a:extLst>
                <a:ext uri="{FF2B5EF4-FFF2-40B4-BE49-F238E27FC236}">
                  <a16:creationId xmlns:a16="http://schemas.microsoft.com/office/drawing/2014/main" id="{54C4972A-B0E4-8123-0CB2-8ADC1045A13F}"/>
                </a:ext>
              </a:extLst>
            </p:cNvPr>
            <p:cNvSpPr/>
            <p:nvPr/>
          </p:nvSpPr>
          <p:spPr>
            <a:xfrm rot="5400000">
              <a:off x="4361052" y="2693583"/>
              <a:ext cx="2604536" cy="3147236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0118123-D318-B2EA-2D7D-BA206BAAB167}"/>
                </a:ext>
              </a:extLst>
            </p:cNvPr>
            <p:cNvSpPr txBox="1"/>
            <p:nvPr/>
          </p:nvSpPr>
          <p:spPr>
            <a:xfrm>
              <a:off x="4296044" y="3238916"/>
              <a:ext cx="27345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nl-NL" sz="2400" dirty="0">
                  <a:latin typeface="+mj-lt"/>
                </a:rPr>
                <a:t>Lab-test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nl-NL" sz="2400" dirty="0">
                  <a:latin typeface="+mj-lt"/>
                </a:rPr>
                <a:t>Online vragenlijst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nl-NL" sz="2400" dirty="0" err="1">
                  <a:latin typeface="+mj-lt"/>
                </a:rPr>
                <a:t>Webstatistieken</a:t>
              </a:r>
              <a:endParaRPr lang="nl-NL" sz="2400" dirty="0">
                <a:latin typeface="+mj-lt"/>
              </a:endParaRPr>
            </a:p>
            <a:p>
              <a:endParaRPr lang="nl-NL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024D4-8B49-F61A-A053-F015FDB5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Bijlagen</a:t>
            </a:r>
          </a:p>
        </p:txBody>
      </p:sp>
    </p:spTree>
    <p:extLst>
      <p:ext uri="{BB962C8B-B14F-4D97-AF65-F5344CB8AC3E}">
        <p14:creationId xmlns:p14="http://schemas.microsoft.com/office/powerpoint/2010/main" val="192257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>
            <a:extLst>
              <a:ext uri="{FF2B5EF4-FFF2-40B4-BE49-F238E27FC236}">
                <a16:creationId xmlns:a16="http://schemas.microsoft.com/office/drawing/2014/main" id="{F437F87D-B750-A0E8-C109-3B4E60C3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8" y="0"/>
            <a:ext cx="10515600" cy="1150938"/>
          </a:xfrm>
        </p:spPr>
        <p:txBody>
          <a:bodyPr/>
          <a:lstStyle/>
          <a:p>
            <a:r>
              <a:rPr lang="nl-NL" altLang="nl-NL"/>
              <a:t>Functionele illustraties</a:t>
            </a:r>
          </a:p>
        </p:txBody>
      </p:sp>
      <p:pic>
        <p:nvPicPr>
          <p:cNvPr id="77827" name="Afbeelding 7">
            <a:extLst>
              <a:ext uri="{FF2B5EF4-FFF2-40B4-BE49-F238E27FC236}">
                <a16:creationId xmlns:a16="http://schemas.microsoft.com/office/drawing/2014/main" id="{117C0658-15FF-BC94-15DA-4C2BD12B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101725"/>
            <a:ext cx="6564312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kstvak 27">
            <a:extLst>
              <a:ext uri="{FF2B5EF4-FFF2-40B4-BE49-F238E27FC236}">
                <a16:creationId xmlns:a16="http://schemas.microsoft.com/office/drawing/2014/main" id="{DE48DE96-CBF9-50C1-5D96-1155567F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6442075"/>
            <a:ext cx="6094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000">
                <a:latin typeface="Calibri" panose="020F0502020204030204" pitchFamily="34" charset="0"/>
                <a:hlinkClick r:id="rId4"/>
              </a:rPr>
              <a:t>Handreiking Archiveren in de informatieketen | Nationaal Archief</a:t>
            </a:r>
            <a:endParaRPr lang="nl-NL" altLang="nl-NL" sz="1000">
              <a:latin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86BADA8-E6D5-ED3A-DB61-6F71B95E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81200"/>
            <a:ext cx="5467350" cy="3630613"/>
          </a:xfrm>
        </p:spPr>
        <p:txBody>
          <a:bodyPr/>
          <a:lstStyle/>
          <a:p>
            <a:pPr>
              <a:defRPr/>
            </a:pPr>
            <a:r>
              <a:rPr lang="nl-NL" dirty="0"/>
              <a:t>Patronen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>
            <a:extLst>
              <a:ext uri="{FF2B5EF4-FFF2-40B4-BE49-F238E27FC236}">
                <a16:creationId xmlns:a16="http://schemas.microsoft.com/office/drawing/2014/main" id="{BD264D85-62F3-09FE-BCF2-5905067F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-96838"/>
            <a:ext cx="7626350" cy="1152526"/>
          </a:xfrm>
        </p:spPr>
        <p:txBody>
          <a:bodyPr/>
          <a:lstStyle/>
          <a:p>
            <a:r>
              <a:rPr lang="nl-NL" altLang="nl-NL" sz="3200"/>
              <a:t>Fysiek archief: depothygiene</a:t>
            </a:r>
          </a:p>
        </p:txBody>
      </p:sp>
      <p:sp>
        <p:nvSpPr>
          <p:cNvPr id="80899" name="Tekstvak 4">
            <a:extLst>
              <a:ext uri="{FF2B5EF4-FFF2-40B4-BE49-F238E27FC236}">
                <a16:creationId xmlns:a16="http://schemas.microsoft.com/office/drawing/2014/main" id="{FEED6C20-25FB-6BB6-E48D-4E1CB687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720725"/>
            <a:ext cx="1018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000">
                <a:latin typeface="Calibri" panose="020F0502020204030204" pitchFamily="34" charset="0"/>
                <a:hlinkClick r:id="rId3"/>
              </a:rPr>
              <a:t>Instructiekaarten schoonmakers | Nationaal Archief[1630807117]</a:t>
            </a:r>
            <a:endParaRPr lang="nl-NL" altLang="nl-NL" sz="1000">
              <a:latin typeface="Calibri" panose="020F0502020204030204" pitchFamily="34" charset="0"/>
            </a:endParaRPr>
          </a:p>
        </p:txBody>
      </p:sp>
      <p:pic>
        <p:nvPicPr>
          <p:cNvPr id="80900" name="Afbeelding 12">
            <a:extLst>
              <a:ext uri="{FF2B5EF4-FFF2-40B4-BE49-F238E27FC236}">
                <a16:creationId xmlns:a16="http://schemas.microsoft.com/office/drawing/2014/main" id="{370FD25D-350D-2337-7147-FEEEFD62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0" y="1776371"/>
            <a:ext cx="34861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Afbeelding 14">
            <a:extLst>
              <a:ext uri="{FF2B5EF4-FFF2-40B4-BE49-F238E27FC236}">
                <a16:creationId xmlns:a16="http://schemas.microsoft.com/office/drawing/2014/main" id="{A1266351-0982-C204-C6AD-74A76598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47650"/>
            <a:ext cx="5465763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188181-E7DE-C3F6-A635-5033F0D52771}"/>
              </a:ext>
            </a:extLst>
          </p:cNvPr>
          <p:cNvSpPr txBox="1"/>
          <p:nvPr/>
        </p:nvSpPr>
        <p:spPr>
          <a:xfrm>
            <a:off x="176213" y="1112838"/>
            <a:ext cx="4762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>
                <a:latin typeface="+mn-lt"/>
              </a:rPr>
              <a:t>Animatie en visuele instructiekaarten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4919B65A-F136-FDBB-70EE-3A7E6B81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63"/>
            <a:ext cx="10515600" cy="1150937"/>
          </a:xfrm>
        </p:spPr>
        <p:txBody>
          <a:bodyPr/>
          <a:lstStyle/>
          <a:p>
            <a:r>
              <a:rPr lang="nl-NL" altLang="nl-NL"/>
              <a:t>Agenda</a:t>
            </a:r>
          </a:p>
        </p:txBody>
      </p:sp>
      <p:sp>
        <p:nvSpPr>
          <p:cNvPr id="41987" name="Tijdelijke aanduiding voor inhoud 2">
            <a:extLst>
              <a:ext uri="{FF2B5EF4-FFF2-40B4-BE49-F238E27FC236}">
                <a16:creationId xmlns:a16="http://schemas.microsoft.com/office/drawing/2014/main" id="{D14E07EE-A281-398B-0A06-1D78C9FE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738"/>
            <a:ext cx="10515600" cy="3630612"/>
          </a:xfrm>
        </p:spPr>
        <p:txBody>
          <a:bodyPr/>
          <a:lstStyle/>
          <a:p>
            <a:r>
              <a:rPr lang="nl-NL" altLang="nl-NL" dirty="0"/>
              <a:t>Gebruiksvriendelijkheid</a:t>
            </a:r>
          </a:p>
          <a:p>
            <a:r>
              <a:rPr lang="nl-NL" altLang="nl-NL" dirty="0"/>
              <a:t>Uitgangspunten</a:t>
            </a:r>
          </a:p>
          <a:p>
            <a:r>
              <a:rPr lang="nl-NL" altLang="nl-NL" dirty="0"/>
              <a:t>Voorbeelden</a:t>
            </a:r>
          </a:p>
          <a:p>
            <a:r>
              <a:rPr lang="nl-NL" altLang="nl-NL" dirty="0"/>
              <a:t>Vervolg</a:t>
            </a:r>
          </a:p>
          <a:p>
            <a:endParaRPr lang="nl-NL" alt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97C4C-14B9-218B-66AC-B445D089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Afbeelding 2">
            <a:extLst>
              <a:ext uri="{FF2B5EF4-FFF2-40B4-BE49-F238E27FC236}">
                <a16:creationId xmlns:a16="http://schemas.microsoft.com/office/drawing/2014/main" id="{DDDB5317-DD23-AF9A-51C0-3E56E253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93" y="1844748"/>
            <a:ext cx="6766409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Tekenfiguur silhouet">
            <a:extLst>
              <a:ext uri="{FF2B5EF4-FFF2-40B4-BE49-F238E27FC236}">
                <a16:creationId xmlns:a16="http://schemas.microsoft.com/office/drawing/2014/main" id="{2446169E-2C25-2BE3-F025-C3C7B028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8" y="2167709"/>
            <a:ext cx="2191640" cy="2191640"/>
          </a:xfrm>
          <a:prstGeom prst="rect">
            <a:avLst/>
          </a:prstGeom>
        </p:spPr>
      </p:pic>
      <p:pic>
        <p:nvPicPr>
          <p:cNvPr id="15" name="Graphic 14" descr="Vraagteken met effen opvulling">
            <a:extLst>
              <a:ext uri="{FF2B5EF4-FFF2-40B4-BE49-F238E27FC236}">
                <a16:creationId xmlns:a16="http://schemas.microsoft.com/office/drawing/2014/main" id="{FCCF0562-F6C3-C487-2C22-D5FB79AEB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98" y="1366949"/>
            <a:ext cx="926408" cy="923700"/>
          </a:xfrm>
          <a:prstGeom prst="rect">
            <a:avLst/>
          </a:prstGeom>
        </p:spPr>
      </p:pic>
      <p:sp>
        <p:nvSpPr>
          <p:cNvPr id="2" name="Pijl: vijfhoek 1">
            <a:extLst>
              <a:ext uri="{FF2B5EF4-FFF2-40B4-BE49-F238E27FC236}">
                <a16:creationId xmlns:a16="http://schemas.microsoft.com/office/drawing/2014/main" id="{FFCFF575-A42E-1489-A1FE-51376CA82892}"/>
              </a:ext>
            </a:extLst>
          </p:cNvPr>
          <p:cNvSpPr/>
          <p:nvPr/>
        </p:nvSpPr>
        <p:spPr>
          <a:xfrm>
            <a:off x="2668773" y="2643516"/>
            <a:ext cx="2057400" cy="56751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75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AE67FC4B-44D8-7A2B-CC70-16655CE3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63"/>
            <a:ext cx="10515600" cy="1150937"/>
          </a:xfrm>
        </p:spPr>
        <p:txBody>
          <a:bodyPr/>
          <a:lstStyle/>
          <a:p>
            <a:r>
              <a:rPr lang="nl-NL" altLang="nl-NL" dirty="0"/>
              <a:t>Gebruiksvriendelijkheid</a:t>
            </a:r>
          </a:p>
        </p:txBody>
      </p:sp>
      <p:sp>
        <p:nvSpPr>
          <p:cNvPr id="45059" name="Tijdelijke aanduiding voor inhoud 2">
            <a:extLst>
              <a:ext uri="{FF2B5EF4-FFF2-40B4-BE49-F238E27FC236}">
                <a16:creationId xmlns:a16="http://schemas.microsoft.com/office/drawing/2014/main" id="{D74669AF-276D-66C6-5011-FD412DE3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738"/>
            <a:ext cx="10515600" cy="36306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altLang="nl-NL" dirty="0"/>
              <a:t>Efficiënt en prettig benodigde informatie vinden</a:t>
            </a:r>
          </a:p>
          <a:p>
            <a:pPr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2" name="Pijl: vijfhoek 1">
            <a:extLst>
              <a:ext uri="{FF2B5EF4-FFF2-40B4-BE49-F238E27FC236}">
                <a16:creationId xmlns:a16="http://schemas.microsoft.com/office/drawing/2014/main" id="{1C01EF6C-61D2-ECCA-9DA9-8D2181218EEB}"/>
              </a:ext>
            </a:extLst>
          </p:cNvPr>
          <p:cNvSpPr/>
          <p:nvPr/>
        </p:nvSpPr>
        <p:spPr>
          <a:xfrm rot="5400000">
            <a:off x="3407500" y="3517381"/>
            <a:ext cx="1579598" cy="160485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264BE57-8C5B-A0E1-F769-1B357BD771E0}"/>
              </a:ext>
            </a:extLst>
          </p:cNvPr>
          <p:cNvSpPr txBox="1"/>
          <p:nvPr/>
        </p:nvSpPr>
        <p:spPr>
          <a:xfrm>
            <a:off x="1256369" y="5479436"/>
            <a:ext cx="71783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latin typeface="+mn-lt"/>
              </a:rPr>
              <a:t>Inhoud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latin typeface="+mn-lt"/>
              </a:rPr>
              <a:t>Vorm (organisatie en presentatie)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996A2B-922B-DB88-6BAD-89AAB3C425FD}"/>
              </a:ext>
            </a:extLst>
          </p:cNvPr>
          <p:cNvSpPr txBox="1"/>
          <p:nvPr/>
        </p:nvSpPr>
        <p:spPr>
          <a:xfrm>
            <a:off x="3737470" y="3842747"/>
            <a:ext cx="11080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latin typeface="+mn-lt"/>
              </a:rPr>
              <a:t>Eisen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>
            <a:extLst>
              <a:ext uri="{FF2B5EF4-FFF2-40B4-BE49-F238E27FC236}">
                <a16:creationId xmlns:a16="http://schemas.microsoft.com/office/drawing/2014/main" id="{88F64E4F-7517-C3BA-58A1-661EEEB5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63"/>
            <a:ext cx="10515600" cy="1150937"/>
          </a:xfrm>
        </p:spPr>
        <p:txBody>
          <a:bodyPr/>
          <a:lstStyle/>
          <a:p>
            <a:r>
              <a:rPr lang="nl-NL" altLang="nl-NL" dirty="0"/>
              <a:t>Eisen: inhoud</a:t>
            </a:r>
          </a:p>
        </p:txBody>
      </p:sp>
      <p:sp>
        <p:nvSpPr>
          <p:cNvPr id="59395" name="Tijdelijke aanduiding voor inhoud 2">
            <a:extLst>
              <a:ext uri="{FF2B5EF4-FFF2-40B4-BE49-F238E27FC236}">
                <a16:creationId xmlns:a16="http://schemas.microsoft.com/office/drawing/2014/main" id="{F220ACE6-3594-F14C-84A5-B1D006B3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738"/>
            <a:ext cx="10515600" cy="3630612"/>
          </a:xfrm>
        </p:spPr>
        <p:txBody>
          <a:bodyPr/>
          <a:lstStyle/>
          <a:p>
            <a:r>
              <a:rPr lang="nl-NL" altLang="nl-NL" dirty="0"/>
              <a:t>Relevant: 		informatie helpt bij de taakuitvoering</a:t>
            </a:r>
          </a:p>
          <a:p>
            <a:r>
              <a:rPr lang="nl-NL" altLang="nl-NL" dirty="0"/>
              <a:t>Voldoende: 	</a:t>
            </a:r>
            <a:r>
              <a:rPr lang="nl-NL" altLang="nl-NL" dirty="0" err="1"/>
              <a:t>nèt</a:t>
            </a:r>
            <a:r>
              <a:rPr lang="nl-NL" altLang="nl-NL" dirty="0"/>
              <a:t> genoeg informatie  </a:t>
            </a:r>
          </a:p>
          <a:p>
            <a:r>
              <a:rPr lang="nl-NL" altLang="nl-NL" dirty="0"/>
              <a:t>Actiegericht:  	instructies i.p.v. beschrijving</a:t>
            </a:r>
          </a:p>
          <a:p>
            <a:endParaRPr lang="nl-NL" altLang="nl-NL" dirty="0"/>
          </a:p>
          <a:p>
            <a:endParaRPr lang="nl-NL" alt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Afbeelding 2">
            <a:extLst>
              <a:ext uri="{FF2B5EF4-FFF2-40B4-BE49-F238E27FC236}">
                <a16:creationId xmlns:a16="http://schemas.microsoft.com/office/drawing/2014/main" id="{B9DD63C4-9C26-AF3F-FC9D-471FC6FA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443723"/>
            <a:ext cx="9918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18186D-D394-D6C3-96ED-9BE57D09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449263"/>
            <a:ext cx="7200900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nl-NL" dirty="0"/>
              <a:t>Online leesgedrag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4F6ACF3-F3E0-9088-E10F-A796342A409C}"/>
              </a:ext>
            </a:extLst>
          </p:cNvPr>
          <p:cNvSpPr txBox="1">
            <a:spLocks/>
          </p:cNvSpPr>
          <p:nvPr/>
        </p:nvSpPr>
        <p:spPr bwMode="auto">
          <a:xfrm>
            <a:off x="474663" y="1241425"/>
            <a:ext cx="7200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 altLang="nl-NL" sz="2400" dirty="0"/>
              <a:t>Scannen i.p.v. lezen (80%)</a:t>
            </a:r>
          </a:p>
          <a:p>
            <a:pPr marL="342900" indent="-342900"/>
            <a:r>
              <a:rPr lang="nl-NL" altLang="nl-NL" sz="2400" dirty="0"/>
              <a:t>F-patroon</a:t>
            </a:r>
          </a:p>
          <a:p>
            <a:pPr marL="342900" indent="-342900"/>
            <a:r>
              <a:rPr lang="nl-NL" altLang="nl-NL" sz="2400" dirty="0" err="1"/>
              <a:t>Snelzoekers</a:t>
            </a:r>
            <a:r>
              <a:rPr lang="nl-NL" altLang="nl-NL" sz="2400" dirty="0"/>
              <a:t> en diepzoekers</a:t>
            </a:r>
          </a:p>
        </p:txBody>
      </p:sp>
    </p:spTree>
    <p:extLst>
      <p:ext uri="{BB962C8B-B14F-4D97-AF65-F5344CB8AC3E}">
        <p14:creationId xmlns:p14="http://schemas.microsoft.com/office/powerpoint/2010/main" val="302029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CC774BA4-7874-DB97-2B56-E75B40F59BFB}"/>
              </a:ext>
            </a:extLst>
          </p:cNvPr>
          <p:cNvGrpSpPr/>
          <p:nvPr/>
        </p:nvGrpSpPr>
        <p:grpSpPr>
          <a:xfrm>
            <a:off x="535596" y="2459882"/>
            <a:ext cx="5632765" cy="3882835"/>
            <a:chOff x="4242816" y="1165605"/>
            <a:chExt cx="5632765" cy="3882835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6FB65B0-A473-75B2-68C7-9C76857D51C6}"/>
                </a:ext>
              </a:extLst>
            </p:cNvPr>
            <p:cNvSpPr/>
            <p:nvPr/>
          </p:nvSpPr>
          <p:spPr>
            <a:xfrm>
              <a:off x="4242816" y="1165605"/>
              <a:ext cx="5632765" cy="1294280"/>
            </a:xfrm>
            <a:custGeom>
              <a:avLst/>
              <a:gdLst>
                <a:gd name="connsiteX0" fmla="*/ 0 w 5632765"/>
                <a:gd name="connsiteY0" fmla="*/ 1294278 h 1294278"/>
                <a:gd name="connsiteX1" fmla="*/ 938792 w 5632765"/>
                <a:gd name="connsiteY1" fmla="*/ 0 h 1294278"/>
                <a:gd name="connsiteX2" fmla="*/ 4693973 w 5632765"/>
                <a:gd name="connsiteY2" fmla="*/ 0 h 1294278"/>
                <a:gd name="connsiteX3" fmla="*/ 5632765 w 5632765"/>
                <a:gd name="connsiteY3" fmla="*/ 1294278 h 1294278"/>
                <a:gd name="connsiteX4" fmla="*/ 0 w 5632765"/>
                <a:gd name="connsiteY4" fmla="*/ 1294278 h 129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2765" h="1294278">
                  <a:moveTo>
                    <a:pt x="5632765" y="1"/>
                  </a:moveTo>
                  <a:lnTo>
                    <a:pt x="4693973" y="1294277"/>
                  </a:lnTo>
                  <a:lnTo>
                    <a:pt x="938792" y="1294277"/>
                  </a:lnTo>
                  <a:lnTo>
                    <a:pt x="0" y="1"/>
                  </a:lnTo>
                  <a:lnTo>
                    <a:pt x="5632765" y="1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073" tIns="53341" rIns="1039075" bIns="53341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200" kern="1200" dirty="0"/>
                <a:t>Kern</a:t>
              </a:r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363AB989-139F-6815-8C13-664F2C3E65CE}"/>
                </a:ext>
              </a:extLst>
            </p:cNvPr>
            <p:cNvSpPr/>
            <p:nvPr/>
          </p:nvSpPr>
          <p:spPr>
            <a:xfrm>
              <a:off x="5181610" y="2459883"/>
              <a:ext cx="3755176" cy="1294279"/>
            </a:xfrm>
            <a:custGeom>
              <a:avLst/>
              <a:gdLst>
                <a:gd name="connsiteX0" fmla="*/ 0 w 3755176"/>
                <a:gd name="connsiteY0" fmla="*/ 1294278 h 1294278"/>
                <a:gd name="connsiteX1" fmla="*/ 938792 w 3755176"/>
                <a:gd name="connsiteY1" fmla="*/ 0 h 1294278"/>
                <a:gd name="connsiteX2" fmla="*/ 2816384 w 3755176"/>
                <a:gd name="connsiteY2" fmla="*/ 0 h 1294278"/>
                <a:gd name="connsiteX3" fmla="*/ 3755176 w 3755176"/>
                <a:gd name="connsiteY3" fmla="*/ 1294278 h 1294278"/>
                <a:gd name="connsiteX4" fmla="*/ 0 w 3755176"/>
                <a:gd name="connsiteY4" fmla="*/ 1294278 h 129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176" h="1294278">
                  <a:moveTo>
                    <a:pt x="3755176" y="1"/>
                  </a:moveTo>
                  <a:lnTo>
                    <a:pt x="2816384" y="1294277"/>
                  </a:lnTo>
                  <a:lnTo>
                    <a:pt x="938792" y="1294277"/>
                  </a:lnTo>
                  <a:lnTo>
                    <a:pt x="0" y="1"/>
                  </a:lnTo>
                  <a:lnTo>
                    <a:pt x="3755176" y="1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716" tIns="35560" rIns="692716" bIns="3556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800" dirty="0"/>
                <a:t>Aanvullende</a:t>
              </a:r>
              <a:endParaRPr lang="nl-NL" sz="2800" kern="12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800" kern="1200" dirty="0"/>
                <a:t>informatie</a:t>
              </a:r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94797328-C884-4972-3DF7-7B21E15AD041}"/>
                </a:ext>
              </a:extLst>
            </p:cNvPr>
            <p:cNvSpPr/>
            <p:nvPr/>
          </p:nvSpPr>
          <p:spPr>
            <a:xfrm>
              <a:off x="6120403" y="3754161"/>
              <a:ext cx="1877589" cy="1294279"/>
            </a:xfrm>
            <a:custGeom>
              <a:avLst/>
              <a:gdLst>
                <a:gd name="connsiteX0" fmla="*/ 0 w 1877588"/>
                <a:gd name="connsiteY0" fmla="*/ 1294278 h 1294278"/>
                <a:gd name="connsiteX1" fmla="*/ 938792 w 1877588"/>
                <a:gd name="connsiteY1" fmla="*/ 0 h 1294278"/>
                <a:gd name="connsiteX2" fmla="*/ 938796 w 1877588"/>
                <a:gd name="connsiteY2" fmla="*/ 0 h 1294278"/>
                <a:gd name="connsiteX3" fmla="*/ 1877588 w 1877588"/>
                <a:gd name="connsiteY3" fmla="*/ 1294278 h 1294278"/>
                <a:gd name="connsiteX4" fmla="*/ 0 w 1877588"/>
                <a:gd name="connsiteY4" fmla="*/ 1294278 h 129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588" h="1294278">
                  <a:moveTo>
                    <a:pt x="1877588" y="0"/>
                  </a:moveTo>
                  <a:lnTo>
                    <a:pt x="938796" y="1294278"/>
                  </a:lnTo>
                  <a:lnTo>
                    <a:pt x="938792" y="1294278"/>
                  </a:lnTo>
                  <a:lnTo>
                    <a:pt x="0" y="0"/>
                  </a:lnTo>
                  <a:lnTo>
                    <a:pt x="1877588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20320" rIns="20320" bIns="2032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Detail</a:t>
              </a:r>
            </a:p>
          </p:txBody>
        </p:sp>
      </p:grpSp>
      <p:sp>
        <p:nvSpPr>
          <p:cNvPr id="11" name="Tijdelijke aanduiding voor tekst 1">
            <a:extLst>
              <a:ext uri="{FF2B5EF4-FFF2-40B4-BE49-F238E27FC236}">
                <a16:creationId xmlns:a16="http://schemas.microsoft.com/office/drawing/2014/main" id="{4F103D47-E4F2-0A3B-7142-F8C7C4029400}"/>
              </a:ext>
            </a:extLst>
          </p:cNvPr>
          <p:cNvSpPr txBox="1">
            <a:spLocks/>
          </p:cNvSpPr>
          <p:nvPr/>
        </p:nvSpPr>
        <p:spPr bwMode="auto">
          <a:xfrm>
            <a:off x="609610" y="1789397"/>
            <a:ext cx="4876800" cy="28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/>
              <a:t>Pyramide schrijven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A11A9C1-88FA-5E8C-B79F-DEAFB56F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414391"/>
            <a:ext cx="7200900" cy="555625"/>
          </a:xfrm>
        </p:spPr>
        <p:txBody>
          <a:bodyPr>
            <a:normAutofit fontScale="90000"/>
          </a:bodyPr>
          <a:lstStyle/>
          <a:p>
            <a:r>
              <a:rPr lang="nl-NL" altLang="nl-NL" b="1" dirty="0"/>
              <a:t>Eisen: Organisatie en </a:t>
            </a:r>
            <a:br>
              <a:rPr lang="nl-NL" altLang="nl-NL" b="1" dirty="0"/>
            </a:br>
            <a:r>
              <a:rPr lang="nl-NL" altLang="nl-NL" b="1" dirty="0"/>
              <a:t>presentatie</a:t>
            </a:r>
            <a:endParaRPr lang="nl-NL" altLang="nl-NL" sz="4000" b="1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D03B04-9779-D373-C4AB-304E529150EC}"/>
              </a:ext>
            </a:extLst>
          </p:cNvPr>
          <p:cNvSpPr txBox="1">
            <a:spLocks/>
          </p:cNvSpPr>
          <p:nvPr/>
        </p:nvSpPr>
        <p:spPr bwMode="auto">
          <a:xfrm>
            <a:off x="7556214" y="1789397"/>
            <a:ext cx="4876800" cy="46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/>
              <a:t>Information </a:t>
            </a:r>
            <a:r>
              <a:rPr lang="nl-NL" sz="2400" b="1" dirty="0" err="1"/>
              <a:t>mapping</a:t>
            </a: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Aard van de informatie zien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Door: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Opsommingstekens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Betekenisvolle koppen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Tabellen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Iconen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195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F4CEFE6D-7DF4-483E-61A6-3CC0861A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274763"/>
            <a:ext cx="7545387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A06E293B-5EDE-FBCD-FEDF-5045179B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49263"/>
            <a:ext cx="87153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000" b="1" dirty="0">
                <a:solidFill>
                  <a:srgbClr val="009FE3"/>
                </a:solidFill>
              </a:rPr>
              <a:t>Voorbeeld 1</a:t>
            </a:r>
          </a:p>
        </p:txBody>
      </p:sp>
    </p:spTree>
    <p:extLst>
      <p:ext uri="{BB962C8B-B14F-4D97-AF65-F5344CB8AC3E}">
        <p14:creationId xmlns:p14="http://schemas.microsoft.com/office/powerpoint/2010/main" val="282380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EA1EB-B240-17F5-589F-6D3352E4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2B8AA7A6-E533-85C0-F050-22C95AE7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274763"/>
            <a:ext cx="7545387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">
            <a:extLst>
              <a:ext uri="{FF2B5EF4-FFF2-40B4-BE49-F238E27FC236}">
                <a16:creationId xmlns:a16="http://schemas.microsoft.com/office/drawing/2014/main" id="{E4AE34F6-6BF7-9D7C-5E5A-D4E199A75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032250"/>
            <a:ext cx="7443787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B17103E-120D-B328-DE5E-055EF18F2CCD}"/>
              </a:ext>
            </a:extLst>
          </p:cNvPr>
          <p:cNvCxnSpPr>
            <a:cxnSpLocks/>
          </p:cNvCxnSpPr>
          <p:nvPr/>
        </p:nvCxnSpPr>
        <p:spPr>
          <a:xfrm>
            <a:off x="293688" y="3873500"/>
            <a:ext cx="7734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2">
            <a:extLst>
              <a:ext uri="{FF2B5EF4-FFF2-40B4-BE49-F238E27FC236}">
                <a16:creationId xmlns:a16="http://schemas.microsoft.com/office/drawing/2014/main" id="{B4A5B25B-52D2-E1F0-07F2-90464D660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49263"/>
            <a:ext cx="87153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ijksoverheidSerif" panose="0200050606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jksoverheidSerif" panose="0200050606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ijksoverheidSerif" panose="0200050606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ijksoverheidSerif" panose="02000506060000020004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000" b="1" dirty="0">
                <a:solidFill>
                  <a:srgbClr val="009FE3"/>
                </a:solidFill>
              </a:rPr>
              <a:t>Voorbeeld 1</a:t>
            </a:r>
          </a:p>
        </p:txBody>
      </p:sp>
    </p:spTree>
    <p:extLst>
      <p:ext uri="{BB962C8B-B14F-4D97-AF65-F5344CB8AC3E}">
        <p14:creationId xmlns:p14="http://schemas.microsoft.com/office/powerpoint/2010/main" val="526625518"/>
      </p:ext>
    </p:extLst>
  </p:cSld>
  <p:clrMapOvr>
    <a:masterClrMapping/>
  </p:clrMapOvr>
</p:sld>
</file>

<file path=ppt/theme/theme1.xml><?xml version="1.0" encoding="utf-8"?>
<a:theme xmlns:a="http://schemas.openxmlformats.org/drawingml/2006/main" name="NA_Presentatie_zakelijk_BST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9C86A48B-B69D-4BEA-B5AF-1A02B6788DA8}"/>
    </a:ext>
  </a:extLst>
</a:theme>
</file>

<file path=ppt/theme/theme2.xml><?xml version="1.0" encoding="utf-8"?>
<a:theme xmlns:a="http://schemas.openxmlformats.org/drawingml/2006/main" name="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7B4256E5-23CF-45E4-AFA1-F0E5ECBCD454}"/>
    </a:ext>
  </a:extLst>
</a:theme>
</file>

<file path=ppt/theme/theme3.xml><?xml version="1.0" encoding="utf-8"?>
<a:theme xmlns:a="http://schemas.openxmlformats.org/drawingml/2006/main" name="Rood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FDD59D5E-FA56-4394-A9F4-1D7B51C2414E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NA_Presentatie_zakelijk_BST_V2</Template>
  <TotalTime>1919</TotalTime>
  <Words>1156</Words>
  <Application>Microsoft Office PowerPoint</Application>
  <PresentationFormat>Breedbeeld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RijksoverheidSerif</vt:lpstr>
      <vt:lpstr>NA_Presentatie_zakelijk_BST_V2</vt:lpstr>
      <vt:lpstr>Blauw</vt:lpstr>
      <vt:lpstr>Rood</vt:lpstr>
      <vt:lpstr> Gebruiksvriendelijkheid van kennisproducten SRNA – 10 november 2025, Elly Hoekstra – adviseur Kennisdeling</vt:lpstr>
      <vt:lpstr>Agenda</vt:lpstr>
      <vt:lpstr>PowerPoint-presentatie</vt:lpstr>
      <vt:lpstr>Gebruiksvriendelijkheid</vt:lpstr>
      <vt:lpstr>Eisen: inhoud</vt:lpstr>
      <vt:lpstr>Online leesgedrag</vt:lpstr>
      <vt:lpstr>Eisen: Organisatie en  presentatie</vt:lpstr>
      <vt:lpstr>PowerPoint-presentatie</vt:lpstr>
      <vt:lpstr>PowerPoint-presentatie</vt:lpstr>
      <vt:lpstr>PowerPoint-presentatie</vt:lpstr>
      <vt:lpstr>PowerPoint-presentatie</vt:lpstr>
      <vt:lpstr> Voorbeeld Infographic 1</vt:lpstr>
      <vt:lpstr>PowerPoint-presentatie</vt:lpstr>
      <vt:lpstr>Vervolg…</vt:lpstr>
      <vt:lpstr>Bijlagen</vt:lpstr>
      <vt:lpstr>Functionele illustraties</vt:lpstr>
      <vt:lpstr>Fysiek archief: depothygiene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Linssen, Sandra</dc:creator>
  <cp:lastModifiedBy>Meerdink, Violet</cp:lastModifiedBy>
  <cp:revision>134</cp:revision>
  <cp:lastPrinted>2025-12-02T10:34:12Z</cp:lastPrinted>
  <dcterms:created xsi:type="dcterms:W3CDTF">2018-05-14T12:36:49Z</dcterms:created>
  <dcterms:modified xsi:type="dcterms:W3CDTF">2026-01-21T14:55:43Z</dcterms:modified>
</cp:coreProperties>
</file>