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5" r:id="rId13"/>
    <p:sldId id="286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13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2886" y="132"/>
      </p:cViewPr>
      <p:guideLst>
        <p:guide pos="518"/>
        <p:guide orient="horz" pos="2160"/>
        <p:guide orient="horz" pos="10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061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470" y="0"/>
            <a:ext cx="2626492" cy="1682750"/>
          </a:xfrm>
          <a:prstGeom prst="rect">
            <a:avLst/>
          </a:prstGeom>
        </p:spPr>
      </p:pic>
      <p:pic>
        <p:nvPicPr>
          <p:cNvPr id="6" name="Afbeelding 5" descr="Afbeelding met pijl&#10;&#10;Automatisch gegenereerde beschrijving">
            <a:extLst>
              <a:ext uri="{FF2B5EF4-FFF2-40B4-BE49-F238E27FC236}">
                <a16:creationId xmlns:a16="http://schemas.microsoft.com/office/drawing/2014/main" id="{6F94CE2E-6436-6A32-F1FF-F674204DB5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88488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86706AE-34D3-E826-306C-7F66260150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466" y="5659922"/>
            <a:ext cx="628121" cy="59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21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ACB56B7-4DC6-DB4B-9123-3C4E679C1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CF2DFE-783B-454A-9C87-526A42EB5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FDA3590-F439-F3DB-001C-9155ACC99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8599081" y="0"/>
            <a:ext cx="3592919" cy="6858000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470" y="0"/>
            <a:ext cx="2626492" cy="168275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E63355C-8859-89B5-7BA4-A652B1D97C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466" y="5659922"/>
            <a:ext cx="628121" cy="59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48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60E02C1-DBF9-DD55-039A-238E572B7A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8599081" y="0"/>
            <a:ext cx="3592919" cy="6858000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FCB1B3-0962-A843-A9FB-A2BB3FE5C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D6C8102-9610-569B-0337-2CCF9E74C1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956" t="717" r="3" b="-717"/>
          <a:stretch/>
        </p:blipFill>
        <p:spPr>
          <a:xfrm>
            <a:off x="0" y="0"/>
            <a:ext cx="3620530" cy="6905133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41858-3A34-2F42-958E-EAB3A5457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AC9301-3D36-044B-8644-E5A87C425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A45824-7873-1F48-9BB9-DDA2C6912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83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436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587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C31BC1F-87A1-14FE-9F1B-AA0EB18BE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8599081" y="0"/>
            <a:ext cx="3592919" cy="685800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C30D067-4136-C252-AA0B-BE6D6276C7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878" y="5659920"/>
            <a:ext cx="628122" cy="59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587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413232A-7018-32C6-6D75-26AD20296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999" r="-2196"/>
          <a:stretch/>
        </p:blipFill>
        <p:spPr>
          <a:xfrm>
            <a:off x="-1" y="0"/>
            <a:ext cx="3750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D1276C3-FD7E-8747-99AA-207805693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DE31120-DDD1-8746-9A6A-9B79FB1A2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E8C87D-7203-9846-9BDF-B60AC9CBD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878" y="5659920"/>
            <a:ext cx="628122" cy="59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728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08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-5557" y="0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74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B3C3CD6-10DA-6245-AAF8-F302EE3DC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3255" y="0"/>
            <a:ext cx="2626492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C1C912-210B-454A-A6B5-A11FA7DED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469" y="0"/>
            <a:ext cx="2626492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1513F8B-999C-884B-93DC-388C6B407F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FA11E86-34D3-1A30-2C4F-BD0F0C7BE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8599081" y="0"/>
            <a:ext cx="359291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400" y="-4134"/>
            <a:ext cx="2626492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4105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400" y="-4134"/>
            <a:ext cx="2626492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280552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2B5321D-EB1C-2142-8695-68E40A9D89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3255" y="0"/>
            <a:ext cx="2626492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C7F95A-D18A-7B46-B9E6-264077809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3255" y="-2668"/>
            <a:ext cx="2626492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4EBA2F-FD7E-AA41-861E-9C1EB1EEA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656F16B-A46D-EA1A-59C5-C37F9206BAFE}"/>
              </a:ext>
            </a:extLst>
          </p:cNvPr>
          <p:cNvPicPr>
            <a:picLocks noChangeAspect="1"/>
          </p:cNvPicPr>
          <p:nvPr userDrawn="1"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878" y="5659920"/>
            <a:ext cx="628122" cy="59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1" r:id="rId2"/>
    <p:sldLayoutId id="2147483650" r:id="rId3"/>
    <p:sldLayoutId id="2147483742" r:id="rId4"/>
    <p:sldLayoutId id="2147483725" r:id="rId5"/>
    <p:sldLayoutId id="2147483719" r:id="rId6"/>
    <p:sldLayoutId id="2147483743" r:id="rId7"/>
    <p:sldLayoutId id="2147483726" r:id="rId8"/>
    <p:sldLayoutId id="2147483666" r:id="rId9"/>
    <p:sldLayoutId id="2147483690" r:id="rId10"/>
    <p:sldLayoutId id="2147483744" r:id="rId11"/>
    <p:sldLayoutId id="2147483728" r:id="rId12"/>
    <p:sldLayoutId id="2147483651" r:id="rId13"/>
    <p:sldLayoutId id="2147483652" r:id="rId14"/>
    <p:sldLayoutId id="2147483653" r:id="rId15"/>
    <p:sldLayoutId id="2147483654" r:id="rId16"/>
    <p:sldLayoutId id="2147483655" r:id="rId17"/>
    <p:sldLayoutId id="2147483656" r:id="rId18"/>
    <p:sldLayoutId id="2147483689" r:id="rId19"/>
    <p:sldLayoutId id="2147483712" r:id="rId20"/>
    <p:sldLayoutId id="2147483711" r:id="rId21"/>
    <p:sldLayoutId id="2147483675" r:id="rId22"/>
    <p:sldLayoutId id="2147483657" r:id="rId23"/>
    <p:sldLayoutId id="2147483691" r:id="rId24"/>
    <p:sldLayoutId id="2147483729" r:id="rId25"/>
    <p:sldLayoutId id="2147483739" r:id="rId26"/>
    <p:sldLayoutId id="2147483740" r:id="rId27"/>
    <p:sldLayoutId id="2147483718" r:id="rId28"/>
    <p:sldLayoutId id="2147483717" r:id="rId29"/>
    <p:sldLayoutId id="2147483714" r:id="rId30"/>
    <p:sldLayoutId id="2147483713" r:id="rId31"/>
    <p:sldLayoutId id="2147483716" r:id="rId32"/>
    <p:sldLayoutId id="2147483715" r:id="rId33"/>
    <p:sldLayoutId id="2147483707" r:id="rId34"/>
    <p:sldLayoutId id="2147483667" r:id="rId35"/>
    <p:sldLayoutId id="2147483702" r:id="rId36"/>
    <p:sldLayoutId id="2147483721" r:id="rId37"/>
    <p:sldLayoutId id="2147483700" r:id="rId38"/>
    <p:sldLayoutId id="2147483692" r:id="rId39"/>
    <p:sldLayoutId id="2147483722" r:id="rId40"/>
    <p:sldLayoutId id="2147483745" r:id="rId41"/>
    <p:sldLayoutId id="2147483723" r:id="rId4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claude.ai/public/artifacts/0963c4d3-5bcb-4d14-9175-0c09f746c65e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0099E0-32DF-2E1F-6582-93A2716B3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7895167" cy="4024800"/>
          </a:xfrm>
        </p:spPr>
        <p:txBody>
          <a:bodyPr>
            <a:noAutofit/>
          </a:bodyPr>
          <a:lstStyle/>
          <a:p>
            <a:r>
              <a:rPr lang="nl-NL" sz="4800" dirty="0"/>
              <a:t>Archiefsystemen; de toekomst van het DMS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AF0B4-E90B-2CB7-6FA2-94A5130A2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5497285"/>
            <a:ext cx="6669314" cy="724127"/>
          </a:xfrm>
        </p:spPr>
        <p:txBody>
          <a:bodyPr>
            <a:normAutofit/>
          </a:bodyPr>
          <a:lstStyle/>
          <a:p>
            <a:r>
              <a:rPr lang="nl-NL" dirty="0"/>
              <a:t>T</a:t>
            </a:r>
            <a:r>
              <a:rPr lang="en-GB" dirty="0" err="1"/>
              <a:t>hemabijeenkomst</a:t>
            </a:r>
            <a:r>
              <a:rPr lang="en-GB" dirty="0"/>
              <a:t> 1</a:t>
            </a:r>
            <a:r>
              <a:rPr lang="nl-NL" dirty="0"/>
              <a:t>9</a:t>
            </a:r>
            <a:r>
              <a:rPr lang="en-GB" dirty="0"/>
              <a:t> </a:t>
            </a:r>
            <a:r>
              <a:rPr lang="en-GB" dirty="0" err="1"/>
              <a:t>november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A74C0B-6258-6051-0944-79ED6407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/>
          </a:p>
        </p:txBody>
      </p:sp>
      <p:pic>
        <p:nvPicPr>
          <p:cNvPr id="7" name="Graphic 6" descr="Hof silhouet">
            <a:extLst>
              <a:ext uri="{FF2B5EF4-FFF2-40B4-BE49-F238E27FC236}">
                <a16:creationId xmlns:a16="http://schemas.microsoft.com/office/drawing/2014/main" id="{7C426554-D345-7D54-5956-3F5B2D6E0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87338" y="3751074"/>
            <a:ext cx="2339009" cy="233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22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Final jigsaw puzzle piece fitting to complete the puzzle">
            <a:extLst>
              <a:ext uri="{FF2B5EF4-FFF2-40B4-BE49-F238E27FC236}">
                <a16:creationId xmlns:a16="http://schemas.microsoft.com/office/drawing/2014/main" id="{329E0530-3CC3-1C23-7650-EECB29132B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2" r="2033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BD14E-D896-AE98-14F1-B33234302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Governance</a:t>
            </a:r>
            <a:r>
              <a:rPr lang="nl-NL" dirty="0"/>
              <a:t> vs. flexibiliteit</a:t>
            </a:r>
          </a:p>
          <a:p>
            <a:r>
              <a:rPr lang="nl-NL" dirty="0"/>
              <a:t>Compliance vs. gebruiksgemak</a:t>
            </a:r>
          </a:p>
          <a:p>
            <a:r>
              <a:rPr lang="nl-NL" dirty="0"/>
              <a:t>Kosten vs. efficiency</a:t>
            </a:r>
          </a:p>
          <a:p>
            <a:r>
              <a:rPr lang="nl-NL" dirty="0"/>
              <a:t>Risico’s</a:t>
            </a:r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504F2E-BCEF-E0A1-D6B1-E4405F8C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Spanningsvelden en dilemma’s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D0BF9D-4FC3-248D-D39F-4D2DC9945A0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498FF-625A-A2EB-0C5C-04C747F7BF1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ABF15-F37F-9A5F-FB52-37EE1D4B4C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909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4E92F78B-2281-5A1A-E8A0-A9EAF7F97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85" y="729343"/>
            <a:ext cx="10371657" cy="549207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A7C001-FBB9-E5F2-8A55-62E4B5488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br>
              <a:rPr lang="en-US" sz="3100" b="1" dirty="0"/>
            </a:br>
            <a:endParaRPr lang="en-NL" sz="3100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0C2D2EB9-1014-A3E7-3025-48D8344BE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25268BE-04EF-A9E0-5FA6-198706004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58556-6D78-845B-F09A-9BEE2392F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200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E8E6-2005-1AC9-E417-EE4C61914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83C11D-B092-2567-B1CE-68B1095B0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E82D22-2EB1-60A0-6810-CA41C021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38D7BE-A976-9D88-240A-310F44228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857431"/>
              </p:ext>
            </p:extLst>
          </p:nvPr>
        </p:nvGraphicFramePr>
        <p:xfrm>
          <a:off x="283464" y="777240"/>
          <a:ext cx="11759183" cy="5766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7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0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1821"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dirty="0" err="1"/>
                        <a:t>Systeemtype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dirty="0" err="1"/>
                        <a:t>Gebruiks</a:t>
                      </a:r>
                      <a:endParaRPr lang="nl-NL" sz="1600" dirty="0"/>
                    </a:p>
                    <a:p>
                      <a:pPr algn="ctr">
                        <a:defRPr sz="1200" b="1"/>
                      </a:pPr>
                      <a:r>
                        <a:rPr sz="1600" dirty="0" err="1"/>
                        <a:t>gemak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 dirty="0" err="1"/>
                        <a:t>Beheers</a:t>
                      </a:r>
                      <a:endParaRPr lang="nl-NL" sz="1600" dirty="0"/>
                    </a:p>
                    <a:p>
                      <a:pPr algn="ctr">
                        <a:defRPr sz="1200" b="1"/>
                      </a:pPr>
                      <a:r>
                        <a:rPr sz="1600" dirty="0" err="1"/>
                        <a:t>baarheid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/>
                        <a:t>Kenmerken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r>
                        <a:rPr sz="1600"/>
                        <a:t>Voorbeelden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1466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Samenwerkings</a:t>
                      </a:r>
                      <a:r>
                        <a:rPr lang="nl-NL" sz="1600" dirty="0"/>
                        <a:t>-</a:t>
                      </a:r>
                      <a:r>
                        <a:rPr sz="1600" dirty="0" err="1"/>
                        <a:t>systemen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/>
                        <a:t>Hoog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Laag</a:t>
                      </a:r>
                      <a:r>
                        <a:rPr sz="1600" dirty="0"/>
                        <a:t>/</a:t>
                      </a:r>
                      <a:endParaRPr lang="nl-NL" sz="1600" dirty="0"/>
                    </a:p>
                    <a:p>
                      <a:pPr>
                        <a:defRPr sz="1000"/>
                      </a:pPr>
                      <a:r>
                        <a:rPr sz="1600" dirty="0" err="1"/>
                        <a:t>Gemiddeld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Intuïtieve interface; Realtime samenwerking; Eenvoudig delen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Google Drive, Dropbox, MS Teams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003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/>
                        <a:t>Document</a:t>
                      </a:r>
                      <a:endParaRPr lang="nl-NL" sz="1600" dirty="0"/>
                    </a:p>
                    <a:p>
                      <a:pPr>
                        <a:defRPr sz="1000"/>
                      </a:pPr>
                      <a:r>
                        <a:rPr lang="en-US" sz="1600" dirty="0"/>
                        <a:t>M</a:t>
                      </a:r>
                      <a:r>
                        <a:rPr sz="1600" dirty="0"/>
                        <a:t>anagement</a:t>
                      </a:r>
                      <a:endParaRPr lang="nl-NL" sz="1600" dirty="0"/>
                    </a:p>
                    <a:p>
                      <a:pPr>
                        <a:defRPr sz="1000"/>
                      </a:pPr>
                      <a:r>
                        <a:rPr sz="1600" dirty="0" err="1"/>
                        <a:t>systemen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Gemiddeld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Gemiddeld</a:t>
                      </a:r>
                      <a:r>
                        <a:rPr sz="1600" dirty="0"/>
                        <a:t>/</a:t>
                      </a:r>
                      <a:endParaRPr lang="nl-NL" sz="1600" dirty="0"/>
                    </a:p>
                    <a:p>
                      <a:pPr>
                        <a:defRPr sz="1000"/>
                      </a:pPr>
                      <a:r>
                        <a:rPr sz="1600" dirty="0"/>
                        <a:t>Hoog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Metadata; Workflowbeheer; Versiebeheer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M-Files, Zenya, OpenText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2901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Archiefsystemen (RMS)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Laag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Hoog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Strikte</a:t>
                      </a:r>
                      <a:r>
                        <a:rPr sz="1600" dirty="0"/>
                        <a:t> compliance; </a:t>
                      </a:r>
                      <a:r>
                        <a:rPr sz="1600" dirty="0" err="1"/>
                        <a:t>Retentiebeleid</a:t>
                      </a:r>
                      <a:r>
                        <a:rPr sz="1600" dirty="0"/>
                        <a:t>; </a:t>
                      </a:r>
                      <a:r>
                        <a:rPr sz="1600" dirty="0" err="1"/>
                        <a:t>Juridische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bewijslast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/>
                        <a:t>ISO 16175-systemen, Alfresco 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0030"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Hybride</a:t>
                      </a:r>
                      <a:r>
                        <a:rPr sz="1600" dirty="0"/>
                        <a:t>/</a:t>
                      </a:r>
                      <a:r>
                        <a:rPr sz="1600" dirty="0" err="1"/>
                        <a:t>Federatieve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systemen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Gemiddeld</a:t>
                      </a:r>
                      <a:r>
                        <a:rPr sz="1600" dirty="0"/>
                        <a:t>/</a:t>
                      </a:r>
                      <a:endParaRPr lang="nl-NL" sz="1600" dirty="0"/>
                    </a:p>
                    <a:p>
                      <a:pPr>
                        <a:defRPr sz="1000"/>
                      </a:pPr>
                      <a:r>
                        <a:rPr sz="1600" dirty="0"/>
                        <a:t>Hoog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Gemiddeld</a:t>
                      </a:r>
                      <a:r>
                        <a:rPr sz="1600" dirty="0"/>
                        <a:t>/Hoog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 err="1"/>
                        <a:t>Combineert</a:t>
                      </a:r>
                      <a:r>
                        <a:rPr sz="1600" dirty="0"/>
                        <a:t> </a:t>
                      </a:r>
                      <a:r>
                        <a:rPr sz="1600" dirty="0" err="1"/>
                        <a:t>samenwerking</a:t>
                      </a:r>
                      <a:r>
                        <a:rPr sz="1600" dirty="0"/>
                        <a:t> en governance; </a:t>
                      </a:r>
                      <a:r>
                        <a:rPr sz="1600" dirty="0" err="1"/>
                        <a:t>Federatie</a:t>
                      </a:r>
                      <a:r>
                        <a:rPr sz="1600" dirty="0"/>
                        <a:t> van </a:t>
                      </a:r>
                      <a:r>
                        <a:rPr sz="1600" dirty="0" err="1"/>
                        <a:t>bronnen</a:t>
                      </a:r>
                      <a:endParaRPr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/>
                      </a:pPr>
                      <a:r>
                        <a:rPr sz="1600" dirty="0"/>
                        <a:t>SharePoint met Records-module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033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ypebar ready to print a question mark">
            <a:extLst>
              <a:ext uri="{FF2B5EF4-FFF2-40B4-BE49-F238E27FC236}">
                <a16:creationId xmlns:a16="http://schemas.microsoft.com/office/drawing/2014/main" id="{7163E2E5-BA5B-5DC6-9A9A-C9229461C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1" r="23403" b="-1"/>
          <a:stretch>
            <a:fillRect/>
          </a:stretch>
        </p:blipFill>
        <p:spPr>
          <a:xfrm>
            <a:off x="20" y="10"/>
            <a:ext cx="6098222" cy="685799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47ECE7F-054D-0FEC-E183-CE05BECB6E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dirty="0"/>
              <a:t>Hoe </a:t>
            </a:r>
            <a:r>
              <a:rPr lang="en-US" dirty="0" err="1"/>
              <a:t>krijg</a:t>
            </a:r>
            <a:r>
              <a:rPr lang="en-US" dirty="0"/>
              <a:t> je </a:t>
            </a:r>
            <a:r>
              <a:rPr lang="en-US" dirty="0" err="1"/>
              <a:t>collega’s</a:t>
            </a:r>
            <a:r>
              <a:rPr lang="en-US" dirty="0"/>
              <a:t> zo </a:t>
            </a:r>
            <a:r>
              <a:rPr lang="en-US" dirty="0" err="1"/>
              <a:t>ver</a:t>
            </a:r>
            <a:r>
              <a:rPr lang="en-US" dirty="0"/>
              <a:t> het DMS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gebruiken</a:t>
            </a:r>
            <a:r>
              <a:rPr lang="en-US" dirty="0"/>
              <a:t>?</a:t>
            </a:r>
          </a:p>
          <a:p>
            <a:pPr marL="342900" indent="-342900">
              <a:buFontTx/>
              <a:buChar char="-"/>
            </a:pPr>
            <a:r>
              <a:rPr lang="en-US" dirty="0"/>
              <a:t>Is SharePoint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waardige</a:t>
            </a:r>
            <a:r>
              <a:rPr lang="en-US" dirty="0"/>
              <a:t> </a:t>
            </a:r>
            <a:r>
              <a:rPr lang="en-US" dirty="0" err="1"/>
              <a:t>vervanger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DMS?</a:t>
            </a:r>
          </a:p>
          <a:p>
            <a:pPr marL="342900" indent="-342900">
              <a:buFontTx/>
              <a:buChar char="-"/>
            </a:pPr>
            <a:r>
              <a:rPr lang="en-US" dirty="0"/>
              <a:t>Hoe </a:t>
            </a:r>
            <a:r>
              <a:rPr lang="en-US" dirty="0" err="1"/>
              <a:t>zorg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voor grip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decentrale</a:t>
            </a:r>
            <a:r>
              <a:rPr lang="en-US" dirty="0"/>
              <a:t> </a:t>
            </a:r>
            <a:r>
              <a:rPr lang="en-US" dirty="0" err="1"/>
              <a:t>archivering</a:t>
            </a:r>
            <a:r>
              <a:rPr lang="en-US" dirty="0"/>
              <a:t>?</a:t>
            </a:r>
          </a:p>
          <a:p>
            <a:pPr marL="342900" indent="-342900">
              <a:buFontTx/>
              <a:buChar char="-"/>
            </a:pPr>
            <a:r>
              <a:rPr lang="en-US" dirty="0"/>
              <a:t>Kan </a:t>
            </a:r>
            <a:r>
              <a:rPr lang="en-US" dirty="0" err="1"/>
              <a:t>ik</a:t>
            </a:r>
            <a:r>
              <a:rPr lang="en-US" dirty="0"/>
              <a:t> AI </a:t>
            </a:r>
            <a:r>
              <a:rPr lang="en-US" dirty="0" err="1"/>
              <a:t>inzetten</a:t>
            </a:r>
            <a:r>
              <a:rPr lang="en-US" dirty="0"/>
              <a:t> </a:t>
            </a:r>
            <a:r>
              <a:rPr lang="en-US" dirty="0" err="1"/>
              <a:t>ipv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archiefsysteem</a:t>
            </a:r>
            <a:r>
              <a:rPr lang="en-US"/>
              <a:t>?</a:t>
            </a:r>
            <a:endParaRPr lang="en-US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D955DF06-01C4-66F3-545A-E6BBF713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/>
          <a:p>
            <a:r>
              <a:rPr lang="en-US" dirty="0" err="1"/>
              <a:t>Mogelijke</a:t>
            </a:r>
            <a:r>
              <a:rPr lang="en-US" dirty="0"/>
              <a:t> </a:t>
            </a:r>
            <a:r>
              <a:rPr lang="en-US" dirty="0" err="1"/>
              <a:t>vragen</a:t>
            </a:r>
            <a:r>
              <a:rPr lang="en-US" dirty="0"/>
              <a:t>?</a:t>
            </a: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38572479-AA26-2254-FB2C-A228C298613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3C04E767-C219-B798-E614-9D82AC84B2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36CE212F-3D51-6EDC-98ED-18058A2D87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382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erson and person wearing capes and standing in a room with files&#10;&#10;AI-generated content may be incorrect.">
            <a:extLst>
              <a:ext uri="{FF2B5EF4-FFF2-40B4-BE49-F238E27FC236}">
                <a16:creationId xmlns:a16="http://schemas.microsoft.com/office/drawing/2014/main" id="{219ACC89-CE81-1CC7-C445-6EE18E884DA6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2"/>
          <a:stretch>
            <a:fillRect/>
          </a:stretch>
        </p:blipFill>
        <p:spPr>
          <a:xfrm>
            <a:off x="6096000" y="-2381"/>
            <a:ext cx="6096000" cy="6860381"/>
          </a:xfrm>
          <a:noFill/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9DE491A-F3C2-E021-42DA-1F53AD9E09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CE0F43-D006-BABF-BC66-447F0C0C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 anchor="b">
            <a:normAutofit/>
          </a:bodyPr>
          <a:lstStyle/>
          <a:p>
            <a:r>
              <a:rPr lang="nl-NL" sz="3100"/>
              <a:t>Archiefsystemen; de toekomst van het DMS</a:t>
            </a:r>
            <a:endParaRPr lang="en-NL" sz="3100"/>
          </a:p>
        </p:txBody>
      </p:sp>
      <p:sp>
        <p:nvSpPr>
          <p:cNvPr id="20" name="Date Placeholder 4">
            <a:extLst>
              <a:ext uri="{FF2B5EF4-FFF2-40B4-BE49-F238E27FC236}">
                <a16:creationId xmlns:a16="http://schemas.microsoft.com/office/drawing/2014/main" id="{00A1333F-ED5C-B9EF-9E28-345C51307680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2" name="Footer Placeholder 5">
            <a:extLst>
              <a:ext uri="{FF2B5EF4-FFF2-40B4-BE49-F238E27FC236}">
                <a16:creationId xmlns:a16="http://schemas.microsoft.com/office/drawing/2014/main" id="{F96F33EB-13F6-D44E-639A-A3588737B3B4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3FEDBA-C1AD-2271-052D-99DDF5A9AC4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118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C45D1-A5CE-9A9B-75AD-1408C194F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>
            <a:normAutofit/>
          </a:bodyPr>
          <a:lstStyle/>
          <a:p>
            <a:r>
              <a:rPr lang="nl-NL" dirty="0"/>
              <a:t>Van kelder naar </a:t>
            </a:r>
            <a:r>
              <a:rPr lang="nl-NL" dirty="0" err="1"/>
              <a:t>cloud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FC882-BFFE-20E2-5CF6-8B72F42C0C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>
            <a:normAutofit fontScale="92500" lnSpcReduction="20000"/>
          </a:bodyPr>
          <a:lstStyle/>
          <a:p>
            <a:r>
              <a:rPr lang="nl-NL" sz="3200" b="1" dirty="0"/>
              <a:t>Traditioneel archief</a:t>
            </a:r>
          </a:p>
          <a:p>
            <a:pPr lvl="1"/>
            <a:r>
              <a:rPr lang="nl-NL" sz="2600" dirty="0"/>
              <a:t>Fysieke documenten in kelders en kasten</a:t>
            </a:r>
          </a:p>
          <a:p>
            <a:endParaRPr lang="nl-NL" b="1" dirty="0"/>
          </a:p>
          <a:p>
            <a:endParaRPr lang="nl-NL" b="1" dirty="0"/>
          </a:p>
          <a:p>
            <a:r>
              <a:rPr lang="nl-NL" sz="3200" b="1" dirty="0"/>
              <a:t>Digitale transitie</a:t>
            </a:r>
          </a:p>
          <a:p>
            <a:pPr lvl="1"/>
            <a:r>
              <a:rPr lang="nl-NL" sz="2600" dirty="0"/>
              <a:t>Geboorte van het Document Management Systeem (DMS)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500" b="1" dirty="0"/>
              <a:t>Is centraal archiveren nog wel de toekomst?</a:t>
            </a:r>
          </a:p>
          <a:p>
            <a:endParaRPr lang="en-NL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68B55826-D994-ACA2-2624-432E2DD719D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8E1CC36B-9704-EF0F-D64C-3407037F548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4CF6C8-62EF-4BD5-DBE0-213CA95B13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396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itting at a table in a library&#10;&#10;AI-generated content may be incorrect.">
            <a:extLst>
              <a:ext uri="{FF2B5EF4-FFF2-40B4-BE49-F238E27FC236}">
                <a16:creationId xmlns:a16="http://schemas.microsoft.com/office/drawing/2014/main" id="{83872C2F-65DA-0ED8-DD8B-CDA8AC3CA87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r="24609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9E65-70D6-5F5A-01F1-C015DE5A5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999" y="2289600"/>
            <a:ext cx="5177971" cy="3935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/>
              <a:t>De belofte van centralisatie</a:t>
            </a:r>
          </a:p>
          <a:p>
            <a:pPr lvl="1"/>
            <a:r>
              <a:rPr lang="nl-NL" sz="2800" dirty="0"/>
              <a:t>Een plek voor alle documenten</a:t>
            </a:r>
          </a:p>
          <a:p>
            <a:pPr lvl="1"/>
            <a:r>
              <a:rPr lang="nl-NL" sz="2800" dirty="0"/>
              <a:t>Gestandaardiseerde werkprocessen</a:t>
            </a:r>
          </a:p>
          <a:p>
            <a:pPr lvl="1"/>
            <a:r>
              <a:rPr lang="nl-NL" sz="2800" dirty="0"/>
              <a:t>Centrale beveiliging en toegangscontrole</a:t>
            </a:r>
            <a:endParaRPr lang="en-NL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7CB766-7333-0AA0-F920-E475E6C0A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1051200"/>
            <a:ext cx="5374708" cy="948047"/>
          </a:xfrm>
        </p:spPr>
        <p:txBody>
          <a:bodyPr>
            <a:noAutofit/>
          </a:bodyPr>
          <a:lstStyle/>
          <a:p>
            <a:r>
              <a:rPr lang="nl-NL" sz="4000" b="1" dirty="0"/>
              <a:t>Het DMS-tijdperk</a:t>
            </a:r>
            <a:endParaRPr lang="en-NL" sz="4000" b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121FB-2443-636B-4190-4586CB3B789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9BB7F-E7E4-159D-B3DF-BAC98294D52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6BCCD4-0D2E-BF5E-159A-D4B526C46C5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30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Frustrated old businessman">
            <a:extLst>
              <a:ext uri="{FF2B5EF4-FFF2-40B4-BE49-F238E27FC236}">
                <a16:creationId xmlns:a16="http://schemas.microsoft.com/office/drawing/2014/main" id="{16C8C8A8-2A6B-1CF0-564B-114AAB979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3" r="2036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4F16D-D872-DD25-F9D3-256782FA4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nl-NL" dirty="0"/>
              <a:t>Complexiteit</a:t>
            </a:r>
          </a:p>
          <a:p>
            <a:pPr marL="342900" indent="-342900">
              <a:buFontTx/>
              <a:buChar char="-"/>
            </a:pPr>
            <a:r>
              <a:rPr lang="nl-NL" dirty="0"/>
              <a:t>Rigiditeit</a:t>
            </a:r>
          </a:p>
          <a:p>
            <a:pPr marL="342900" indent="-342900">
              <a:buFontTx/>
              <a:buChar char="-"/>
            </a:pPr>
            <a:r>
              <a:rPr lang="nl-NL" dirty="0"/>
              <a:t>Gebruikersweerstand</a:t>
            </a:r>
          </a:p>
          <a:p>
            <a:pPr marL="342900" indent="-342900">
              <a:buFontTx/>
              <a:buChar char="-"/>
            </a:pPr>
            <a:r>
              <a:rPr lang="nl-NL" dirty="0"/>
              <a:t>Gebruiksvriendelijkheid</a:t>
            </a:r>
          </a:p>
          <a:p>
            <a:pPr marL="342900" indent="-342900">
              <a:buFontTx/>
              <a:buChar char="-"/>
            </a:pPr>
            <a:r>
              <a:rPr lang="nl-NL" dirty="0"/>
              <a:t>Trage of ingewikkelde zoekfuncties</a:t>
            </a:r>
          </a:p>
          <a:p>
            <a:pPr marL="342900" indent="-342900">
              <a:buFontTx/>
              <a:buChar char="-"/>
            </a:pPr>
            <a:r>
              <a:rPr lang="nl-NL" dirty="0"/>
              <a:t>Vereist discipline van de gebruiker</a:t>
            </a:r>
          </a:p>
          <a:p>
            <a:pPr marL="342900" indent="-342900">
              <a:buFontTx/>
              <a:buChar char="-"/>
            </a:pPr>
            <a:r>
              <a:rPr lang="nl-NL" dirty="0"/>
              <a:t>Hoge kosten</a:t>
            </a:r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1894E4-043D-14E8-0163-0C22765FA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9" y="1051200"/>
            <a:ext cx="5529943" cy="948047"/>
          </a:xfrm>
        </p:spPr>
        <p:txBody>
          <a:bodyPr>
            <a:normAutofit fontScale="90000"/>
          </a:bodyPr>
          <a:lstStyle/>
          <a:p>
            <a:r>
              <a:rPr lang="nl-NL" dirty="0"/>
              <a:t>De realiteit van het DMS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CC88-D5BB-EB6A-AC1E-34170755CA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F090-F404-BD53-13E4-181D599959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81C7C-996C-5EC5-CE8D-29A996B515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97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toy rocket flying out of the computer">
            <a:extLst>
              <a:ext uri="{FF2B5EF4-FFF2-40B4-BE49-F238E27FC236}">
                <a16:creationId xmlns:a16="http://schemas.microsoft.com/office/drawing/2014/main" id="{51132E15-1266-0F4A-E3BB-0FED236C0F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3" r="2036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D10A0-B96A-823F-CAEC-1304095481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3200" dirty="0"/>
              <a:t>Common </a:t>
            </a:r>
            <a:r>
              <a:rPr lang="nl-NL" sz="3200" dirty="0" err="1"/>
              <a:t>Ground</a:t>
            </a:r>
            <a:endParaRPr lang="nl-NL" sz="3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3200" dirty="0"/>
              <a:t>Bewaren bij de Bron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3200" dirty="0"/>
              <a:t>Technologische </a:t>
            </a:r>
            <a:r>
              <a:rPr lang="nl-NL" sz="3200" dirty="0" err="1"/>
              <a:t>enablers</a:t>
            </a:r>
            <a:endParaRPr lang="en-NL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5350EC-B15D-A029-B6B8-13BA5ED52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Nieuwe opties</a:t>
            </a:r>
            <a:endParaRPr lang="en-NL" sz="4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C2917-9C14-1F39-3210-D0506024633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3E82D3-0CA8-B642-6CD1-43331F472D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50148-D395-94AC-BFEE-E78050A53FB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70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and person shaking hands in a circular arrangement of files&#10;&#10;AI-generated content may be incorrect.">
            <a:extLst>
              <a:ext uri="{FF2B5EF4-FFF2-40B4-BE49-F238E27FC236}">
                <a16:creationId xmlns:a16="http://schemas.microsoft.com/office/drawing/2014/main" id="{436E630D-A8FA-500B-11AD-3F2B10A0CEB3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" r="556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8BCA9-8134-E2BD-2FCD-F2C034B05C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Gegevens dicht bij de gebruiker</a:t>
            </a:r>
          </a:p>
          <a:p>
            <a:r>
              <a:rPr lang="nl-NL" dirty="0"/>
              <a:t>Decentrale opslag, centrale toegang</a:t>
            </a:r>
          </a:p>
          <a:p>
            <a:r>
              <a:rPr lang="nl-NL" dirty="0"/>
              <a:t>Eenmalige opslag, meervoudig gebruik</a:t>
            </a:r>
          </a:p>
          <a:p>
            <a:r>
              <a:rPr lang="nl-NL" dirty="0"/>
              <a:t>API-first benadering</a:t>
            </a:r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4A46C4-B26B-08B9-EFAE-3C505784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Common </a:t>
            </a:r>
            <a:r>
              <a:rPr lang="nl-NL" dirty="0" err="1"/>
              <a:t>Ground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6F1D5-081B-98BD-3A7C-46B1BB6DF3E2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7242B-B63A-8FBB-19F8-C97CACD9432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65F18-1E75-36DB-D1B7-99B343EAB33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24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omputer room with many shelves and computers&#10;&#10;AI-generated content may be incorrect.">
            <a:extLst>
              <a:ext uri="{FF2B5EF4-FFF2-40B4-BE49-F238E27FC236}">
                <a16:creationId xmlns:a16="http://schemas.microsoft.com/office/drawing/2014/main" id="{32DE4A5B-3B82-EFD8-FEEB-3292B0CC0D3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" r="556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A3142-50AF-896B-DE4F-F0C3A15629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dirty="0"/>
              <a:t>Documenten blijven waar ze ontstaan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dirty="0"/>
              <a:t>Eigenaarschap bij de juiste afdeling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dirty="0"/>
              <a:t>Federatieve zoekfunctionaliteit</a:t>
            </a:r>
            <a:endParaRPr lang="en-NL" dirty="0"/>
          </a:p>
          <a:p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51D87D-A414-131F-FFBD-633C77091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Bewaren bij de bron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00F04-37EA-166F-5D6D-98041BBEA56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6D371-757C-09B2-7F07-695D82A4CAF3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B1EA0-0235-5F6A-B93A-FF5522F3F301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019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room with robots and a library&#10;&#10;AI-generated content may be incorrect.">
            <a:extLst>
              <a:ext uri="{FF2B5EF4-FFF2-40B4-BE49-F238E27FC236}">
                <a16:creationId xmlns:a16="http://schemas.microsoft.com/office/drawing/2014/main" id="{3D964052-214F-F507-8105-E6714E256CE1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" r="556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F350B-A302-5699-9F98-1A6D8769E2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Cloud Native oplossingen</a:t>
            </a:r>
          </a:p>
          <a:p>
            <a:r>
              <a:rPr lang="nl-NL" dirty="0"/>
              <a:t>Microservices architectuur</a:t>
            </a:r>
          </a:p>
          <a:p>
            <a:r>
              <a:rPr lang="nl-NL" dirty="0"/>
              <a:t>Moderne zoektechnologie</a:t>
            </a:r>
          </a:p>
          <a:p>
            <a:r>
              <a:rPr lang="nl-NL" dirty="0"/>
              <a:t>AI tools</a:t>
            </a:r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CCDB8B-DFCE-B2AC-DA0E-E9F8A2158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Technologische </a:t>
            </a:r>
            <a:r>
              <a:rPr lang="nl-NL" dirty="0" err="1"/>
              <a:t>enablers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8AEEC5-0FAD-09FD-4594-F942EFC1A35A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701A7-B9CA-BDAA-B8E7-F963470F6E8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D2F27-D443-FD6C-6FAE-C33DC8FB1A1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712013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Paars">
  <a:themeElements>
    <a:clrScheme name="Aangepast 2">
      <a:dk1>
        <a:srgbClr val="000000"/>
      </a:dk1>
      <a:lt1>
        <a:srgbClr val="FFFFFF"/>
      </a:lt1>
      <a:dk2>
        <a:srgbClr val="42145F"/>
      </a:dk2>
      <a:lt2>
        <a:srgbClr val="E2DBE6"/>
      </a:lt2>
      <a:accent1>
        <a:srgbClr val="8FCAE7"/>
      </a:accent1>
      <a:accent2>
        <a:srgbClr val="FFB612"/>
      </a:accent2>
      <a:accent3>
        <a:srgbClr val="C6B9CF"/>
      </a:accent3>
      <a:accent4>
        <a:srgbClr val="007BC7"/>
      </a:accent4>
      <a:accent5>
        <a:srgbClr val="01689B"/>
      </a:accent5>
      <a:accent6>
        <a:srgbClr val="38870D"/>
      </a:accent6>
      <a:hlink>
        <a:srgbClr val="42145F"/>
      </a:hlink>
      <a:folHlink>
        <a:srgbClr val="C6B7C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51" id="{E5F37FA8-1223-A540-A415-371850517325}" vid="{7846734F-3400-7E49-90EE-3B00E28675B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18067 RIJK - Sjabloon 16x9 Paars</Template>
  <TotalTime>88</TotalTime>
  <Words>300</Words>
  <Application>Microsoft Office PowerPoint</Application>
  <PresentationFormat>Widescreen</PresentationFormat>
  <Paragraphs>101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Rijkshuisstijl Paars</vt:lpstr>
      <vt:lpstr>Archiefsystemen; de toekomst van het DMS</vt:lpstr>
      <vt:lpstr>Archiefsystemen; de toekomst van het DMS</vt:lpstr>
      <vt:lpstr>Van kelder naar cloud</vt:lpstr>
      <vt:lpstr>Het DMS-tijdperk</vt:lpstr>
      <vt:lpstr>De realiteit van het DMS</vt:lpstr>
      <vt:lpstr>Nieuwe opties</vt:lpstr>
      <vt:lpstr>Common Ground</vt:lpstr>
      <vt:lpstr>Bewaren bij de bron</vt:lpstr>
      <vt:lpstr>Technologische enablers</vt:lpstr>
      <vt:lpstr>Spanningsvelden en dilemma’s</vt:lpstr>
      <vt:lpstr> </vt:lpstr>
      <vt:lpstr>PowerPoint Presentation</vt:lpstr>
      <vt:lpstr>Mogelijke 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Vulpen, mw. D.A.R. van</dc:creator>
  <cp:lastModifiedBy>Eric Kokke | GO opleidingen</cp:lastModifiedBy>
  <cp:revision>8</cp:revision>
  <cp:lastPrinted>2023-03-07T14:02:18Z</cp:lastPrinted>
  <dcterms:created xsi:type="dcterms:W3CDTF">2022-09-22T18:11:46Z</dcterms:created>
  <dcterms:modified xsi:type="dcterms:W3CDTF">2025-11-19T16:09:16Z</dcterms:modified>
</cp:coreProperties>
</file>