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48" r:id="rId2"/>
    <p:sldMasterId id="2147483683" r:id="rId3"/>
    <p:sldMasterId id="2147483813" r:id="rId4"/>
  </p:sldMasterIdLst>
  <p:notesMasterIdLst>
    <p:notesMasterId r:id="rId21"/>
  </p:notesMasterIdLst>
  <p:sldIdLst>
    <p:sldId id="256" r:id="rId5"/>
    <p:sldId id="264" r:id="rId6"/>
    <p:sldId id="283" r:id="rId7"/>
    <p:sldId id="261" r:id="rId8"/>
    <p:sldId id="290" r:id="rId9"/>
    <p:sldId id="267" r:id="rId10"/>
    <p:sldId id="284" r:id="rId11"/>
    <p:sldId id="274" r:id="rId12"/>
    <p:sldId id="286" r:id="rId13"/>
    <p:sldId id="270" r:id="rId14"/>
    <p:sldId id="292" r:id="rId15"/>
    <p:sldId id="291" r:id="rId16"/>
    <p:sldId id="260" r:id="rId17"/>
    <p:sldId id="289" r:id="rId18"/>
    <p:sldId id="288" r:id="rId19"/>
    <p:sldId id="262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550">
          <p15:clr>
            <a:srgbClr val="A4A3A4"/>
          </p15:clr>
        </p15:guide>
        <p15:guide id="5" pos="1005">
          <p15:clr>
            <a:srgbClr val="A4A3A4"/>
          </p15:clr>
        </p15:guide>
        <p15:guide id="6" pos="7537">
          <p15:clr>
            <a:srgbClr val="A4A3A4"/>
          </p15:clr>
        </p15:guide>
        <p15:guide id="7" pos="6425">
          <p15:clr>
            <a:srgbClr val="A4A3A4"/>
          </p15:clr>
        </p15:guide>
        <p15:guide id="8" pos="6267">
          <p15:clr>
            <a:srgbClr val="A4A3A4"/>
          </p15:clr>
        </p15:guide>
        <p15:guide id="9" pos="4044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3"/>
    <a:srgbClr val="007BC7"/>
    <a:srgbClr val="1E4266"/>
    <a:srgbClr val="009FE3"/>
    <a:srgbClr val="D52B1E"/>
    <a:srgbClr val="154273"/>
    <a:srgbClr val="008645"/>
    <a:srgbClr val="E4050C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6" autoAdjust="0"/>
    <p:restoredTop sz="94622"/>
  </p:normalViewPr>
  <p:slideViewPr>
    <p:cSldViewPr snapToGrid="0" snapToObjects="1">
      <p:cViewPr varScale="1">
        <p:scale>
          <a:sx n="117" d="100"/>
          <a:sy n="117" d="100"/>
        </p:scale>
        <p:origin x="726" y="108"/>
      </p:cViewPr>
      <p:guideLst>
        <p:guide orient="horz" pos="4110"/>
        <p:guide orient="horz" pos="3861"/>
        <p:guide orient="horz" pos="2024"/>
        <p:guide orient="horz" pos="550"/>
        <p:guide pos="1005"/>
        <p:guide pos="7537"/>
        <p:guide pos="6425"/>
        <p:guide pos="6267"/>
        <p:guide pos="40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410244-A5F0-4489-9496-1B515FA4FFEF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1ADA30-A50B-4940-8906-2B146E67C4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6531-4CD5-430A-AC88-7FED001033FF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1B1-A227-4FB9-8506-D22D97C81E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7C63-5858-4F21-A2D9-E61526A3F730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3FB1-BFA1-4D24-A316-CCC2BFE7F8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488C-C477-4236-8C4F-60ED0EEB8EFC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6ADD-4A45-47E6-96C7-E9B5FEDB972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3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AAD2-DADE-4CC1-AE4A-08903FB8C61C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7BA6-DA64-4ACA-A183-2A14FF2CF8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E425-33AF-44A0-B653-2CA09799DC1A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73C2-8389-496F-93D6-D38944CE47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CAF8-1303-43BF-9950-8AA1181F3D88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4FCF-6EC1-49B9-AE12-FAD9220941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8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DEB8-E5A7-4AF4-B87A-42B3BB387E2B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C9B1-0C4A-4CE6-8D3B-55EAD3D2D1B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1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BB08-7577-4A8D-8CD9-C2F20223767E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0000-E91B-47CE-A002-E9B4C1A9C8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1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59B6-AF0A-4F58-9CB7-308C6169192A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DAD4-2897-4419-B0E8-35F095DD3C5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8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B134-0528-4BB5-B18A-F35D54962FE0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4208-8D3A-481A-9371-ED65E95E8B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28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5478-81EE-4713-A4EB-710FDD93FC44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08A7-5BBF-4727-A0A3-A30CF5D880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3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9604-33FF-4E59-9422-B18B294A12AD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5BDF-2138-437A-9922-C33D41A851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CEEE-3821-40D6-A5FF-AE6050AB6DBD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E92B-6E65-4991-B44A-FDE2109D7D8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90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2BDB-843F-46C1-AAAF-577F9A669854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552E-9820-46FE-BF0A-257B6AD7877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3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99" y="5086800"/>
            <a:ext cx="9243772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000" y="6030000"/>
            <a:ext cx="8741884" cy="370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2BB-85B2-4C65-AC17-B7A41F5E39F1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BEE9-E1A3-40AD-9028-A72A881526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4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D82A-65A0-4FEE-9C3E-16866483F0C0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176A-C781-4435-967A-F91A398DEA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39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EE0AA-7C0A-4B45-95FF-F92F666572B6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316D-B6AD-4D1B-B820-2D15DF445C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85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46AD-EC6F-4EE6-8F19-5B39B1AB1B4F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0BE6-257A-4F11-9536-9AC2F9EAC7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44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0D3E-2EA4-4E0C-8202-47C25D1C0AA1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A34F-96C4-44F7-A16C-943B97B82B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69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A1F1-7F40-43A7-BA99-7259024F3A0F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E822-627A-44CE-8F14-4225487673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98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4A0B-1F10-405B-ADEC-B5FCEDB422FF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11B2-345F-4144-BEAC-586D6CE21A8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4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Rood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8882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5773738" y="6545263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03F6-4460-4388-9222-B6BB22D58E01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B9CC-9580-4EA8-A232-790CC65A47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Zonder boo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5773738" y="6554788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302-B640-4449-9196-0ECB5EF7805B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8030-E606-42C1-94B7-386BBC3BEFA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24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CECB-6B1B-4996-82F2-51499FF0FF86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BC51-7D18-44A8-B0BF-8CEF093693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Rood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04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FB53-4641-437A-873C-6A5E37198D32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FB1C-27A7-421D-B6CF-DF3081B16F4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60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D6D4-91C2-4E54-B519-372157B8488B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E96D-6292-4AE3-8ED4-3B37BD84C0C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62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086800"/>
            <a:ext cx="92448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999" y="6030000"/>
            <a:ext cx="8740800" cy="3708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0E0C-A933-49D2-BF92-120E546A90C3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E2C8-7DEE-4641-9EC7-8D2CD0EB305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57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0" indent="0">
              <a:buNone/>
              <a:defRPr sz="1500"/>
            </a:lvl2pPr>
            <a:lvl3pPr marL="0" indent="0">
              <a:buNone/>
              <a:defRPr sz="1500"/>
            </a:lvl3pPr>
            <a:lvl4pPr marL="0" indent="0">
              <a:buNone/>
              <a:defRPr sz="1500"/>
            </a:lvl4pPr>
            <a:lvl5pPr marL="0" indent="0">
              <a:buNone/>
              <a:defRPr sz="15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E3DF-C04D-4886-94A2-BE52C35793DC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2FA4-2A75-4AFF-9480-9F445303A16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6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koloms_Links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FCBC-F22D-4FB4-8765-73F16166BF8B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C2C9-CE11-4F3D-B0E5-C0036D804AF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Opsom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4789344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0709-A099-4EDB-AB11-2307E17A275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3C07-301A-4D60-905B-05B384386CB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34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54092"/>
            <a:ext cx="10515600" cy="707184"/>
          </a:xfrm>
        </p:spPr>
        <p:txBody>
          <a:bodyPr/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10515600" cy="4062601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A7F-3FC4-41D1-8B73-FE734AF1328D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B171-1D31-4944-BB57-4C02CB73DE5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36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EF38-D5D6-447D-8F3E-D6532B7DB686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AF1A-025D-4094-8472-7D8A5A1A25E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937" y="1926000"/>
            <a:ext cx="3146125" cy="1176932"/>
          </a:xfrm>
        </p:spPr>
        <p:txBody>
          <a:bodyPr>
            <a:normAutofit/>
          </a:bodyPr>
          <a:lstStyle>
            <a:lvl1pPr>
              <a:defRPr sz="3200" i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2E6B-078B-4D2C-BCD1-D98E97AE979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02A4-27D4-499D-88CA-7B03624B3EF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C021-FB2F-4708-BAF1-3136EE16A61A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778B-963C-4C08-B11A-6D20BF6CE73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62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_Blauw_W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0" y="0"/>
            <a:ext cx="6094413" cy="6856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1920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400" y="5544000"/>
            <a:ext cx="5295194" cy="827109"/>
          </a:xfrm>
        </p:spPr>
        <p:txBody>
          <a:bodyPr>
            <a:noAutofit/>
          </a:bodyPr>
          <a:lstStyle>
            <a:lvl1pPr>
              <a:defRPr sz="4800" b="1" i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57AE-5BB2-406C-B62B-1D0790E0294E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B9E8-3AE9-43FE-A4B1-10D501CF1A5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39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C74A-28A9-44DA-AAD1-1F8DF078327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1FD4-FC74-4369-A566-924A3B94323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5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Blauw-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8020-2FB9-4203-9F77-064CA926F2B2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E968-CB64-493A-BAFB-741076EA878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verse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 userDrawn="1"/>
        </p:nvSpPr>
        <p:spPr>
          <a:xfrm>
            <a:off x="5773738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39331"/>
            <a:ext cx="10515600" cy="11512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25556"/>
            <a:ext cx="10515600" cy="363079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B984-681A-4F35-86FC-9A18CA50CE1E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C453-EBDA-4AE7-8B0C-0E87AC47C4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4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_Breed_Opsom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8965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5778500" y="6548438"/>
            <a:ext cx="647700" cy="315912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075" y="1254481"/>
            <a:ext cx="4793862" cy="4362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4075" y="1905153"/>
            <a:ext cx="4793862" cy="69096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84075" y="2843354"/>
            <a:ext cx="10230906" cy="3346307"/>
          </a:xfrm>
        </p:spPr>
        <p:txBody>
          <a:bodyPr numCol="2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  <a:lvl2pPr marL="285750" indent="-285750">
              <a:buFont typeface="Arial" panose="020B0604020202020204" pitchFamily="34" charset="0"/>
              <a:buChar char="•"/>
              <a:defRPr sz="1500"/>
            </a:lvl2pPr>
            <a:lvl3pPr marL="285750" indent="-285750">
              <a:buFont typeface="Arial" panose="020B0604020202020204" pitchFamily="34" charset="0"/>
              <a:buChar char="•"/>
              <a:defRPr sz="1500"/>
            </a:lvl3pPr>
            <a:lvl4pPr marL="285750" indent="-285750">
              <a:buFont typeface="Arial" panose="020B0604020202020204" pitchFamily="34" charset="0"/>
              <a:buChar char="•"/>
              <a:defRPr sz="1500"/>
            </a:lvl4pPr>
            <a:lvl5pPr marL="285750" indent="-285750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094B-84E8-404E-9560-042EA86F754C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A411-ACBB-480B-BE3D-2C790E2F453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W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84EB-7581-49FB-A617-02D10820C553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B2E3-1E4E-4180-AABA-C8C12B1C9D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6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Zw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33289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CF2A-390B-44D5-8E0A-2C448BF047FD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70CA-0EE5-46C0-87D8-F31DFE0CA5A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4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-1588"/>
            <a:ext cx="6524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0"/>
            <a:ext cx="6480000" cy="864000"/>
          </a:xfrm>
        </p:spPr>
        <p:txBody>
          <a:bodyPr lIns="0" tIns="0" rIns="0" bIns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RijksoverheidSerif" panose="02000506060000020004"/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D3AE-F67B-46A0-81C3-0CEEB70B1ACB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6FAA-F7DA-4B51-86E8-543BFA856F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94137-24A2-4EE6-A6BE-F45160DB2BCF}" type="datetimeFigureOut">
              <a:rPr lang="nl-NL"/>
              <a:pPr>
                <a:defRPr/>
              </a:pPr>
              <a:t>10-10-2025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69ECC-C1AD-4E12-8BF0-CF043FF0EF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11C75-9662-4D9F-A444-8308271422D6}" type="datetimeFigureOut">
              <a:rPr lang="en-GB"/>
              <a:pPr>
                <a:defRPr/>
              </a:pPr>
              <a:t>10/10/2025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64E37-DBE7-4D8B-9353-10389A8421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20094-E08F-4D75-BA25-DD6B9AD0BC83}" type="datetimeFigureOut">
              <a:rPr lang="nl-NL"/>
              <a:pPr>
                <a:defRPr/>
              </a:pPr>
              <a:t>10-10-2025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0A4B1-AFA3-4628-91EB-085604F720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erif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titelstijl van het model te bewerken</a:t>
            </a:r>
            <a:endParaRPr lang="en-GB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D6D44-5C5B-4490-BF3E-7B624DF842DB}" type="datetimeFigureOut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10/10/2025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F7E5B-48CB-476B-BBD3-2251AE2FE43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ijksoverheidSansHeadingT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acommunity.nl/thoughts/9138" TargetMode="External"/><Relationship Id="rId2" Type="http://schemas.openxmlformats.org/officeDocument/2006/relationships/hyperlink" Target="https://www.nationaalarchief.nl/archiveren/mdto/stappenplan-toepassen-mdto#collapse-124434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sites/default/files/field-file/Relatie%20MDTO%20en%20TOOI%20v1.0_w.pdf" TargetMode="External"/><Relationship Id="rId2" Type="http://schemas.openxmlformats.org/officeDocument/2006/relationships/hyperlink" Target="https://www.noraonline.nl/wiki/Standaarden_metadatamanagement" TargetMode="Externa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archiveren/mdto" TargetMode="External"/><Relationship Id="rId2" Type="http://schemas.openxmlformats.org/officeDocument/2006/relationships/hyperlink" Target="https://kiacommunity.nl/groups/150-mdto/welcome" TargetMode="Externa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info@nationaalarchief.nl" TargetMode="External"/><Relationship Id="rId4" Type="http://schemas.openxmlformats.org/officeDocument/2006/relationships/hyperlink" Target="https://www.leerhuisinformatiehuishouding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684213" y="5019675"/>
            <a:ext cx="9244012" cy="865188"/>
          </a:xfrm>
        </p:spPr>
        <p:txBody>
          <a:bodyPr/>
          <a:lstStyle/>
          <a:p>
            <a:pPr eaLnBrk="1" hangingPunct="1"/>
            <a:r>
              <a:rPr lang="nl-NL" altLang="nl-NL" b="0" dirty="0">
                <a:solidFill>
                  <a:srgbClr val="009DE3"/>
                </a:solidFill>
                <a:latin typeface="RijksoverheidSansHeadingTT" panose="020B0503040202060203" pitchFamily="34" charset="0"/>
              </a:rPr>
              <a:t>MDTO</a:t>
            </a:r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684213" y="6029325"/>
            <a:ext cx="8740775" cy="371475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9DE3"/>
                </a:solidFill>
              </a:rPr>
              <a:t>Webinar Leerhuis Informatiehuishouding 20251016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RijksoverheidSansHeadingTT" panose="020B0503040202060203" pitchFamily="34" charset="0"/>
              </a:rPr>
              <a:t>Is MDTO verplicht?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Norm</a:t>
            </a:r>
          </a:p>
          <a:p>
            <a:pPr marL="0" indent="0">
              <a:buNone/>
            </a:pPr>
            <a:r>
              <a:rPr lang="nl-NL" sz="2000" i="1" dirty="0"/>
              <a:t>Geen wettelijke verplichting, organisaties bepalen zelf of spreken met elkaar af of zij MDTO gaan gebruiken</a:t>
            </a:r>
          </a:p>
          <a:p>
            <a:r>
              <a:rPr lang="nl-NL" sz="2000" dirty="0"/>
              <a:t>Wanneer toe te passen?</a:t>
            </a:r>
          </a:p>
          <a:p>
            <a:pPr marL="0" indent="0">
              <a:buNone/>
            </a:pPr>
            <a:r>
              <a:rPr lang="nl-NL" sz="2000" i="1" dirty="0"/>
              <a:t>Organisaties maken zelf, al dan niet in overleg, de keuze wanneer zij MDTO gaan gebruiken </a:t>
            </a:r>
            <a:br>
              <a:rPr lang="nl-NL" sz="2000" i="1" dirty="0"/>
            </a:br>
            <a:r>
              <a:rPr lang="nl-NL" sz="2000" i="1" dirty="0"/>
              <a:t>Sluit aan bij principe van ‘archiveren by design’</a:t>
            </a:r>
          </a:p>
          <a:p>
            <a:r>
              <a:rPr lang="nl-NL" sz="2000" dirty="0"/>
              <a:t>Waar toe te passen?</a:t>
            </a:r>
          </a:p>
          <a:p>
            <a:pPr marL="0" indent="0">
              <a:buNone/>
            </a:pPr>
            <a:r>
              <a:rPr lang="nl-NL" sz="2000" i="1" dirty="0"/>
              <a:t>In principe in alle informatiesystemen die informatieobjecten bevatten, maar organisaties kunnen op basis van risicoanalyse zelf bepalen waar en in welke mate zij MDTO willen toepassen.</a:t>
            </a:r>
          </a:p>
          <a:p>
            <a:r>
              <a:rPr lang="nl-NL" sz="2000" dirty="0"/>
              <a:t>Attributen</a:t>
            </a:r>
          </a:p>
          <a:p>
            <a:pPr marL="0" indent="0">
              <a:buNone/>
            </a:pPr>
            <a:r>
              <a:rPr lang="nl-NL" sz="2000" i="1" dirty="0"/>
              <a:t>Slechts enkele altijd verplicht, overige verplicht indien bekend (tegen redelijke inspanning). </a:t>
            </a:r>
            <a:br>
              <a:rPr lang="nl-NL" sz="2000" i="1" dirty="0"/>
            </a:br>
            <a:r>
              <a:rPr lang="nl-NL" sz="2000" i="1" dirty="0"/>
              <a:t>MDTO gaat meer uit van wat er al is.</a:t>
            </a:r>
          </a:p>
        </p:txBody>
      </p:sp>
    </p:spTree>
    <p:extLst>
      <p:ext uri="{BB962C8B-B14F-4D97-AF65-F5344CB8AC3E}">
        <p14:creationId xmlns:p14="http://schemas.microsoft.com/office/powerpoint/2010/main" val="30243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1F197-8F31-B113-F670-9C2102D3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b="0"/>
              <a:t>Hoe pas je MDTO toe?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8B2E26-F363-B32E-CCEC-10715362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016"/>
            <a:ext cx="8260080" cy="4062601"/>
          </a:xfrm>
        </p:spPr>
        <p:txBody>
          <a:bodyPr wrap="square" anchor="t">
            <a:normAutofit/>
          </a:bodyPr>
          <a:lstStyle/>
          <a:p>
            <a:r>
              <a:rPr lang="nl-NL" sz="2000"/>
              <a:t>Er is een </a:t>
            </a:r>
            <a:r>
              <a:rPr lang="nl-NL" sz="2000">
                <a:hlinkClick r:id="rId2"/>
              </a:rPr>
              <a:t>stappenplan</a:t>
            </a:r>
            <a:r>
              <a:rPr lang="nl-NL" sz="2000"/>
              <a:t> beschikbaar op de website van het NA</a:t>
            </a:r>
          </a:p>
          <a:p>
            <a:r>
              <a:rPr lang="nl-NL" sz="2000"/>
              <a:t>Als organisatie keuze om MDTO direct toe te passen of een organisatiespecifiek schema op te stellen (zie bijvoorbeeld </a:t>
            </a:r>
            <a:r>
              <a:rPr lang="nl-NL" sz="2000">
                <a:hlinkClick r:id="rId3"/>
              </a:rPr>
              <a:t>Utrechts metadatamodel</a:t>
            </a:r>
            <a:r>
              <a:rPr lang="nl-NL" sz="2000"/>
              <a:t>) – gebruik van keuzeruimte</a:t>
            </a:r>
          </a:p>
          <a:p>
            <a:r>
              <a:rPr lang="nl-NL" sz="2000"/>
              <a:t>Toepassing op het moment van doorontwikkeling of ontwerp van informatiesystemen</a:t>
            </a:r>
          </a:p>
          <a:p>
            <a:r>
              <a:rPr lang="nl-NL" sz="2000"/>
              <a:t>Kan ook als checklist gebruikt worden bij bestaande informatiesystemen</a:t>
            </a:r>
          </a:p>
          <a:p>
            <a:r>
              <a:rPr lang="nl-NL" sz="2000"/>
              <a:t>Vertaalsteen bij uitwisseling (via mapping)</a:t>
            </a:r>
          </a:p>
          <a:p>
            <a:endParaRPr lang="nl-NL" sz="2000"/>
          </a:p>
          <a:p>
            <a:r>
              <a:rPr lang="nl-NL" sz="2000"/>
              <a:t>Keuzes mede ingegeven door risicoanalyse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36523C-3AB7-7484-FE62-8C0A1D65CE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25" r="20712" b="5"/>
          <a:stretch>
            <a:fillRect/>
          </a:stretch>
        </p:blipFill>
        <p:spPr>
          <a:xfrm>
            <a:off x="8859916" y="1318292"/>
            <a:ext cx="2493884" cy="4906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51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3E46F-F778-7565-8189-A0E41798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/>
              <a:t>Relatie met andere standaarden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7A491-BE04-6B77-98C8-4CD5DB15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Basis is NEN-ISO 23081</a:t>
            </a:r>
          </a:p>
          <a:p>
            <a:r>
              <a:rPr lang="nl-NL" sz="2000" dirty="0"/>
              <a:t>MDTO is onderdeel van stelsel van metadatastandaarden</a:t>
            </a:r>
            <a:br>
              <a:rPr lang="nl-NL" sz="2000" dirty="0"/>
            </a:br>
            <a:r>
              <a:rPr lang="nl-NL" sz="2000" dirty="0"/>
              <a:t>Zie </a:t>
            </a:r>
            <a:r>
              <a:rPr lang="nl-NL" sz="2000" dirty="0">
                <a:hlinkClick r:id="rId2"/>
              </a:rPr>
              <a:t>Standaarden </a:t>
            </a:r>
            <a:r>
              <a:rPr lang="nl-NL" sz="2000" dirty="0" err="1">
                <a:hlinkClick r:id="rId2"/>
              </a:rPr>
              <a:t>metadatamanagement</a:t>
            </a:r>
            <a:r>
              <a:rPr lang="nl-NL" sz="2000" dirty="0">
                <a:hlinkClick r:id="rId2"/>
              </a:rPr>
              <a:t> - NORA Online</a:t>
            </a:r>
            <a:br>
              <a:rPr lang="nl-NL" sz="2000" dirty="0"/>
            </a:br>
            <a:r>
              <a:rPr lang="nl-NL" sz="2000" i="1" dirty="0"/>
              <a:t>Doel van het stelsel (o.a.): inzicht in samenhang en bevorderen harmonisatie standaarden </a:t>
            </a:r>
          </a:p>
          <a:p>
            <a:r>
              <a:rPr lang="nl-NL" sz="2000" dirty="0"/>
              <a:t>Er is overlap, maar functioneel en/of organisatorisch toepassingsgebied verschilt</a:t>
            </a:r>
          </a:p>
          <a:p>
            <a:r>
              <a:rPr lang="nl-NL" sz="2000" dirty="0">
                <a:hlinkClick r:id="rId3"/>
              </a:rPr>
              <a:t>Relatie </a:t>
            </a:r>
            <a:r>
              <a:rPr lang="nl-NL" sz="2000" dirty="0"/>
              <a:t>met TOOI is beschreven ihkv aanmelding bij Forum Standaardisatie</a:t>
            </a:r>
          </a:p>
          <a:p>
            <a:r>
              <a:rPr lang="nl-NL" sz="2000" dirty="0"/>
              <a:t>MDTO maakt gebruik van andere standaarden in de specificatie</a:t>
            </a:r>
            <a:br>
              <a:rPr lang="nl-NL" sz="2000" dirty="0"/>
            </a:br>
            <a:r>
              <a:rPr lang="nl-NL" sz="2000" i="1" dirty="0"/>
              <a:t>(ISO 25964 voor begrippen -&gt; NL-SBB, ISO 8601 voor datumannotatie, TOOI waardenlijsten kunnen gebruikt worden)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7867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solidFill>
                  <a:srgbClr val="009DE3"/>
                </a:solidFill>
              </a:rPr>
              <a:t>Status MDTO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400" dirty="0"/>
              <a:t>Vastgesteld door Standaardisatieraad (NA) als opvolger van TMLO, in 2021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Vastgesteld door ICBR als opvolger van TMR, in december 2023</a:t>
            </a:r>
            <a:br>
              <a:rPr lang="nl-NL" sz="2400" dirty="0"/>
            </a:br>
            <a:r>
              <a:rPr lang="nl-NL" sz="2400" i="1" dirty="0"/>
              <a:t>(overgangsperiode minimaal 3 jaar na intrekking TMR) </a:t>
            </a:r>
          </a:p>
          <a:p>
            <a:pPr lvl="1"/>
            <a:endParaRPr lang="nl-NL" sz="2400" dirty="0"/>
          </a:p>
          <a:p>
            <a:pPr lvl="1"/>
            <a:r>
              <a:rPr lang="nl-NL" sz="2400" dirty="0"/>
              <a:t>Hierop volgend:</a:t>
            </a:r>
            <a:br>
              <a:rPr lang="nl-NL" sz="2400" dirty="0"/>
            </a:br>
            <a:r>
              <a:rPr lang="nl-NL" sz="2400" dirty="0"/>
              <a:t>procedure bij Forum Standaardisatie voor de Pas-toe-of-leg-uit lijst</a:t>
            </a:r>
            <a:br>
              <a:rPr lang="nl-NL" sz="2400" dirty="0"/>
            </a:br>
            <a:r>
              <a:rPr lang="nl-NL" sz="2400" i="1" dirty="0"/>
              <a:t>(aangemeld op 1-3-2024, besluit OBDO verwacht begin 2026) – parallel met TOOI</a:t>
            </a:r>
          </a:p>
          <a:p>
            <a:pPr lvl="1"/>
            <a:endParaRPr lang="nl-NL" sz="2400" i="1" dirty="0"/>
          </a:p>
          <a:p>
            <a:pPr lvl="1"/>
            <a:r>
              <a:rPr lang="nl-NL" sz="2400" dirty="0"/>
              <a:t>KOOP werkt aan ondersteuning MDTO voor de Woo-index</a:t>
            </a: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226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2D4C-715C-7480-B6C7-A08F6F6D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Roadmap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1D4E0-5402-3218-C17A-8B460946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016"/>
            <a:ext cx="7227570" cy="4062601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nl-NL" sz="2200" i="1"/>
              <a:t>MDTO</a:t>
            </a:r>
          </a:p>
          <a:p>
            <a:r>
              <a:rPr lang="nl-NL" sz="2200"/>
              <a:t>MDTO inhoudelijk grotendeels ongewijzigd sinds 2021</a:t>
            </a:r>
            <a:br>
              <a:rPr lang="nl-NL" sz="2200"/>
            </a:br>
            <a:r>
              <a:rPr lang="nl-NL" sz="2200" i="1"/>
              <a:t>- periodieke review met input van gebruikers, vóór 2026</a:t>
            </a:r>
            <a:br>
              <a:rPr lang="nl-NL" sz="2200" i="1"/>
            </a:br>
            <a:endParaRPr lang="nl-NL" sz="2200" i="1"/>
          </a:p>
          <a:p>
            <a:pPr marL="0" indent="0">
              <a:buNone/>
            </a:pPr>
            <a:r>
              <a:rPr lang="nl-NL" sz="2200"/>
              <a:t>Al op de radar:</a:t>
            </a:r>
            <a:br>
              <a:rPr lang="nl-NL" sz="2200" i="1"/>
            </a:br>
            <a:r>
              <a:rPr lang="nl-NL" sz="2200" i="1"/>
              <a:t>- aanpassingen n.a.v. nieuwe Archiefregeling</a:t>
            </a:r>
            <a:br>
              <a:rPr lang="nl-NL" sz="2200" i="1"/>
            </a:br>
            <a:r>
              <a:rPr lang="nl-NL" sz="2200" i="1"/>
              <a:t>- aanpassingen n.a.v. procedure Forum Standaardisatie</a:t>
            </a:r>
            <a:br>
              <a:rPr lang="nl-NL" sz="2200" i="1"/>
            </a:br>
            <a:r>
              <a:rPr lang="nl-NL" sz="2200" i="1"/>
              <a:t>- wijzigingsvoorstellen die al ‘op de plank liggen’</a:t>
            </a:r>
          </a:p>
          <a:p>
            <a:pPr marL="0" indent="0">
              <a:buNone/>
            </a:pPr>
            <a:r>
              <a:rPr lang="nl-NL" sz="2200"/>
              <a:t>2026</a:t>
            </a:r>
            <a:br>
              <a:rPr lang="nl-NL" sz="2200"/>
            </a:br>
            <a:r>
              <a:rPr lang="nl-NL" sz="2200"/>
              <a:t>Voorziene start revisie MDTO </a:t>
            </a:r>
          </a:p>
          <a:p>
            <a:pPr marL="0" indent="0">
              <a:buNone/>
            </a:pPr>
            <a:endParaRPr lang="nl-NL" sz="2200" i="1"/>
          </a:p>
          <a:p>
            <a:pPr marL="0" indent="0">
              <a:buNone/>
            </a:pPr>
            <a:endParaRPr lang="nl-NL" sz="2200" i="1"/>
          </a:p>
        </p:txBody>
      </p:sp>
      <p:pic>
        <p:nvPicPr>
          <p:cNvPr id="5" name="Afbeelding 4" descr="Afbeelding met buitenshuis, hemel, weg, wolk&#10;&#10;Door AI gegenereerde inhoud is mogelijk onjuist.">
            <a:extLst>
              <a:ext uri="{FF2B5EF4-FFF2-40B4-BE49-F238E27FC236}">
                <a16:creationId xmlns:a16="http://schemas.microsoft.com/office/drawing/2014/main" id="{3CE7907A-8634-F406-C682-200B4233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37" r="9879"/>
          <a:stretch>
            <a:fillRect/>
          </a:stretch>
        </p:blipFill>
        <p:spPr>
          <a:xfrm>
            <a:off x="8256270" y="2162016"/>
            <a:ext cx="3097529" cy="406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54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16676-B9F2-06B6-6AE2-51B9167D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Roadmap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24C1A-965B-6B37-CE4C-F70FB87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i="1" dirty="0"/>
              <a:t>Stelsel</a:t>
            </a:r>
          </a:p>
          <a:p>
            <a:r>
              <a:rPr lang="nl-NL" sz="2000" dirty="0"/>
              <a:t>Inrichten governance stelsel van metadatastandaarden (eigenaar: BZK/DO, beheerder: ICTU)</a:t>
            </a:r>
          </a:p>
          <a:p>
            <a:r>
              <a:rPr lang="nl-NL" sz="2000" dirty="0"/>
              <a:t>Actualisatie Richtlijn Metagegevens Overheidsinformatie, uitwerken andere entiteiten uit NEN-ISO 23081 (Actor, Bedrijfsactiviteit, Mandaat) – penvoerder ICTU</a:t>
            </a:r>
            <a:br>
              <a:rPr lang="nl-NL" sz="2000" dirty="0"/>
            </a:br>
            <a:r>
              <a:rPr lang="nl-NL" sz="2000" dirty="0"/>
              <a:t>Publicatie op NORA website</a:t>
            </a:r>
          </a:p>
          <a:p>
            <a:r>
              <a:rPr lang="nl-NL" sz="2000" dirty="0"/>
              <a:t>Uitwerken samenhang semantische standaarden </a:t>
            </a:r>
            <a:br>
              <a:rPr lang="nl-NL" sz="2000" dirty="0"/>
            </a:br>
            <a:r>
              <a:rPr lang="nl-NL" sz="2000" dirty="0"/>
              <a:t>(i.s.m. expertgroep gegevensmanagement NORA), o.a. DCAT, MIM, NL-SBB, TOOI, MDTO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00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/>
              <a:t>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Via Kenniscommunity Informatie en Archief (KIA), ‘groep’ </a:t>
            </a:r>
            <a:r>
              <a:rPr lang="nl-NL" dirty="0">
                <a:hlinkClick r:id="rId2"/>
              </a:rPr>
              <a:t>MDTO</a:t>
            </a:r>
            <a:endParaRPr lang="nl-NL" dirty="0"/>
          </a:p>
          <a:p>
            <a:r>
              <a:rPr lang="nl-NL" dirty="0"/>
              <a:t>Website NA </a:t>
            </a:r>
            <a:r>
              <a:rPr lang="nl-NL" dirty="0">
                <a:hlinkClick r:id="rId3"/>
              </a:rPr>
              <a:t>MDTO | Nationaal Archief</a:t>
            </a:r>
            <a:endParaRPr lang="nl-NL" dirty="0"/>
          </a:p>
          <a:p>
            <a:r>
              <a:rPr lang="nl-NL" dirty="0"/>
              <a:t>Trainingsaanbod o.a. via </a:t>
            </a:r>
            <a:r>
              <a:rPr lang="nl-NL" dirty="0">
                <a:hlinkClick r:id="rId4"/>
              </a:rPr>
              <a:t>Leerhuis Informatiehuishouding</a:t>
            </a:r>
            <a:endParaRPr lang="nl-NL" dirty="0"/>
          </a:p>
          <a:p>
            <a:r>
              <a:rPr lang="nl-NL" dirty="0"/>
              <a:t>Vragen over MDTO: stel ze via </a:t>
            </a:r>
            <a:r>
              <a:rPr lang="nl-NL" dirty="0">
                <a:hlinkClick r:id="rId5"/>
              </a:rPr>
              <a:t>info@nationaalarchief.nl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8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82656"/>
            <a:ext cx="10515600" cy="3630794"/>
          </a:xfrm>
        </p:spPr>
        <p:txBody>
          <a:bodyPr/>
          <a:lstStyle/>
          <a:p>
            <a:r>
              <a:rPr lang="nl-NL" dirty="0"/>
              <a:t>Wat is MDTO?</a:t>
            </a:r>
          </a:p>
          <a:p>
            <a:r>
              <a:rPr lang="nl-NL" dirty="0"/>
              <a:t>Waarom MDTO?</a:t>
            </a:r>
          </a:p>
          <a:p>
            <a:r>
              <a:rPr lang="nl-NL" dirty="0"/>
              <a:t>Onderdelen MDTO</a:t>
            </a:r>
          </a:p>
          <a:p>
            <a:r>
              <a:rPr lang="nl-NL" dirty="0"/>
              <a:t>Hoe pas je MDTO toe?</a:t>
            </a:r>
          </a:p>
          <a:p>
            <a:r>
              <a:rPr lang="nl-NL" dirty="0"/>
              <a:t>Relatie met andere standaarden</a:t>
            </a:r>
          </a:p>
          <a:p>
            <a:r>
              <a:rPr lang="nl-NL" dirty="0"/>
              <a:t>Status MDTO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09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MDTO?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76520"/>
            <a:ext cx="10515600" cy="3630794"/>
          </a:xfrm>
        </p:spPr>
        <p:txBody>
          <a:bodyPr/>
          <a:lstStyle/>
          <a:p>
            <a:r>
              <a:rPr lang="nl-NL" sz="2000" dirty="0"/>
              <a:t>Norm die Metagegevens voor Duurzaam Toegankelijke Overheidsinformatie beschrijft en hoe deze vastgelegd en uitgewisseld kunnen worden (syntax en structuur).</a:t>
            </a:r>
          </a:p>
          <a:p>
            <a:r>
              <a:rPr lang="nl-NL" sz="2000" dirty="0"/>
              <a:t>Kan gebruikt worden bij het ontwerp en de inrichting van informatiesystemen</a:t>
            </a:r>
          </a:p>
          <a:p>
            <a:r>
              <a:rPr lang="nl-NL" sz="2000" dirty="0"/>
              <a:t>Opvolger van Toepassingsprofiel Metagegevens Rijksoverheid (TMR) en Toepassingsprofiel Metagegevens Lokale Overheden (TMLO)</a:t>
            </a:r>
          </a:p>
          <a:p>
            <a:r>
              <a:rPr lang="nl-NL" sz="2000" dirty="0"/>
              <a:t>Gebaseerd op NEN-ISO 23081</a:t>
            </a:r>
          </a:p>
        </p:txBody>
      </p:sp>
    </p:spTree>
    <p:extLst>
      <p:ext uri="{BB962C8B-B14F-4D97-AF65-F5344CB8AC3E}">
        <p14:creationId xmlns:p14="http://schemas.microsoft.com/office/powerpoint/2010/main" val="20468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solidFill>
                  <a:srgbClr val="009DE3"/>
                </a:solidFill>
                <a:latin typeface="RijksoverheidSansHeadingTT" panose="020B0503040202060203" pitchFamily="34" charset="0"/>
              </a:rPr>
              <a:t>(voornaamste) Verschillen TMLO/TMR-MDTO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30503"/>
              </p:ext>
            </p:extLst>
          </p:nvPr>
        </p:nvGraphicFramePr>
        <p:xfrm>
          <a:off x="838200" y="2033905"/>
          <a:ext cx="10515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TMLO 1.1/TMR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MDTO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Lokale- of rijksoverheidsorganisaties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Alle overheidsorganisaties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Metagegevens</a:t>
                      </a:r>
                      <a:r>
                        <a:rPr lang="nl-NL" sz="1600" baseline="0" dirty="0"/>
                        <a:t>schema 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Metagegevensschema,</a:t>
                      </a:r>
                      <a:r>
                        <a:rPr lang="nl-NL" sz="1600" baseline="0" dirty="0"/>
                        <a:t> Specificatie SIP, Specificatie proces van aanlevering, </a:t>
                      </a:r>
                      <a:r>
                        <a:rPr lang="nl-NL" sz="1600" dirty="0"/>
                        <a:t>XML</a:t>
                      </a:r>
                      <a:r>
                        <a:rPr lang="nl-NL" sz="1600" baseline="0" dirty="0"/>
                        <a:t> schema, RDF Ontologie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Eigen</a:t>
                      </a:r>
                      <a:r>
                        <a:rPr lang="nl-NL" sz="1600" baseline="0" dirty="0"/>
                        <a:t> toepassingsprofielen op basis van TMLO/TMR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Geen afgeleide</a:t>
                      </a:r>
                      <a:r>
                        <a:rPr lang="nl-NL" sz="1600" baseline="0" dirty="0"/>
                        <a:t> toepassingsprofielen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Geen specificatiekader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Bestaande</a:t>
                      </a:r>
                      <a:r>
                        <a:rPr lang="nl-NL" sz="1600" baseline="0" dirty="0"/>
                        <a:t> standaarden </a:t>
                      </a:r>
                      <a:r>
                        <a:rPr lang="nl-NL" sz="1600" dirty="0"/>
                        <a:t>als specificatiekader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Lineair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Set webpagina’s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Logische</a:t>
                      </a:r>
                      <a:r>
                        <a:rPr lang="nl-NL" sz="1600" baseline="0" dirty="0"/>
                        <a:t> nummering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Geen</a:t>
                      </a:r>
                      <a:r>
                        <a:rPr lang="nl-NL" sz="1600" baseline="0" dirty="0"/>
                        <a:t> logische nummering, attribuutnamen zijn uniek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1-entiteit (Record)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Informatieobject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dirty="0"/>
                        <a:t> en Bestand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dirty="0"/>
                        <a:t>als</a:t>
                      </a:r>
                      <a:r>
                        <a:rPr lang="nl-NL" sz="1600" baseline="0" dirty="0"/>
                        <a:t> basis, relaties met andere entiteiten/klassen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Verschillende verplichtingsniveaus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Verplichtingen anders ingericht (2 smaken)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Andere attributen/eigenschappen</a:t>
                      </a:r>
                      <a:r>
                        <a:rPr lang="nl-NL" sz="1600" baseline="0" dirty="0"/>
                        <a:t> 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Geen overerving van waarden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49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1A5BF-A8B9-23CD-4784-C0DE5AFC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MDTO?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574FBA-1504-F556-2746-DB2191D4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Gebruik van MDTO voor vastleggen en uitwisselen van metagegevens met draagt bij aan duurzame toegankelijkheid van overheidsinformatie (DUTO)</a:t>
            </a:r>
          </a:p>
          <a:p>
            <a:r>
              <a:rPr lang="nl-NL" sz="2000" dirty="0"/>
              <a:t>Attributen zijn gekoppeld aan DUTO kenmerken:</a:t>
            </a:r>
            <a:br>
              <a:rPr lang="nl-NL" sz="2000" i="1" dirty="0"/>
            </a:br>
            <a:r>
              <a:rPr lang="nl-NL" sz="2000" i="1" dirty="0"/>
              <a:t>- Vindbaarheid</a:t>
            </a:r>
            <a:br>
              <a:rPr lang="nl-NL" sz="2000" i="1" dirty="0"/>
            </a:br>
            <a:r>
              <a:rPr lang="nl-NL" sz="2000" i="1" dirty="0"/>
              <a:t>- Leesbaarheid</a:t>
            </a:r>
            <a:br>
              <a:rPr lang="nl-NL" sz="2000" i="1" dirty="0"/>
            </a:br>
            <a:r>
              <a:rPr lang="nl-NL" sz="2000" i="1" dirty="0"/>
              <a:t>- Interpreteerbaarheid</a:t>
            </a:r>
            <a:br>
              <a:rPr lang="nl-NL" sz="2000" i="1" dirty="0"/>
            </a:br>
            <a:r>
              <a:rPr lang="nl-NL" sz="2000" i="1" dirty="0"/>
              <a:t>- Betrouwbaarheid</a:t>
            </a:r>
            <a:br>
              <a:rPr lang="nl-NL" sz="2000" i="1" dirty="0"/>
            </a:br>
            <a:r>
              <a:rPr lang="nl-NL" sz="2000" i="1" dirty="0"/>
              <a:t>- Beschikbaarheid</a:t>
            </a:r>
            <a:br>
              <a:rPr lang="nl-NL" sz="2000" i="1" dirty="0"/>
            </a:br>
            <a:r>
              <a:rPr lang="nl-NL" sz="2000" i="1" dirty="0"/>
              <a:t>- Toekomstbestendigheid  </a:t>
            </a:r>
          </a:p>
          <a:p>
            <a:r>
              <a:rPr lang="nl-NL" sz="2000" dirty="0"/>
              <a:t>Metagegevensbeheer speelt een belangrijke rol in de DUTO processen </a:t>
            </a:r>
            <a:br>
              <a:rPr lang="nl-NL" sz="2000" dirty="0"/>
            </a:br>
            <a:r>
              <a:rPr lang="nl-NL" sz="2000" dirty="0"/>
              <a:t>(Registreren, Vernietigen, Bewaren, Migreren, Beschikbaar stellen)</a:t>
            </a:r>
          </a:p>
          <a:p>
            <a:r>
              <a:rPr lang="nl-NL" sz="2000" dirty="0"/>
              <a:t>Helpt te voldoen aan de Archiefregeling</a:t>
            </a:r>
            <a:br>
              <a:rPr lang="nl-NL" sz="2000" i="1" dirty="0"/>
            </a:br>
            <a:br>
              <a:rPr lang="nl-NL" sz="2000" i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12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72631"/>
            <a:ext cx="10515600" cy="1151288"/>
          </a:xfrm>
        </p:spPr>
        <p:txBody>
          <a:bodyPr/>
          <a:lstStyle/>
          <a:p>
            <a:r>
              <a:rPr lang="nl-NL" dirty="0">
                <a:latin typeface="RijksoverheidSansHeadingTT" panose="020B0503040202060203" pitchFamily="34" charset="0"/>
              </a:rPr>
              <a:t>MDTO onderdelen/modules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71754"/>
              </p:ext>
            </p:extLst>
          </p:nvPr>
        </p:nvGraphicFramePr>
        <p:xfrm>
          <a:off x="2438400" y="2326504"/>
          <a:ext cx="7581900" cy="419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440">
                <a:tc>
                  <a:txBody>
                    <a:bodyPr/>
                    <a:lstStyle/>
                    <a:p>
                      <a:r>
                        <a:rPr lang="nl-NL" dirty="0"/>
                        <a:t>Normerend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normerend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29">
                <a:tc>
                  <a:txBody>
                    <a:bodyPr/>
                    <a:lstStyle/>
                    <a:p>
                      <a:r>
                        <a:rPr lang="nl-NL" sz="1400" dirty="0"/>
                        <a:t>Metagegevensschema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Specificeert metagegevens, hun structuur en onderlinge relaties.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RDF ontologie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Specificatie van het schema in linked data formaat </a:t>
                      </a:r>
                      <a:endParaRPr lang="nl-NL" sz="1400" dirty="0"/>
                    </a:p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Specificatie</a:t>
                      </a:r>
                      <a:r>
                        <a:rPr lang="nl-NL" sz="1400" baseline="0" dirty="0"/>
                        <a:t> Submission Information Package (SIP)</a:t>
                      </a:r>
                      <a:br>
                        <a:rPr lang="nl-NL" sz="1400" baseline="0" dirty="0"/>
                      </a:br>
                      <a:r>
                        <a:rPr lang="nl-NL" sz="1400" i="1" baseline="0" dirty="0"/>
                        <a:t>Voor het uitwisselen van informatieobjecten tussen informatiesystemen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Aanleverproces</a:t>
                      </a:r>
                      <a:r>
                        <a:rPr lang="nl-NL" sz="1400" baseline="0" dirty="0"/>
                        <a:t> SIP</a:t>
                      </a:r>
                      <a:br>
                        <a:rPr lang="nl-NL" sz="1400" baseline="0" dirty="0"/>
                      </a:br>
                      <a:r>
                        <a:rPr lang="nl-NL" sz="1400" i="1" baseline="0" dirty="0"/>
                        <a:t>Beschrijving van het proces van aanlevering van een SIP tussen informatiesystemen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XML schema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Machineleesbare versie van het metagegevensschema</a:t>
                      </a:r>
                    </a:p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Mapping TMLO/TMR naar MDTO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929">
                <a:tc>
                  <a:txBody>
                    <a:bodyPr/>
                    <a:lstStyle/>
                    <a:p>
                      <a:r>
                        <a:rPr lang="nl-NL" sz="1400" dirty="0"/>
                        <a:t>Specificatie</a:t>
                      </a:r>
                      <a:r>
                        <a:rPr lang="nl-NL" sz="1400" baseline="0" dirty="0"/>
                        <a:t> van MDTO conformiteit</a:t>
                      </a:r>
                    </a:p>
                    <a:p>
                      <a:r>
                        <a:rPr lang="nl-NL" sz="1400" b="0" i="1" baseline="0" dirty="0"/>
                        <a:t>Uitleg over wanneer een informatiesysteem aan MDTO voldoet</a:t>
                      </a:r>
                      <a:endParaRPr lang="nl-NL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Documentatie</a:t>
                      </a:r>
                      <a:br>
                        <a:rPr lang="nl-NL" sz="1400" dirty="0"/>
                      </a:br>
                      <a:r>
                        <a:rPr lang="nl-NL" sz="1400" i="1" dirty="0"/>
                        <a:t>Q&amp;A,</a:t>
                      </a:r>
                      <a:r>
                        <a:rPr lang="nl-NL" sz="1400" i="1" baseline="0" dirty="0"/>
                        <a:t> overzicht grootste verschillen met TMLO/TMR, relaties met andere standaarden, wordingsgeschiedenis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0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>
                <a:latin typeface="RijksoverheidSansHeadingTT" panose="020B0503040202060203" pitchFamily="34" charset="0"/>
              </a:rPr>
              <a:t>Klassen en hun relaties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36" y="2004126"/>
            <a:ext cx="5100839" cy="4796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4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0" dirty="0"/>
              <a:t>Voorbeeld specificatie attribuut: identificatie</a:t>
            </a:r>
            <a:endParaRPr lang="nl-NL" sz="1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2016"/>
            <a:ext cx="5448300" cy="4362609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/>
              <a:t>Label</a:t>
            </a:r>
          </a:p>
          <a:p>
            <a:r>
              <a:rPr lang="nl-NL" sz="1600" dirty="0"/>
              <a:t>Identificatie</a:t>
            </a:r>
          </a:p>
          <a:p>
            <a:pPr marL="0" indent="0">
              <a:buNone/>
            </a:pPr>
            <a:r>
              <a:rPr lang="nl-NL" sz="1600" b="1" dirty="0"/>
              <a:t>Domein</a:t>
            </a:r>
          </a:p>
          <a:p>
            <a:r>
              <a:rPr lang="nl-NL" sz="1600" u="sng" dirty="0"/>
              <a:t>Object</a:t>
            </a:r>
          </a:p>
          <a:p>
            <a:pPr marL="0" indent="0">
              <a:buNone/>
            </a:pPr>
            <a:r>
              <a:rPr lang="nl-NL" sz="1600" b="1" dirty="0"/>
              <a:t>Bereik</a:t>
            </a:r>
          </a:p>
          <a:p>
            <a:r>
              <a:rPr lang="nl-NL" sz="1600" u="sng" dirty="0" err="1"/>
              <a:t>IdentificatieGegevens</a:t>
            </a:r>
            <a:endParaRPr lang="nl-NL" sz="1600" u="sng" dirty="0"/>
          </a:p>
          <a:p>
            <a:pPr marL="0" indent="0">
              <a:buNone/>
            </a:pPr>
            <a:r>
              <a:rPr lang="nl-NL" sz="1600" b="1" dirty="0"/>
              <a:t>Definitie</a:t>
            </a:r>
          </a:p>
          <a:p>
            <a:r>
              <a:rPr lang="nl-NL" sz="1600" dirty="0"/>
              <a:t>Gegevens waarmee  het Object geïdentificeerd kan worden.</a:t>
            </a:r>
          </a:p>
          <a:p>
            <a:pPr marL="0" indent="0">
              <a:buNone/>
            </a:pPr>
            <a:r>
              <a:rPr lang="nl-NL" sz="1600" b="1" dirty="0"/>
              <a:t>Doel</a:t>
            </a:r>
          </a:p>
          <a:p>
            <a:r>
              <a:rPr lang="nl-NL" sz="1600" i="1" dirty="0"/>
              <a:t>Vindbaarheid</a:t>
            </a:r>
            <a:r>
              <a:rPr lang="nl-NL" sz="1600" dirty="0"/>
              <a:t>: met behulp van de identificatie kan het object gevonden worden, ook buiten de oorspronkelijke context.</a:t>
            </a:r>
          </a:p>
          <a:p>
            <a:pPr marL="0" indent="0">
              <a:buNone/>
            </a:pPr>
            <a:r>
              <a:rPr lang="nl-NL" sz="1600" b="1" dirty="0"/>
              <a:t>Verplicht</a:t>
            </a:r>
          </a:p>
          <a:p>
            <a:r>
              <a:rPr lang="nl-NL" sz="1600" dirty="0"/>
              <a:t>Ja</a:t>
            </a:r>
          </a:p>
          <a:p>
            <a:endParaRPr lang="nl-NL" sz="16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6286500" y="2061276"/>
            <a:ext cx="5810250" cy="43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Herhaalbaar</a:t>
            </a:r>
          </a:p>
          <a:p>
            <a:r>
              <a:rPr lang="nl-NL" sz="1600" dirty="0"/>
              <a:t>Ja</a:t>
            </a:r>
          </a:p>
          <a:p>
            <a:pPr marL="0" indent="0">
              <a:buNone/>
            </a:pPr>
            <a:r>
              <a:rPr lang="nl-NL" sz="1600" b="1" dirty="0"/>
              <a:t>Regels</a:t>
            </a:r>
          </a:p>
          <a:p>
            <a:pPr lvl="0"/>
            <a:r>
              <a:rPr lang="nl-NL" sz="1600" dirty="0"/>
              <a:t>1) Een eenmaal toegekende identificatie mag niet meer verwijderd worden.</a:t>
            </a:r>
          </a:p>
          <a:p>
            <a:pPr marL="0" indent="0">
              <a:buNone/>
            </a:pPr>
            <a:r>
              <a:rPr lang="nl-NL" sz="1600" b="1" dirty="0"/>
              <a:t>Toelichting</a:t>
            </a:r>
          </a:p>
          <a:p>
            <a:r>
              <a:rPr lang="nl-NL" sz="1600" dirty="0"/>
              <a:t>Een identificatie is permanent, oftewel deze mag niet meer verwijderd worden na toekenning. Een permanente identificatie is nodig om verwijzingen naar objecten ook in te toekomst te kunnen gebruiken. </a:t>
            </a:r>
          </a:p>
          <a:p>
            <a:pPr marL="0" indent="0">
              <a:buNone/>
            </a:pPr>
            <a:r>
              <a:rPr lang="nl-NL" sz="1600" b="1" dirty="0"/>
              <a:t>Voorbeelden </a:t>
            </a:r>
          </a:p>
          <a:p>
            <a:r>
              <a:rPr lang="nl-NL" sz="1600" dirty="0"/>
              <a:t>Zie de voorbeelden bij de attributen die onderdeel zijn van deze gegevensgroep.</a:t>
            </a:r>
          </a:p>
          <a:p>
            <a:pPr marL="0" lvl="0" indent="0">
              <a:buNone/>
            </a:pP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3987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MDTO XML schema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Machineleesbare versie van </a:t>
            </a:r>
            <a:br>
              <a:rPr lang="nl-NL" dirty="0"/>
            </a:br>
            <a:r>
              <a:rPr lang="nl-NL" dirty="0"/>
              <a:t>het metagegevensschema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CBED5E-C0C9-806C-545D-93393609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02" y="2286000"/>
            <a:ext cx="5890884" cy="3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9360"/>
      </p:ext>
    </p:extLst>
  </p:cSld>
  <p:clrMapOvr>
    <a:masterClrMapping/>
  </p:clrMapOvr>
</p:sld>
</file>

<file path=ppt/theme/theme1.xml><?xml version="1.0" encoding="utf-8"?>
<a:theme xmlns:a="http://schemas.openxmlformats.org/drawingml/2006/main" name="NA_Presentatie_zakelijk_BST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9C86A48B-B69D-4BEA-B5AF-1A02B6788DA8}"/>
    </a:ext>
  </a:extLst>
</a:theme>
</file>

<file path=ppt/theme/theme2.xml><?xml version="1.0" encoding="utf-8"?>
<a:theme xmlns:a="http://schemas.openxmlformats.org/drawingml/2006/main" name="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7B4256E5-23CF-45E4-AFA1-F0E5ECBCD454}"/>
    </a:ext>
  </a:extLst>
</a:theme>
</file>

<file path=ppt/theme/theme3.xml><?xml version="1.0" encoding="utf-8"?>
<a:theme xmlns:a="http://schemas.openxmlformats.org/drawingml/2006/main" name="Rood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erif"/>
        <a:ea typeface=""/>
        <a:cs typeface=""/>
      </a:majorFont>
      <a:minorFont>
        <a:latin typeface="Rijksoverheid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_Presentatie_zakelijk_BST_V2.potx" id="{E99ED425-DB43-4AB5-96FD-37951DE93B38}" vid="{FDD59D5E-FA56-4394-A9F4-1D7B51C2414E}"/>
    </a:ext>
  </a:extLst>
</a:theme>
</file>

<file path=ppt/theme/theme4.xml><?xml version="1.0" encoding="utf-8"?>
<a:theme xmlns:a="http://schemas.openxmlformats.org/drawingml/2006/main" name="1_Blauw">
  <a:themeElements>
    <a:clrScheme name="NA">
      <a:dk1>
        <a:srgbClr val="000000"/>
      </a:dk1>
      <a:lt1>
        <a:srgbClr val="FFFFFF"/>
      </a:lt1>
      <a:dk2>
        <a:srgbClr val="0E6A9C"/>
      </a:dk2>
      <a:lt2>
        <a:srgbClr val="E7E6E6"/>
      </a:lt2>
      <a:accent1>
        <a:srgbClr val="009DE3"/>
      </a:accent1>
      <a:accent2>
        <a:srgbClr val="0E6A9C"/>
      </a:accent2>
      <a:accent3>
        <a:srgbClr val="92CCE7"/>
      </a:accent3>
      <a:accent4>
        <a:srgbClr val="D52B1E"/>
      </a:accent4>
      <a:accent5>
        <a:srgbClr val="EE8D86"/>
      </a:accent5>
      <a:accent6>
        <a:srgbClr val="9A1F16"/>
      </a:accent6>
      <a:hlink>
        <a:srgbClr val="0563C1"/>
      </a:hlink>
      <a:folHlink>
        <a:srgbClr val="954F72"/>
      </a:folHlink>
    </a:clrScheme>
    <a:fontScheme name="NA_Zakelijk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C2DD4EB6-D5D3-F446-A066-EC4442DE8C56}" vid="{D3A00C07-1E9C-7D4A-9FD3-3A6682C94472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NA_Presentatie_zakelijk_BST_V2</Template>
  <TotalTime>2776</TotalTime>
  <Words>1009</Words>
  <Application>Microsoft Office PowerPoint</Application>
  <PresentationFormat>Breedbeeld</PresentationFormat>
  <Paragraphs>123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RijksoverheidSansHeadingTT</vt:lpstr>
      <vt:lpstr>RijksoverheidSansText</vt:lpstr>
      <vt:lpstr>RijksoverheidSerif</vt:lpstr>
      <vt:lpstr>NA_Presentatie_zakelijk_BST_V2</vt:lpstr>
      <vt:lpstr>Blauw</vt:lpstr>
      <vt:lpstr>Rood</vt:lpstr>
      <vt:lpstr>1_Blauw</vt:lpstr>
      <vt:lpstr>MDTO</vt:lpstr>
      <vt:lpstr>Onderwerpen</vt:lpstr>
      <vt:lpstr>Wat is MDTO?</vt:lpstr>
      <vt:lpstr>(voornaamste) Verschillen TMLO/TMR-MDTO </vt:lpstr>
      <vt:lpstr>Waarom MDTO?</vt:lpstr>
      <vt:lpstr>MDTO onderdelen/modules</vt:lpstr>
      <vt:lpstr>Klassen en hun relaties</vt:lpstr>
      <vt:lpstr>Voorbeeld specificatie attribuut: identificatie</vt:lpstr>
      <vt:lpstr>MDTO XML schema</vt:lpstr>
      <vt:lpstr>Is MDTO verplicht?</vt:lpstr>
      <vt:lpstr>Hoe pas je MDTO toe?</vt:lpstr>
      <vt:lpstr>Relatie met andere standaarden</vt:lpstr>
      <vt:lpstr>Status MDTO</vt:lpstr>
      <vt:lpstr>Roadmap</vt:lpstr>
      <vt:lpstr>Roadmap</vt:lpstr>
      <vt:lpstr>Informatie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Linssen, Sandra</dc:creator>
  <cp:lastModifiedBy>Reijden, Wout van der</cp:lastModifiedBy>
  <cp:revision>108</cp:revision>
  <cp:lastPrinted>2017-12-07T15:56:18Z</cp:lastPrinted>
  <dcterms:created xsi:type="dcterms:W3CDTF">2018-05-14T12:36:49Z</dcterms:created>
  <dcterms:modified xsi:type="dcterms:W3CDTF">2025-10-10T12:41:25Z</dcterms:modified>
</cp:coreProperties>
</file>