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190" r:id="rId2"/>
    <p:sldMasterId id="2147484191" r:id="rId3"/>
    <p:sldMasterId id="2147484225" r:id="rId4"/>
  </p:sldMasterIdLst>
  <p:notesMasterIdLst>
    <p:notesMasterId r:id="rId18"/>
  </p:notesMasterIdLst>
  <p:sldIdLst>
    <p:sldId id="311" r:id="rId5"/>
    <p:sldId id="312" r:id="rId6"/>
    <p:sldId id="301" r:id="rId7"/>
    <p:sldId id="310" r:id="rId8"/>
    <p:sldId id="277" r:id="rId9"/>
    <p:sldId id="291" r:id="rId10"/>
    <p:sldId id="293" r:id="rId11"/>
    <p:sldId id="308" r:id="rId12"/>
    <p:sldId id="294" r:id="rId13"/>
    <p:sldId id="296" r:id="rId14"/>
    <p:sldId id="297" r:id="rId15"/>
    <p:sldId id="298" r:id="rId16"/>
    <p:sldId id="313" r:id="rId17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76" autoAdjust="0"/>
  </p:normalViewPr>
  <p:slideViewPr>
    <p:cSldViewPr snapToGrid="0">
      <p:cViewPr varScale="1">
        <p:scale>
          <a:sx n="81" d="100"/>
          <a:sy n="81" d="100"/>
        </p:scale>
        <p:origin x="-484" y="-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B5575-55A8-4DDF-9A77-05D477063E2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7B21493-63A1-469A-985C-A91B4A0EAAAA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l-NL" sz="1600" smtClean="0"/>
            <a:t>Projectteam OCW</a:t>
          </a:r>
          <a:endParaRPr lang="nl-NL" sz="1600" dirty="0" smtClean="0"/>
        </a:p>
      </dgm:t>
    </dgm:pt>
    <dgm:pt modelId="{D21F89CD-40A4-46BE-8571-C664111AB9C4}" type="parTrans" cxnId="{428E31EE-2BD9-4ED9-9B0C-B0CFA2A4D3BE}">
      <dgm:prSet/>
      <dgm:spPr/>
      <dgm:t>
        <a:bodyPr/>
        <a:lstStyle/>
        <a:p>
          <a:endParaRPr lang="nl-NL"/>
        </a:p>
      </dgm:t>
    </dgm:pt>
    <dgm:pt modelId="{EDD8BE8F-7EC2-435E-AB8B-644678CA08AE}" type="sibTrans" cxnId="{428E31EE-2BD9-4ED9-9B0C-B0CFA2A4D3BE}">
      <dgm:prSet/>
      <dgm:spPr/>
      <dgm:t>
        <a:bodyPr/>
        <a:lstStyle/>
        <a:p>
          <a:endParaRPr lang="nl-NL"/>
        </a:p>
      </dgm:t>
    </dgm:pt>
    <dgm:pt modelId="{62C3C1BE-EE0B-438D-8F50-655CCE309568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NL" dirty="0" smtClean="0"/>
            <a:t>Stuurgroep (OCW, BZK, VNG, IPO, UvW, NA, IOE)</a:t>
          </a:r>
          <a:endParaRPr lang="nl-NL" dirty="0"/>
        </a:p>
      </dgm:t>
    </dgm:pt>
    <dgm:pt modelId="{7558EC13-D3F9-44A8-906A-2E6BD723A82E}" type="parTrans" cxnId="{15DAED68-3387-49C9-98C0-CB25A88DE5DE}">
      <dgm:prSet/>
      <dgm:spPr/>
      <dgm:t>
        <a:bodyPr/>
        <a:lstStyle/>
        <a:p>
          <a:endParaRPr lang="nl-NL"/>
        </a:p>
      </dgm:t>
    </dgm:pt>
    <dgm:pt modelId="{83B1FD5B-A7D0-4D75-AC28-77F43727E3E0}" type="sibTrans" cxnId="{15DAED68-3387-49C9-98C0-CB25A88DE5DE}">
      <dgm:prSet/>
      <dgm:spPr/>
      <dgm:t>
        <a:bodyPr/>
        <a:lstStyle/>
        <a:p>
          <a:endParaRPr lang="nl-NL"/>
        </a:p>
      </dgm:t>
    </dgm:pt>
    <dgm:pt modelId="{8885C0CD-46B6-4054-84DC-EAAC2DFC2007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1400" b="1" i="1" dirty="0" smtClean="0"/>
            <a:t>Feedback: </a:t>
          </a:r>
          <a:r>
            <a:rPr lang="nl-NL" sz="1400" dirty="0" smtClean="0"/>
            <a:t> klankbordbijeenkomsten, 3x, open uitnodigingen volgen</a:t>
          </a:r>
          <a:endParaRPr lang="nl-NL" sz="1400" dirty="0"/>
        </a:p>
      </dgm:t>
    </dgm:pt>
    <dgm:pt modelId="{49D86787-22BB-4ADA-857C-0A7F689DFE69}" type="parTrans" cxnId="{4FDD675D-7984-421C-BD3C-820F43BCA2A1}">
      <dgm:prSet/>
      <dgm:spPr/>
      <dgm:t>
        <a:bodyPr/>
        <a:lstStyle/>
        <a:p>
          <a:endParaRPr lang="nl-NL"/>
        </a:p>
      </dgm:t>
    </dgm:pt>
    <dgm:pt modelId="{CDE76C4C-ABE9-4F14-98EF-C50C244DBBFA}" type="sibTrans" cxnId="{4FDD675D-7984-421C-BD3C-820F43BCA2A1}">
      <dgm:prSet/>
      <dgm:spPr/>
      <dgm:t>
        <a:bodyPr/>
        <a:lstStyle/>
        <a:p>
          <a:endParaRPr lang="nl-NL"/>
        </a:p>
      </dgm:t>
    </dgm:pt>
    <dgm:pt modelId="{5A8166B3-4E97-43A3-90A5-4599B4EBBCC9}">
      <dgm:prSet phldrT="[Tekst]" custT="1"/>
      <dgm:spPr/>
      <dgm:t>
        <a:bodyPr/>
        <a:lstStyle/>
        <a:p>
          <a:r>
            <a:rPr lang="nl-NL" sz="1400" b="1" i="1" dirty="0" smtClean="0"/>
            <a:t>Ontwerpen: </a:t>
          </a:r>
          <a:r>
            <a:rPr lang="nl-NL" sz="1400" dirty="0" smtClean="0"/>
            <a:t>expert/werkgroepen, per onderwerp, meerdere sessies, tijdsbeslag 15 – 30 uur</a:t>
          </a:r>
          <a:endParaRPr lang="nl-NL" sz="1400" dirty="0"/>
        </a:p>
      </dgm:t>
    </dgm:pt>
    <dgm:pt modelId="{BECA2362-89B6-40CA-9346-6A75C03E98A1}" type="parTrans" cxnId="{DA0C1A80-B795-4D27-A799-9D6CD15A5D22}">
      <dgm:prSet/>
      <dgm:spPr/>
      <dgm:t>
        <a:bodyPr/>
        <a:lstStyle/>
        <a:p>
          <a:endParaRPr lang="nl-NL"/>
        </a:p>
      </dgm:t>
    </dgm:pt>
    <dgm:pt modelId="{BD88717C-42EB-4395-ADB6-7D9AF74D2B4C}" type="sibTrans" cxnId="{DA0C1A80-B795-4D27-A799-9D6CD15A5D22}">
      <dgm:prSet/>
      <dgm:spPr/>
      <dgm:t>
        <a:bodyPr/>
        <a:lstStyle/>
        <a:p>
          <a:endParaRPr lang="nl-NL"/>
        </a:p>
      </dgm:t>
    </dgm:pt>
    <dgm:pt modelId="{D05CDDCE-2A5E-4C77-96CB-E80BE448401C}" type="pres">
      <dgm:prSet presAssocID="{41EB5575-55A8-4DDF-9A77-05D477063E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8FBD03CF-58D2-451C-8BBE-2A1779134344}" type="pres">
      <dgm:prSet presAssocID="{67B21493-63A1-469A-985C-A91B4A0EAAAA}" presName="singleCycle" presStyleCnt="0"/>
      <dgm:spPr/>
    </dgm:pt>
    <dgm:pt modelId="{588D03F1-BC1A-488E-85B8-AA2F53AF2946}" type="pres">
      <dgm:prSet presAssocID="{67B21493-63A1-469A-985C-A91B4A0EAAAA}" presName="singleCenter" presStyleLbl="node1" presStyleIdx="0" presStyleCnt="4" custScaleX="170719" custScaleY="99949" custLinFactNeighborY="-13933">
        <dgm:presLayoutVars>
          <dgm:chMax val="7"/>
          <dgm:chPref val="7"/>
        </dgm:presLayoutVars>
      </dgm:prSet>
      <dgm:spPr/>
      <dgm:t>
        <a:bodyPr/>
        <a:lstStyle/>
        <a:p>
          <a:endParaRPr lang="nl-NL"/>
        </a:p>
      </dgm:t>
    </dgm:pt>
    <dgm:pt modelId="{7A0727C3-61FF-4F46-A43B-CF6D2A44F244}" type="pres">
      <dgm:prSet presAssocID="{7558EC13-D3F9-44A8-906A-2E6BD723A82E}" presName="Name56" presStyleLbl="parChTrans1D2" presStyleIdx="0" presStyleCnt="3"/>
      <dgm:spPr/>
      <dgm:t>
        <a:bodyPr/>
        <a:lstStyle/>
        <a:p>
          <a:endParaRPr lang="nl-NL"/>
        </a:p>
      </dgm:t>
    </dgm:pt>
    <dgm:pt modelId="{BDCA80E4-4794-4248-BD46-4D1CE9E2E76B}" type="pres">
      <dgm:prSet presAssocID="{62C3C1BE-EE0B-438D-8F50-655CCE309568}" presName="text0" presStyleLbl="node1" presStyleIdx="1" presStyleCnt="4" custScaleX="42736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5BBA6C-E312-4605-B4A7-9DB472A27098}" type="pres">
      <dgm:prSet presAssocID="{49D86787-22BB-4ADA-857C-0A7F689DFE69}" presName="Name56" presStyleLbl="parChTrans1D2" presStyleIdx="1" presStyleCnt="3"/>
      <dgm:spPr/>
      <dgm:t>
        <a:bodyPr/>
        <a:lstStyle/>
        <a:p>
          <a:endParaRPr lang="nl-NL"/>
        </a:p>
      </dgm:t>
    </dgm:pt>
    <dgm:pt modelId="{215EE669-1C2B-44CD-ACC1-2EB483308E87}" type="pres">
      <dgm:prSet presAssocID="{8885C0CD-46B6-4054-84DC-EAAC2DFC2007}" presName="text0" presStyleLbl="node1" presStyleIdx="2" presStyleCnt="4" custScaleX="374589" custScaleY="13527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4FDA7F6-18EE-49CA-A2AA-EA7C6565FEC6}" type="pres">
      <dgm:prSet presAssocID="{BECA2362-89B6-40CA-9346-6A75C03E98A1}" presName="Name56" presStyleLbl="parChTrans1D2" presStyleIdx="2" presStyleCnt="3"/>
      <dgm:spPr/>
      <dgm:t>
        <a:bodyPr/>
        <a:lstStyle/>
        <a:p>
          <a:endParaRPr lang="nl-NL"/>
        </a:p>
      </dgm:t>
    </dgm:pt>
    <dgm:pt modelId="{8BFEE270-1EFE-4DD1-B8C2-376F79EF603C}" type="pres">
      <dgm:prSet presAssocID="{5A8166B3-4E97-43A3-90A5-4599B4EBBCC9}" presName="text0" presStyleLbl="node1" presStyleIdx="3" presStyleCnt="4" custScaleX="416941" custScaleY="136935" custRadScaleRad="99139" custRadScaleInc="-47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641EB84-4200-432E-B17A-328EDC4637BD}" type="presOf" srcId="{62C3C1BE-EE0B-438D-8F50-655CCE309568}" destId="{BDCA80E4-4794-4248-BD46-4D1CE9E2E76B}" srcOrd="0" destOrd="0" presId="urn:microsoft.com/office/officeart/2008/layout/RadialCluster"/>
    <dgm:cxn modelId="{428E31EE-2BD9-4ED9-9B0C-B0CFA2A4D3BE}" srcId="{41EB5575-55A8-4DDF-9A77-05D477063E24}" destId="{67B21493-63A1-469A-985C-A91B4A0EAAAA}" srcOrd="0" destOrd="0" parTransId="{D21F89CD-40A4-46BE-8571-C664111AB9C4}" sibTransId="{EDD8BE8F-7EC2-435E-AB8B-644678CA08AE}"/>
    <dgm:cxn modelId="{4FDD675D-7984-421C-BD3C-820F43BCA2A1}" srcId="{67B21493-63A1-469A-985C-A91B4A0EAAAA}" destId="{8885C0CD-46B6-4054-84DC-EAAC2DFC2007}" srcOrd="1" destOrd="0" parTransId="{49D86787-22BB-4ADA-857C-0A7F689DFE69}" sibTransId="{CDE76C4C-ABE9-4F14-98EF-C50C244DBBFA}"/>
    <dgm:cxn modelId="{DA0C1A80-B795-4D27-A799-9D6CD15A5D22}" srcId="{67B21493-63A1-469A-985C-A91B4A0EAAAA}" destId="{5A8166B3-4E97-43A3-90A5-4599B4EBBCC9}" srcOrd="2" destOrd="0" parTransId="{BECA2362-89B6-40CA-9346-6A75C03E98A1}" sibTransId="{BD88717C-42EB-4395-ADB6-7D9AF74D2B4C}"/>
    <dgm:cxn modelId="{DC6F9C5F-9590-4FBE-B4C1-6C985E17B15B}" type="presOf" srcId="{41EB5575-55A8-4DDF-9A77-05D477063E24}" destId="{D05CDDCE-2A5E-4C77-96CB-E80BE448401C}" srcOrd="0" destOrd="0" presId="urn:microsoft.com/office/officeart/2008/layout/RadialCluster"/>
    <dgm:cxn modelId="{8D6E7523-0E27-4E9F-862F-64B01634C1AE}" type="presOf" srcId="{7558EC13-D3F9-44A8-906A-2E6BD723A82E}" destId="{7A0727C3-61FF-4F46-A43B-CF6D2A44F244}" srcOrd="0" destOrd="0" presId="urn:microsoft.com/office/officeart/2008/layout/RadialCluster"/>
    <dgm:cxn modelId="{78EFE1B1-FA1B-4022-BD9E-C2CA4719BAE8}" type="presOf" srcId="{49D86787-22BB-4ADA-857C-0A7F689DFE69}" destId="{465BBA6C-E312-4605-B4A7-9DB472A27098}" srcOrd="0" destOrd="0" presId="urn:microsoft.com/office/officeart/2008/layout/RadialCluster"/>
    <dgm:cxn modelId="{15DAED68-3387-49C9-98C0-CB25A88DE5DE}" srcId="{67B21493-63A1-469A-985C-A91B4A0EAAAA}" destId="{62C3C1BE-EE0B-438D-8F50-655CCE309568}" srcOrd="0" destOrd="0" parTransId="{7558EC13-D3F9-44A8-906A-2E6BD723A82E}" sibTransId="{83B1FD5B-A7D0-4D75-AC28-77F43727E3E0}"/>
    <dgm:cxn modelId="{B4ACC640-284C-4AD2-8D15-58BC113B4E3D}" type="presOf" srcId="{5A8166B3-4E97-43A3-90A5-4599B4EBBCC9}" destId="{8BFEE270-1EFE-4DD1-B8C2-376F79EF603C}" srcOrd="0" destOrd="0" presId="urn:microsoft.com/office/officeart/2008/layout/RadialCluster"/>
    <dgm:cxn modelId="{AA25C405-A373-48B9-8FBB-1EF06DBAEF74}" type="presOf" srcId="{67B21493-63A1-469A-985C-A91B4A0EAAAA}" destId="{588D03F1-BC1A-488E-85B8-AA2F53AF2946}" srcOrd="0" destOrd="0" presId="urn:microsoft.com/office/officeart/2008/layout/RadialCluster"/>
    <dgm:cxn modelId="{880ED19C-043F-457F-A29E-FD9C00188318}" type="presOf" srcId="{8885C0CD-46B6-4054-84DC-EAAC2DFC2007}" destId="{215EE669-1C2B-44CD-ACC1-2EB483308E87}" srcOrd="0" destOrd="0" presId="urn:microsoft.com/office/officeart/2008/layout/RadialCluster"/>
    <dgm:cxn modelId="{BADA8798-BFF4-41D2-8953-7A1DC8C4FF7E}" type="presOf" srcId="{BECA2362-89B6-40CA-9346-6A75C03E98A1}" destId="{A4FDA7F6-18EE-49CA-A2AA-EA7C6565FEC6}" srcOrd="0" destOrd="0" presId="urn:microsoft.com/office/officeart/2008/layout/RadialCluster"/>
    <dgm:cxn modelId="{50B17F1B-493C-4555-A6BA-64FB8E8E0B8E}" type="presParOf" srcId="{D05CDDCE-2A5E-4C77-96CB-E80BE448401C}" destId="{8FBD03CF-58D2-451C-8BBE-2A1779134344}" srcOrd="0" destOrd="0" presId="urn:microsoft.com/office/officeart/2008/layout/RadialCluster"/>
    <dgm:cxn modelId="{1309A93F-51DC-41A0-A40D-1F7B752BD225}" type="presParOf" srcId="{8FBD03CF-58D2-451C-8BBE-2A1779134344}" destId="{588D03F1-BC1A-488E-85B8-AA2F53AF2946}" srcOrd="0" destOrd="0" presId="urn:microsoft.com/office/officeart/2008/layout/RadialCluster"/>
    <dgm:cxn modelId="{654E0BBD-EB77-4F7E-974E-E7C722CC0F73}" type="presParOf" srcId="{8FBD03CF-58D2-451C-8BBE-2A1779134344}" destId="{7A0727C3-61FF-4F46-A43B-CF6D2A44F244}" srcOrd="1" destOrd="0" presId="urn:microsoft.com/office/officeart/2008/layout/RadialCluster"/>
    <dgm:cxn modelId="{9B6FB5EE-5799-4525-9A6E-C89EB89E59C1}" type="presParOf" srcId="{8FBD03CF-58D2-451C-8BBE-2A1779134344}" destId="{BDCA80E4-4794-4248-BD46-4D1CE9E2E76B}" srcOrd="2" destOrd="0" presId="urn:microsoft.com/office/officeart/2008/layout/RadialCluster"/>
    <dgm:cxn modelId="{1BCB6DDF-EA72-4451-B054-7EDA576E9A59}" type="presParOf" srcId="{8FBD03CF-58D2-451C-8BBE-2A1779134344}" destId="{465BBA6C-E312-4605-B4A7-9DB472A27098}" srcOrd="3" destOrd="0" presId="urn:microsoft.com/office/officeart/2008/layout/RadialCluster"/>
    <dgm:cxn modelId="{D49A52CD-F8A3-4369-AF89-2EB507AA13EF}" type="presParOf" srcId="{8FBD03CF-58D2-451C-8BBE-2A1779134344}" destId="{215EE669-1C2B-44CD-ACC1-2EB483308E87}" srcOrd="4" destOrd="0" presId="urn:microsoft.com/office/officeart/2008/layout/RadialCluster"/>
    <dgm:cxn modelId="{DB351F1C-4151-4E23-A274-9F33CE1845E3}" type="presParOf" srcId="{8FBD03CF-58D2-451C-8BBE-2A1779134344}" destId="{A4FDA7F6-18EE-49CA-A2AA-EA7C6565FEC6}" srcOrd="5" destOrd="0" presId="urn:microsoft.com/office/officeart/2008/layout/RadialCluster"/>
    <dgm:cxn modelId="{79C53D30-9101-4E2E-8400-94659A345BDD}" type="presParOf" srcId="{8FBD03CF-58D2-451C-8BBE-2A1779134344}" destId="{8BFEE270-1EFE-4DD1-B8C2-376F79EF603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D03F1-BC1A-488E-85B8-AA2F53AF2946}">
      <dsp:nvSpPr>
        <dsp:cNvPr id="0" name=""/>
        <dsp:cNvSpPr/>
      </dsp:nvSpPr>
      <dsp:spPr>
        <a:xfrm>
          <a:off x="3326840" y="1034525"/>
          <a:ext cx="1664559" cy="974531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smtClean="0"/>
            <a:t>Projectteam OCW</a:t>
          </a:r>
          <a:endParaRPr lang="nl-NL" sz="1600" kern="1200" dirty="0" smtClean="0"/>
        </a:p>
      </dsp:txBody>
      <dsp:txXfrm>
        <a:off x="3374413" y="1082098"/>
        <a:ext cx="1569413" cy="879385"/>
      </dsp:txXfrm>
    </dsp:sp>
    <dsp:sp modelId="{7A0727C3-61FF-4F46-A43B-CF6D2A44F244}">
      <dsp:nvSpPr>
        <dsp:cNvPr id="0" name=""/>
        <dsp:cNvSpPr/>
      </dsp:nvSpPr>
      <dsp:spPr>
        <a:xfrm rot="16200000">
          <a:off x="4025754" y="901159"/>
          <a:ext cx="266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7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A80E4-4794-4248-BD46-4D1CE9E2E76B}">
      <dsp:nvSpPr>
        <dsp:cNvPr id="0" name=""/>
        <dsp:cNvSpPr/>
      </dsp:nvSpPr>
      <dsp:spPr>
        <a:xfrm>
          <a:off x="2763211" y="114523"/>
          <a:ext cx="2791818" cy="653269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Stuurgroep (OCW, BZK, VNG, IPO, UvW, NA, IOE)</a:t>
          </a:r>
          <a:endParaRPr lang="nl-NL" sz="1600" kern="1200" dirty="0"/>
        </a:p>
      </dsp:txBody>
      <dsp:txXfrm>
        <a:off x="2795101" y="146413"/>
        <a:ext cx="2728038" cy="589489"/>
      </dsp:txXfrm>
    </dsp:sp>
    <dsp:sp modelId="{465BBA6C-E312-4605-B4A7-9DB472A27098}">
      <dsp:nvSpPr>
        <dsp:cNvPr id="0" name=""/>
        <dsp:cNvSpPr/>
      </dsp:nvSpPr>
      <dsp:spPr>
        <a:xfrm rot="2517559">
          <a:off x="4655542" y="2127753"/>
          <a:ext cx="355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0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EE669-1C2B-44CD-ACC1-2EB483308E87}">
      <dsp:nvSpPr>
        <dsp:cNvPr id="0" name=""/>
        <dsp:cNvSpPr/>
      </dsp:nvSpPr>
      <dsp:spPr>
        <a:xfrm>
          <a:off x="4232968" y="2246449"/>
          <a:ext cx="2447074" cy="88369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i="1" kern="1200" dirty="0" smtClean="0"/>
            <a:t>Feedback: </a:t>
          </a:r>
          <a:r>
            <a:rPr lang="nl-NL" sz="1400" kern="1200" dirty="0" smtClean="0"/>
            <a:t> klankbordbijeenkomsten, 3x, open uitnodigingen volgen</a:t>
          </a:r>
          <a:endParaRPr lang="nl-NL" sz="1400" kern="1200" dirty="0"/>
        </a:p>
      </dsp:txBody>
      <dsp:txXfrm>
        <a:off x="4276106" y="2289587"/>
        <a:ext cx="2360798" cy="797414"/>
      </dsp:txXfrm>
    </dsp:sp>
    <dsp:sp modelId="{A4FDA7F6-18EE-49CA-A2AA-EA7C6565FEC6}">
      <dsp:nvSpPr>
        <dsp:cNvPr id="0" name=""/>
        <dsp:cNvSpPr/>
      </dsp:nvSpPr>
      <dsp:spPr>
        <a:xfrm rot="8262681">
          <a:off x="3323539" y="2125034"/>
          <a:ext cx="3447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47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EE270-1EFE-4DD1-B8C2-376F79EF603C}">
      <dsp:nvSpPr>
        <dsp:cNvPr id="0" name=""/>
        <dsp:cNvSpPr/>
      </dsp:nvSpPr>
      <dsp:spPr>
        <a:xfrm>
          <a:off x="1514773" y="2241011"/>
          <a:ext cx="2723747" cy="894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i="1" kern="1200" dirty="0" smtClean="0"/>
            <a:t>Ontwerpen: </a:t>
          </a:r>
          <a:r>
            <a:rPr lang="nl-NL" sz="1400" kern="1200" dirty="0" smtClean="0"/>
            <a:t>expert/werkgroepen, per onderwerp, meerdere sessies, tijdsbeslag 15 – 30 uur</a:t>
          </a:r>
          <a:endParaRPr lang="nl-NL" sz="1400" kern="1200" dirty="0"/>
        </a:p>
      </dsp:txBody>
      <dsp:txXfrm>
        <a:off x="1558442" y="2284680"/>
        <a:ext cx="2636409" cy="807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02E55-BF4C-4A58-A656-1619458FBE94}" type="datetimeFigureOut">
              <a:rPr lang="nl-NL"/>
              <a:pPr>
                <a:defRPr/>
              </a:pPr>
              <a:t>7-4-2021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2E068-02F4-4C6F-BE89-A40AE209E73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26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2662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570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4" y="1856185"/>
            <a:ext cx="903287" cy="273486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1" y="1856185"/>
            <a:ext cx="2557463" cy="273486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203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929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064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588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6" y="2366963"/>
            <a:ext cx="1666875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1" y="2366963"/>
            <a:ext cx="1668463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008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466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20250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5022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172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199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6178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099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1" y="1875235"/>
            <a:ext cx="874713" cy="27860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1875235"/>
            <a:ext cx="2474912" cy="27860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880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19860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639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9068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6" y="2366963"/>
            <a:ext cx="1666875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1" y="2366963"/>
            <a:ext cx="1668463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7432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9215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3808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725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70395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9023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2240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1808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1" y="1875235"/>
            <a:ext cx="874713" cy="27860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1875235"/>
            <a:ext cx="2474912" cy="27860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4404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shpFoto" descr="Afb 1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3588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Logo Powerpoin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08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572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Logo Powerpoin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1856181"/>
            <a:ext cx="3600476" cy="70604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2634862"/>
            <a:ext cx="3643338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4785123"/>
            <a:ext cx="3714750" cy="272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51999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 descr="Afb_inhoud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Logo Powerpoin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2" y="1875230"/>
            <a:ext cx="3500441" cy="4286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6" y="2367828"/>
            <a:ext cx="3486607" cy="2293484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4785123"/>
            <a:ext cx="3714750" cy="272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800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4738687"/>
            <a:ext cx="9144000" cy="40481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"/>
            <a:ext cx="9144000" cy="803672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924779"/>
            <a:ext cx="7847038" cy="4286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348970"/>
            <a:ext cx="7858180" cy="32051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9511B-AD95-4882-B161-0583E4F92B0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4992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"/>
            <a:ext cx="914400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03" y="-1191"/>
            <a:ext cx="489347" cy="9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 userDrawn="1"/>
        </p:nvSpPr>
        <p:spPr>
          <a:xfrm>
            <a:off x="4330304" y="4911329"/>
            <a:ext cx="485775" cy="236934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15569"/>
            <a:ext cx="7886700" cy="530388"/>
          </a:xfrm>
        </p:spPr>
        <p:txBody>
          <a:bodyPr/>
          <a:lstStyle>
            <a:lvl1pPr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21512"/>
            <a:ext cx="7886700" cy="3046951"/>
          </a:xfrm>
        </p:spPr>
        <p:txBody>
          <a:bodyPr/>
          <a:lstStyle>
            <a:lvl1pPr>
              <a:defRPr sz="1800" baseline="0"/>
            </a:lvl1pPr>
            <a:lvl2pPr>
              <a:defRPr sz="15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A7F-3FC4-41D1-8B73-FE734AF1328D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B171-1D31-4944-BB57-4C02CB73DE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9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2633662"/>
            <a:ext cx="1722438" cy="195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9" y="2633662"/>
            <a:ext cx="1724025" cy="195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059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957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303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459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654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343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4785123"/>
            <a:ext cx="3714750" cy="2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300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1856185"/>
            <a:ext cx="3598862" cy="70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300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1" y="2633662"/>
            <a:ext cx="3598863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30062" name="Picture 14" descr="Logo Powerpoint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76131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4785123"/>
            <a:ext cx="3714750" cy="2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7613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9" y="1875235"/>
            <a:ext cx="35020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7613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366963"/>
            <a:ext cx="3487738" cy="229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76140" name="Picture 12" descr="Logo Powerpoint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fontAlgn="base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31127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83356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3558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8130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2702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7274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1846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81251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4785123"/>
            <a:ext cx="3714750" cy="2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812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9" y="1875235"/>
            <a:ext cx="35020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812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366963"/>
            <a:ext cx="3487738" cy="229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81260" name="Picture 12" descr="Logo Powerpoint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fontAlgn="base">
        <a:spcBef>
          <a:spcPct val="0"/>
        </a:spcBef>
        <a:spcAft>
          <a:spcPct val="0"/>
        </a:spcAft>
        <a:buSzPct val="8000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4" y="925116"/>
            <a:ext cx="8169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46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1348979"/>
            <a:ext cx="81692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1" y="4904185"/>
            <a:ext cx="4156075" cy="2369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1" y="4776788"/>
            <a:ext cx="4164013" cy="213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4772025"/>
            <a:ext cx="712788" cy="2726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2AECBA6-A450-43A0-9DA7-947939EA9F9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000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nternetconsultatie.nl/archiefwet" TargetMode="Externa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Bijeenkomst ABAR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2634862"/>
            <a:ext cx="3643338" cy="1839702"/>
          </a:xfrm>
        </p:spPr>
        <p:txBody>
          <a:bodyPr>
            <a:normAutofit/>
          </a:bodyPr>
          <a:lstStyle/>
          <a:p>
            <a:r>
              <a:rPr lang="nl-NL" sz="2600" dirty="0" smtClean="0"/>
              <a:t>Modernisering Archiefbesluit en- regeling</a:t>
            </a:r>
          </a:p>
        </p:txBody>
      </p:sp>
    </p:spTree>
    <p:extLst>
      <p:ext uri="{BB962C8B-B14F-4D97-AF65-F5344CB8AC3E}">
        <p14:creationId xmlns:p14="http://schemas.microsoft.com/office/powerpoint/2010/main" val="34456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10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Selectie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267075"/>
          </a:xfrm>
        </p:spPr>
        <p:txBody>
          <a:bodyPr/>
          <a:lstStyle/>
          <a:p>
            <a:r>
              <a:rPr lang="nl-NL" sz="16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Doel: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Actuele selectiebesluiten die in het informatiebeheer van dat moment worden toegepast.</a:t>
            </a:r>
          </a:p>
          <a:p>
            <a:endParaRPr lang="nl-NL" sz="1600" i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Voornemens Ab: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Vereenvoudiging vaststellingsprocedure (geen ter inzagelegging).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Flexibilisering: ruimte voor deelbesluiten én voor tussentijds afwijken bij de  toepassing van selectiebesluiten.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Actualiteit: toepassingsperiode in beginsel 10 jaar vooruit, met terugwerkende kracht blijft mogelijk.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Groepsselectiebesluit: ontwerp door sectororganisatie voor particuliere organen met openbaar gezag (bijv. Vereniging Gerechtsdeurwaarders).</a:t>
            </a:r>
          </a:p>
          <a:p>
            <a:endParaRPr lang="nl-NL" altLang="nl-NL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4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11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Ontheffing van overbrenging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417893"/>
          </a:xfrm>
        </p:spPr>
        <p:txBody>
          <a:bodyPr/>
          <a:lstStyle/>
          <a:p>
            <a:r>
              <a:rPr lang="nl-NL" sz="16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Doel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Nieuwe 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uitzondering op overbrengingsplicht voor grote samenhangende verzamelingen zoals Kadaster, CBS, KNMI etc. </a:t>
            </a:r>
          </a:p>
          <a:p>
            <a:endParaRPr lang="nl-NL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sz="16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Aw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besluit 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van Minister of Gedeputeerde Staten </a:t>
            </a:r>
          </a:p>
          <a:p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Ab en Ar: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Nadere 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regels voor de procedure en eisen aan duurzame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toegankelijkheid.</a:t>
            </a:r>
            <a:endParaRPr lang="nl-NL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Input 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voor Rijk komt uit pilot Nationaal Archief met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Kadaster.</a:t>
            </a:r>
            <a:endParaRPr lang="nl-NL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Speciale aandacht voor uitwerking op decentraal niveau: waterschappen en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gemeenten.</a:t>
            </a:r>
            <a:endParaRPr lang="nl-NL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l-NL" sz="16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Naast expertgroep ook conferentie en 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bijeenkomsten.</a:t>
            </a:r>
            <a:endParaRPr lang="nl-NL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12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Algemene Verordening Gegevensbescherming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267075"/>
          </a:xfrm>
        </p:spPr>
        <p:txBody>
          <a:bodyPr/>
          <a:lstStyle/>
          <a:p>
            <a:r>
              <a:rPr lang="nl-NL" sz="1600" i="1" dirty="0" smtClean="0">
                <a:latin typeface="+mn-lt"/>
              </a:rPr>
              <a:t>Doel</a:t>
            </a:r>
            <a:r>
              <a:rPr lang="nl-NL" sz="1600" dirty="0" smtClean="0">
                <a:latin typeface="+mn-lt"/>
              </a:rPr>
              <a:t>: Extra waarborgen n.a.v. advies Autoriteit Persoonsgegevens. </a:t>
            </a:r>
          </a:p>
          <a:p>
            <a:endParaRPr lang="nl-NL" sz="1600" dirty="0" smtClean="0">
              <a:latin typeface="+mn-lt"/>
            </a:endParaRPr>
          </a:p>
          <a:p>
            <a:r>
              <a:rPr lang="nl-NL" sz="1600" i="1" dirty="0" smtClean="0">
                <a:latin typeface="+mn-lt"/>
              </a:rPr>
              <a:t>In Ab: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</a:rPr>
              <a:t>Privacybelang plek geven bij ontwerp selectiebesluiten.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</a:rPr>
              <a:t>Regels voor toegang tot beperkt openbaar archief bij archiefdiensten: inzageregime NA uitgangspunt.</a:t>
            </a:r>
          </a:p>
          <a:p>
            <a:endParaRPr lang="nl-NL" sz="1600" dirty="0" smtClean="0">
              <a:latin typeface="+mn-lt"/>
            </a:endParaRPr>
          </a:p>
          <a:p>
            <a:r>
              <a:rPr lang="nl-NL" sz="1600" i="1" dirty="0" smtClean="0">
                <a:latin typeface="+mn-lt"/>
              </a:rPr>
              <a:t>Uitdagingen:</a:t>
            </a:r>
            <a:r>
              <a:rPr lang="nl-NL" sz="1600" dirty="0" smtClean="0">
                <a:latin typeface="+mn-lt"/>
              </a:rPr>
              <a:t> </a:t>
            </a:r>
          </a:p>
          <a:p>
            <a:r>
              <a:rPr lang="nl-NL" sz="1600" dirty="0" smtClean="0">
                <a:latin typeface="+mn-lt"/>
              </a:rPr>
              <a:t>Bescherming waarde toekomstige historische collecties. </a:t>
            </a:r>
          </a:p>
          <a:p>
            <a:r>
              <a:rPr lang="nl-NL" sz="1600" dirty="0" smtClean="0">
                <a:latin typeface="+mn-lt"/>
              </a:rPr>
              <a:t>Proportionaliteit extra inspanningen t.b.v. privacy. </a:t>
            </a:r>
          </a:p>
          <a:p>
            <a:endParaRPr lang="nl-NL" altLang="nl-NL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2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43938" y="2634862"/>
            <a:ext cx="4173416" cy="1839702"/>
          </a:xfrm>
        </p:spPr>
        <p:txBody>
          <a:bodyPr>
            <a:normAutofit/>
          </a:bodyPr>
          <a:lstStyle/>
          <a:p>
            <a:r>
              <a:rPr lang="nl-NL" sz="2600" dirty="0" smtClean="0"/>
              <a:t>Dank voor uw </a:t>
            </a:r>
            <a:r>
              <a:rPr lang="nl-NL" sz="2600" dirty="0" smtClean="0"/>
              <a:t>aandacht</a:t>
            </a:r>
            <a:endParaRPr lang="nl-NL" sz="2600" dirty="0" smtClean="0"/>
          </a:p>
        </p:txBody>
      </p:sp>
    </p:spTree>
    <p:extLst>
      <p:ext uri="{BB962C8B-B14F-4D97-AF65-F5344CB8AC3E}">
        <p14:creationId xmlns:p14="http://schemas.microsoft.com/office/powerpoint/2010/main" val="38947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Opzet bijeenkomst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2634861"/>
            <a:ext cx="3643338" cy="2259428"/>
          </a:xfrm>
        </p:spPr>
        <p:txBody>
          <a:bodyPr>
            <a:normAutofit fontScale="55000" lnSpcReduction="20000"/>
          </a:bodyPr>
          <a:lstStyle/>
          <a:p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15:15–15:25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Doel en </a:t>
            </a: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</a:p>
          <a:p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15:25–15:30 Antwoorden vragen uit chat</a:t>
            </a:r>
          </a:p>
          <a:p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15:30–15:50 </a:t>
            </a: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Thema’s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15:50–16:00 Antwoorden vragen uit chat</a:t>
            </a:r>
          </a:p>
          <a:p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Publicatie presentatie met  Q&amp;A op KIA</a:t>
            </a:r>
          </a:p>
          <a:p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5643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89841"/>
            <a:ext cx="9348677" cy="660799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1596" y="3298934"/>
            <a:ext cx="6778071" cy="1271038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nl-NL" sz="36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“Deel je expertise!”</a:t>
            </a:r>
            <a:endParaRPr lang="nl-NL" sz="36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 en proces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958843" y="2656522"/>
            <a:ext cx="3598863" cy="195738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" y="466344"/>
            <a:ext cx="374904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D2BB5B0-8C89-4C7E-897D-EED859386FA4}" type="slidenum">
              <a:rPr lang="nl-NL" altLang="nl-NL"/>
              <a:pPr/>
              <a:t>5</a:t>
            </a:fld>
            <a:endParaRPr lang="nl-NL" altLang="nl-NL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dirty="0" smtClean="0">
                <a:latin typeface="+mn-lt"/>
              </a:rPr>
              <a:t>Doelen modernisering archiefwetgeving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6714" y="1348979"/>
            <a:ext cx="4008437" cy="3267075"/>
          </a:xfrm>
        </p:spPr>
        <p:txBody>
          <a:bodyPr/>
          <a:lstStyle/>
          <a:p>
            <a:r>
              <a:rPr lang="nl-NL" altLang="nl-NL" sz="1600" dirty="0" smtClean="0">
                <a:latin typeface="+mn-lt"/>
              </a:rPr>
              <a:t>N.a.v. motie Segers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dirty="0" smtClean="0">
                <a:latin typeface="+mn-lt"/>
              </a:rPr>
              <a:t>Beter toepasbaar bij digitaal informatiebeheer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dirty="0" smtClean="0">
                <a:latin typeface="+mn-lt"/>
              </a:rPr>
              <a:t>Overbrengen na 10 jaar: hefboom duurzame toegankelijkheid en openbaarheid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dirty="0" smtClean="0">
                <a:latin typeface="+mn-lt"/>
              </a:rPr>
              <a:t>Aansluiting bij </a:t>
            </a:r>
            <a:r>
              <a:rPr lang="nl-NL" altLang="nl-NL" sz="1600" dirty="0" err="1" smtClean="0">
                <a:latin typeface="+mn-lt"/>
              </a:rPr>
              <a:t>Woo</a:t>
            </a:r>
            <a:r>
              <a:rPr lang="nl-NL" altLang="nl-NL" sz="1600" dirty="0" smtClean="0">
                <a:latin typeface="+mn-lt"/>
              </a:rPr>
              <a:t> en AVG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1600" dirty="0"/>
              <a:t>Beter leesbare wetgeving</a:t>
            </a:r>
          </a:p>
          <a:p>
            <a:endParaRPr lang="nl-NL" altLang="nl-NL" sz="1600" i="1" dirty="0" smtClean="0">
              <a:latin typeface="+mn-lt"/>
            </a:endParaRPr>
          </a:p>
          <a:p>
            <a:pPr marL="1587" lvl="1" indent="0">
              <a:buNone/>
            </a:pPr>
            <a:r>
              <a:rPr lang="nl-NL" altLang="nl-NL" sz="1600" i="1" dirty="0" smtClean="0">
                <a:latin typeface="+mn-lt"/>
              </a:rPr>
              <a:t>Consultatieversie jan 2020:   </a:t>
            </a:r>
            <a:r>
              <a:rPr lang="nl-NL" altLang="nl-NL" sz="1600" i="1" dirty="0" smtClean="0">
                <a:latin typeface="+mn-lt"/>
                <a:hlinkClick r:id="rId2"/>
              </a:rPr>
              <a:t>https://www.internetconsultatie.nl/archiefwet</a:t>
            </a:r>
            <a:endParaRPr lang="nl-NL" altLang="nl-NL" sz="1600" i="1" dirty="0" smtClean="0">
              <a:latin typeface="+mn-lt"/>
            </a:endParaRPr>
          </a:p>
          <a:p>
            <a:endParaRPr lang="nl-NL" altLang="nl-NL" i="1" dirty="0" smtClean="0">
              <a:latin typeface="+mn-lt"/>
            </a:endParaRP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1" y="1806030"/>
            <a:ext cx="4183063" cy="2352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6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Planning: als pakket in werking per 1 jan 2023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267075"/>
          </a:xfrm>
        </p:spPr>
        <p:txBody>
          <a:bodyPr/>
          <a:lstStyle/>
          <a:p>
            <a:endParaRPr lang="nl-NL" altLang="nl-NL" dirty="0" smtClean="0">
              <a:latin typeface="Verdana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63644"/>
              </p:ext>
            </p:extLst>
          </p:nvPr>
        </p:nvGraphicFramePr>
        <p:xfrm>
          <a:off x="397565" y="1391840"/>
          <a:ext cx="7881735" cy="324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347"/>
                <a:gridCol w="1576347"/>
                <a:gridCol w="1576347"/>
                <a:gridCol w="1576347"/>
                <a:gridCol w="1576347"/>
              </a:tblGrid>
              <a:tr h="78341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</a:t>
                      </a:r>
                      <a:r>
                        <a:rPr lang="nl-NL" sz="1400" baseline="30000" dirty="0" smtClean="0"/>
                        <a:t>e</a:t>
                      </a:r>
                      <a:r>
                        <a:rPr lang="nl-NL" sz="1400" dirty="0" smtClean="0"/>
                        <a:t> helft 2021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</a:t>
                      </a:r>
                      <a:r>
                        <a:rPr lang="nl-NL" sz="1400" baseline="30000" dirty="0" smtClean="0"/>
                        <a:t>e</a:t>
                      </a:r>
                      <a:r>
                        <a:rPr lang="nl-NL" sz="1400" dirty="0" smtClean="0"/>
                        <a:t> helft 2021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</a:t>
                      </a:r>
                      <a:r>
                        <a:rPr lang="nl-NL" sz="1400" baseline="30000" dirty="0" smtClean="0"/>
                        <a:t>e</a:t>
                      </a:r>
                      <a:r>
                        <a:rPr lang="nl-NL" sz="1400" dirty="0" smtClean="0"/>
                        <a:t> helft 2022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</a:t>
                      </a:r>
                      <a:r>
                        <a:rPr lang="nl-NL" sz="1400" baseline="30000" dirty="0" smtClean="0"/>
                        <a:t>e</a:t>
                      </a:r>
                      <a:r>
                        <a:rPr lang="nl-NL" sz="1400" dirty="0" smtClean="0"/>
                        <a:t> helft 2022</a:t>
                      </a:r>
                      <a:endParaRPr lang="nl-NL" sz="1400" dirty="0"/>
                    </a:p>
                  </a:txBody>
                  <a:tcPr marT="34290" marB="34290"/>
                </a:tc>
              </a:tr>
              <a:tr h="783414"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Archiefwet</a:t>
                      </a:r>
                      <a:endParaRPr lang="nl-NL" sz="1400" b="1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Verwerken advies Raad van State</a:t>
                      </a:r>
                      <a:endParaRPr lang="nl-NL" sz="14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Tweede Kamer</a:t>
                      </a:r>
                      <a:endParaRPr lang="nl-NL" sz="14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Eerste Kamer</a:t>
                      </a:r>
                      <a:endParaRPr lang="nl-NL" sz="14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[uitloop] </a:t>
                      </a:r>
                      <a:endParaRPr lang="nl-NL" sz="1400" dirty="0"/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83414"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Archiefbesluit</a:t>
                      </a:r>
                      <a:endParaRPr lang="nl-NL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Ontwerp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Ontwerp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Consultatie &amp; uitvoerings-toets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Advies Raad van State</a:t>
                      </a:r>
                      <a:endParaRPr lang="nl-NL" sz="1400" dirty="0"/>
                    </a:p>
                  </a:txBody>
                  <a:tcPr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Archiefregeling</a:t>
                      </a:r>
                      <a:endParaRPr lang="nl-NL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Ontwerp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Ontwerp</a:t>
                      </a:r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Consultatie &amp; uitvoerings-toets</a:t>
                      </a:r>
                    </a:p>
                    <a:p>
                      <a:endParaRPr lang="nl-NL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Notificatie bij EU</a:t>
                      </a:r>
                      <a:endParaRPr lang="nl-NL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2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7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Projectorganisatie en werkwijze ABAR in 2021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267075"/>
          </a:xfrm>
        </p:spPr>
        <p:txBody>
          <a:bodyPr/>
          <a:lstStyle/>
          <a:p>
            <a:endParaRPr lang="nl-NL" altLang="nl-NL" dirty="0" smtClean="0">
              <a:latin typeface="Verdan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3008032"/>
              </p:ext>
            </p:extLst>
          </p:nvPr>
        </p:nvGraphicFramePr>
        <p:xfrm>
          <a:off x="735495" y="1408872"/>
          <a:ext cx="8179905" cy="3250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e toelichting 8"/>
          <p:cNvSpPr/>
          <p:nvPr/>
        </p:nvSpPr>
        <p:spPr>
          <a:xfrm>
            <a:off x="188844" y="2534478"/>
            <a:ext cx="3438938" cy="901977"/>
          </a:xfrm>
          <a:prstGeom prst="wedgeEllipseCallout">
            <a:avLst>
              <a:gd name="adj1" fmla="val 27998"/>
              <a:gd name="adj2" fmla="val 709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i="1" dirty="0" smtClean="0">
                <a:solidFill>
                  <a:schemeClr val="tx1"/>
                </a:solidFill>
              </a:rPr>
              <a:t>Meedoen? Meld je vóór 15 april via archiefwet@</a:t>
            </a:r>
          </a:p>
          <a:p>
            <a:pPr algn="ctr"/>
            <a:r>
              <a:rPr lang="nl-NL" sz="1400" i="1" dirty="0" smtClean="0">
                <a:solidFill>
                  <a:schemeClr val="tx1"/>
                </a:solidFill>
              </a:rPr>
              <a:t>minocw.nl</a:t>
            </a:r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14" name="Ovale toelichting 13"/>
          <p:cNvSpPr/>
          <p:nvPr/>
        </p:nvSpPr>
        <p:spPr>
          <a:xfrm>
            <a:off x="6420679" y="2534478"/>
            <a:ext cx="1938131" cy="901977"/>
          </a:xfrm>
          <a:prstGeom prst="wedgeEllipseCallout">
            <a:avLst>
              <a:gd name="adj1" fmla="val -76174"/>
              <a:gd name="adj2" fmla="val -17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i="1" dirty="0" smtClean="0">
                <a:solidFill>
                  <a:schemeClr val="tx1"/>
                </a:solidFill>
              </a:rPr>
              <a:t>Blogs op KIA</a:t>
            </a:r>
            <a:endParaRPr lang="nl-NL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Thema’s Ab en Ar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0" y="4772025"/>
            <a:ext cx="712788" cy="273050"/>
          </a:xfrm>
          <a:prstGeom prst="rect">
            <a:avLst/>
          </a:prstGeom>
        </p:spPr>
        <p:txBody>
          <a:bodyPr/>
          <a:lstStyle/>
          <a:p>
            <a:fld id="{8A09511B-AD95-4882-B161-0583E4F92B04}" type="slidenum">
              <a:rPr lang="nl-NL" alt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nl-NL" alt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" y="466344"/>
            <a:ext cx="374904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1B245F2-C911-4700-8428-7EDB5D6CD484}" type="slidenum">
              <a:rPr lang="nl-NL" altLang="nl-NL"/>
              <a:pPr/>
              <a:t>9</a:t>
            </a:fld>
            <a:endParaRPr lang="nl-NL" altLang="nl-NL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4" y="925116"/>
            <a:ext cx="8061325" cy="428625"/>
          </a:xfrm>
        </p:spPr>
        <p:txBody>
          <a:bodyPr/>
          <a:lstStyle/>
          <a:p>
            <a:r>
              <a:rPr lang="nl-NL" altLang="nl-NL" dirty="0" smtClean="0">
                <a:latin typeface="+mn-lt"/>
              </a:rPr>
              <a:t>Duurzame toegankelijkheid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4" y="1348979"/>
            <a:ext cx="8061325" cy="3267075"/>
          </a:xfrm>
        </p:spPr>
        <p:txBody>
          <a:bodyPr/>
          <a:lstStyle/>
          <a:p>
            <a:r>
              <a:rPr lang="nl-NL" sz="16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Doel</a:t>
            </a: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Meer houvast bieden voor i.h.b. digitaal informatiebeheer. </a:t>
            </a:r>
          </a:p>
          <a:p>
            <a:endParaRPr lang="nl-NL" sz="1600" i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Ab: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Reikwijdte uitbreiden: ook tijdelijk te bewaren documenten.</a:t>
            </a:r>
          </a:p>
          <a:p>
            <a:r>
              <a:rPr lang="nl-NL" sz="1600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Ar: 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Drie kwaliteitsniveaus voor digitaal: gewoon/archiefvormers, lange termijn/bronbewaarders, permanent/archiefdiensten.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Kern is dat voor digitaal informatiebeheer de kwaliteit van documenten belangrijker is dan de plaats waar deze zich bevinden.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Aansluiting bij bestaande normen, certificaten en andere kaders. </a:t>
            </a:r>
          </a:p>
          <a:p>
            <a:pPr marL="522288" lvl="1" indent="-342900">
              <a:buFont typeface="Wingdings" panose="05000000000000000000" pitchFamily="2" charset="2"/>
              <a:buChar char="ü"/>
            </a:pPr>
            <a:r>
              <a:rPr lang="nl-NL" sz="16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Juiste abstractieniveau</a:t>
            </a:r>
          </a:p>
        </p:txBody>
      </p:sp>
    </p:spTree>
    <p:extLst>
      <p:ext uri="{BB962C8B-B14F-4D97-AF65-F5344CB8AC3E}">
        <p14:creationId xmlns:p14="http://schemas.microsoft.com/office/powerpoint/2010/main" val="5830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Standaard (11 Lichtblauw)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1B7111-0A0A-443D-86C6-29E36487C6D1}"/>
</file>

<file path=customXml/itemProps2.xml><?xml version="1.0" encoding="utf-8"?>
<ds:datastoreItem xmlns:ds="http://schemas.openxmlformats.org/officeDocument/2006/customXml" ds:itemID="{C11BCC4D-F237-43A1-9A5F-690B3C94B636}"/>
</file>

<file path=docProps/app.xml><?xml version="1.0" encoding="utf-8"?>
<Properties xmlns="http://schemas.openxmlformats.org/officeDocument/2006/extended-properties" xmlns:vt="http://schemas.openxmlformats.org/officeDocument/2006/docPropsVTypes">
  <Template>Sjabloon Standaard (11 Lichtblauw)</Template>
  <TotalTime>303</TotalTime>
  <Words>483</Words>
  <Application>Microsoft Office PowerPoint</Application>
  <PresentationFormat>Diavoorstelling (16:9)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Sjabloon Standaard (11 Lichtblauw)</vt:lpstr>
      <vt:lpstr>Inhoud letter</vt:lpstr>
      <vt:lpstr>Inhoud bullet</vt:lpstr>
      <vt:lpstr>1_Standaardontwerp</vt:lpstr>
      <vt:lpstr>Bijeenkomst ABAR</vt:lpstr>
      <vt:lpstr>Opzet bijeenkomst</vt:lpstr>
      <vt:lpstr>PowerPoint-presentatie</vt:lpstr>
      <vt:lpstr>Doel en proces</vt:lpstr>
      <vt:lpstr>Doelen modernisering archiefwetgeving</vt:lpstr>
      <vt:lpstr>Planning: als pakket in werking per 1 jan 2023</vt:lpstr>
      <vt:lpstr>Projectorganisatie en werkwijze ABAR in 2021</vt:lpstr>
      <vt:lpstr>Thema’s Ab en Ar</vt:lpstr>
      <vt:lpstr>Duurzame toegankelijkheid</vt:lpstr>
      <vt:lpstr>Selectie</vt:lpstr>
      <vt:lpstr>Ontheffing van overbrenging</vt:lpstr>
      <vt:lpstr>Algemene Verordening Gegevensbescherming</vt:lpstr>
      <vt:lpstr> </vt:lpstr>
    </vt:vector>
  </TitlesOfParts>
  <Company>Ministerie van OCW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Vochteloo, Marit</dc:creator>
  <cp:lastModifiedBy>Klomp, Marieke</cp:lastModifiedBy>
  <cp:revision>36</cp:revision>
  <dcterms:created xsi:type="dcterms:W3CDTF">2021-03-22T14:30:05Z</dcterms:created>
  <dcterms:modified xsi:type="dcterms:W3CDTF">2021-04-07T07:14:39Z</dcterms:modified>
</cp:coreProperties>
</file>