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5"/>
  </p:notesMasterIdLst>
  <p:sldIdLst>
    <p:sldId id="258" r:id="rId3"/>
    <p:sldId id="259" r:id="rId4"/>
    <p:sldId id="261" r:id="rId5"/>
    <p:sldId id="869" r:id="rId6"/>
    <p:sldId id="862" r:id="rId7"/>
    <p:sldId id="685" r:id="rId8"/>
    <p:sldId id="264" r:id="rId9"/>
    <p:sldId id="872" r:id="rId10"/>
    <p:sldId id="260" r:id="rId11"/>
    <p:sldId id="870" r:id="rId12"/>
    <p:sldId id="871" r:id="rId13"/>
    <p:sldId id="686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30" autoAdjust="0"/>
    <p:restoredTop sz="72600" autoAdjust="0"/>
  </p:normalViewPr>
  <p:slideViewPr>
    <p:cSldViewPr snapToGrid="0">
      <p:cViewPr varScale="1">
        <p:scale>
          <a:sx n="92" d="100"/>
          <a:sy n="92" d="100"/>
        </p:scale>
        <p:origin x="93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2599D5-5F70-4EEA-A980-AE244918AB40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71E73-19E8-4DF7-A378-5B0BBE22C6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549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nl-NL" sz="1200" dirty="0"/>
              <a:t>Knowledge tools </a:t>
            </a:r>
            <a:r>
              <a:rPr lang="nl-NL" sz="1200" dirty="0" err="1"/>
              <a:t>and</a:t>
            </a:r>
            <a:r>
              <a:rPr lang="nl-NL" sz="1200" dirty="0"/>
              <a:t> resources </a:t>
            </a:r>
            <a:r>
              <a:rPr lang="nl-NL" sz="1200" dirty="0" err="1"/>
              <a:t>for</a:t>
            </a:r>
            <a:r>
              <a:rPr lang="nl-NL" sz="1200" dirty="0"/>
              <a:t> long-term </a:t>
            </a:r>
            <a:r>
              <a:rPr lang="nl-NL" sz="1200" dirty="0" err="1"/>
              <a:t>accessibility</a:t>
            </a:r>
            <a:r>
              <a:rPr lang="nl-NL" sz="1200" dirty="0"/>
              <a:t> of </a:t>
            </a:r>
            <a:r>
              <a:rPr lang="nl-NL" sz="1200" dirty="0" err="1"/>
              <a:t>government</a:t>
            </a:r>
            <a:r>
              <a:rPr lang="nl-NL" sz="1200" dirty="0"/>
              <a:t> information</a:t>
            </a:r>
          </a:p>
          <a:p>
            <a:pPr marL="171450" indent="-171450">
              <a:buFontTx/>
              <a:buChar char="-"/>
            </a:pPr>
            <a:endParaRPr lang="nl-NL" sz="1200" dirty="0"/>
          </a:p>
          <a:p>
            <a:pPr marL="171450" indent="-171450">
              <a:buFontTx/>
              <a:buChar char="-"/>
            </a:pPr>
            <a:r>
              <a:rPr lang="nl-NL" sz="1200" dirty="0" err="1"/>
              <a:t>Possible</a:t>
            </a:r>
            <a:r>
              <a:rPr lang="nl-NL" sz="1200" dirty="0"/>
              <a:t> subjects:</a:t>
            </a:r>
          </a:p>
          <a:p>
            <a:pPr marL="171450" indent="-171450">
              <a:buFontTx/>
              <a:buChar char="-"/>
            </a:pPr>
            <a:r>
              <a:rPr lang="nl-NL" sz="1200" dirty="0" err="1"/>
              <a:t>Division</a:t>
            </a:r>
            <a:r>
              <a:rPr lang="nl-NL" sz="1200" dirty="0"/>
              <a:t> in </a:t>
            </a:r>
            <a:r>
              <a:rPr lang="nl-NL" sz="1200" dirty="0" err="1"/>
              <a:t>four</a:t>
            </a:r>
            <a:r>
              <a:rPr lang="nl-NL" sz="1200" dirty="0"/>
              <a:t> </a:t>
            </a:r>
            <a:r>
              <a:rPr lang="nl-NL" sz="1200" dirty="0" err="1"/>
              <a:t>possibilities</a:t>
            </a:r>
            <a:r>
              <a:rPr lang="nl-NL" sz="1200" dirty="0"/>
              <a:t>:</a:t>
            </a:r>
          </a:p>
          <a:p>
            <a:pPr marL="171450" indent="-171450">
              <a:buFontTx/>
              <a:buChar char="-"/>
            </a:pPr>
            <a:r>
              <a:rPr lang="nl-NL" sz="1200" dirty="0"/>
              <a:t>1. Fundament </a:t>
            </a:r>
          </a:p>
          <a:p>
            <a:pPr marL="171450" indent="-171450">
              <a:buFontTx/>
              <a:buChar char="-"/>
            </a:pPr>
            <a:r>
              <a:rPr lang="nl-NL" sz="1200" dirty="0"/>
              <a:t>2. </a:t>
            </a:r>
            <a:r>
              <a:rPr lang="nl-NL" sz="1200" dirty="0" err="1"/>
              <a:t>Further</a:t>
            </a:r>
            <a:r>
              <a:rPr lang="nl-NL" sz="1200" dirty="0"/>
              <a:t> detail on </a:t>
            </a:r>
            <a:r>
              <a:rPr lang="nl-NL" sz="1200" dirty="0" err="1"/>
              <a:t>elements</a:t>
            </a:r>
            <a:r>
              <a:rPr lang="nl-NL" sz="1200" dirty="0"/>
              <a:t> of </a:t>
            </a:r>
            <a:r>
              <a:rPr lang="nl-NL" sz="1200" dirty="0" err="1"/>
              <a:t>fundaments</a:t>
            </a:r>
            <a:r>
              <a:rPr lang="nl-NL" sz="1200" dirty="0"/>
              <a:t>/</a:t>
            </a:r>
            <a:r>
              <a:rPr lang="nl-NL" sz="1200" dirty="0" err="1"/>
              <a:t>AbD</a:t>
            </a:r>
            <a:r>
              <a:rPr lang="nl-NL" sz="1200" dirty="0"/>
              <a:t>: metadata, </a:t>
            </a:r>
            <a:r>
              <a:rPr lang="nl-NL" sz="1200" dirty="0" err="1"/>
              <a:t>disposition</a:t>
            </a:r>
            <a:r>
              <a:rPr lang="nl-NL" sz="1200" dirty="0"/>
              <a:t>, file formats</a:t>
            </a:r>
          </a:p>
          <a:p>
            <a:pPr marL="171450" indent="-171450">
              <a:buFontTx/>
              <a:buChar char="-"/>
            </a:pPr>
            <a:r>
              <a:rPr lang="nl-NL" sz="1200" dirty="0"/>
              <a:t>3. </a:t>
            </a:r>
            <a:r>
              <a:rPr lang="nl-NL" sz="1200" dirty="0" err="1"/>
              <a:t>Explanation</a:t>
            </a:r>
            <a:r>
              <a:rPr lang="nl-NL" sz="1200" dirty="0"/>
              <a:t> of </a:t>
            </a:r>
            <a:r>
              <a:rPr lang="nl-NL" sz="1200" dirty="0" err="1"/>
              <a:t>the</a:t>
            </a:r>
            <a:r>
              <a:rPr lang="nl-NL" sz="1200" dirty="0"/>
              <a:t> </a:t>
            </a:r>
            <a:r>
              <a:rPr lang="nl-NL" sz="1200" dirty="0" err="1"/>
              <a:t>fundaments</a:t>
            </a:r>
            <a:r>
              <a:rPr lang="nl-NL" sz="1200" dirty="0"/>
              <a:t> </a:t>
            </a:r>
            <a:r>
              <a:rPr lang="nl-NL" sz="1200" dirty="0" err="1"/>
              <a:t>for</a:t>
            </a:r>
            <a:r>
              <a:rPr lang="nl-NL" sz="1200" dirty="0"/>
              <a:t> </a:t>
            </a:r>
            <a:r>
              <a:rPr lang="nl-NL" sz="1200" dirty="0" err="1"/>
              <a:t>specific</a:t>
            </a:r>
            <a:r>
              <a:rPr lang="nl-NL" sz="1200" dirty="0"/>
              <a:t> </a:t>
            </a:r>
            <a:r>
              <a:rPr lang="nl-NL" sz="1200" dirty="0" err="1"/>
              <a:t>use</a:t>
            </a:r>
            <a:r>
              <a:rPr lang="nl-NL" sz="1200" dirty="0"/>
              <a:t>-cases or user-</a:t>
            </a:r>
            <a:r>
              <a:rPr lang="nl-NL" sz="1200" dirty="0" err="1"/>
              <a:t>groups</a:t>
            </a:r>
            <a:r>
              <a:rPr lang="nl-NL" sz="1200" dirty="0"/>
              <a:t> (</a:t>
            </a:r>
            <a:r>
              <a:rPr lang="nl-NL" sz="1200" dirty="0" err="1"/>
              <a:t>for</a:t>
            </a:r>
            <a:r>
              <a:rPr lang="nl-NL" sz="1200" dirty="0"/>
              <a:t> </a:t>
            </a:r>
            <a:r>
              <a:rPr lang="nl-NL" sz="1200" dirty="0" err="1"/>
              <a:t>example</a:t>
            </a:r>
            <a:r>
              <a:rPr lang="nl-NL" sz="1200" dirty="0"/>
              <a:t> </a:t>
            </a:r>
            <a:r>
              <a:rPr lang="nl-NL" sz="1200" dirty="0" err="1"/>
              <a:t>collaborations</a:t>
            </a:r>
            <a:r>
              <a:rPr lang="nl-NL" sz="1200" dirty="0"/>
              <a:t>, </a:t>
            </a:r>
            <a:r>
              <a:rPr lang="nl-NL" sz="1200" dirty="0" err="1"/>
              <a:t>social</a:t>
            </a:r>
            <a:r>
              <a:rPr lang="nl-NL" sz="1200" dirty="0"/>
              <a:t> media </a:t>
            </a:r>
            <a:r>
              <a:rPr lang="nl-NL" sz="1200" dirty="0" err="1"/>
              <a:t>archiving</a:t>
            </a:r>
            <a:r>
              <a:rPr lang="nl-NL" sz="1200" dirty="0"/>
              <a:t>)</a:t>
            </a:r>
          </a:p>
          <a:p>
            <a:pPr marL="171450" indent="-171450">
              <a:buFontTx/>
              <a:buChar char="-"/>
            </a:pPr>
            <a:r>
              <a:rPr lang="nl-NL" sz="1200" dirty="0"/>
              <a:t>4. </a:t>
            </a:r>
            <a:r>
              <a:rPr lang="nl-NL" sz="1200" dirty="0" err="1"/>
              <a:t>Processes</a:t>
            </a:r>
            <a:r>
              <a:rPr lang="nl-NL" sz="1200" dirty="0"/>
              <a:t> </a:t>
            </a:r>
            <a:r>
              <a:rPr lang="nl-NL" sz="1200" dirty="0" err="1"/>
              <a:t>from</a:t>
            </a:r>
            <a:r>
              <a:rPr lang="nl-NL" sz="1200" dirty="0"/>
              <a:t> </a:t>
            </a:r>
            <a:r>
              <a:rPr lang="nl-NL" sz="1200" dirty="0" err="1"/>
              <a:t>archival</a:t>
            </a:r>
            <a:r>
              <a:rPr lang="nl-NL" sz="1200" dirty="0"/>
              <a:t> </a:t>
            </a:r>
            <a:r>
              <a:rPr lang="nl-NL" sz="1200" dirty="0" err="1"/>
              <a:t>law</a:t>
            </a:r>
            <a:r>
              <a:rPr lang="nl-NL" sz="1200" dirty="0"/>
              <a:t> (</a:t>
            </a:r>
            <a:r>
              <a:rPr lang="nl-NL" sz="1200" dirty="0" err="1"/>
              <a:t>restrictions</a:t>
            </a:r>
            <a:r>
              <a:rPr lang="nl-NL" sz="1200" dirty="0"/>
              <a:t> on </a:t>
            </a:r>
            <a:r>
              <a:rPr lang="nl-NL" sz="1200" dirty="0" err="1"/>
              <a:t>publication</a:t>
            </a:r>
            <a:r>
              <a:rPr lang="nl-NL" sz="1200" dirty="0"/>
              <a:t>, </a:t>
            </a:r>
            <a:r>
              <a:rPr lang="nl-NL" sz="1200" dirty="0" err="1"/>
              <a:t>appraisal</a:t>
            </a:r>
            <a:r>
              <a:rPr lang="nl-NL" sz="1200" dirty="0"/>
              <a:t>)</a:t>
            </a:r>
          </a:p>
          <a:p>
            <a:pPr marL="171450" indent="-171450">
              <a:buFontTx/>
              <a:buChar char="-"/>
            </a:pPr>
            <a:endParaRPr lang="nl-NL" sz="1200" dirty="0"/>
          </a:p>
          <a:p>
            <a:pPr marL="171450" indent="-171450">
              <a:buFontTx/>
              <a:buChar char="-"/>
            </a:pPr>
            <a:r>
              <a:rPr lang="nl-NL" sz="1200" dirty="0"/>
              <a:t>Output of </a:t>
            </a:r>
            <a:r>
              <a:rPr lang="nl-NL" sz="1200" dirty="0" err="1"/>
              <a:t>knowledge</a:t>
            </a:r>
            <a:r>
              <a:rPr lang="nl-NL" sz="1200" dirty="0"/>
              <a:t> </a:t>
            </a:r>
            <a:r>
              <a:rPr lang="nl-NL" sz="1200" dirty="0" err="1"/>
              <a:t>creation</a:t>
            </a:r>
            <a:endParaRPr lang="nl-NL" sz="1200" dirty="0"/>
          </a:p>
          <a:p>
            <a:pPr marL="171450" indent="-171450">
              <a:buFontTx/>
              <a:buChar char="-"/>
            </a:pPr>
            <a:r>
              <a:rPr lang="nl-NL" sz="1200" dirty="0" err="1"/>
              <a:t>They</a:t>
            </a:r>
            <a:r>
              <a:rPr lang="nl-NL" sz="1200" dirty="0"/>
              <a:t> </a:t>
            </a:r>
            <a:r>
              <a:rPr lang="nl-NL" sz="1200" dirty="0" err="1"/>
              <a:t>describe</a:t>
            </a:r>
            <a:r>
              <a:rPr lang="nl-NL" sz="1200" dirty="0"/>
              <a:t> </a:t>
            </a:r>
            <a:r>
              <a:rPr lang="nl-NL" sz="1200" dirty="0" err="1"/>
              <a:t>the</a:t>
            </a:r>
            <a:r>
              <a:rPr lang="nl-NL" sz="1200" dirty="0"/>
              <a:t> best way </a:t>
            </a:r>
            <a:r>
              <a:rPr lang="nl-NL" sz="1200" dirty="0" err="1"/>
              <a:t>to</a:t>
            </a:r>
            <a:r>
              <a:rPr lang="nl-NL" sz="1200" dirty="0"/>
              <a:t> do </a:t>
            </a:r>
            <a:r>
              <a:rPr lang="nl-NL" sz="1200" dirty="0" err="1"/>
              <a:t>something</a:t>
            </a:r>
            <a:r>
              <a:rPr lang="nl-NL" sz="1200" dirty="0"/>
              <a:t> </a:t>
            </a:r>
            <a:r>
              <a:rPr lang="nl-NL" sz="1200" i="1" dirty="0"/>
              <a:t>(make a product or a </a:t>
            </a:r>
            <a:r>
              <a:rPr lang="nl-NL" sz="1200" i="1" dirty="0" err="1"/>
              <a:t>process</a:t>
            </a:r>
            <a:r>
              <a:rPr lang="nl-NL" sz="1200" i="1" dirty="0"/>
              <a:t>, </a:t>
            </a:r>
            <a:r>
              <a:rPr lang="nl-NL" sz="1200" i="1" dirty="0" err="1"/>
              <a:t>deliver</a:t>
            </a:r>
            <a:r>
              <a:rPr lang="nl-NL" sz="1200" i="1" dirty="0"/>
              <a:t> a service, etc.)</a:t>
            </a:r>
            <a:endParaRPr lang="nl-NL" sz="1200" dirty="0"/>
          </a:p>
          <a:p>
            <a:pPr marL="171450" indent="-171450">
              <a:buFontTx/>
              <a:buChar char="-"/>
            </a:pPr>
            <a:r>
              <a:rPr lang="nl-NL" sz="1200" dirty="0"/>
              <a:t>Form: </a:t>
            </a:r>
            <a:r>
              <a:rPr lang="nl-NL" sz="1200" dirty="0" err="1"/>
              <a:t>factsheets</a:t>
            </a:r>
            <a:r>
              <a:rPr lang="nl-NL" sz="1200" dirty="0"/>
              <a:t>, </a:t>
            </a:r>
            <a:r>
              <a:rPr lang="nl-NL" sz="1200" dirty="0" err="1"/>
              <a:t>frameworks</a:t>
            </a:r>
            <a:r>
              <a:rPr lang="nl-NL" sz="1200" dirty="0"/>
              <a:t>, </a:t>
            </a:r>
            <a:r>
              <a:rPr lang="nl-NL" sz="1200" dirty="0" err="1"/>
              <a:t>how-to’s</a:t>
            </a:r>
            <a:r>
              <a:rPr lang="nl-NL" sz="1200" dirty="0"/>
              <a:t>, </a:t>
            </a:r>
            <a:r>
              <a:rPr lang="nl-NL" sz="1200" dirty="0" err="1"/>
              <a:t>standards</a:t>
            </a:r>
            <a:endParaRPr lang="nl-NL" sz="120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nl-NL" sz="1200" dirty="0"/>
              <a:t>In </a:t>
            </a:r>
            <a:r>
              <a:rPr lang="nl-NL" sz="1200" dirty="0" err="1"/>
              <a:t>itself</a:t>
            </a:r>
            <a:r>
              <a:rPr lang="nl-NL" sz="1200" dirty="0"/>
              <a:t> </a:t>
            </a:r>
            <a:r>
              <a:rPr lang="nl-NL" sz="1200" dirty="0" err="1"/>
              <a:t>not</a:t>
            </a:r>
            <a:r>
              <a:rPr lang="nl-NL" sz="1200" dirty="0"/>
              <a:t> </a:t>
            </a:r>
            <a:r>
              <a:rPr lang="nl-NL" sz="1200" dirty="0" err="1"/>
              <a:t>mandatory</a:t>
            </a:r>
            <a:r>
              <a:rPr lang="nl-NL" sz="1200" dirty="0"/>
              <a:t> </a:t>
            </a:r>
            <a:r>
              <a:rPr lang="nl-NL" sz="1200" dirty="0" err="1"/>
              <a:t>to</a:t>
            </a:r>
            <a:r>
              <a:rPr lang="nl-NL" sz="1200" dirty="0"/>
              <a:t> </a:t>
            </a:r>
            <a:r>
              <a:rPr lang="nl-NL" sz="1200" dirty="0" err="1"/>
              <a:t>be</a:t>
            </a:r>
            <a:r>
              <a:rPr lang="nl-NL" sz="1200" dirty="0"/>
              <a:t> </a:t>
            </a:r>
            <a:r>
              <a:rPr lang="nl-NL" sz="1200" dirty="0" err="1"/>
              <a:t>used</a:t>
            </a:r>
            <a:r>
              <a:rPr lang="nl-NL" sz="1200" dirty="0"/>
              <a:t> (</a:t>
            </a:r>
            <a:r>
              <a:rPr lang="nl-NL" sz="1200" dirty="0" err="1"/>
              <a:t>some</a:t>
            </a:r>
            <a:r>
              <a:rPr lang="nl-NL" sz="1200" dirty="0"/>
              <a:t> are </a:t>
            </a:r>
            <a:r>
              <a:rPr lang="nl-NL" sz="1200" dirty="0" err="1"/>
              <a:t>developed</a:t>
            </a:r>
            <a:r>
              <a:rPr lang="nl-NL" sz="1200" dirty="0"/>
              <a:t> </a:t>
            </a:r>
            <a:r>
              <a:rPr lang="nl-NL" sz="1200" dirty="0" err="1"/>
              <a:t>into</a:t>
            </a:r>
            <a:r>
              <a:rPr lang="nl-NL" sz="1200" dirty="0"/>
              <a:t> </a:t>
            </a:r>
            <a:r>
              <a:rPr lang="nl-NL" sz="1200" dirty="0" err="1"/>
              <a:t>standards</a:t>
            </a:r>
            <a:r>
              <a:rPr lang="nl-NL" sz="1200" dirty="0"/>
              <a:t> </a:t>
            </a:r>
            <a:r>
              <a:rPr lang="nl-NL" sz="1200" dirty="0" err="1"/>
              <a:t>with</a:t>
            </a:r>
            <a:r>
              <a:rPr lang="nl-NL" sz="1200" dirty="0"/>
              <a:t> ‘</a:t>
            </a:r>
            <a:r>
              <a:rPr lang="nl-NL" sz="1200" dirty="0" err="1"/>
              <a:t>comply</a:t>
            </a:r>
            <a:r>
              <a:rPr lang="nl-NL" sz="1200" dirty="0"/>
              <a:t> or </a:t>
            </a:r>
            <a:r>
              <a:rPr lang="nl-NL" sz="1200" dirty="0" err="1"/>
              <a:t>explain</a:t>
            </a:r>
            <a:r>
              <a:rPr lang="nl-NL" sz="1200" dirty="0"/>
              <a:t>’ status)</a:t>
            </a:r>
            <a:endParaRPr lang="nl-NL" dirty="0"/>
          </a:p>
          <a:p>
            <a:pPr marL="171450" indent="-171450">
              <a:buFontTx/>
              <a:buChar char="-"/>
            </a:pPr>
            <a:br>
              <a:rPr lang="nl-NL" sz="1200" dirty="0"/>
            </a:br>
            <a:endParaRPr lang="nl-NL" sz="1200" i="1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B71E73-19E8-4DF7-A378-5B0BBE22C6C1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3950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From</a:t>
            </a:r>
            <a:r>
              <a:rPr lang="nl-NL" dirty="0"/>
              <a:t> digital paper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webversions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B71E73-19E8-4DF7-A378-5B0BBE22C6C1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9891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Laten samenvallen met slide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B71E73-19E8-4DF7-A378-5B0BBE22C6C1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0347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Verdana" panose="020B0604030504040204" pitchFamily="34" charset="0"/>
              <a:buChar char="-"/>
            </a:pP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just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copy-paste?</a:t>
            </a:r>
            <a:endParaRPr lang="nl-NL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cosiderations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nl-NL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Appropriate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measures</a:t>
            </a:r>
            <a:endParaRPr lang="nl-NL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Apply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advisory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consulting services</a:t>
            </a:r>
            <a:endParaRPr lang="nl-NL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Role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translate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practice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(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a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certain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generic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abstraction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needs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translation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specifc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contexts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Prohibiting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factore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smaller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organistions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pricing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capacity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translation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0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practice</a:t>
            </a:r>
            <a:r>
              <a:rPr lang="nl-NL" sz="1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nl-NL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B71E73-19E8-4DF7-A378-5B0BBE22C6C1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6587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B71E73-19E8-4DF7-A378-5B0BBE22C6C1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2690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We have </a:t>
            </a:r>
            <a:r>
              <a:rPr lang="nl-NL" dirty="0" err="1"/>
              <a:t>experience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formulating</a:t>
            </a:r>
            <a:r>
              <a:rPr lang="nl-NL" dirty="0"/>
              <a:t> </a:t>
            </a:r>
            <a:r>
              <a:rPr lang="nl-NL" dirty="0" err="1"/>
              <a:t>requirements</a:t>
            </a:r>
            <a:r>
              <a:rPr lang="nl-NL" dirty="0"/>
              <a:t> </a:t>
            </a:r>
            <a:r>
              <a:rPr lang="nl-NL" dirty="0" err="1"/>
              <a:t>based</a:t>
            </a:r>
            <a:r>
              <a:rPr lang="nl-NL" dirty="0"/>
              <a:t> on ISO 16175-1,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also</a:t>
            </a:r>
            <a:r>
              <a:rPr lang="nl-NL" dirty="0"/>
              <a:t> </a:t>
            </a:r>
            <a:r>
              <a:rPr lang="nl-NL" dirty="0" err="1"/>
              <a:t>how</a:t>
            </a:r>
            <a:r>
              <a:rPr lang="nl-NL" dirty="0"/>
              <a:t> </a:t>
            </a:r>
            <a:r>
              <a:rPr lang="nl-NL" dirty="0" err="1"/>
              <a:t>they</a:t>
            </a:r>
            <a:r>
              <a:rPr lang="nl-NL" dirty="0"/>
              <a:t> are </a:t>
            </a:r>
            <a:r>
              <a:rPr lang="nl-NL" dirty="0" err="1"/>
              <a:t>used</a:t>
            </a:r>
            <a:r>
              <a:rPr lang="nl-NL" dirty="0"/>
              <a:t> by </a:t>
            </a:r>
            <a:r>
              <a:rPr lang="nl-NL" dirty="0" err="1"/>
              <a:t>organisations</a:t>
            </a:r>
            <a:r>
              <a:rPr lang="nl-NL" dirty="0"/>
              <a:t>. Later </a:t>
            </a:r>
            <a:r>
              <a:rPr lang="nl-NL" dirty="0" err="1"/>
              <a:t>this</a:t>
            </a:r>
            <a:r>
              <a:rPr lang="nl-NL" dirty="0"/>
              <a:t> </a:t>
            </a:r>
            <a:r>
              <a:rPr lang="nl-NL" dirty="0" err="1"/>
              <a:t>year</a:t>
            </a:r>
            <a:r>
              <a:rPr lang="nl-NL" dirty="0"/>
              <a:t> ISO 16175-1 </a:t>
            </a:r>
            <a:r>
              <a:rPr lang="nl-NL" dirty="0" err="1"/>
              <a:t>will</a:t>
            </a:r>
            <a:r>
              <a:rPr lang="nl-NL" dirty="0"/>
              <a:t> start </a:t>
            </a:r>
            <a:r>
              <a:rPr lang="nl-NL" dirty="0" err="1"/>
              <a:t>its</a:t>
            </a:r>
            <a:r>
              <a:rPr lang="nl-NL" dirty="0"/>
              <a:t> </a:t>
            </a:r>
            <a:r>
              <a:rPr lang="nl-NL" dirty="0" err="1"/>
              <a:t>periodical</a:t>
            </a:r>
            <a:r>
              <a:rPr lang="nl-NL" dirty="0"/>
              <a:t> review, </a:t>
            </a:r>
            <a:r>
              <a:rPr lang="nl-NL" dirty="0" err="1"/>
              <a:t>this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used</a:t>
            </a:r>
            <a:r>
              <a:rPr lang="nl-NL" dirty="0"/>
              <a:t> as input.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B71E73-19E8-4DF7-A378-5B0BBE22C6C1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5697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B71E73-19E8-4DF7-A378-5B0BBE22C6C1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1784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4E1DDB7C-2D28-6CDA-E23D-C84F7DA43F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>
            <a:extLst>
              <a:ext uri="{FF2B5EF4-FFF2-40B4-BE49-F238E27FC236}">
                <a16:creationId xmlns:a16="http://schemas.microsoft.com/office/drawing/2014/main" id="{7066EC0A-D124-F46A-83F1-EC0CD3636C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450" y="0"/>
            <a:ext cx="3133725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3B572328-E6A6-72A8-22EF-5AD47AD44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7A911-65FE-45BD-946A-1F31FD33C8E7}" type="datetimeFigureOut">
              <a:rPr lang="en-GB"/>
              <a:pPr>
                <a:defRPr/>
              </a:pPr>
              <a:t>19/05/2025</a:t>
            </a:fld>
            <a:endParaRPr lang="en-GB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DCC6E491-11F7-FF21-FDBA-833C1A5B9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57D1389B-994C-5D65-9B22-FDB4BFE20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2184B8-8265-428B-BEE7-9D68DE51C0C2}" type="slidenum">
              <a:rPr lang="en-GB" altLang="nl-NL"/>
              <a:pPr/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646694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9D200F8A-DD71-EA05-5A88-979BE675C2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>
            <a:extLst>
              <a:ext uri="{FF2B5EF4-FFF2-40B4-BE49-F238E27FC236}">
                <a16:creationId xmlns:a16="http://schemas.microsoft.com/office/drawing/2014/main" id="{BC51954D-935F-C9AD-5C3D-92C9785F14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45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19F7164E-0A4B-DD07-8540-C31A353D3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81725-FBB7-434D-9955-DFC394642655}" type="datetimeFigureOut">
              <a:rPr lang="en-GB"/>
              <a:pPr>
                <a:defRPr/>
              </a:pPr>
              <a:t>19/05/2025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2F97057E-F466-9E95-5E1F-FF090E9E7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CCC7C34B-AE66-EC89-B3FC-3C51491DB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F18429-EA0D-41C4-BCA4-5745D98F7FF7}" type="slidenum">
              <a:rPr lang="en-GB" altLang="nl-NL"/>
              <a:pPr/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248586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Blauw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7B2FE71F-0D66-7C2E-A588-A07FF18749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>
            <a:extLst>
              <a:ext uri="{FF2B5EF4-FFF2-40B4-BE49-F238E27FC236}">
                <a16:creationId xmlns:a16="http://schemas.microsoft.com/office/drawing/2014/main" id="{703DCBE1-D45F-30D6-8007-04C7E7E638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450" y="0"/>
            <a:ext cx="3133725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4769B406-0825-57A5-E73B-70C2F30D5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82B8B-3EB2-4603-83AC-1359A71F34CB}" type="datetimeFigureOut">
              <a:rPr lang="en-GB"/>
              <a:pPr>
                <a:defRPr/>
              </a:pPr>
              <a:t>19/05/2025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10411511-CBF6-A543-466B-3A37E931F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9F2AEC8A-E7E6-F2BD-4882-DADB0115F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CD2EA3-18D7-4544-99EC-346B9643BF7D}" type="slidenum">
              <a:rPr lang="en-GB" altLang="nl-NL"/>
              <a:pPr/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415841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06C31-A058-4633-BB99-996B483C9E1D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19/05/2025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F3EB2-CE3F-4FE4-8B93-7A7087924D3A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1815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Blauw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36088-765A-45CA-87F9-A17E935523D3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19/05/2025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3E20A-3F7A-4A77-9A4B-068F5A70F667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54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513" y="-779463"/>
            <a:ext cx="903287" cy="257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28F44-A1EC-4358-B094-72FAE36766E8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19/05/2025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4A58A-AAD2-44F3-909C-D5D5EF6BF66B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4488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_Links_Blauw">
    <p:bg>
      <p:bgPr>
        <a:blipFill dpi="0" rotWithShape="0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0" indent="0">
              <a:buNone/>
              <a:defRPr sz="1500"/>
            </a:lvl2pPr>
            <a:lvl3pPr marL="0" indent="0">
              <a:buNone/>
              <a:defRPr sz="1500"/>
            </a:lvl3pPr>
            <a:lvl4pPr marL="0" indent="0">
              <a:buNone/>
              <a:defRPr sz="1500"/>
            </a:lvl4pPr>
            <a:lvl5pPr marL="0" indent="0">
              <a:buNone/>
              <a:defRPr sz="150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D3696-87E7-4365-9A5A-F71AEB8A5C3C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19/05/2025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B7218-27BC-4423-A7C8-5F7B46FB115A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841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s_Links_Blauw">
    <p:bg>
      <p:bgPr>
        <a:blipFill dpi="0" rotWithShape="0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D94EE-ACDD-47A1-AB05-CB4DBE240A72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19/05/2025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55B1E-0E37-436C-A0EE-2EABB0AF47F4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2288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Opsom_Blauw">
    <p:bg>
      <p:bgPr>
        <a:blipFill dpi="0" rotWithShape="0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5377B-DFE6-4410-946B-DA0F0C3CC0A1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19/05/2025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F5570-4217-4B16-B1D4-72A741BD4F32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2913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verseel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838200" y="1354092"/>
            <a:ext cx="10515600" cy="707184"/>
          </a:xfrm>
        </p:spPr>
        <p:txBody>
          <a:bodyPr/>
          <a:lstStyle>
            <a:lvl1pPr>
              <a:defRPr sz="3200" b="1" baseline="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11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162016"/>
            <a:ext cx="10515600" cy="4062601"/>
          </a:xfrm>
        </p:spPr>
        <p:txBody>
          <a:bodyPr/>
          <a:lstStyle>
            <a:lvl1pPr>
              <a:defRPr sz="2400" baseline="0"/>
            </a:lvl1pPr>
            <a:lvl2pPr>
              <a:defRPr sz="20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CC551-FCE6-4A98-A74D-E0183827962A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19/05/2025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DC7BB-4574-4CA7-88F0-ABD715CF922F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7052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pic>
        <p:nvPicPr>
          <p:cNvPr id="8" name="Afbeelding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1334A-E5A9-4271-B9D3-032CBAE09AFE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19/05/2025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B1BCE-E832-4D51-A45A-61477B6AB6A4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736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Blauw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3F37E943-9678-D8B3-3B35-1D4D4887B0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>
            <a:extLst>
              <a:ext uri="{FF2B5EF4-FFF2-40B4-BE49-F238E27FC236}">
                <a16:creationId xmlns:a16="http://schemas.microsoft.com/office/drawing/2014/main" id="{6734490E-1D2D-4CC3-6A53-064423868C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450" y="0"/>
            <a:ext cx="3133725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C6EEB957-4209-B946-BB71-F6CB78322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E4004-050E-4255-8F55-43AD8C4D3AB7}" type="datetimeFigureOut">
              <a:rPr lang="en-GB"/>
              <a:pPr>
                <a:defRPr/>
              </a:pPr>
              <a:t>19/05/2025</a:t>
            </a:fld>
            <a:endParaRPr lang="en-GB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5222B006-25C8-A4A7-03CD-98EBAFDF1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D2925EC6-5878-D246-2C5F-450BB1FE0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025003-1D82-4BFD-899C-B8D82C075BAC}" type="slidenum">
              <a:rPr lang="en-GB" altLang="nl-NL"/>
              <a:pPr/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40113389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Blauw">
    <p:bg>
      <p:bgPr>
        <a:blipFill dpi="0" rotWithShape="0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/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61" y="-3175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93AB3-7959-492C-9D4F-CE124815B019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19/05/2025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E86BA-2804-44A4-973E-39A01D70792D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4625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Blauw_Wit">
    <p:bg>
      <p:bgPr>
        <a:blipFill dpi="0" rotWithShape="0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0" y="0"/>
            <a:ext cx="6094413" cy="68564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2001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6400" y="5544000"/>
            <a:ext cx="5295194" cy="827109"/>
          </a:xfrm>
        </p:spPr>
        <p:txBody>
          <a:bodyPr>
            <a:noAutofit/>
          </a:bodyPr>
          <a:lstStyle>
            <a:lvl1pPr>
              <a:defRPr sz="4800" b="1" i="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0B323-8888-48B9-B93B-794E2DD50793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19/05/2025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6F25A-77DD-4CED-B0E1-01AB1760089A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826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CB028-9138-46CA-8FF1-BF960778E879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19/05/2025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2B0AC-5B53-433E-97E1-8D9B15A9B0FA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2009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Blauw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B7B9B-4AAD-4A91-A9FD-59A3F8DF510A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19/05/2025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9042E-7B87-498F-989F-A048D0F7630A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604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_Links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0B6386AE-C3B1-7A64-3DE2-A895DEB2D735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60B49917-9BD7-5949-E7B6-0C4542F14B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F801CD8A-F1E4-9A4C-AC0A-493B8BC5536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450" y="0"/>
            <a:ext cx="652463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C71A0BD2-B66E-60B4-E1AF-9CD1EEAB5BDD}"/>
              </a:ext>
            </a:extLst>
          </p:cNvPr>
          <p:cNvSpPr/>
          <p:nvPr userDrawn="1"/>
        </p:nvSpPr>
        <p:spPr>
          <a:xfrm>
            <a:off x="5759450" y="6551613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0" indent="0">
              <a:buNone/>
              <a:defRPr sz="1500"/>
            </a:lvl2pPr>
            <a:lvl3pPr marL="0" indent="0">
              <a:buNone/>
              <a:defRPr sz="1500"/>
            </a:lvl3pPr>
            <a:lvl4pPr marL="0" indent="0">
              <a:buNone/>
              <a:defRPr sz="1500"/>
            </a:lvl4pPr>
            <a:lvl5pPr marL="0" indent="0">
              <a:buNone/>
              <a:defRPr sz="150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1E38844D-AB57-3F30-E8AD-6F574EF72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D64AF-8D93-486F-904C-272926C56C2F}" type="datetimeFigureOut">
              <a:rPr lang="en-GB"/>
              <a:pPr>
                <a:defRPr/>
              </a:pPr>
              <a:t>19/05/2025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AF028596-EDBB-5C52-FDFB-19DBB91B5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C0425367-71D6-5A9E-A004-2AB132CB0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C5D0F4-BEF1-45B9-B1A8-B53934D2D629}" type="slidenum">
              <a:rPr lang="en-GB" altLang="nl-NL"/>
              <a:pPr/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164084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s_Links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3DD06D5A-7912-A99F-3186-D4E8A029F8D3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1CC85175-A972-DCA5-9848-5730883632E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BB72E8ED-D329-5223-0314-6B486096214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450" y="0"/>
            <a:ext cx="652463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DA5F132C-A25A-6D56-FFD4-5F7A66B27A8D}"/>
              </a:ext>
            </a:extLst>
          </p:cNvPr>
          <p:cNvSpPr/>
          <p:nvPr userDrawn="1"/>
        </p:nvSpPr>
        <p:spPr>
          <a:xfrm>
            <a:off x="5759450" y="6551613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49463C93-D7B4-C077-BBB8-6FFC55798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67537-442E-473C-B7EB-8DAD92A197FD}" type="datetimeFigureOut">
              <a:rPr lang="en-GB"/>
              <a:pPr>
                <a:defRPr/>
              </a:pPr>
              <a:t>19/05/2025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E89EA0BD-EA77-CD38-16A5-9A3B3F955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D99A8FD6-B0CB-99AD-C855-A1F2A343D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FD1102-62CC-4BA0-B4BB-8C26A5EFA728}" type="slidenum">
              <a:rPr lang="en-GB" altLang="nl-NL"/>
              <a:pPr/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327339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Opsom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3810AB62-9AFE-4AA3-EB70-5F8869293700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5836D97A-4CCD-47C0-5831-7E689D0033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E89AAC0F-560A-3E10-8709-2FFF77A2633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450" y="0"/>
            <a:ext cx="652463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FF401BAA-C617-A96B-0D50-F7A7CC44D8B8}"/>
              </a:ext>
            </a:extLst>
          </p:cNvPr>
          <p:cNvSpPr/>
          <p:nvPr userDrawn="1"/>
        </p:nvSpPr>
        <p:spPr>
          <a:xfrm>
            <a:off x="5759450" y="6551613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82B4A745-B3CF-36FD-FEFE-8D583702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B9BA7-DBD6-4EA1-B06F-EAC24ACA5188}" type="datetimeFigureOut">
              <a:rPr lang="en-GB"/>
              <a:pPr>
                <a:defRPr/>
              </a:pPr>
              <a:t>19/05/2025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12896B7D-2045-C040-8E2E-E22E6AC81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5A3312C7-F6D8-B28A-98E1-C3134C23F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189FC-47ED-4E0A-B63B-90ADFFA56BB4}" type="slidenum">
              <a:rPr lang="en-GB" altLang="nl-NL"/>
              <a:pPr/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517000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Universeel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783C2429-2A89-1151-CCAF-DA548E7FEF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>
            <a:extLst>
              <a:ext uri="{FF2B5EF4-FFF2-40B4-BE49-F238E27FC236}">
                <a16:creationId xmlns:a16="http://schemas.microsoft.com/office/drawing/2014/main" id="{5E8F6FF7-9536-12DC-BFE3-1E93C2A353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450" y="0"/>
            <a:ext cx="652463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A66179-19A3-6D15-BB2A-F40574CB12DF}"/>
              </a:ext>
            </a:extLst>
          </p:cNvPr>
          <p:cNvSpPr/>
          <p:nvPr userDrawn="1"/>
        </p:nvSpPr>
        <p:spPr>
          <a:xfrm>
            <a:off x="5759450" y="6551613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39331"/>
            <a:ext cx="10515600" cy="115128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725556"/>
            <a:ext cx="10515600" cy="3630794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6F05B402-DC0A-28F3-ABB1-C04A2EEDB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6DA52-4EB3-4176-8088-B9CB128D5449}" type="datetimeFigureOut">
              <a:rPr lang="en-GB"/>
              <a:pPr>
                <a:defRPr/>
              </a:pPr>
              <a:t>19/05/2025</a:t>
            </a:fld>
            <a:endParaRPr lang="en-GB"/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078F24A7-7EC6-AA8D-4E49-BD7B27E8C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EB5E3B96-AB82-2BFA-5357-4C4BF6AF2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FA667E-1E2C-4C64-8435-BE783252BD1E}" type="slidenum">
              <a:rPr lang="en-GB" altLang="nl-NL"/>
              <a:pPr/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36032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172A7299-1770-0E79-124F-05B5AF9B0DC2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7FC507A4-39C2-0CE6-A107-E6C67EA7EF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450" y="0"/>
            <a:ext cx="652463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CB8FA761-D91B-F64E-116D-9445A5F604DF}"/>
              </a:ext>
            </a:extLst>
          </p:cNvPr>
          <p:cNvSpPr/>
          <p:nvPr userDrawn="1"/>
        </p:nvSpPr>
        <p:spPr>
          <a:xfrm>
            <a:off x="5759450" y="6551613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8" name="Afbeelding 9">
            <a:extLst>
              <a:ext uri="{FF2B5EF4-FFF2-40B4-BE49-F238E27FC236}">
                <a16:creationId xmlns:a16="http://schemas.microsoft.com/office/drawing/2014/main" id="{340D72C5-4543-FB19-B2DD-40EF3D5354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91CC3152-5AE8-E6A9-3A15-94B245FC4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DD5E9-910A-4053-809E-5249391F4A4B}" type="datetimeFigureOut">
              <a:rPr lang="en-GB"/>
              <a:pPr>
                <a:defRPr/>
              </a:pPr>
              <a:t>19/05/2025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0318F89E-A21C-F426-3300-A4BEB4713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9DEC4061-8277-3B20-C004-7BF7B4A48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EC2C6E-5E0F-4E5A-8273-9632879B4FBB}" type="slidenum">
              <a:rPr lang="en-GB" altLang="nl-NL"/>
              <a:pPr/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511926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BB5C5551-370D-2BDA-2D2A-8D32118C1BC8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>
            <a:extLst>
              <a:ext uri="{FF2B5EF4-FFF2-40B4-BE49-F238E27FC236}">
                <a16:creationId xmlns:a16="http://schemas.microsoft.com/office/drawing/2014/main" id="{AA9162C2-C7DF-A35C-4FC6-2B8E8497F6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450" y="0"/>
            <a:ext cx="652463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8250B6D2-440D-2505-FADF-F396393615FD}"/>
              </a:ext>
            </a:extLst>
          </p:cNvPr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0092E30-73F4-4CFA-F453-809A2502C8B4}"/>
              </a:ext>
            </a:extLst>
          </p:cNvPr>
          <p:cNvSpPr/>
          <p:nvPr userDrawn="1"/>
        </p:nvSpPr>
        <p:spPr>
          <a:xfrm>
            <a:off x="5759450" y="6551613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8365105-B986-2441-58C3-A4432E4AE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06FB6-A633-44DC-A86C-856BBCD8C468}" type="datetimeFigureOut">
              <a:rPr lang="en-GB"/>
              <a:pPr>
                <a:defRPr/>
              </a:pPr>
              <a:t>19/05/2025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D408613-E446-7281-85B5-5083909D7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DAFED11-E061-09E2-8DAF-9C65495EA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5FBB16-F5BA-4175-B3D4-3240136EB25A}" type="slidenum">
              <a:rPr lang="en-GB" altLang="nl-NL"/>
              <a:pPr/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955697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Blauw_Wi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AE890F97-3A40-7E27-B24A-BB107329D35A}"/>
              </a:ext>
            </a:extLst>
          </p:cNvPr>
          <p:cNvSpPr/>
          <p:nvPr userDrawn="1"/>
        </p:nvSpPr>
        <p:spPr>
          <a:xfrm>
            <a:off x="0" y="0"/>
            <a:ext cx="6094413" cy="68564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>
            <a:extLst>
              <a:ext uri="{FF2B5EF4-FFF2-40B4-BE49-F238E27FC236}">
                <a16:creationId xmlns:a16="http://schemas.microsoft.com/office/drawing/2014/main" id="{27F5E772-7C68-8442-D96F-E459234DC5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450" y="0"/>
            <a:ext cx="652463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259B882A-E252-1CE5-346F-C05E2AA8BF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F092FD9-778D-998C-1EF5-DCB99EAE0F94}"/>
              </a:ext>
            </a:extLst>
          </p:cNvPr>
          <p:cNvSpPr/>
          <p:nvPr userDrawn="1"/>
        </p:nvSpPr>
        <p:spPr>
          <a:xfrm>
            <a:off x="5759450" y="6551613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6400" y="5544000"/>
            <a:ext cx="5295194" cy="827109"/>
          </a:xfrm>
        </p:spPr>
        <p:txBody>
          <a:bodyPr>
            <a:noAutofit/>
          </a:bodyPr>
          <a:lstStyle>
            <a:lvl1pPr>
              <a:defRPr sz="4800" b="1" i="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0CC6FCA-0E43-19AA-6C7F-E465403DA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D9180-4AD3-4503-8C71-D4F1F8B71932}" type="datetimeFigureOut">
              <a:rPr lang="en-GB"/>
              <a:pPr>
                <a:defRPr/>
              </a:pPr>
              <a:t>19/05/2025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0BB5369-47CE-E483-DE37-2A92C1A3F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F7F5D34-0E3A-0802-5520-CBC33CA40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1FF39-8A57-4154-8710-DD7CD0122357}" type="slidenum">
              <a:rPr lang="en-GB" altLang="nl-NL"/>
              <a:pPr/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540711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>
            <a:extLst>
              <a:ext uri="{FF2B5EF4-FFF2-40B4-BE49-F238E27FC236}">
                <a16:creationId xmlns:a16="http://schemas.microsoft.com/office/drawing/2014/main" id="{811F4469-BDE7-4C6E-A0A5-8CFF861E667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titelstijl van het model te bewerken</a:t>
            </a:r>
            <a:endParaRPr lang="en-GB" altLang="nl-NL"/>
          </a:p>
        </p:txBody>
      </p:sp>
      <p:sp>
        <p:nvSpPr>
          <p:cNvPr id="2051" name="Tijdelijke aanduiding voor tekst 2">
            <a:extLst>
              <a:ext uri="{FF2B5EF4-FFF2-40B4-BE49-F238E27FC236}">
                <a16:creationId xmlns:a16="http://schemas.microsoft.com/office/drawing/2014/main" id="{C156C040-DB93-F10D-D703-9A6BAFDBA3E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tekststijl van het model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  <a:endParaRPr lang="en-GB" alt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4FEAC4C-8DA0-29E8-BDB4-58AC09EC59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0059BFE-7244-4793-86FD-EF9657C64FF2}" type="datetimeFigureOut">
              <a:rPr lang="en-GB"/>
              <a:pPr>
                <a:defRPr/>
              </a:pPr>
              <a:t>19/05/2025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3191C60-2914-89A3-022F-2FC0405FEB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1DBE704-4CFC-670D-A7BD-857F633972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EEB44B3-7248-4CDF-93AA-8A6825BA4A7B}" type="slidenum">
              <a:rPr lang="en-GB" altLang="nl-NL"/>
              <a:pPr/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127537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titelstijl van het model te bewerken</a:t>
            </a:r>
            <a:endParaRPr lang="en-GB" altLang="nl-NL"/>
          </a:p>
        </p:txBody>
      </p:sp>
      <p:sp>
        <p:nvSpPr>
          <p:cNvPr id="2051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tekststijl van het model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  <a:endParaRPr lang="en-GB" alt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185090-714F-456E-A528-E6A441CAF836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19/05/2025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A3871CD-057A-4FDC-8792-1315163B07D7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66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0BBE6E-8D17-0D7B-3D93-0C007F173D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>
                <a:solidFill>
                  <a:schemeClr val="tx1"/>
                </a:solidFill>
              </a:rPr>
              <a:t>Standardization</a:t>
            </a:r>
            <a:r>
              <a:rPr lang="nl-NL" dirty="0">
                <a:solidFill>
                  <a:schemeClr val="tx1"/>
                </a:solidFill>
              </a:rPr>
              <a:t>, </a:t>
            </a:r>
            <a:r>
              <a:rPr lang="nl-NL" dirty="0" err="1">
                <a:solidFill>
                  <a:schemeClr val="tx1"/>
                </a:solidFill>
              </a:rPr>
              <a:t>and</a:t>
            </a:r>
            <a:r>
              <a:rPr lang="nl-NL" dirty="0">
                <a:solidFill>
                  <a:schemeClr val="tx1"/>
                </a:solidFill>
              </a:rPr>
              <a:t> </a:t>
            </a:r>
            <a:r>
              <a:rPr lang="nl-NL" dirty="0" err="1">
                <a:solidFill>
                  <a:schemeClr val="tx1"/>
                </a:solidFill>
              </a:rPr>
              <a:t>how</a:t>
            </a:r>
            <a:r>
              <a:rPr lang="nl-NL" dirty="0">
                <a:solidFill>
                  <a:schemeClr val="tx1"/>
                </a:solidFill>
              </a:rPr>
              <a:t>  we </a:t>
            </a:r>
            <a:r>
              <a:rPr lang="nl-NL" dirty="0" err="1">
                <a:solidFill>
                  <a:schemeClr val="tx1"/>
                </a:solidFill>
              </a:rPr>
              <a:t>integrate</a:t>
            </a:r>
            <a:r>
              <a:rPr lang="nl-NL" dirty="0">
                <a:solidFill>
                  <a:schemeClr val="tx1"/>
                </a:solidFill>
              </a:rPr>
              <a:t> </a:t>
            </a:r>
            <a:r>
              <a:rPr lang="nl-NL" dirty="0" err="1">
                <a:solidFill>
                  <a:schemeClr val="tx1"/>
                </a:solidFill>
              </a:rPr>
              <a:t>standards</a:t>
            </a:r>
            <a:r>
              <a:rPr lang="nl-NL" dirty="0">
                <a:solidFill>
                  <a:schemeClr val="tx1"/>
                </a:solidFill>
              </a:rPr>
              <a:t> in </a:t>
            </a:r>
            <a:r>
              <a:rPr lang="nl-NL" dirty="0" err="1">
                <a:solidFill>
                  <a:schemeClr val="tx1"/>
                </a:solidFill>
              </a:rPr>
              <a:t>our</a:t>
            </a:r>
            <a:r>
              <a:rPr lang="nl-NL" dirty="0">
                <a:solidFill>
                  <a:schemeClr val="tx1"/>
                </a:solidFill>
              </a:rPr>
              <a:t> </a:t>
            </a:r>
            <a:r>
              <a:rPr lang="nl-NL" dirty="0" err="1">
                <a:solidFill>
                  <a:schemeClr val="tx1"/>
                </a:solidFill>
              </a:rPr>
              <a:t>process</a:t>
            </a:r>
            <a:r>
              <a:rPr lang="nl-NL" dirty="0">
                <a:solidFill>
                  <a:schemeClr val="tx1"/>
                </a:solidFill>
              </a:rPr>
              <a:t> of </a:t>
            </a:r>
            <a:r>
              <a:rPr lang="nl-NL" dirty="0" err="1">
                <a:solidFill>
                  <a:schemeClr val="tx1"/>
                </a:solidFill>
              </a:rPr>
              <a:t>developing</a:t>
            </a:r>
            <a:r>
              <a:rPr lang="nl-NL" dirty="0">
                <a:solidFill>
                  <a:schemeClr val="tx1"/>
                </a:solidFill>
              </a:rPr>
              <a:t> </a:t>
            </a:r>
            <a:r>
              <a:rPr lang="nl-NL" dirty="0" err="1">
                <a:solidFill>
                  <a:schemeClr val="tx1"/>
                </a:solidFill>
              </a:rPr>
              <a:t>knowledge</a:t>
            </a:r>
            <a:r>
              <a:rPr lang="nl-NL" dirty="0">
                <a:solidFill>
                  <a:schemeClr val="tx1"/>
                </a:solidFill>
              </a:rPr>
              <a:t> tools </a:t>
            </a:r>
            <a:r>
              <a:rPr lang="nl-NL" dirty="0" err="1">
                <a:solidFill>
                  <a:schemeClr val="tx1"/>
                </a:solidFill>
              </a:rPr>
              <a:t>and</a:t>
            </a:r>
            <a:r>
              <a:rPr lang="nl-NL" dirty="0">
                <a:solidFill>
                  <a:schemeClr val="tx1"/>
                </a:solidFill>
              </a:rPr>
              <a:t> resources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FD0EC0C-FD39-DB90-C105-1177D0983E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51782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Tijdelijke aanduiding voor inhoud 13" descr="Afbeelding met diagram, lijn, Plan, Lettertype&#10;&#10;Door AI gegenereerde inhoud is mogelijk onjuist.">
            <a:extLst>
              <a:ext uri="{FF2B5EF4-FFF2-40B4-BE49-F238E27FC236}">
                <a16:creationId xmlns:a16="http://schemas.microsoft.com/office/drawing/2014/main" id="{754AE6E6-E25F-1003-A80D-FBF90D0FA4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" y="1341758"/>
            <a:ext cx="10389870" cy="5169755"/>
          </a:xfr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3E8C09B8-5655-593C-7281-3C3C67E6C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09" y="241589"/>
            <a:ext cx="4273558" cy="1530481"/>
          </a:xfrm>
        </p:spPr>
        <p:txBody>
          <a:bodyPr/>
          <a:lstStyle/>
          <a:p>
            <a:r>
              <a:rPr lang="nl-NL" sz="4400" b="1" dirty="0" err="1"/>
              <a:t>Process</a:t>
            </a:r>
            <a:r>
              <a:rPr lang="nl-NL" sz="4400" b="1" dirty="0"/>
              <a:t> </a:t>
            </a:r>
            <a:r>
              <a:rPr lang="nl-NL" sz="4400" b="1" dirty="0" err="1"/>
              <a:t>and</a:t>
            </a:r>
            <a:r>
              <a:rPr lang="nl-NL" sz="4400" b="1" dirty="0"/>
              <a:t> feedback loop, </a:t>
            </a:r>
            <a:r>
              <a:rPr lang="nl-NL" sz="4400" b="1" dirty="0" err="1"/>
              <a:t>simplified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4858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CFC1B9F-0BAD-63E0-F53E-9A29AA031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Tijdelijke aanduiding voor inhoud 13" descr="Afbeelding met diagram, lijn, Plan, Lettertype&#10;&#10;Door AI gegenereerde inhoud is mogelijk onjuist.">
            <a:extLst>
              <a:ext uri="{FF2B5EF4-FFF2-40B4-BE49-F238E27FC236}">
                <a16:creationId xmlns:a16="http://schemas.microsoft.com/office/drawing/2014/main" id="{CFDA9F86-62BD-A3AF-B29C-069F2060C5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5840" y="1341758"/>
            <a:ext cx="10389870" cy="5169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3E8C09B8-5655-593C-7281-3C3C67E6C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09" y="241589"/>
            <a:ext cx="4273558" cy="1530481"/>
          </a:xfrm>
        </p:spPr>
        <p:txBody>
          <a:bodyPr/>
          <a:lstStyle/>
          <a:p>
            <a:r>
              <a:rPr lang="nl-NL" sz="4400" b="1" dirty="0" err="1"/>
              <a:t>Process</a:t>
            </a:r>
            <a:r>
              <a:rPr lang="nl-NL" sz="4400" b="1" dirty="0"/>
              <a:t> </a:t>
            </a:r>
            <a:r>
              <a:rPr lang="nl-NL" sz="4400" b="1" dirty="0" err="1"/>
              <a:t>and</a:t>
            </a:r>
            <a:r>
              <a:rPr lang="nl-NL" sz="4400" b="1" dirty="0"/>
              <a:t> feedback loop, </a:t>
            </a:r>
            <a:r>
              <a:rPr lang="nl-NL" sz="4400" b="1" dirty="0" err="1"/>
              <a:t>simplified</a:t>
            </a:r>
            <a:endParaRPr lang="nl-NL" dirty="0"/>
          </a:p>
        </p:txBody>
      </p:sp>
      <p:sp>
        <p:nvSpPr>
          <p:cNvPr id="2" name="Ovaal 1">
            <a:extLst>
              <a:ext uri="{FF2B5EF4-FFF2-40B4-BE49-F238E27FC236}">
                <a16:creationId xmlns:a16="http://schemas.microsoft.com/office/drawing/2014/main" id="{8CAA27C6-6F8C-C72F-2B9C-2128BCCA2385}"/>
              </a:ext>
            </a:extLst>
          </p:cNvPr>
          <p:cNvSpPr/>
          <p:nvPr/>
        </p:nvSpPr>
        <p:spPr>
          <a:xfrm>
            <a:off x="7556525" y="1693512"/>
            <a:ext cx="4273558" cy="4820478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9701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DD7A10-453B-327D-178F-C678F0909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b="1" dirty="0" err="1"/>
              <a:t>To</a:t>
            </a:r>
            <a:r>
              <a:rPr lang="nl-NL" sz="2800" b="1" dirty="0"/>
              <a:t> </a:t>
            </a:r>
            <a:r>
              <a:rPr lang="nl-NL" sz="2800" b="1" dirty="0" err="1"/>
              <a:t>summarize</a:t>
            </a:r>
            <a:r>
              <a:rPr lang="nl-NL" sz="2800" b="1" dirty="0"/>
              <a:t>, </a:t>
            </a:r>
            <a:r>
              <a:rPr lang="nl-NL" sz="2800" b="1" dirty="0" err="1"/>
              <a:t>the</a:t>
            </a:r>
            <a:r>
              <a:rPr lang="nl-NL" sz="2800" b="1" dirty="0"/>
              <a:t> </a:t>
            </a:r>
            <a:r>
              <a:rPr lang="nl-NL" sz="2800" b="1" dirty="0" err="1"/>
              <a:t>value</a:t>
            </a:r>
            <a:r>
              <a:rPr lang="nl-NL" sz="2800" b="1" dirty="0"/>
              <a:t> of </a:t>
            </a:r>
            <a:r>
              <a:rPr lang="nl-NL" sz="2800" b="1" dirty="0" err="1"/>
              <a:t>the</a:t>
            </a:r>
            <a:r>
              <a:rPr lang="nl-NL" sz="2800" b="1" dirty="0"/>
              <a:t> </a:t>
            </a:r>
            <a:r>
              <a:rPr lang="nl-NL" sz="2800" b="1" dirty="0" err="1"/>
              <a:t>use</a:t>
            </a:r>
            <a:r>
              <a:rPr lang="nl-NL" sz="2800" b="1" dirty="0"/>
              <a:t> of </a:t>
            </a:r>
            <a:r>
              <a:rPr lang="nl-NL" sz="2800" b="1" dirty="0" err="1"/>
              <a:t>standards</a:t>
            </a:r>
            <a:r>
              <a:rPr lang="nl-NL" sz="2800" b="1" dirty="0"/>
              <a:t> </a:t>
            </a:r>
            <a:r>
              <a:rPr lang="nl-NL" sz="2800" b="1" dirty="0" err="1"/>
              <a:t>for</a:t>
            </a:r>
            <a:r>
              <a:rPr lang="nl-NL" sz="2800" b="1" dirty="0"/>
              <a:t> </a:t>
            </a:r>
            <a:r>
              <a:rPr lang="nl-NL" sz="2800" b="1" dirty="0" err="1"/>
              <a:t>both</a:t>
            </a:r>
            <a:r>
              <a:rPr lang="nl-NL" sz="2800" b="1" dirty="0"/>
              <a:t> NAN </a:t>
            </a:r>
            <a:r>
              <a:rPr lang="nl-NL" sz="2800" b="1" dirty="0" err="1"/>
              <a:t>and</a:t>
            </a:r>
            <a:r>
              <a:rPr lang="nl-NL" sz="2800" b="1" dirty="0"/>
              <a:t> ISO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5C0AA88-9BC9-2F70-E3C7-E084389204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1800" dirty="0" err="1"/>
              <a:t>Standardisation</a:t>
            </a:r>
            <a:r>
              <a:rPr lang="nl-NL" sz="1800" dirty="0"/>
              <a:t> in </a:t>
            </a:r>
            <a:r>
              <a:rPr lang="nl-NL" sz="1800" dirty="0" err="1"/>
              <a:t>knowledge</a:t>
            </a:r>
            <a:r>
              <a:rPr lang="nl-NL" sz="1800" dirty="0"/>
              <a:t> tools </a:t>
            </a:r>
            <a:r>
              <a:rPr lang="nl-NL" sz="1800" dirty="0" err="1"/>
              <a:t>and</a:t>
            </a:r>
            <a:r>
              <a:rPr lang="nl-NL" sz="1800" dirty="0"/>
              <a:t> resources</a:t>
            </a:r>
          </a:p>
          <a:p>
            <a:r>
              <a:rPr lang="nl-NL" sz="1800" dirty="0" err="1"/>
              <a:t>Sharing</a:t>
            </a:r>
            <a:r>
              <a:rPr lang="nl-NL" sz="1800" dirty="0"/>
              <a:t> of </a:t>
            </a:r>
            <a:r>
              <a:rPr lang="nl-NL" sz="1800" dirty="0" err="1"/>
              <a:t>international</a:t>
            </a:r>
            <a:r>
              <a:rPr lang="nl-NL" sz="1800" dirty="0"/>
              <a:t> expertise</a:t>
            </a:r>
          </a:p>
          <a:p>
            <a:r>
              <a:rPr lang="nl-NL" sz="1800" dirty="0"/>
              <a:t>Platform </a:t>
            </a:r>
            <a:r>
              <a:rPr lang="nl-NL" sz="1800" dirty="0" err="1"/>
              <a:t>for</a:t>
            </a:r>
            <a:r>
              <a:rPr lang="nl-NL" sz="1800" dirty="0"/>
              <a:t> </a:t>
            </a:r>
            <a:r>
              <a:rPr lang="nl-NL" sz="1800" dirty="0" err="1"/>
              <a:t>sharing</a:t>
            </a:r>
            <a:r>
              <a:rPr lang="nl-NL" sz="1800" dirty="0"/>
              <a:t> practical </a:t>
            </a:r>
            <a:r>
              <a:rPr lang="nl-NL" sz="1800" dirty="0" err="1"/>
              <a:t>experience</a:t>
            </a:r>
            <a:r>
              <a:rPr lang="nl-NL" sz="1800" dirty="0"/>
              <a:t> of translating </a:t>
            </a:r>
            <a:r>
              <a:rPr lang="nl-NL" sz="1800" dirty="0" err="1"/>
              <a:t>standards</a:t>
            </a:r>
            <a:r>
              <a:rPr lang="nl-NL" sz="1800" dirty="0"/>
              <a:t> </a:t>
            </a:r>
            <a:r>
              <a:rPr lang="nl-NL" sz="1800" dirty="0" err="1"/>
              <a:t>to</a:t>
            </a:r>
            <a:r>
              <a:rPr lang="nl-NL" sz="1800" dirty="0"/>
              <a:t> </a:t>
            </a:r>
            <a:r>
              <a:rPr lang="nl-NL" sz="1800" dirty="0" err="1"/>
              <a:t>national</a:t>
            </a:r>
            <a:r>
              <a:rPr lang="nl-NL" sz="1800" dirty="0"/>
              <a:t> context</a:t>
            </a:r>
          </a:p>
          <a:p>
            <a:r>
              <a:rPr lang="nl-NL" sz="1800" dirty="0" err="1"/>
              <a:t>Internationalization</a:t>
            </a:r>
            <a:r>
              <a:rPr lang="nl-NL" sz="1800" dirty="0"/>
              <a:t> of </a:t>
            </a:r>
            <a:r>
              <a:rPr lang="nl-NL" sz="1800" dirty="0" err="1"/>
              <a:t>archives</a:t>
            </a:r>
            <a:r>
              <a:rPr lang="nl-NL" sz="1800" dirty="0"/>
              <a:t> </a:t>
            </a:r>
            <a:r>
              <a:rPr lang="nl-NL" sz="1800" dirty="0" err="1"/>
              <a:t>and</a:t>
            </a:r>
            <a:r>
              <a:rPr lang="nl-NL" sz="1800" dirty="0"/>
              <a:t> record management (</a:t>
            </a:r>
            <a:r>
              <a:rPr lang="nl-NL" sz="1800" dirty="0" err="1"/>
              <a:t>for</a:t>
            </a:r>
            <a:r>
              <a:rPr lang="nl-NL" sz="1800" dirty="0"/>
              <a:t> </a:t>
            </a:r>
            <a:r>
              <a:rPr lang="nl-NL" sz="1800" dirty="0" err="1"/>
              <a:t>example</a:t>
            </a:r>
            <a:r>
              <a:rPr lang="nl-NL" sz="1800" dirty="0"/>
              <a:t> EU cooperation </a:t>
            </a:r>
            <a:r>
              <a:rPr lang="nl-NL" sz="1800" dirty="0" err="1"/>
              <a:t>requires</a:t>
            </a:r>
            <a:r>
              <a:rPr lang="nl-NL" sz="1800" dirty="0"/>
              <a:t> </a:t>
            </a:r>
            <a:r>
              <a:rPr lang="nl-NL" sz="1800" dirty="0" err="1"/>
              <a:t>standardisation</a:t>
            </a:r>
            <a:r>
              <a:rPr lang="nl-NL" sz="1800"/>
              <a:t>)</a:t>
            </a: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2848439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928A8B-37B0-F611-0A4E-C379BBDA3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2800" dirty="0" err="1"/>
              <a:t>Overview</a:t>
            </a:r>
            <a:endParaRPr lang="nl-NL" sz="2800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E264672-FE48-D7EF-3A84-567705767F6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 err="1"/>
              <a:t>Introduction</a:t>
            </a:r>
            <a:endParaRPr lang="nl-N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/>
              <a:t>The </a:t>
            </a:r>
            <a:r>
              <a:rPr lang="nl-NL" sz="1800" dirty="0" err="1"/>
              <a:t>role</a:t>
            </a:r>
            <a:r>
              <a:rPr lang="nl-NL" sz="1800" dirty="0"/>
              <a:t> of </a:t>
            </a:r>
            <a:r>
              <a:rPr lang="nl-NL" sz="1800" dirty="0" err="1"/>
              <a:t>the</a:t>
            </a:r>
            <a:r>
              <a:rPr lang="nl-NL" sz="1800" dirty="0"/>
              <a:t> National </a:t>
            </a:r>
            <a:r>
              <a:rPr lang="nl-NL" sz="1800" dirty="0" err="1"/>
              <a:t>Archives</a:t>
            </a:r>
            <a:r>
              <a:rPr lang="nl-NL" sz="1800" dirty="0"/>
              <a:t> (NAN) in </a:t>
            </a:r>
            <a:r>
              <a:rPr lang="nl-NL" sz="1800" dirty="0" err="1"/>
              <a:t>standardization</a:t>
            </a:r>
            <a:endParaRPr lang="nl-N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/>
              <a:t>Knowledge tools </a:t>
            </a:r>
            <a:r>
              <a:rPr lang="nl-NL" sz="1800" dirty="0" err="1"/>
              <a:t>and</a:t>
            </a:r>
            <a:r>
              <a:rPr lang="nl-NL" sz="1800" dirty="0"/>
              <a:t>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/>
              <a:t>How </a:t>
            </a:r>
            <a:r>
              <a:rPr lang="nl-NL" sz="1800" dirty="0" err="1"/>
              <a:t>standards</a:t>
            </a:r>
            <a:r>
              <a:rPr lang="nl-NL" sz="1800" dirty="0"/>
              <a:t> </a:t>
            </a:r>
            <a:r>
              <a:rPr lang="nl-NL" sz="1800" dirty="0" err="1"/>
              <a:t>can</a:t>
            </a:r>
            <a:r>
              <a:rPr lang="nl-NL" sz="1800" dirty="0"/>
              <a:t> </a:t>
            </a:r>
            <a:r>
              <a:rPr lang="nl-NL" sz="1800" dirty="0" err="1"/>
              <a:t>be</a:t>
            </a:r>
            <a:r>
              <a:rPr lang="nl-NL" sz="1800" dirty="0"/>
              <a:t> </a:t>
            </a:r>
            <a:r>
              <a:rPr lang="nl-NL" sz="1800" dirty="0" err="1"/>
              <a:t>used</a:t>
            </a:r>
            <a:r>
              <a:rPr lang="nl-NL" sz="1800" dirty="0"/>
              <a:t> as practical </a:t>
            </a:r>
            <a:r>
              <a:rPr lang="nl-NL" sz="1800" dirty="0" err="1"/>
              <a:t>instruments</a:t>
            </a:r>
            <a:endParaRPr lang="nl-N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 err="1"/>
              <a:t>Creating</a:t>
            </a:r>
            <a:r>
              <a:rPr lang="nl-NL" sz="1800" dirty="0"/>
              <a:t> a </a:t>
            </a:r>
            <a:r>
              <a:rPr lang="nl-NL" sz="1800" dirty="0" err="1"/>
              <a:t>feed-back</a:t>
            </a:r>
            <a:r>
              <a:rPr lang="nl-NL" sz="1800" dirty="0"/>
              <a:t> loop</a:t>
            </a:r>
          </a:p>
        </p:txBody>
      </p:sp>
    </p:spTree>
    <p:extLst>
      <p:ext uri="{BB962C8B-B14F-4D97-AF65-F5344CB8AC3E}">
        <p14:creationId xmlns:p14="http://schemas.microsoft.com/office/powerpoint/2010/main" val="3863824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94C6FF-0D92-7193-BF67-426832F4E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b="1" dirty="0" err="1"/>
              <a:t>Our</a:t>
            </a:r>
            <a:r>
              <a:rPr lang="nl-NL" sz="2800" b="1" dirty="0"/>
              <a:t> </a:t>
            </a:r>
            <a:r>
              <a:rPr lang="nl-NL" sz="2800" b="1" dirty="0" err="1"/>
              <a:t>role</a:t>
            </a:r>
            <a:r>
              <a:rPr lang="nl-NL" sz="2800" b="1" dirty="0"/>
              <a:t> in </a:t>
            </a:r>
            <a:r>
              <a:rPr lang="nl-NL" sz="2800" b="1" dirty="0" err="1"/>
              <a:t>standardization</a:t>
            </a:r>
            <a:endParaRPr lang="nl-NL" sz="2800" b="1" dirty="0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441CC7AB-5A35-B1F1-0538-10B3CC1C1304}"/>
              </a:ext>
            </a:extLst>
          </p:cNvPr>
          <p:cNvSpPr/>
          <p:nvPr/>
        </p:nvSpPr>
        <p:spPr>
          <a:xfrm>
            <a:off x="3082413" y="3335288"/>
            <a:ext cx="149046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  <a:t>National Archives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88743097-315A-E3E2-2D64-ADFA8DE06125}"/>
              </a:ext>
            </a:extLst>
          </p:cNvPr>
          <p:cNvSpPr/>
          <p:nvPr/>
        </p:nvSpPr>
        <p:spPr>
          <a:xfrm>
            <a:off x="5264357" y="3336169"/>
            <a:ext cx="149046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  <a:t>NEN </a:t>
            </a: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  <a:t>Committee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  <a:t> 38004611</a:t>
            </a:r>
          </a:p>
        </p:txBody>
      </p:sp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1437F299-6AB0-2275-3857-C3D839A91BDD}"/>
              </a:ext>
            </a:extLst>
          </p:cNvPr>
          <p:cNvCxnSpPr>
            <a:stCxn id="4" idx="3"/>
            <a:endCxn id="5" idx="1"/>
          </p:cNvCxnSpPr>
          <p:nvPr/>
        </p:nvCxnSpPr>
        <p:spPr>
          <a:xfrm>
            <a:off x="4572877" y="3792488"/>
            <a:ext cx="691480" cy="881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6EEEDBA6-EBEB-E9E6-DEE5-9BD0D2A30AAF}"/>
              </a:ext>
            </a:extLst>
          </p:cNvPr>
          <p:cNvSpPr txBox="1"/>
          <p:nvPr/>
        </p:nvSpPr>
        <p:spPr>
          <a:xfrm>
            <a:off x="4541240" y="3861048"/>
            <a:ext cx="766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Arial" panose="020B0604020202020204" pitchFamily="34" charset="0"/>
              </a:rPr>
              <a:t>Member of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587FECB-A138-9F4C-CD72-5C0EA324AF05}"/>
              </a:ext>
            </a:extLst>
          </p:cNvPr>
          <p:cNvSpPr/>
          <p:nvPr/>
        </p:nvSpPr>
        <p:spPr>
          <a:xfrm>
            <a:off x="7546909" y="3337050"/>
            <a:ext cx="149046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  <a:t>ISO </a:t>
            </a:r>
            <a:b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</a:b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  <a:t>TC 46/SC 11</a:t>
            </a:r>
            <a:b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</a:b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  <a:t>Archives/records management</a:t>
            </a:r>
          </a:p>
        </p:txBody>
      </p: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EFDA416E-13AD-B49C-F1D2-5AB3DEC2B0A3}"/>
              </a:ext>
            </a:extLst>
          </p:cNvPr>
          <p:cNvCxnSpPr>
            <a:stCxn id="5" idx="3"/>
            <a:endCxn id="8" idx="1"/>
          </p:cNvCxnSpPr>
          <p:nvPr/>
        </p:nvCxnSpPr>
        <p:spPr>
          <a:xfrm>
            <a:off x="6754821" y="3793369"/>
            <a:ext cx="792088" cy="881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vak 9">
            <a:extLst>
              <a:ext uri="{FF2B5EF4-FFF2-40B4-BE49-F238E27FC236}">
                <a16:creationId xmlns:a16="http://schemas.microsoft.com/office/drawing/2014/main" id="{6EAE808D-F4CF-004E-2BCC-935649D72D99}"/>
              </a:ext>
            </a:extLst>
          </p:cNvPr>
          <p:cNvSpPr txBox="1"/>
          <p:nvPr/>
        </p:nvSpPr>
        <p:spPr>
          <a:xfrm>
            <a:off x="6833310" y="3861048"/>
            <a:ext cx="766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Arial" panose="020B0604020202020204" pitchFamily="34" charset="0"/>
              </a:rPr>
              <a:t>Member of</a:t>
            </a:r>
          </a:p>
        </p:txBody>
      </p:sp>
      <p:cxnSp>
        <p:nvCxnSpPr>
          <p:cNvPr id="11" name="Gebogen verbindingslijn 19">
            <a:extLst>
              <a:ext uri="{FF2B5EF4-FFF2-40B4-BE49-F238E27FC236}">
                <a16:creationId xmlns:a16="http://schemas.microsoft.com/office/drawing/2014/main" id="{98B3FA57-86E9-8656-F09F-E17EBA6A2C36}"/>
              </a:ext>
            </a:extLst>
          </p:cNvPr>
          <p:cNvCxnSpPr>
            <a:stCxn id="4" idx="2"/>
            <a:endCxn id="8" idx="2"/>
          </p:cNvCxnSpPr>
          <p:nvPr/>
        </p:nvCxnSpPr>
        <p:spPr>
          <a:xfrm rot="16200000" flipH="1">
            <a:off x="6059012" y="2018321"/>
            <a:ext cx="1762" cy="4464496"/>
          </a:xfrm>
          <a:prstGeom prst="bentConnector3">
            <a:avLst>
              <a:gd name="adj1" fmla="val 13073893"/>
            </a:avLst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vak 11">
            <a:extLst>
              <a:ext uri="{FF2B5EF4-FFF2-40B4-BE49-F238E27FC236}">
                <a16:creationId xmlns:a16="http://schemas.microsoft.com/office/drawing/2014/main" id="{D7259A51-22E4-6AF6-612E-AA266F62AD19}"/>
              </a:ext>
            </a:extLst>
          </p:cNvPr>
          <p:cNvSpPr txBox="1"/>
          <p:nvPr/>
        </p:nvSpPr>
        <p:spPr>
          <a:xfrm>
            <a:off x="3826879" y="4486103"/>
            <a:ext cx="12715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Arial" panose="020B0604020202020204" pitchFamily="34" charset="0"/>
              </a:rPr>
              <a:t>Represents</a:t>
            </a: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Arial" panose="020B0604020202020204" pitchFamily="34" charset="0"/>
              </a:rPr>
              <a:t> NEN </a:t>
            </a:r>
            <a:b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Arial" panose="020B0604020202020204" pitchFamily="34" charset="0"/>
              </a:rPr>
            </a:b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Arial" panose="020B0604020202020204" pitchFamily="34" charset="0"/>
              </a:rPr>
              <a:t>(Head of Delegation)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7A7B7CC6-3595-4038-8282-CCCD2FD813E4}"/>
              </a:ext>
            </a:extLst>
          </p:cNvPr>
          <p:cNvSpPr/>
          <p:nvPr/>
        </p:nvSpPr>
        <p:spPr>
          <a:xfrm>
            <a:off x="7546909" y="2132856"/>
            <a:ext cx="149046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  <a:t>ISO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  <a:t>TC 171</a:t>
            </a:r>
            <a:b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</a:b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  <a:t>Document management applications</a:t>
            </a:r>
            <a:b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</a:b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ijksoverheidSansText" panose="020B0503040202060203" pitchFamily="34" charset="0"/>
              <a:ea typeface="+mn-ea"/>
              <a:cs typeface="+mn-cs"/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C513DF86-687F-2B10-D102-1AC85242AA66}"/>
              </a:ext>
            </a:extLst>
          </p:cNvPr>
          <p:cNvSpPr/>
          <p:nvPr/>
        </p:nvSpPr>
        <p:spPr>
          <a:xfrm>
            <a:off x="7568613" y="908720"/>
            <a:ext cx="149046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  <a:t>ISO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  <a:t>TC 46/SC 4</a:t>
            </a:r>
            <a:b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</a:b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  <a:t>Technical interoperability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AD24DEB0-B59C-733B-B246-533EE1228BB8}"/>
              </a:ext>
            </a:extLst>
          </p:cNvPr>
          <p:cNvSpPr txBox="1"/>
          <p:nvPr/>
        </p:nvSpPr>
        <p:spPr>
          <a:xfrm>
            <a:off x="9275101" y="2466945"/>
            <a:ext cx="12282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Arial" panose="020B0604020202020204" pitchFamily="34" charset="0"/>
              </a:rPr>
              <a:t>A.o. PDF-</a:t>
            </a:r>
            <a:r>
              <a:rPr kumimoji="0" lang="nl-NL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Arial" panose="020B0604020202020204" pitchFamily="34" charset="0"/>
              </a:rPr>
              <a:t>standards</a:t>
            </a: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ijksoverheidSansText" panose="020B05030402020602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5962E718-C5C4-B8C6-DBD6-7BB810F47B31}"/>
              </a:ext>
            </a:extLst>
          </p:cNvPr>
          <p:cNvSpPr txBox="1"/>
          <p:nvPr/>
        </p:nvSpPr>
        <p:spPr>
          <a:xfrm>
            <a:off x="9275101" y="1242809"/>
            <a:ext cx="15215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Arial" panose="020B0604020202020204" pitchFamily="34" charset="0"/>
              </a:rPr>
              <a:t>A.o. Dublin </a:t>
            </a:r>
            <a:r>
              <a:rPr kumimoji="0" lang="nl-NL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Arial" panose="020B0604020202020204" pitchFamily="34" charset="0"/>
              </a:rPr>
              <a:t>Core</a:t>
            </a: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Arial" panose="020B0604020202020204" pitchFamily="34" charset="0"/>
              </a:rPr>
              <a:t> standard</a:t>
            </a:r>
          </a:p>
        </p:txBody>
      </p:sp>
      <p:cxnSp>
        <p:nvCxnSpPr>
          <p:cNvPr id="17" name="Gebogen verbindingslijn 27">
            <a:extLst>
              <a:ext uri="{FF2B5EF4-FFF2-40B4-BE49-F238E27FC236}">
                <a16:creationId xmlns:a16="http://schemas.microsoft.com/office/drawing/2014/main" id="{A9F5EA6C-612D-8BD6-4116-D6D5F90192AA}"/>
              </a:ext>
            </a:extLst>
          </p:cNvPr>
          <p:cNvCxnSpPr>
            <a:stCxn id="5" idx="0"/>
            <a:endCxn id="13" idx="1"/>
          </p:cNvCxnSpPr>
          <p:nvPr/>
        </p:nvCxnSpPr>
        <p:spPr>
          <a:xfrm rot="5400000" flipH="1" flipV="1">
            <a:off x="6405193" y="2194453"/>
            <a:ext cx="746113" cy="1537320"/>
          </a:xfrm>
          <a:prstGeom prst="bentConnector2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bogen verbindingslijn 30">
            <a:extLst>
              <a:ext uri="{FF2B5EF4-FFF2-40B4-BE49-F238E27FC236}">
                <a16:creationId xmlns:a16="http://schemas.microsoft.com/office/drawing/2014/main" id="{CF39F373-F9A6-7F24-E5E6-EFF3C6FED136}"/>
              </a:ext>
            </a:extLst>
          </p:cNvPr>
          <p:cNvCxnSpPr>
            <a:stCxn id="5" idx="0"/>
            <a:endCxn id="14" idx="1"/>
          </p:cNvCxnSpPr>
          <p:nvPr/>
        </p:nvCxnSpPr>
        <p:spPr>
          <a:xfrm rot="5400000" flipH="1" flipV="1">
            <a:off x="5803977" y="1571533"/>
            <a:ext cx="1970249" cy="1559024"/>
          </a:xfrm>
          <a:prstGeom prst="bentConnector2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vak 18">
            <a:extLst>
              <a:ext uri="{FF2B5EF4-FFF2-40B4-BE49-F238E27FC236}">
                <a16:creationId xmlns:a16="http://schemas.microsoft.com/office/drawing/2014/main" id="{3E1744A6-B553-FEF1-0197-A2DE21FC0A07}"/>
              </a:ext>
            </a:extLst>
          </p:cNvPr>
          <p:cNvSpPr txBox="1"/>
          <p:nvPr/>
        </p:nvSpPr>
        <p:spPr>
          <a:xfrm>
            <a:off x="6460694" y="2636912"/>
            <a:ext cx="766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Arial" panose="020B0604020202020204" pitchFamily="34" charset="0"/>
              </a:rPr>
              <a:t>Member of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5BBA1880-83A2-51D8-115B-71F908A96967}"/>
              </a:ext>
            </a:extLst>
          </p:cNvPr>
          <p:cNvSpPr txBox="1"/>
          <p:nvPr/>
        </p:nvSpPr>
        <p:spPr>
          <a:xfrm>
            <a:off x="6471546" y="1417638"/>
            <a:ext cx="766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Arial" panose="020B0604020202020204" pitchFamily="34" charset="0"/>
              </a:rPr>
              <a:t>Member of</a:t>
            </a:r>
          </a:p>
        </p:txBody>
      </p: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8F6203B9-2387-C154-EF5E-8177516BA23F}"/>
              </a:ext>
            </a:extLst>
          </p:cNvPr>
          <p:cNvCxnSpPr>
            <a:stCxn id="8" idx="0"/>
            <a:endCxn id="13" idx="2"/>
          </p:cNvCxnSpPr>
          <p:nvPr/>
        </p:nvCxnSpPr>
        <p:spPr>
          <a:xfrm flipV="1">
            <a:off x="8292141" y="3047256"/>
            <a:ext cx="0" cy="289794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vak 21">
            <a:extLst>
              <a:ext uri="{FF2B5EF4-FFF2-40B4-BE49-F238E27FC236}">
                <a16:creationId xmlns:a16="http://schemas.microsoft.com/office/drawing/2014/main" id="{88847C6F-F736-2CA2-5CAC-D034696AC4FD}"/>
              </a:ext>
            </a:extLst>
          </p:cNvPr>
          <p:cNvSpPr txBox="1"/>
          <p:nvPr/>
        </p:nvSpPr>
        <p:spPr>
          <a:xfrm>
            <a:off x="8402263" y="3069042"/>
            <a:ext cx="5581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Arial" panose="020B0604020202020204" pitchFamily="34" charset="0"/>
              </a:rPr>
              <a:t>Liaison</a:t>
            </a: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817DBEB9-D1FE-AACC-B67A-7703F29A31F1}"/>
              </a:ext>
            </a:extLst>
          </p:cNvPr>
          <p:cNvSpPr/>
          <p:nvPr/>
        </p:nvSpPr>
        <p:spPr>
          <a:xfrm>
            <a:off x="7546143" y="4552124"/>
            <a:ext cx="149046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  <a:t>ISO </a:t>
            </a:r>
            <a:b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</a:b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  <a:t>TC 20/SC 13</a:t>
            </a:r>
            <a:b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</a:b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  <a:t>Space data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DB20A645-E639-E0DE-E066-CCF72E496E8F}"/>
              </a:ext>
            </a:extLst>
          </p:cNvPr>
          <p:cNvSpPr txBox="1"/>
          <p:nvPr/>
        </p:nvSpPr>
        <p:spPr>
          <a:xfrm>
            <a:off x="9321530" y="4886213"/>
            <a:ext cx="15937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Arial" panose="020B0604020202020204" pitchFamily="34" charset="0"/>
              </a:rPr>
              <a:t>OAIS (ISO 14721), ISO 16363</a:t>
            </a:r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ABAB701F-673F-4841-B1CF-B1BEFCC4CBED}"/>
              </a:ext>
            </a:extLst>
          </p:cNvPr>
          <p:cNvSpPr/>
          <p:nvPr/>
        </p:nvSpPr>
        <p:spPr>
          <a:xfrm>
            <a:off x="7546910" y="5661248"/>
            <a:ext cx="149046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  <a:t>CEN </a:t>
            </a:r>
            <a:b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</a:b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  <a:t>TC 468</a:t>
            </a:r>
            <a:b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</a:b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+mn-cs"/>
              </a:rPr>
              <a:t>Management and preservation of digital content</a:t>
            </a:r>
          </a:p>
        </p:txBody>
      </p:sp>
      <p:cxnSp>
        <p:nvCxnSpPr>
          <p:cNvPr id="26" name="Gebogen verbindingslijn 45">
            <a:extLst>
              <a:ext uri="{FF2B5EF4-FFF2-40B4-BE49-F238E27FC236}">
                <a16:creationId xmlns:a16="http://schemas.microsoft.com/office/drawing/2014/main" id="{C0D14672-16ED-58FB-CA98-F5AC5B54720A}"/>
              </a:ext>
            </a:extLst>
          </p:cNvPr>
          <p:cNvCxnSpPr>
            <a:stCxn id="5" idx="2"/>
            <a:endCxn id="23" idx="1"/>
          </p:cNvCxnSpPr>
          <p:nvPr/>
        </p:nvCxnSpPr>
        <p:spPr>
          <a:xfrm rot="16200000" flipH="1">
            <a:off x="6398489" y="3861669"/>
            <a:ext cx="758755" cy="1536554"/>
          </a:xfrm>
          <a:prstGeom prst="bentConnector2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bogen verbindingslijn 48">
            <a:extLst>
              <a:ext uri="{FF2B5EF4-FFF2-40B4-BE49-F238E27FC236}">
                <a16:creationId xmlns:a16="http://schemas.microsoft.com/office/drawing/2014/main" id="{A3302255-3C3B-1FF0-AB1C-7A8415CEAAA6}"/>
              </a:ext>
            </a:extLst>
          </p:cNvPr>
          <p:cNvCxnSpPr>
            <a:stCxn id="5" idx="2"/>
            <a:endCxn id="25" idx="1"/>
          </p:cNvCxnSpPr>
          <p:nvPr/>
        </p:nvCxnSpPr>
        <p:spPr>
          <a:xfrm rot="16200000" flipH="1">
            <a:off x="5844310" y="4415847"/>
            <a:ext cx="1867879" cy="1537321"/>
          </a:xfrm>
          <a:prstGeom prst="bentConnector2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kstvak 27">
            <a:extLst>
              <a:ext uri="{FF2B5EF4-FFF2-40B4-BE49-F238E27FC236}">
                <a16:creationId xmlns:a16="http://schemas.microsoft.com/office/drawing/2014/main" id="{5B8E4CDB-E8AD-83C8-1C8C-A07EAA1FF4C6}"/>
              </a:ext>
            </a:extLst>
          </p:cNvPr>
          <p:cNvSpPr txBox="1"/>
          <p:nvPr/>
        </p:nvSpPr>
        <p:spPr>
          <a:xfrm>
            <a:off x="6471546" y="5061396"/>
            <a:ext cx="766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Arial" panose="020B0604020202020204" pitchFamily="34" charset="0"/>
              </a:rPr>
              <a:t>Member of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E9DC8DC8-1AE1-DC3E-033D-79E5DE22DD1F}"/>
              </a:ext>
            </a:extLst>
          </p:cNvPr>
          <p:cNvSpPr txBox="1"/>
          <p:nvPr/>
        </p:nvSpPr>
        <p:spPr>
          <a:xfrm>
            <a:off x="6538797" y="6165304"/>
            <a:ext cx="766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Arial" panose="020B0604020202020204" pitchFamily="34" charset="0"/>
              </a:rPr>
              <a:t>Member of</a:t>
            </a:r>
          </a:p>
        </p:txBody>
      </p:sp>
      <p:cxnSp>
        <p:nvCxnSpPr>
          <p:cNvPr id="30" name="Gebogen verbindingslijn 19">
            <a:extLst>
              <a:ext uri="{FF2B5EF4-FFF2-40B4-BE49-F238E27FC236}">
                <a16:creationId xmlns:a16="http://schemas.microsoft.com/office/drawing/2014/main" id="{FB5E82E2-FF05-D852-78E8-B81A37DBD553}"/>
              </a:ext>
            </a:extLst>
          </p:cNvPr>
          <p:cNvCxnSpPr>
            <a:cxnSpLocks/>
            <a:stCxn id="4" idx="2"/>
          </p:cNvCxnSpPr>
          <p:nvPr/>
        </p:nvCxnSpPr>
        <p:spPr>
          <a:xfrm rot="16200000" flipH="1">
            <a:off x="4876258" y="3201075"/>
            <a:ext cx="1621273" cy="3718498"/>
          </a:xfrm>
          <a:prstGeom prst="bentConnector2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kstvak 32">
            <a:extLst>
              <a:ext uri="{FF2B5EF4-FFF2-40B4-BE49-F238E27FC236}">
                <a16:creationId xmlns:a16="http://schemas.microsoft.com/office/drawing/2014/main" id="{1DA49044-2451-3E8A-8064-C3FA9C696E05}"/>
              </a:ext>
            </a:extLst>
          </p:cNvPr>
          <p:cNvSpPr txBox="1"/>
          <p:nvPr/>
        </p:nvSpPr>
        <p:spPr>
          <a:xfrm>
            <a:off x="9321530" y="3661113"/>
            <a:ext cx="13917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Arial" panose="020B0604020202020204" pitchFamily="34" charset="0"/>
              </a:rPr>
              <a:t>A.o. ISO 15489-1, 23081</a:t>
            </a:r>
          </a:p>
        </p:txBody>
      </p:sp>
    </p:spTree>
    <p:extLst>
      <p:ext uri="{BB962C8B-B14F-4D97-AF65-F5344CB8AC3E}">
        <p14:creationId xmlns:p14="http://schemas.microsoft.com/office/powerpoint/2010/main" val="1833272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2DD243-91B8-DC67-0FB7-3C9080751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tools and resources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D945899-8F70-6D04-2291-8DB85B5F1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55" y="2061276"/>
            <a:ext cx="6588875" cy="4633438"/>
          </a:xfrm>
        </p:spPr>
        <p:txBody>
          <a:bodyPr/>
          <a:lstStyle/>
          <a:p>
            <a:r>
              <a:rPr lang="en-GB" sz="2000" dirty="0"/>
              <a:t>Any form of recorded and reusable knowledge about rendering government information sustainably accessible, intended to transfer knowledge to governmental organizations and  public archival institutions</a:t>
            </a:r>
          </a:p>
          <a:p>
            <a:r>
              <a:rPr lang="en-GB" sz="2000" dirty="0"/>
              <a:t>Scope: national, regional and local level</a:t>
            </a:r>
          </a:p>
          <a:p>
            <a:r>
              <a:rPr lang="en-US" sz="2000" dirty="0"/>
              <a:t>Two tastes: guidelines and standards</a:t>
            </a:r>
          </a:p>
          <a:p>
            <a:r>
              <a:rPr lang="en-US" sz="2000" dirty="0"/>
              <a:t>Possible subjects</a:t>
            </a:r>
          </a:p>
          <a:p>
            <a:pPr lvl="1"/>
            <a:r>
              <a:rPr lang="en-US" dirty="0"/>
              <a:t>Fundamentals (Archiving by Design)</a:t>
            </a:r>
          </a:p>
          <a:p>
            <a:pPr lvl="1"/>
            <a:r>
              <a:rPr lang="en-US" dirty="0"/>
              <a:t>More detail on fundamentals (metadata, disposition, file formats)</a:t>
            </a:r>
          </a:p>
          <a:p>
            <a:pPr lvl="1"/>
            <a:r>
              <a:rPr lang="en-US" dirty="0"/>
              <a:t>Use of fundamentals in specific use-cases (collaborations, social media archiving)</a:t>
            </a:r>
          </a:p>
          <a:p>
            <a:pPr lvl="1"/>
            <a:r>
              <a:rPr lang="en-US" dirty="0"/>
              <a:t>Processes from archival law (appraisal, publication restrictions)</a:t>
            </a:r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E3D87A3-8DA0-ADC6-73A6-FFD2015895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2330" y="2243850"/>
            <a:ext cx="4706504" cy="361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219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Afbeelding met tekst, persoon, overdekt, mobiele telefoon&#10;&#10;Automatisch gegenereerde beschrijving">
            <a:extLst>
              <a:ext uri="{FF2B5EF4-FFF2-40B4-BE49-F238E27FC236}">
                <a16:creationId xmlns:a16="http://schemas.microsoft.com/office/drawing/2014/main" id="{A6D0F4C8-F633-53F3-DEBF-04655A0C0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915" y="1354092"/>
            <a:ext cx="3667718" cy="520766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2004317-C3E1-5A98-C708-7BB721A71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Publishing platform and design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8BBF2AA-E584-CDB1-401F-E50312EFD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592"/>
            <a:ext cx="5392479" cy="406260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Website National Archives,</a:t>
            </a:r>
          </a:p>
          <a:p>
            <a:pPr marL="0" indent="0">
              <a:buNone/>
            </a:pPr>
            <a:r>
              <a:rPr lang="en-US" dirty="0"/>
              <a:t>from PDF to web pages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Modular</a:t>
            </a:r>
          </a:p>
          <a:p>
            <a:r>
              <a:rPr lang="en-US" dirty="0"/>
              <a:t>More flexible design</a:t>
            </a:r>
          </a:p>
          <a:p>
            <a:r>
              <a:rPr lang="en-US" dirty="0"/>
              <a:t>Easier to adapt</a:t>
            </a:r>
          </a:p>
          <a:p>
            <a:r>
              <a:rPr lang="en-US" dirty="0"/>
              <a:t>‘Print version’ still possible</a:t>
            </a:r>
          </a:p>
          <a:p>
            <a:endParaRPr lang="en-US" dirty="0"/>
          </a:p>
        </p:txBody>
      </p:sp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78EAD594-CD83-644D-C4C1-2145AE0058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259" y="2253684"/>
            <a:ext cx="5814742" cy="3879264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050292E6-4C81-39C4-B5D9-8D039F58294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3713" y="1877476"/>
            <a:ext cx="5179843" cy="441083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CBA04A9-9640-C37F-2698-3B750BFA9E9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6274" y="2431746"/>
            <a:ext cx="5607282" cy="321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31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E2A40C-2CD2-D091-9816-0C4ECBCB9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b="1" dirty="0"/>
              <a:t>NAN Knowledge tools </a:t>
            </a:r>
            <a:r>
              <a:rPr lang="nl-NL" sz="2800" b="1" dirty="0" err="1"/>
              <a:t>and</a:t>
            </a:r>
            <a:r>
              <a:rPr lang="nl-NL" sz="2800" b="1" dirty="0"/>
              <a:t> </a:t>
            </a:r>
            <a:r>
              <a:rPr lang="nl-NL" sz="2800" b="1" dirty="0" err="1"/>
              <a:t>standards</a:t>
            </a:r>
            <a:endParaRPr lang="nl-NL" sz="2800" b="1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DDA7677-310B-8D1C-1CE6-D442D0EA7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1800" dirty="0"/>
              <a:t>DUTO </a:t>
            </a:r>
            <a:r>
              <a:rPr lang="nl-NL" sz="1800" dirty="0" err="1"/>
              <a:t>framework</a:t>
            </a:r>
            <a:br>
              <a:rPr lang="nl-NL" sz="1800" dirty="0"/>
            </a:br>
            <a:r>
              <a:rPr lang="nl-NL" sz="1800" dirty="0"/>
              <a:t>-&gt; </a:t>
            </a:r>
            <a:r>
              <a:rPr lang="nl-NL" sz="1800" dirty="0" err="1"/>
              <a:t>provides</a:t>
            </a:r>
            <a:r>
              <a:rPr lang="nl-NL" sz="1800" dirty="0"/>
              <a:t> (a.o.) model requirements </a:t>
            </a:r>
            <a:r>
              <a:rPr lang="nl-NL" sz="1800" dirty="0" err="1"/>
              <a:t>for</a:t>
            </a:r>
            <a:r>
              <a:rPr lang="nl-NL" sz="1800" dirty="0"/>
              <a:t> records systems</a:t>
            </a:r>
            <a:br>
              <a:rPr lang="nl-NL" sz="1800" dirty="0"/>
            </a:br>
            <a:r>
              <a:rPr lang="nl-NL" sz="1800" i="1" dirty="0"/>
              <a:t>Draws </a:t>
            </a:r>
            <a:r>
              <a:rPr lang="nl-NL" sz="1800" i="1" dirty="0" err="1"/>
              <a:t>from</a:t>
            </a:r>
            <a:r>
              <a:rPr lang="nl-NL" sz="1800" i="1" dirty="0"/>
              <a:t> ISO 15489-1, ISO 16175-1, ISO 13008</a:t>
            </a:r>
          </a:p>
          <a:p>
            <a:r>
              <a:rPr lang="nl-NL" sz="1800" i="1" dirty="0"/>
              <a:t>MDTO</a:t>
            </a:r>
            <a:br>
              <a:rPr lang="nl-NL" sz="1800" i="1" dirty="0"/>
            </a:br>
            <a:r>
              <a:rPr lang="nl-NL" sz="1800" i="1" dirty="0"/>
              <a:t>-&gt; standard </a:t>
            </a:r>
            <a:r>
              <a:rPr lang="nl-NL" sz="1800" i="1" dirty="0" err="1"/>
              <a:t>for</a:t>
            </a:r>
            <a:r>
              <a:rPr lang="nl-NL" sz="1800" i="1" dirty="0"/>
              <a:t> metadata, </a:t>
            </a:r>
            <a:r>
              <a:rPr lang="nl-NL" sz="1800" i="1" dirty="0" err="1"/>
              <a:t>based</a:t>
            </a:r>
            <a:r>
              <a:rPr lang="nl-NL" sz="1800" i="1" dirty="0"/>
              <a:t> on ISO 23081</a:t>
            </a:r>
          </a:p>
          <a:p>
            <a:r>
              <a:rPr lang="nl-NL" sz="1800" dirty="0"/>
              <a:t>Guideline </a:t>
            </a:r>
            <a:r>
              <a:rPr lang="nl-NL" sz="1800" dirty="0" err="1"/>
              <a:t>for</a:t>
            </a:r>
            <a:r>
              <a:rPr lang="nl-NL" sz="1800" dirty="0"/>
              <a:t> digital </a:t>
            </a:r>
            <a:r>
              <a:rPr lang="nl-NL" sz="1800" dirty="0" err="1"/>
              <a:t>disposition</a:t>
            </a:r>
            <a:br>
              <a:rPr lang="nl-NL" sz="1800" dirty="0"/>
            </a:br>
            <a:r>
              <a:rPr lang="nl-NL" sz="1800" i="1" dirty="0"/>
              <a:t>-&gt; draws </a:t>
            </a:r>
            <a:r>
              <a:rPr lang="nl-NL" sz="1800" i="1" dirty="0" err="1"/>
              <a:t>from</a:t>
            </a:r>
            <a:r>
              <a:rPr lang="nl-NL" sz="1800" i="1" dirty="0"/>
              <a:t> ISO 15489-1</a:t>
            </a:r>
          </a:p>
          <a:p>
            <a:r>
              <a:rPr lang="nl-NL" sz="1800" i="1" dirty="0"/>
              <a:t>Guideline </a:t>
            </a:r>
            <a:r>
              <a:rPr lang="nl-NL" sz="1800" i="1" dirty="0" err="1"/>
              <a:t>for</a:t>
            </a:r>
            <a:r>
              <a:rPr lang="nl-NL" sz="1800" i="1" dirty="0"/>
              <a:t> WARC-</a:t>
            </a:r>
            <a:r>
              <a:rPr lang="nl-NL" sz="1800" i="1" dirty="0" err="1"/>
              <a:t>validation</a:t>
            </a:r>
            <a:br>
              <a:rPr lang="nl-NL" sz="1800" i="1" dirty="0"/>
            </a:br>
            <a:r>
              <a:rPr lang="nl-NL" sz="1800" i="1" dirty="0"/>
              <a:t>-&gt; draws </a:t>
            </a:r>
            <a:r>
              <a:rPr lang="nl-NL" sz="1800" i="1" dirty="0" err="1"/>
              <a:t>from</a:t>
            </a:r>
            <a:r>
              <a:rPr lang="nl-NL" sz="1800" i="1" dirty="0"/>
              <a:t> ISO 28500</a:t>
            </a:r>
          </a:p>
          <a:p>
            <a:pPr>
              <a:lnSpc>
                <a:spcPct val="100000"/>
              </a:lnSpc>
            </a:pPr>
            <a:r>
              <a:rPr lang="nl-NL" sz="1800" i="1" dirty="0"/>
              <a:t>Risk analysis</a:t>
            </a:r>
            <a:br>
              <a:rPr lang="nl-NL" sz="1800" i="1" dirty="0"/>
            </a:br>
            <a:r>
              <a:rPr lang="nl-NL" sz="1800" i="1" dirty="0"/>
              <a:t>-&gt; draws </a:t>
            </a:r>
            <a:r>
              <a:rPr lang="nl-NL" sz="1800" i="1" dirty="0" err="1"/>
              <a:t>from</a:t>
            </a:r>
            <a:r>
              <a:rPr lang="nl-NL" sz="1800" i="1" dirty="0"/>
              <a:t> ISO 18128</a:t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3324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92C75D-9ACA-323F-D4F1-C35E6999C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b="1" dirty="0"/>
              <a:t>Use of </a:t>
            </a:r>
            <a:r>
              <a:rPr lang="nl-NL" sz="2800" b="1" dirty="0" err="1"/>
              <a:t>standards</a:t>
            </a:r>
            <a:r>
              <a:rPr lang="nl-NL" sz="2800" b="1" dirty="0"/>
              <a:t> in </a:t>
            </a:r>
            <a:r>
              <a:rPr lang="nl-NL" sz="2800" b="1" dirty="0" err="1"/>
              <a:t>our</a:t>
            </a:r>
            <a:r>
              <a:rPr lang="nl-NL" sz="2800" b="1" dirty="0"/>
              <a:t> </a:t>
            </a:r>
            <a:r>
              <a:rPr lang="nl-NL" sz="2800" b="1" dirty="0" err="1"/>
              <a:t>national</a:t>
            </a:r>
            <a:r>
              <a:rPr lang="nl-NL" sz="2800" b="1" dirty="0"/>
              <a:t> context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9635AF1-9E9F-BD6A-1AD5-145F4B842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75731"/>
            <a:ext cx="10515600" cy="3980619"/>
          </a:xfrm>
        </p:spPr>
        <p:txBody>
          <a:bodyPr/>
          <a:lstStyle/>
          <a:p>
            <a:r>
              <a:rPr lang="nl-NL" dirty="0" err="1"/>
              <a:t>Why</a:t>
            </a:r>
            <a:r>
              <a:rPr lang="nl-NL" dirty="0"/>
              <a:t> </a:t>
            </a:r>
            <a:r>
              <a:rPr lang="nl-NL" dirty="0" err="1"/>
              <a:t>not</a:t>
            </a:r>
            <a:r>
              <a:rPr lang="nl-NL" dirty="0"/>
              <a:t> </a:t>
            </a:r>
            <a:r>
              <a:rPr lang="nl-NL" dirty="0" err="1"/>
              <a:t>simply</a:t>
            </a:r>
            <a:r>
              <a:rPr lang="nl-NL" dirty="0"/>
              <a:t> copy-paste ISO </a:t>
            </a:r>
            <a:r>
              <a:rPr lang="nl-NL" dirty="0" err="1"/>
              <a:t>standards</a:t>
            </a:r>
            <a:r>
              <a:rPr lang="nl-NL" dirty="0"/>
              <a:t>?</a:t>
            </a:r>
          </a:p>
          <a:p>
            <a:r>
              <a:rPr lang="nl-NL" dirty="0" err="1"/>
              <a:t>Core</a:t>
            </a:r>
            <a:r>
              <a:rPr lang="nl-NL" dirty="0"/>
              <a:t> </a:t>
            </a:r>
            <a:r>
              <a:rPr lang="nl-NL" dirty="0" err="1"/>
              <a:t>philosophy</a:t>
            </a:r>
            <a:r>
              <a:rPr lang="nl-NL" dirty="0"/>
              <a:t> of NAN: archiving by design as the way forward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achieve</a:t>
            </a:r>
            <a:r>
              <a:rPr lang="nl-NL" dirty="0"/>
              <a:t> </a:t>
            </a:r>
            <a:r>
              <a:rPr lang="nl-NL" dirty="0" err="1"/>
              <a:t>sustainable</a:t>
            </a:r>
            <a:r>
              <a:rPr lang="nl-NL" dirty="0"/>
              <a:t> </a:t>
            </a:r>
            <a:r>
              <a:rPr lang="nl-NL" dirty="0" err="1"/>
              <a:t>accessibility</a:t>
            </a:r>
            <a:r>
              <a:rPr lang="nl-NL" dirty="0"/>
              <a:t> of information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655A95-179F-AD1A-6395-DE92F649B2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11" r="64996" b="15556"/>
          <a:stretch>
            <a:fillRect/>
          </a:stretch>
        </p:blipFill>
        <p:spPr bwMode="auto">
          <a:xfrm flipH="1" flipV="1">
            <a:off x="624674" y="3192447"/>
            <a:ext cx="3466093" cy="324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393482-CCA6-35B4-8522-CE07BB4937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6" t="32779" r="29054" b="21111"/>
          <a:stretch>
            <a:fillRect/>
          </a:stretch>
        </p:blipFill>
        <p:spPr bwMode="auto">
          <a:xfrm>
            <a:off x="3825324" y="3454912"/>
            <a:ext cx="4267337" cy="2724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3666B3C7-EA0A-D969-15A4-34B85926A2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58" t="28891" r="4678" b="16666"/>
          <a:stretch>
            <a:fillRect/>
          </a:stretch>
        </p:blipFill>
        <p:spPr bwMode="auto">
          <a:xfrm>
            <a:off x="8211053" y="3331539"/>
            <a:ext cx="2577126" cy="297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960FD193-5D0A-0DDF-4591-8EFBE34C5149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52662" y="6014022"/>
            <a:ext cx="36713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742950" indent="-74295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marL="742950" marR="0" lvl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Make choices in </a:t>
            </a:r>
          </a:p>
          <a:p>
            <a:pPr marL="742950" marR="0" lvl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the design phase</a:t>
            </a:r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id="{27E1BF96-C3CF-2581-9278-8EA151B8A7BF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426697" y="5942966"/>
            <a:ext cx="33386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742950" indent="-74295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marL="742950" marR="0" lvl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Think about </a:t>
            </a:r>
          </a:p>
          <a:p>
            <a:pPr marL="742950" marR="0" lvl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future use</a:t>
            </a: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A51951C2-1AAB-96F7-79A1-00B2EAAEE468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7639563" y="6025554"/>
            <a:ext cx="383997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742950" indent="-74295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marL="742950" marR="0" lvl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Look at the future</a:t>
            </a:r>
          </a:p>
        </p:txBody>
      </p:sp>
    </p:spTree>
    <p:extLst>
      <p:ext uri="{BB962C8B-B14F-4D97-AF65-F5344CB8AC3E}">
        <p14:creationId xmlns:p14="http://schemas.microsoft.com/office/powerpoint/2010/main" val="326765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CD5666-1313-58D8-6C4A-916799E40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FEDA23B-CD8B-5DFA-F42E-772A0A477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E7922F7-73D9-8F25-D530-297E84EFB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0"/>
            <a:ext cx="101751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87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664553-03D4-056B-9AA3-AA13F86E5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b="1" dirty="0" err="1"/>
              <a:t>Process</a:t>
            </a:r>
            <a:endParaRPr lang="nl-NL" sz="2800" b="1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6B0D4AE-62BE-19B8-9271-8676FEFAC7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1800" dirty="0"/>
              <a:t>Never </a:t>
            </a:r>
            <a:r>
              <a:rPr lang="nl-NL" sz="1800" dirty="0" err="1"/>
              <a:t>finished</a:t>
            </a:r>
            <a:r>
              <a:rPr lang="nl-NL" sz="1800" dirty="0"/>
              <a:t> – </a:t>
            </a:r>
            <a:r>
              <a:rPr lang="nl-NL" sz="1800" dirty="0" err="1"/>
              <a:t>continuous</a:t>
            </a:r>
            <a:r>
              <a:rPr lang="nl-NL" sz="1800" dirty="0"/>
              <a:t> </a:t>
            </a:r>
            <a:r>
              <a:rPr lang="nl-NL" sz="1800" dirty="0" err="1"/>
              <a:t>evaluation</a:t>
            </a:r>
            <a:endParaRPr lang="nl-NL" sz="1800" dirty="0"/>
          </a:p>
          <a:p>
            <a:r>
              <a:rPr lang="nl-NL" sz="1800" dirty="0"/>
              <a:t>Active user engagement</a:t>
            </a:r>
          </a:p>
          <a:p>
            <a:r>
              <a:rPr lang="nl-NL" sz="1800" dirty="0"/>
              <a:t>Feedback </a:t>
            </a:r>
            <a:r>
              <a:rPr lang="nl-NL" sz="1800" dirty="0" err="1"/>
              <a:t>sessions</a:t>
            </a:r>
            <a:endParaRPr lang="nl-NL" sz="1800" dirty="0"/>
          </a:p>
          <a:p>
            <a:r>
              <a:rPr lang="nl-NL" sz="1800" dirty="0"/>
              <a:t>Re-</a:t>
            </a:r>
            <a:r>
              <a:rPr lang="nl-NL" sz="1800" dirty="0" err="1"/>
              <a:t>use</a:t>
            </a:r>
            <a:r>
              <a:rPr lang="nl-NL" sz="1800" dirty="0"/>
              <a:t> of </a:t>
            </a:r>
            <a:r>
              <a:rPr lang="nl-NL" sz="1800" dirty="0" err="1"/>
              <a:t>knowledge</a:t>
            </a:r>
            <a:r>
              <a:rPr lang="nl-NL" sz="1800" dirty="0"/>
              <a:t> </a:t>
            </a:r>
            <a:r>
              <a:rPr lang="nl-NL" sz="1800" dirty="0" err="1"/>
              <a:t>through</a:t>
            </a:r>
            <a:r>
              <a:rPr lang="nl-NL" sz="1800" dirty="0"/>
              <a:t> </a:t>
            </a:r>
            <a:r>
              <a:rPr lang="nl-NL" sz="1800" dirty="0" err="1"/>
              <a:t>national</a:t>
            </a:r>
            <a:r>
              <a:rPr lang="nl-NL" sz="1800" dirty="0"/>
              <a:t> experts in ISO </a:t>
            </a:r>
            <a:r>
              <a:rPr lang="nl-NL" sz="1800" dirty="0" err="1"/>
              <a:t>working</a:t>
            </a:r>
            <a:r>
              <a:rPr lang="nl-NL" sz="1800" dirty="0"/>
              <a:t> </a:t>
            </a:r>
            <a:r>
              <a:rPr lang="nl-NL" sz="1800" dirty="0" err="1"/>
              <a:t>groups</a:t>
            </a:r>
            <a:endParaRPr lang="nl-NL" sz="1800" dirty="0"/>
          </a:p>
          <a:p>
            <a:r>
              <a:rPr lang="nl-NL" sz="1800" dirty="0" err="1"/>
              <a:t>Archiving</a:t>
            </a:r>
            <a:r>
              <a:rPr lang="nl-NL" sz="1800" dirty="0"/>
              <a:t> by design as </a:t>
            </a:r>
            <a:r>
              <a:rPr lang="nl-NL" sz="1800" dirty="0" err="1"/>
              <a:t>guiding</a:t>
            </a:r>
            <a:r>
              <a:rPr lang="nl-NL" sz="1800" dirty="0"/>
              <a:t> </a:t>
            </a:r>
            <a:r>
              <a:rPr lang="nl-NL" sz="1800" dirty="0" err="1"/>
              <a:t>principle</a:t>
            </a:r>
            <a:endParaRPr lang="nl-NL" sz="1800" dirty="0"/>
          </a:p>
          <a:p>
            <a:r>
              <a:rPr lang="nl-NL" sz="1800" dirty="0"/>
              <a:t>Modular </a:t>
            </a:r>
            <a:r>
              <a:rPr lang="nl-NL" sz="1800" dirty="0" err="1"/>
              <a:t>publication</a:t>
            </a:r>
            <a:r>
              <a:rPr lang="nl-NL" sz="1800" dirty="0"/>
              <a:t> on website</a:t>
            </a:r>
          </a:p>
        </p:txBody>
      </p:sp>
    </p:spTree>
    <p:extLst>
      <p:ext uri="{BB962C8B-B14F-4D97-AF65-F5344CB8AC3E}">
        <p14:creationId xmlns:p14="http://schemas.microsoft.com/office/powerpoint/2010/main" val="1358790620"/>
      </p:ext>
    </p:extLst>
  </p:cSld>
  <p:clrMapOvr>
    <a:masterClrMapping/>
  </p:clrMapOvr>
</p:sld>
</file>

<file path=ppt/theme/theme1.xml><?xml version="1.0" encoding="utf-8"?>
<a:theme xmlns:a="http://schemas.openxmlformats.org/drawingml/2006/main" name="Blauw">
  <a:themeElements>
    <a:clrScheme name="NA">
      <a:dk1>
        <a:srgbClr val="000000"/>
      </a:dk1>
      <a:lt1>
        <a:srgbClr val="FFFFFF"/>
      </a:lt1>
      <a:dk2>
        <a:srgbClr val="0E6A9C"/>
      </a:dk2>
      <a:lt2>
        <a:srgbClr val="E7E6E6"/>
      </a:lt2>
      <a:accent1>
        <a:srgbClr val="009DE3"/>
      </a:accent1>
      <a:accent2>
        <a:srgbClr val="0E6A9C"/>
      </a:accent2>
      <a:accent3>
        <a:srgbClr val="92CCE7"/>
      </a:accent3>
      <a:accent4>
        <a:srgbClr val="D52B1E"/>
      </a:accent4>
      <a:accent5>
        <a:srgbClr val="EE8D86"/>
      </a:accent5>
      <a:accent6>
        <a:srgbClr val="9A1F16"/>
      </a:accent6>
      <a:hlink>
        <a:srgbClr val="0563C1"/>
      </a:hlink>
      <a:folHlink>
        <a:srgbClr val="954F72"/>
      </a:folHlink>
    </a:clrScheme>
    <a:fontScheme name="NA_Zakelijk">
      <a:majorFont>
        <a:latin typeface="RijksoverheidSansHeadingTT"/>
        <a:ea typeface=""/>
        <a:cs typeface=""/>
      </a:majorFont>
      <a:minorFont>
        <a:latin typeface="RijksoverheidSans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_Presentatie_zakelijk_BST_V5.potx" id="{53B18BEE-B32F-408D-98FA-4DFCAC3B7724}" vid="{763466CF-76B4-44E2-AA59-ECA56346AF83}"/>
    </a:ext>
  </a:extLst>
</a:theme>
</file>

<file path=ppt/theme/theme2.xml><?xml version="1.0" encoding="utf-8"?>
<a:theme xmlns:a="http://schemas.openxmlformats.org/drawingml/2006/main" name="1_Blauw">
  <a:themeElements>
    <a:clrScheme name="NA">
      <a:dk1>
        <a:srgbClr val="000000"/>
      </a:dk1>
      <a:lt1>
        <a:srgbClr val="FFFFFF"/>
      </a:lt1>
      <a:dk2>
        <a:srgbClr val="0E6A9C"/>
      </a:dk2>
      <a:lt2>
        <a:srgbClr val="E7E6E6"/>
      </a:lt2>
      <a:accent1>
        <a:srgbClr val="009DE3"/>
      </a:accent1>
      <a:accent2>
        <a:srgbClr val="0E6A9C"/>
      </a:accent2>
      <a:accent3>
        <a:srgbClr val="92CCE7"/>
      </a:accent3>
      <a:accent4>
        <a:srgbClr val="D52B1E"/>
      </a:accent4>
      <a:accent5>
        <a:srgbClr val="EE8D86"/>
      </a:accent5>
      <a:accent6>
        <a:srgbClr val="9A1F16"/>
      </a:accent6>
      <a:hlink>
        <a:srgbClr val="0563C1"/>
      </a:hlink>
      <a:folHlink>
        <a:srgbClr val="954F72"/>
      </a:folHlink>
    </a:clrScheme>
    <a:fontScheme name="NA_Zakelijk">
      <a:majorFont>
        <a:latin typeface="RijksoverheidSansHeadingTT"/>
        <a:ea typeface=""/>
        <a:cs typeface=""/>
      </a:majorFont>
      <a:minorFont>
        <a:latin typeface="RijksoverheidSans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_Presentatie_zakelijk_BST_V4.potx" id="{814914FC-19AB-44CE-B0EA-64626A43830B}" vid="{E3F5CEBD-ED7A-4AB6-8CB9-9E0F83C8A650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711</Words>
  <Application>Microsoft Office PowerPoint</Application>
  <PresentationFormat>Breedbeeld</PresentationFormat>
  <Paragraphs>104</Paragraphs>
  <Slides>12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12</vt:i4>
      </vt:variant>
    </vt:vector>
  </HeadingPairs>
  <TitlesOfParts>
    <vt:vector size="22" baseType="lpstr">
      <vt:lpstr>Aptos</vt:lpstr>
      <vt:lpstr>Arial</vt:lpstr>
      <vt:lpstr>Calibri</vt:lpstr>
      <vt:lpstr>Courier New</vt:lpstr>
      <vt:lpstr>RijksoverheidSansHeadingTT</vt:lpstr>
      <vt:lpstr>RijksoverheidSansText</vt:lpstr>
      <vt:lpstr>Verdana</vt:lpstr>
      <vt:lpstr>Wingdings</vt:lpstr>
      <vt:lpstr>Blauw</vt:lpstr>
      <vt:lpstr>1_Blauw</vt:lpstr>
      <vt:lpstr>Standardization, and how  we integrate standards in our process of developing knowledge tools and resources</vt:lpstr>
      <vt:lpstr>Overview</vt:lpstr>
      <vt:lpstr>Our role in standardization</vt:lpstr>
      <vt:lpstr>Knowledge tools and resources</vt:lpstr>
      <vt:lpstr>Publishing platform and design</vt:lpstr>
      <vt:lpstr>NAN Knowledge tools and standards</vt:lpstr>
      <vt:lpstr>Use of standards in our national context</vt:lpstr>
      <vt:lpstr>PowerPoint-presentatie</vt:lpstr>
      <vt:lpstr>Process</vt:lpstr>
      <vt:lpstr>Process and feedback loop, simplified</vt:lpstr>
      <vt:lpstr>Process and feedback loop, simplified</vt:lpstr>
      <vt:lpstr>To summarize, the value of the use of standards for both NAN and ISO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Janssens Andrejew, Floris</dc:creator>
  <cp:lastModifiedBy>Janssens Andrejew, Floris</cp:lastModifiedBy>
  <cp:revision>31</cp:revision>
  <dcterms:created xsi:type="dcterms:W3CDTF">2025-05-13T13:46:13Z</dcterms:created>
  <dcterms:modified xsi:type="dcterms:W3CDTF">2025-05-19T13:11:10Z</dcterms:modified>
</cp:coreProperties>
</file>