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501" r:id="rId12"/>
    <p:sldId id="265" r:id="rId13"/>
    <p:sldId id="485" r:id="rId14"/>
    <p:sldId id="486" r:id="rId15"/>
    <p:sldId id="487" r:id="rId16"/>
    <p:sldId id="488" r:id="rId17"/>
    <p:sldId id="489" r:id="rId18"/>
    <p:sldId id="499" r:id="rId19"/>
    <p:sldId id="502" r:id="rId20"/>
    <p:sldId id="493" r:id="rId21"/>
    <p:sldId id="494" r:id="rId22"/>
    <p:sldId id="495" r:id="rId23"/>
    <p:sldId id="496" r:id="rId24"/>
    <p:sldId id="497" r:id="rId25"/>
    <p:sldId id="491" r:id="rId26"/>
    <p:sldId id="492" r:id="rId27"/>
    <p:sldId id="258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Standaardsectie" id="{0C8EB3FD-F58B-4E07-B8AC-4E6A5D00BBD0}">
          <p14:sldIdLst>
            <p14:sldId id="256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501"/>
            <p14:sldId id="265"/>
            <p14:sldId id="485"/>
            <p14:sldId id="486"/>
            <p14:sldId id="487"/>
            <p14:sldId id="488"/>
            <p14:sldId id="489"/>
            <p14:sldId id="499"/>
            <p14:sldId id="502"/>
            <p14:sldId id="493"/>
            <p14:sldId id="494"/>
            <p14:sldId id="495"/>
            <p14:sldId id="496"/>
            <p14:sldId id="497"/>
            <p14:sldId id="491"/>
            <p14:sldId id="492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ABE"/>
    <a:srgbClr val="C01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Verdana"/>
      </a:defRPr>
    </a:lvl1pPr>
    <a:lvl2pPr indent="228600" latinLnBrk="0">
      <a:defRPr sz="1200">
        <a:latin typeface="+mj-lt"/>
        <a:ea typeface="+mj-ea"/>
        <a:cs typeface="+mj-cs"/>
        <a:sym typeface="Verdana"/>
      </a:defRPr>
    </a:lvl2pPr>
    <a:lvl3pPr indent="457200" latinLnBrk="0">
      <a:defRPr sz="1200">
        <a:latin typeface="+mj-lt"/>
        <a:ea typeface="+mj-ea"/>
        <a:cs typeface="+mj-cs"/>
        <a:sym typeface="Verdana"/>
      </a:defRPr>
    </a:lvl3pPr>
    <a:lvl4pPr indent="685800" latinLnBrk="0">
      <a:defRPr sz="1200">
        <a:latin typeface="+mj-lt"/>
        <a:ea typeface="+mj-ea"/>
        <a:cs typeface="+mj-cs"/>
        <a:sym typeface="Verdana"/>
      </a:defRPr>
    </a:lvl4pPr>
    <a:lvl5pPr indent="914400" latinLnBrk="0">
      <a:defRPr sz="1200">
        <a:latin typeface="+mj-lt"/>
        <a:ea typeface="+mj-ea"/>
        <a:cs typeface="+mj-cs"/>
        <a:sym typeface="Verdana"/>
      </a:defRPr>
    </a:lvl5pPr>
    <a:lvl6pPr indent="1143000" latinLnBrk="0">
      <a:defRPr sz="1200">
        <a:latin typeface="+mj-lt"/>
        <a:ea typeface="+mj-ea"/>
        <a:cs typeface="+mj-cs"/>
        <a:sym typeface="Verdana"/>
      </a:defRPr>
    </a:lvl6pPr>
    <a:lvl7pPr indent="1371600" latinLnBrk="0">
      <a:defRPr sz="1200">
        <a:latin typeface="+mj-lt"/>
        <a:ea typeface="+mj-ea"/>
        <a:cs typeface="+mj-cs"/>
        <a:sym typeface="Verdana"/>
      </a:defRPr>
    </a:lvl7pPr>
    <a:lvl8pPr indent="1600200" latinLnBrk="0">
      <a:defRPr sz="1200">
        <a:latin typeface="+mj-lt"/>
        <a:ea typeface="+mj-ea"/>
        <a:cs typeface="+mj-cs"/>
        <a:sym typeface="Verdana"/>
      </a:defRPr>
    </a:lvl8pPr>
    <a:lvl9pPr indent="1828800" latinLnBrk="0">
      <a:defRPr sz="1200">
        <a:latin typeface="+mj-lt"/>
        <a:ea typeface="+mj-ea"/>
        <a:cs typeface="+mj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62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52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57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73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259883" y="2537790"/>
            <a:ext cx="7603960" cy="111981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59882" y="3657598"/>
            <a:ext cx="7603960" cy="583098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800"/>
            </a:lvl1pPr>
            <a:lvl2pPr marL="0" indent="457200" algn="r">
              <a:buSzTx/>
              <a:buFontTx/>
              <a:buNone/>
              <a:defRPr sz="1800"/>
            </a:lvl2pPr>
            <a:lvl3pPr marL="0" indent="914400" algn="r">
              <a:buSzTx/>
              <a:buFontTx/>
              <a:buNone/>
              <a:defRPr sz="1800"/>
            </a:lvl3pPr>
            <a:lvl4pPr marL="0" indent="1371600" algn="r">
              <a:buSzTx/>
              <a:buFontTx/>
              <a:buNone/>
              <a:defRPr sz="1800"/>
            </a:lvl4pPr>
            <a:lvl5pPr marL="0" indent="1828800" algn="r">
              <a:buSzTx/>
              <a:buFontTx/>
              <a:buNone/>
              <a:defRPr sz="1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Tijdelijke aanduiding voor tekst 16"/>
          <p:cNvSpPr>
            <a:spLocks noGrp="1"/>
          </p:cNvSpPr>
          <p:nvPr>
            <p:ph type="body" sz="quarter" idx="13"/>
          </p:nvPr>
        </p:nvSpPr>
        <p:spPr>
          <a:xfrm>
            <a:off x="4446587" y="5168899"/>
            <a:ext cx="3417888" cy="264493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4446587" y="5460651"/>
            <a:ext cx="3417888" cy="264492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200"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2" name="Titeltekst"/>
          <p:cNvSpPr txBox="1">
            <a:spLocks noGrp="1"/>
          </p:cNvSpPr>
          <p:nvPr>
            <p:ph type="title"/>
          </p:nvPr>
        </p:nvSpPr>
        <p:spPr>
          <a:xfrm>
            <a:off x="2087216" y="636104"/>
            <a:ext cx="9266584" cy="41081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Type hier de titel.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Onderzoek en je zult vinden|  KIA inspiratiesessie | maart 2023.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fld id="{F8A5FB6D-53CD-49E6-B4E2-6C5827CD4B6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02B4FB70-BC91-43F6-BF53-093B9565B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te bewerken.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F8C2FADA-18B4-4ADB-88EE-EA2F16EFB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7928" y="1393830"/>
            <a:ext cx="395661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Nr</a:t>
            </a:r>
            <a:endParaRPr lang="nl-NL" dirty="0"/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DF3A78EE-60E5-4831-96A7-1F4F74BFF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te bewerken.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04D2F707-27EA-4DBB-8CC5-A984DCFE8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3066" y="1393830"/>
            <a:ext cx="395661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Nr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Onderzoek en je zult vinden|  KIA inspiratiesessie | maart 2023.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fld id="{F8A5FB6D-53CD-49E6-B4E2-6C5827CD4B6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794D62-4901-48ED-907C-623DB03D5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D86EA7-3800-4098-9C3B-D60C83F74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5040313" cy="187660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Klikken om de tekststijl van het model te bewerken.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8616C892-A3D7-4AB8-A8C1-25C693427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8414" y="1412875"/>
            <a:ext cx="5040313" cy="1876604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Klikken om de tekststijl van het model te bewerken.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4530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eroenspetter@ruigrok.nl" TargetMode="External"/><Relationship Id="rId3" Type="http://schemas.openxmlformats.org/officeDocument/2006/relationships/hyperlink" Target="https://hetutrechtsarchief.nl/" TargetMode="External"/><Relationship Id="rId7" Type="http://schemas.openxmlformats.org/officeDocument/2006/relationships/hyperlink" Target="https://bhic.nl/het-geheugen-van-brabant" TargetMode="External"/><Relationship Id="rId2" Type="http://schemas.openxmlformats.org/officeDocument/2006/relationships/hyperlink" Target="mailto:a.roos@hetutrechtsarchief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an.van.der.Ven@bhic.nl" TargetMode="External"/><Relationship Id="rId11" Type="http://schemas.openxmlformats.org/officeDocument/2006/relationships/hyperlink" Target="https://www.geldersarchief.nl/" TargetMode="External"/><Relationship Id="rId5" Type="http://schemas.openxmlformats.org/officeDocument/2006/relationships/hyperlink" Target="https://stadsarchief.rotterdam.nl/" TargetMode="External"/><Relationship Id="rId10" Type="http://schemas.openxmlformats.org/officeDocument/2006/relationships/hyperlink" Target="mailto:r.westerveld@geldersarchief.nl" TargetMode="External"/><Relationship Id="rId4" Type="http://schemas.openxmlformats.org/officeDocument/2006/relationships/hyperlink" Target="mailto:ma.houben@rotterdam.nl" TargetMode="External"/><Relationship Id="rId9" Type="http://schemas.openxmlformats.org/officeDocument/2006/relationships/hyperlink" Target="https://www.ruigrok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el 1"/>
          <p:cNvSpPr txBox="1">
            <a:spLocks noGrp="1"/>
          </p:cNvSpPr>
          <p:nvPr>
            <p:ph type="ctrTitle"/>
          </p:nvPr>
        </p:nvSpPr>
        <p:spPr>
          <a:xfrm>
            <a:off x="1517227" y="2507716"/>
            <a:ext cx="10024009" cy="11198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b="1" dirty="0"/>
              <a:t>‘Onderzoek en je zult vinden?’</a:t>
            </a:r>
            <a:br>
              <a:rPr lang="nl-NL" b="1" dirty="0"/>
            </a:br>
            <a:r>
              <a:rPr lang="nl-NL" dirty="0"/>
              <a:t>Inspiratiesessie over gebruikersonderzoek</a:t>
            </a:r>
          </a:p>
        </p:txBody>
      </p:sp>
      <p:sp>
        <p:nvSpPr>
          <p:cNvPr id="65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650765" y="4927725"/>
            <a:ext cx="10890470" cy="111981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nl-NL" sz="2400" dirty="0"/>
              <a:t>We beginnen om 15</a:t>
            </a:r>
            <a:r>
              <a:rPr lang="nl-NL" sz="2400" dirty="0">
                <a:sym typeface="Wingdings" panose="05000000000000000000" pitchFamily="2" charset="2"/>
              </a:rPr>
              <a:t>:00 </a:t>
            </a:r>
            <a:r>
              <a:rPr lang="nl-NL" sz="2400" dirty="0"/>
              <a:t>uur. Stel je vragen via de chat!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631715D-438B-4922-ACA7-3F97A644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0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976B197-95D7-4730-82E3-2C2C275A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"/>
            <a:ext cx="12192000" cy="68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33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713308-093E-4804-864D-4232CC05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"/>
            <a:ext cx="12192000" cy="68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1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133C87-99E7-4B19-9F5A-39B15509D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911"/>
          <a:stretch/>
        </p:blipFill>
        <p:spPr>
          <a:xfrm>
            <a:off x="0" y="0"/>
            <a:ext cx="12260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90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5CCEFBE-780F-4F0B-8914-0228CA35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" y="0"/>
            <a:ext cx="1219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58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EE967EC-359A-4011-A5F2-55691B02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2192000" cy="68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21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5CB82BD-9913-49A3-9CFA-DF721B11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04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DC8BE-B37F-428D-B025-68A89AB7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" y="0"/>
            <a:ext cx="12190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39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CC9CC5B1-D350-C145-5095-5799D787C343}"/>
              </a:ext>
            </a:extLst>
          </p:cNvPr>
          <p:cNvSpPr txBox="1">
            <a:spLocks/>
          </p:cNvSpPr>
          <p:nvPr/>
        </p:nvSpPr>
        <p:spPr>
          <a:xfrm>
            <a:off x="650765" y="2869095"/>
            <a:ext cx="10890470" cy="1119810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algn="ctr" hangingPunct="1">
              <a:buNone/>
            </a:pPr>
            <a:r>
              <a:rPr lang="nl-NL" sz="2800" b="1" dirty="0"/>
              <a:t>Kwaliteitsmonitor</a:t>
            </a:r>
          </a:p>
          <a:p>
            <a:pPr marL="0" indent="0" algn="ctr" hangingPunct="1">
              <a:buNone/>
            </a:pPr>
            <a:r>
              <a:rPr lang="nl-NL" dirty="0">
                <a:solidFill>
                  <a:srgbClr val="C01473"/>
                </a:solidFill>
              </a:rPr>
              <a:t>Christian van der Ven </a:t>
            </a:r>
            <a:br>
              <a:rPr lang="nl-NL" dirty="0">
                <a:solidFill>
                  <a:srgbClr val="C01473"/>
                </a:solidFill>
              </a:rPr>
            </a:br>
            <a:r>
              <a:rPr lang="nl-NL" i="1" dirty="0">
                <a:solidFill>
                  <a:srgbClr val="C01473"/>
                </a:solidFill>
              </a:rPr>
              <a:t>Brabants Historisch Informatie Centrum</a:t>
            </a:r>
          </a:p>
        </p:txBody>
      </p:sp>
    </p:spTree>
    <p:extLst>
      <p:ext uri="{BB962C8B-B14F-4D97-AF65-F5344CB8AC3E}">
        <p14:creationId xmlns:p14="http://schemas.microsoft.com/office/powerpoint/2010/main" val="34710915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94A3E5-B190-484F-81AB-3542D179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40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CC9CC5B1-D350-C145-5095-5799D787C343}"/>
              </a:ext>
            </a:extLst>
          </p:cNvPr>
          <p:cNvSpPr txBox="1">
            <a:spLocks/>
          </p:cNvSpPr>
          <p:nvPr/>
        </p:nvSpPr>
        <p:spPr>
          <a:xfrm>
            <a:off x="2011252" y="1340527"/>
            <a:ext cx="9347487" cy="24401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hangingPunct="1">
              <a:buNone/>
            </a:pPr>
            <a:r>
              <a:rPr lang="nl-NL" b="1" dirty="0"/>
              <a:t>Programma</a:t>
            </a:r>
          </a:p>
          <a:p>
            <a:pPr hangingPunct="1">
              <a:buFontTx/>
              <a:buChar char="-"/>
            </a:pPr>
            <a:r>
              <a:rPr lang="nl-NL" dirty="0"/>
              <a:t>Welkom</a:t>
            </a:r>
          </a:p>
          <a:p>
            <a:pPr hangingPunct="1">
              <a:buFontTx/>
              <a:buChar char="-"/>
            </a:pPr>
            <a:r>
              <a:rPr lang="nl-NL" dirty="0"/>
              <a:t>Presentaties panelleden</a:t>
            </a:r>
          </a:p>
          <a:p>
            <a:pPr hangingPunct="1">
              <a:buFontTx/>
              <a:buChar char="-"/>
            </a:pPr>
            <a:r>
              <a:rPr lang="nl-NL" dirty="0"/>
              <a:t>Panelgesprek/-discussie</a:t>
            </a:r>
          </a:p>
          <a:p>
            <a:pPr hangingPunct="1">
              <a:buFontTx/>
              <a:buChar char="-"/>
            </a:pPr>
            <a:r>
              <a:rPr lang="nl-NL" dirty="0"/>
              <a:t>Afsluitende tips en adviezen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56ADEBD-2BB5-79D7-37F9-816D54DE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168762294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68AB9F-6270-46F2-B1AC-C911FCF4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" y="0"/>
            <a:ext cx="1215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93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F9998D-2976-4658-9103-2D024988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5"/>
            <a:ext cx="12192000" cy="68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53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FEE42E-EDE4-45B5-9558-BB869477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"/>
            <a:ext cx="12192000" cy="68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254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9A60CC5-B0ED-44C6-8826-EBBBCCD5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12192000" cy="68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952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39BCB01-7A80-4267-A5B7-6A51CAE8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" y="0"/>
            <a:ext cx="1219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37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F566C-919D-4D2B-8345-713C21FE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Panelgesprek</a:t>
            </a:r>
          </a:p>
        </p:txBody>
      </p:sp>
    </p:spTree>
    <p:extLst>
      <p:ext uri="{BB962C8B-B14F-4D97-AF65-F5344CB8AC3E}">
        <p14:creationId xmlns:p14="http://schemas.microsoft.com/office/powerpoint/2010/main" val="13118902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F566C-919D-4D2B-8345-713C21FE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Tips en adviezen</a:t>
            </a:r>
          </a:p>
        </p:txBody>
      </p:sp>
    </p:spTree>
    <p:extLst>
      <p:ext uri="{BB962C8B-B14F-4D97-AF65-F5344CB8AC3E}">
        <p14:creationId xmlns:p14="http://schemas.microsoft.com/office/powerpoint/2010/main" val="69210355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8F1A7E5-D8F8-E0C8-FFF6-878396755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88" y="1631516"/>
            <a:ext cx="3555023" cy="359496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CC9CC5B1-D350-C145-5095-5799D787C343}"/>
              </a:ext>
            </a:extLst>
          </p:cNvPr>
          <p:cNvSpPr txBox="1">
            <a:spLocks/>
          </p:cNvSpPr>
          <p:nvPr/>
        </p:nvSpPr>
        <p:spPr>
          <a:xfrm>
            <a:off x="650765" y="4927725"/>
            <a:ext cx="10890470" cy="11198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algn="ctr" hangingPunct="1">
              <a:buNone/>
            </a:pPr>
            <a:r>
              <a:rPr lang="nl-NL" dirty="0"/>
              <a:t>Kijk voor alle </a:t>
            </a:r>
            <a:r>
              <a:rPr lang="nl-NL" dirty="0" err="1"/>
              <a:t>Thematiendaagse</a:t>
            </a:r>
            <a:r>
              <a:rPr lang="nl-NL" dirty="0"/>
              <a:t>-sessies op </a:t>
            </a:r>
            <a:r>
              <a:rPr lang="nl-NL" dirty="0">
                <a:solidFill>
                  <a:srgbClr val="C01473"/>
                </a:solidFill>
              </a:rPr>
              <a:t>kia.pleio.nl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56ADEBD-2BB5-79D7-37F9-816D54DE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Bedankt voor je aanwezigheid!</a:t>
            </a:r>
          </a:p>
        </p:txBody>
      </p:sp>
    </p:spTree>
    <p:extLst>
      <p:ext uri="{BB962C8B-B14F-4D97-AF65-F5344CB8AC3E}">
        <p14:creationId xmlns:p14="http://schemas.microsoft.com/office/powerpoint/2010/main" val="18286534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CC9CC5B1-D350-C145-5095-5799D787C343}"/>
              </a:ext>
            </a:extLst>
          </p:cNvPr>
          <p:cNvSpPr txBox="1">
            <a:spLocks/>
          </p:cNvSpPr>
          <p:nvPr/>
        </p:nvSpPr>
        <p:spPr>
          <a:xfrm>
            <a:off x="2006353" y="1269506"/>
            <a:ext cx="9428349" cy="46518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1pPr>
            <a:lvl2pPr marL="7315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2pPr>
            <a:lvl3pPr marL="1188719" marR="0" indent="-2743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3pPr>
            <a:lvl4pPr marL="1676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5pPr>
            <a:lvl6pPr marL="25908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6pPr>
            <a:lvl7pPr marL="30480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7pPr>
            <a:lvl8pPr marL="35052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8pPr>
            <a:lvl9pPr marL="3962400" marR="0" indent="-304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Verdana"/>
              </a:defRPr>
            </a:lvl9pPr>
          </a:lstStyle>
          <a:p>
            <a:pPr marL="0" indent="0" hangingPunct="1">
              <a:buNone/>
            </a:pPr>
            <a:r>
              <a:rPr lang="nl-NL" b="1" dirty="0"/>
              <a:t>Panelleden</a:t>
            </a:r>
          </a:p>
          <a:p>
            <a:pPr hangingPunct="1">
              <a:buFontTx/>
              <a:buChar char="-"/>
            </a:pPr>
            <a:r>
              <a:rPr lang="nl-NL" dirty="0"/>
              <a:t>Alexander Roos </a:t>
            </a:r>
            <a:r>
              <a:rPr lang="nl-NL" sz="2000" dirty="0"/>
              <a:t>(</a:t>
            </a:r>
            <a:r>
              <a:rPr lang="nl-NL" sz="2000" dirty="0">
                <a:hlinkClick r:id="rId2"/>
              </a:rPr>
              <a:t>a.roos@hetutrechtsarchief.nl</a:t>
            </a:r>
            <a:r>
              <a:rPr lang="nl-NL" sz="2000" dirty="0"/>
              <a:t>)</a:t>
            </a:r>
            <a:br>
              <a:rPr lang="nl-NL" dirty="0"/>
            </a:br>
            <a:r>
              <a:rPr lang="nl-NL" sz="2000" dirty="0">
                <a:solidFill>
                  <a:srgbClr val="C0147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Utrechts Archief</a:t>
            </a:r>
            <a:endParaRPr lang="nl-NL" dirty="0">
              <a:solidFill>
                <a:srgbClr val="C01473"/>
              </a:solidFill>
            </a:endParaRPr>
          </a:p>
          <a:p>
            <a:pPr hangingPunct="1">
              <a:buFontTx/>
              <a:buChar char="-"/>
            </a:pPr>
            <a:r>
              <a:rPr lang="nl-NL" dirty="0"/>
              <a:t>Marjoleine Houben </a:t>
            </a:r>
            <a:r>
              <a:rPr lang="nl-NL" sz="2000" dirty="0"/>
              <a:t>(</a:t>
            </a:r>
            <a:r>
              <a:rPr lang="nl-NL" sz="2000" dirty="0">
                <a:hlinkClick r:id="rId4"/>
              </a:rPr>
              <a:t>ma.houben@rotterdam.nl</a:t>
            </a:r>
            <a:r>
              <a:rPr lang="nl-NL" sz="2000" dirty="0"/>
              <a:t>)</a:t>
            </a:r>
            <a:br>
              <a:rPr lang="nl-NL" dirty="0"/>
            </a:br>
            <a:r>
              <a:rPr lang="nl-NL" sz="2000" dirty="0">
                <a:solidFill>
                  <a:srgbClr val="C0147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Stadsarchief Rotterdam</a:t>
            </a:r>
            <a:endParaRPr lang="nl-NL" sz="2000" dirty="0">
              <a:solidFill>
                <a:srgbClr val="C01473"/>
              </a:solidFill>
            </a:endParaRPr>
          </a:p>
          <a:p>
            <a:pPr hangingPunct="1">
              <a:buFontTx/>
              <a:buChar char="-"/>
            </a:pPr>
            <a:r>
              <a:rPr lang="nl-NL" dirty="0"/>
              <a:t>Christian van der Ven </a:t>
            </a:r>
            <a:r>
              <a:rPr lang="nl-NL" sz="2000" dirty="0"/>
              <a:t>(</a:t>
            </a:r>
            <a:r>
              <a:rPr lang="nl-NL" sz="2000" dirty="0">
                <a:hlinkClick r:id="rId6"/>
              </a:rPr>
              <a:t>Christian.van.der.Ven@bhic.nl</a:t>
            </a:r>
            <a:r>
              <a:rPr lang="nl-NL" sz="2000" dirty="0"/>
              <a:t>)</a:t>
            </a:r>
            <a:br>
              <a:rPr lang="nl-NL" dirty="0"/>
            </a:br>
            <a:r>
              <a:rPr lang="nl-NL" sz="2000" u="sng" dirty="0">
                <a:solidFill>
                  <a:srgbClr val="C0147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Brabants Historisch Informatie Centrum</a:t>
            </a:r>
            <a:r>
              <a:rPr lang="nl-NL" sz="2000" dirty="0">
                <a:solidFill>
                  <a:srgbClr val="C01473"/>
                </a:solidFill>
              </a:rPr>
              <a:t> / Kwaliteitsmonitor</a:t>
            </a:r>
          </a:p>
          <a:p>
            <a:pPr hangingPunct="1">
              <a:buFontTx/>
              <a:buChar char="-"/>
            </a:pPr>
            <a:r>
              <a:rPr lang="nl-NL" dirty="0"/>
              <a:t>Jeroen Spetter </a:t>
            </a:r>
            <a:r>
              <a:rPr lang="nl-NL" sz="2000" dirty="0"/>
              <a:t>(</a:t>
            </a:r>
            <a:r>
              <a:rPr lang="nl-NL" sz="2000" dirty="0">
                <a:hlinkClick r:id="rId8"/>
              </a:rPr>
              <a:t>jeroenspetter@ruigrok.nl</a:t>
            </a:r>
            <a:r>
              <a:rPr lang="nl-NL" sz="2000" dirty="0"/>
              <a:t>)</a:t>
            </a:r>
            <a:br>
              <a:rPr lang="nl-NL" sz="2000" dirty="0"/>
            </a:br>
            <a:r>
              <a:rPr lang="nl-NL" sz="2000" dirty="0">
                <a:solidFill>
                  <a:srgbClr val="C01473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Marktonderzoeksbureau Ruigrok</a:t>
            </a:r>
            <a:endParaRPr lang="nl-NL" sz="2000" dirty="0">
              <a:solidFill>
                <a:srgbClr val="C01473"/>
              </a:solidFill>
            </a:endParaRPr>
          </a:p>
          <a:p>
            <a:pPr marL="0" indent="0" hangingPunct="1">
              <a:buNone/>
            </a:pPr>
            <a:endParaRPr lang="nl-NL" sz="2000" dirty="0">
              <a:solidFill>
                <a:srgbClr val="C01473"/>
              </a:solidFill>
            </a:endParaRPr>
          </a:p>
          <a:p>
            <a:pPr marL="0" indent="0" hangingPunct="1">
              <a:buNone/>
            </a:pPr>
            <a:r>
              <a:rPr lang="nl-NL" dirty="0"/>
              <a:t>Rachel Westerveld </a:t>
            </a:r>
            <a:r>
              <a:rPr lang="nl-NL" sz="2000" dirty="0"/>
              <a:t>(</a:t>
            </a:r>
            <a:r>
              <a:rPr lang="nl-NL" sz="2000" dirty="0">
                <a:hlinkClick r:id="rId10"/>
              </a:rPr>
              <a:t>r.westerveld@geldersarchief.nl</a:t>
            </a:r>
            <a:r>
              <a:rPr lang="nl-NL" sz="2000" dirty="0"/>
              <a:t>)</a:t>
            </a:r>
            <a:br>
              <a:rPr lang="nl-NL" sz="2000" dirty="0"/>
            </a:br>
            <a:r>
              <a:rPr lang="nl-NL" sz="2000" dirty="0">
                <a:solidFill>
                  <a:srgbClr val="C01473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Gelders Archief</a:t>
            </a:r>
            <a:endParaRPr lang="nl-NL" sz="2000" dirty="0">
              <a:solidFill>
                <a:srgbClr val="C01473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56ADEBD-2BB5-79D7-37F9-816D54DE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4448380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1FA55B2-73FF-4FC9-8ED7-DF01C2DB8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CCDB567-E1E1-4263-B260-64FCB580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1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0AF66B-AB8E-45C3-B831-7C50458E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DB0B75-1127-46E1-9B0F-2DA818FED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"/>
          <a:stretch/>
        </p:blipFill>
        <p:spPr>
          <a:xfrm>
            <a:off x="1" y="0"/>
            <a:ext cx="9120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A36766-6C14-400F-AD37-C7E953AF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6DC323-DED7-4793-A83E-9B2A4FEB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hema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hema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B7096-528E-4B89-944E-5497EB94EBFE}"/>
</file>

<file path=customXml/itemProps2.xml><?xml version="1.0" encoding="utf-8"?>
<ds:datastoreItem xmlns:ds="http://schemas.openxmlformats.org/officeDocument/2006/customXml" ds:itemID="{207E87A8-B8A5-4873-B500-37CCF7C467A1}"/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147</Words>
  <Application>Microsoft Office PowerPoint</Application>
  <PresentationFormat>Breedbeeld</PresentationFormat>
  <Paragraphs>22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Helvetica</vt:lpstr>
      <vt:lpstr>Verdana</vt:lpstr>
      <vt:lpstr>Wingdings</vt:lpstr>
      <vt:lpstr>Office-thema</vt:lpstr>
      <vt:lpstr>‘Onderzoek en je zult vinden?’ Inspiratiesessie over gebruikersonderzoek</vt:lpstr>
      <vt:lpstr>Welkom!</vt:lpstr>
      <vt:lpstr>Panel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Panelgesprek</vt:lpstr>
      <vt:lpstr>Tips en adviezen</vt:lpstr>
      <vt:lpstr>Bedankt voor je aanwezigheid!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Archiefeducatie online, najaarsbijeenkomst kennisplatform</dc:title>
  <dc:creator>Kyll, Fauve</dc:creator>
  <cp:lastModifiedBy>Rachel Westerveld</cp:lastModifiedBy>
  <cp:revision>16</cp:revision>
  <dcterms:modified xsi:type="dcterms:W3CDTF">2023-03-31T13:03:53Z</dcterms:modified>
</cp:coreProperties>
</file>