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 id="2147483672" r:id="rId7"/>
    <p:sldMasterId id="2147483684" r:id="rId8"/>
  </p:sldMasterIdLst>
  <p:notesMasterIdLst>
    <p:notesMasterId r:id="rId40"/>
  </p:notesMasterIdLst>
  <p:sldIdLst>
    <p:sldId id="550" r:id="rId9"/>
    <p:sldId id="552" r:id="rId10"/>
    <p:sldId id="548" r:id="rId11"/>
    <p:sldId id="258" r:id="rId12"/>
    <p:sldId id="541" r:id="rId13"/>
    <p:sldId id="526" r:id="rId14"/>
    <p:sldId id="523" r:id="rId15"/>
    <p:sldId id="504" r:id="rId16"/>
    <p:sldId id="317" r:id="rId17"/>
    <p:sldId id="555" r:id="rId18"/>
    <p:sldId id="551" r:id="rId19"/>
    <p:sldId id="279" r:id="rId20"/>
    <p:sldId id="280" r:id="rId21"/>
    <p:sldId id="282" r:id="rId22"/>
    <p:sldId id="283" r:id="rId23"/>
    <p:sldId id="284" r:id="rId24"/>
    <p:sldId id="288" r:id="rId25"/>
    <p:sldId id="286" r:id="rId26"/>
    <p:sldId id="289" r:id="rId27"/>
    <p:sldId id="287" r:id="rId28"/>
    <p:sldId id="553" r:id="rId29"/>
    <p:sldId id="264" r:id="rId30"/>
    <p:sldId id="265" r:id="rId31"/>
    <p:sldId id="266" r:id="rId32"/>
    <p:sldId id="257" r:id="rId33"/>
    <p:sldId id="554" r:id="rId34"/>
    <p:sldId id="259" r:id="rId35"/>
    <p:sldId id="261" r:id="rId36"/>
    <p:sldId id="260" r:id="rId37"/>
    <p:sldId id="262" r:id="rId38"/>
    <p:sldId id="263"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C00000"/>
    <a:srgbClr val="00A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E3FF7-326D-4978-8A6D-76FD6C9F8FF1}" v="23" dt="2025-01-29T14:12:10.2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61" d="100"/>
          <a:sy n="61" d="100"/>
        </p:scale>
        <p:origin x="90" y="11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0" Type="http://schemas.openxmlformats.org/officeDocument/2006/relationships/slide" Target="slides/slide12.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633C4-222E-45C6-B3DF-92A8A3BBFD30}" type="datetimeFigureOut">
              <a:rPr lang="nl-NL" smtClean="0"/>
              <a:t>29-1-2025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2E357-D002-4EED-8A55-B5BBDE013A5E}" type="slidenum">
              <a:rPr lang="nl-NL" smtClean="0"/>
              <a:t>‹nr.›</a:t>
            </a:fld>
            <a:endParaRPr lang="nl-NL"/>
          </a:p>
        </p:txBody>
      </p:sp>
    </p:spTree>
    <p:extLst>
      <p:ext uri="{BB962C8B-B14F-4D97-AF65-F5344CB8AC3E}">
        <p14:creationId xmlns:p14="http://schemas.microsoft.com/office/powerpoint/2010/main" val="327600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Focus vooral op kennisdeling</a:t>
            </a:r>
          </a:p>
          <a:p>
            <a:r>
              <a:rPr lang="nl-NL"/>
              <a:t>- </a:t>
            </a:r>
            <a:r>
              <a:rPr lang="nl-NL" err="1"/>
              <a:t>Mentimeter</a:t>
            </a:r>
            <a:r>
              <a:rPr lang="nl-NL"/>
              <a:t> </a:t>
            </a:r>
            <a:r>
              <a:rPr lang="nl-NL">
                <a:sym typeface="Wingdings" panose="05000000000000000000" pitchFamily="2" charset="2"/>
              </a:rPr>
              <a:t> Welke organisatie en functie?</a:t>
            </a: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02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800" b="0" i="0" dirty="0">
                <a:solidFill>
                  <a:srgbClr val="000000"/>
                </a:solidFill>
                <a:effectLst/>
                <a:latin typeface="Calibri" panose="020F0502020204030204" pitchFamily="34" charset="0"/>
              </a:rPr>
              <a:t>Om een samenwerking te starten ga je via het ‘Actie’ menu naar ‘Toon samenwerking’.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805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Daar klik je opnieuw op het ‘Actie’ menu en vervolgens op ‘Start samenwerking’.</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3628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Vul de gegevens in van de ketenpartner met wie je wilt samenwerken, omschrijf je verzoek, voeg eventueel documenten toe en klik op ‘Verzenden’. Je kunt dit natuurlijk ook gebruiken om een kopie van de vergunning te sturen.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0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Times New Roman" panose="02020603050405020304" pitchFamily="18" charset="0"/>
              </a:rPr>
              <a:t>De VRU heeft een zaak Beschikking verwerken waarin voor meerdere soorten besluiten een proces doorlopen kan worden. Na 1 januari komt hier het Ow-besluit nog bij.</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2800" b="0" i="0" dirty="0">
                <a:solidFill>
                  <a:srgbClr val="000000"/>
                </a:solidFill>
                <a:effectLst/>
                <a:latin typeface="Calibri" panose="020F0502020204030204" pitchFamily="34" charset="0"/>
              </a:rPr>
              <a:t>Als metadata is het voor ons van groot belang dat het OLO- of DSO-aanvraagnummer wordt meegegeven. Anders kunnen we het nergens aan relateren. </a:t>
            </a: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6796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kern="100" dirty="0">
                <a:effectLst/>
                <a:latin typeface="Calibri" panose="020F0502020204030204" pitchFamily="34" charset="0"/>
                <a:ea typeface="Times New Roman" panose="02020603050405020304" pitchFamily="18" charset="0"/>
              </a:rPr>
              <a:t>Onze adviseurs controleren wat er gedaan is met het door ons gegeven advies en voegen dit als eigenschap toe aan de zaak.</a:t>
            </a:r>
            <a:r>
              <a:rPr lang="nl-NL" sz="1800" dirty="0">
                <a:effectLst/>
                <a:latin typeface="Calibri" panose="020F0502020204030204" pitchFamily="34" charset="0"/>
                <a:ea typeface="Times New Roman" panose="02020603050405020304" pitchFamily="18" charset="0"/>
              </a:rPr>
              <a:t> Er wordt ook een extra afweging gemaakt of toezicht direct nodig is; los van het feit of het object onder het reguliere toezicht gaat vallen. De resultaten moeten we nog inrichten, maar die zullen overeenkomen met alle bewaartermijnen die horen bij de strekking van de beschikking (brandveilig gebruik of evenement maakt natuurlijk verschil).</a:t>
            </a:r>
            <a:endParaRPr lang="nl-NL" sz="1800" kern="100" dirty="0">
              <a:effectLst/>
              <a:latin typeface="Calibri" panose="020F0502020204030204" pitchFamily="34" charset="0"/>
              <a:ea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068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kern="100" dirty="0">
                <a:effectLst/>
                <a:latin typeface="Calibri" panose="020F0502020204030204" pitchFamily="34" charset="0"/>
                <a:ea typeface="Times New Roman" panose="02020603050405020304" pitchFamily="18" charset="0"/>
              </a:rPr>
              <a:t>De zaak </a:t>
            </a:r>
            <a:r>
              <a:rPr lang="nl-NL" sz="1800" i="1" kern="100" dirty="0">
                <a:effectLst/>
                <a:latin typeface="Calibri" panose="020F0502020204030204" pitchFamily="34" charset="0"/>
                <a:ea typeface="Times New Roman" panose="02020603050405020304" pitchFamily="18" charset="0"/>
              </a:rPr>
              <a:t>Beschikking verwerken</a:t>
            </a:r>
            <a:r>
              <a:rPr lang="nl-NL" sz="1800" kern="100" dirty="0">
                <a:effectLst/>
                <a:latin typeface="Calibri" panose="020F0502020204030204" pitchFamily="34" charset="0"/>
                <a:ea typeface="Times New Roman" panose="02020603050405020304" pitchFamily="18" charset="0"/>
              </a:rPr>
              <a:t> wordt gekoppeld aan het onderdeel Omgevingsdossier (OD). Als je daarna het document uit de zaak deelt met het OD, is het tijdens het dossieronderzoek snel terug te vinden. Dit onderdeel is namelijk het startpunt voor de toezichthouder bij het doen van dossieronderzoek.</a:t>
            </a:r>
          </a:p>
          <a:p>
            <a:pPr>
              <a:lnSpc>
                <a:spcPts val="1400"/>
              </a:lnSpc>
            </a:pPr>
            <a:r>
              <a:rPr lang="nl-NL" sz="1800" kern="100" dirty="0">
                <a:effectLst/>
                <a:latin typeface="Calibri" panose="020F0502020204030204" pitchFamily="34" charset="0"/>
                <a:ea typeface="Times New Roman" panose="02020603050405020304" pitchFamily="18" charset="0"/>
              </a:rPr>
              <a:t>Voor de toezichthouder is de beschikking essentieel voor het uitvoeren van de controle. Hierin zijn namelijk de gronden genoemd op basis waarvan het toezicht gehouden wordt. Zonder beschikking weet de toezichthouder niet of er bepaalde afspraken gemaakt zijn.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809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Bestuurlijk traject </a:t>
            </a:r>
            <a:r>
              <a:rPr lang="nl-NL">
                <a:sym typeface="Wingdings" panose="05000000000000000000" pitchFamily="2" charset="2"/>
              </a:rPr>
              <a:t> vervolg op trajecten in de regio.</a:t>
            </a:r>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76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477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 Net als bij </a:t>
            </a:r>
            <a:r>
              <a:rPr lang="nl-NL" err="1"/>
              <a:t>bij</a:t>
            </a:r>
            <a:r>
              <a:rPr lang="nl-NL"/>
              <a:t> aanvraag, ook samenwerk opgenomen. Verplichtingen omtrent metadata </a:t>
            </a:r>
            <a:r>
              <a:rPr lang="nl-NL" err="1"/>
              <a:t>meegnoemne</a:t>
            </a:r>
            <a:r>
              <a:rPr lang="nl-NL"/>
              <a:t> / ook documentregistratie </a:t>
            </a:r>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5846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lvl="1"/>
            <a:r>
              <a:rPr lang="nl-NL" sz="1300">
                <a:solidFill>
                  <a:srgbClr val="404040"/>
                </a:solidFill>
                <a:highlight>
                  <a:srgbClr val="00FF00"/>
                </a:highlight>
                <a:cs typeface="Arial"/>
              </a:rPr>
              <a:t>VRAAG AAN GROEP: </a:t>
            </a:r>
            <a:r>
              <a:rPr lang="nl-NL" sz="1300">
                <a:solidFill>
                  <a:srgbClr val="404040"/>
                </a:solidFill>
                <a:cs typeface="Arial"/>
              </a:rPr>
              <a:t>​</a:t>
            </a:r>
          </a:p>
          <a:p>
            <a:pPr marL="228600" lvl="2" indent="-264795">
              <a:buChar char="•"/>
            </a:pPr>
            <a:r>
              <a:rPr lang="nl-NL" sz="1100">
                <a:solidFill>
                  <a:srgbClr val="404040"/>
                </a:solidFill>
                <a:highlight>
                  <a:srgbClr val="00FF00"/>
                </a:highlight>
                <a:cs typeface="Arial"/>
              </a:rPr>
              <a:t>Zijn er werkafsprakengemaakt dat de </a:t>
            </a:r>
            <a:r>
              <a:rPr lang="nl-NL" sz="1100" err="1">
                <a:solidFill>
                  <a:srgbClr val="404040"/>
                </a:solidFill>
                <a:highlight>
                  <a:srgbClr val="00FF00"/>
                </a:highlight>
                <a:cs typeface="Arial"/>
              </a:rPr>
              <a:t>benodige</a:t>
            </a:r>
            <a:r>
              <a:rPr lang="nl-NL" sz="1100">
                <a:solidFill>
                  <a:srgbClr val="404040"/>
                </a:solidFill>
                <a:highlight>
                  <a:srgbClr val="00FF00"/>
                </a:highlight>
                <a:cs typeface="Arial"/>
              </a:rPr>
              <a:t> informatie uit samenwerking wordt gehaald voor archivering binnen jullie organisatie?</a:t>
            </a:r>
            <a:r>
              <a:rPr lang="nl-NL" sz="1100">
                <a:solidFill>
                  <a:srgbClr val="404040"/>
                </a:solidFill>
                <a:cs typeface="Arial"/>
              </a:rPr>
              <a:t>​</a:t>
            </a:r>
          </a:p>
          <a:p>
            <a:pPr marL="228600" lvl="2" indent="-264795">
              <a:buChar char="•"/>
            </a:pPr>
            <a:r>
              <a:rPr lang="nl-NL" sz="1100">
                <a:solidFill>
                  <a:srgbClr val="404040"/>
                </a:solidFill>
                <a:highlight>
                  <a:srgbClr val="00FF00"/>
                </a:highlight>
                <a:cs typeface="Arial"/>
              </a:rPr>
              <a:t>Risico dat informatie op meerdere plekken gearchiveerd wordt als er geen duidelijke afspraken zijn. Hoe erg is dat?</a:t>
            </a:r>
            <a:r>
              <a:rPr lang="nl-NL" sz="1100">
                <a:solidFill>
                  <a:srgbClr val="404040"/>
                </a:solidFill>
                <a:cs typeface="Arial"/>
              </a:rPr>
              <a:t>​ (word </a:t>
            </a:r>
            <a:r>
              <a:rPr lang="nl-NL" sz="1100" err="1">
                <a:solidFill>
                  <a:srgbClr val="404040"/>
                </a:solidFill>
                <a:cs typeface="Arial"/>
              </a:rPr>
              <a:t>cloud</a:t>
            </a:r>
            <a:r>
              <a:rPr lang="nl-NL" sz="1100">
                <a:solidFill>
                  <a:srgbClr val="404040"/>
                </a:solidFill>
                <a:cs typeface="Arial"/>
              </a:rPr>
              <a:t>)</a:t>
            </a:r>
          </a:p>
          <a:p>
            <a:pPr marL="228600" lvl="2" indent="-264795">
              <a:buChar char="•"/>
            </a:pPr>
            <a:r>
              <a:rPr lang="nl-NL" sz="1100">
                <a:solidFill>
                  <a:srgbClr val="404040"/>
                </a:solidFill>
                <a:highlight>
                  <a:srgbClr val="00FF00"/>
                </a:highlight>
                <a:cs typeface="Arial"/>
              </a:rPr>
              <a:t>Noodzakelijk van specifiëren van informatie die overgenomen wordt? En waarom? Haalbaar?</a:t>
            </a:r>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34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56870" indent="-356870"/>
            <a:r>
              <a:rPr lang="nl-NL">
                <a:highlight>
                  <a:srgbClr val="00FF00"/>
                </a:highlight>
              </a:rPr>
              <a:t>Vraag aan groep?</a:t>
            </a:r>
          </a:p>
          <a:p>
            <a:pPr marL="629920" lvl="1" indent="-356870"/>
            <a:r>
              <a:rPr lang="nl-NL">
                <a:highlight>
                  <a:srgbClr val="00FF00"/>
                </a:highlight>
                <a:ea typeface="Calibri" panose="020F0502020204030204"/>
                <a:cs typeface="Calibri" panose="020F0502020204030204"/>
              </a:rPr>
              <a:t>Gebruiken jullie de i-</a:t>
            </a:r>
            <a:r>
              <a:rPr lang="nl-NL" err="1">
                <a:highlight>
                  <a:srgbClr val="00FF00"/>
                </a:highlight>
                <a:ea typeface="Calibri" panose="020F0502020204030204"/>
                <a:cs typeface="Calibri" panose="020F0502020204030204"/>
              </a:rPr>
              <a:t>ztc</a:t>
            </a:r>
            <a:r>
              <a:rPr lang="nl-NL">
                <a:highlight>
                  <a:srgbClr val="00FF00"/>
                </a:highlight>
                <a:ea typeface="Calibri" panose="020F0502020204030204"/>
                <a:cs typeface="Calibri" panose="020F0502020204030204"/>
              </a:rPr>
              <a:t> (zaaktypen, bewaartermijnen, resultaten, informatieobjecten)</a:t>
            </a:r>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73CA1-EC2D-4A3C-8BB7-4D0BD8DEF162}"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5126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539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297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dirty="0">
                <a:solidFill>
                  <a:srgbClr val="000000"/>
                </a:solidFill>
                <a:effectLst/>
                <a:latin typeface="Calibri" panose="020F0502020204030204" pitchFamily="34" charset="0"/>
              </a:rPr>
              <a:t>Vanuit de zaak kun je naar het uitwisselingsdossier gaan. </a:t>
            </a:r>
            <a:r>
              <a:rPr lang="nl-NL" sz="2800" b="0" i="0" dirty="0">
                <a:solidFill>
                  <a:srgbClr val="000000"/>
                </a:solidFill>
                <a:effectLst/>
                <a:latin typeface="Calibri" panose="020F0502020204030204" pitchFamily="34" charset="0"/>
              </a:rPr>
              <a:t>Je komt dan in de samenwerkingsruimte.</a:t>
            </a:r>
            <a:endParaRPr lang="nl-NL" sz="1800" b="0" i="0" dirty="0">
              <a:solidFill>
                <a:srgbClr val="000000"/>
              </a:solidFill>
              <a:effectLst/>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2F47E5-F93F-475E-8760-7EBA1D51A1D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3262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76D619B-4937-4E31-9152-6E506AA0196E}" type="datetime1">
              <a:rPr lang="de-DE" smtClean="0"/>
              <a:t>29.01.2025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6D05EDE0-2EBE-4B11-8441-34B8C638EC1E}" type="datetime1">
              <a:rPr lang="de-DE" smtClean="0"/>
              <a:t>29.01.2025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B6F88EDD-C435-4E32-89E0-4B6E803DF53B}" type="datetime1">
              <a:rPr lang="de-DE" smtClean="0"/>
              <a:t>29.01.2025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2E30FB33-3298-4712-BDD8-CC6C6AE497C7}" type="datetimeFigureOut">
              <a:rPr lang="nl-NL" smtClean="0"/>
              <a:t>29-1-2025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D69002-BB8B-4679-A9C6-2ECE96B519C3}"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2635BD47-A2A2-82F9-DCDC-5D2FE63954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08747" y="565142"/>
            <a:ext cx="937706" cy="92552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721AB8F4-D1F7-3E10-55F4-0B56C72C17AE}"/>
              </a:ext>
            </a:extLst>
          </p:cNvPr>
          <p:cNvSpPr/>
          <p:nvPr userDrawn="1"/>
        </p:nvSpPr>
        <p:spPr>
          <a:xfrm>
            <a:off x="0" y="6390344"/>
            <a:ext cx="12192000" cy="69441"/>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0989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994392" cy="1450757"/>
          </a:xfrm>
        </p:spPr>
        <p:txBody>
          <a:bodyPr/>
          <a:lstStyle/>
          <a:p>
            <a:r>
              <a:rPr lang="nl-NL"/>
              <a:t>Klik om stijl te bewerken</a:t>
            </a:r>
            <a:endParaRPr lang="en-US"/>
          </a:p>
        </p:txBody>
      </p:sp>
      <p:sp>
        <p:nvSpPr>
          <p:cNvPr id="3" name="Content Placeholder 2"/>
          <p:cNvSpPr>
            <a:spLocks noGrp="1"/>
          </p:cNvSpPr>
          <p:nvPr>
            <p:ph idx="1"/>
          </p:nvPr>
        </p:nvSpPr>
        <p:spPr>
          <a:xfrm>
            <a:off x="1097279" y="1845734"/>
            <a:ext cx="10115203" cy="4481914"/>
          </a:xfrm>
        </p:spPr>
        <p:txBody>
          <a:bodyPr/>
          <a:lstStyle>
            <a:lvl1pPr marL="357188" indent="-357188">
              <a:buFont typeface="Courier New" panose="02070309020205020404" pitchFamily="49" charset="0"/>
              <a:buChar char="o"/>
              <a:defRPr/>
            </a:lvl1pPr>
            <a:lvl2pPr marL="630238" indent="-273050">
              <a:defRPr/>
            </a:lvl2pPr>
            <a:lvl3pPr marL="895350" indent="-265113">
              <a:defRPr sz="1600"/>
            </a:lvl3pPr>
            <a:lvl4pPr marL="1079500" indent="-182563">
              <a:defRPr/>
            </a:lvl4pPr>
            <a:lvl5pPr marL="1252538" indent="-182563">
              <a:tabLs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E30FB33-3298-4712-BDD8-CC6C6AE497C7}" type="datetimeFigureOut">
              <a:rPr lang="nl-NL" smtClean="0"/>
              <a:t>29-1-2025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1900034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2E30FB33-3298-4712-BDD8-CC6C6AE497C7}" type="datetimeFigureOut">
              <a:rPr lang="nl-NL" smtClean="0"/>
              <a:t>29-1-2025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D69002-BB8B-4679-A9C6-2ECE96B519C3}"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52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a:p>
        </p:txBody>
      </p:sp>
      <p:sp>
        <p:nvSpPr>
          <p:cNvPr id="3" name="Content Placeholder 2"/>
          <p:cNvSpPr>
            <a:spLocks noGrp="1"/>
          </p:cNvSpPr>
          <p:nvPr>
            <p:ph sz="half" idx="1"/>
          </p:nvPr>
        </p:nvSpPr>
        <p:spPr>
          <a:xfrm>
            <a:off x="1097280" y="1845734"/>
            <a:ext cx="4937760" cy="4023359"/>
          </a:xfrm>
        </p:spPr>
        <p:txBody>
          <a:bodyPr/>
          <a:lstStyle>
            <a:lvl3pPr marL="712788" indent="-182563">
              <a:defRPr/>
            </a:lvl3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2E30FB33-3298-4712-BDD8-CC6C6AE497C7}" type="datetimeFigureOut">
              <a:rPr lang="nl-NL" smtClean="0"/>
              <a:t>29-1-2025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820850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5"/>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2867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E30FB33-3298-4712-BDD8-CC6C6AE497C7}" type="datetimeFigureOut">
              <a:rPr lang="nl-NL" smtClean="0"/>
              <a:t>29-1-2025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3858330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2E30FB33-3298-4712-BDD8-CC6C6AE497C7}" type="datetimeFigureOut">
              <a:rPr lang="nl-NL" smtClean="0"/>
              <a:t>29-1-2025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3208682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E30FB33-3298-4712-BDD8-CC6C6AE497C7}" type="datetimeFigureOut">
              <a:rPr lang="nl-NL" smtClean="0"/>
              <a:t>29-1-2025</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1837669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E30FB33-3298-4712-BDD8-CC6C6AE497C7}" type="datetimeFigureOut">
              <a:rPr lang="nl-NL" smtClean="0"/>
              <a:t>29-1-2025</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D69002-BB8B-4679-A9C6-2ECE96B519C3}" type="slidenum">
              <a:rPr lang="nl-NL" smtClean="0"/>
              <a:t>‹nr.›</a:t>
            </a:fld>
            <a:endParaRPr lang="nl-NL"/>
          </a:p>
        </p:txBody>
      </p:sp>
    </p:spTree>
    <p:extLst>
      <p:ext uri="{BB962C8B-B14F-4D97-AF65-F5344CB8AC3E}">
        <p14:creationId xmlns:p14="http://schemas.microsoft.com/office/powerpoint/2010/main" val="205138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6556D1D4-3A81-4186-8C4F-4077A5A6D2C0}" type="datetime1">
              <a:rPr lang="de-DE" smtClean="0"/>
              <a:t>29.01.2025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nl-NL"/>
              <a:t>Klik om stijl te bewerken</a:t>
            </a:r>
            <a:endParaRPr lang="en-US"/>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2E30FB33-3298-4712-BDD8-CC6C6AE497C7}" type="datetimeFigureOut">
              <a:rPr lang="nl-NL" smtClean="0"/>
              <a:t>29-1-2025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1616013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E30FB33-3298-4712-BDD8-CC6C6AE497C7}" type="datetimeFigureOut">
              <a:rPr lang="nl-NL" smtClean="0"/>
              <a:t>29-1-2025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1134127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2E30FB33-3298-4712-BDD8-CC6C6AE497C7}" type="datetimeFigureOut">
              <a:rPr lang="nl-NL" smtClean="0"/>
              <a:t>29-1-2025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BD69002-BB8B-4679-A9C6-2ECE96B519C3}" type="slidenum">
              <a:rPr lang="nl-NL" smtClean="0"/>
              <a:t>‹nr.›</a:t>
            </a:fld>
            <a:endParaRPr lang="nl-NL"/>
          </a:p>
        </p:txBody>
      </p:sp>
    </p:spTree>
    <p:extLst>
      <p:ext uri="{BB962C8B-B14F-4D97-AF65-F5344CB8AC3E}">
        <p14:creationId xmlns:p14="http://schemas.microsoft.com/office/powerpoint/2010/main" val="11738262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5BEC65-A3B3-01AC-2C45-C9A99FDF88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7590DFB-8529-2815-7507-A19EC75742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636381C-9BB0-6F73-051E-B697DA31CF3D}"/>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BB0E8E8E-995C-DAF2-F877-FB8FA72C41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30F7B91-0EC1-8EBD-75E7-575CDFF9904F}"/>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372527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095391-F049-40E9-A932-B5661F2DD4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89FC9E5-0FA6-2840-D9C3-92693538B4D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E50748-BF0F-CB14-A01B-AC66A1567919}"/>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BA01FFFA-2D97-40BA-9637-0DF8DFE9F76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F98D6E1-01CC-1BE0-5656-AEB8A1D94BB8}"/>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466784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EA431-866F-5C6F-CC62-6A7D6A1793C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DB5D779-64D1-E6A1-79F0-48D3B63BD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3EE4BA4-1A88-B82D-F869-E58169215E39}"/>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3256BD6B-F707-8EE4-445B-23D4EC3258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518886-9303-48CF-2363-0A3902E5614B}"/>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3081394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89DCA5-FD2D-0E98-841C-905365EAD76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6DC101-9695-E48E-B56F-755226E2512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BC904D6-882C-1441-4DAD-211BA4CE01D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E3351B5-2F77-6D60-36AA-03B3A4C43FF0}"/>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BBCB4BEB-2CB9-3D66-9DB2-6F54A9056E6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387C39-03DE-B514-A67D-581FEBA8A6F2}"/>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3204291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5DA1A4-A4AE-440E-E921-F220203D84E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519044-7434-BF82-F015-6A1DA621AC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F514213-5042-055A-6FD2-BA685B90E3F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A21D08-38D1-FA98-DD67-B15B1716A7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07642B97-6F86-5250-FD58-1799B0E1BB21}"/>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3D114B-CAAF-BA67-CC61-7A75003E22B5}"/>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8" name="Tijdelijke aanduiding voor voettekst 7">
            <a:extLst>
              <a:ext uri="{FF2B5EF4-FFF2-40B4-BE49-F238E27FC236}">
                <a16:creationId xmlns:a16="http://schemas.microsoft.com/office/drawing/2014/main" id="{E6465E0F-05B3-5539-D3F9-E9BE1B3CFCD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BF619C-7F3A-E3F6-C673-07C2BE82CE6A}"/>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382366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EF40B5-3601-C9B2-DD99-AD67FCBEB3E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865249C-EA82-A520-54E6-1CB269A523CF}"/>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4" name="Tijdelijke aanduiding voor voettekst 3">
            <a:extLst>
              <a:ext uri="{FF2B5EF4-FFF2-40B4-BE49-F238E27FC236}">
                <a16:creationId xmlns:a16="http://schemas.microsoft.com/office/drawing/2014/main" id="{F9C9F39B-C12F-24B6-B226-38F196B7BCF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FB9B735-0610-E9FC-A9CA-C0F5DFC47703}"/>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828903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EB4F5C8-E022-2173-4DDB-ABF8C3BB4221}"/>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3" name="Tijdelijke aanduiding voor voettekst 2">
            <a:extLst>
              <a:ext uri="{FF2B5EF4-FFF2-40B4-BE49-F238E27FC236}">
                <a16:creationId xmlns:a16="http://schemas.microsoft.com/office/drawing/2014/main" id="{40F2B04E-B009-0142-AA2C-8EBE30A0307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FF5A10D-D5F4-D6FF-AAC1-B335F6A2D27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5111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38A56BB0-17D5-49E2-8E11-AFC5ADB4CD90}" type="datetime1">
              <a:rPr lang="de-DE" smtClean="0"/>
              <a:t>29.01.2025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214986-EDD6-3F20-EB77-178EA596DCC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51EE1A9-F7D9-85BB-9AD3-B79835ED4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C4976A-9435-1CCA-DD95-7962CFA8B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95FA7A7-8255-6AA8-C4F6-4CD18B633FA5}"/>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7FF639DC-F01C-A7E2-5F71-EBA87B6175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E0DE129-B35C-6E54-C87F-561E7B16C5E8}"/>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4238971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505D77-C874-41A8-3FAD-1BC7599FF20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1529CCA-42C2-060B-7151-2C62FB8612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AAFC5D89-3B03-A66B-2CA7-1C7519982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95DCAA7-85B4-3BBA-F5AF-015151940839}"/>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6" name="Tijdelijke aanduiding voor voettekst 5">
            <a:extLst>
              <a:ext uri="{FF2B5EF4-FFF2-40B4-BE49-F238E27FC236}">
                <a16:creationId xmlns:a16="http://schemas.microsoft.com/office/drawing/2014/main" id="{3108CC49-668D-24FF-5470-6A1C29A4611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1D4098A-9F49-DE50-B3E5-3D905A01710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22305215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B7F7A-FB1C-A4CD-F255-E903A2E8B95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A56856D-746B-0461-100A-999FFA27E73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FF34B-31A8-58AB-F045-BF3C62750ABA}"/>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EA7FCADD-029D-BF19-BCAD-40C50B9EA26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1AEA479-2473-4B93-42BB-494EDCCFCB0E}"/>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1463724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690723A-8E6E-E2BB-7125-7737A283FE1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372BAC-A7C1-D6A5-840D-41EB2AD4787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2EA86F1-7D75-DD08-7082-0365866ABDB7}"/>
              </a:ext>
            </a:extLst>
          </p:cNvPr>
          <p:cNvSpPr>
            <a:spLocks noGrp="1"/>
          </p:cNvSpPr>
          <p:nvPr>
            <p:ph type="dt" sz="half" idx="10"/>
          </p:nvPr>
        </p:nvSpPr>
        <p:spPr/>
        <p:txBody>
          <a:body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41490D65-91BF-0771-4C38-226C8A33A5F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FB7877-B825-C499-2B59-29B16D510F17}"/>
              </a:ext>
            </a:extLst>
          </p:cNvPr>
          <p:cNvSpPr>
            <a:spLocks noGrp="1"/>
          </p:cNvSpPr>
          <p:nvPr>
            <p:ph type="sldNum" sz="quarter" idx="12"/>
          </p:nvPr>
        </p:nvSpPr>
        <p:spPr/>
        <p:txBody>
          <a:bodyPr/>
          <a:lstStyle/>
          <a:p>
            <a:fld id="{767C7D2A-A178-4FFF-AECF-F139D5123B14}" type="slidenum">
              <a:rPr lang="nl-NL" smtClean="0"/>
              <a:t>‹nr.›</a:t>
            </a:fld>
            <a:endParaRPr lang="nl-NL"/>
          </a:p>
        </p:txBody>
      </p:sp>
    </p:spTree>
    <p:extLst>
      <p:ext uri="{BB962C8B-B14F-4D97-AF65-F5344CB8AC3E}">
        <p14:creationId xmlns:p14="http://schemas.microsoft.com/office/powerpoint/2010/main" val="3711892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3B17B4A9-BA73-47E6-905B-FFAD03B754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193CE86A-0528-4A6A-B914-51973C0B47B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6" name="Tijdelijke aanduiding voor datum 3">
            <a:extLst>
              <a:ext uri="{FF2B5EF4-FFF2-40B4-BE49-F238E27FC236}">
                <a16:creationId xmlns:a16="http://schemas.microsoft.com/office/drawing/2014/main" id="{A7A6C3CA-1D8A-497F-97EE-F8BB2A6B0772}"/>
              </a:ext>
            </a:extLst>
          </p:cNvPr>
          <p:cNvSpPr>
            <a:spLocks noGrp="1"/>
          </p:cNvSpPr>
          <p:nvPr>
            <p:ph type="dt" sz="half" idx="10"/>
          </p:nvPr>
        </p:nvSpPr>
        <p:spPr/>
        <p:txBody>
          <a:bodyPr/>
          <a:lstStyle>
            <a:lvl1pPr>
              <a:defRPr/>
            </a:lvl1pPr>
          </a:lstStyle>
          <a:p>
            <a:pPr>
              <a:defRPr/>
            </a:pPr>
            <a:r>
              <a:rPr lang="nl-NL" altLang="nl-NL"/>
              <a:t>23 november 2020</a:t>
            </a:r>
            <a:endParaRPr lang="nl-NL" altLang="nl-NL" dirty="0"/>
          </a:p>
        </p:txBody>
      </p:sp>
      <p:sp>
        <p:nvSpPr>
          <p:cNvPr id="7" name="Tijdelijke aanduiding voor voettekst 4">
            <a:extLst>
              <a:ext uri="{FF2B5EF4-FFF2-40B4-BE49-F238E27FC236}">
                <a16:creationId xmlns:a16="http://schemas.microsoft.com/office/drawing/2014/main" id="{11C5DBF3-3E50-40FD-A90E-46C683D74CF4}"/>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221050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2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C0480AA5-73EB-4848-B784-72914172EC07}"/>
              </a:ext>
            </a:extLst>
          </p:cNvPr>
          <p:cNvPicPr>
            <a:picLocks noChangeAspect="1"/>
          </p:cNvPicPr>
          <p:nvPr userDrawn="1"/>
        </p:nvPicPr>
        <p:blipFill>
          <a:blip r:embed="rId2">
            <a:extLst>
              <a:ext uri="{28A0092B-C50C-407E-A947-70E740481C1C}">
                <a14:useLocalDpi xmlns:a14="http://schemas.microsoft.com/office/drawing/2010/main" val="0"/>
              </a:ext>
            </a:extLst>
          </a:blip>
          <a:srcRect r="7053"/>
          <a:stretch>
            <a:fillRect/>
          </a:stretch>
        </p:blipFill>
        <p:spPr bwMode="auto">
          <a:xfrm>
            <a:off x="5422901" y="3216276"/>
            <a:ext cx="67691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69CBB351-B76D-41B1-8C41-8FC59CAC24BC}"/>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F14B9210-00FB-40C1-B232-EEA20BF95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1920928A-80E1-4DFA-90EE-877B1CD6CFA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kstvak 7">
            <a:extLst>
              <a:ext uri="{FF2B5EF4-FFF2-40B4-BE49-F238E27FC236}">
                <a16:creationId xmlns:a16="http://schemas.microsoft.com/office/drawing/2014/main" id="{EC7D6E2D-7204-414C-BE64-6D22494E20AD}"/>
              </a:ext>
            </a:extLst>
          </p:cNvPr>
          <p:cNvSpPr txBox="1">
            <a:spLocks noChangeArrowheads="1"/>
          </p:cNvSpPr>
          <p:nvPr userDrawn="1"/>
        </p:nvSpPr>
        <p:spPr bwMode="auto">
          <a:xfrm>
            <a:off x="15019867" y="5359400"/>
            <a:ext cx="184731" cy="369332"/>
          </a:xfrm>
          <a:prstGeom prst="rect">
            <a:avLst/>
          </a:prstGeom>
          <a:noFill/>
          <a:ln>
            <a:noFill/>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endParaRPr lang="nl-NL" sz="1800"/>
          </a:p>
        </p:txBody>
      </p:sp>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9" name="Tijdelijke aanduiding voor datum 3">
            <a:extLst>
              <a:ext uri="{FF2B5EF4-FFF2-40B4-BE49-F238E27FC236}">
                <a16:creationId xmlns:a16="http://schemas.microsoft.com/office/drawing/2014/main" id="{186B9B13-8250-4652-8B98-09644017D75A}"/>
              </a:ext>
            </a:extLst>
          </p:cNvPr>
          <p:cNvSpPr>
            <a:spLocks noGrp="1"/>
          </p:cNvSpPr>
          <p:nvPr>
            <p:ph type="dt" sz="half" idx="10"/>
          </p:nvPr>
        </p:nvSpPr>
        <p:spPr/>
        <p:txBody>
          <a:bodyPr/>
          <a:lstStyle>
            <a:lvl1pPr>
              <a:defRPr/>
            </a:lvl1pPr>
          </a:lstStyle>
          <a:p>
            <a:pPr>
              <a:defRPr/>
            </a:pPr>
            <a:r>
              <a:rPr lang="nl-NL" altLang="nl-NL"/>
              <a:t>23 november 2020</a:t>
            </a:r>
          </a:p>
        </p:txBody>
      </p:sp>
      <p:sp>
        <p:nvSpPr>
          <p:cNvPr id="10" name="Tijdelijke aanduiding voor voettekst 4">
            <a:extLst>
              <a:ext uri="{FF2B5EF4-FFF2-40B4-BE49-F238E27FC236}">
                <a16:creationId xmlns:a16="http://schemas.microsoft.com/office/drawing/2014/main" id="{03B82141-587E-4711-871D-67B31E69C5D1}"/>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5070947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1_Titeldia">
    <p:spTree>
      <p:nvGrpSpPr>
        <p:cNvPr id="1" name=""/>
        <p:cNvGrpSpPr/>
        <p:nvPr/>
      </p:nvGrpSpPr>
      <p:grpSpPr>
        <a:xfrm>
          <a:off x="0" y="0"/>
          <a:ext cx="0" cy="0"/>
          <a:chOff x="0" y="0"/>
          <a:chExt cx="0" cy="0"/>
        </a:xfrm>
      </p:grpSpPr>
      <p:pic>
        <p:nvPicPr>
          <p:cNvPr id="4" name="Afbeelding 7">
            <a:extLst>
              <a:ext uri="{FF2B5EF4-FFF2-40B4-BE49-F238E27FC236}">
                <a16:creationId xmlns:a16="http://schemas.microsoft.com/office/drawing/2014/main" id="{56467B5D-EFC2-4F8E-A140-C02B115C5482}"/>
              </a:ext>
            </a:extLst>
          </p:cNvPr>
          <p:cNvPicPr>
            <a:picLocks noChangeAspect="1"/>
          </p:cNvPicPr>
          <p:nvPr userDrawn="1"/>
        </p:nvPicPr>
        <p:blipFill>
          <a:blip r:embed="rId2">
            <a:extLst>
              <a:ext uri="{28A0092B-C50C-407E-A947-70E740481C1C}">
                <a14:useLocalDpi xmlns:a14="http://schemas.microsoft.com/office/drawing/2010/main" val="0"/>
              </a:ext>
            </a:extLst>
          </a:blip>
          <a:srcRect t="16351" r="27695"/>
          <a:stretch>
            <a:fillRect/>
          </a:stretch>
        </p:blipFill>
        <p:spPr bwMode="auto">
          <a:xfrm>
            <a:off x="5693834" y="0"/>
            <a:ext cx="649816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8">
            <a:extLst>
              <a:ext uri="{FF2B5EF4-FFF2-40B4-BE49-F238E27FC236}">
                <a16:creationId xmlns:a16="http://schemas.microsoft.com/office/drawing/2014/main" id="{4A3BC18E-98BF-4347-BA76-94AB598AC1A9}"/>
              </a:ext>
            </a:extLst>
          </p:cNvPr>
          <p:cNvPicPr>
            <a:picLocks noChangeAspect="1"/>
          </p:cNvPicPr>
          <p:nvPr userDrawn="1"/>
        </p:nvPicPr>
        <p:blipFill>
          <a:blip r:embed="rId3">
            <a:extLst>
              <a:ext uri="{28A0092B-C50C-407E-A947-70E740481C1C}">
                <a14:useLocalDpi xmlns:a14="http://schemas.microsoft.com/office/drawing/2010/main" val="0"/>
              </a:ext>
            </a:extLst>
          </a:blip>
          <a:srcRect r="11250" b="9698"/>
          <a:stretch>
            <a:fillRect/>
          </a:stretch>
        </p:blipFill>
        <p:spPr bwMode="auto">
          <a:xfrm>
            <a:off x="5422901" y="3429000"/>
            <a:ext cx="6769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8">
            <a:extLst>
              <a:ext uri="{FF2B5EF4-FFF2-40B4-BE49-F238E27FC236}">
                <a16:creationId xmlns:a16="http://schemas.microsoft.com/office/drawing/2014/main" id="{246A13BD-CEA3-4625-99CC-D686F1E8C3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763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Afbeelding 9" descr="Logo_RUD_ROOD_RGB.ai">
            <a:extLst>
              <a:ext uri="{FF2B5EF4-FFF2-40B4-BE49-F238E27FC236}">
                <a16:creationId xmlns:a16="http://schemas.microsoft.com/office/drawing/2014/main" id="{23B1BF1D-C897-41B0-A3EA-D0B7F1E3C5B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55052" y="2527300"/>
            <a:ext cx="256963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609600" y="2998114"/>
            <a:ext cx="6841067" cy="430887"/>
          </a:xfrm>
        </p:spPr>
        <p:txBody>
          <a:bodyPr anchor="b">
            <a:spAutoFit/>
          </a:bodyPr>
          <a:lstStyle>
            <a:lvl1pPr>
              <a:defRPr sz="2200">
                <a:solidFill>
                  <a:srgbClr val="E11E2D"/>
                </a:solidFill>
              </a:defRPr>
            </a:lvl1pPr>
          </a:lstStyle>
          <a:p>
            <a:r>
              <a:rPr lang="nl-NL" dirty="0"/>
              <a:t>Titelstijl van model bewerken</a:t>
            </a:r>
          </a:p>
        </p:txBody>
      </p:sp>
      <p:sp>
        <p:nvSpPr>
          <p:cNvPr id="3" name="Subtitel 2"/>
          <p:cNvSpPr>
            <a:spLocks noGrp="1"/>
          </p:cNvSpPr>
          <p:nvPr>
            <p:ph type="subTitle" idx="1"/>
          </p:nvPr>
        </p:nvSpPr>
        <p:spPr>
          <a:xfrm>
            <a:off x="609600" y="3429000"/>
            <a:ext cx="5486400" cy="1257300"/>
          </a:xfrm>
        </p:spPr>
        <p:txBody>
          <a:bodyPr>
            <a:normAutofit/>
          </a:bodyPr>
          <a:lstStyle>
            <a:lvl1pPr marL="0" indent="0" algn="l">
              <a:buNone/>
              <a:defRPr sz="2000">
                <a:solidFill>
                  <a:srgbClr val="E11E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titelstijl van het model te bewerken</a:t>
            </a:r>
          </a:p>
        </p:txBody>
      </p:sp>
      <p:sp>
        <p:nvSpPr>
          <p:cNvPr id="8" name="Tijdelijke aanduiding voor datum 3">
            <a:extLst>
              <a:ext uri="{FF2B5EF4-FFF2-40B4-BE49-F238E27FC236}">
                <a16:creationId xmlns:a16="http://schemas.microsoft.com/office/drawing/2014/main" id="{B3FF6C47-5B17-48F7-8543-603E7CA7320B}"/>
              </a:ext>
            </a:extLst>
          </p:cNvPr>
          <p:cNvSpPr>
            <a:spLocks noGrp="1"/>
          </p:cNvSpPr>
          <p:nvPr>
            <p:ph type="dt" sz="half" idx="10"/>
          </p:nvPr>
        </p:nvSpPr>
        <p:spPr/>
        <p:txBody>
          <a:bodyPr/>
          <a:lstStyle>
            <a:lvl1pPr>
              <a:defRPr/>
            </a:lvl1pPr>
          </a:lstStyle>
          <a:p>
            <a:pPr>
              <a:defRPr/>
            </a:pPr>
            <a:r>
              <a:rPr lang="nl-NL" altLang="nl-NL"/>
              <a:t>23 november 2020</a:t>
            </a:r>
          </a:p>
        </p:txBody>
      </p:sp>
      <p:sp>
        <p:nvSpPr>
          <p:cNvPr id="9" name="Tijdelijke aanduiding voor voettekst 4">
            <a:extLst>
              <a:ext uri="{FF2B5EF4-FFF2-40B4-BE49-F238E27FC236}">
                <a16:creationId xmlns:a16="http://schemas.microsoft.com/office/drawing/2014/main" id="{A20F37A0-744B-4DD4-BD0D-02094F56801B}"/>
              </a:ext>
            </a:extLst>
          </p:cNvPr>
          <p:cNvSpPr>
            <a:spLocks noGrp="1"/>
          </p:cNvSpPr>
          <p:nvPr>
            <p:ph type="ftr" sz="quarter" idx="11"/>
          </p:nvPr>
        </p:nvSpPr>
        <p:spPr>
          <a:xfrm>
            <a:off x="609600" y="5991226"/>
            <a:ext cx="3860800" cy="365125"/>
          </a:xfrm>
        </p:spPr>
        <p:txBody>
          <a:bodyPr/>
          <a:lstStyle>
            <a:lvl1pPr algn="l">
              <a:defRPr/>
            </a:lvl1pPr>
          </a:lstStyle>
          <a:p>
            <a:pPr>
              <a:defRPr/>
            </a:pPr>
            <a:r>
              <a:rPr lang="nl-NL"/>
              <a:t>Provero congres </a:t>
            </a:r>
          </a:p>
        </p:txBody>
      </p:sp>
    </p:spTree>
    <p:extLst>
      <p:ext uri="{BB962C8B-B14F-4D97-AF65-F5344CB8AC3E}">
        <p14:creationId xmlns:p14="http://schemas.microsoft.com/office/powerpoint/2010/main" val="3609942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idx="1"/>
          </p:nvPr>
        </p:nvSpPr>
        <p:spPr/>
        <p:txBody>
          <a:bodyPr/>
          <a:lstStyle>
            <a:lvl1pPr>
              <a:defRPr sz="2000"/>
            </a:lvl1pPr>
            <a:lvl2pPr>
              <a:defRPr sz="2000"/>
            </a:lvl2pPr>
            <a:lvl3pPr>
              <a:defRPr sz="2000"/>
            </a:lvl3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3C964EBE-929A-4497-80DB-493D7D3D5336}"/>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A43614FB-5749-4B5E-989F-2DF1DCE2109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EE1F46D9-23CF-4769-B6C2-3C9442547A8E}"/>
              </a:ext>
            </a:extLst>
          </p:cNvPr>
          <p:cNvSpPr>
            <a:spLocks noGrp="1"/>
          </p:cNvSpPr>
          <p:nvPr>
            <p:ph type="sldNum" sz="quarter" idx="12"/>
          </p:nvPr>
        </p:nvSpPr>
        <p:spPr/>
        <p:txBody>
          <a:bodyPr/>
          <a:lstStyle>
            <a:lvl1pPr>
              <a:defRPr/>
            </a:lvl1pPr>
          </a:lstStyle>
          <a:p>
            <a:pPr>
              <a:defRPr/>
            </a:pPr>
            <a:fld id="{9133A152-4D26-483B-836B-E4527279056E}" type="slidenum">
              <a:rPr lang="nl-NL" altLang="nl-NL"/>
              <a:pPr>
                <a:defRPr/>
              </a:pPr>
              <a:t>‹nr.›</a:t>
            </a:fld>
            <a:endParaRPr lang="nl-NL" altLang="nl-NL"/>
          </a:p>
        </p:txBody>
      </p:sp>
    </p:spTree>
    <p:extLst>
      <p:ext uri="{BB962C8B-B14F-4D97-AF65-F5344CB8AC3E}">
        <p14:creationId xmlns:p14="http://schemas.microsoft.com/office/powerpoint/2010/main" val="9002700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2200" b="1" cap="all"/>
            </a:lvl1pPr>
          </a:lstStyle>
          <a:p>
            <a:r>
              <a:rPr lang="nl-NL" dirty="0"/>
              <a:t>Titelstijl van model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a:extLst>
              <a:ext uri="{FF2B5EF4-FFF2-40B4-BE49-F238E27FC236}">
                <a16:creationId xmlns:a16="http://schemas.microsoft.com/office/drawing/2014/main" id="{8C2555AD-90BD-49AE-B740-3B2923F7E9FC}"/>
              </a:ext>
            </a:extLst>
          </p:cNvPr>
          <p:cNvSpPr>
            <a:spLocks noGrp="1"/>
          </p:cNvSpPr>
          <p:nvPr>
            <p:ph type="dt" sz="half" idx="10"/>
          </p:nvPr>
        </p:nvSpPr>
        <p:spPr/>
        <p:txBody>
          <a:bodyPr/>
          <a:lstStyle>
            <a:lvl1pPr>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97F76A2B-AA4E-4933-A222-4176C070DBF2}"/>
              </a:ext>
            </a:extLst>
          </p:cNvPr>
          <p:cNvSpPr>
            <a:spLocks noGrp="1"/>
          </p:cNvSpPr>
          <p:nvPr>
            <p:ph type="ftr" sz="quarter" idx="11"/>
          </p:nvPr>
        </p:nvSpPr>
        <p:spPr/>
        <p:txBody>
          <a:bodyPr/>
          <a:lstStyle>
            <a:lvl1pPr>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733D26ED-434C-4561-8BEF-EEA6B26B87C8}"/>
              </a:ext>
            </a:extLst>
          </p:cNvPr>
          <p:cNvSpPr>
            <a:spLocks noGrp="1"/>
          </p:cNvSpPr>
          <p:nvPr>
            <p:ph type="sldNum" sz="quarter" idx="12"/>
          </p:nvPr>
        </p:nvSpPr>
        <p:spPr/>
        <p:txBody>
          <a:bodyPr/>
          <a:lstStyle>
            <a:lvl1pPr>
              <a:defRPr/>
            </a:lvl1pPr>
          </a:lstStyle>
          <a:p>
            <a:pPr>
              <a:defRPr/>
            </a:pPr>
            <a:fld id="{7DFB1C35-B0F8-4F75-8B1F-51497FD229AE}" type="slidenum">
              <a:rPr lang="nl-NL" altLang="nl-NL"/>
              <a:pPr>
                <a:defRPr/>
              </a:pPr>
              <a:t>‹nr.›</a:t>
            </a:fld>
            <a:endParaRPr lang="nl-NL" altLang="nl-NL"/>
          </a:p>
        </p:txBody>
      </p:sp>
    </p:spTree>
    <p:extLst>
      <p:ext uri="{BB962C8B-B14F-4D97-AF65-F5344CB8AC3E}">
        <p14:creationId xmlns:p14="http://schemas.microsoft.com/office/powerpoint/2010/main" val="13827032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inhoud 2"/>
          <p:cNvSpPr>
            <a:spLocks noGrp="1"/>
          </p:cNvSpPr>
          <p:nvPr>
            <p:ph sz="half" idx="1"/>
          </p:nvPr>
        </p:nvSpPr>
        <p:spPr>
          <a:xfrm>
            <a:off x="609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3">
            <a:extLst>
              <a:ext uri="{FF2B5EF4-FFF2-40B4-BE49-F238E27FC236}">
                <a16:creationId xmlns:a16="http://schemas.microsoft.com/office/drawing/2014/main" id="{D3A75141-6F52-4202-AEDF-206FDE8E4E9C}"/>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3B3A549E-3229-4595-B9A1-13D3425285CB}"/>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3A889F1E-C61C-4084-8893-7A542E163165}"/>
              </a:ext>
            </a:extLst>
          </p:cNvPr>
          <p:cNvSpPr>
            <a:spLocks noGrp="1"/>
          </p:cNvSpPr>
          <p:nvPr>
            <p:ph type="sldNum" sz="quarter" idx="12"/>
          </p:nvPr>
        </p:nvSpPr>
        <p:spPr/>
        <p:txBody>
          <a:bodyPr/>
          <a:lstStyle>
            <a:lvl1pPr>
              <a:defRPr/>
            </a:lvl1pPr>
          </a:lstStyle>
          <a:p>
            <a:pPr>
              <a:defRPr/>
            </a:pPr>
            <a:fld id="{24133785-C3D4-4655-97DE-3F9F4488F7F6}" type="slidenum">
              <a:rPr lang="nl-NL" altLang="nl-NL"/>
              <a:pPr>
                <a:defRPr/>
              </a:pPr>
              <a:t>‹nr.›</a:t>
            </a:fld>
            <a:endParaRPr lang="nl-NL" altLang="nl-NL"/>
          </a:p>
        </p:txBody>
      </p:sp>
    </p:spTree>
    <p:extLst>
      <p:ext uri="{BB962C8B-B14F-4D97-AF65-F5344CB8AC3E}">
        <p14:creationId xmlns:p14="http://schemas.microsoft.com/office/powerpoint/2010/main" val="39317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1160399A-98E2-480C-958D-6BCABD7D4DA6}" type="datetime1">
              <a:rPr lang="de-DE" smtClean="0"/>
              <a:t>29.01.2025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a:extLst>
              <a:ext uri="{FF2B5EF4-FFF2-40B4-BE49-F238E27FC236}">
                <a16:creationId xmlns:a16="http://schemas.microsoft.com/office/drawing/2014/main" id="{29A6831B-5924-4664-927E-371F75E93B26}"/>
              </a:ext>
            </a:extLst>
          </p:cNvPr>
          <p:cNvSpPr>
            <a:spLocks noGrp="1"/>
          </p:cNvSpPr>
          <p:nvPr>
            <p:ph type="dt" sz="half" idx="10"/>
          </p:nvPr>
        </p:nvSpPr>
        <p:spPr/>
        <p:txBody>
          <a:bodyPr/>
          <a:lstStyle>
            <a:lvl1pPr>
              <a:defRPr/>
            </a:lvl1pPr>
          </a:lstStyle>
          <a:p>
            <a:pPr>
              <a:defRPr/>
            </a:pPr>
            <a:r>
              <a:rPr lang="nl-NL" altLang="nl-NL"/>
              <a:t>23 november 2020</a:t>
            </a:r>
          </a:p>
        </p:txBody>
      </p:sp>
      <p:sp>
        <p:nvSpPr>
          <p:cNvPr id="8" name="Tijdelijke aanduiding voor voettekst 4">
            <a:extLst>
              <a:ext uri="{FF2B5EF4-FFF2-40B4-BE49-F238E27FC236}">
                <a16:creationId xmlns:a16="http://schemas.microsoft.com/office/drawing/2014/main" id="{972C05BC-0FF9-4DC3-8822-9603797A691D}"/>
              </a:ext>
            </a:extLst>
          </p:cNvPr>
          <p:cNvSpPr>
            <a:spLocks noGrp="1"/>
          </p:cNvSpPr>
          <p:nvPr>
            <p:ph type="ftr" sz="quarter" idx="11"/>
          </p:nvPr>
        </p:nvSpPr>
        <p:spPr/>
        <p:txBody>
          <a:bodyPr/>
          <a:lstStyle>
            <a:lvl1pPr>
              <a:defRPr/>
            </a:lvl1pPr>
          </a:lstStyle>
          <a:p>
            <a:pPr>
              <a:defRPr/>
            </a:pPr>
            <a:r>
              <a:rPr lang="nl-NL"/>
              <a:t>Provero congres </a:t>
            </a:r>
          </a:p>
        </p:txBody>
      </p:sp>
      <p:sp>
        <p:nvSpPr>
          <p:cNvPr id="9" name="Tijdelijke aanduiding voor dianummer 5">
            <a:extLst>
              <a:ext uri="{FF2B5EF4-FFF2-40B4-BE49-F238E27FC236}">
                <a16:creationId xmlns:a16="http://schemas.microsoft.com/office/drawing/2014/main" id="{2A13EF46-6ED0-498E-88B6-6CE35A274372}"/>
              </a:ext>
            </a:extLst>
          </p:cNvPr>
          <p:cNvSpPr>
            <a:spLocks noGrp="1"/>
          </p:cNvSpPr>
          <p:nvPr>
            <p:ph type="sldNum" sz="quarter" idx="12"/>
          </p:nvPr>
        </p:nvSpPr>
        <p:spPr/>
        <p:txBody>
          <a:bodyPr/>
          <a:lstStyle>
            <a:lvl1pPr>
              <a:defRPr/>
            </a:lvl1pPr>
          </a:lstStyle>
          <a:p>
            <a:pPr>
              <a:defRPr/>
            </a:pPr>
            <a:fld id="{A884B129-025A-4564-8C6B-3D47D622F4C9}" type="slidenum">
              <a:rPr lang="nl-NL" altLang="nl-NL"/>
              <a:pPr>
                <a:defRPr/>
              </a:pPr>
              <a:t>‹nr.›</a:t>
            </a:fld>
            <a:endParaRPr lang="nl-NL" altLang="nl-NL"/>
          </a:p>
        </p:txBody>
      </p:sp>
    </p:spTree>
    <p:extLst>
      <p:ext uri="{BB962C8B-B14F-4D97-AF65-F5344CB8AC3E}">
        <p14:creationId xmlns:p14="http://schemas.microsoft.com/office/powerpoint/2010/main" val="1878260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lvl1pPr>
              <a:defRPr sz="2200"/>
            </a:lvl1pPr>
          </a:lstStyle>
          <a:p>
            <a:r>
              <a:rPr lang="nl-NL" dirty="0"/>
              <a:t>Titelstijl van model bewerken</a:t>
            </a:r>
          </a:p>
        </p:txBody>
      </p:sp>
      <p:sp>
        <p:nvSpPr>
          <p:cNvPr id="3" name="Tijdelijke aanduiding voor datum 3">
            <a:extLst>
              <a:ext uri="{FF2B5EF4-FFF2-40B4-BE49-F238E27FC236}">
                <a16:creationId xmlns:a16="http://schemas.microsoft.com/office/drawing/2014/main" id="{BD5A2943-2502-4AA4-9C45-9EA4C530E7AC}"/>
              </a:ext>
            </a:extLst>
          </p:cNvPr>
          <p:cNvSpPr>
            <a:spLocks noGrp="1"/>
          </p:cNvSpPr>
          <p:nvPr>
            <p:ph type="dt" sz="half" idx="10"/>
          </p:nvPr>
        </p:nvSpPr>
        <p:spPr/>
        <p:txBody>
          <a:bodyPr/>
          <a:lstStyle>
            <a:lvl1pPr>
              <a:defRPr/>
            </a:lvl1pPr>
          </a:lstStyle>
          <a:p>
            <a:pPr>
              <a:defRPr/>
            </a:pPr>
            <a:r>
              <a:rPr lang="nl-NL" altLang="nl-NL"/>
              <a:t>23 november 2020</a:t>
            </a:r>
          </a:p>
        </p:txBody>
      </p:sp>
      <p:sp>
        <p:nvSpPr>
          <p:cNvPr id="4" name="Tijdelijke aanduiding voor voettekst 4">
            <a:extLst>
              <a:ext uri="{FF2B5EF4-FFF2-40B4-BE49-F238E27FC236}">
                <a16:creationId xmlns:a16="http://schemas.microsoft.com/office/drawing/2014/main" id="{5AD872AF-480D-41A5-91D1-8C09CE187DD9}"/>
              </a:ext>
            </a:extLst>
          </p:cNvPr>
          <p:cNvSpPr>
            <a:spLocks noGrp="1"/>
          </p:cNvSpPr>
          <p:nvPr>
            <p:ph type="ftr" sz="quarter" idx="11"/>
          </p:nvPr>
        </p:nvSpPr>
        <p:spPr/>
        <p:txBody>
          <a:bodyPr/>
          <a:lstStyle>
            <a:lvl1pPr>
              <a:defRPr/>
            </a:lvl1pPr>
          </a:lstStyle>
          <a:p>
            <a:pPr>
              <a:defRPr/>
            </a:pPr>
            <a:r>
              <a:rPr lang="nl-NL"/>
              <a:t>Provero congres </a:t>
            </a:r>
          </a:p>
        </p:txBody>
      </p:sp>
      <p:sp>
        <p:nvSpPr>
          <p:cNvPr id="5" name="Tijdelijke aanduiding voor dianummer 5">
            <a:extLst>
              <a:ext uri="{FF2B5EF4-FFF2-40B4-BE49-F238E27FC236}">
                <a16:creationId xmlns:a16="http://schemas.microsoft.com/office/drawing/2014/main" id="{AFD86E91-41DF-4258-A40B-381E7E2B109D}"/>
              </a:ext>
            </a:extLst>
          </p:cNvPr>
          <p:cNvSpPr>
            <a:spLocks noGrp="1"/>
          </p:cNvSpPr>
          <p:nvPr>
            <p:ph type="sldNum" sz="quarter" idx="12"/>
          </p:nvPr>
        </p:nvSpPr>
        <p:spPr/>
        <p:txBody>
          <a:bodyPr/>
          <a:lstStyle>
            <a:lvl1pPr>
              <a:defRPr/>
            </a:lvl1pPr>
          </a:lstStyle>
          <a:p>
            <a:pPr>
              <a:defRPr/>
            </a:pPr>
            <a:fld id="{70040E0A-5BBE-483C-A84C-6610819517EB}" type="slidenum">
              <a:rPr lang="nl-NL" altLang="nl-NL"/>
              <a:pPr>
                <a:defRPr/>
              </a:pPr>
              <a:t>‹nr.›</a:t>
            </a:fld>
            <a:endParaRPr lang="nl-NL" altLang="nl-NL"/>
          </a:p>
        </p:txBody>
      </p:sp>
    </p:spTree>
    <p:extLst>
      <p:ext uri="{BB962C8B-B14F-4D97-AF65-F5344CB8AC3E}">
        <p14:creationId xmlns:p14="http://schemas.microsoft.com/office/powerpoint/2010/main" val="533822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FCEB9CC7-ADB1-4619-B02D-90B9EFC83665}"/>
              </a:ext>
            </a:extLst>
          </p:cNvPr>
          <p:cNvSpPr>
            <a:spLocks noGrp="1"/>
          </p:cNvSpPr>
          <p:nvPr>
            <p:ph type="dt" sz="half" idx="10"/>
          </p:nvPr>
        </p:nvSpPr>
        <p:spPr/>
        <p:txBody>
          <a:bodyPr/>
          <a:lstStyle>
            <a:lvl1pPr>
              <a:defRPr/>
            </a:lvl1pPr>
          </a:lstStyle>
          <a:p>
            <a:pPr>
              <a:defRPr/>
            </a:pPr>
            <a:r>
              <a:rPr lang="nl-NL" altLang="nl-NL"/>
              <a:t>23 november 2020</a:t>
            </a:r>
          </a:p>
        </p:txBody>
      </p:sp>
      <p:sp>
        <p:nvSpPr>
          <p:cNvPr id="3" name="Tijdelijke aanduiding voor voettekst 4">
            <a:extLst>
              <a:ext uri="{FF2B5EF4-FFF2-40B4-BE49-F238E27FC236}">
                <a16:creationId xmlns:a16="http://schemas.microsoft.com/office/drawing/2014/main" id="{381667CC-A957-444D-A4F3-2FF3366B0C21}"/>
              </a:ext>
            </a:extLst>
          </p:cNvPr>
          <p:cNvSpPr>
            <a:spLocks noGrp="1"/>
          </p:cNvSpPr>
          <p:nvPr>
            <p:ph type="ftr" sz="quarter" idx="11"/>
          </p:nvPr>
        </p:nvSpPr>
        <p:spPr/>
        <p:txBody>
          <a:bodyPr/>
          <a:lstStyle>
            <a:lvl1pPr>
              <a:defRPr/>
            </a:lvl1pPr>
          </a:lstStyle>
          <a:p>
            <a:pPr>
              <a:defRPr/>
            </a:pPr>
            <a:r>
              <a:rPr lang="nl-NL"/>
              <a:t>Provero congres </a:t>
            </a:r>
          </a:p>
        </p:txBody>
      </p:sp>
      <p:sp>
        <p:nvSpPr>
          <p:cNvPr id="4" name="Tijdelijke aanduiding voor dianummer 5">
            <a:extLst>
              <a:ext uri="{FF2B5EF4-FFF2-40B4-BE49-F238E27FC236}">
                <a16:creationId xmlns:a16="http://schemas.microsoft.com/office/drawing/2014/main" id="{608AF5DD-D013-410B-9BF9-CF9994BA0095}"/>
              </a:ext>
            </a:extLst>
          </p:cNvPr>
          <p:cNvSpPr>
            <a:spLocks noGrp="1"/>
          </p:cNvSpPr>
          <p:nvPr>
            <p:ph type="sldNum" sz="quarter" idx="12"/>
          </p:nvPr>
        </p:nvSpPr>
        <p:spPr/>
        <p:txBody>
          <a:bodyPr/>
          <a:lstStyle>
            <a:lvl1pPr>
              <a:defRPr/>
            </a:lvl1pPr>
          </a:lstStyle>
          <a:p>
            <a:pPr>
              <a:defRPr/>
            </a:pPr>
            <a:fld id="{0FB14D37-6545-41BF-8618-77F5C498E927}" type="slidenum">
              <a:rPr lang="nl-NL" altLang="nl-NL"/>
              <a:pPr>
                <a:defRPr/>
              </a:pPr>
              <a:t>‹nr.›</a:t>
            </a:fld>
            <a:endParaRPr lang="nl-NL" altLang="nl-NL"/>
          </a:p>
        </p:txBody>
      </p:sp>
    </p:spTree>
    <p:extLst>
      <p:ext uri="{BB962C8B-B14F-4D97-AF65-F5344CB8AC3E}">
        <p14:creationId xmlns:p14="http://schemas.microsoft.com/office/powerpoint/2010/main" val="160598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dirty="0"/>
              <a:t>Titelstijl van model bewerken</a:t>
            </a:r>
          </a:p>
        </p:txBody>
      </p:sp>
      <p:sp>
        <p:nvSpPr>
          <p:cNvPr id="3" name="Tijdelijke aanduiding voor inhoud 2"/>
          <p:cNvSpPr>
            <a:spLocks noGrp="1"/>
          </p:cNvSpPr>
          <p:nvPr>
            <p:ph idx="1"/>
          </p:nvPr>
        </p:nvSpPr>
        <p:spPr>
          <a:xfrm>
            <a:off x="4766733" y="273051"/>
            <a:ext cx="6815667" cy="585311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37311C9B-337A-4706-9D3A-39303AF356B1}"/>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ACEE562E-78E7-4328-AF78-86DBEA2DD263}"/>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8C44EB77-24A1-496E-BCD5-A3019C1B6867}"/>
              </a:ext>
            </a:extLst>
          </p:cNvPr>
          <p:cNvSpPr>
            <a:spLocks noGrp="1"/>
          </p:cNvSpPr>
          <p:nvPr>
            <p:ph type="sldNum" sz="quarter" idx="12"/>
          </p:nvPr>
        </p:nvSpPr>
        <p:spPr/>
        <p:txBody>
          <a:bodyPr/>
          <a:lstStyle>
            <a:lvl1pPr>
              <a:defRPr/>
            </a:lvl1pPr>
          </a:lstStyle>
          <a:p>
            <a:pPr>
              <a:defRPr/>
            </a:pPr>
            <a:fld id="{1CFE00F9-4094-4369-9DBF-02DE0AB962ED}" type="slidenum">
              <a:rPr lang="nl-NL" altLang="nl-NL"/>
              <a:pPr>
                <a:defRPr/>
              </a:pPr>
              <a:t>‹nr.›</a:t>
            </a:fld>
            <a:endParaRPr lang="nl-NL" altLang="nl-NL"/>
          </a:p>
        </p:txBody>
      </p:sp>
    </p:spTree>
    <p:extLst>
      <p:ext uri="{BB962C8B-B14F-4D97-AF65-F5344CB8AC3E}">
        <p14:creationId xmlns:p14="http://schemas.microsoft.com/office/powerpoint/2010/main" val="4177584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3">
            <a:extLst>
              <a:ext uri="{FF2B5EF4-FFF2-40B4-BE49-F238E27FC236}">
                <a16:creationId xmlns:a16="http://schemas.microsoft.com/office/drawing/2014/main" id="{2C3F6AE3-08AD-4D42-9C18-1E678DB48795}"/>
              </a:ext>
            </a:extLst>
          </p:cNvPr>
          <p:cNvSpPr>
            <a:spLocks noGrp="1"/>
          </p:cNvSpPr>
          <p:nvPr>
            <p:ph type="dt" sz="half" idx="10"/>
          </p:nvPr>
        </p:nvSpPr>
        <p:spPr/>
        <p:txBody>
          <a:bodyPr/>
          <a:lstStyle>
            <a:lvl1pPr>
              <a:defRPr/>
            </a:lvl1pPr>
          </a:lstStyle>
          <a:p>
            <a:pPr>
              <a:defRPr/>
            </a:pPr>
            <a:r>
              <a:rPr lang="nl-NL" altLang="nl-NL"/>
              <a:t>23 november 2020</a:t>
            </a:r>
          </a:p>
        </p:txBody>
      </p:sp>
      <p:sp>
        <p:nvSpPr>
          <p:cNvPr id="6" name="Tijdelijke aanduiding voor voettekst 4">
            <a:extLst>
              <a:ext uri="{FF2B5EF4-FFF2-40B4-BE49-F238E27FC236}">
                <a16:creationId xmlns:a16="http://schemas.microsoft.com/office/drawing/2014/main" id="{27F27B48-2597-478A-8187-E77F8C19CB3F}"/>
              </a:ext>
            </a:extLst>
          </p:cNvPr>
          <p:cNvSpPr>
            <a:spLocks noGrp="1"/>
          </p:cNvSpPr>
          <p:nvPr>
            <p:ph type="ftr" sz="quarter" idx="11"/>
          </p:nvPr>
        </p:nvSpPr>
        <p:spPr/>
        <p:txBody>
          <a:bodyPr/>
          <a:lstStyle>
            <a:lvl1pPr>
              <a:defRPr/>
            </a:lvl1pPr>
          </a:lstStyle>
          <a:p>
            <a:pPr>
              <a:defRPr/>
            </a:pPr>
            <a:r>
              <a:rPr lang="nl-NL"/>
              <a:t>Provero congres </a:t>
            </a:r>
          </a:p>
        </p:txBody>
      </p:sp>
      <p:sp>
        <p:nvSpPr>
          <p:cNvPr id="7" name="Tijdelijke aanduiding voor dianummer 5">
            <a:extLst>
              <a:ext uri="{FF2B5EF4-FFF2-40B4-BE49-F238E27FC236}">
                <a16:creationId xmlns:a16="http://schemas.microsoft.com/office/drawing/2014/main" id="{C7EF58C4-A572-4AF7-9EF3-4AB00C508F94}"/>
              </a:ext>
            </a:extLst>
          </p:cNvPr>
          <p:cNvSpPr>
            <a:spLocks noGrp="1"/>
          </p:cNvSpPr>
          <p:nvPr>
            <p:ph type="sldNum" sz="quarter" idx="12"/>
          </p:nvPr>
        </p:nvSpPr>
        <p:spPr/>
        <p:txBody>
          <a:bodyPr/>
          <a:lstStyle>
            <a:lvl1pPr>
              <a:defRPr/>
            </a:lvl1pPr>
          </a:lstStyle>
          <a:p>
            <a:pPr>
              <a:defRPr/>
            </a:pPr>
            <a:fld id="{6A5F5593-E4BD-43F7-8627-58C0B6758C70}" type="slidenum">
              <a:rPr lang="nl-NL" altLang="nl-NL"/>
              <a:pPr>
                <a:defRPr/>
              </a:pPr>
              <a:t>‹nr.›</a:t>
            </a:fld>
            <a:endParaRPr lang="nl-NL" altLang="nl-NL"/>
          </a:p>
        </p:txBody>
      </p:sp>
    </p:spTree>
    <p:extLst>
      <p:ext uri="{BB962C8B-B14F-4D97-AF65-F5344CB8AC3E}">
        <p14:creationId xmlns:p14="http://schemas.microsoft.com/office/powerpoint/2010/main" val="385901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5AC93032-1967-4BE0-A4A9-8F82BCA9EA36}" type="datetime1">
              <a:rPr lang="de-DE" smtClean="0"/>
              <a:t>29.01.2025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796DF09C-7A2B-4F2C-AFEA-76B869ADBF05}" type="datetime1">
              <a:rPr lang="de-DE" smtClean="0"/>
              <a:t>29.01.2025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C7E0624-5F1F-44A8-9B84-A68B0B05F7FF}" type="datetime1">
              <a:rPr lang="de-DE" smtClean="0"/>
              <a:t>29.01.2025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F4087B4-2664-4930-9F55-C3DDC5F63114}" type="datetime1">
              <a:rPr lang="de-DE" smtClean="0"/>
              <a:t>29.01.2025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35F8CE0-A8AD-4D24-9684-2CCF31CCADCD}" type="datetime1">
              <a:rPr lang="de-DE" smtClean="0"/>
              <a:t>29.01.2025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BCC4A-3625-49D6-A495-D9E0DFEA1144}" type="datetime1">
              <a:rPr lang="de-DE" smtClean="0"/>
              <a:t>29.01.2025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9272016" cy="1450757"/>
          </a:xfrm>
          <a:prstGeom prst="rect">
            <a:avLst/>
          </a:prstGeom>
        </p:spPr>
        <p:txBody>
          <a:bodyPr vert="horz" lIns="91440" tIns="45720" rIns="91440" bIns="45720" rtlCol="0" anchor="b">
            <a:normAutofit/>
          </a:bodyPr>
          <a:lstStyle/>
          <a:p>
            <a:r>
              <a:rPr lang="nl-NL"/>
              <a:t>Klik om de stijl te bewerken</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E30FB33-3298-4712-BDD8-CC6C6AE497C7}" type="datetimeFigureOut">
              <a:rPr lang="nl-NL" smtClean="0"/>
              <a:t>29-1-2025</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D69002-BB8B-4679-A9C6-2ECE96B519C3}"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2">
            <a:extLst>
              <a:ext uri="{FF2B5EF4-FFF2-40B4-BE49-F238E27FC236}">
                <a16:creationId xmlns:a16="http://schemas.microsoft.com/office/drawing/2014/main" id="{CF3DF97E-66E6-88DA-69C9-D2B8AE3B1D4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808747" y="565142"/>
            <a:ext cx="937706" cy="925528"/>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a:extLst>
              <a:ext uri="{FF2B5EF4-FFF2-40B4-BE49-F238E27FC236}">
                <a16:creationId xmlns:a16="http://schemas.microsoft.com/office/drawing/2014/main" id="{421577B0-DB81-667E-84B8-88B3BEE72C5D}"/>
              </a:ext>
            </a:extLst>
          </p:cNvPr>
          <p:cNvSpPr/>
          <p:nvPr userDrawn="1"/>
        </p:nvSpPr>
        <p:spPr>
          <a:xfrm>
            <a:off x="0" y="6391921"/>
            <a:ext cx="12192000" cy="86628"/>
          </a:xfrm>
          <a:prstGeom prst="rect">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4374252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357188" indent="-357188" algn="l" defTabSz="914400" rtl="0" eaLnBrk="1" latinLnBrk="0" hangingPunct="1">
        <a:lnSpc>
          <a:spcPct val="90000"/>
        </a:lnSpc>
        <a:spcBef>
          <a:spcPts val="1200"/>
        </a:spcBef>
        <a:spcAft>
          <a:spcPts val="200"/>
        </a:spcAft>
        <a:buClr>
          <a:schemeClr val="accent1"/>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539750" indent="-182563"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58ADC37-DB11-00D8-689E-8E9E117EF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F0C227F-8D9C-AA04-1908-A1512EEC15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8E23DD-C416-80DE-BCB1-368CB46956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2C1D2-63BF-40FB-B17D-76BC645B7010}" type="datetimeFigureOut">
              <a:rPr lang="nl-NL" smtClean="0"/>
              <a:t>29-1-2025</a:t>
            </a:fld>
            <a:endParaRPr lang="nl-NL"/>
          </a:p>
        </p:txBody>
      </p:sp>
      <p:sp>
        <p:nvSpPr>
          <p:cNvPr id="5" name="Tijdelijke aanduiding voor voettekst 4">
            <a:extLst>
              <a:ext uri="{FF2B5EF4-FFF2-40B4-BE49-F238E27FC236}">
                <a16:creationId xmlns:a16="http://schemas.microsoft.com/office/drawing/2014/main" id="{C2DDB643-B5DA-308E-7749-8EEF0DBC71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EE2B201-B352-6BCD-6452-D19862E54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7C7D2A-A178-4FFF-AECF-F139D5123B14}" type="slidenum">
              <a:rPr lang="nl-NL" smtClean="0"/>
              <a:t>‹nr.›</a:t>
            </a:fld>
            <a:endParaRPr lang="nl-NL"/>
          </a:p>
        </p:txBody>
      </p:sp>
    </p:spTree>
    <p:extLst>
      <p:ext uri="{BB962C8B-B14F-4D97-AF65-F5344CB8AC3E}">
        <p14:creationId xmlns:p14="http://schemas.microsoft.com/office/powerpoint/2010/main" val="24032376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EA22A0D7-DD8C-4E07-B523-96BABB038F6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nl-NL"/>
              <a:t>Titelstijl van model bewerken</a:t>
            </a:r>
            <a:endParaRPr lang="nl-NL" altLang="nl-NL"/>
          </a:p>
        </p:txBody>
      </p:sp>
      <p:sp>
        <p:nvSpPr>
          <p:cNvPr id="1027" name="Tijdelijke aanduiding voor tekst 2">
            <a:extLst>
              <a:ext uri="{FF2B5EF4-FFF2-40B4-BE49-F238E27FC236}">
                <a16:creationId xmlns:a16="http://schemas.microsoft.com/office/drawing/2014/main" id="{0DF56A86-9D41-4F69-92CF-124262F5BA50}"/>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nl-NL"/>
              <a:t>Klik om de tekststijl van het model te bewerken</a:t>
            </a:r>
          </a:p>
          <a:p>
            <a:pPr lvl="1"/>
            <a:r>
              <a:rPr lang="en-US" altLang="nl-NL"/>
              <a:t>Tweede niveau</a:t>
            </a:r>
          </a:p>
          <a:p>
            <a:pPr lvl="2"/>
            <a:r>
              <a:rPr lang="en-US" altLang="nl-NL"/>
              <a:t>Derde niveau</a:t>
            </a:r>
          </a:p>
          <a:p>
            <a:pPr lvl="3"/>
            <a:r>
              <a:rPr lang="en-US" altLang="nl-NL"/>
              <a:t>Vierde niveau</a:t>
            </a:r>
          </a:p>
          <a:p>
            <a:pPr lvl="4"/>
            <a:r>
              <a:rPr lang="en-US" altLang="nl-NL"/>
              <a:t>Vijfde niveau</a:t>
            </a:r>
            <a:endParaRPr lang="nl-NL" altLang="nl-NL"/>
          </a:p>
        </p:txBody>
      </p:sp>
      <p:sp>
        <p:nvSpPr>
          <p:cNvPr id="4" name="Tijdelijke aanduiding voor datum 3">
            <a:extLst>
              <a:ext uri="{FF2B5EF4-FFF2-40B4-BE49-F238E27FC236}">
                <a16:creationId xmlns:a16="http://schemas.microsoft.com/office/drawing/2014/main" id="{68AEC93B-FEB8-4FC4-A4A7-FF0870AF3F4C}"/>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ahoma" charset="0"/>
                <a:ea typeface="ＭＳ Ｐゴシック" charset="-128"/>
              </a:defRPr>
            </a:lvl1pPr>
          </a:lstStyle>
          <a:p>
            <a:pPr>
              <a:defRPr/>
            </a:pPr>
            <a:r>
              <a:rPr lang="nl-NL" altLang="nl-NL"/>
              <a:t>23 november 2020</a:t>
            </a:r>
          </a:p>
        </p:txBody>
      </p:sp>
      <p:sp>
        <p:nvSpPr>
          <p:cNvPr id="5" name="Tijdelijke aanduiding voor voettekst 4">
            <a:extLst>
              <a:ext uri="{FF2B5EF4-FFF2-40B4-BE49-F238E27FC236}">
                <a16:creationId xmlns:a16="http://schemas.microsoft.com/office/drawing/2014/main" id="{11EA41DC-348C-4456-8C6D-46C57F0E9373}"/>
              </a:ext>
            </a:extLst>
          </p:cNvPr>
          <p:cNvSpPr>
            <a:spLocks noGrp="1"/>
          </p:cNvSpPr>
          <p:nvPr>
            <p:ph type="ftr" sz="quarter" idx="3"/>
          </p:nvPr>
        </p:nvSpPr>
        <p:spPr>
          <a:xfrm>
            <a:off x="34544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Tahoma"/>
                <a:ea typeface="+mn-ea"/>
                <a:cs typeface="+mn-cs"/>
              </a:defRPr>
            </a:lvl1pPr>
          </a:lstStyle>
          <a:p>
            <a:pPr>
              <a:defRPr/>
            </a:pPr>
            <a:r>
              <a:rPr lang="nl-NL"/>
              <a:t>Provero congres </a:t>
            </a:r>
          </a:p>
        </p:txBody>
      </p:sp>
      <p:sp>
        <p:nvSpPr>
          <p:cNvPr id="6" name="Tijdelijke aanduiding voor dianummer 5">
            <a:extLst>
              <a:ext uri="{FF2B5EF4-FFF2-40B4-BE49-F238E27FC236}">
                <a16:creationId xmlns:a16="http://schemas.microsoft.com/office/drawing/2014/main" id="{8DD664B9-4605-4788-96EB-0212F45A99A0}"/>
              </a:ext>
            </a:extLst>
          </p:cNvPr>
          <p:cNvSpPr>
            <a:spLocks noGrp="1"/>
          </p:cNvSpPr>
          <p:nvPr>
            <p:ph type="sldNum" sz="quarter" idx="4"/>
          </p:nvPr>
        </p:nvSpPr>
        <p:spPr>
          <a:xfrm>
            <a:off x="73152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ahoma" panose="020B0604030504040204" pitchFamily="34" charset="0"/>
              </a:defRPr>
            </a:lvl1pPr>
          </a:lstStyle>
          <a:p>
            <a:pPr>
              <a:defRPr/>
            </a:pPr>
            <a:fld id="{FEED5055-FA47-4ABD-AC60-8AE58C34C327}" type="slidenum">
              <a:rPr lang="nl-NL" altLang="nl-NL"/>
              <a:pPr>
                <a:defRPr/>
              </a:pPr>
              <a:t>‹nr.›</a:t>
            </a:fld>
            <a:endParaRPr lang="nl-NL" altLang="nl-NL"/>
          </a:p>
        </p:txBody>
      </p:sp>
      <p:pic>
        <p:nvPicPr>
          <p:cNvPr id="1031" name="Afbeelding 6">
            <a:extLst>
              <a:ext uri="{FF2B5EF4-FFF2-40B4-BE49-F238E27FC236}">
                <a16:creationId xmlns:a16="http://schemas.microsoft.com/office/drawing/2014/main" id="{5BEA8085-815A-4E16-9287-C3DD9BBA8561}"/>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90768" y="6126163"/>
            <a:ext cx="791633"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34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0" fontAlgn="base" hangingPunct="0">
        <a:spcBef>
          <a:spcPct val="0"/>
        </a:spcBef>
        <a:spcAft>
          <a:spcPct val="0"/>
        </a:spcAft>
        <a:defRPr sz="2200" b="1" kern="1200">
          <a:solidFill>
            <a:srgbClr val="E11E2D"/>
          </a:solidFill>
          <a:latin typeface="Tahoma"/>
          <a:ea typeface="ＭＳ Ｐゴシック" charset="-128"/>
          <a:cs typeface="Tahoma"/>
        </a:defRPr>
      </a:lvl1pPr>
      <a:lvl2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2pPr>
      <a:lvl3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3pPr>
      <a:lvl4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4pPr>
      <a:lvl5pPr algn="l" defTabSz="457200" rtl="0" eaLnBrk="0" fontAlgn="base" hangingPunct="0">
        <a:spcBef>
          <a:spcPct val="0"/>
        </a:spcBef>
        <a:spcAft>
          <a:spcPct val="0"/>
        </a:spcAft>
        <a:defRPr sz="2200" b="1">
          <a:solidFill>
            <a:srgbClr val="E11E2D"/>
          </a:solidFill>
          <a:latin typeface="Tahoma" charset="0"/>
          <a:ea typeface="ＭＳ Ｐゴシック" charset="-128"/>
          <a:cs typeface="Tahoma" panose="020B0604030504040204" pitchFamily="34" charset="0"/>
        </a:defRPr>
      </a:lvl5pPr>
      <a:lvl6pPr marL="457200" algn="l" defTabSz="457200" rtl="0" fontAlgn="base">
        <a:spcBef>
          <a:spcPct val="0"/>
        </a:spcBef>
        <a:spcAft>
          <a:spcPct val="0"/>
        </a:spcAft>
        <a:defRPr sz="2200" b="1">
          <a:solidFill>
            <a:srgbClr val="FF0000"/>
          </a:solidFill>
          <a:latin typeface="Tahoma" charset="0"/>
          <a:ea typeface="ＭＳ Ｐゴシック" charset="-128"/>
        </a:defRPr>
      </a:lvl6pPr>
      <a:lvl7pPr marL="914400" algn="l" defTabSz="457200" rtl="0" fontAlgn="base">
        <a:spcBef>
          <a:spcPct val="0"/>
        </a:spcBef>
        <a:spcAft>
          <a:spcPct val="0"/>
        </a:spcAft>
        <a:defRPr sz="2200" b="1">
          <a:solidFill>
            <a:srgbClr val="FF0000"/>
          </a:solidFill>
          <a:latin typeface="Tahoma" charset="0"/>
          <a:ea typeface="ＭＳ Ｐゴシック" charset="-128"/>
        </a:defRPr>
      </a:lvl7pPr>
      <a:lvl8pPr marL="1371600" algn="l" defTabSz="457200" rtl="0" fontAlgn="base">
        <a:spcBef>
          <a:spcPct val="0"/>
        </a:spcBef>
        <a:spcAft>
          <a:spcPct val="0"/>
        </a:spcAft>
        <a:defRPr sz="2200" b="1">
          <a:solidFill>
            <a:srgbClr val="FF0000"/>
          </a:solidFill>
          <a:latin typeface="Tahoma" charset="0"/>
          <a:ea typeface="ＭＳ Ｐゴシック" charset="-128"/>
        </a:defRPr>
      </a:lvl8pPr>
      <a:lvl9pPr marL="1828800" algn="l" defTabSz="457200" rtl="0" fontAlgn="base">
        <a:spcBef>
          <a:spcPct val="0"/>
        </a:spcBef>
        <a:spcAft>
          <a:spcPct val="0"/>
        </a:spcAft>
        <a:defRPr sz="2200" b="1">
          <a:solidFill>
            <a:srgbClr val="FF0000"/>
          </a:solidFill>
          <a:latin typeface="Tahoma"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Tahoma"/>
          <a:ea typeface="ヒラギノ角ゴ Pro W3" pitchFamily="-112"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466" y="3781"/>
            <a:ext cx="6624359" cy="1761957"/>
          </a:xfrm>
        </p:spPr>
        <p:txBody>
          <a:bodyPr lIns="360000" tIns="360000" rIns="360000" anchor="t" anchorCtr="0">
            <a:normAutofit fontScale="90000"/>
          </a:bodyPr>
          <a:lstStyle/>
          <a:p>
            <a:pPr algn="l"/>
            <a:r>
              <a:rPr lang="de-DE" sz="2600" dirty="0">
                <a:solidFill>
                  <a:schemeClr val="bg1"/>
                </a:solidFill>
                <a:latin typeface="Arial Black" panose="020B0A04020102020204" pitchFamily="34" charset="0"/>
                <a:cs typeface="Arial" panose="020B0604020202020204" pitchFamily="34" charset="0"/>
              </a:rPr>
              <a:t>KICK-OFF PROJECTGROEP </a:t>
            </a:r>
            <a:r>
              <a:rPr lang="nl-NL" sz="2600" dirty="0">
                <a:solidFill>
                  <a:schemeClr val="bg1"/>
                </a:solidFill>
                <a:latin typeface="Arial Black" panose="020B0A04020102020204" pitchFamily="34" charset="0"/>
                <a:cs typeface="Arial" panose="020B0604020202020204" pitchFamily="34" charset="0"/>
              </a:rPr>
              <a:t>AFSPRAKEN ARCHIVERING EN INFORMATIEHUISHOUDING MET KETENPARTNERS</a:t>
            </a:r>
            <a:br>
              <a:rPr lang="nl-NL" sz="2600" dirty="0">
                <a:solidFill>
                  <a:schemeClr val="bg1"/>
                </a:solidFill>
                <a:latin typeface="Arial Black" panose="020B0A04020102020204" pitchFamily="34" charset="0"/>
                <a:cs typeface="Arial" panose="020B0604020202020204" pitchFamily="34" charset="0"/>
              </a:rPr>
            </a:br>
            <a:endParaRPr lang="de-DE" sz="2600" dirty="0">
              <a:solidFill>
                <a:schemeClr val="bg1"/>
              </a:solidFill>
              <a:latin typeface="Arial Black" panose="020B0A04020102020204" pitchFamily="34" charset="0"/>
              <a:cs typeface="Arial" panose="020B0604020202020204" pitchFamily="34" charset="0"/>
            </a:endParaRPr>
          </a:p>
        </p:txBody>
      </p:sp>
      <p:sp>
        <p:nvSpPr>
          <p:cNvPr id="3" name="Ondertitel 2"/>
          <p:cNvSpPr>
            <a:spLocks noGrp="1"/>
          </p:cNvSpPr>
          <p:nvPr>
            <p:ph type="subTitle" idx="1"/>
          </p:nvPr>
        </p:nvSpPr>
        <p:spPr>
          <a:xfrm>
            <a:off x="399300" y="2885090"/>
            <a:ext cx="11207288" cy="4119629"/>
          </a:xfrm>
        </p:spPr>
        <p:txBody>
          <a:bodyPr>
            <a:normAutofit/>
          </a:bodyPr>
          <a:lstStyle/>
          <a:p>
            <a:pPr algn="l"/>
            <a:r>
              <a:rPr lang="de-DE" b="1" dirty="0">
                <a:solidFill>
                  <a:schemeClr val="bg1"/>
                </a:solidFill>
                <a:latin typeface="Arial" panose="020B0604020202020204" pitchFamily="34" charset="0"/>
                <a:cs typeface="Arial" panose="020B0604020202020204" pitchFamily="34" charset="0"/>
              </a:rPr>
              <a:t>30 </a:t>
            </a:r>
            <a:r>
              <a:rPr lang="de-DE" b="1" dirty="0" err="1">
                <a:solidFill>
                  <a:schemeClr val="bg1"/>
                </a:solidFill>
                <a:latin typeface="Arial" panose="020B0604020202020204" pitchFamily="34" charset="0"/>
                <a:cs typeface="Arial" panose="020B0604020202020204" pitchFamily="34" charset="0"/>
              </a:rPr>
              <a:t>januari</a:t>
            </a:r>
            <a:r>
              <a:rPr lang="de-DE" b="1" dirty="0">
                <a:solidFill>
                  <a:schemeClr val="bg1"/>
                </a:solidFill>
                <a:latin typeface="Arial" panose="020B0604020202020204" pitchFamily="34" charset="0"/>
                <a:cs typeface="Arial" panose="020B0604020202020204" pitchFamily="34" charset="0"/>
              </a:rPr>
              <a:t> 2025, </a:t>
            </a:r>
            <a:r>
              <a:rPr lang="de-DE" b="1" dirty="0" err="1">
                <a:solidFill>
                  <a:schemeClr val="bg1"/>
                </a:solidFill>
                <a:latin typeface="Arial" panose="020B0604020202020204" pitchFamily="34" charset="0"/>
                <a:cs typeface="Arial" panose="020B0604020202020204" pitchFamily="34" charset="0"/>
              </a:rPr>
              <a:t>Stadshuis</a:t>
            </a:r>
            <a:r>
              <a:rPr lang="de-DE" b="1" dirty="0">
                <a:solidFill>
                  <a:schemeClr val="bg1"/>
                </a:solidFill>
                <a:latin typeface="Arial" panose="020B0604020202020204" pitchFamily="34" charset="0"/>
                <a:cs typeface="Arial" panose="020B0604020202020204" pitchFamily="34" charset="0"/>
              </a:rPr>
              <a:t> Nieuwegein</a:t>
            </a:r>
          </a:p>
          <a:p>
            <a:pPr algn="l"/>
            <a:endParaRPr lang="de-DE" b="1" dirty="0">
              <a:solidFill>
                <a:schemeClr val="bg1"/>
              </a:solidFill>
              <a:latin typeface="Arial" panose="020B0604020202020204" pitchFamily="34" charset="0"/>
              <a:cs typeface="Arial" panose="020B0604020202020204" pitchFamily="34" charset="0"/>
            </a:endParaRP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Welkom</a:t>
            </a:r>
            <a:r>
              <a:rPr lang="de-DE" dirty="0">
                <a:solidFill>
                  <a:schemeClr val="bg1"/>
                </a:solidFill>
                <a:latin typeface="Arial" panose="020B0604020202020204" pitchFamily="34" charset="0"/>
                <a:cs typeface="Arial" panose="020B0604020202020204" pitchFamily="34" charset="0"/>
              </a:rPr>
              <a:t> (Guus)</a:t>
            </a: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Terugblik</a:t>
            </a:r>
            <a:r>
              <a:rPr lang="de-DE" dirty="0">
                <a:solidFill>
                  <a:schemeClr val="bg1"/>
                </a:solidFill>
                <a:latin typeface="Arial" panose="020B0604020202020204" pitchFamily="34" charset="0"/>
                <a:cs typeface="Arial" panose="020B0604020202020204" pitchFamily="34" charset="0"/>
              </a:rPr>
              <a:t> - </a:t>
            </a:r>
            <a:r>
              <a:rPr lang="de-DE" dirty="0" err="1">
                <a:solidFill>
                  <a:schemeClr val="bg1"/>
                </a:solidFill>
                <a:latin typeface="Arial" panose="020B0604020202020204" pitchFamily="34" charset="0"/>
                <a:cs typeface="Arial" panose="020B0604020202020204" pitchFamily="34" charset="0"/>
              </a:rPr>
              <a:t>wat</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is</a:t>
            </a:r>
            <a:r>
              <a:rPr lang="de-DE" dirty="0">
                <a:solidFill>
                  <a:schemeClr val="bg1"/>
                </a:solidFill>
                <a:latin typeface="Arial" panose="020B0604020202020204" pitchFamily="34" charset="0"/>
                <a:cs typeface="Arial" panose="020B0604020202020204" pitchFamily="34" charset="0"/>
              </a:rPr>
              <a:t> er al </a:t>
            </a:r>
            <a:r>
              <a:rPr lang="de-DE" dirty="0" err="1">
                <a:solidFill>
                  <a:schemeClr val="bg1"/>
                </a:solidFill>
                <a:latin typeface="Arial" panose="020B0604020202020204" pitchFamily="34" charset="0"/>
                <a:cs typeface="Arial" panose="020B0604020202020204" pitchFamily="34" charset="0"/>
              </a:rPr>
              <a:t>beschikbaar</a:t>
            </a:r>
            <a:r>
              <a:rPr lang="de-DE" dirty="0">
                <a:solidFill>
                  <a:schemeClr val="bg1"/>
                </a:solidFill>
                <a:latin typeface="Arial" panose="020B0604020202020204" pitchFamily="34" charset="0"/>
                <a:cs typeface="Arial" panose="020B0604020202020204" pitchFamily="34" charset="0"/>
              </a:rPr>
              <a:t> (Joost)</a:t>
            </a: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Proces</a:t>
            </a:r>
            <a:r>
              <a:rPr lang="de-DE" dirty="0">
                <a:solidFill>
                  <a:schemeClr val="bg1"/>
                </a:solidFill>
                <a:latin typeface="Arial" panose="020B0604020202020204" pitchFamily="34" charset="0"/>
                <a:cs typeface="Arial" panose="020B0604020202020204" pitchFamily="34" charset="0"/>
              </a:rPr>
              <a:t> doorontwikkelen </a:t>
            </a:r>
            <a:r>
              <a:rPr lang="de-DE" dirty="0" err="1">
                <a:solidFill>
                  <a:schemeClr val="bg1"/>
                </a:solidFill>
                <a:latin typeface="Arial" panose="020B0604020202020204" pitchFamily="34" charset="0"/>
                <a:cs typeface="Arial" panose="020B0604020202020204" pitchFamily="34" charset="0"/>
              </a:rPr>
              <a:t>afspraken</a:t>
            </a:r>
            <a:r>
              <a:rPr lang="de-DE" dirty="0">
                <a:solidFill>
                  <a:schemeClr val="bg1"/>
                </a:solidFill>
                <a:latin typeface="Arial" panose="020B0604020202020204" pitchFamily="34" charset="0"/>
                <a:cs typeface="Arial" panose="020B0604020202020204" pitchFamily="34" charset="0"/>
              </a:rPr>
              <a:t> &amp; model-DAP per </a:t>
            </a:r>
            <a:r>
              <a:rPr lang="de-DE" dirty="0" err="1">
                <a:solidFill>
                  <a:schemeClr val="bg1"/>
                </a:solidFill>
                <a:latin typeface="Arial" panose="020B0604020202020204" pitchFamily="34" charset="0"/>
                <a:cs typeface="Arial" panose="020B0604020202020204" pitchFamily="34" charset="0"/>
              </a:rPr>
              <a:t>keten</a:t>
            </a:r>
            <a:r>
              <a:rPr lang="de-DE" dirty="0">
                <a:solidFill>
                  <a:schemeClr val="bg1"/>
                </a:solidFill>
                <a:latin typeface="Arial" panose="020B0604020202020204" pitchFamily="34" charset="0"/>
                <a:cs typeface="Arial" panose="020B0604020202020204" pitchFamily="34" charset="0"/>
              </a:rPr>
              <a:t> (Guus/Joost)</a:t>
            </a: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Opfrisser</a:t>
            </a:r>
            <a:r>
              <a:rPr lang="de-DE" dirty="0">
                <a:solidFill>
                  <a:schemeClr val="bg1"/>
                </a:solidFill>
                <a:latin typeface="Arial" panose="020B0604020202020204" pitchFamily="34" charset="0"/>
                <a:cs typeface="Arial" panose="020B0604020202020204" pitchFamily="34" charset="0"/>
              </a:rPr>
              <a:t> model-DAP RUD Utrecht (Kriste)</a:t>
            </a: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Oefenen</a:t>
            </a:r>
            <a:r>
              <a:rPr lang="de-DE" dirty="0">
                <a:solidFill>
                  <a:schemeClr val="bg1"/>
                </a:solidFill>
                <a:latin typeface="Arial" panose="020B0604020202020204" pitchFamily="34" charset="0"/>
                <a:cs typeface="Arial" panose="020B0604020202020204" pitchFamily="34" charset="0"/>
              </a:rPr>
              <a:t> </a:t>
            </a:r>
            <a:r>
              <a:rPr lang="de-DE" dirty="0" err="1">
                <a:solidFill>
                  <a:schemeClr val="bg1"/>
                </a:solidFill>
                <a:latin typeface="Arial" panose="020B0604020202020204" pitchFamily="34" charset="0"/>
                <a:cs typeface="Arial" panose="020B0604020202020204" pitchFamily="34" charset="0"/>
              </a:rPr>
              <a:t>stap</a:t>
            </a:r>
            <a:r>
              <a:rPr lang="de-DE" dirty="0">
                <a:solidFill>
                  <a:schemeClr val="bg1"/>
                </a:solidFill>
                <a:latin typeface="Arial" panose="020B0604020202020204" pitchFamily="34" charset="0"/>
                <a:cs typeface="Arial" panose="020B0604020202020204" pitchFamily="34" charset="0"/>
              </a:rPr>
              <a:t> 1 – </a:t>
            </a:r>
            <a:r>
              <a:rPr lang="de-DE" dirty="0" err="1">
                <a:solidFill>
                  <a:schemeClr val="bg1"/>
                </a:solidFill>
                <a:latin typeface="Arial" panose="020B0604020202020204" pitchFamily="34" charset="0"/>
                <a:cs typeface="Arial" panose="020B0604020202020204" pitchFamily="34" charset="0"/>
              </a:rPr>
              <a:t>casus</a:t>
            </a:r>
            <a:r>
              <a:rPr lang="de-DE" dirty="0">
                <a:solidFill>
                  <a:schemeClr val="bg1"/>
                </a:solidFill>
                <a:latin typeface="Arial" panose="020B0604020202020204" pitchFamily="34" charset="0"/>
                <a:cs typeface="Arial" panose="020B0604020202020204" pitchFamily="34" charset="0"/>
              </a:rPr>
              <a:t> DAP VRU (VRU)</a:t>
            </a:r>
          </a:p>
          <a:p>
            <a:pPr marL="457200" indent="-457200" algn="l">
              <a:buFont typeface="+mj-lt"/>
              <a:buAutoNum type="arabicPeriod"/>
            </a:pPr>
            <a:r>
              <a:rPr lang="de-DE" dirty="0" err="1">
                <a:solidFill>
                  <a:schemeClr val="bg1"/>
                </a:solidFill>
                <a:latin typeface="Arial" panose="020B0604020202020204" pitchFamily="34" charset="0"/>
                <a:cs typeface="Arial" panose="020B0604020202020204" pitchFamily="34" charset="0"/>
              </a:rPr>
              <a:t>Vervolgplannen</a:t>
            </a:r>
            <a:endParaRPr lang="de-DE" dirty="0">
              <a:solidFill>
                <a:schemeClr val="bg1"/>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17BE04D1-2CEF-EFE4-9EF1-AA8D553F635F}"/>
              </a:ext>
            </a:extLst>
          </p:cNvPr>
          <p:cNvPicPr>
            <a:picLocks noChangeAspect="1"/>
          </p:cNvPicPr>
          <p:nvPr/>
        </p:nvPicPr>
        <p:blipFill>
          <a:blip r:embed="rId2"/>
          <a:stretch>
            <a:fillRect/>
          </a:stretch>
        </p:blipFill>
        <p:spPr>
          <a:xfrm>
            <a:off x="7029450" y="0"/>
            <a:ext cx="5162550" cy="1657350"/>
          </a:xfrm>
          <a:prstGeom prst="rect">
            <a:avLst/>
          </a:prstGeom>
        </p:spPr>
      </p:pic>
    </p:spTree>
    <p:extLst>
      <p:ext uri="{BB962C8B-B14F-4D97-AF65-F5344CB8AC3E}">
        <p14:creationId xmlns:p14="http://schemas.microsoft.com/office/powerpoint/2010/main" val="275234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763DCD-6C08-192B-C7A3-17360949E220}"/>
              </a:ext>
            </a:extLst>
          </p:cNvPr>
          <p:cNvSpPr txBox="1">
            <a:spLocks/>
          </p:cNvSpPr>
          <p:nvPr/>
        </p:nvSpPr>
        <p:spPr>
          <a:xfrm>
            <a:off x="62466" y="3781"/>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PROCES DOORONTWIKKELEN AFSPRAKEN EN DAP</a:t>
            </a:r>
          </a:p>
        </p:txBody>
      </p:sp>
      <p:sp>
        <p:nvSpPr>
          <p:cNvPr id="7" name="Tijdelijke aanduiding voor inhoud 2">
            <a:extLst>
              <a:ext uri="{FF2B5EF4-FFF2-40B4-BE49-F238E27FC236}">
                <a16:creationId xmlns:a16="http://schemas.microsoft.com/office/drawing/2014/main" id="{9555A7F7-EB7C-3D50-01EF-754EB48FD023}"/>
              </a:ext>
            </a:extLst>
          </p:cNvPr>
          <p:cNvSpPr txBox="1">
            <a:spLocks/>
          </p:cNvSpPr>
          <p:nvPr/>
        </p:nvSpPr>
        <p:spPr bwMode="auto">
          <a:xfrm>
            <a:off x="838200" y="1458283"/>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anose="020B0604020202020204" pitchFamily="34" charset="0"/>
              <a:buNone/>
              <a:defRPr sz="2000" kern="1200">
                <a:solidFill>
                  <a:srgbClr val="E11E2D"/>
                </a:solidFill>
                <a:latin typeface="Tahoma"/>
                <a:ea typeface="ＭＳ Ｐゴシック" charset="-128"/>
                <a:cs typeface="ＭＳ Ｐゴシック" charset="-128"/>
              </a:defRPr>
            </a:lvl1pPr>
            <a:lvl2pPr marL="4572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ＭＳ Ｐゴシック" charset="-128"/>
                <a:cs typeface="+mn-cs"/>
              </a:defRPr>
            </a:lvl2pPr>
            <a:lvl3pPr marL="9144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3pPr>
            <a:lvl4pPr marL="13716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4pPr>
            <a:lvl5pPr marL="1828800" indent="0" algn="ctr"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Tahoma"/>
                <a:ea typeface="ヒラギノ角ゴ Pro W3" pitchFamily="-112" charset="-128"/>
                <a:cs typeface="ヒラギノ角ゴ Pro W3" charset="-128"/>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16000"/>
              </a:lnSpc>
            </a:pP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Uitgangspunt voor de model-</a:t>
            </a:r>
            <a:r>
              <a:rPr lang="nl-NL" sz="2400" dirty="0" err="1">
                <a:solidFill>
                  <a:schemeClr val="tx1"/>
                </a:solidFill>
                <a:latin typeface="Arial" panose="020B0604020202020204" pitchFamily="34" charset="0"/>
                <a:ea typeface="Calibri" panose="020F0502020204030204" pitchFamily="34" charset="0"/>
                <a:cs typeface="Arial" panose="020B0604020202020204" pitchFamily="34" charset="0"/>
              </a:rPr>
              <a:t>DAP's</a:t>
            </a: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 per ketenpartner:</a:t>
            </a:r>
            <a:b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	adviseren model dat door RUD en ODRU voor 2025 al is opgesteld.</a:t>
            </a:r>
          </a:p>
          <a:p>
            <a:pPr>
              <a:lnSpc>
                <a:spcPct val="116000"/>
              </a:lnSpc>
            </a:pPr>
            <a:endParaRPr lang="nl-NL" sz="24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a:lnSpc>
                <a:spcPct val="116000"/>
              </a:lnSpc>
            </a:pPr>
            <a:r>
              <a:rPr lang="nl-NL" sz="2400" dirty="0">
                <a:solidFill>
                  <a:schemeClr val="tx1"/>
                </a:solidFill>
                <a:latin typeface="Arial" panose="020B0604020202020204" pitchFamily="34" charset="0"/>
                <a:ea typeface="Aptos" panose="020B0004020202020204" pitchFamily="34" charset="0"/>
                <a:cs typeface="Arial" panose="020B0604020202020204" pitchFamily="34" charset="0"/>
              </a:rPr>
              <a:t>Stappen:</a:t>
            </a:r>
          </a:p>
          <a:p>
            <a:pPr marL="342900" indent="-342900">
              <a:lnSpc>
                <a:spcPct val="116000"/>
              </a:lnSpc>
              <a:buFont typeface="+mj-lt"/>
              <a:buAutoNum type="arabicPeriod"/>
            </a:pP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Inhoudelijk deskundigen (VR, waterschappen, provincie, GGD) toetsen </a:t>
            </a:r>
            <a:b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b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model-DAP op bruikbaarheid. Geven aan waar passend maken nodig is.</a:t>
            </a:r>
            <a:endParaRPr lang="nl-NL" sz="2400"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342900" indent="-342900">
              <a:lnSpc>
                <a:spcPct val="116000"/>
              </a:lnSpc>
              <a:spcAft>
                <a:spcPts val="800"/>
              </a:spcAft>
              <a:buFont typeface="+mj-lt"/>
              <a:buAutoNum type="arabicPeriod"/>
            </a:pP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Aanpassingen worden in centrale sessie besproken (kruisbestuiving)</a:t>
            </a:r>
          </a:p>
          <a:p>
            <a:pPr marL="342900" indent="-342900">
              <a:lnSpc>
                <a:spcPct val="116000"/>
              </a:lnSpc>
              <a:spcAft>
                <a:spcPts val="800"/>
              </a:spcAft>
              <a:buFont typeface="+mj-lt"/>
              <a:buAutoNum type="arabicPeriod"/>
            </a:pPr>
            <a:r>
              <a:rPr lang="nl-NL" sz="2400" dirty="0">
                <a:solidFill>
                  <a:schemeClr val="tx1"/>
                </a:solidFill>
                <a:latin typeface="Arial" panose="020B0604020202020204" pitchFamily="34" charset="0"/>
                <a:ea typeface="Calibri" panose="020F0502020204030204" pitchFamily="34" charset="0"/>
                <a:cs typeface="Arial" panose="020B0604020202020204" pitchFamily="34" charset="0"/>
              </a:rPr>
              <a:t>Op basis van resultaten worden per ketenpartner de afspraken in een ‘eigen’ model-DAP opgenomen</a:t>
            </a:r>
            <a:endParaRPr lang="nl-NL" sz="2400" dirty="0">
              <a:solidFill>
                <a:schemeClr val="tx1"/>
              </a:solidFill>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6683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466" y="3781"/>
            <a:ext cx="6624359" cy="1761957"/>
          </a:xfrm>
        </p:spPr>
        <p:txBody>
          <a:bodyPr lIns="360000" tIns="360000" rIns="360000" anchor="t" anchorCtr="0">
            <a:normAutofit/>
          </a:bodyPr>
          <a:lstStyle/>
          <a:p>
            <a:pPr algn="l"/>
            <a:r>
              <a:rPr lang="de-DE" sz="2600" dirty="0">
                <a:solidFill>
                  <a:schemeClr val="bg1"/>
                </a:solidFill>
                <a:latin typeface="Arial Black" panose="020B0A04020102020204" pitchFamily="34" charset="0"/>
                <a:cs typeface="Arial" panose="020B0604020202020204" pitchFamily="34" charset="0"/>
              </a:rPr>
              <a:t>OPFRISSER MODEL-DAP</a:t>
            </a:r>
            <a:br>
              <a:rPr lang="de-DE" sz="2600" dirty="0">
                <a:solidFill>
                  <a:schemeClr val="bg1"/>
                </a:solidFill>
                <a:latin typeface="Arial Black" panose="020B0A04020102020204" pitchFamily="34" charset="0"/>
                <a:cs typeface="Arial" panose="020B0604020202020204" pitchFamily="34" charset="0"/>
              </a:rPr>
            </a:br>
            <a:r>
              <a:rPr lang="de-DE" sz="2600" dirty="0">
                <a:solidFill>
                  <a:schemeClr val="bg1"/>
                </a:solidFill>
                <a:latin typeface="Arial Black" panose="020B0A04020102020204" pitchFamily="34" charset="0"/>
                <a:cs typeface="Arial" panose="020B0604020202020204" pitchFamily="34" charset="0"/>
              </a:rPr>
              <a:t>OMGEVINGSDIENST-</a:t>
            </a:r>
            <a:br>
              <a:rPr lang="de-DE" sz="2600" dirty="0">
                <a:solidFill>
                  <a:schemeClr val="bg1"/>
                </a:solidFill>
                <a:latin typeface="Arial Black" panose="020B0A04020102020204" pitchFamily="34" charset="0"/>
                <a:cs typeface="Arial" panose="020B0604020202020204" pitchFamily="34" charset="0"/>
              </a:rPr>
            </a:br>
            <a:r>
              <a:rPr lang="de-DE" sz="2600" dirty="0">
                <a:solidFill>
                  <a:schemeClr val="bg1"/>
                </a:solidFill>
                <a:latin typeface="Arial Black" panose="020B0A04020102020204" pitchFamily="34" charset="0"/>
                <a:cs typeface="Arial" panose="020B0604020202020204" pitchFamily="34" charset="0"/>
              </a:rPr>
              <a:t>GEMEENTE / PROVINCIE</a:t>
            </a:r>
          </a:p>
        </p:txBody>
      </p:sp>
      <p:pic>
        <p:nvPicPr>
          <p:cNvPr id="5" name="Afbeelding 4">
            <a:extLst>
              <a:ext uri="{FF2B5EF4-FFF2-40B4-BE49-F238E27FC236}">
                <a16:creationId xmlns:a16="http://schemas.microsoft.com/office/drawing/2014/main" id="{17BE04D1-2CEF-EFE4-9EF1-AA8D553F635F}"/>
              </a:ext>
            </a:extLst>
          </p:cNvPr>
          <p:cNvPicPr>
            <a:picLocks noChangeAspect="1"/>
          </p:cNvPicPr>
          <p:nvPr/>
        </p:nvPicPr>
        <p:blipFill>
          <a:blip r:embed="rId2"/>
          <a:stretch>
            <a:fillRect/>
          </a:stretch>
        </p:blipFill>
        <p:spPr>
          <a:xfrm>
            <a:off x="7029450" y="0"/>
            <a:ext cx="5162550" cy="1657350"/>
          </a:xfrm>
          <a:prstGeom prst="rect">
            <a:avLst/>
          </a:prstGeom>
        </p:spPr>
      </p:pic>
      <p:pic>
        <p:nvPicPr>
          <p:cNvPr id="8" name="Afbeelding 7">
            <a:extLst>
              <a:ext uri="{FF2B5EF4-FFF2-40B4-BE49-F238E27FC236}">
                <a16:creationId xmlns:a16="http://schemas.microsoft.com/office/drawing/2014/main" id="{81B9A131-B986-0339-95CE-74136B049F46}"/>
              </a:ext>
            </a:extLst>
          </p:cNvPr>
          <p:cNvPicPr>
            <a:picLocks noChangeAspect="1"/>
          </p:cNvPicPr>
          <p:nvPr/>
        </p:nvPicPr>
        <p:blipFill>
          <a:blip r:embed="rId3"/>
          <a:stretch>
            <a:fillRect/>
          </a:stretch>
        </p:blipFill>
        <p:spPr>
          <a:xfrm>
            <a:off x="4992632" y="1887066"/>
            <a:ext cx="3388385" cy="4789864"/>
          </a:xfrm>
          <a:prstGeom prst="rect">
            <a:avLst/>
          </a:prstGeom>
          <a:ln w="12700">
            <a:solidFill>
              <a:schemeClr val="tx1"/>
            </a:solidFill>
          </a:ln>
        </p:spPr>
      </p:pic>
    </p:spTree>
    <p:extLst>
      <p:ext uri="{BB962C8B-B14F-4D97-AF65-F5344CB8AC3E}">
        <p14:creationId xmlns:p14="http://schemas.microsoft.com/office/powerpoint/2010/main" val="142819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8804" y="0"/>
            <a:ext cx="9994392" cy="1450757"/>
          </a:xfrm>
        </p:spPr>
        <p:txBody>
          <a:bodyPr>
            <a:normAutofit/>
          </a:bodyPr>
          <a:lstStyle/>
          <a:p>
            <a:r>
              <a:rPr lang="nl-NL" err="1"/>
              <a:t>Regiodag</a:t>
            </a:r>
            <a:r>
              <a:rPr lang="nl-NL"/>
              <a:t> Omgevingswet </a:t>
            </a:r>
          </a:p>
        </p:txBody>
      </p:sp>
      <p:sp>
        <p:nvSpPr>
          <p:cNvPr id="3" name="Tijdelijke aanduiding voor inhoud 2"/>
          <p:cNvSpPr>
            <a:spLocks noGrp="1"/>
          </p:cNvSpPr>
          <p:nvPr>
            <p:ph idx="1"/>
          </p:nvPr>
        </p:nvSpPr>
        <p:spPr>
          <a:xfrm>
            <a:off x="1213104" y="1809879"/>
            <a:ext cx="10115203" cy="4660579"/>
          </a:xfrm>
        </p:spPr>
        <p:txBody>
          <a:bodyPr vert="horz" lIns="0" tIns="45720" rIns="0" bIns="45720" rtlCol="0" anchor="t">
            <a:normAutofit/>
          </a:bodyPr>
          <a:lstStyle/>
          <a:p>
            <a:pPr marL="0" indent="0">
              <a:buNone/>
            </a:pPr>
            <a:r>
              <a:rPr lang="nl-NL">
                <a:cs typeface="Calibri"/>
              </a:rPr>
              <a:t>Agenda</a:t>
            </a:r>
          </a:p>
          <a:p>
            <a:pPr marL="356870" indent="-356870"/>
            <a:r>
              <a:rPr lang="nl-NL" sz="1600">
                <a:cs typeface="Calibri"/>
              </a:rPr>
              <a:t>Toelichting DAP</a:t>
            </a:r>
            <a:endParaRPr lang="nl-NL" sz="1600">
              <a:ea typeface="Calibri" panose="020F0502020204030204"/>
              <a:cs typeface="Calibri"/>
            </a:endParaRPr>
          </a:p>
          <a:p>
            <a:pPr marL="356870" indent="-356870"/>
            <a:r>
              <a:rPr lang="nl-NL" sz="1600">
                <a:cs typeface="Calibri"/>
              </a:rPr>
              <a:t>Onderdelen DAP – hoe in de praktijk geborgd bij de RUD en andere organisaties?</a:t>
            </a:r>
            <a:endParaRPr lang="nl-NL" sz="1600">
              <a:ea typeface="Calibri"/>
              <a:cs typeface="Calibri"/>
            </a:endParaRPr>
          </a:p>
          <a:p>
            <a:pPr marL="699770" lvl="1" indent="-342900">
              <a:buFont typeface="+mj-lt"/>
              <a:buAutoNum type="arabicPeriod"/>
            </a:pPr>
            <a:r>
              <a:rPr lang="nl-NL" sz="1400">
                <a:cs typeface="Calibri"/>
              </a:rPr>
              <a:t>Metadata (aanvragen DSO)	</a:t>
            </a:r>
            <a:endParaRPr lang="nl-NL" sz="1400">
              <a:ea typeface="Calibri" panose="020F0502020204030204"/>
              <a:cs typeface="Calibri"/>
            </a:endParaRPr>
          </a:p>
          <a:p>
            <a:pPr marL="699770" lvl="1" indent="-342900">
              <a:buFont typeface="+mj-lt"/>
              <a:buAutoNum type="arabicPeriod"/>
            </a:pPr>
            <a:r>
              <a:rPr lang="nl-NL" sz="1400">
                <a:cs typeface="Calibri"/>
              </a:rPr>
              <a:t>Samenwerkingsfunctionaliteit</a:t>
            </a:r>
            <a:endParaRPr lang="nl-NL" sz="1400">
              <a:ea typeface="Calibri" panose="020F0502020204030204"/>
              <a:cs typeface="Calibri"/>
            </a:endParaRPr>
          </a:p>
          <a:p>
            <a:pPr marL="699770" lvl="1" indent="-342900">
              <a:buFont typeface="+mj-lt"/>
              <a:buAutoNum type="arabicPeriod"/>
            </a:pPr>
            <a:r>
              <a:rPr lang="nl-NL" sz="1400">
                <a:cs typeface="Calibri"/>
              </a:rPr>
              <a:t>Standaarden</a:t>
            </a:r>
            <a:endParaRPr lang="nl-NL" sz="1400">
              <a:ea typeface="Calibri" panose="020F0502020204030204"/>
              <a:cs typeface="Calibri"/>
            </a:endParaRPr>
          </a:p>
          <a:p>
            <a:pPr marL="356870" indent="-356870"/>
            <a:r>
              <a:rPr lang="nl-NL" sz="1600">
                <a:cs typeface="Calibri"/>
              </a:rPr>
              <a:t>Uitwisselen van informatie &amp; kennis</a:t>
            </a:r>
          </a:p>
          <a:p>
            <a:pPr marL="629920" lvl="1"/>
            <a:r>
              <a:rPr lang="nl-NL" sz="1400">
                <a:cs typeface="Calibri"/>
              </a:rPr>
              <a:t>Waar lopen andere organisaties tegen aan?</a:t>
            </a:r>
            <a:endParaRPr lang="nl-NL" sz="1400">
              <a:ea typeface="Calibri" panose="020F0502020204030204"/>
              <a:cs typeface="Calibri"/>
            </a:endParaRPr>
          </a:p>
          <a:p>
            <a:pPr marL="629920" lvl="1"/>
            <a:r>
              <a:rPr lang="nl-NL" sz="1400">
                <a:ea typeface="Calibri" panose="020F0502020204030204"/>
                <a:cs typeface="Calibri"/>
              </a:rPr>
              <a:t>Welke aanvullende afspraken zijn er evt. nog nodig?</a:t>
            </a:r>
          </a:p>
          <a:p>
            <a:pPr marL="629920" lvl="1"/>
            <a:endParaRPr lang="nl-NL" sz="1400">
              <a:ea typeface="Calibri" panose="020F0502020204030204"/>
              <a:cs typeface="Calibri"/>
            </a:endParaRPr>
          </a:p>
        </p:txBody>
      </p:sp>
    </p:spTree>
    <p:extLst>
      <p:ext uri="{BB962C8B-B14F-4D97-AF65-F5344CB8AC3E}">
        <p14:creationId xmlns:p14="http://schemas.microsoft.com/office/powerpoint/2010/main" val="40550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50854-E8F0-1574-4AE0-675F0C660DD8}"/>
              </a:ext>
            </a:extLst>
          </p:cNvPr>
          <p:cNvSpPr>
            <a:spLocks noGrp="1"/>
          </p:cNvSpPr>
          <p:nvPr>
            <p:ph type="title"/>
          </p:nvPr>
        </p:nvSpPr>
        <p:spPr>
          <a:xfrm>
            <a:off x="1097279" y="35924"/>
            <a:ext cx="9994392" cy="1450757"/>
          </a:xfrm>
        </p:spPr>
        <p:txBody>
          <a:bodyPr/>
          <a:lstStyle/>
          <a:p>
            <a:r>
              <a:rPr lang="nl-NL"/>
              <a:t>Model-DAP 2024 RUD</a:t>
            </a:r>
          </a:p>
        </p:txBody>
      </p:sp>
      <p:sp>
        <p:nvSpPr>
          <p:cNvPr id="3" name="Tijdelijke aanduiding voor inhoud 2">
            <a:extLst>
              <a:ext uri="{FF2B5EF4-FFF2-40B4-BE49-F238E27FC236}">
                <a16:creationId xmlns:a16="http://schemas.microsoft.com/office/drawing/2014/main" id="{8D26C67B-DA36-4092-239F-779E4B1A1FFD}"/>
              </a:ext>
            </a:extLst>
          </p:cNvPr>
          <p:cNvSpPr>
            <a:spLocks noGrp="1"/>
          </p:cNvSpPr>
          <p:nvPr>
            <p:ph idx="1"/>
          </p:nvPr>
        </p:nvSpPr>
        <p:spPr/>
        <p:txBody>
          <a:bodyPr vert="horz" lIns="0" tIns="45720" rIns="0" bIns="45720" rtlCol="0" anchor="t">
            <a:normAutofit/>
          </a:bodyPr>
          <a:lstStyle/>
          <a:p>
            <a:pPr marL="356870" indent="-356870"/>
            <a:r>
              <a:rPr lang="nl-NL" sz="1800" dirty="0"/>
              <a:t>Aanpassingen op Model-DAP 2020 n.a.v. Omgevingswet</a:t>
            </a:r>
            <a:endParaRPr lang="en-US" dirty="0"/>
          </a:p>
          <a:p>
            <a:pPr marL="356870" indent="-356870"/>
            <a:r>
              <a:rPr lang="nl-NL" sz="1800" dirty="0"/>
              <a:t>Verwerking van Intentieovereenkomst &amp; Regionale samenwerkingsafspraken</a:t>
            </a:r>
            <a:endParaRPr lang="nl-NL" sz="1800" dirty="0">
              <a:ea typeface="Calibri" panose="020F0502020204030204"/>
              <a:cs typeface="Calibri" panose="020F0502020204030204"/>
            </a:endParaRPr>
          </a:p>
          <a:p>
            <a:pPr marL="356870" indent="-356870"/>
            <a:r>
              <a:rPr lang="nl-NL" sz="1800" dirty="0"/>
              <a:t>Via </a:t>
            </a:r>
            <a:r>
              <a:rPr lang="nl-NL" sz="1800" dirty="0" err="1"/>
              <a:t>Regievoerdersoverleg</a:t>
            </a:r>
            <a:r>
              <a:rPr lang="nl-NL" sz="1800" dirty="0"/>
              <a:t> naar Algemeen bestuur RUD, 16 november 2023 vastgesteld</a:t>
            </a:r>
            <a:endParaRPr lang="nl-NL" sz="1800" dirty="0">
              <a:ea typeface="Calibri"/>
              <a:cs typeface="Calibri"/>
            </a:endParaRPr>
          </a:p>
          <a:p>
            <a:pPr marL="356870" indent="-356870"/>
            <a:r>
              <a:rPr lang="nl-NL" sz="1800" dirty="0"/>
              <a:t>Evaluatie n.a.v. ervaringen uit de praktijk</a:t>
            </a:r>
            <a:endParaRPr lang="nl-NL" sz="1800" dirty="0">
              <a:ea typeface="Calibri" panose="020F0502020204030204"/>
              <a:cs typeface="Calibri" panose="020F0502020204030204"/>
            </a:endParaRPr>
          </a:p>
          <a:p>
            <a:pPr marL="356870" indent="-356870"/>
            <a:r>
              <a:rPr lang="nl-NL" sz="1800" dirty="0"/>
              <a:t>Toekomst: één regionaal DAP</a:t>
            </a:r>
            <a:endParaRPr lang="nl-NL" sz="1800" dirty="0">
              <a:ea typeface="Calibri" panose="020F0502020204030204"/>
              <a:cs typeface="Calibri" panose="020F0502020204030204"/>
            </a:endParaRPr>
          </a:p>
          <a:p>
            <a:pPr marL="356870" indent="-356870"/>
            <a:endParaRPr lang="nl-NL" dirty="0">
              <a:ea typeface="Calibri" panose="020F0502020204030204"/>
              <a:cs typeface="Calibri" panose="020F0502020204030204"/>
            </a:endParaRPr>
          </a:p>
        </p:txBody>
      </p:sp>
      <p:pic>
        <p:nvPicPr>
          <p:cNvPr id="4" name="Afbeelding 3">
            <a:extLst>
              <a:ext uri="{FF2B5EF4-FFF2-40B4-BE49-F238E27FC236}">
                <a16:creationId xmlns:a16="http://schemas.microsoft.com/office/drawing/2014/main" id="{52DA36CF-C87F-684C-13BA-9821FCD014B5}"/>
              </a:ext>
            </a:extLst>
          </p:cNvPr>
          <p:cNvPicPr>
            <a:picLocks noChangeAspect="1"/>
          </p:cNvPicPr>
          <p:nvPr/>
        </p:nvPicPr>
        <p:blipFill>
          <a:blip r:embed="rId3"/>
          <a:stretch>
            <a:fillRect/>
          </a:stretch>
        </p:blipFill>
        <p:spPr>
          <a:xfrm>
            <a:off x="6723216" y="3214783"/>
            <a:ext cx="3601271" cy="2829570"/>
          </a:xfrm>
          <a:prstGeom prst="rect">
            <a:avLst/>
          </a:prstGeom>
        </p:spPr>
      </p:pic>
    </p:spTree>
    <p:extLst>
      <p:ext uri="{BB962C8B-B14F-4D97-AF65-F5344CB8AC3E}">
        <p14:creationId xmlns:p14="http://schemas.microsoft.com/office/powerpoint/2010/main" val="96554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3F6CD-E935-9F3B-1929-8A57B76DB166}"/>
              </a:ext>
            </a:extLst>
          </p:cNvPr>
          <p:cNvSpPr>
            <a:spLocks noGrp="1"/>
          </p:cNvSpPr>
          <p:nvPr>
            <p:ph type="title"/>
          </p:nvPr>
        </p:nvSpPr>
        <p:spPr/>
        <p:txBody>
          <a:bodyPr/>
          <a:lstStyle/>
          <a:p>
            <a:r>
              <a:rPr lang="nl-NL"/>
              <a:t>1. Metadata (aanvragen DSO)</a:t>
            </a:r>
          </a:p>
        </p:txBody>
      </p:sp>
      <p:sp>
        <p:nvSpPr>
          <p:cNvPr id="3" name="Tijdelijke aanduiding voor inhoud 2">
            <a:extLst>
              <a:ext uri="{FF2B5EF4-FFF2-40B4-BE49-F238E27FC236}">
                <a16:creationId xmlns:a16="http://schemas.microsoft.com/office/drawing/2014/main" id="{C8E1D1C5-C83E-3A8C-6C5D-AA38BE3E5818}"/>
              </a:ext>
            </a:extLst>
          </p:cNvPr>
          <p:cNvSpPr>
            <a:spLocks noGrp="1"/>
          </p:cNvSpPr>
          <p:nvPr>
            <p:ph idx="1"/>
          </p:nvPr>
        </p:nvSpPr>
        <p:spPr/>
        <p:txBody>
          <a:bodyPr vert="horz" lIns="0" tIns="45720" rIns="0" bIns="45720" rtlCol="0" anchor="t">
            <a:normAutofit/>
          </a:bodyPr>
          <a:lstStyle/>
          <a:p>
            <a:pPr marL="356870" indent="-356870"/>
            <a:r>
              <a:rPr lang="nl-NL"/>
              <a:t>Aanvullingen t.o.v. 2020  -&gt; Aanvullingen metadata vanuit de STAM-koppeling</a:t>
            </a:r>
            <a:endParaRPr lang="en-US"/>
          </a:p>
          <a:p>
            <a:pPr marL="356870" indent="-356870"/>
            <a:endParaRPr lang="nl-NL">
              <a:ea typeface="Calibri" panose="020F0502020204030204"/>
              <a:cs typeface="Calibri" panose="020F0502020204030204"/>
            </a:endParaRPr>
          </a:p>
        </p:txBody>
      </p:sp>
      <p:pic>
        <p:nvPicPr>
          <p:cNvPr id="4" name="Tijdelijke aanduiding voor inhoud 4">
            <a:extLst>
              <a:ext uri="{FF2B5EF4-FFF2-40B4-BE49-F238E27FC236}">
                <a16:creationId xmlns:a16="http://schemas.microsoft.com/office/drawing/2014/main" id="{5572DBAA-17BE-EEED-E29C-EBDBEA2586A0}"/>
              </a:ext>
            </a:extLst>
          </p:cNvPr>
          <p:cNvPicPr>
            <a:picLocks noChangeAspect="1"/>
          </p:cNvPicPr>
          <p:nvPr/>
        </p:nvPicPr>
        <p:blipFill>
          <a:blip r:embed="rId2"/>
          <a:stretch>
            <a:fillRect/>
          </a:stretch>
        </p:blipFill>
        <p:spPr>
          <a:xfrm>
            <a:off x="1046180" y="2200708"/>
            <a:ext cx="4312701" cy="3771965"/>
          </a:xfrm>
          <a:prstGeom prst="rect">
            <a:avLst/>
          </a:prstGeom>
        </p:spPr>
      </p:pic>
      <p:pic>
        <p:nvPicPr>
          <p:cNvPr id="5" name="Tijdelijke aanduiding voor inhoud 4">
            <a:extLst>
              <a:ext uri="{FF2B5EF4-FFF2-40B4-BE49-F238E27FC236}">
                <a16:creationId xmlns:a16="http://schemas.microsoft.com/office/drawing/2014/main" id="{79EFEEAD-89BA-E87E-1A04-EE3AF03F8E52}"/>
              </a:ext>
            </a:extLst>
          </p:cNvPr>
          <p:cNvPicPr>
            <a:picLocks noChangeAspect="1"/>
          </p:cNvPicPr>
          <p:nvPr/>
        </p:nvPicPr>
        <p:blipFill>
          <a:blip r:embed="rId3"/>
          <a:stretch>
            <a:fillRect/>
          </a:stretch>
        </p:blipFill>
        <p:spPr>
          <a:xfrm>
            <a:off x="6007609" y="2273517"/>
            <a:ext cx="2779116" cy="3655538"/>
          </a:xfrm>
          <a:prstGeom prst="rect">
            <a:avLst/>
          </a:prstGeom>
        </p:spPr>
      </p:pic>
      <p:pic>
        <p:nvPicPr>
          <p:cNvPr id="6" name="Afbeelding 5">
            <a:extLst>
              <a:ext uri="{FF2B5EF4-FFF2-40B4-BE49-F238E27FC236}">
                <a16:creationId xmlns:a16="http://schemas.microsoft.com/office/drawing/2014/main" id="{2C9F8457-994B-B159-463B-39950A80168C}"/>
              </a:ext>
            </a:extLst>
          </p:cNvPr>
          <p:cNvPicPr>
            <a:picLocks noChangeAspect="1"/>
          </p:cNvPicPr>
          <p:nvPr/>
        </p:nvPicPr>
        <p:blipFill>
          <a:blip r:embed="rId4"/>
          <a:stretch>
            <a:fillRect/>
          </a:stretch>
        </p:blipFill>
        <p:spPr>
          <a:xfrm>
            <a:off x="8920888" y="2273517"/>
            <a:ext cx="2716051" cy="3655538"/>
          </a:xfrm>
          <a:prstGeom prst="rect">
            <a:avLst/>
          </a:prstGeom>
        </p:spPr>
      </p:pic>
      <p:sp>
        <p:nvSpPr>
          <p:cNvPr id="7" name="Pijl: rechts 6">
            <a:extLst>
              <a:ext uri="{FF2B5EF4-FFF2-40B4-BE49-F238E27FC236}">
                <a16:creationId xmlns:a16="http://schemas.microsoft.com/office/drawing/2014/main" id="{76EF897C-36E5-89C4-6952-8356FD58D712}"/>
              </a:ext>
            </a:extLst>
          </p:cNvPr>
          <p:cNvSpPr/>
          <p:nvPr/>
        </p:nvSpPr>
        <p:spPr>
          <a:xfrm>
            <a:off x="4896796" y="3558074"/>
            <a:ext cx="1026367" cy="47275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2475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0C6E8-80AB-2DBF-C771-92A0E1754932}"/>
              </a:ext>
            </a:extLst>
          </p:cNvPr>
          <p:cNvSpPr>
            <a:spLocks noGrp="1"/>
          </p:cNvSpPr>
          <p:nvPr>
            <p:ph type="title"/>
          </p:nvPr>
        </p:nvSpPr>
        <p:spPr/>
        <p:txBody>
          <a:bodyPr/>
          <a:lstStyle/>
          <a:p>
            <a:r>
              <a:rPr lang="nl-NL"/>
              <a:t>1. Metadata – Inrichting in Zaaksysteem</a:t>
            </a:r>
          </a:p>
        </p:txBody>
      </p:sp>
      <p:pic>
        <p:nvPicPr>
          <p:cNvPr id="4" name="Picture 3" descr="A screenshot of a computer&#10;&#10;Description automatically generated">
            <a:extLst>
              <a:ext uri="{FF2B5EF4-FFF2-40B4-BE49-F238E27FC236}">
                <a16:creationId xmlns:a16="http://schemas.microsoft.com/office/drawing/2014/main" id="{10425274-66C9-7B23-1F35-EF3577D376B7}"/>
              </a:ext>
            </a:extLst>
          </p:cNvPr>
          <p:cNvPicPr>
            <a:picLocks noChangeAspect="1"/>
          </p:cNvPicPr>
          <p:nvPr/>
        </p:nvPicPr>
        <p:blipFill>
          <a:blip r:embed="rId3"/>
          <a:stretch>
            <a:fillRect/>
          </a:stretch>
        </p:blipFill>
        <p:spPr>
          <a:xfrm>
            <a:off x="832691" y="2497583"/>
            <a:ext cx="4894262" cy="3118355"/>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9ABF6AB7-86E4-55BF-D5F0-C00EB029CF9C}"/>
              </a:ext>
            </a:extLst>
          </p:cNvPr>
          <p:cNvPicPr>
            <a:picLocks noChangeAspect="1"/>
          </p:cNvPicPr>
          <p:nvPr/>
        </p:nvPicPr>
        <p:blipFill rotWithShape="1">
          <a:blip r:embed="rId4"/>
          <a:srcRect l="784" t="12000" r="-1177" b="-12667"/>
          <a:stretch/>
        </p:blipFill>
        <p:spPr>
          <a:xfrm>
            <a:off x="6079761" y="2349956"/>
            <a:ext cx="6113198" cy="3612281"/>
          </a:xfrm>
          <a:prstGeom prst="rect">
            <a:avLst/>
          </a:prstGeom>
        </p:spPr>
      </p:pic>
      <p:sp>
        <p:nvSpPr>
          <p:cNvPr id="8" name="Rectangle: Rounded Corners 7">
            <a:extLst>
              <a:ext uri="{FF2B5EF4-FFF2-40B4-BE49-F238E27FC236}">
                <a16:creationId xmlns:a16="http://schemas.microsoft.com/office/drawing/2014/main" id="{C5F039F9-A897-5445-F933-6B9210879F4D}"/>
              </a:ext>
            </a:extLst>
          </p:cNvPr>
          <p:cNvSpPr/>
          <p:nvPr/>
        </p:nvSpPr>
        <p:spPr>
          <a:xfrm>
            <a:off x="1824506" y="1867436"/>
            <a:ext cx="3638281" cy="397098"/>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PowerBrowser</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Beheer</a:t>
            </a:r>
          </a:p>
        </p:txBody>
      </p:sp>
      <p:sp>
        <p:nvSpPr>
          <p:cNvPr id="11" name="Rectangle: Rounded Corners 10">
            <a:extLst>
              <a:ext uri="{FF2B5EF4-FFF2-40B4-BE49-F238E27FC236}">
                <a16:creationId xmlns:a16="http://schemas.microsoft.com/office/drawing/2014/main" id="{D12D2741-1D6C-F980-1426-4EB8BD7A9924}"/>
              </a:ext>
            </a:extLst>
          </p:cNvPr>
          <p:cNvSpPr/>
          <p:nvPr/>
        </p:nvSpPr>
        <p:spPr>
          <a:xfrm>
            <a:off x="7008252" y="1867436"/>
            <a:ext cx="3638281" cy="397098"/>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PowerBrowser</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Gebruik</a:t>
            </a:r>
          </a:p>
        </p:txBody>
      </p:sp>
    </p:spTree>
    <p:extLst>
      <p:ext uri="{BB962C8B-B14F-4D97-AF65-F5344CB8AC3E}">
        <p14:creationId xmlns:p14="http://schemas.microsoft.com/office/powerpoint/2010/main" val="585001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CC63E-3B13-E9FF-1758-26183A10CD85}"/>
              </a:ext>
            </a:extLst>
          </p:cNvPr>
          <p:cNvSpPr>
            <a:spLocks noGrp="1"/>
          </p:cNvSpPr>
          <p:nvPr>
            <p:ph type="title"/>
          </p:nvPr>
        </p:nvSpPr>
        <p:spPr/>
        <p:txBody>
          <a:bodyPr/>
          <a:lstStyle/>
          <a:p>
            <a:r>
              <a:rPr lang="nl-NL"/>
              <a:t>2. Samenwerkingsfunctionaliteit DSO</a:t>
            </a:r>
          </a:p>
        </p:txBody>
      </p:sp>
      <p:pic>
        <p:nvPicPr>
          <p:cNvPr id="5" name="Tijdelijke aanduiding voor inhoud 4">
            <a:extLst>
              <a:ext uri="{FF2B5EF4-FFF2-40B4-BE49-F238E27FC236}">
                <a16:creationId xmlns:a16="http://schemas.microsoft.com/office/drawing/2014/main" id="{139BD2B6-5DA6-443C-5F92-F6FC2B4A4C97}"/>
              </a:ext>
            </a:extLst>
          </p:cNvPr>
          <p:cNvPicPr>
            <a:picLocks noGrp="1" noChangeAspect="1"/>
          </p:cNvPicPr>
          <p:nvPr>
            <p:ph idx="1"/>
          </p:nvPr>
        </p:nvPicPr>
        <p:blipFill>
          <a:blip r:embed="rId3"/>
          <a:stretch>
            <a:fillRect/>
          </a:stretch>
        </p:blipFill>
        <p:spPr>
          <a:xfrm>
            <a:off x="1238076" y="2124536"/>
            <a:ext cx="3360803" cy="4205497"/>
          </a:xfrm>
        </p:spPr>
      </p:pic>
      <p:sp>
        <p:nvSpPr>
          <p:cNvPr id="6" name="Tekstvak 5">
            <a:extLst>
              <a:ext uri="{FF2B5EF4-FFF2-40B4-BE49-F238E27FC236}">
                <a16:creationId xmlns:a16="http://schemas.microsoft.com/office/drawing/2014/main" id="{6E8BF358-3A0B-DF88-9455-BF9F21094FFB}"/>
              </a:ext>
            </a:extLst>
          </p:cNvPr>
          <p:cNvSpPr txBox="1"/>
          <p:nvPr/>
        </p:nvSpPr>
        <p:spPr>
          <a:xfrm>
            <a:off x="1180095" y="1809065"/>
            <a:ext cx="347676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Metadata samenwerkingsverzoek</a:t>
            </a:r>
          </a:p>
        </p:txBody>
      </p:sp>
      <p:sp>
        <p:nvSpPr>
          <p:cNvPr id="8" name="Tekstvak 7">
            <a:extLst>
              <a:ext uri="{FF2B5EF4-FFF2-40B4-BE49-F238E27FC236}">
                <a16:creationId xmlns:a16="http://schemas.microsoft.com/office/drawing/2014/main" id="{14619D40-7064-4A11-8BBB-398937FCA772}"/>
              </a:ext>
            </a:extLst>
          </p:cNvPr>
          <p:cNvSpPr txBox="1"/>
          <p:nvPr/>
        </p:nvSpPr>
        <p:spPr>
          <a:xfrm>
            <a:off x="5470122" y="1809065"/>
            <a:ext cx="6101482"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alibri" panose="020F0502020204030204"/>
                <a:ea typeface="+mn-ea"/>
                <a:cs typeface="+mn-cs"/>
              </a:rPr>
              <a:t>Metadata documentregistratie in samenwerking</a:t>
            </a:r>
          </a:p>
        </p:txBody>
      </p:sp>
      <p:pic>
        <p:nvPicPr>
          <p:cNvPr id="10" name="Afbeelding 9">
            <a:extLst>
              <a:ext uri="{FF2B5EF4-FFF2-40B4-BE49-F238E27FC236}">
                <a16:creationId xmlns:a16="http://schemas.microsoft.com/office/drawing/2014/main" id="{51F2D3BE-E269-13EA-E553-A2624AAE1373}"/>
              </a:ext>
            </a:extLst>
          </p:cNvPr>
          <p:cNvPicPr>
            <a:picLocks noChangeAspect="1"/>
          </p:cNvPicPr>
          <p:nvPr/>
        </p:nvPicPr>
        <p:blipFill>
          <a:blip r:embed="rId4"/>
          <a:stretch>
            <a:fillRect/>
          </a:stretch>
        </p:blipFill>
        <p:spPr>
          <a:xfrm>
            <a:off x="5470122" y="2142380"/>
            <a:ext cx="4760945" cy="3011815"/>
          </a:xfrm>
          <a:prstGeom prst="rect">
            <a:avLst/>
          </a:prstGeom>
        </p:spPr>
      </p:pic>
    </p:spTree>
    <p:extLst>
      <p:ext uri="{BB962C8B-B14F-4D97-AF65-F5344CB8AC3E}">
        <p14:creationId xmlns:p14="http://schemas.microsoft.com/office/powerpoint/2010/main" val="2969520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screenshot of a computer&#10;&#10;Description automatically generated">
            <a:extLst>
              <a:ext uri="{FF2B5EF4-FFF2-40B4-BE49-F238E27FC236}">
                <a16:creationId xmlns:a16="http://schemas.microsoft.com/office/drawing/2014/main" id="{CC1B0E64-7B82-DAD7-EEC9-AC3780952A2F}"/>
              </a:ext>
            </a:extLst>
          </p:cNvPr>
          <p:cNvPicPr>
            <a:picLocks noChangeAspect="1"/>
          </p:cNvPicPr>
          <p:nvPr/>
        </p:nvPicPr>
        <p:blipFill>
          <a:blip r:embed="rId2"/>
          <a:stretch>
            <a:fillRect/>
          </a:stretch>
        </p:blipFill>
        <p:spPr>
          <a:xfrm>
            <a:off x="424458" y="2846256"/>
            <a:ext cx="6988628" cy="3254571"/>
          </a:xfrm>
          <a:prstGeom prst="rect">
            <a:avLst/>
          </a:prstGeom>
        </p:spPr>
      </p:pic>
      <p:sp>
        <p:nvSpPr>
          <p:cNvPr id="2" name="Titel 1">
            <a:extLst>
              <a:ext uri="{FF2B5EF4-FFF2-40B4-BE49-F238E27FC236}">
                <a16:creationId xmlns:a16="http://schemas.microsoft.com/office/drawing/2014/main" id="{F6ACC63E-3B13-E9FF-1758-26183A10CD85}"/>
              </a:ext>
            </a:extLst>
          </p:cNvPr>
          <p:cNvSpPr>
            <a:spLocks noGrp="1"/>
          </p:cNvSpPr>
          <p:nvPr>
            <p:ph type="title"/>
          </p:nvPr>
        </p:nvSpPr>
        <p:spPr/>
        <p:txBody>
          <a:bodyPr/>
          <a:lstStyle/>
          <a:p>
            <a:r>
              <a:rPr lang="nl-NL"/>
              <a:t>2. Samenwerkingsfunctionaliteit DSO</a:t>
            </a:r>
          </a:p>
        </p:txBody>
      </p:sp>
      <p:pic>
        <p:nvPicPr>
          <p:cNvPr id="18" name="Content Placeholder 17" descr="A screenshot of a computer&#10;&#10;Description automatically generated">
            <a:extLst>
              <a:ext uri="{FF2B5EF4-FFF2-40B4-BE49-F238E27FC236}">
                <a16:creationId xmlns:a16="http://schemas.microsoft.com/office/drawing/2014/main" id="{FA75C66C-693C-F959-4134-7C4573B5F93B}"/>
              </a:ext>
            </a:extLst>
          </p:cNvPr>
          <p:cNvPicPr>
            <a:picLocks noGrp="1" noChangeAspect="1"/>
          </p:cNvPicPr>
          <p:nvPr>
            <p:ph idx="1"/>
          </p:nvPr>
        </p:nvPicPr>
        <p:blipFill>
          <a:blip r:embed="rId3"/>
          <a:stretch>
            <a:fillRect/>
          </a:stretch>
        </p:blipFill>
        <p:spPr>
          <a:xfrm>
            <a:off x="8919959" y="2840209"/>
            <a:ext cx="2735608" cy="3422863"/>
          </a:xfrm>
        </p:spPr>
      </p:pic>
      <p:sp>
        <p:nvSpPr>
          <p:cNvPr id="19" name="Rectangle: Rounded Corners 18">
            <a:extLst>
              <a:ext uri="{FF2B5EF4-FFF2-40B4-BE49-F238E27FC236}">
                <a16:creationId xmlns:a16="http://schemas.microsoft.com/office/drawing/2014/main" id="{EFBA91DE-DA7F-A81D-7382-A30343969C2C}"/>
              </a:ext>
            </a:extLst>
          </p:cNvPr>
          <p:cNvSpPr/>
          <p:nvPr/>
        </p:nvSpPr>
        <p:spPr>
          <a:xfrm>
            <a:off x="1708268" y="1867435"/>
            <a:ext cx="3638281" cy="397098"/>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Werkafspraken</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intranet </a:t>
            </a:r>
          </a:p>
        </p:txBody>
      </p:sp>
      <p:sp>
        <p:nvSpPr>
          <p:cNvPr id="20" name="Rectangle: Rounded Corners 19">
            <a:extLst>
              <a:ext uri="{FF2B5EF4-FFF2-40B4-BE49-F238E27FC236}">
                <a16:creationId xmlns:a16="http://schemas.microsoft.com/office/drawing/2014/main" id="{10054BF5-BF04-7E06-387E-4D46A0322EA2}"/>
              </a:ext>
            </a:extLst>
          </p:cNvPr>
          <p:cNvSpPr/>
          <p:nvPr/>
        </p:nvSpPr>
        <p:spPr>
          <a:xfrm>
            <a:off x="8256301" y="1867434"/>
            <a:ext cx="3638281" cy="513335"/>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Samenwerking</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starten</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PowerBrowser</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p>
        </p:txBody>
      </p:sp>
    </p:spTree>
    <p:extLst>
      <p:ext uri="{BB962C8B-B14F-4D97-AF65-F5344CB8AC3E}">
        <p14:creationId xmlns:p14="http://schemas.microsoft.com/office/powerpoint/2010/main" val="7159281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2F1FA-16F7-DF04-6315-FEA16B7C0513}"/>
              </a:ext>
            </a:extLst>
          </p:cNvPr>
          <p:cNvSpPr>
            <a:spLocks noGrp="1"/>
          </p:cNvSpPr>
          <p:nvPr>
            <p:ph type="title"/>
          </p:nvPr>
        </p:nvSpPr>
        <p:spPr/>
        <p:txBody>
          <a:bodyPr/>
          <a:lstStyle/>
          <a:p>
            <a:r>
              <a:rPr lang="nl-NL"/>
              <a:t>2. Samenwerkingsfunctionaliteit</a:t>
            </a:r>
          </a:p>
        </p:txBody>
      </p:sp>
      <p:sp>
        <p:nvSpPr>
          <p:cNvPr id="3" name="Tijdelijke aanduiding voor inhoud 2">
            <a:extLst>
              <a:ext uri="{FF2B5EF4-FFF2-40B4-BE49-F238E27FC236}">
                <a16:creationId xmlns:a16="http://schemas.microsoft.com/office/drawing/2014/main" id="{C504E4A8-24D3-00E3-AD4C-84E548CDD6B8}"/>
              </a:ext>
            </a:extLst>
          </p:cNvPr>
          <p:cNvSpPr>
            <a:spLocks noGrp="1"/>
          </p:cNvSpPr>
          <p:nvPr>
            <p:ph idx="1"/>
          </p:nvPr>
        </p:nvSpPr>
        <p:spPr/>
        <p:txBody>
          <a:bodyPr vert="horz" lIns="0" tIns="45720" rIns="0" bIns="45720" rtlCol="0" anchor="t">
            <a:normAutofit/>
          </a:bodyPr>
          <a:lstStyle/>
          <a:p>
            <a:pPr marL="0" indent="0">
              <a:buNone/>
            </a:pPr>
            <a:r>
              <a:rPr lang="nl-NL" b="1"/>
              <a:t>Afsluiten en archiveren informatie uit samenwerking </a:t>
            </a:r>
          </a:p>
          <a:p>
            <a:pPr marL="0" indent="0">
              <a:buNone/>
            </a:pPr>
            <a:endParaRPr lang="nl-NL" sz="1600"/>
          </a:p>
          <a:p>
            <a:pPr marL="0" indent="0">
              <a:buNone/>
            </a:pPr>
            <a:r>
              <a:rPr lang="nl-NL" sz="1600"/>
              <a:t>Afspraken in DAP</a:t>
            </a:r>
            <a:endParaRPr lang="nl-NL"/>
          </a:p>
          <a:p>
            <a:pPr marL="629920" lvl="1">
              <a:buFont typeface="Wingdings" panose="05000000000000000000" pitchFamily="2" charset="2"/>
              <a:buChar char="§"/>
            </a:pPr>
            <a:r>
              <a:rPr lang="nl-NL" sz="1600"/>
              <a:t>De initiator van een samenwerking neemt na afloop van een samenwerking het samenwerkingsdossier uit het DSO-LV over in het eigen VTH-systeem of zaaksysteem</a:t>
            </a:r>
            <a:endParaRPr lang="nl-NL" sz="1600">
              <a:ea typeface="Calibri" panose="020F0502020204030204"/>
              <a:cs typeface="Calibri" panose="020F0502020204030204"/>
            </a:endParaRPr>
          </a:p>
          <a:p>
            <a:pPr marL="629920" lvl="1">
              <a:buFont typeface="Wingdings" panose="05000000000000000000" pitchFamily="2" charset="2"/>
              <a:buChar char="§"/>
            </a:pPr>
            <a:r>
              <a:rPr lang="nl-NL" sz="1600"/>
              <a:t>Bij bijvoorbeeld een adviesverzoek alleen de benodigde informatie naar eigen zaaksysteem halen</a:t>
            </a:r>
            <a:endParaRPr lang="nl-NL" sz="1600">
              <a:ea typeface="Calibri" panose="020F0502020204030204"/>
              <a:cs typeface="Calibri" panose="020F0502020204030204"/>
            </a:endParaRPr>
          </a:p>
          <a:p>
            <a:pPr marL="629920" lvl="1">
              <a:buFont typeface="Wingdings" panose="05000000000000000000" pitchFamily="2" charset="2"/>
              <a:buChar char="§"/>
            </a:pPr>
            <a:endParaRPr lang="nl-NL">
              <a:ea typeface="Calibri" panose="020F0502020204030204"/>
              <a:cs typeface="Calibri" panose="020F0502020204030204"/>
            </a:endParaRPr>
          </a:p>
          <a:p>
            <a:pPr marL="0" indent="0">
              <a:buNone/>
            </a:pPr>
            <a:r>
              <a:rPr lang="nl-NL" sz="1600"/>
              <a:t>Werkafspraken en inrichting RUD Utrecht </a:t>
            </a:r>
            <a:endParaRPr lang="nl-NL" sz="1600">
              <a:cs typeface="Calibri"/>
            </a:endParaRPr>
          </a:p>
          <a:p>
            <a:pPr marL="629920" lvl="1">
              <a:buFont typeface="Wingdings" panose="05000000000000000000" pitchFamily="2" charset="2"/>
              <a:buChar char="§"/>
            </a:pPr>
            <a:r>
              <a:rPr lang="nl-NL" sz="1400">
                <a:sym typeface="Wingdings" panose="05000000000000000000" pitchFamily="2" charset="2"/>
              </a:rPr>
              <a:t>Taak in de procedure ingericht in de zaaktypen</a:t>
            </a:r>
            <a:endParaRPr lang="nl-NL" sz="1400">
              <a:ea typeface="Calibri" panose="020F0502020204030204"/>
              <a:cs typeface="Calibri" panose="020F0502020204030204"/>
            </a:endParaRPr>
          </a:p>
          <a:p>
            <a:pPr marL="629920" lvl="1">
              <a:buFont typeface="Wingdings" panose="05000000000000000000" pitchFamily="2" charset="2"/>
              <a:buChar char="§"/>
            </a:pPr>
            <a:r>
              <a:rPr lang="nl-NL" sz="1400">
                <a:ea typeface="Calibri" panose="020F0502020204030204"/>
                <a:cs typeface="Calibri" panose="020F0502020204030204"/>
              </a:rPr>
              <a:t>Werkafspraken op intranet RUD Utrecht </a:t>
            </a:r>
          </a:p>
          <a:p>
            <a:pPr marL="629920" lvl="1">
              <a:buFont typeface="Wingdings" panose="05000000000000000000" pitchFamily="2" charset="2"/>
              <a:buChar char="§"/>
            </a:pPr>
            <a:endParaRPr lang="nl-NL" sz="1400">
              <a:ea typeface="Calibri" panose="020F0502020204030204"/>
              <a:cs typeface="Calibri" panose="020F0502020204030204"/>
            </a:endParaRPr>
          </a:p>
          <a:p>
            <a:pPr marL="356870" lvl="1" indent="0">
              <a:buNone/>
            </a:pPr>
            <a:endParaRPr lang="nl-NL" sz="1400">
              <a:ea typeface="Calibri" panose="020F0502020204030204"/>
              <a:cs typeface="Calibri" panose="020F0502020204030204"/>
            </a:endParaRPr>
          </a:p>
        </p:txBody>
      </p:sp>
    </p:spTree>
    <p:extLst>
      <p:ext uri="{BB962C8B-B14F-4D97-AF65-F5344CB8AC3E}">
        <p14:creationId xmlns:p14="http://schemas.microsoft.com/office/powerpoint/2010/main" val="340928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02F1FA-16F7-DF04-6315-FEA16B7C0513}"/>
              </a:ext>
            </a:extLst>
          </p:cNvPr>
          <p:cNvSpPr>
            <a:spLocks noGrp="1"/>
          </p:cNvSpPr>
          <p:nvPr>
            <p:ph type="title"/>
          </p:nvPr>
        </p:nvSpPr>
        <p:spPr/>
        <p:txBody>
          <a:bodyPr/>
          <a:lstStyle/>
          <a:p>
            <a:r>
              <a:rPr lang="nl-NL"/>
              <a:t>2. Samenwerkingsfunctionaliteit</a:t>
            </a:r>
          </a:p>
        </p:txBody>
      </p:sp>
      <p:sp>
        <p:nvSpPr>
          <p:cNvPr id="3" name="Tijdelijke aanduiding voor inhoud 2">
            <a:extLst>
              <a:ext uri="{FF2B5EF4-FFF2-40B4-BE49-F238E27FC236}">
                <a16:creationId xmlns:a16="http://schemas.microsoft.com/office/drawing/2014/main" id="{C504E4A8-24D3-00E3-AD4C-84E548CDD6B8}"/>
              </a:ext>
            </a:extLst>
          </p:cNvPr>
          <p:cNvSpPr>
            <a:spLocks noGrp="1"/>
          </p:cNvSpPr>
          <p:nvPr>
            <p:ph idx="1"/>
          </p:nvPr>
        </p:nvSpPr>
        <p:spPr>
          <a:xfrm>
            <a:off x="1097279" y="2594819"/>
            <a:ext cx="4484151" cy="2583371"/>
          </a:xfrm>
        </p:spPr>
        <p:txBody>
          <a:bodyPr vert="horz" lIns="0" tIns="45720" rIns="0" bIns="45720" rtlCol="0" anchor="t">
            <a:normAutofit/>
          </a:bodyPr>
          <a:lstStyle/>
          <a:p>
            <a:pPr marL="457200" indent="-457200">
              <a:buAutoNum type="arabicPeriod"/>
            </a:pPr>
            <a:r>
              <a:rPr lang="nl-NL">
                <a:cs typeface="Calibri"/>
              </a:rPr>
              <a:t>Documenten automatisch overgenomen  bij aanmaken samenwerking vanuit zaak</a:t>
            </a:r>
          </a:p>
          <a:p>
            <a:pPr marL="457200" indent="-457200">
              <a:buAutoNum type="arabicPeriod"/>
            </a:pPr>
            <a:endParaRPr lang="nl-NL">
              <a:cs typeface="Calibri"/>
            </a:endParaRPr>
          </a:p>
          <a:p>
            <a:pPr marL="457200" indent="-457200">
              <a:buAutoNum type="arabicPeriod"/>
            </a:pPr>
            <a:r>
              <a:rPr lang="nl-NL">
                <a:cs typeface="Calibri"/>
              </a:rPr>
              <a:t>Documenten handmatig overzetten bij aanmaken zaak vanuit samenwerking</a:t>
            </a:r>
          </a:p>
          <a:p>
            <a:pPr marL="457200" indent="-457200">
              <a:buAutoNum type="arabicPeriod"/>
            </a:pPr>
            <a:endParaRPr lang="nl-NL">
              <a:ea typeface="Calibri" panose="020F0502020204030204"/>
              <a:cs typeface="Calibri" panose="020F0502020204030204"/>
            </a:endParaRPr>
          </a:p>
          <a:p>
            <a:pPr marL="457200" indent="-457200">
              <a:buAutoNum type="arabicPeriod"/>
            </a:pPr>
            <a:endParaRPr lang="nl-NL">
              <a:ea typeface="Calibri" panose="020F0502020204030204"/>
              <a:cs typeface="Calibri" panose="020F0502020204030204"/>
            </a:endParaRPr>
          </a:p>
          <a:p>
            <a:pPr marL="457200" indent="-457200">
              <a:buAutoNum type="arabicPeriod"/>
            </a:pPr>
            <a:endParaRPr lang="nl-NL">
              <a:ea typeface="Calibri" panose="020F0502020204030204"/>
              <a:cs typeface="Calibri" panose="020F0502020204030204"/>
            </a:endParaRPr>
          </a:p>
          <a:p>
            <a:pPr marL="0" indent="0">
              <a:buNone/>
            </a:pPr>
            <a:endParaRPr lang="nl-NL" sz="1600">
              <a:ea typeface="Calibri" panose="020F0502020204030204"/>
              <a:cs typeface="Calibri" panose="020F0502020204030204"/>
            </a:endParaRPr>
          </a:p>
          <a:p>
            <a:pPr marL="629920" lvl="1">
              <a:buFont typeface="Wingdings" panose="05000000000000000000" pitchFamily="2" charset="2"/>
              <a:buChar char="§"/>
            </a:pPr>
            <a:endParaRPr lang="nl-NL" sz="1400">
              <a:ea typeface="Calibri" panose="020F0502020204030204"/>
              <a:cs typeface="Calibri" panose="020F0502020204030204"/>
            </a:endParaRPr>
          </a:p>
          <a:p>
            <a:pPr marL="629920" lvl="1">
              <a:buFont typeface="Wingdings" panose="05000000000000000000" pitchFamily="2" charset="2"/>
              <a:buChar char="§"/>
            </a:pPr>
            <a:endParaRPr lang="nl-NL" sz="1400">
              <a:ea typeface="Calibri" panose="020F0502020204030204"/>
              <a:cs typeface="Calibri" panose="020F0502020204030204"/>
            </a:endParaRPr>
          </a:p>
        </p:txBody>
      </p:sp>
      <p:sp>
        <p:nvSpPr>
          <p:cNvPr id="9" name="Rectangle: Rounded Corners 8">
            <a:extLst>
              <a:ext uri="{FF2B5EF4-FFF2-40B4-BE49-F238E27FC236}">
                <a16:creationId xmlns:a16="http://schemas.microsoft.com/office/drawing/2014/main" id="{0C74C1C0-E61B-F099-E4D9-82149E4A8480}"/>
              </a:ext>
            </a:extLst>
          </p:cNvPr>
          <p:cNvSpPr/>
          <p:nvPr/>
        </p:nvSpPr>
        <p:spPr>
          <a:xfrm>
            <a:off x="1230404" y="5057502"/>
            <a:ext cx="3638281" cy="397098"/>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Werkafspraken</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p>
        </p:txBody>
      </p:sp>
      <p:pic>
        <p:nvPicPr>
          <p:cNvPr id="6" name="Picture 5" descr="A screenshot of a computer&#10;&#10;Description automatically generated">
            <a:extLst>
              <a:ext uri="{FF2B5EF4-FFF2-40B4-BE49-F238E27FC236}">
                <a16:creationId xmlns:a16="http://schemas.microsoft.com/office/drawing/2014/main" id="{5DC06AE0-94EC-C6A5-A1F3-7C5603FD775A}"/>
              </a:ext>
            </a:extLst>
          </p:cNvPr>
          <p:cNvPicPr>
            <a:picLocks noChangeAspect="1"/>
          </p:cNvPicPr>
          <p:nvPr/>
        </p:nvPicPr>
        <p:blipFill>
          <a:blip r:embed="rId3"/>
          <a:stretch>
            <a:fillRect/>
          </a:stretch>
        </p:blipFill>
        <p:spPr>
          <a:xfrm>
            <a:off x="5770536" y="2165846"/>
            <a:ext cx="5855776" cy="3675764"/>
          </a:xfrm>
          <a:prstGeom prst="rect">
            <a:avLst/>
          </a:prstGeom>
        </p:spPr>
      </p:pic>
      <p:sp>
        <p:nvSpPr>
          <p:cNvPr id="7" name="Rectangle: Rounded Corners 6">
            <a:extLst>
              <a:ext uri="{FF2B5EF4-FFF2-40B4-BE49-F238E27FC236}">
                <a16:creationId xmlns:a16="http://schemas.microsoft.com/office/drawing/2014/main" id="{70F82FA5-210D-6CB1-BCDD-4A14EA8DC2CE}"/>
              </a:ext>
            </a:extLst>
          </p:cNvPr>
          <p:cNvSpPr/>
          <p:nvPr/>
        </p:nvSpPr>
        <p:spPr>
          <a:xfrm>
            <a:off x="1230403" y="1932010"/>
            <a:ext cx="3638281" cy="397098"/>
          </a:xfrm>
          <a:prstGeom prst="roundRect">
            <a:avLst/>
          </a:prstGeom>
          <a:solidFill>
            <a:srgbClr val="014F66"/>
          </a:solidFill>
          <a:ln>
            <a:solidFill>
              <a:srgbClr val="644632">
                <a:alpha val="0"/>
              </a:srgb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white"/>
                </a:solidFill>
                <a:effectLst/>
                <a:uLnTx/>
                <a:uFillTx/>
                <a:latin typeface="Calibri" panose="020F0502020204030204"/>
                <a:ea typeface="+mn-ea"/>
                <a:cs typeface="Calibri"/>
              </a:rPr>
              <a:t>Inrichting</a:t>
            </a: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  </a:t>
            </a:r>
          </a:p>
        </p:txBody>
      </p:sp>
    </p:spTree>
    <p:extLst>
      <p:ext uri="{BB962C8B-B14F-4D97-AF65-F5344CB8AC3E}">
        <p14:creationId xmlns:p14="http://schemas.microsoft.com/office/powerpoint/2010/main" val="115610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B24FC-4421-A444-6B1B-984AD7B5900B}"/>
              </a:ext>
            </a:extLst>
          </p:cNvPr>
          <p:cNvSpPr txBox="1">
            <a:spLocks/>
          </p:cNvSpPr>
          <p:nvPr/>
        </p:nvSpPr>
        <p:spPr>
          <a:xfrm>
            <a:off x="26434" y="41668"/>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800" dirty="0">
                <a:solidFill>
                  <a:srgbClr val="00B050"/>
                </a:solidFill>
                <a:latin typeface="Arial Black" panose="020B0A04020102020204" pitchFamily="34" charset="0"/>
                <a:cs typeface="Arial" panose="020B0604020202020204" pitchFamily="34" charset="0"/>
              </a:rPr>
              <a:t>IHH/ARCHIEF IN NIEUW NETWERK FB DSO</a:t>
            </a:r>
          </a:p>
        </p:txBody>
      </p:sp>
      <p:pic>
        <p:nvPicPr>
          <p:cNvPr id="5" name="Afbeelding 4">
            <a:extLst>
              <a:ext uri="{FF2B5EF4-FFF2-40B4-BE49-F238E27FC236}">
                <a16:creationId xmlns:a16="http://schemas.microsoft.com/office/drawing/2014/main" id="{EC48C5CE-7234-EAFF-7CF7-6463F530CB4A}"/>
              </a:ext>
            </a:extLst>
          </p:cNvPr>
          <p:cNvPicPr>
            <a:picLocks noChangeAspect="1"/>
          </p:cNvPicPr>
          <p:nvPr/>
        </p:nvPicPr>
        <p:blipFill>
          <a:blip r:embed="rId2"/>
          <a:stretch>
            <a:fillRect/>
          </a:stretch>
        </p:blipFill>
        <p:spPr>
          <a:xfrm>
            <a:off x="1631861" y="705295"/>
            <a:ext cx="8928277" cy="6027263"/>
          </a:xfrm>
          <a:prstGeom prst="rect">
            <a:avLst/>
          </a:prstGeom>
        </p:spPr>
      </p:pic>
    </p:spTree>
    <p:extLst>
      <p:ext uri="{BB962C8B-B14F-4D97-AF65-F5344CB8AC3E}">
        <p14:creationId xmlns:p14="http://schemas.microsoft.com/office/powerpoint/2010/main" val="4074876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55AE3-F631-13FB-D70E-A0363EEF7827}"/>
              </a:ext>
            </a:extLst>
          </p:cNvPr>
          <p:cNvSpPr>
            <a:spLocks noGrp="1"/>
          </p:cNvSpPr>
          <p:nvPr>
            <p:ph type="title"/>
          </p:nvPr>
        </p:nvSpPr>
        <p:spPr/>
        <p:txBody>
          <a:bodyPr/>
          <a:lstStyle/>
          <a:p>
            <a:r>
              <a:rPr lang="nl-NL"/>
              <a:t>3. Standaarden </a:t>
            </a:r>
          </a:p>
        </p:txBody>
      </p:sp>
      <p:sp>
        <p:nvSpPr>
          <p:cNvPr id="3" name="Tijdelijke aanduiding voor inhoud 2">
            <a:extLst>
              <a:ext uri="{FF2B5EF4-FFF2-40B4-BE49-F238E27FC236}">
                <a16:creationId xmlns:a16="http://schemas.microsoft.com/office/drawing/2014/main" id="{18D26B8A-5DB3-7C33-C4F6-E6F6CF27574B}"/>
              </a:ext>
            </a:extLst>
          </p:cNvPr>
          <p:cNvSpPr>
            <a:spLocks noGrp="1"/>
          </p:cNvSpPr>
          <p:nvPr>
            <p:ph idx="1"/>
          </p:nvPr>
        </p:nvSpPr>
        <p:spPr/>
        <p:txBody>
          <a:bodyPr vert="horz" lIns="0" tIns="45720" rIns="0" bIns="45720" rtlCol="0" anchor="t">
            <a:normAutofit/>
          </a:bodyPr>
          <a:lstStyle/>
          <a:p>
            <a:pPr marL="356870" indent="-356870"/>
            <a:r>
              <a:rPr lang="nl-NL"/>
              <a:t>Conformeren aan MDTO en STAM</a:t>
            </a:r>
            <a:endParaRPr lang="en-US"/>
          </a:p>
          <a:p>
            <a:pPr marL="356870" indent="-356870"/>
            <a:r>
              <a:rPr lang="nl-NL"/>
              <a:t>Partijen hanteren de zaaktypen uit de Interbestuurlijke Zaaktypencatalogus Omgevingswet (</a:t>
            </a:r>
            <a:r>
              <a:rPr lang="nl-NL" err="1"/>
              <a:t>iZTC</a:t>
            </a:r>
            <a:r>
              <a:rPr lang="nl-NL"/>
              <a:t>-Ow 1.4 versie)</a:t>
            </a:r>
          </a:p>
          <a:p>
            <a:pPr marL="629920" lvl="1" indent="-356870"/>
            <a:r>
              <a:rPr lang="nl-NL" i="1"/>
              <a:t>DAP: Bij afwijkingen zorgt de deelnemer voor een </a:t>
            </a:r>
            <a:r>
              <a:rPr lang="nl-NL" i="1" err="1"/>
              <a:t>mapping</a:t>
            </a:r>
            <a:r>
              <a:rPr lang="nl-NL" i="1"/>
              <a:t> op de I-ZTC </a:t>
            </a:r>
            <a:r>
              <a:rPr lang="nl-NL"/>
              <a:t>(VB: </a:t>
            </a:r>
            <a:r>
              <a:rPr lang="nl-NL" err="1"/>
              <a:t>mappingtabel</a:t>
            </a:r>
            <a:r>
              <a:rPr lang="nl-NL"/>
              <a:t> i-</a:t>
            </a:r>
            <a:r>
              <a:rPr lang="nl-NL" err="1"/>
              <a:t>ztc</a:t>
            </a:r>
            <a:r>
              <a:rPr lang="nl-NL"/>
              <a:t> op i-navigator) </a:t>
            </a:r>
          </a:p>
          <a:p>
            <a:pPr marL="356870" indent="-356870"/>
            <a:r>
              <a:rPr lang="nl-NL"/>
              <a:t>Informatieobjecten</a:t>
            </a:r>
            <a:endParaRPr lang="nl-NL">
              <a:ea typeface="Calibri" panose="020F0502020204030204"/>
              <a:cs typeface="Calibri" panose="020F0502020204030204"/>
            </a:endParaRPr>
          </a:p>
          <a:p>
            <a:pPr marL="356870" indent="-356870"/>
            <a:r>
              <a:rPr lang="nl-NL"/>
              <a:t>Zaakresultaat en bewaartermijnen </a:t>
            </a:r>
            <a:endParaRPr lang="nl-NL">
              <a:ea typeface="Calibri" panose="020F0502020204030204"/>
              <a:cs typeface="Calibri" panose="020F0502020204030204"/>
            </a:endParaRPr>
          </a:p>
          <a:p>
            <a:pPr marL="356870" indent="-356870"/>
            <a:r>
              <a:rPr lang="nl-NL"/>
              <a:t>PDC</a:t>
            </a:r>
            <a:endParaRPr lang="nl-NL">
              <a:ea typeface="Calibri" panose="020F0502020204030204"/>
              <a:cs typeface="Calibri" panose="020F0502020204030204"/>
            </a:endParaRPr>
          </a:p>
          <a:p>
            <a:pPr marL="356870" indent="-356870"/>
            <a:endParaRPr lang="nl-NL">
              <a:ea typeface="Calibri" panose="020F0502020204030204"/>
              <a:cs typeface="Calibri" panose="020F0502020204030204"/>
            </a:endParaRPr>
          </a:p>
          <a:p>
            <a:pPr marL="356870" indent="-356870"/>
            <a:endParaRPr lang="nl-NL">
              <a:ea typeface="Calibri" panose="020F0502020204030204"/>
              <a:cs typeface="Calibri" panose="020F0502020204030204"/>
            </a:endParaRPr>
          </a:p>
          <a:p>
            <a:pPr marL="356870" indent="-356870"/>
            <a:endParaRPr lang="nl-NL">
              <a:ea typeface="Calibri" panose="020F0502020204030204"/>
              <a:cs typeface="Calibri" panose="020F0502020204030204"/>
            </a:endParaRPr>
          </a:p>
          <a:p>
            <a:pPr marL="356870" indent="-356870"/>
            <a:endParaRPr lang="nl-NL">
              <a:ea typeface="Calibri" panose="020F0502020204030204"/>
              <a:cs typeface="Calibri" panose="020F0502020204030204"/>
            </a:endParaRPr>
          </a:p>
          <a:p>
            <a:pPr marL="356870" indent="-356870"/>
            <a:endParaRPr lang="nl-NL">
              <a:ea typeface="Calibri" panose="020F0502020204030204"/>
              <a:cs typeface="Calibri" panose="020F0502020204030204"/>
            </a:endParaRPr>
          </a:p>
        </p:txBody>
      </p:sp>
    </p:spTree>
    <p:extLst>
      <p:ext uri="{BB962C8B-B14F-4D97-AF65-F5344CB8AC3E}">
        <p14:creationId xmlns:p14="http://schemas.microsoft.com/office/powerpoint/2010/main" val="4154292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2466" y="3781"/>
            <a:ext cx="6624359" cy="1761957"/>
          </a:xfrm>
        </p:spPr>
        <p:txBody>
          <a:bodyPr lIns="360000" tIns="360000" rIns="360000" anchor="t" anchorCtr="0">
            <a:normAutofit/>
          </a:bodyPr>
          <a:lstStyle/>
          <a:p>
            <a:pPr algn="l"/>
            <a:r>
              <a:rPr lang="de-DE" sz="2600" dirty="0">
                <a:solidFill>
                  <a:schemeClr val="bg1"/>
                </a:solidFill>
                <a:latin typeface="Arial Black" panose="020B0A04020102020204" pitchFamily="34" charset="0"/>
                <a:cs typeface="Arial" panose="020B0604020202020204" pitchFamily="34" charset="0"/>
              </a:rPr>
              <a:t>VOORBEELD</a:t>
            </a:r>
            <a:br>
              <a:rPr lang="de-DE" sz="2600" dirty="0">
                <a:solidFill>
                  <a:schemeClr val="bg1"/>
                </a:solidFill>
                <a:latin typeface="Arial Black" panose="020B0A04020102020204" pitchFamily="34" charset="0"/>
                <a:cs typeface="Arial" panose="020B0604020202020204" pitchFamily="34" charset="0"/>
              </a:rPr>
            </a:br>
            <a:r>
              <a:rPr lang="de-DE" sz="2600" dirty="0">
                <a:solidFill>
                  <a:schemeClr val="bg1"/>
                </a:solidFill>
                <a:latin typeface="Arial Black" panose="020B0A04020102020204" pitchFamily="34" charset="0"/>
                <a:cs typeface="Arial" panose="020B0604020202020204" pitchFamily="34" charset="0"/>
              </a:rPr>
              <a:t>VEILIGHEIDSREGIO:</a:t>
            </a:r>
            <a:br>
              <a:rPr lang="de-DE" sz="2600" dirty="0">
                <a:solidFill>
                  <a:schemeClr val="bg1"/>
                </a:solidFill>
                <a:latin typeface="Arial Black" panose="020B0A04020102020204" pitchFamily="34" charset="0"/>
                <a:cs typeface="Arial" panose="020B0604020202020204" pitchFamily="34" charset="0"/>
              </a:rPr>
            </a:br>
            <a:r>
              <a:rPr lang="de-DE" sz="2600" dirty="0">
                <a:solidFill>
                  <a:schemeClr val="bg1"/>
                </a:solidFill>
                <a:latin typeface="Arial Black" panose="020B0A04020102020204" pitchFamily="34" charset="0"/>
                <a:cs typeface="Arial" panose="020B0604020202020204" pitchFamily="34" charset="0"/>
              </a:rPr>
              <a:t>WAT HEBBEN WE NODIG?</a:t>
            </a:r>
          </a:p>
        </p:txBody>
      </p:sp>
      <p:pic>
        <p:nvPicPr>
          <p:cNvPr id="5" name="Afbeelding 4">
            <a:extLst>
              <a:ext uri="{FF2B5EF4-FFF2-40B4-BE49-F238E27FC236}">
                <a16:creationId xmlns:a16="http://schemas.microsoft.com/office/drawing/2014/main" id="{17BE04D1-2CEF-EFE4-9EF1-AA8D553F635F}"/>
              </a:ext>
            </a:extLst>
          </p:cNvPr>
          <p:cNvPicPr>
            <a:picLocks noChangeAspect="1"/>
          </p:cNvPicPr>
          <p:nvPr/>
        </p:nvPicPr>
        <p:blipFill>
          <a:blip r:embed="rId2"/>
          <a:stretch>
            <a:fillRect/>
          </a:stretch>
        </p:blipFill>
        <p:spPr>
          <a:xfrm>
            <a:off x="7029450" y="0"/>
            <a:ext cx="5162550" cy="1657350"/>
          </a:xfrm>
          <a:prstGeom prst="rect">
            <a:avLst/>
          </a:prstGeom>
        </p:spPr>
      </p:pic>
      <p:pic>
        <p:nvPicPr>
          <p:cNvPr id="7" name="Afbeelding 6">
            <a:extLst>
              <a:ext uri="{FF2B5EF4-FFF2-40B4-BE49-F238E27FC236}">
                <a16:creationId xmlns:a16="http://schemas.microsoft.com/office/drawing/2014/main" id="{4789C873-979B-D378-EECB-ECFA7ADF0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1790" y="2075760"/>
            <a:ext cx="7508419" cy="4441931"/>
          </a:xfrm>
          <a:prstGeom prst="rect">
            <a:avLst/>
          </a:prstGeom>
        </p:spPr>
      </p:pic>
    </p:spTree>
    <p:extLst>
      <p:ext uri="{BB962C8B-B14F-4D97-AF65-F5344CB8AC3E}">
        <p14:creationId xmlns:p14="http://schemas.microsoft.com/office/powerpoint/2010/main" val="201137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115297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CASUS VRU: AANLEIDING WEBINARS EN ‘SPREEKUUR’ REGIOSAMENWERKING</a:t>
            </a:r>
          </a:p>
        </p:txBody>
      </p:sp>
      <p:pic>
        <p:nvPicPr>
          <p:cNvPr id="6" name="Afbeelding 5">
            <a:extLst>
              <a:ext uri="{FF2B5EF4-FFF2-40B4-BE49-F238E27FC236}">
                <a16:creationId xmlns:a16="http://schemas.microsoft.com/office/drawing/2014/main" id="{2E45FDD9-75C2-888A-BB2F-C7B9AF8F488B}"/>
              </a:ext>
            </a:extLst>
          </p:cNvPr>
          <p:cNvPicPr>
            <a:picLocks noChangeAspect="1"/>
          </p:cNvPicPr>
          <p:nvPr/>
        </p:nvPicPr>
        <p:blipFill>
          <a:blip r:embed="rId2"/>
          <a:stretch>
            <a:fillRect/>
          </a:stretch>
        </p:blipFill>
        <p:spPr>
          <a:xfrm>
            <a:off x="6176866" y="781323"/>
            <a:ext cx="5784096" cy="3738585"/>
          </a:xfrm>
          <a:prstGeom prst="rect">
            <a:avLst/>
          </a:prstGeom>
        </p:spPr>
      </p:pic>
      <p:sp>
        <p:nvSpPr>
          <p:cNvPr id="7" name="Tekstvak 6">
            <a:extLst>
              <a:ext uri="{FF2B5EF4-FFF2-40B4-BE49-F238E27FC236}">
                <a16:creationId xmlns:a16="http://schemas.microsoft.com/office/drawing/2014/main" id="{A1E0EC67-8D8E-C8AF-26B9-541531FD9FF3}"/>
              </a:ext>
            </a:extLst>
          </p:cNvPr>
          <p:cNvSpPr txBox="1"/>
          <p:nvPr/>
        </p:nvSpPr>
        <p:spPr>
          <a:xfrm>
            <a:off x="552139" y="1613645"/>
            <a:ext cx="53823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Uit handreiking ‘Duurzame toegankelijkheid informatieketens Omgevingswet’ (p. 39)</a:t>
            </a:r>
          </a:p>
        </p:txBody>
      </p:sp>
      <p:sp>
        <p:nvSpPr>
          <p:cNvPr id="8" name="Tekstvak 7">
            <a:extLst>
              <a:ext uri="{FF2B5EF4-FFF2-40B4-BE49-F238E27FC236}">
                <a16:creationId xmlns:a16="http://schemas.microsoft.com/office/drawing/2014/main" id="{8150B67E-8D05-5B52-83B2-2B14A808BD0A}"/>
              </a:ext>
            </a:extLst>
          </p:cNvPr>
          <p:cNvSpPr txBox="1"/>
          <p:nvPr/>
        </p:nvSpPr>
        <p:spPr>
          <a:xfrm>
            <a:off x="6176866" y="4527542"/>
            <a:ext cx="578409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Online inloopspreekuur Regiosamenwerking ‘Informatiehuishouding en archief’, 4 juli 2023</a:t>
            </a:r>
          </a:p>
        </p:txBody>
      </p:sp>
      <p:pic>
        <p:nvPicPr>
          <p:cNvPr id="10" name="Afbeelding 9">
            <a:extLst>
              <a:ext uri="{FF2B5EF4-FFF2-40B4-BE49-F238E27FC236}">
                <a16:creationId xmlns:a16="http://schemas.microsoft.com/office/drawing/2014/main" id="{FC8EDC55-5BB6-BC3F-FFEE-35F94F034617}"/>
              </a:ext>
            </a:extLst>
          </p:cNvPr>
          <p:cNvPicPr>
            <a:picLocks noChangeAspect="1"/>
          </p:cNvPicPr>
          <p:nvPr/>
        </p:nvPicPr>
        <p:blipFill>
          <a:blip r:embed="rId3"/>
          <a:stretch>
            <a:fillRect/>
          </a:stretch>
        </p:blipFill>
        <p:spPr>
          <a:xfrm>
            <a:off x="278463" y="2510114"/>
            <a:ext cx="5711141" cy="3818965"/>
          </a:xfrm>
          <a:prstGeom prst="rect">
            <a:avLst/>
          </a:prstGeom>
        </p:spPr>
      </p:pic>
      <p:pic>
        <p:nvPicPr>
          <p:cNvPr id="2" name="Afbeelding 1">
            <a:extLst>
              <a:ext uri="{FF2B5EF4-FFF2-40B4-BE49-F238E27FC236}">
                <a16:creationId xmlns:a16="http://schemas.microsoft.com/office/drawing/2014/main" id="{2A394643-15E2-BF3A-3D65-4D975C7CBE99}"/>
              </a:ext>
            </a:extLst>
          </p:cNvPr>
          <p:cNvPicPr>
            <a:picLocks noChangeAspect="1"/>
          </p:cNvPicPr>
          <p:nvPr/>
        </p:nvPicPr>
        <p:blipFill>
          <a:blip r:embed="rId4"/>
          <a:stretch>
            <a:fillRect/>
          </a:stretch>
        </p:blipFill>
        <p:spPr>
          <a:xfrm>
            <a:off x="1571625" y="2410936"/>
            <a:ext cx="2809085" cy="3965768"/>
          </a:xfrm>
          <a:prstGeom prst="rect">
            <a:avLst/>
          </a:prstGeom>
          <a:ln>
            <a:solidFill>
              <a:schemeClr val="tx1"/>
            </a:solidFill>
          </a:ln>
        </p:spPr>
      </p:pic>
    </p:spTree>
    <p:extLst>
      <p:ext uri="{BB962C8B-B14F-4D97-AF65-F5344CB8AC3E}">
        <p14:creationId xmlns:p14="http://schemas.microsoft.com/office/powerpoint/2010/main" val="401514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AADF09AD-D103-7F44-B191-74E39F047AA5}"/>
              </a:ext>
            </a:extLst>
          </p:cNvPr>
          <p:cNvSpPr txBox="1"/>
          <p:nvPr/>
        </p:nvSpPr>
        <p:spPr>
          <a:xfrm>
            <a:off x="116132" y="109415"/>
            <a:ext cx="8139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WAAR IN HET PROCES HEBBEN WE AFSPRAKEN NODIG?</a:t>
            </a:r>
          </a:p>
        </p:txBody>
      </p:sp>
      <p:pic>
        <p:nvPicPr>
          <p:cNvPr id="3" name="Afbeelding 2" descr="Afbeelding met tekst, schermopname, diagram, Parallel&#10;&#10;Automatisch gegenereerde beschrijving">
            <a:extLst>
              <a:ext uri="{FF2B5EF4-FFF2-40B4-BE49-F238E27FC236}">
                <a16:creationId xmlns:a16="http://schemas.microsoft.com/office/drawing/2014/main" id="{B53C290B-0B12-1B6D-94A8-06A907E93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97693"/>
            <a:ext cx="12192000" cy="5516614"/>
          </a:xfrm>
          <a:prstGeom prst="rect">
            <a:avLst/>
          </a:prstGeom>
        </p:spPr>
      </p:pic>
      <p:pic>
        <p:nvPicPr>
          <p:cNvPr id="12" name="Afbeelding 11" descr="Afbeelding met logo, Lettertype, Graphics, symbool&#10;&#10;Automatisch gegenereerde beschrijving">
            <a:extLst>
              <a:ext uri="{FF2B5EF4-FFF2-40B4-BE49-F238E27FC236}">
                <a16:creationId xmlns:a16="http://schemas.microsoft.com/office/drawing/2014/main" id="{B9F73923-C097-0E2E-CE69-578EDAB84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2723" y="5284269"/>
            <a:ext cx="642334" cy="368486"/>
          </a:xfrm>
          <a:prstGeom prst="rect">
            <a:avLst/>
          </a:prstGeom>
        </p:spPr>
      </p:pic>
      <p:sp>
        <p:nvSpPr>
          <p:cNvPr id="2" name="Tekstvak 1">
            <a:extLst>
              <a:ext uri="{FF2B5EF4-FFF2-40B4-BE49-F238E27FC236}">
                <a16:creationId xmlns:a16="http://schemas.microsoft.com/office/drawing/2014/main" id="{5561FB9C-4491-C2A5-64B0-8142DDD18E93}"/>
              </a:ext>
            </a:extLst>
          </p:cNvPr>
          <p:cNvSpPr txBox="1"/>
          <p:nvPr/>
        </p:nvSpPr>
        <p:spPr>
          <a:xfrm>
            <a:off x="0" y="6620231"/>
            <a:ext cx="5784096"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GEMMA Architectuur Omgevingswet, bedrijfsproces ‘Behandelen </a:t>
            </a:r>
            <a:r>
              <a:rPr kumimoji="0" lang="nl-NL"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verunningaanvraag</a:t>
            </a: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5015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tekst, schermopname, diagram, Parallel&#10;&#10;Automatisch gegenereerde beschrijving">
            <a:extLst>
              <a:ext uri="{FF2B5EF4-FFF2-40B4-BE49-F238E27FC236}">
                <a16:creationId xmlns:a16="http://schemas.microsoft.com/office/drawing/2014/main" id="{2399CE87-2045-1847-BD4F-C6680FF49D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191" y="641529"/>
            <a:ext cx="7567650" cy="5672777"/>
          </a:xfrm>
          <a:prstGeom prst="rect">
            <a:avLst/>
          </a:prstGeom>
        </p:spPr>
      </p:pic>
      <p:pic>
        <p:nvPicPr>
          <p:cNvPr id="12" name="Afbeelding 11" descr="Afbeelding met logo, Lettertype, Graphics, symbool&#10;&#10;Automatisch gegenereerde beschrijving">
            <a:extLst>
              <a:ext uri="{FF2B5EF4-FFF2-40B4-BE49-F238E27FC236}">
                <a16:creationId xmlns:a16="http://schemas.microsoft.com/office/drawing/2014/main" id="{B9F73923-C097-0E2E-CE69-578EDAB84B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855" y="5262052"/>
            <a:ext cx="642334" cy="368486"/>
          </a:xfrm>
          <a:prstGeom prst="rect">
            <a:avLst/>
          </a:prstGeom>
        </p:spPr>
      </p:pic>
      <p:sp>
        <p:nvSpPr>
          <p:cNvPr id="8" name="Tekstvak 7">
            <a:extLst>
              <a:ext uri="{FF2B5EF4-FFF2-40B4-BE49-F238E27FC236}">
                <a16:creationId xmlns:a16="http://schemas.microsoft.com/office/drawing/2014/main" id="{8150B67E-8D05-5B52-83B2-2B14A808BD0A}"/>
              </a:ext>
            </a:extLst>
          </p:cNvPr>
          <p:cNvSpPr txBox="1"/>
          <p:nvPr/>
        </p:nvSpPr>
        <p:spPr>
          <a:xfrm>
            <a:off x="0" y="6620231"/>
            <a:ext cx="5784096" cy="24622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GEMMA Architectuur Omgevingswet, bedrijfsproces ‘Behandelen </a:t>
            </a:r>
            <a:r>
              <a:rPr kumimoji="0" lang="nl-NL"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verunningaanvraag</a:t>
            </a:r>
            <a:r>
              <a:rPr kumimoji="0" lang="nl-NL"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7" name="Rechte verbindingslijn met pijl 6">
            <a:extLst>
              <a:ext uri="{FF2B5EF4-FFF2-40B4-BE49-F238E27FC236}">
                <a16:creationId xmlns:a16="http://schemas.microsoft.com/office/drawing/2014/main" id="{D3BCA775-7934-3C2D-C9BA-8FD869B52899}"/>
              </a:ext>
            </a:extLst>
          </p:cNvPr>
          <p:cNvCxnSpPr>
            <a:cxnSpLocks/>
          </p:cNvCxnSpPr>
          <p:nvPr/>
        </p:nvCxnSpPr>
        <p:spPr>
          <a:xfrm>
            <a:off x="3994150" y="4064000"/>
            <a:ext cx="0" cy="1198052"/>
          </a:xfrm>
          <a:prstGeom prst="straightConnector1">
            <a:avLst/>
          </a:prstGeom>
          <a:ln w="63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ekstvak 1">
            <a:extLst>
              <a:ext uri="{FF2B5EF4-FFF2-40B4-BE49-F238E27FC236}">
                <a16:creationId xmlns:a16="http://schemas.microsoft.com/office/drawing/2014/main" id="{D7745C12-8396-2DA4-571A-DA9AFF4DB256}"/>
              </a:ext>
            </a:extLst>
          </p:cNvPr>
          <p:cNvSpPr txBox="1"/>
          <p:nvPr/>
        </p:nvSpPr>
        <p:spPr>
          <a:xfrm>
            <a:off x="116132" y="109415"/>
            <a:ext cx="81391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WAAR IN HET PROCES HEBBEN WE AFSPRAKEN NODIG?</a:t>
            </a:r>
          </a:p>
        </p:txBody>
      </p:sp>
    </p:spTree>
    <p:extLst>
      <p:ext uri="{BB962C8B-B14F-4D97-AF65-F5344CB8AC3E}">
        <p14:creationId xmlns:p14="http://schemas.microsoft.com/office/powerpoint/2010/main" val="214517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E21A487-9DA6-9EFD-D71C-0C79A19D9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1423988"/>
            <a:ext cx="11725275" cy="4010025"/>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ZO ZIET HET ERUIT: 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346685" y="968687"/>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Vanuit de zaak naar het uitwisselingsdossier…</a:t>
            </a:r>
          </a:p>
        </p:txBody>
      </p:sp>
    </p:spTree>
    <p:extLst>
      <p:ext uri="{BB962C8B-B14F-4D97-AF65-F5344CB8AC3E}">
        <p14:creationId xmlns:p14="http://schemas.microsoft.com/office/powerpoint/2010/main" val="127096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346685" y="968687"/>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de samenwerkingsruimte: toon Samenwerking</a:t>
            </a:r>
          </a:p>
        </p:txBody>
      </p:sp>
      <p:pic>
        <p:nvPicPr>
          <p:cNvPr id="2054" name="Picture 6">
            <a:extLst>
              <a:ext uri="{FF2B5EF4-FFF2-40B4-BE49-F238E27FC236}">
                <a16:creationId xmlns:a16="http://schemas.microsoft.com/office/drawing/2014/main" id="{29D3DD48-70DE-87D2-A6E7-7A712254F2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78" y="1400842"/>
            <a:ext cx="11887200" cy="467284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chte verbindingslijn met pijl 4">
            <a:extLst>
              <a:ext uri="{FF2B5EF4-FFF2-40B4-BE49-F238E27FC236}">
                <a16:creationId xmlns:a16="http://schemas.microsoft.com/office/drawing/2014/main" id="{6346E75E-2A33-92DC-7284-1B2801ACE828}"/>
              </a:ext>
            </a:extLst>
          </p:cNvPr>
          <p:cNvCxnSpPr/>
          <p:nvPr/>
        </p:nvCxnSpPr>
        <p:spPr>
          <a:xfrm flipV="1">
            <a:off x="9208168" y="2518611"/>
            <a:ext cx="1171074" cy="497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00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1246675" y="1539413"/>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de samenwerkingsruimte: actie start Samenwerking</a:t>
            </a:r>
          </a:p>
        </p:txBody>
      </p:sp>
      <p:pic>
        <p:nvPicPr>
          <p:cNvPr id="6" name="Afbeelding 5">
            <a:extLst>
              <a:ext uri="{FF2B5EF4-FFF2-40B4-BE49-F238E27FC236}">
                <a16:creationId xmlns:a16="http://schemas.microsoft.com/office/drawing/2014/main" id="{AB014F0F-D72E-73D6-455E-AE1AFF839E15}"/>
              </a:ext>
            </a:extLst>
          </p:cNvPr>
          <p:cNvPicPr>
            <a:picLocks noChangeAspect="1"/>
          </p:cNvPicPr>
          <p:nvPr/>
        </p:nvPicPr>
        <p:blipFill>
          <a:blip r:embed="rId3"/>
          <a:stretch>
            <a:fillRect/>
          </a:stretch>
        </p:blipFill>
        <p:spPr>
          <a:xfrm>
            <a:off x="1176337" y="1978944"/>
            <a:ext cx="9839325" cy="2771775"/>
          </a:xfrm>
          <a:prstGeom prst="rect">
            <a:avLst/>
          </a:prstGeom>
        </p:spPr>
      </p:pic>
    </p:spTree>
    <p:extLst>
      <p:ext uri="{BB962C8B-B14F-4D97-AF65-F5344CB8AC3E}">
        <p14:creationId xmlns:p14="http://schemas.microsoft.com/office/powerpoint/2010/main" val="3217353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GEMEENTE NIEUWEGEIN</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94030" y="849140"/>
            <a:ext cx="96635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de samenwerkingsruimte: actie stuur vergunningstukken naar VRU via SWF</a:t>
            </a:r>
          </a:p>
        </p:txBody>
      </p:sp>
      <p:pic>
        <p:nvPicPr>
          <p:cNvPr id="5" name="Afbeelding 4">
            <a:extLst>
              <a:ext uri="{FF2B5EF4-FFF2-40B4-BE49-F238E27FC236}">
                <a16:creationId xmlns:a16="http://schemas.microsoft.com/office/drawing/2014/main" id="{39710AD8-F095-CC2D-99A8-CF27A8602317}"/>
              </a:ext>
            </a:extLst>
          </p:cNvPr>
          <p:cNvPicPr>
            <a:picLocks noChangeAspect="1"/>
          </p:cNvPicPr>
          <p:nvPr/>
        </p:nvPicPr>
        <p:blipFill>
          <a:blip r:embed="rId3"/>
          <a:stretch>
            <a:fillRect/>
          </a:stretch>
        </p:blipFill>
        <p:spPr>
          <a:xfrm>
            <a:off x="1176337" y="1346693"/>
            <a:ext cx="9839325" cy="5210175"/>
          </a:xfrm>
          <a:prstGeom prst="rect">
            <a:avLst/>
          </a:prstGeom>
          <a:ln>
            <a:solidFill>
              <a:schemeClr val="tx1"/>
            </a:solidFill>
          </a:ln>
        </p:spPr>
      </p:pic>
    </p:spTree>
    <p:extLst>
      <p:ext uri="{BB962C8B-B14F-4D97-AF65-F5344CB8AC3E}">
        <p14:creationId xmlns:p14="http://schemas.microsoft.com/office/powerpoint/2010/main" val="19193807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ZO ZIET HET ERUIT: 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26020" y="1078468"/>
            <a:ext cx="96635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zaaksysteem (procesapplicatie): beschikking verwerken</a:t>
            </a:r>
          </a:p>
        </p:txBody>
      </p:sp>
      <p:pic>
        <p:nvPicPr>
          <p:cNvPr id="6" name="Afbeelding 5" descr="Afbeelding met tekst, lijn, software, nummer&#10;&#10;Automatisch gegenereerde beschrijving">
            <a:extLst>
              <a:ext uri="{FF2B5EF4-FFF2-40B4-BE49-F238E27FC236}">
                <a16:creationId xmlns:a16="http://schemas.microsoft.com/office/drawing/2014/main" id="{0337B8B5-7718-AD38-5B7B-17AA55C8ECD0}"/>
              </a:ext>
            </a:extLst>
          </p:cNvPr>
          <p:cNvPicPr>
            <a:picLocks noChangeAspect="1"/>
          </p:cNvPicPr>
          <p:nvPr/>
        </p:nvPicPr>
        <p:blipFill>
          <a:blip r:embed="rId3"/>
          <a:stretch>
            <a:fillRect/>
          </a:stretch>
        </p:blipFill>
        <p:spPr>
          <a:xfrm>
            <a:off x="1026020" y="1571281"/>
            <a:ext cx="10139960" cy="3838919"/>
          </a:xfrm>
          <a:prstGeom prst="rect">
            <a:avLst/>
          </a:prstGeom>
          <a:ln w="15875">
            <a:solidFill>
              <a:srgbClr val="0070C0"/>
            </a:solidFill>
          </a:ln>
        </p:spPr>
      </p:pic>
      <p:sp>
        <p:nvSpPr>
          <p:cNvPr id="3" name="Tekstvak 2">
            <a:extLst>
              <a:ext uri="{FF2B5EF4-FFF2-40B4-BE49-F238E27FC236}">
                <a16:creationId xmlns:a16="http://schemas.microsoft.com/office/drawing/2014/main" id="{BECB63FA-AEC1-BDF7-EA16-0239BCE50BD1}"/>
              </a:ext>
            </a:extLst>
          </p:cNvPr>
          <p:cNvSpPr txBox="1"/>
          <p:nvPr/>
        </p:nvSpPr>
        <p:spPr>
          <a:xfrm>
            <a:off x="6563221" y="4418568"/>
            <a:ext cx="386348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Belangrijk: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OLO- of DSO-aanvraagnummer</a:t>
            </a:r>
          </a:p>
        </p:txBody>
      </p:sp>
    </p:spTree>
    <p:extLst>
      <p:ext uri="{BB962C8B-B14F-4D97-AF65-F5344CB8AC3E}">
        <p14:creationId xmlns:p14="http://schemas.microsoft.com/office/powerpoint/2010/main" val="157055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8B6D19-2D38-7D76-E9EC-2A89E594166D}"/>
              </a:ext>
            </a:extLst>
          </p:cNvPr>
          <p:cNvSpPr txBox="1">
            <a:spLocks/>
          </p:cNvSpPr>
          <p:nvPr/>
        </p:nvSpPr>
        <p:spPr>
          <a:xfrm>
            <a:off x="62466" y="3781"/>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INTERBESTUURLIJKE AFSPRAKEN IN UTRECHT</a:t>
            </a:r>
          </a:p>
        </p:txBody>
      </p:sp>
      <p:pic>
        <p:nvPicPr>
          <p:cNvPr id="6" name="Afbeelding 5">
            <a:extLst>
              <a:ext uri="{FF2B5EF4-FFF2-40B4-BE49-F238E27FC236}">
                <a16:creationId xmlns:a16="http://schemas.microsoft.com/office/drawing/2014/main" id="{E2D87B33-5F83-8FE5-8687-3408094F0E7A}"/>
              </a:ext>
            </a:extLst>
          </p:cNvPr>
          <p:cNvPicPr>
            <a:picLocks noChangeAspect="1"/>
          </p:cNvPicPr>
          <p:nvPr/>
        </p:nvPicPr>
        <p:blipFill>
          <a:blip r:embed="rId2"/>
          <a:stretch>
            <a:fillRect/>
          </a:stretch>
        </p:blipFill>
        <p:spPr>
          <a:xfrm>
            <a:off x="1704549" y="549962"/>
            <a:ext cx="4391451" cy="6206998"/>
          </a:xfrm>
          <a:prstGeom prst="rect">
            <a:avLst/>
          </a:prstGeom>
          <a:ln w="12700">
            <a:solidFill>
              <a:schemeClr val="tx1"/>
            </a:solidFill>
          </a:ln>
        </p:spPr>
      </p:pic>
      <p:pic>
        <p:nvPicPr>
          <p:cNvPr id="11" name="Afbeelding 10">
            <a:extLst>
              <a:ext uri="{FF2B5EF4-FFF2-40B4-BE49-F238E27FC236}">
                <a16:creationId xmlns:a16="http://schemas.microsoft.com/office/drawing/2014/main" id="{23DA9C61-8382-7856-82F8-8C3A3DA47E13}"/>
              </a:ext>
            </a:extLst>
          </p:cNvPr>
          <p:cNvPicPr>
            <a:picLocks noChangeAspect="1"/>
          </p:cNvPicPr>
          <p:nvPr/>
        </p:nvPicPr>
        <p:blipFill>
          <a:blip r:embed="rId3"/>
          <a:stretch>
            <a:fillRect/>
          </a:stretch>
        </p:blipFill>
        <p:spPr>
          <a:xfrm>
            <a:off x="6378291" y="549962"/>
            <a:ext cx="4391451" cy="6206998"/>
          </a:xfrm>
          <a:prstGeom prst="rect">
            <a:avLst/>
          </a:prstGeom>
          <a:ln w="12700">
            <a:solidFill>
              <a:schemeClr val="tx1"/>
            </a:solidFill>
          </a:ln>
        </p:spPr>
      </p:pic>
    </p:spTree>
    <p:extLst>
      <p:ext uri="{BB962C8B-B14F-4D97-AF65-F5344CB8AC3E}">
        <p14:creationId xmlns:p14="http://schemas.microsoft.com/office/powerpoint/2010/main" val="4034042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1026020" y="1078468"/>
            <a:ext cx="96635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zaaksysteem (procesapplicatie): zaakresultaat registreren</a:t>
            </a:r>
          </a:p>
        </p:txBody>
      </p:sp>
      <p:pic>
        <p:nvPicPr>
          <p:cNvPr id="9" name="Afbeelding 8">
            <a:extLst>
              <a:ext uri="{FF2B5EF4-FFF2-40B4-BE49-F238E27FC236}">
                <a16:creationId xmlns:a16="http://schemas.microsoft.com/office/drawing/2014/main" id="{FA508FA9-38C4-271C-004A-608EB5D6847D}"/>
              </a:ext>
            </a:extLst>
          </p:cNvPr>
          <p:cNvPicPr>
            <a:picLocks noChangeAspect="1"/>
          </p:cNvPicPr>
          <p:nvPr/>
        </p:nvPicPr>
        <p:blipFill>
          <a:blip r:embed="rId3"/>
          <a:stretch>
            <a:fillRect/>
          </a:stretch>
        </p:blipFill>
        <p:spPr>
          <a:xfrm>
            <a:off x="2558165" y="1810371"/>
            <a:ext cx="2901417" cy="3541099"/>
          </a:xfrm>
          <a:prstGeom prst="rect">
            <a:avLst/>
          </a:prstGeom>
          <a:ln w="19050">
            <a:solidFill>
              <a:srgbClr val="0070C0"/>
            </a:solidFill>
          </a:ln>
        </p:spPr>
      </p:pic>
      <p:pic>
        <p:nvPicPr>
          <p:cNvPr id="11" name="Afbeelding 10">
            <a:extLst>
              <a:ext uri="{FF2B5EF4-FFF2-40B4-BE49-F238E27FC236}">
                <a16:creationId xmlns:a16="http://schemas.microsoft.com/office/drawing/2014/main" id="{1452C5E1-B16B-233E-78DC-3C0C70C1D332}"/>
              </a:ext>
            </a:extLst>
          </p:cNvPr>
          <p:cNvPicPr>
            <a:picLocks noChangeAspect="1"/>
          </p:cNvPicPr>
          <p:nvPr/>
        </p:nvPicPr>
        <p:blipFill>
          <a:blip r:embed="rId4"/>
          <a:stretch>
            <a:fillRect/>
          </a:stretch>
        </p:blipFill>
        <p:spPr>
          <a:xfrm>
            <a:off x="5874877" y="1810370"/>
            <a:ext cx="3239729" cy="3541099"/>
          </a:xfrm>
          <a:prstGeom prst="rect">
            <a:avLst/>
          </a:prstGeom>
        </p:spPr>
      </p:pic>
    </p:spTree>
    <p:extLst>
      <p:ext uri="{BB962C8B-B14F-4D97-AF65-F5344CB8AC3E}">
        <p14:creationId xmlns:p14="http://schemas.microsoft.com/office/powerpoint/2010/main" val="2543793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641A506-B3F2-ECD6-AEB3-965F8438E94B}"/>
              </a:ext>
            </a:extLst>
          </p:cNvPr>
          <p:cNvSpPr txBox="1"/>
          <p:nvPr/>
        </p:nvSpPr>
        <p:spPr>
          <a:xfrm>
            <a:off x="116132" y="109415"/>
            <a:ext cx="7808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B050"/>
                </a:solidFill>
                <a:effectLst/>
                <a:uLnTx/>
                <a:uFillTx/>
                <a:latin typeface="Arial Black" panose="020B0A04020102020204" pitchFamily="34" charset="0"/>
                <a:ea typeface="+mn-ea"/>
                <a:cs typeface="+mn-cs"/>
              </a:rPr>
              <a:t>VEILIGHEIDSREGIO UTRECHT</a:t>
            </a:r>
          </a:p>
        </p:txBody>
      </p:sp>
      <p:sp>
        <p:nvSpPr>
          <p:cNvPr id="4" name="Tekstvak 3">
            <a:extLst>
              <a:ext uri="{FF2B5EF4-FFF2-40B4-BE49-F238E27FC236}">
                <a16:creationId xmlns:a16="http://schemas.microsoft.com/office/drawing/2014/main" id="{9E7F40BD-7B8F-78A8-F88C-37B409F1CD68}"/>
              </a:ext>
            </a:extLst>
          </p:cNvPr>
          <p:cNvSpPr txBox="1"/>
          <p:nvPr/>
        </p:nvSpPr>
        <p:spPr>
          <a:xfrm>
            <a:off x="624968" y="709136"/>
            <a:ext cx="96635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 omgevingsdossier: zaak en beschikking koppelen</a:t>
            </a:r>
          </a:p>
        </p:txBody>
      </p:sp>
      <p:pic>
        <p:nvPicPr>
          <p:cNvPr id="6" name="Afbeelding 5" descr="Afbeelding met tekst, schermopname, software, Webpagina&#10;&#10;Automatisch gegenereerde beschrijving">
            <a:extLst>
              <a:ext uri="{FF2B5EF4-FFF2-40B4-BE49-F238E27FC236}">
                <a16:creationId xmlns:a16="http://schemas.microsoft.com/office/drawing/2014/main" id="{88B66831-0089-EBBA-E7B3-69A320D4D460}"/>
              </a:ext>
            </a:extLst>
          </p:cNvPr>
          <p:cNvPicPr>
            <a:picLocks noChangeAspect="1"/>
          </p:cNvPicPr>
          <p:nvPr/>
        </p:nvPicPr>
        <p:blipFill>
          <a:blip r:embed="rId3"/>
          <a:stretch>
            <a:fillRect/>
          </a:stretch>
        </p:blipFill>
        <p:spPr>
          <a:xfrm>
            <a:off x="677415" y="1078468"/>
            <a:ext cx="10837170" cy="5418585"/>
          </a:xfrm>
          <a:prstGeom prst="rect">
            <a:avLst/>
          </a:prstGeom>
          <a:ln w="15875">
            <a:solidFill>
              <a:srgbClr val="0070C0"/>
            </a:solidFill>
          </a:ln>
        </p:spPr>
      </p:pic>
    </p:spTree>
    <p:extLst>
      <p:ext uri="{BB962C8B-B14F-4D97-AF65-F5344CB8AC3E}">
        <p14:creationId xmlns:p14="http://schemas.microsoft.com/office/powerpoint/2010/main" val="367486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434" y="41668"/>
            <a:ext cx="11843208" cy="546181"/>
          </a:xfrm>
        </p:spPr>
        <p:txBody>
          <a:bodyPr>
            <a:normAutofit/>
          </a:bodyPr>
          <a:lstStyle/>
          <a:p>
            <a:pPr algn="l"/>
            <a:r>
              <a:rPr lang="de-DE" sz="2800" dirty="0">
                <a:solidFill>
                  <a:srgbClr val="00B050"/>
                </a:solidFill>
                <a:latin typeface="Arial Black" panose="020B0A04020102020204" pitchFamily="34" charset="0"/>
                <a:cs typeface="Arial" panose="020B0604020202020204" pitchFamily="34" charset="0"/>
              </a:rPr>
              <a:t>INTENTIEOVEREENKOMST EN WERKAFSPRAKEN</a:t>
            </a:r>
          </a:p>
        </p:txBody>
      </p:sp>
      <p:sp>
        <p:nvSpPr>
          <p:cNvPr id="3" name="Ondertitel 2"/>
          <p:cNvSpPr>
            <a:spLocks noGrp="1"/>
          </p:cNvSpPr>
          <p:nvPr>
            <p:ph type="subTitle" idx="1"/>
          </p:nvPr>
        </p:nvSpPr>
        <p:spPr>
          <a:xfrm>
            <a:off x="825336" y="1136204"/>
            <a:ext cx="9835300" cy="4363613"/>
          </a:xfrm>
        </p:spPr>
        <p:txBody>
          <a:bodyPr>
            <a:noAutofit/>
          </a:bodyPr>
          <a:lstStyle/>
          <a:p>
            <a:pPr algn="l">
              <a:lnSpc>
                <a:spcPct val="50000"/>
              </a:lnSpc>
              <a:spcBef>
                <a:spcPts val="2400"/>
              </a:spcBef>
            </a:pPr>
            <a:r>
              <a:rPr lang="de-DE" sz="2200" b="1" dirty="0" err="1">
                <a:latin typeface="Arial" panose="020B0604020202020204" pitchFamily="34" charset="0"/>
                <a:cs typeface="Arial" panose="020B0604020202020204" pitchFamily="34" charset="0"/>
              </a:rPr>
              <a:t>Afspraken</a:t>
            </a:r>
            <a:r>
              <a:rPr lang="de-DE" sz="2200" b="1" dirty="0">
                <a:latin typeface="Arial" panose="020B0604020202020204" pitchFamily="34" charset="0"/>
                <a:cs typeface="Arial" panose="020B0604020202020204" pitchFamily="34" charset="0"/>
              </a:rPr>
              <a:t> </a:t>
            </a:r>
            <a:r>
              <a:rPr lang="de-DE" sz="2200" b="1" dirty="0" err="1">
                <a:latin typeface="Arial" panose="020B0604020202020204" pitchFamily="34" charset="0"/>
                <a:cs typeface="Arial" panose="020B0604020202020204" pitchFamily="34" charset="0"/>
              </a:rPr>
              <a:t>op</a:t>
            </a:r>
            <a:r>
              <a:rPr lang="de-DE" sz="2200" b="1" dirty="0">
                <a:latin typeface="Arial" panose="020B0604020202020204" pitchFamily="34" charset="0"/>
                <a:cs typeface="Arial" panose="020B0604020202020204" pitchFamily="34" charset="0"/>
              </a:rPr>
              <a:t> </a:t>
            </a:r>
            <a:r>
              <a:rPr lang="de-DE" sz="2200" b="1" dirty="0" err="1">
                <a:latin typeface="Arial" panose="020B0604020202020204" pitchFamily="34" charset="0"/>
                <a:cs typeface="Arial" panose="020B0604020202020204" pitchFamily="34" charset="0"/>
              </a:rPr>
              <a:t>onderwerpen</a:t>
            </a:r>
            <a:r>
              <a:rPr lang="de-DE" sz="2200" b="1" dirty="0">
                <a:latin typeface="Arial" panose="020B0604020202020204" pitchFamily="34" charset="0"/>
                <a:cs typeface="Arial" panose="020B0604020202020204" pitchFamily="34" charset="0"/>
              </a:rPr>
              <a:t>:</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Archief en informatiehuishouding</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Bodem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Financiële arrangementen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ICT en informatievoorziening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Leges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Omgevingsoverleg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Omgevingsvergunning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Overdracht van de bevoegd </a:t>
            </a:r>
            <a:r>
              <a:rPr lang="nl-NL" sz="2200" dirty="0" err="1">
                <a:latin typeface="Arial" panose="020B0604020202020204" pitchFamily="34" charset="0"/>
                <a:cs typeface="Arial" panose="020B0604020202020204" pitchFamily="34" charset="0"/>
              </a:rPr>
              <a:t>gezagtaken</a:t>
            </a:r>
            <a:r>
              <a:rPr lang="nl-NL" sz="2200" dirty="0">
                <a:latin typeface="Arial" panose="020B0604020202020204" pitchFamily="34" charset="0"/>
                <a:cs typeface="Arial" panose="020B0604020202020204" pitchFamily="34" charset="0"/>
              </a:rPr>
              <a:t>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Rechtsbeschermingsprocedures, aansprakelijkheid, nadeelcompensatie </a:t>
            </a:r>
          </a:p>
          <a:p>
            <a:pPr marL="457200" indent="-457200" algn="l">
              <a:lnSpc>
                <a:spcPct val="50000"/>
              </a:lnSpc>
              <a:spcBef>
                <a:spcPts val="2400"/>
              </a:spcBef>
              <a:buFont typeface="+mj-lt"/>
              <a:buAutoNum type="arabicPeriod"/>
            </a:pPr>
            <a:r>
              <a:rPr lang="nl-NL" sz="2200" dirty="0">
                <a:latin typeface="Arial" panose="020B0604020202020204" pitchFamily="34" charset="0"/>
                <a:cs typeface="Arial" panose="020B0604020202020204" pitchFamily="34" charset="0"/>
              </a:rPr>
              <a:t>Toezicht en handhaving</a:t>
            </a:r>
          </a:p>
        </p:txBody>
      </p:sp>
      <p:sp>
        <p:nvSpPr>
          <p:cNvPr id="4" name="Rechthoek 3">
            <a:extLst>
              <a:ext uri="{FF2B5EF4-FFF2-40B4-BE49-F238E27FC236}">
                <a16:creationId xmlns:a16="http://schemas.microsoft.com/office/drawing/2014/main" id="{8B7ACBCA-802C-1682-3089-15350643FD10}"/>
              </a:ext>
            </a:extLst>
          </p:cNvPr>
          <p:cNvSpPr/>
          <p:nvPr/>
        </p:nvSpPr>
        <p:spPr>
          <a:xfrm>
            <a:off x="771787" y="1417739"/>
            <a:ext cx="4890782" cy="5461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ndertitel 2">
            <a:extLst>
              <a:ext uri="{FF2B5EF4-FFF2-40B4-BE49-F238E27FC236}">
                <a16:creationId xmlns:a16="http://schemas.microsoft.com/office/drawing/2014/main" id="{8D3A367F-38AF-D83A-D32D-734EB2FD4D9D}"/>
              </a:ext>
            </a:extLst>
          </p:cNvPr>
          <p:cNvSpPr txBox="1">
            <a:spLocks/>
          </p:cNvSpPr>
          <p:nvPr/>
        </p:nvSpPr>
        <p:spPr>
          <a:xfrm>
            <a:off x="7508147" y="1021836"/>
            <a:ext cx="4463893" cy="14564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2400"/>
              </a:spcBef>
            </a:pPr>
            <a:r>
              <a:rPr lang="nl-NL" sz="2200" b="1" i="1" dirty="0">
                <a:solidFill>
                  <a:srgbClr val="0070C0"/>
                </a:solidFill>
                <a:latin typeface="Arial" panose="020B0604020202020204" pitchFamily="34" charset="0"/>
                <a:cs typeface="Arial" panose="020B0604020202020204" pitchFamily="34" charset="0"/>
              </a:rPr>
              <a:t>Uitgangspunt 3 in considerans Intentieovereenkomst:</a:t>
            </a:r>
            <a:br>
              <a:rPr lang="nl-NL" sz="2200" i="1" dirty="0">
                <a:solidFill>
                  <a:srgbClr val="0070C0"/>
                </a:solidFill>
                <a:latin typeface="Arial" panose="020B0604020202020204" pitchFamily="34" charset="0"/>
                <a:cs typeface="Arial" panose="020B0604020202020204" pitchFamily="34" charset="0"/>
              </a:rPr>
            </a:br>
            <a:r>
              <a:rPr lang="nl-NL" sz="2200" i="1" dirty="0">
                <a:solidFill>
                  <a:srgbClr val="0070C0"/>
                </a:solidFill>
                <a:latin typeface="Arial" panose="020B0604020202020204" pitchFamily="34" charset="0"/>
                <a:cs typeface="Arial" panose="020B0604020202020204" pitchFamily="34" charset="0"/>
              </a:rPr>
              <a:t>“Partijen […] onderkennen </a:t>
            </a:r>
            <a:br>
              <a:rPr lang="nl-NL" sz="2200" i="1" dirty="0">
                <a:solidFill>
                  <a:srgbClr val="0070C0"/>
                </a:solidFill>
                <a:latin typeface="Arial" panose="020B0604020202020204" pitchFamily="34" charset="0"/>
                <a:cs typeface="Arial" panose="020B0604020202020204" pitchFamily="34" charset="0"/>
              </a:rPr>
            </a:br>
            <a:r>
              <a:rPr lang="nl-NL" sz="2200" i="1" dirty="0">
                <a:solidFill>
                  <a:srgbClr val="0070C0"/>
                </a:solidFill>
                <a:latin typeface="Arial" panose="020B0604020202020204" pitchFamily="34" charset="0"/>
                <a:cs typeface="Arial" panose="020B0604020202020204" pitchFamily="34" charset="0"/>
              </a:rPr>
              <a:t>het gezamenlijk belang van </a:t>
            </a:r>
            <a:br>
              <a:rPr lang="nl-NL" sz="2200" i="1" dirty="0">
                <a:solidFill>
                  <a:srgbClr val="0070C0"/>
                </a:solidFill>
                <a:latin typeface="Arial" panose="020B0604020202020204" pitchFamily="34" charset="0"/>
                <a:cs typeface="Arial" panose="020B0604020202020204" pitchFamily="34" charset="0"/>
              </a:rPr>
            </a:br>
            <a:r>
              <a:rPr lang="nl-NL" sz="2200" i="1" dirty="0">
                <a:solidFill>
                  <a:srgbClr val="0070C0"/>
                </a:solidFill>
                <a:latin typeface="Arial" panose="020B0604020202020204" pitchFamily="34" charset="0"/>
                <a:cs typeface="Arial" panose="020B0604020202020204" pitchFamily="34" charset="0"/>
              </a:rPr>
              <a:t>een goed onderling afgestemde informatiehuishouding </a:t>
            </a:r>
            <a:br>
              <a:rPr lang="nl-NL" sz="2200" i="1" dirty="0">
                <a:solidFill>
                  <a:srgbClr val="0070C0"/>
                </a:solidFill>
                <a:latin typeface="Arial" panose="020B0604020202020204" pitchFamily="34" charset="0"/>
                <a:cs typeface="Arial" panose="020B0604020202020204" pitchFamily="34" charset="0"/>
              </a:rPr>
            </a:br>
            <a:r>
              <a:rPr lang="nl-NL" sz="2200" i="1" dirty="0">
                <a:solidFill>
                  <a:srgbClr val="0070C0"/>
                </a:solidFill>
                <a:latin typeface="Arial" panose="020B0604020202020204" pitchFamily="34" charset="0"/>
                <a:cs typeface="Arial" panose="020B0604020202020204" pitchFamily="34" charset="0"/>
              </a:rPr>
              <a:t>voor een goede samenwerking”</a:t>
            </a:r>
          </a:p>
        </p:txBody>
      </p:sp>
      <p:sp>
        <p:nvSpPr>
          <p:cNvPr id="6" name="Rechthoek 5">
            <a:extLst>
              <a:ext uri="{FF2B5EF4-FFF2-40B4-BE49-F238E27FC236}">
                <a16:creationId xmlns:a16="http://schemas.microsoft.com/office/drawing/2014/main" id="{99B38D7A-0347-C38F-AEA2-52820342AFD8}"/>
              </a:ext>
            </a:extLst>
          </p:cNvPr>
          <p:cNvSpPr/>
          <p:nvPr/>
        </p:nvSpPr>
        <p:spPr>
          <a:xfrm>
            <a:off x="771787" y="2823447"/>
            <a:ext cx="4890782" cy="54618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9" name="Verbindingslijn: gekromd 8">
            <a:extLst>
              <a:ext uri="{FF2B5EF4-FFF2-40B4-BE49-F238E27FC236}">
                <a16:creationId xmlns:a16="http://schemas.microsoft.com/office/drawing/2014/main" id="{FB663657-B0D1-D77E-1F80-E41AC6F62A89}"/>
              </a:ext>
            </a:extLst>
          </p:cNvPr>
          <p:cNvCxnSpPr>
            <a:cxnSpLocks/>
            <a:stCxn id="4" idx="3"/>
            <a:endCxn id="6" idx="3"/>
          </p:cNvCxnSpPr>
          <p:nvPr/>
        </p:nvCxnSpPr>
        <p:spPr>
          <a:xfrm>
            <a:off x="5662569" y="1690830"/>
            <a:ext cx="12700" cy="1405708"/>
          </a:xfrm>
          <a:prstGeom prst="curvedConnector3">
            <a:avLst>
              <a:gd name="adj1" fmla="val 6270969"/>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3" name="Verbindingslijn: gekromd 22">
            <a:extLst>
              <a:ext uri="{FF2B5EF4-FFF2-40B4-BE49-F238E27FC236}">
                <a16:creationId xmlns:a16="http://schemas.microsoft.com/office/drawing/2014/main" id="{9CB02285-DC32-B6BE-A229-1F9624455FB0}"/>
              </a:ext>
            </a:extLst>
          </p:cNvPr>
          <p:cNvCxnSpPr>
            <a:cxnSpLocks/>
            <a:stCxn id="4" idx="1"/>
          </p:cNvCxnSpPr>
          <p:nvPr/>
        </p:nvCxnSpPr>
        <p:spPr>
          <a:xfrm rot="10800000" flipH="1" flipV="1">
            <a:off x="771787" y="1690829"/>
            <a:ext cx="117446" cy="425541"/>
          </a:xfrm>
          <a:prstGeom prst="curvedConnector4">
            <a:avLst>
              <a:gd name="adj1" fmla="val -194643"/>
              <a:gd name="adj2" fmla="val 101801"/>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Verbindingslijn: gekromd 35">
            <a:extLst>
              <a:ext uri="{FF2B5EF4-FFF2-40B4-BE49-F238E27FC236}">
                <a16:creationId xmlns:a16="http://schemas.microsoft.com/office/drawing/2014/main" id="{5EF16CF0-4014-59EF-8293-2DBC47F8F5F9}"/>
              </a:ext>
            </a:extLst>
          </p:cNvPr>
          <p:cNvCxnSpPr>
            <a:cxnSpLocks/>
            <a:stCxn id="4" idx="1"/>
          </p:cNvCxnSpPr>
          <p:nvPr/>
        </p:nvCxnSpPr>
        <p:spPr>
          <a:xfrm rot="10800000" flipH="1" flipV="1">
            <a:off x="771786" y="1690830"/>
            <a:ext cx="53545" cy="2344274"/>
          </a:xfrm>
          <a:prstGeom prst="curvedConnector4">
            <a:avLst>
              <a:gd name="adj1" fmla="val -959613"/>
              <a:gd name="adj2" fmla="val 100198"/>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4" name="Verbindingslijn: gekromd 43">
            <a:extLst>
              <a:ext uri="{FF2B5EF4-FFF2-40B4-BE49-F238E27FC236}">
                <a16:creationId xmlns:a16="http://schemas.microsoft.com/office/drawing/2014/main" id="{6A417969-D8BA-0D02-0DC4-B0459E7038BE}"/>
              </a:ext>
            </a:extLst>
          </p:cNvPr>
          <p:cNvCxnSpPr>
            <a:cxnSpLocks/>
            <a:stCxn id="4" idx="1"/>
          </p:cNvCxnSpPr>
          <p:nvPr/>
        </p:nvCxnSpPr>
        <p:spPr>
          <a:xfrm rot="10800000" flipH="1" flipV="1">
            <a:off x="771787" y="1690829"/>
            <a:ext cx="117446" cy="2839225"/>
          </a:xfrm>
          <a:prstGeom prst="curvedConnector4">
            <a:avLst>
              <a:gd name="adj1" fmla="val -423213"/>
              <a:gd name="adj2" fmla="val 99720"/>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1" name="Verbindingslijn: gekromd 50">
            <a:extLst>
              <a:ext uri="{FF2B5EF4-FFF2-40B4-BE49-F238E27FC236}">
                <a16:creationId xmlns:a16="http://schemas.microsoft.com/office/drawing/2014/main" id="{6BF75655-8781-FA80-8354-BE368A5B4702}"/>
              </a:ext>
            </a:extLst>
          </p:cNvPr>
          <p:cNvCxnSpPr>
            <a:cxnSpLocks/>
            <a:stCxn id="4" idx="1"/>
          </p:cNvCxnSpPr>
          <p:nvPr/>
        </p:nvCxnSpPr>
        <p:spPr>
          <a:xfrm rot="10800000" flipH="1" flipV="1">
            <a:off x="771786" y="1690830"/>
            <a:ext cx="104743" cy="3324104"/>
          </a:xfrm>
          <a:prstGeom prst="curvedConnector4">
            <a:avLst>
              <a:gd name="adj1" fmla="val -466530"/>
              <a:gd name="adj2" fmla="val 100039"/>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6" name="Verbindingslijn: gekromd 55">
            <a:extLst>
              <a:ext uri="{FF2B5EF4-FFF2-40B4-BE49-F238E27FC236}">
                <a16:creationId xmlns:a16="http://schemas.microsoft.com/office/drawing/2014/main" id="{7F1008DA-33F1-182C-BECD-5864708E6E19}"/>
              </a:ext>
            </a:extLst>
          </p:cNvPr>
          <p:cNvCxnSpPr>
            <a:cxnSpLocks/>
            <a:stCxn id="4" idx="1"/>
          </p:cNvCxnSpPr>
          <p:nvPr/>
        </p:nvCxnSpPr>
        <p:spPr>
          <a:xfrm rot="10800000" flipH="1" flipV="1">
            <a:off x="771787" y="1690830"/>
            <a:ext cx="117446" cy="4275888"/>
          </a:xfrm>
          <a:prstGeom prst="curvedConnector4">
            <a:avLst>
              <a:gd name="adj1" fmla="val -430356"/>
              <a:gd name="adj2" fmla="val 100083"/>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1000"/>
                                        <p:tgtEl>
                                          <p:spTgt spid="23"/>
                                        </p:tgtEl>
                                      </p:cBhvr>
                                    </p:animEffect>
                                  </p:childTnLst>
                                </p:cTn>
                              </p:par>
                              <p:par>
                                <p:cTn id="22" presetID="22" presetClass="entr" presetSubtype="1"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up)">
                                      <p:cBhvr>
                                        <p:cTn id="24" dur="1000"/>
                                        <p:tgtEl>
                                          <p:spTgt spid="36"/>
                                        </p:tgtEl>
                                      </p:cBhvr>
                                    </p:animEffect>
                                  </p:childTnLst>
                                </p:cTn>
                              </p:par>
                              <p:par>
                                <p:cTn id="25" presetID="22" presetClass="entr" presetSubtype="1"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up)">
                                      <p:cBhvr>
                                        <p:cTn id="27" dur="1000"/>
                                        <p:tgtEl>
                                          <p:spTgt spid="44"/>
                                        </p:tgtEl>
                                      </p:cBhvr>
                                    </p:animEffect>
                                  </p:childTnLst>
                                </p:cTn>
                              </p:par>
                              <p:par>
                                <p:cTn id="28" presetID="22" presetClass="entr" presetSubtype="1" fill="hold"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wipe(up)">
                                      <p:cBhvr>
                                        <p:cTn id="30" dur="1000"/>
                                        <p:tgtEl>
                                          <p:spTgt spid="51"/>
                                        </p:tgtEl>
                                      </p:cBhvr>
                                    </p:animEffect>
                                  </p:childTnLst>
                                </p:cTn>
                              </p:par>
                              <p:par>
                                <p:cTn id="31" presetID="22" presetClass="entr" presetSubtype="1" fill="hold"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up)">
                                      <p:cBhvr>
                                        <p:cTn id="33"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71732" y="580322"/>
            <a:ext cx="11843208" cy="546181"/>
          </a:xfrm>
        </p:spPr>
        <p:txBody>
          <a:bodyPr>
            <a:normAutofit/>
          </a:bodyPr>
          <a:lstStyle/>
          <a:p>
            <a:pPr algn="l"/>
            <a:r>
              <a:rPr lang="de-DE" sz="1800" dirty="0">
                <a:solidFill>
                  <a:srgbClr val="00B050"/>
                </a:solidFill>
                <a:latin typeface="Arial Black" panose="020B0A04020102020204" pitchFamily="34" charset="0"/>
                <a:cs typeface="Arial" panose="020B0604020202020204" pitchFamily="34" charset="0"/>
              </a:rPr>
              <a:t>	INTENTIEOVEREENKOMST				WERKAFSPRAKEN</a:t>
            </a:r>
          </a:p>
        </p:txBody>
      </p:sp>
      <p:sp>
        <p:nvSpPr>
          <p:cNvPr id="3" name="Ondertitel 2"/>
          <p:cNvSpPr>
            <a:spLocks noGrp="1"/>
          </p:cNvSpPr>
          <p:nvPr>
            <p:ph type="subTitle" idx="1"/>
          </p:nvPr>
        </p:nvSpPr>
        <p:spPr>
          <a:xfrm>
            <a:off x="649167" y="1354318"/>
            <a:ext cx="5248294" cy="4363613"/>
          </a:xfrm>
        </p:spPr>
        <p:txBody>
          <a:bodyPr>
            <a:noAutofit/>
          </a:bodyPr>
          <a:lstStyle/>
          <a:p>
            <a:pPr algn="l">
              <a:spcBef>
                <a:spcPts val="2400"/>
              </a:spcBef>
            </a:pPr>
            <a:r>
              <a:rPr lang="nl-NL" sz="2200" b="1" dirty="0">
                <a:latin typeface="Arial" panose="020B0604020202020204" pitchFamily="34" charset="0"/>
                <a:cs typeface="Arial" panose="020B0604020202020204" pitchFamily="34" charset="0"/>
              </a:rPr>
              <a:t>a.</a:t>
            </a:r>
            <a:r>
              <a:rPr lang="nl-NL" sz="2200" dirty="0">
                <a:latin typeface="Arial" panose="020B0604020202020204" pitchFamily="34" charset="0"/>
                <a:cs typeface="Arial" panose="020B0604020202020204" pitchFamily="34" charset="0"/>
              </a:rPr>
              <a:t> We maken onderling afspraken.</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Op basis van dezelfde principes.</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In een model ‘dossier afspraken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en procedures’ (DAP).</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b. </a:t>
            </a:r>
            <a:r>
              <a:rPr lang="nl-NL" sz="2200" dirty="0">
                <a:latin typeface="Arial" panose="020B0604020202020204" pitchFamily="34" charset="0"/>
                <a:cs typeface="Arial" panose="020B0604020202020204" pitchFamily="34" charset="0"/>
              </a:rPr>
              <a:t>DAP ingebed in de bredere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samenwerkingsafspraken.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DAP wordt regionaal actueel en </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volledig gehouden.</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c. </a:t>
            </a:r>
            <a:r>
              <a:rPr lang="nl-NL" sz="2200" dirty="0">
                <a:latin typeface="Arial" panose="020B0604020202020204" pitchFamily="34" charset="0"/>
                <a:cs typeface="Arial" panose="020B0604020202020204" pitchFamily="34" charset="0"/>
              </a:rPr>
              <a:t>We toetsen periodiek (bv. elk jaar)</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of alles nog klopt, aan de hand van</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DUTO-TODO checklist.</a:t>
            </a:r>
          </a:p>
        </p:txBody>
      </p:sp>
      <p:sp>
        <p:nvSpPr>
          <p:cNvPr id="4" name="Ondertitel 2">
            <a:extLst>
              <a:ext uri="{FF2B5EF4-FFF2-40B4-BE49-F238E27FC236}">
                <a16:creationId xmlns:a16="http://schemas.microsoft.com/office/drawing/2014/main" id="{4639CCB0-BD63-D22A-152F-2D6EB72D931E}"/>
              </a:ext>
            </a:extLst>
          </p:cNvPr>
          <p:cNvSpPr txBox="1">
            <a:spLocks/>
          </p:cNvSpPr>
          <p:nvPr/>
        </p:nvSpPr>
        <p:spPr>
          <a:xfrm>
            <a:off x="6564809" y="1355716"/>
            <a:ext cx="5498355" cy="43636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400"/>
              </a:spcBef>
            </a:pPr>
            <a:r>
              <a:rPr lang="nl-NL" sz="2200" b="1" dirty="0">
                <a:latin typeface="Arial" panose="020B0604020202020204" pitchFamily="34" charset="0"/>
                <a:cs typeface="Arial" panose="020B0604020202020204" pitchFamily="34" charset="0"/>
              </a:rPr>
              <a:t>a.</a:t>
            </a:r>
            <a:r>
              <a:rPr lang="nl-NL" sz="2200" dirty="0">
                <a:latin typeface="Arial" panose="020B0604020202020204" pitchFamily="34" charset="0"/>
                <a:cs typeface="Arial" panose="020B0604020202020204" pitchFamily="34" charset="0"/>
              </a:rPr>
              <a:t> Uitwisseling zo uniform mogelijk, met behoud organisatie-eigen inrichting.</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Aanpassingen in model voeren we allemaal door.</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b. </a:t>
            </a:r>
            <a:r>
              <a:rPr lang="nl-NL" sz="2200" dirty="0">
                <a:latin typeface="Arial" panose="020B0604020202020204" pitchFamily="34" charset="0"/>
                <a:cs typeface="Arial" panose="020B0604020202020204" pitchFamily="34" charset="0"/>
              </a:rPr>
              <a:t>Regieorganisatie (RHBO) houdt model actueel en verzorgt kennisontwikkeling.</a:t>
            </a:r>
            <a:br>
              <a:rPr lang="nl-NL" sz="2200" dirty="0">
                <a:latin typeface="Arial" panose="020B0604020202020204" pitchFamily="34" charset="0"/>
                <a:cs typeface="Arial" panose="020B0604020202020204" pitchFamily="34" charset="0"/>
              </a:rPr>
            </a:br>
            <a:r>
              <a:rPr lang="nl-NL" sz="2200" dirty="0">
                <a:latin typeface="Arial" panose="020B0604020202020204" pitchFamily="34" charset="0"/>
                <a:cs typeface="Arial" panose="020B0604020202020204" pitchFamily="34" charset="0"/>
              </a:rPr>
              <a:t>Terugkoppeling over model-DAP bij toetsing (checklist) is geborgd.</a:t>
            </a:r>
            <a:br>
              <a:rPr lang="nl-NL" sz="2200" dirty="0">
                <a:latin typeface="Arial" panose="020B0604020202020204" pitchFamily="34" charset="0"/>
                <a:cs typeface="Arial" panose="020B0604020202020204" pitchFamily="34" charset="0"/>
              </a:rPr>
            </a:br>
            <a:endParaRPr lang="nl-NL" sz="2200" dirty="0">
              <a:latin typeface="Arial" panose="020B0604020202020204" pitchFamily="34" charset="0"/>
              <a:cs typeface="Arial" panose="020B0604020202020204" pitchFamily="34" charset="0"/>
            </a:endParaRPr>
          </a:p>
          <a:p>
            <a:pPr algn="l">
              <a:spcBef>
                <a:spcPts val="2400"/>
              </a:spcBef>
            </a:pPr>
            <a:r>
              <a:rPr lang="nl-NL" sz="2200" b="1" dirty="0">
                <a:latin typeface="Arial" panose="020B0604020202020204" pitchFamily="34" charset="0"/>
                <a:cs typeface="Arial" panose="020B0604020202020204" pitchFamily="34" charset="0"/>
              </a:rPr>
              <a:t>c. </a:t>
            </a:r>
            <a:endParaRPr lang="nl-NL" sz="2200" dirty="0">
              <a:latin typeface="Arial" panose="020B0604020202020204" pitchFamily="34" charset="0"/>
              <a:cs typeface="Arial" panose="020B0604020202020204" pitchFamily="34" charset="0"/>
            </a:endParaRPr>
          </a:p>
        </p:txBody>
      </p:sp>
      <p:cxnSp>
        <p:nvCxnSpPr>
          <p:cNvPr id="6" name="Rechte verbindingslijn 5">
            <a:extLst>
              <a:ext uri="{FF2B5EF4-FFF2-40B4-BE49-F238E27FC236}">
                <a16:creationId xmlns:a16="http://schemas.microsoft.com/office/drawing/2014/main" id="{14C53A4A-EEDF-75F6-DDB6-FCB6E82FCFD8}"/>
              </a:ext>
            </a:extLst>
          </p:cNvPr>
          <p:cNvCxnSpPr/>
          <p:nvPr/>
        </p:nvCxnSpPr>
        <p:spPr>
          <a:xfrm>
            <a:off x="6096000" y="571500"/>
            <a:ext cx="0" cy="72485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Rechte verbindingslijn 6">
            <a:extLst>
              <a:ext uri="{FF2B5EF4-FFF2-40B4-BE49-F238E27FC236}">
                <a16:creationId xmlns:a16="http://schemas.microsoft.com/office/drawing/2014/main" id="{710440C0-7CD5-9B64-4805-3CE4E4393AC7}"/>
              </a:ext>
            </a:extLst>
          </p:cNvPr>
          <p:cNvCxnSpPr>
            <a:cxnSpLocks/>
          </p:cNvCxnSpPr>
          <p:nvPr/>
        </p:nvCxnSpPr>
        <p:spPr>
          <a:xfrm>
            <a:off x="-152400" y="2914650"/>
            <a:ext cx="12982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97931D47-A486-EF5C-2D1F-F90A8200475F}"/>
              </a:ext>
            </a:extLst>
          </p:cNvPr>
          <p:cNvCxnSpPr>
            <a:cxnSpLocks/>
          </p:cNvCxnSpPr>
          <p:nvPr/>
        </p:nvCxnSpPr>
        <p:spPr>
          <a:xfrm>
            <a:off x="-357188" y="4762500"/>
            <a:ext cx="129825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Afbeelding 11" descr="Afbeelding met tekst, schermopname, Lettertype, nummer&#10;&#10;Automatisch gegenereerde beschrijving">
            <a:extLst>
              <a:ext uri="{FF2B5EF4-FFF2-40B4-BE49-F238E27FC236}">
                <a16:creationId xmlns:a16="http://schemas.microsoft.com/office/drawing/2014/main" id="{FC659102-D93E-EEE1-4E30-A3200327D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32432" y="4853714"/>
            <a:ext cx="3340337" cy="1881164"/>
          </a:xfrm>
          <a:prstGeom prst="rect">
            <a:avLst/>
          </a:prstGeom>
        </p:spPr>
      </p:pic>
      <p:sp>
        <p:nvSpPr>
          <p:cNvPr id="8" name="Titel 1">
            <a:extLst>
              <a:ext uri="{FF2B5EF4-FFF2-40B4-BE49-F238E27FC236}">
                <a16:creationId xmlns:a16="http://schemas.microsoft.com/office/drawing/2014/main" id="{5D7C0C7E-FE3A-A25C-55F6-9F28AA5FE2F2}"/>
              </a:ext>
            </a:extLst>
          </p:cNvPr>
          <p:cNvSpPr txBox="1">
            <a:spLocks/>
          </p:cNvSpPr>
          <p:nvPr/>
        </p:nvSpPr>
        <p:spPr>
          <a:xfrm>
            <a:off x="26434" y="41668"/>
            <a:ext cx="11843208" cy="438619"/>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800" dirty="0">
                <a:solidFill>
                  <a:srgbClr val="00B050"/>
                </a:solidFill>
                <a:latin typeface="Arial Black" panose="020B0A04020102020204" pitchFamily="34" charset="0"/>
                <a:cs typeface="Arial" panose="020B0604020202020204" pitchFamily="34" charset="0"/>
              </a:rPr>
              <a:t>VAN AFSPRAKEN NAAR DAP</a:t>
            </a:r>
          </a:p>
        </p:txBody>
      </p:sp>
    </p:spTree>
    <p:extLst>
      <p:ext uri="{BB962C8B-B14F-4D97-AF65-F5344CB8AC3E}">
        <p14:creationId xmlns:p14="http://schemas.microsoft.com/office/powerpoint/2010/main" val="27203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muur, binnen, items&#10;&#10;Automatisch gegenereerde beschrijving">
            <a:extLst>
              <a:ext uri="{FF2B5EF4-FFF2-40B4-BE49-F238E27FC236}">
                <a16:creationId xmlns:a16="http://schemas.microsoft.com/office/drawing/2014/main" id="{083C70A6-C15D-4E9D-9291-A0FEE1CF00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5802" y="972235"/>
            <a:ext cx="3037454" cy="1537203"/>
          </a:xfrm>
          <a:prstGeom prst="rect">
            <a:avLst/>
          </a:prstGeom>
        </p:spPr>
      </p:pic>
      <p:pic>
        <p:nvPicPr>
          <p:cNvPr id="7" name="Afbeelding 6">
            <a:extLst>
              <a:ext uri="{FF2B5EF4-FFF2-40B4-BE49-F238E27FC236}">
                <a16:creationId xmlns:a16="http://schemas.microsoft.com/office/drawing/2014/main" id="{11F259E1-BA9C-4F19-A302-5317C521E7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483" y="972235"/>
            <a:ext cx="3037454" cy="1796938"/>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C74D0CDD-A548-49FA-93AA-BD2AFF3FD1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3611" y="2761517"/>
            <a:ext cx="3037454" cy="1874554"/>
          </a:xfrm>
          <a:prstGeom prst="rect">
            <a:avLst/>
          </a:prstGeom>
        </p:spPr>
      </p:pic>
      <p:sp>
        <p:nvSpPr>
          <p:cNvPr id="2" name="Titel 1">
            <a:extLst>
              <a:ext uri="{FF2B5EF4-FFF2-40B4-BE49-F238E27FC236}">
                <a16:creationId xmlns:a16="http://schemas.microsoft.com/office/drawing/2014/main" id="{F48B6D19-2D38-7D76-E9EC-2A89E594166D}"/>
              </a:ext>
            </a:extLst>
          </p:cNvPr>
          <p:cNvSpPr txBox="1">
            <a:spLocks/>
          </p:cNvSpPr>
          <p:nvPr/>
        </p:nvSpPr>
        <p:spPr>
          <a:xfrm>
            <a:off x="62466" y="3781"/>
            <a:ext cx="11843208" cy="54618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VANAF JUNI 2021: WEBINARS, PRESENTATIES EN VOORBEELDEN</a:t>
            </a:r>
          </a:p>
        </p:txBody>
      </p:sp>
      <p:sp>
        <p:nvSpPr>
          <p:cNvPr id="4" name="Tekstvak 3">
            <a:extLst>
              <a:ext uri="{FF2B5EF4-FFF2-40B4-BE49-F238E27FC236}">
                <a16:creationId xmlns:a16="http://schemas.microsoft.com/office/drawing/2014/main" id="{68594FA8-7309-E37A-B94D-D31A9B1537CC}"/>
              </a:ext>
            </a:extLst>
          </p:cNvPr>
          <p:cNvSpPr txBox="1"/>
          <p:nvPr/>
        </p:nvSpPr>
        <p:spPr>
          <a:xfrm>
            <a:off x="616916" y="1095228"/>
            <a:ext cx="4714867" cy="5632311"/>
          </a:xfrm>
          <a:prstGeom prst="rect">
            <a:avLst/>
          </a:prstGeom>
          <a:noFill/>
        </p:spPr>
        <p:txBody>
          <a:bodyPr wrap="square" lIns="91440" tIns="45720" rIns="91440" bIns="45720" rtlCol="0" anchor="t">
            <a:spAutoFit/>
          </a:bodyPr>
          <a:lstStyle/>
          <a:p>
            <a:r>
              <a:rPr lang="nl-NL" u="sng" dirty="0">
                <a:latin typeface="Arial" panose="020B0604020202020204" pitchFamily="34" charset="0"/>
                <a:cs typeface="Arial" panose="020B0604020202020204" pitchFamily="34" charset="0"/>
              </a:rPr>
              <a:t>22 januari 2022</a:t>
            </a:r>
          </a:p>
          <a:p>
            <a:r>
              <a:rPr lang="nl-NL" dirty="0">
                <a:latin typeface="Arial" panose="020B0604020202020204" pitchFamily="34" charset="0"/>
                <a:cs typeface="Arial" panose="020B0604020202020204" pitchFamily="34" charset="0"/>
              </a:rPr>
              <a:t>Waar krijg ik als provincie, gemeente, veiligheidsregio etc. buikpijn van?</a:t>
            </a:r>
          </a:p>
          <a:p>
            <a:endParaRPr lang="nl-NL" dirty="0">
              <a:latin typeface="Arial" panose="020B0604020202020204" pitchFamily="34" charset="0"/>
              <a:cs typeface="Arial" panose="020B0604020202020204" pitchFamily="34" charset="0"/>
            </a:endParaRPr>
          </a:p>
          <a:p>
            <a:r>
              <a:rPr lang="nl-NL" u="sng" dirty="0">
                <a:latin typeface="Arial" panose="020B0604020202020204" pitchFamily="34" charset="0"/>
                <a:cs typeface="Arial" panose="020B0604020202020204" pitchFamily="34" charset="0"/>
              </a:rPr>
              <a:t>19 mei 2022</a:t>
            </a:r>
          </a:p>
          <a:p>
            <a:r>
              <a:rPr lang="nl-NL" dirty="0">
                <a:latin typeface="Arial" panose="020B0604020202020204" pitchFamily="34" charset="0"/>
                <a:cs typeface="Arial" panose="020B0604020202020204" pitchFamily="34" charset="0"/>
              </a:rPr>
              <a:t>Werkplaats DUTO Aan de slag, archivering omgevingsplannen</a:t>
            </a:r>
          </a:p>
          <a:p>
            <a:endParaRPr lang="nl-NL" dirty="0">
              <a:latin typeface="Arial" panose="020B0604020202020204" pitchFamily="34" charset="0"/>
              <a:cs typeface="Arial" panose="020B0604020202020204" pitchFamily="34" charset="0"/>
            </a:endParaRPr>
          </a:p>
          <a:p>
            <a:r>
              <a:rPr lang="nl-NL" u="sng" dirty="0">
                <a:latin typeface="Arial" panose="020B0604020202020204" pitchFamily="34" charset="0"/>
                <a:cs typeface="Arial" panose="020B0604020202020204" pitchFamily="34" charset="0"/>
              </a:rPr>
              <a:t>9 maart 2023</a:t>
            </a:r>
          </a:p>
          <a:p>
            <a:r>
              <a:rPr lang="nl-NL" dirty="0">
                <a:latin typeface="Arial" panose="020B0604020202020204" pitchFamily="34" charset="0"/>
                <a:cs typeface="Arial" panose="020B0604020202020204" pitchFamily="34" charset="0"/>
              </a:rPr>
              <a:t>“Wat moeten we met elkaar afspreken, wat heb ik als gemeente nodig?”</a:t>
            </a:r>
          </a:p>
          <a:p>
            <a:endParaRPr lang="nl-NL" dirty="0">
              <a:latin typeface="Arial" panose="020B0604020202020204" pitchFamily="34" charset="0"/>
              <a:cs typeface="Arial" panose="020B0604020202020204" pitchFamily="34" charset="0"/>
            </a:endParaRPr>
          </a:p>
          <a:p>
            <a:r>
              <a:rPr lang="nl-NL" u="sng" dirty="0">
                <a:latin typeface="Arial" panose="020B0604020202020204" pitchFamily="34" charset="0"/>
                <a:cs typeface="Arial" panose="020B0604020202020204" pitchFamily="34" charset="0"/>
              </a:rPr>
              <a:t>9 mei &amp; 4 juli 2023</a:t>
            </a:r>
          </a:p>
          <a:p>
            <a:r>
              <a:rPr lang="nl-NL" dirty="0">
                <a:latin typeface="Arial" panose="020B0604020202020204" pitchFamily="34" charset="0"/>
                <a:cs typeface="Arial" panose="020B0604020202020204" pitchFamily="34" charset="0"/>
              </a:rPr>
              <a:t>Online vragenuren DAP, RHBO, bodem-infobestanden, controle-afspraken</a:t>
            </a:r>
          </a:p>
          <a:p>
            <a:endParaRPr lang="nl-NL" dirty="0">
              <a:latin typeface="Arial" panose="020B0604020202020204" pitchFamily="34" charset="0"/>
              <a:cs typeface="Arial" panose="020B0604020202020204" pitchFamily="34" charset="0"/>
            </a:endParaRPr>
          </a:p>
          <a:p>
            <a:r>
              <a:rPr lang="nl-NL" u="sng" dirty="0">
                <a:latin typeface="Arial"/>
                <a:cs typeface="Arial"/>
              </a:rPr>
              <a:t>14 september 2023</a:t>
            </a:r>
            <a:endParaRPr lang="nl-NL" u="sng" dirty="0">
              <a:latin typeface="Arial" panose="020B0604020202020204" pitchFamily="34" charset="0"/>
              <a:cs typeface="Arial" panose="020B0604020202020204" pitchFamily="34" charset="0"/>
            </a:endParaRPr>
          </a:p>
          <a:p>
            <a:r>
              <a:rPr lang="nl-NL" dirty="0">
                <a:latin typeface="Arial" panose="020B0604020202020204" pitchFamily="34" charset="0"/>
                <a:cs typeface="Arial" panose="020B0604020202020204" pitchFamily="34" charset="0"/>
              </a:rPr>
              <a:t>procescontrole in Stichtse Vecht, afspraken veiligheidsregio &amp; gemeente</a:t>
            </a:r>
          </a:p>
          <a:p>
            <a:endParaRPr lang="nl-NL" dirty="0">
              <a:latin typeface="Arial" panose="020B0604020202020204" pitchFamily="34" charset="0"/>
              <a:cs typeface="Arial" panose="020B0604020202020204" pitchFamily="34" charset="0"/>
            </a:endParaRPr>
          </a:p>
        </p:txBody>
      </p:sp>
      <p:pic>
        <p:nvPicPr>
          <p:cNvPr id="10" name="Afbeelding 9" descr="Afbeelding met Menselijk gezicht, persoon, kleding, glimlach&#10;&#10;Automatisch gegenereerde beschrijving">
            <a:extLst>
              <a:ext uri="{FF2B5EF4-FFF2-40B4-BE49-F238E27FC236}">
                <a16:creationId xmlns:a16="http://schemas.microsoft.com/office/drawing/2014/main" id="{5EF72EDE-1FCA-6A97-7C06-CDA8553197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7993" y="4888151"/>
            <a:ext cx="3013072" cy="1680428"/>
          </a:xfrm>
          <a:prstGeom prst="rect">
            <a:avLst/>
          </a:prstGeom>
        </p:spPr>
      </p:pic>
      <p:pic>
        <p:nvPicPr>
          <p:cNvPr id="12" name="Afbeelding 11" descr="Afbeelding met tekst, schermopname, Menselijk gezicht, persoon&#10;&#10;Automatisch gegenereerde beschrijving">
            <a:extLst>
              <a:ext uri="{FF2B5EF4-FFF2-40B4-BE49-F238E27FC236}">
                <a16:creationId xmlns:a16="http://schemas.microsoft.com/office/drawing/2014/main" id="{CAEAE15C-5E8E-72C5-4881-18765F0E1E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7346" y="2837510"/>
            <a:ext cx="3085933" cy="1890514"/>
          </a:xfrm>
          <a:prstGeom prst="rect">
            <a:avLst/>
          </a:prstGeom>
        </p:spPr>
      </p:pic>
      <p:pic>
        <p:nvPicPr>
          <p:cNvPr id="14" name="Afbeelding 13" descr="Afbeelding met tekst, schermopname, Website, Onlineadvertenties&#10;&#10;Automatisch gegenereerde beschrijving">
            <a:extLst>
              <a:ext uri="{FF2B5EF4-FFF2-40B4-BE49-F238E27FC236}">
                <a16:creationId xmlns:a16="http://schemas.microsoft.com/office/drawing/2014/main" id="{A9480BF6-3BF4-4E87-887E-C4B15B01E7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15401" y="4821828"/>
            <a:ext cx="3140826" cy="1746751"/>
          </a:xfrm>
          <a:prstGeom prst="rect">
            <a:avLst/>
          </a:prstGeom>
        </p:spPr>
      </p:pic>
    </p:spTree>
    <p:extLst>
      <p:ext uri="{BB962C8B-B14F-4D97-AF65-F5344CB8AC3E}">
        <p14:creationId xmlns:p14="http://schemas.microsoft.com/office/powerpoint/2010/main" val="1000631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F5497EA-CC89-49D0-998D-A01E31CBA564}"/>
              </a:ext>
            </a:extLst>
          </p:cNvPr>
          <p:cNvPicPr>
            <a:picLocks noChangeAspect="1"/>
          </p:cNvPicPr>
          <p:nvPr/>
        </p:nvPicPr>
        <p:blipFill>
          <a:blip r:embed="rId2"/>
          <a:stretch>
            <a:fillRect/>
          </a:stretch>
        </p:blipFill>
        <p:spPr>
          <a:xfrm>
            <a:off x="2273004" y="659543"/>
            <a:ext cx="7645991" cy="5697012"/>
          </a:xfrm>
          <a:prstGeom prst="rect">
            <a:avLst/>
          </a:prstGeom>
        </p:spPr>
      </p:pic>
      <p:sp>
        <p:nvSpPr>
          <p:cNvPr id="2" name="Titel 1">
            <a:extLst>
              <a:ext uri="{FF2B5EF4-FFF2-40B4-BE49-F238E27FC236}">
                <a16:creationId xmlns:a16="http://schemas.microsoft.com/office/drawing/2014/main" id="{CE35D95A-D942-A7B9-50F7-AC7244BE43EE}"/>
              </a:ext>
            </a:extLst>
          </p:cNvPr>
          <p:cNvSpPr txBox="1">
            <a:spLocks/>
          </p:cNvSpPr>
          <p:nvPr/>
        </p:nvSpPr>
        <p:spPr>
          <a:xfrm>
            <a:off x="62466" y="3781"/>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UTRECHTSE PRESENTATIES EN WEBINARS GEDEELD</a:t>
            </a:r>
          </a:p>
        </p:txBody>
      </p:sp>
      <p:sp>
        <p:nvSpPr>
          <p:cNvPr id="3" name="Tekstvak 2">
            <a:extLst>
              <a:ext uri="{FF2B5EF4-FFF2-40B4-BE49-F238E27FC236}">
                <a16:creationId xmlns:a16="http://schemas.microsoft.com/office/drawing/2014/main" id="{3D5B9709-DCD6-1A51-0D95-134949EA0C77}"/>
              </a:ext>
            </a:extLst>
          </p:cNvPr>
          <p:cNvSpPr txBox="1"/>
          <p:nvPr/>
        </p:nvSpPr>
        <p:spPr>
          <a:xfrm>
            <a:off x="763293" y="6488668"/>
            <a:ext cx="10663047" cy="369332"/>
          </a:xfrm>
          <a:prstGeom prst="rect">
            <a:avLst/>
          </a:prstGeom>
          <a:noFill/>
        </p:spPr>
        <p:txBody>
          <a:bodyPr wrap="none" rtlCol="0">
            <a:spAutoFit/>
          </a:bodyPr>
          <a:lstStyle/>
          <a:p>
            <a:r>
              <a:rPr lang="nl-NL" dirty="0">
                <a:latin typeface="Arial" panose="020B0604020202020204" pitchFamily="34" charset="0"/>
                <a:cs typeface="Arial" panose="020B0604020202020204" pitchFamily="34" charset="0"/>
              </a:rPr>
              <a:t>kiacommunity.pleio.nl </a:t>
            </a:r>
            <a:r>
              <a:rPr lang="nl-NL" dirty="0">
                <a:solidFill>
                  <a:srgbClr val="C00000"/>
                </a:solidFill>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  Kennisplatform Informatiehuishouding Overheden  </a:t>
            </a:r>
            <a:r>
              <a:rPr lang="nl-NL" dirty="0">
                <a:solidFill>
                  <a:srgbClr val="C00000"/>
                </a:solidFill>
                <a:latin typeface="Arial" panose="020B0604020202020204" pitchFamily="34" charset="0"/>
                <a:cs typeface="Arial" panose="020B0604020202020204" pitchFamily="34" charset="0"/>
              </a:rPr>
              <a:t>►</a:t>
            </a:r>
            <a:r>
              <a:rPr lang="nl-NL" dirty="0">
                <a:latin typeface="Arial" panose="020B0604020202020204" pitchFamily="34" charset="0"/>
                <a:cs typeface="Arial" panose="020B0604020202020204" pitchFamily="34" charset="0"/>
              </a:rPr>
              <a:t>  DUTO Omgevingswet </a:t>
            </a:r>
          </a:p>
        </p:txBody>
      </p:sp>
    </p:spTree>
    <p:extLst>
      <p:ext uri="{BB962C8B-B14F-4D97-AF65-F5344CB8AC3E}">
        <p14:creationId xmlns:p14="http://schemas.microsoft.com/office/powerpoint/2010/main" val="280749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68F4ED56-D1E0-4D25-B67B-DF18D1127239}"/>
              </a:ext>
            </a:extLst>
          </p:cNvPr>
          <p:cNvSpPr txBox="1"/>
          <p:nvPr/>
        </p:nvSpPr>
        <p:spPr>
          <a:xfrm>
            <a:off x="-44390" y="6676008"/>
            <a:ext cx="12192000" cy="215444"/>
          </a:xfrm>
          <a:prstGeom prst="rect">
            <a:avLst/>
          </a:prstGeom>
          <a:noFill/>
        </p:spPr>
        <p:txBody>
          <a:bodyPr wrap="square" rtlCol="0">
            <a:spAutoFit/>
          </a:bodyPr>
          <a:lstStyle/>
          <a:p>
            <a:r>
              <a:rPr lang="nl-NL" sz="800" dirty="0"/>
              <a:t>Bron: GEMMA Online Bedrijfsproces ‘Voorbereiden wijziging omgevingsplan’</a:t>
            </a:r>
          </a:p>
        </p:txBody>
      </p:sp>
      <p:pic>
        <p:nvPicPr>
          <p:cNvPr id="2" name="Afbeelding 1">
            <a:extLst>
              <a:ext uri="{FF2B5EF4-FFF2-40B4-BE49-F238E27FC236}">
                <a16:creationId xmlns:a16="http://schemas.microsoft.com/office/drawing/2014/main" id="{3ADF1FE7-C1C4-42D2-B510-D547D793DB2F}"/>
              </a:ext>
            </a:extLst>
          </p:cNvPr>
          <p:cNvPicPr>
            <a:picLocks noChangeAspect="1"/>
          </p:cNvPicPr>
          <p:nvPr/>
        </p:nvPicPr>
        <p:blipFill>
          <a:blip r:embed="rId2"/>
          <a:stretch>
            <a:fillRect/>
          </a:stretch>
        </p:blipFill>
        <p:spPr>
          <a:xfrm>
            <a:off x="0" y="614188"/>
            <a:ext cx="12192000" cy="6047454"/>
          </a:xfrm>
          <a:prstGeom prst="rect">
            <a:avLst/>
          </a:prstGeom>
        </p:spPr>
      </p:pic>
      <p:sp>
        <p:nvSpPr>
          <p:cNvPr id="6" name="Titel 1">
            <a:extLst>
              <a:ext uri="{FF2B5EF4-FFF2-40B4-BE49-F238E27FC236}">
                <a16:creationId xmlns:a16="http://schemas.microsoft.com/office/drawing/2014/main" id="{3A8D95A1-0132-511D-7A81-00673B354450}"/>
              </a:ext>
            </a:extLst>
          </p:cNvPr>
          <p:cNvSpPr txBox="1">
            <a:spLocks/>
          </p:cNvSpPr>
          <p:nvPr/>
        </p:nvSpPr>
        <p:spPr>
          <a:xfrm>
            <a:off x="62466" y="3781"/>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MODEL-DAP: WAAR KOMEN WE ELKAAR TEGEN</a:t>
            </a:r>
          </a:p>
        </p:txBody>
      </p:sp>
    </p:spTree>
    <p:extLst>
      <p:ext uri="{BB962C8B-B14F-4D97-AF65-F5344CB8AC3E}">
        <p14:creationId xmlns:p14="http://schemas.microsoft.com/office/powerpoint/2010/main" val="413653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7825" y="470304"/>
            <a:ext cx="1505418" cy="1138472"/>
          </a:xfrm>
          <a:prstGeom prst="rect">
            <a:avLst/>
          </a:prstGeom>
        </p:spPr>
      </p:pic>
      <p:pic>
        <p:nvPicPr>
          <p:cNvPr id="6" name="Afbeelding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82" y="1939408"/>
            <a:ext cx="1616434" cy="939992"/>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1962" y="3961372"/>
            <a:ext cx="1124440" cy="1126209"/>
          </a:xfrm>
          <a:prstGeom prst="rect">
            <a:avLst/>
          </a:prstGeom>
        </p:spPr>
      </p:pic>
      <p:pic>
        <p:nvPicPr>
          <p:cNvPr id="4" name="Afbeelding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0029" y="5578093"/>
            <a:ext cx="1063150" cy="1063150"/>
          </a:xfrm>
          <a:prstGeom prst="rect">
            <a:avLst/>
          </a:prstGeom>
        </p:spPr>
      </p:pic>
      <p:pic>
        <p:nvPicPr>
          <p:cNvPr id="14" name="Afbeelding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44285" y="4088662"/>
            <a:ext cx="3050519" cy="828945"/>
          </a:xfrm>
          <a:prstGeom prst="rect">
            <a:avLst/>
          </a:prstGeom>
        </p:spPr>
      </p:pic>
      <p:cxnSp>
        <p:nvCxnSpPr>
          <p:cNvPr id="29" name="Rechte verbindingslijn 28"/>
          <p:cNvCxnSpPr>
            <a:cxnSpLocks/>
          </p:cNvCxnSpPr>
          <p:nvPr/>
        </p:nvCxnSpPr>
        <p:spPr>
          <a:xfrm flipH="1">
            <a:off x="5641604" y="1608777"/>
            <a:ext cx="55688" cy="3831325"/>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Rechte verbindingslijn 31"/>
          <p:cNvCxnSpPr>
            <a:cxnSpLocks/>
          </p:cNvCxnSpPr>
          <p:nvPr/>
        </p:nvCxnSpPr>
        <p:spPr>
          <a:xfrm flipV="1">
            <a:off x="3597762" y="1608777"/>
            <a:ext cx="2043842" cy="2667831"/>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cxnSpLocks/>
          </p:cNvCxnSpPr>
          <p:nvPr/>
        </p:nvCxnSpPr>
        <p:spPr>
          <a:xfrm flipV="1">
            <a:off x="3486403" y="1331090"/>
            <a:ext cx="1475735" cy="775503"/>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a:cxnSpLocks/>
          </p:cNvCxnSpPr>
          <p:nvPr/>
        </p:nvCxnSpPr>
        <p:spPr>
          <a:xfrm flipH="1" flipV="1">
            <a:off x="6173180" y="1608776"/>
            <a:ext cx="1209757" cy="255025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Rechte verbindingslijn 40"/>
          <p:cNvCxnSpPr>
            <a:cxnSpLocks/>
          </p:cNvCxnSpPr>
          <p:nvPr/>
        </p:nvCxnSpPr>
        <p:spPr>
          <a:xfrm flipV="1">
            <a:off x="3518979" y="2384280"/>
            <a:ext cx="4100569" cy="3719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Afbeelding 2">
            <a:extLst>
              <a:ext uri="{FF2B5EF4-FFF2-40B4-BE49-F238E27FC236}">
                <a16:creationId xmlns:a16="http://schemas.microsoft.com/office/drawing/2014/main" id="{EEF3D419-3F17-4C07-B929-BD5B54767327}"/>
              </a:ext>
            </a:extLst>
          </p:cNvPr>
          <p:cNvPicPr>
            <a:picLocks noChangeAspect="1"/>
          </p:cNvPicPr>
          <p:nvPr/>
        </p:nvPicPr>
        <p:blipFill>
          <a:blip r:embed="rId7"/>
          <a:stretch>
            <a:fillRect/>
          </a:stretch>
        </p:blipFill>
        <p:spPr>
          <a:xfrm>
            <a:off x="7675235" y="1820432"/>
            <a:ext cx="1868684" cy="948908"/>
          </a:xfrm>
          <a:prstGeom prst="rect">
            <a:avLst/>
          </a:prstGeom>
        </p:spPr>
      </p:pic>
      <p:cxnSp>
        <p:nvCxnSpPr>
          <p:cNvPr id="23" name="Rechte verbindingslijn 22"/>
          <p:cNvCxnSpPr>
            <a:cxnSpLocks/>
          </p:cNvCxnSpPr>
          <p:nvPr/>
        </p:nvCxnSpPr>
        <p:spPr>
          <a:xfrm>
            <a:off x="6523243" y="1406470"/>
            <a:ext cx="1144036" cy="63086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4401749D-FD65-4A84-9EC7-0FC68E824DAB}"/>
              </a:ext>
            </a:extLst>
          </p:cNvPr>
          <p:cNvCxnSpPr>
            <a:cxnSpLocks/>
          </p:cNvCxnSpPr>
          <p:nvPr/>
        </p:nvCxnSpPr>
        <p:spPr>
          <a:xfrm flipH="1" flipV="1">
            <a:off x="3671617" y="2879401"/>
            <a:ext cx="3557504" cy="1397207"/>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A71D11E2-08B9-415E-B90B-458E9A2098C1}"/>
              </a:ext>
            </a:extLst>
          </p:cNvPr>
          <p:cNvCxnSpPr>
            <a:cxnSpLocks/>
          </p:cNvCxnSpPr>
          <p:nvPr/>
        </p:nvCxnSpPr>
        <p:spPr>
          <a:xfrm flipH="1" flipV="1">
            <a:off x="3331277" y="2926573"/>
            <a:ext cx="2196000" cy="251352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FEAE15FF-B88E-4EC8-9873-9D1324ABB5DB}"/>
              </a:ext>
            </a:extLst>
          </p:cNvPr>
          <p:cNvCxnSpPr>
            <a:cxnSpLocks/>
          </p:cNvCxnSpPr>
          <p:nvPr/>
        </p:nvCxnSpPr>
        <p:spPr>
          <a:xfrm>
            <a:off x="3282367" y="5028655"/>
            <a:ext cx="1735458" cy="549439"/>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a:extLst>
              <a:ext uri="{FF2B5EF4-FFF2-40B4-BE49-F238E27FC236}">
                <a16:creationId xmlns:a16="http://schemas.microsoft.com/office/drawing/2014/main" id="{9A6B253F-85B1-4B62-B4FF-2F11FF8C775F}"/>
              </a:ext>
            </a:extLst>
          </p:cNvPr>
          <p:cNvCxnSpPr>
            <a:cxnSpLocks/>
          </p:cNvCxnSpPr>
          <p:nvPr/>
        </p:nvCxnSpPr>
        <p:spPr>
          <a:xfrm>
            <a:off x="2863400" y="2937275"/>
            <a:ext cx="60783" cy="917096"/>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7" name="Rechte verbindingslijn 46">
            <a:extLst>
              <a:ext uri="{FF2B5EF4-FFF2-40B4-BE49-F238E27FC236}">
                <a16:creationId xmlns:a16="http://schemas.microsoft.com/office/drawing/2014/main" id="{29E8EEA2-D6CD-4F42-BA63-F08464EBECC2}"/>
              </a:ext>
            </a:extLst>
          </p:cNvPr>
          <p:cNvCxnSpPr>
            <a:cxnSpLocks/>
          </p:cNvCxnSpPr>
          <p:nvPr/>
        </p:nvCxnSpPr>
        <p:spPr>
          <a:xfrm flipH="1">
            <a:off x="6265384" y="4827111"/>
            <a:ext cx="1117553" cy="888974"/>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Ovaal 50">
            <a:extLst>
              <a:ext uri="{FF2B5EF4-FFF2-40B4-BE49-F238E27FC236}">
                <a16:creationId xmlns:a16="http://schemas.microsoft.com/office/drawing/2014/main" id="{EF395B36-264C-4520-8720-69CBB058225E}"/>
              </a:ext>
            </a:extLst>
          </p:cNvPr>
          <p:cNvSpPr/>
          <p:nvPr/>
        </p:nvSpPr>
        <p:spPr>
          <a:xfrm rot="20552652">
            <a:off x="2533437" y="818306"/>
            <a:ext cx="5856444" cy="5401709"/>
          </a:xfrm>
          <a:prstGeom prst="ellipse">
            <a:avLst/>
          </a:prstGeom>
          <a:solidFill>
            <a:schemeClr val="tx2">
              <a:lumMod val="20000"/>
              <a:lumOff val="8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nl-NL" sz="11500" b="0" i="0" u="none" strike="noStrike" kern="1200" cap="none" spc="0" normalizeH="0" baseline="0" noProof="0" dirty="0">
                <a:ln>
                  <a:noFill/>
                </a:ln>
                <a:solidFill>
                  <a:prstClr val="white">
                    <a:alpha val="60000"/>
                  </a:prstClr>
                </a:solidFill>
                <a:effectLst/>
                <a:uLnTx/>
                <a:uFillTx/>
                <a:latin typeface="Arial Black" panose="020B0A04020102020204" pitchFamily="34" charset="0"/>
                <a:ea typeface="+mn-ea"/>
                <a:cs typeface="+mn-cs"/>
              </a:rPr>
              <a:t>DSO</a:t>
            </a:r>
          </a:p>
        </p:txBody>
      </p:sp>
      <p:sp>
        <p:nvSpPr>
          <p:cNvPr id="2" name="Titel 1">
            <a:extLst>
              <a:ext uri="{FF2B5EF4-FFF2-40B4-BE49-F238E27FC236}">
                <a16:creationId xmlns:a16="http://schemas.microsoft.com/office/drawing/2014/main" id="{1A763DCD-6C08-192B-C7A3-17360949E220}"/>
              </a:ext>
            </a:extLst>
          </p:cNvPr>
          <p:cNvSpPr txBox="1">
            <a:spLocks/>
          </p:cNvSpPr>
          <p:nvPr/>
        </p:nvSpPr>
        <p:spPr>
          <a:xfrm>
            <a:off x="62466" y="3781"/>
            <a:ext cx="11843208" cy="546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2600" dirty="0">
                <a:solidFill>
                  <a:srgbClr val="00B050"/>
                </a:solidFill>
                <a:latin typeface="Arial Black" panose="020B0A04020102020204" pitchFamily="34" charset="0"/>
                <a:cs typeface="Arial" panose="020B0604020202020204" pitchFamily="34" charset="0"/>
              </a:rPr>
              <a:t>NA MODEL-DAP OMGEVINGSDIENST: WELKE INFOKETENS</a:t>
            </a:r>
          </a:p>
        </p:txBody>
      </p:sp>
    </p:spTree>
    <p:extLst>
      <p:ext uri="{BB962C8B-B14F-4D97-AF65-F5344CB8AC3E}">
        <p14:creationId xmlns:p14="http://schemas.microsoft.com/office/powerpoint/2010/main" val="354601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outVertical)">
                                      <p:cBhvr>
                                        <p:cTn id="7" dur="1000"/>
                                        <p:tgtEl>
                                          <p:spTgt spid="40"/>
                                        </p:tgtEl>
                                      </p:cBhvr>
                                    </p:animEffect>
                                  </p:childTnLst>
                                </p:cTn>
                              </p:par>
                              <p:par>
                                <p:cTn id="8" presetID="16" presetClass="entr" presetSubtype="37"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barn(outVertical)">
                                      <p:cBhvr>
                                        <p:cTn id="10" dur="1000"/>
                                        <p:tgtEl>
                                          <p:spTgt spid="32"/>
                                        </p:tgtEl>
                                      </p:cBhvr>
                                    </p:animEffect>
                                  </p:childTnLst>
                                </p:cTn>
                              </p:par>
                              <p:par>
                                <p:cTn id="11" presetID="16" presetClass="entr" presetSubtype="37"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barn(outVertical)">
                                      <p:cBhvr>
                                        <p:cTn id="13" dur="1000"/>
                                        <p:tgtEl>
                                          <p:spTgt spid="43"/>
                                        </p:tgtEl>
                                      </p:cBhvr>
                                    </p:animEffect>
                                  </p:childTnLst>
                                </p:cTn>
                              </p:par>
                              <p:par>
                                <p:cTn id="14" presetID="16" presetClass="entr" presetSubtype="37"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outVertical)">
                                      <p:cBhvr>
                                        <p:cTn id="16" dur="1000"/>
                                        <p:tgtEl>
                                          <p:spTgt spid="38"/>
                                        </p:tgtEl>
                                      </p:cBhvr>
                                    </p:animEffect>
                                  </p:childTnLst>
                                </p:cTn>
                              </p:par>
                              <p:par>
                                <p:cTn id="17" presetID="16" presetClass="entr" presetSubtype="37"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barn(outVertical)">
                                      <p:cBhvr>
                                        <p:cTn id="19" dur="1000"/>
                                        <p:tgtEl>
                                          <p:spTgt spid="35"/>
                                        </p:tgtEl>
                                      </p:cBhvr>
                                    </p:animEffect>
                                  </p:childTnLst>
                                </p:cTn>
                              </p:par>
                              <p:par>
                                <p:cTn id="20" presetID="16" presetClass="entr" presetSubtype="37"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barn(outVertical)">
                                      <p:cBhvr>
                                        <p:cTn id="22" dur="1000"/>
                                        <p:tgtEl>
                                          <p:spTgt spid="47"/>
                                        </p:tgtEl>
                                      </p:cBhvr>
                                    </p:animEffect>
                                  </p:childTnLst>
                                </p:cTn>
                              </p:par>
                              <p:par>
                                <p:cTn id="23" presetID="16" presetClass="entr" presetSubtype="37"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outVertical)">
                                      <p:cBhvr>
                                        <p:cTn id="25" dur="1000"/>
                                        <p:tgtEl>
                                          <p:spTgt spid="39"/>
                                        </p:tgtEl>
                                      </p:cBhvr>
                                    </p:animEffect>
                                  </p:childTnLst>
                                </p:cTn>
                              </p:par>
                              <p:par>
                                <p:cTn id="26" presetID="16" presetClass="entr" presetSubtype="37"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barn(outVertical)">
                                      <p:cBhvr>
                                        <p:cTn id="28" dur="1000"/>
                                        <p:tgtEl>
                                          <p:spTgt spid="41"/>
                                        </p:tgtEl>
                                      </p:cBhvr>
                                    </p:animEffect>
                                  </p:childTnLst>
                                </p:cTn>
                              </p:par>
                              <p:par>
                                <p:cTn id="29" presetID="16" presetClass="entr" presetSubtype="42"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outHorizontal)">
                                      <p:cBhvr>
                                        <p:cTn id="31" dur="1000"/>
                                        <p:tgtEl>
                                          <p:spTgt spid="29"/>
                                        </p:tgtEl>
                                      </p:cBhvr>
                                    </p:animEffect>
                                  </p:childTnLst>
                                </p:cTn>
                              </p:par>
                              <p:par>
                                <p:cTn id="32" presetID="16" presetClass="entr" presetSubtype="37"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outVertical)">
                                      <p:cBhvr>
                                        <p:cTn id="34" dur="1000"/>
                                        <p:tgtEl>
                                          <p:spTgt spid="36"/>
                                        </p:tgtEl>
                                      </p:cBhvr>
                                    </p:animEffect>
                                  </p:childTnLst>
                                </p:cTn>
                              </p:par>
                              <p:par>
                                <p:cTn id="35" presetID="16" presetClass="entr" presetSubtype="37"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outVertical)">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circle(out)">
                                      <p:cBhvr>
                                        <p:cTn id="4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1">
  <a:themeElements>
    <a:clrScheme name="Terugblik">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a1" id="{160FD787-A868-48E8-AB39-84482D6C91ED}" vid="{43CFB6FC-FC93-4539-BC0A-456B4649F319}"/>
    </a:ext>
  </a:extLst>
</a:theme>
</file>

<file path=ppt/theme/theme3.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3E8B87B35426842948BBE07B397EF0A" ma:contentTypeVersion="21" ma:contentTypeDescription="Een nieuw document maken." ma:contentTypeScope="" ma:versionID="36d8cd30e904569e46bb1e914a40dbec">
  <xsd:schema xmlns:xsd="http://www.w3.org/2001/XMLSchema" xmlns:xs="http://www.w3.org/2001/XMLSchema" xmlns:p="http://schemas.microsoft.com/office/2006/metadata/properties" xmlns:ns2="cc35083a-82c3-4d90-825c-129faed25957" xmlns:ns3="dd40056b-a536-4161-8a6c-0fad1d319e0f" xmlns:ns4="http://schemas.microsoft.com/sharepoint/v3/fields" targetNamespace="http://schemas.microsoft.com/office/2006/metadata/properties" ma:root="true" ma:fieldsID="f85bb8602340ef8c0d44fe764fe8d922" ns2:_="" ns3:_="" ns4:_="">
    <xsd:import namespace="cc35083a-82c3-4d90-825c-129faed25957"/>
    <xsd:import namespace="dd40056b-a536-4161-8a6c-0fad1d319e0f"/>
    <xsd:import namespace="http://schemas.microsoft.com/sharepoint/v3/fields"/>
    <xsd:element name="properties">
      <xsd:complexType>
        <xsd:sequence>
          <xsd:element name="documentManagement">
            <xsd:complexType>
              <xsd:all>
                <xsd:element ref="ns2:_dlc_DocId" minOccurs="0"/>
                <xsd:element ref="ns2:_dlc_DocIdUrl" minOccurs="0"/>
                <xsd:element ref="ns2:_dlc_DocIdPersistId" minOccurs="0"/>
                <xsd:element ref="ns3:i357e7dc51a341bdab587d5309a7b19c"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4:EmDate" minOccurs="0"/>
                <xsd:element ref="ns4:EmFromName" minOccurs="0"/>
                <xsd:element ref="ns4:EmSubject" minOccurs="0"/>
                <xsd:element ref="ns4:EmTo" minOccurs="0"/>
                <xsd:element ref="ns3:lcf76f155ced4ddcb4097134ff3c332f" minOccurs="0"/>
                <xsd:element ref="ns3:MediaServiceSearchProperties" minOccurs="0"/>
                <xsd:element ref="ns3:MediaServiceDateTaken" minOccurs="0"/>
                <xsd:element ref="ns3:MediaLengthInSeconds" minOccurs="0"/>
                <xsd:element ref="ns3:MediaServiceObjectDetectorVersions"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5083a-82c3-4d90-825c-129faed25957"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TaxCatchAll" ma:index="13" nillable="true" ma:displayName="Taxonomy Catch All Column" ma:hidden="true" ma:list="{63a2c9d9-b28e-4a27-8549-508e16ce0232}" ma:internalName="TaxCatchAll" ma:showField="CatchAllData" ma:web="cc35083a-82c3-4d90-825c-129faed25957">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40056b-a536-4161-8a6c-0fad1d319e0f" elementFormDefault="qualified">
    <xsd:import namespace="http://schemas.microsoft.com/office/2006/documentManagement/types"/>
    <xsd:import namespace="http://schemas.microsoft.com/office/infopath/2007/PartnerControls"/>
    <xsd:element name="i357e7dc51a341bdab587d5309a7b19c" ma:index="12" nillable="true" ma:taxonomy="true" ma:internalName="i357e7dc51a341bdab587d5309a7b19c" ma:taxonomyFieldName="Documentsoort" ma:displayName="Documentsoort" ma:default="" ma:fieldId="{2357e7dc-51a3-41bd-ab58-7d5309a7b19c}" ma:sspId="33132fc9-410b-4d1c-82d8-e48694c2a002" ma:termSetId="d566b571-80bb-4390-a749-86d73c4bc4f8"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Afbeeldingtags" ma:readOnly="false" ma:fieldId="{5cf76f15-5ced-4ddc-b409-7134ff3c332f}" ma:taxonomyMulti="true" ma:sspId="33132fc9-410b-4d1c-82d8-e48694c2a002"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DateTaken" ma:index="28" nillable="true" ma:displayName="MediaServiceDateTaken" ma:hidden="true" ma:indexed="true" ma:internalName="MediaServiceDateTaken" ma:readOnly="true">
      <xsd:simpleType>
        <xsd:restriction base="dms:Text"/>
      </xsd:simpleType>
    </xsd:element>
    <xsd:element name="MediaLengthInSeconds" ma:index="29" nillable="true" ma:displayName="MediaLengthInSeconds" ma:hidden="true" ma:internalName="MediaLengthInSeconds" ma:readOnly="true">
      <xsd:simpleType>
        <xsd:restriction base="dms:Unknown"/>
      </xsd:simple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EmDate" ma:index="21" nillable="true" ma:displayName="Email datum" ma:format="DateTime" ma:internalName="EmDate" ma:readOnly="false">
      <xsd:simpleType>
        <xsd:restriction base="dms:DateTime"/>
      </xsd:simpleType>
    </xsd:element>
    <xsd:element name="EmFromName" ma:index="22" nillable="true" ma:displayName="Email van" ma:internalName="EmFromName" ma:readOnly="false">
      <xsd:simpleType>
        <xsd:restriction base="dms:Text"/>
      </xsd:simpleType>
    </xsd:element>
    <xsd:element name="EmSubject" ma:index="23" nillable="true" ma:displayName="Email onderwerp" ma:internalName="EmSubject" ma:readOnly="false">
      <xsd:simpleType>
        <xsd:restriction base="dms:Text"/>
      </xsd:simpleType>
    </xsd:element>
    <xsd:element name="EmTo" ma:index="24" nillable="true" ma:displayName="Email naar" ma:internalName="EmTo"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cc35083a-82c3-4d90-825c-129faed25957">HUADOCID-260774478-1152</_dlc_DocId>
    <_dlc_DocIdUrl xmlns="cc35083a-82c3-4d90-825c-129faed25957">
      <Url>https://hetutrechtsarchief.sharepoint.com/sites/20194-10HandreikingduurzametoegankelijkheidOmgevingswet/_layouts/15/DocIdRedir.aspx?ID=HUADOCID-260774478-1152</Url>
      <Description>HUADOCID-260774478-1152</Description>
    </_dlc_DocIdUrl>
    <lcf76f155ced4ddcb4097134ff3c332f xmlns="dd40056b-a536-4161-8a6c-0fad1d319e0f">
      <Terms xmlns="http://schemas.microsoft.com/office/infopath/2007/PartnerControls"/>
    </lcf76f155ced4ddcb4097134ff3c332f>
    <EmFromName xmlns="http://schemas.microsoft.com/sharepoint/v3/fields" xsi:nil="true"/>
    <EmSubject xmlns="http://schemas.microsoft.com/sharepoint/v3/fields" xsi:nil="true"/>
    <EmTo xmlns="http://schemas.microsoft.com/sharepoint/v3/fields" xsi:nil="true"/>
    <i357e7dc51a341bdab587d5309a7b19c xmlns="dd40056b-a536-4161-8a6c-0fad1d319e0f">
      <Terms xmlns="http://schemas.microsoft.com/office/infopath/2007/PartnerControls"/>
    </i357e7dc51a341bdab587d5309a7b19c>
    <EmDate xmlns="http://schemas.microsoft.com/sharepoint/v3/fields" xsi:nil="true"/>
    <TaxCatchAll xmlns="cc35083a-82c3-4d90-825c-129faed25957" xsi:nil="true"/>
  </documentManagement>
</p:properties>
</file>

<file path=customXml/itemProps1.xml><?xml version="1.0" encoding="utf-8"?>
<ds:datastoreItem xmlns:ds="http://schemas.openxmlformats.org/officeDocument/2006/customXml" ds:itemID="{F83039F8-3CF8-4021-86E3-7F7F457F4C42}">
  <ds:schemaRefs>
    <ds:schemaRef ds:uri="http://schemas.microsoft.com/sharepoint/v3/contenttype/forms"/>
  </ds:schemaRefs>
</ds:datastoreItem>
</file>

<file path=customXml/itemProps2.xml><?xml version="1.0" encoding="utf-8"?>
<ds:datastoreItem xmlns:ds="http://schemas.openxmlformats.org/officeDocument/2006/customXml" ds:itemID="{AB3DAB21-B28A-41C7-B57B-2EC9DAE2D6FA}">
  <ds:schemaRefs>
    <ds:schemaRef ds:uri="http://schemas.microsoft.com/sharepoint/events"/>
  </ds:schemaRefs>
</ds:datastoreItem>
</file>

<file path=customXml/itemProps3.xml><?xml version="1.0" encoding="utf-8"?>
<ds:datastoreItem xmlns:ds="http://schemas.openxmlformats.org/officeDocument/2006/customXml" ds:itemID="{C6AB1F8E-8263-48CD-A661-DA3E414FD4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5083a-82c3-4d90-825c-129faed25957"/>
    <ds:schemaRef ds:uri="dd40056b-a536-4161-8a6c-0fad1d319e0f"/>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BB2B399-569F-4004-8752-36B237379812}">
  <ds:schemaRef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cc35083a-82c3-4d90-825c-129faed25957"/>
    <ds:schemaRef ds:uri="http://schemas.openxmlformats.org/package/2006/metadata/core-properties"/>
    <ds:schemaRef ds:uri="http://schemas.microsoft.com/sharepoint/v3/fields"/>
    <ds:schemaRef ds:uri="dd40056b-a536-4161-8a6c-0fad1d319e0f"/>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1836</TotalTime>
  <Words>1378</Words>
  <Application>Microsoft Office PowerPoint</Application>
  <PresentationFormat>Breedbeeld</PresentationFormat>
  <Paragraphs>176</Paragraphs>
  <Slides>31</Slides>
  <Notes>15</Notes>
  <HiddenSlides>0</HiddenSlides>
  <MMClips>0</MMClips>
  <ScaleCrop>false</ScaleCrop>
  <HeadingPairs>
    <vt:vector size="6" baseType="variant">
      <vt:variant>
        <vt:lpstr>Gebruikte lettertypen</vt:lpstr>
      </vt:variant>
      <vt:variant>
        <vt:i4>7</vt:i4>
      </vt:variant>
      <vt:variant>
        <vt:lpstr>Thema</vt:lpstr>
      </vt:variant>
      <vt:variant>
        <vt:i4>4</vt:i4>
      </vt:variant>
      <vt:variant>
        <vt:lpstr>Diatitels</vt:lpstr>
      </vt:variant>
      <vt:variant>
        <vt:i4>31</vt:i4>
      </vt:variant>
    </vt:vector>
  </HeadingPairs>
  <TitlesOfParts>
    <vt:vector size="42" baseType="lpstr">
      <vt:lpstr>Arial</vt:lpstr>
      <vt:lpstr>Arial Black</vt:lpstr>
      <vt:lpstr>Calibri</vt:lpstr>
      <vt:lpstr>Calibri Light</vt:lpstr>
      <vt:lpstr>Courier New</vt:lpstr>
      <vt:lpstr>Tahoma</vt:lpstr>
      <vt:lpstr>Wingdings</vt:lpstr>
      <vt:lpstr>Kantoorthema</vt:lpstr>
      <vt:lpstr>Thema1</vt:lpstr>
      <vt:lpstr>1_Kantoorthema</vt:lpstr>
      <vt:lpstr>Office-thema</vt:lpstr>
      <vt:lpstr>KICK-OFF PROJECTGROEP AFSPRAKEN ARCHIVERING EN INFORMATIEHUISHOUDING MET KETENPARTNERS </vt:lpstr>
      <vt:lpstr>PowerPoint-presentatie</vt:lpstr>
      <vt:lpstr>PowerPoint-presentatie</vt:lpstr>
      <vt:lpstr>INTENTIEOVEREENKOMST EN WERKAFSPRAKEN</vt:lpstr>
      <vt:lpstr> INTENTIEOVEREENKOMST    WERKAFSPRAKEN</vt:lpstr>
      <vt:lpstr>PowerPoint-presentatie</vt:lpstr>
      <vt:lpstr>PowerPoint-presentatie</vt:lpstr>
      <vt:lpstr>PowerPoint-presentatie</vt:lpstr>
      <vt:lpstr>PowerPoint-presentatie</vt:lpstr>
      <vt:lpstr>PowerPoint-presentatie</vt:lpstr>
      <vt:lpstr>OPFRISSER MODEL-DAP OMGEVINGSDIENST- GEMEENTE / PROVINCIE</vt:lpstr>
      <vt:lpstr>Regiodag Omgevingswet </vt:lpstr>
      <vt:lpstr>Model-DAP 2024 RUD</vt:lpstr>
      <vt:lpstr>1. Metadata (aanvragen DSO)</vt:lpstr>
      <vt:lpstr>1. Metadata – Inrichting in Zaaksysteem</vt:lpstr>
      <vt:lpstr>2. Samenwerkingsfunctionaliteit DSO</vt:lpstr>
      <vt:lpstr>2. Samenwerkingsfunctionaliteit DSO</vt:lpstr>
      <vt:lpstr>2. Samenwerkingsfunctionaliteit</vt:lpstr>
      <vt:lpstr>2. Samenwerkingsfunctionaliteit</vt:lpstr>
      <vt:lpstr>3. Standaarden </vt:lpstr>
      <vt:lpstr>VOORBEELD VEILIGHEIDSREGIO: WAT HEBBEN WE NODIG?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Joost van Koutrik</dc:creator>
  <cp:lastModifiedBy>Joost van Koutrik</cp:lastModifiedBy>
  <cp:revision>8</cp:revision>
  <dcterms:created xsi:type="dcterms:W3CDTF">2022-04-06T09:31:06Z</dcterms:created>
  <dcterms:modified xsi:type="dcterms:W3CDTF">2025-01-29T15:26:12Z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0x010100A3E8B87B35426842948BBE07B397EF0A</vt:lpwstr>
  </property>
  <property fmtid="{D5CDD505-2E9C-101B-9397-08002B2CF9AE}" pid="3" name="_dlc_DocIdItemGuid">
    <vt:lpwstr>a1bd6a7b-71a1-4fb1-90b2-070d516d0e03</vt:lpwstr>
  </property>
  <property fmtid="{D5CDD505-2E9C-101B-9397-08002B2CF9AE}" pid="4" name="MediaServiceImageTags">
    <vt:lpwstr/>
  </property>
  <property fmtid="{D5CDD505-2E9C-101B-9397-08002B2CF9AE}" pid="5" name="Documentsoort">
    <vt:lpwstr/>
  </property>
</Properties>
</file>