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438" r:id="rId7"/>
    <p:sldId id="456" r:id="rId8"/>
    <p:sldId id="457" r:id="rId9"/>
    <p:sldId id="460" r:id="rId10"/>
    <p:sldId id="464" r:id="rId11"/>
    <p:sldId id="470" r:id="rId12"/>
    <p:sldId id="471" r:id="rId13"/>
    <p:sldId id="472" r:id="rId14"/>
    <p:sldId id="461" r:id="rId15"/>
    <p:sldId id="458" r:id="rId16"/>
    <p:sldId id="459" r:id="rId17"/>
    <p:sldId id="455" r:id="rId18"/>
  </p:sldIdLst>
  <p:sldSz cx="12192000" cy="6858000"/>
  <p:notesSz cx="6797675" cy="992663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448F62-76BD-4040-9454-ABCE1C751D6D}" name="Marieke Bos" initials="MB" userId="S::Marieke.Bos@noord-hollandsarchief.nl::0ef56ec2-692c-4cfb-b8cb-8555888b4f09" providerId="AD"/>
  <p188:author id="{847646BB-57CC-E44F-C587-4798533E4A2C}" name="Lizanne Gille - van der Zweth" initials="LG" userId="S::lizanne.gille@noord-hollandsarchief.nl::71d54602-8b43-4786-82af-2673c5ba5994" providerId="AD"/>
  <p188:author id="{348AFFF4-1481-FEC7-84C4-71F87063DBB9}" name="Floor Tempelaars" initials="FT" userId="S::floor.tempelaars@noord-hollandsarchief.nl::979f66f4-f6e5-433c-9a3a-48b7069b665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8D76"/>
    <a:srgbClr val="D05663"/>
    <a:srgbClr val="1C3E61"/>
    <a:srgbClr val="BA71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87" autoAdjust="0"/>
    <p:restoredTop sz="66302" autoAdjust="0"/>
  </p:normalViewPr>
  <p:slideViewPr>
    <p:cSldViewPr snapToGrid="0">
      <p:cViewPr varScale="1">
        <p:scale>
          <a:sx n="49" d="100"/>
          <a:sy n="49" d="100"/>
        </p:scale>
        <p:origin x="1404" y="40"/>
      </p:cViewPr>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D1BF5F6-1A8F-46EA-AF7C-9813A16C5693}" type="datetimeFigureOut">
              <a:rPr lang="nl-NL" smtClean="0"/>
              <a:t>10-1-2025</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5D53779-F2C1-42EC-898D-CCCB745AB5FB}" type="slidenum">
              <a:rPr lang="nl-NL" smtClean="0"/>
              <a:t>‹nr.›</a:t>
            </a:fld>
            <a:endParaRPr lang="nl-NL"/>
          </a:p>
        </p:txBody>
      </p:sp>
    </p:spTree>
    <p:extLst>
      <p:ext uri="{BB962C8B-B14F-4D97-AF65-F5344CB8AC3E}">
        <p14:creationId xmlns:p14="http://schemas.microsoft.com/office/powerpoint/2010/main" val="698063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vng.nl/sites/default/files/2023-07/selectielijst-e-mailbewaring-gemeentelijke-en-intergemeentelijke-organen-2024-van-de-adviescommissie-archieven.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Goedemiddag allemaal, fijn dat wij het uitwisseluurtje mochten verzorgen vandaag. We willen jullie vertellen over onze ervaringen met de voorbereidingen van de overbrenging van mailboxen. </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1</a:t>
            </a:fld>
            <a:endParaRPr lang="nl-NL"/>
          </a:p>
        </p:txBody>
      </p:sp>
    </p:spTree>
    <p:extLst>
      <p:ext uri="{BB962C8B-B14F-4D97-AF65-F5344CB8AC3E}">
        <p14:creationId xmlns:p14="http://schemas.microsoft.com/office/powerpoint/2010/main" val="1672831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En de laatste twee vragen zijn ook sterk gerelateerd:</a:t>
            </a:r>
          </a:p>
          <a:p>
            <a:r>
              <a:rPr lang="nl-NL" dirty="0"/>
              <a:t>Want hoe lang wordt een openbaarheidsbeperking gesteld?</a:t>
            </a:r>
          </a:p>
          <a:p>
            <a:pPr>
              <a:buFont typeface="Arial" panose="020B0604020202020204" pitchFamily="34" charset="0"/>
              <a:buNone/>
            </a:pPr>
            <a:r>
              <a:rPr lang="nl-NL" dirty="0"/>
              <a:t>en</a:t>
            </a:r>
          </a:p>
          <a:p>
            <a:pPr>
              <a:buFont typeface="Arial" panose="020B0604020202020204" pitchFamily="34" charset="0"/>
              <a:buChar char="•"/>
            </a:pPr>
            <a:r>
              <a:rPr lang="nl-NL" dirty="0"/>
              <a:t> aan wie, door wie en op basis van welke gronden wordt ontheffing verleend?</a:t>
            </a:r>
          </a:p>
          <a:p>
            <a:pPr>
              <a:buFont typeface="Arial" panose="020B0604020202020204" pitchFamily="34" charset="0"/>
              <a:buNone/>
            </a:pPr>
            <a:endParaRPr lang="nl-NL" dirty="0"/>
          </a:p>
          <a:p>
            <a:r>
              <a:rPr lang="nl-NL" dirty="0"/>
              <a:t>Problematisch bij het beantwoorden van deze vragen is vooral de beperkingsgrond ‘eerbieding persoonlijke levenssfeer’.  Laten we eerlijk zijn, waarschijnlijk ook meteen de meest relevante. </a:t>
            </a:r>
          </a:p>
          <a:p>
            <a:r>
              <a:rPr lang="nl-NL" dirty="0"/>
              <a:t>Want: wiens levenssfeer moet worden </a:t>
            </a:r>
            <a:r>
              <a:rPr lang="nl-NL" dirty="0" err="1"/>
              <a:t>eerbiedigd</a:t>
            </a:r>
            <a:r>
              <a:rPr lang="nl-NL" dirty="0"/>
              <a:t>? Dit is belangrijk om te bepalen hoe de duur van de beperkingsgrond wordt berekend en vooral, wanneer en op basis van welke voorwaarden kan er een ontheffing worden verleend? </a:t>
            </a:r>
          </a:p>
          <a:p>
            <a:endParaRPr lang="nl-NL" dirty="0"/>
          </a:p>
          <a:p>
            <a:r>
              <a:rPr lang="nl-NL" dirty="0"/>
              <a:t>Bij mailboxen denken we namelijk als snel: ‘het is de mailbox van de sleutelfunctionaris. Dus het gaat om ‘hem/haar’. Maar de gemiddelde mailbox zit bomvol persoonlijke informatie van andere personen. En we moeten ervan uitgaan dat deze mailboxen full-tekst doorzoekbaar zijn. Is het dan wel toereikend om bestaande procedure voor beperking en ontheffing te hanteren?</a:t>
            </a:r>
          </a:p>
          <a:p>
            <a:endParaRPr lang="nl-NL" dirty="0"/>
          </a:p>
          <a:p>
            <a:r>
              <a:rPr lang="nl-NL" dirty="0"/>
              <a:t>Bijvoorbeeld: indien de standard NHA ontheffingsprocedure wordt gevolgd, zou iedereen een mailbox waar een beperking op is geplaatst op basis van eerbieding persoonlijke levenssfeer een ontheffing kunnen krijgen voor inzage in de mailbox indien kan worden aangetoond dat degene ‘waarover het gaat’ overleden is. Maar dan komt de vraag: ‘over wie’ gaat een mailbox? Is het de persoon ‘waarvan de mailbox is’ of ‘iedereen die in een mailbox voorkomt’? In het eerste geval, zou een openbaarheidsbeperking een relatief lage drempel zijn om toegang te krijgen tot veel informatie. De mailbox in ons project bijvoorbeeld, is een mailbox van iemand die reeds is overleden. Ook al zou er een beperking van 75 jaar op worden geplaatst, vanaf het moment van overbrenging kan iedereen met een overlijdensadvertentie toegang krijgen tot de gehele mailbox. Aan de andere kant is het ondoenlijk om van een geïnteresseerde raadpleger te vragen om te bewijzen dat iedereen die in een mailbox voorkomt is overleden (overigens is dit niet eens uitvoerbaar of controleerbaar, omdat er geen index is op wie er in een mailbox voorkomt).</a:t>
            </a:r>
          </a:p>
          <a:p>
            <a:endParaRPr lang="nl-NL" dirty="0"/>
          </a:p>
          <a:p>
            <a:r>
              <a:rPr lang="nl-NL" dirty="0"/>
              <a:t>Het feit dat er geen index is op een mailbox maakt bepaalde creatieve oplossingen ook onmogelijk. </a:t>
            </a:r>
          </a:p>
          <a:p>
            <a:r>
              <a:rPr lang="nl-NL" dirty="0"/>
              <a:t>Zoals: het verlenen van een ontheffing op enkel een deel van de mailbox, </a:t>
            </a:r>
            <a:r>
              <a:rPr lang="nl-NL" dirty="0" err="1"/>
              <a:t>bijv</a:t>
            </a:r>
            <a:r>
              <a:rPr lang="nl-NL" dirty="0"/>
              <a:t>: een ontheffing die geldt alleen voor mails over een bepaald onderwerp. Even los van het feit dat dit niet mogelijk is binnen de huidige Archiefwet (documentenstelsel), ook de werkdruk die dit zou opleveren voor de studiezaalmedewerkers maakt van deze optie een irreële optie. Dit zou namelijk betekenen dat de archiefdienst moet gaan uitzoeken welke e-mails uit een mailbox binnen de scope van het verzoek vallen. </a:t>
            </a:r>
          </a:p>
          <a:p>
            <a:endParaRPr lang="nl-NL" dirty="0"/>
          </a:p>
          <a:p>
            <a:r>
              <a:rPr lang="nl-NL" dirty="0"/>
              <a:t>Daarom hebben wij voor deze vragen de volgende voorlopige antwoorden, die bij lange na nog niet zijn uitgewerkt: </a:t>
            </a:r>
          </a:p>
          <a:p>
            <a:pPr>
              <a:buFont typeface="Arial" panose="020B0604020202020204" pitchFamily="34" charset="0"/>
              <a:buNone/>
            </a:pPr>
            <a:r>
              <a:rPr lang="nl-NL" dirty="0"/>
              <a:t>Duur beperking: uitgangspunt is minimaal 75 jaar na afsluiting mailbox, ongeacht de beperkingsgrond. Dit in verband met alle </a:t>
            </a:r>
            <a:r>
              <a:rPr lang="nl-NL" dirty="0" err="1"/>
              <a:t>privacy-gevoelige</a:t>
            </a:r>
            <a:r>
              <a:rPr lang="nl-NL" dirty="0"/>
              <a:t> informatie die in een ongeschoonde e-mailbox kan voorkomen.</a:t>
            </a:r>
          </a:p>
          <a:p>
            <a:pPr>
              <a:buFont typeface="Arial" panose="020B0604020202020204" pitchFamily="34" charset="0"/>
              <a:buNone/>
            </a:pPr>
            <a:r>
              <a:rPr lang="nl-NL" dirty="0"/>
              <a:t>Er moet daarnaast een nieuwe procedure voor ontheffing worden opgesteld, die moet worden toegespitst op deze specifieke bron. De huidige procedure voorziet niet in een goede balans tussen het eerbieden van de persoonlijke levenssfeer en de mogelijkheid om een ontheffing te krijgen. </a:t>
            </a:r>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10</a:t>
            </a:fld>
            <a:endParaRPr lang="nl-NL"/>
          </a:p>
        </p:txBody>
      </p:sp>
    </p:spTree>
    <p:extLst>
      <p:ext uri="{BB962C8B-B14F-4D97-AF65-F5344CB8AC3E}">
        <p14:creationId xmlns:p14="http://schemas.microsoft.com/office/powerpoint/2010/main" val="5417398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Twee andere thema’s die we zijn tegengekomen, preservering en raadpleging, kunnen we, in ieder geval op dit punt in het project, nog niet los van elkaar zien </a:t>
            </a:r>
            <a:r>
              <a:rPr lang="nl-NL" dirty="0" err="1"/>
              <a:t>ivm</a:t>
            </a:r>
            <a:r>
              <a:rPr lang="nl-NL" dirty="0"/>
              <a:t> de samenhang bij het maken van keuzes.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voornaamste vraag op het gebied van preservering en raadpleging waar we mee bezig zijn geweest betreft opslagformaten: ga je de mailboxen bewaren als één bestand, of bewaar je ze als individuele e-mails? En wat voor gevolgen heeft dit voor de preservering- en raadpleegmogelijkheden?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mailbox in het project heeft nu het bestandsformaat .</a:t>
            </a:r>
            <a:r>
              <a:rPr lang="nl-NL" dirty="0" err="1"/>
              <a:t>pst</a:t>
            </a:r>
            <a:r>
              <a:rPr lang="nl-NL" dirty="0"/>
              <a:t> met daarin mails in het bestandsformaat .</a:t>
            </a:r>
            <a:r>
              <a:rPr lang="nl-NL" dirty="0" err="1"/>
              <a:t>msg</a:t>
            </a:r>
            <a:r>
              <a:rPr lang="nl-NL" dirty="0"/>
              <a:t>. </a:t>
            </a:r>
            <a:r>
              <a:rPr lang="nl-NL" sz="1200" dirty="0">
                <a:effectLst/>
                <a:latin typeface="Calibri" panose="020F0502020204030204" pitchFamily="34" charset="0"/>
              </a:rPr>
              <a:t>Een .</a:t>
            </a:r>
            <a:r>
              <a:rPr lang="nl-NL" sz="1200" dirty="0" err="1">
                <a:effectLst/>
                <a:latin typeface="Calibri" panose="020F0502020204030204" pitchFamily="34" charset="0"/>
              </a:rPr>
              <a:t>pst</a:t>
            </a:r>
            <a:r>
              <a:rPr lang="nl-NL" sz="1200" dirty="0">
                <a:effectLst/>
                <a:latin typeface="Calibri" panose="020F0502020204030204" pitchFamily="34" charset="0"/>
              </a:rPr>
              <a:t>-bestand (Personal Storage </a:t>
            </a:r>
            <a:r>
              <a:rPr lang="nl-NL" sz="1200" dirty="0" err="1">
                <a:effectLst/>
                <a:latin typeface="Calibri" panose="020F0502020204030204" pitchFamily="34" charset="0"/>
              </a:rPr>
              <a:t>Table</a:t>
            </a:r>
            <a:r>
              <a:rPr lang="nl-NL" sz="1200" dirty="0">
                <a:effectLst/>
                <a:latin typeface="Calibri" panose="020F0502020204030204" pitchFamily="34" charset="0"/>
              </a:rPr>
              <a:t>) is een extensie voor volledige mailboxen via Microsoft Outlook, zoals e-mails, contactpersonen en afspraken. </a:t>
            </a: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optie is besproken om e-mailboxen te bewaren op een andere locatie dan in het e-depot, bijvoorbeeld in Exchange Online. </a:t>
            </a:r>
            <a:endParaRPr lang="nl-NL"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Archivering in Exchange Online zou een fundamentele koerswijziging zijn omdat het NHA het principe hanteert dat alle digitale archieven in het e-depot worden opgeslagen. Wij hebben er daarom voor gekozen om eerst te onderzoeken of en hoe preservering in het e-depot kan worden vormgegeven.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Dit betekent dat we, ook voor wat betreft </a:t>
            </a:r>
            <a:r>
              <a:rPr lang="nl-NL" i="0" dirty="0"/>
              <a:t>bestandsformaten, moeten werken binnen de mogelijkheden van het e-depot.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i="0"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i="0" dirty="0"/>
              <a:t>Allereerst de voor- en nadelen voor wat betreft raadpleging: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i="0" dirty="0">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i="0" dirty="0">
                <a:effectLst/>
                <a:latin typeface="Calibri" panose="020F0502020204030204" pitchFamily="34" charset="0"/>
              </a:rPr>
              <a:t>De eerste optie is om mailboxen als één .</a:t>
            </a:r>
            <a:r>
              <a:rPr lang="nl-NL" sz="1800" i="0" dirty="0" err="1">
                <a:effectLst/>
                <a:latin typeface="Calibri" panose="020F0502020204030204" pitchFamily="34" charset="0"/>
              </a:rPr>
              <a:t>pst</a:t>
            </a:r>
            <a:r>
              <a:rPr lang="nl-NL" sz="1800" i="0" dirty="0">
                <a:effectLst/>
                <a:latin typeface="Calibri" panose="020F0502020204030204" pitchFamily="34" charset="0"/>
              </a:rPr>
              <a:t> bestand te presenteren. .</a:t>
            </a:r>
            <a:r>
              <a:rPr lang="nl-NL" sz="1800" i="0" dirty="0" err="1">
                <a:effectLst/>
                <a:latin typeface="Calibri" panose="020F0502020204030204" pitchFamily="34" charset="0"/>
              </a:rPr>
              <a:t>pst</a:t>
            </a:r>
            <a:r>
              <a:rPr lang="nl-NL" sz="1800" i="0" dirty="0">
                <a:effectLst/>
                <a:latin typeface="Calibri" panose="020F0502020204030204" pitchFamily="34" charset="0"/>
              </a:rPr>
              <a:t>-bestanden kunnen worden geopend met of zonder Outlook. Maar een .</a:t>
            </a:r>
            <a:r>
              <a:rPr lang="nl-NL" sz="1800" i="0" dirty="0" err="1">
                <a:effectLst/>
                <a:latin typeface="Calibri" panose="020F0502020204030204" pitchFamily="34" charset="0"/>
              </a:rPr>
              <a:t>pst</a:t>
            </a:r>
            <a:r>
              <a:rPr lang="nl-NL" sz="1800" i="0" dirty="0">
                <a:effectLst/>
                <a:latin typeface="Calibri" panose="020F0502020204030204" pitchFamily="34" charset="0"/>
              </a:rPr>
              <a:t>-bestand kan niet worden weergegeven door Universal Access, de zoekschil die we gebruiken om het e-depot te raadplegen. Dus een eindgebruiker kan niks met een .</a:t>
            </a:r>
            <a:r>
              <a:rPr lang="nl-NL" sz="1800" i="0" dirty="0" err="1">
                <a:effectLst/>
                <a:latin typeface="Calibri" panose="020F0502020204030204" pitchFamily="34" charset="0"/>
              </a:rPr>
              <a:t>pst</a:t>
            </a:r>
            <a:r>
              <a:rPr lang="nl-NL" sz="1800" i="0" dirty="0">
                <a:effectLst/>
                <a:latin typeface="Calibri" panose="020F0502020204030204" pitchFamily="34" charset="0"/>
              </a:rPr>
              <a:t>-bestand zonder het te downloaden en te importeren in een applicatie die een </a:t>
            </a:r>
            <a:r>
              <a:rPr lang="nl-NL" sz="1800" i="0" dirty="0" err="1">
                <a:effectLst/>
                <a:latin typeface="Calibri" panose="020F0502020204030204" pitchFamily="34" charset="0"/>
              </a:rPr>
              <a:t>pst</a:t>
            </a:r>
            <a:r>
              <a:rPr lang="nl-NL" sz="1800" i="0" dirty="0">
                <a:effectLst/>
                <a:latin typeface="Calibri" panose="020F0502020204030204" pitchFamily="34" charset="0"/>
              </a:rPr>
              <a:t>-bestand kan uitlezen en doorzoeken. Wel is het .</a:t>
            </a:r>
            <a:r>
              <a:rPr lang="nl-NL" sz="1800" i="0" dirty="0" err="1">
                <a:effectLst/>
                <a:latin typeface="Calibri" panose="020F0502020204030204" pitchFamily="34" charset="0"/>
              </a:rPr>
              <a:t>pst</a:t>
            </a:r>
            <a:r>
              <a:rPr lang="nl-NL" sz="1800" i="0" dirty="0">
                <a:effectLst/>
                <a:latin typeface="Calibri" panose="020F0502020204030204" pitchFamily="34" charset="0"/>
              </a:rPr>
              <a:t> bestand het originele bestandsformaat, die qua look en feel het beste de originele mailbox kan weergeven. Ook is dit het formaat dat zich leent om een mailbox in één keer te downloaden en hier als raadpleger zelf mee aan de slag te gaan.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i="0" dirty="0">
                <a:effectLst/>
                <a:latin typeface="Calibri" panose="020F0502020204030204" pitchFamily="34" charset="0"/>
              </a:rPr>
              <a:t>De andere optie is om de .</a:t>
            </a:r>
            <a:r>
              <a:rPr lang="nl-NL" sz="1800" i="0" dirty="0" err="1">
                <a:effectLst/>
                <a:latin typeface="Calibri" panose="020F0502020204030204" pitchFamily="34" charset="0"/>
              </a:rPr>
              <a:t>pst</a:t>
            </a:r>
            <a:r>
              <a:rPr lang="nl-NL" sz="1800" i="0" dirty="0">
                <a:effectLst/>
                <a:latin typeface="Calibri" panose="020F0502020204030204" pitchFamily="34" charset="0"/>
              </a:rPr>
              <a:t> uit te pakken en alle e-mails los op te slaan in .</a:t>
            </a:r>
            <a:r>
              <a:rPr lang="nl-NL" sz="1800" i="0" dirty="0" err="1">
                <a:effectLst/>
                <a:latin typeface="Calibri" panose="020F0502020204030204" pitchFamily="34" charset="0"/>
              </a:rPr>
              <a:t>msg</a:t>
            </a:r>
            <a:r>
              <a:rPr lang="nl-NL" sz="1800" i="0" dirty="0">
                <a:effectLst/>
                <a:latin typeface="Calibri" panose="020F0502020204030204" pitchFamily="34" charset="0"/>
              </a:rPr>
              <a:t>. Deze optie ziet er het beste uit in de raadpleegomgeving. Helaas is ook dit geen duurzaam bestandsformaat omdat toekomstige gebruikers wellicht niet over de software beschikken die nodig is om dit te openen. Ons e-depot heeft ook geen viewer voor .</a:t>
            </a:r>
            <a:r>
              <a:rPr lang="nl-NL" sz="1800" i="0" dirty="0" err="1">
                <a:effectLst/>
                <a:latin typeface="Calibri" panose="020F0502020204030204" pitchFamily="34" charset="0"/>
              </a:rPr>
              <a:t>msg</a:t>
            </a:r>
            <a:r>
              <a:rPr lang="nl-NL" sz="1800" i="0" dirty="0">
                <a:effectLst/>
                <a:latin typeface="Calibri" panose="020F0502020204030204" pitchFamily="34" charset="0"/>
              </a:rPr>
              <a:t>-bestanden, dus worden de mails automatisch omgezet naar .</a:t>
            </a:r>
            <a:r>
              <a:rPr lang="nl-NL" sz="1800" i="0" dirty="0" err="1">
                <a:effectLst/>
                <a:latin typeface="Calibri" panose="020F0502020204030204" pitchFamily="34" charset="0"/>
              </a:rPr>
              <a:t>eml</a:t>
            </a:r>
            <a:r>
              <a:rPr lang="nl-NL" sz="1800" i="0" dirty="0">
                <a:effectLst/>
                <a:latin typeface="Calibri" panose="020F0502020204030204" pitchFamily="34" charset="0"/>
              </a:rPr>
              <a:t> voor de raadpleging door de eindgebruiker. .</a:t>
            </a:r>
            <a:r>
              <a:rPr lang="nl-NL" sz="1800" i="0" dirty="0" err="1">
                <a:effectLst/>
                <a:latin typeface="Calibri" panose="020F0502020204030204" pitchFamily="34" charset="0"/>
              </a:rPr>
              <a:t>Eml</a:t>
            </a:r>
            <a:r>
              <a:rPr lang="nl-NL" sz="1800" i="0" dirty="0">
                <a:effectLst/>
                <a:latin typeface="Calibri" panose="020F0502020204030204" pitchFamily="34" charset="0"/>
              </a:rPr>
              <a:t> is een bestandsformaat voor </a:t>
            </a:r>
            <a:r>
              <a:rPr lang="nl-NL" sz="2800" b="0" i="0" dirty="0">
                <a:solidFill>
                  <a:srgbClr val="0B2D39"/>
                </a:solidFill>
                <a:effectLst/>
                <a:latin typeface="Arial" panose="020B0604020202020204" pitchFamily="34" charset="0"/>
              </a:rPr>
              <a:t>de uitwisseling van e-mailberichten tussen verschillende e-mailclients en servers te vergemakkelijken.</a:t>
            </a: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Calibri Light" panose="020F0302020204030204" pitchFamily="34" charset="0"/>
              </a:rPr>
              <a:t>Een andere overweging voor de keuze van bestandsformaat is de preservering en beheerlast. Losse bestanden in .</a:t>
            </a:r>
            <a:r>
              <a:rPr lang="nl-NL" sz="1800" kern="100" dirty="0" err="1">
                <a:effectLst/>
                <a:latin typeface="Calibri" panose="020F0502020204030204" pitchFamily="34" charset="0"/>
                <a:ea typeface="Calibri" panose="020F0502020204030204" pitchFamily="34" charset="0"/>
                <a:cs typeface="Calibri Light" panose="020F0302020204030204" pitchFamily="34" charset="0"/>
              </a:rPr>
              <a:t>msg</a:t>
            </a:r>
            <a:r>
              <a:rPr lang="nl-NL" sz="1800" kern="100" dirty="0">
                <a:effectLst/>
                <a:latin typeface="Calibri" panose="020F0502020204030204" pitchFamily="34" charset="0"/>
                <a:ea typeface="Calibri" panose="020F0502020204030204" pitchFamily="34" charset="0"/>
                <a:cs typeface="Calibri Light" panose="020F0302020204030204" pitchFamily="34" charset="0"/>
              </a:rPr>
              <a:t> zijn makkelijker te preserveren dan een complete mailbox in .</a:t>
            </a:r>
            <a:r>
              <a:rPr lang="nl-NL" sz="1800" kern="100" dirty="0" err="1">
                <a:effectLst/>
                <a:latin typeface="Calibri" panose="020F0502020204030204" pitchFamily="34" charset="0"/>
                <a:ea typeface="Calibri" panose="020F0502020204030204" pitchFamily="34" charset="0"/>
                <a:cs typeface="Calibri Light" panose="020F0302020204030204" pitchFamily="34" charset="0"/>
              </a:rPr>
              <a:t>pst</a:t>
            </a:r>
            <a:r>
              <a:rPr lang="nl-NL" sz="1800" kern="100" dirty="0">
                <a:effectLst/>
                <a:latin typeface="Calibri" panose="020F0502020204030204" pitchFamily="34" charset="0"/>
                <a:ea typeface="Calibri" panose="020F0502020204030204" pitchFamily="34" charset="0"/>
                <a:cs typeface="Calibri Light" panose="020F03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kern="100" dirty="0">
              <a:effectLst/>
              <a:latin typeface="Calibri" panose="020F0502020204030204" pitchFamily="34" charset="0"/>
              <a:ea typeface="Calibri" panose="020F0502020204030204" pitchFamily="34" charset="0"/>
              <a:cs typeface="Calibri Light" panose="020F03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Calibri Light" panose="020F0302020204030204" pitchFamily="34" charset="0"/>
              </a:rPr>
              <a:t>De optie om voor beide opties te kiezen door twee versies in verschillende bestandsformaten op te slaan is er ook één. Nadeel van deze optie is wel, dat deze niet aansluit op het streven van het NHA om haar taak zo duurzaam mogelijk uit te voeren (in de zin van milieubewust, Green IT). Vooral bij niet geschoonde mailboxen moeten we ons afvragen of het verantwoord is om meerdere versies (in .</a:t>
            </a:r>
            <a:r>
              <a:rPr lang="nl-NL" sz="1800" kern="100" dirty="0" err="1">
                <a:effectLst/>
                <a:latin typeface="Calibri" panose="020F0502020204030204" pitchFamily="34" charset="0"/>
                <a:ea typeface="Calibri" panose="020F0502020204030204" pitchFamily="34" charset="0"/>
                <a:cs typeface="Calibri Light" panose="020F0302020204030204" pitchFamily="34" charset="0"/>
              </a:rPr>
              <a:t>pst</a:t>
            </a:r>
            <a:r>
              <a:rPr lang="nl-NL" sz="1800" kern="100" dirty="0">
                <a:effectLst/>
                <a:latin typeface="Calibri" panose="020F0502020204030204" pitchFamily="34" charset="0"/>
                <a:ea typeface="Calibri" panose="020F0502020204030204" pitchFamily="34" charset="0"/>
                <a:cs typeface="Calibri Light" panose="020F0302020204030204" pitchFamily="34" charset="0"/>
              </a:rPr>
              <a:t>, in .</a:t>
            </a:r>
            <a:r>
              <a:rPr lang="nl-NL" sz="1800" kern="100" dirty="0" err="1">
                <a:effectLst/>
                <a:latin typeface="Calibri" panose="020F0502020204030204" pitchFamily="34" charset="0"/>
                <a:ea typeface="Calibri" panose="020F0502020204030204" pitchFamily="34" charset="0"/>
                <a:cs typeface="Calibri Light" panose="020F0302020204030204" pitchFamily="34" charset="0"/>
              </a:rPr>
              <a:t>msg</a:t>
            </a:r>
            <a:r>
              <a:rPr lang="nl-NL" sz="1800" kern="100" dirty="0">
                <a:effectLst/>
                <a:latin typeface="Calibri" panose="020F0502020204030204" pitchFamily="34" charset="0"/>
                <a:ea typeface="Calibri" panose="020F0502020204030204" pitchFamily="34" charset="0"/>
                <a:cs typeface="Calibri Light" panose="020F0302020204030204" pitchFamily="34" charset="0"/>
              </a:rPr>
              <a:t> en in .</a:t>
            </a:r>
            <a:r>
              <a:rPr lang="nl-NL" sz="1800" kern="100" dirty="0" err="1">
                <a:effectLst/>
                <a:latin typeface="Calibri" panose="020F0502020204030204" pitchFamily="34" charset="0"/>
                <a:ea typeface="Calibri" panose="020F0502020204030204" pitchFamily="34" charset="0"/>
                <a:cs typeface="Calibri Light" panose="020F0302020204030204" pitchFamily="34" charset="0"/>
              </a:rPr>
              <a:t>eml</a:t>
            </a:r>
            <a:r>
              <a:rPr lang="nl-NL" sz="1800" kern="100" dirty="0">
                <a:effectLst/>
                <a:latin typeface="Calibri" panose="020F0502020204030204" pitchFamily="34" charset="0"/>
                <a:ea typeface="Calibri" panose="020F0502020204030204" pitchFamily="34" charset="0"/>
                <a:cs typeface="Calibri Light" panose="020F0302020204030204" pitchFamily="34" charset="0"/>
              </a:rPr>
              <a:t>) van dezelfde mail voor de eeuwigheid te preserveren, vooral als het gaat om niet archiefwaardige e-mails zoals een nieuwsbrief.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kern="100" dirty="0">
              <a:effectLst/>
              <a:latin typeface="Calibri" panose="020F0502020204030204" pitchFamily="34" charset="0"/>
              <a:ea typeface="Calibri" panose="020F0502020204030204" pitchFamily="34" charset="0"/>
              <a:cs typeface="Calibri Light" panose="020F03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Calibri Light" panose="020F0302020204030204" pitchFamily="34" charset="0"/>
              </a:rPr>
              <a:t>We kunnen op dit moment dan ook geen andere conclusie trekken dan ‘elk nadeel heb zijn voordeel’. Het vraagstuk van bestandsformaten is er dan ook een, waar we nog lang niet over zijn uitgepraat met betrekking tot dit project.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00" dirty="0">
                <a:effectLst/>
                <a:latin typeface="Calibri" panose="020F0502020204030204" pitchFamily="34" charset="0"/>
                <a:ea typeface="Calibri" panose="020F0502020204030204" pitchFamily="34" charset="0"/>
                <a:cs typeface="Calibri Light" panose="020F0302020204030204" pitchFamily="34" charset="0"/>
              </a:rPr>
              <a:t>En waarschijnlijk zullen er op deze thema’s ook aantal aandachtspunten aan het licht komen, maar zo ver zijn we simpelweg nog niet gekomen. </a:t>
            </a:r>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11</a:t>
            </a:fld>
            <a:endParaRPr lang="nl-NL"/>
          </a:p>
        </p:txBody>
      </p:sp>
    </p:spTree>
    <p:extLst>
      <p:ext uri="{BB962C8B-B14F-4D97-AF65-F5344CB8AC3E}">
        <p14:creationId xmlns:p14="http://schemas.microsoft.com/office/powerpoint/2010/main" val="32414821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M.b.t. </a:t>
            </a:r>
            <a:r>
              <a:rPr lang="nl-NL" dirty="0" err="1"/>
              <a:t>schoning</a:t>
            </a:r>
            <a:r>
              <a:rPr lang="nl-NL" dirty="0"/>
              <a:t>: </a:t>
            </a:r>
            <a:r>
              <a:rPr lang="nl-NL" sz="1200" dirty="0">
                <a:latin typeface="+mj-lt"/>
                <a:cs typeface="Calibri Light"/>
              </a:rPr>
              <a:t>Aandachtspunt: bij </a:t>
            </a:r>
            <a:r>
              <a:rPr lang="nl-NL" sz="1200" dirty="0" err="1">
                <a:latin typeface="+mj-lt"/>
                <a:cs typeface="Calibri Light"/>
              </a:rPr>
              <a:t>capstone</a:t>
            </a:r>
            <a:r>
              <a:rPr lang="nl-NL" sz="1200" dirty="0">
                <a:latin typeface="+mj-lt"/>
                <a:cs typeface="Calibri Light"/>
              </a:rPr>
              <a:t> methodiek mogen mensen e-mails uitzonderen. Dat was in deze casus niet het geval. </a:t>
            </a:r>
          </a:p>
          <a:p>
            <a:r>
              <a:rPr lang="nl-NL" dirty="0"/>
              <a:t>Wij schonen omdat niet door de medewerker zelf zijn bekeken in het licht van openbaarheid. Het discussiepunt willen we graag algemeen houden, dus over </a:t>
            </a:r>
            <a:r>
              <a:rPr lang="nl-NL" dirty="0" err="1"/>
              <a:t>capstone</a:t>
            </a:r>
            <a:r>
              <a:rPr lang="nl-NL" dirty="0"/>
              <a:t> versus openbaarheid. </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12</a:t>
            </a:fld>
            <a:endParaRPr lang="nl-NL"/>
          </a:p>
        </p:txBody>
      </p:sp>
    </p:spTree>
    <p:extLst>
      <p:ext uri="{BB962C8B-B14F-4D97-AF65-F5344CB8AC3E}">
        <p14:creationId xmlns:p14="http://schemas.microsoft.com/office/powerpoint/2010/main" val="250579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Bedankt voor jullie aandacht en inbreng. </a:t>
            </a:r>
          </a:p>
          <a:p>
            <a:endParaRPr lang="nl-NL" dirty="0"/>
          </a:p>
          <a:p>
            <a:r>
              <a:rPr lang="nl-NL" dirty="0"/>
              <a:t>Deze presentatie zenden we nog na. </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13</a:t>
            </a:fld>
            <a:endParaRPr lang="nl-NL"/>
          </a:p>
        </p:txBody>
      </p:sp>
    </p:spTree>
    <p:extLst>
      <p:ext uri="{BB962C8B-B14F-4D97-AF65-F5344CB8AC3E}">
        <p14:creationId xmlns:p14="http://schemas.microsoft.com/office/powerpoint/2010/main" val="2573781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53779-F2C1-42EC-898D-CCCB745AB5FB}"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0449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agenda. We zullen eerst vertellen over een project waar wij als NHA mee bezig zijn in samenwerking met de zorgdrager. Tijdens dit project liepen we tegen een aantal aandachtspunten aan. Die zullen we aan jullie voorleggen. We zijn natuurlijk ook benieuwd naar jullie ervaringen.</a:t>
            </a:r>
          </a:p>
          <a:p>
            <a:endParaRPr lang="nl-NL" dirty="0"/>
          </a:p>
          <a:p>
            <a:r>
              <a:rPr lang="nl-NL" dirty="0"/>
              <a:t>Totale tijd: 60 minuten.</a:t>
            </a:r>
            <a:br>
              <a:rPr lang="nl-NL" dirty="0"/>
            </a:br>
            <a:r>
              <a:rPr lang="nl-NL" dirty="0"/>
              <a:t>5 minuten: opstarten</a:t>
            </a:r>
            <a:br>
              <a:rPr lang="nl-NL" dirty="0"/>
            </a:br>
            <a:r>
              <a:rPr lang="nl-NL" dirty="0"/>
              <a:t>25 minuten presentatie</a:t>
            </a:r>
            <a:br>
              <a:rPr lang="nl-NL" dirty="0"/>
            </a:br>
            <a:r>
              <a:rPr lang="nl-NL" dirty="0"/>
              <a:t>25 minuten discussie</a:t>
            </a:r>
          </a:p>
          <a:p>
            <a:r>
              <a:rPr lang="nl-NL" dirty="0"/>
              <a:t>5 minuten afsluiting en samenvatting</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2</a:t>
            </a:fld>
            <a:endParaRPr lang="nl-NL"/>
          </a:p>
        </p:txBody>
      </p:sp>
    </p:spTree>
    <p:extLst>
      <p:ext uri="{BB962C8B-B14F-4D97-AF65-F5344CB8AC3E}">
        <p14:creationId xmlns:p14="http://schemas.microsoft.com/office/powerpoint/2010/main" val="341546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Onze aangesloten overheden zijn bezig e-mailarchivering te organiseren.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Ongeveer de helft van hen doet dit via de </a:t>
            </a:r>
            <a:r>
              <a:rPr lang="nl-NL" dirty="0" err="1"/>
              <a:t>Capstone</a:t>
            </a:r>
            <a:r>
              <a:rPr lang="nl-NL" dirty="0"/>
              <a:t> methodiek en is aangesloten bij de VNG-selectielijst voor e-mailarchivering (</a:t>
            </a:r>
            <a:r>
              <a:rPr lang="nl-NL" dirty="0">
                <a:hlinkClick r:id="rId3"/>
              </a:rPr>
              <a:t>Selectielijst e-mailbewaring gemeentelijke en intergemeentelijke organen 2024</a:t>
            </a:r>
            <a:r>
              <a:rPr lang="nl-NL" dirty="0"/>
              <a:t>)</a:t>
            </a:r>
          </a:p>
          <a:p>
            <a:r>
              <a:rPr lang="nl-NL" dirty="0"/>
              <a:t>De anderen zijn niet aangesloten bij deze selectielijst. Een aantal aangesloten overheden heeft besloten dat niet te doen omdat zij de selectielijst en bijbehorende methode niet vinden bijdragen aan het zaakgericht werken. Zij willen de verantwoordelijkheid leggen bij de medewerkers zelf om de dossiers op orde te houden. </a:t>
            </a:r>
          </a:p>
          <a:p>
            <a:endParaRPr lang="nl-NL" dirty="0"/>
          </a:p>
          <a:p>
            <a:r>
              <a:rPr lang="nl-NL" b="0" i="0" dirty="0">
                <a:solidFill>
                  <a:srgbClr val="1A1A1A"/>
                </a:solidFill>
                <a:effectLst/>
                <a:latin typeface="Avenir"/>
              </a:rPr>
              <a:t>Vanaf 1 januari 2024 wordt implementeren van de Selectielijst e-mailbewaring verplicht voor overheden die zich hebben aangesloten bij de Selectielijst. </a:t>
            </a:r>
            <a:r>
              <a:rPr lang="nl-NL" dirty="0"/>
              <a:t>De meeste overheden die wel aansluiten bij de selectielijst, merken nu dus mailboxen aan voor eeuwige bewaring of zijn hiermee bezig. Naar verwachting zullen deze op termijn (dus na 20 jaar) worden overgebracht naar de archiefbewaarplaats. Dit is een formaat en vorm waar overheden maar ook wij als archiefdienst nog geen ervaring mee hebben. </a:t>
            </a:r>
          </a:p>
          <a:p>
            <a:r>
              <a:rPr lang="nl-NL" dirty="0"/>
              <a:t>We merken dat veel overheden nog bezig zijn met implementatievraagstukken (zoals hoe sleutelfunctionarissen aan te wijzen), maar ook al met vragen zitten waarvoor wij worden bevraagd, bijvoorbeeld omdat er nu technische inrichtingskeuzes gemaakt moeten worden die van invloed kunnen zijn op overbrenging of omdat sleutelfunctionarissen vragen hebben over openbaarheid. </a:t>
            </a:r>
          </a:p>
          <a:p>
            <a:endParaRPr lang="nl-NL" dirty="0"/>
          </a:p>
          <a:p>
            <a:r>
              <a:rPr lang="nl-NL" dirty="0"/>
              <a:t>Het leek ons daarom handig om hier alvast ervaring mee op te doen door te kijken naar wat er zoal nodig is om mailboxen over te brengen. Of in ieder geval een duidelijker idee te hebben van de aspecten waarover we moeten nadenken. </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3</a:t>
            </a:fld>
            <a:endParaRPr lang="nl-NL"/>
          </a:p>
        </p:txBody>
      </p:sp>
    </p:spTree>
    <p:extLst>
      <p:ext uri="{BB962C8B-B14F-4D97-AF65-F5344CB8AC3E}">
        <p14:creationId xmlns:p14="http://schemas.microsoft.com/office/powerpoint/2010/main" val="2163732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kans om dit te onderzoeken kwam op ons pad: </a:t>
            </a:r>
          </a:p>
          <a:p>
            <a:endParaRPr lang="nl-NL" dirty="0"/>
          </a:p>
          <a:p>
            <a:r>
              <a:rPr lang="nl-NL" dirty="0"/>
              <a:t>Eén van onze zorgdragers heeft in 2022 retrospectief besloten om e-mailboxen van sleutelfunctionarissen, die zij vanaf 2015 hadden veiliggesteld, in aanmerking te laten komen voor eeuwige bewaring. De ca. 30 afgesloten mailboxen die hiervoor in aanmerking komen waren integraal opgeslagen, op een afgeschermd deel van hun netwerkschijf of een afgesloten deel binnen Outlook Exchange. Omdat de opslag op de netwerkschijf een risico vormt voor de preservering, zijn zij in samenwerking met het NHA aan het onderzoeken wat er nodig is om deze mailboxen vervroegd over te brengen. </a:t>
            </a:r>
          </a:p>
          <a:p>
            <a:endParaRPr lang="nl-NL" dirty="0"/>
          </a:p>
          <a:p>
            <a:r>
              <a:rPr lang="nl-NL" dirty="0"/>
              <a:t>Het NHA en de zorgdrager hebben daarom een project opgezet om te onderzoeken wat er nodig is om deze mailboxen vervroegd over te brengen. </a:t>
            </a:r>
          </a:p>
          <a:p>
            <a:r>
              <a:rPr lang="nl-NL" dirty="0"/>
              <a:t>Voor dit project hebben wij één mailbox geselecteerd. In de projectgroep zitten aan de kant van het NHA meerdere disciplines: toezicht, advies, publiek, dataspecialist en archieven &amp; collecties.</a:t>
            </a:r>
          </a:p>
          <a:p>
            <a:endParaRPr lang="nl-NL" dirty="0"/>
          </a:p>
          <a:p>
            <a:r>
              <a:rPr lang="nl-NL" dirty="0"/>
              <a:t>Het NHA wil dit project niet alleen gebruiken om deze mailboxen vervroegd over te brengen en veilig te stellen, maar ook om ervaring op te doen met het overbrengen van dergelijke bestanden, vooruitlopend op toekomstige overbrengingen op basis van de </a:t>
            </a:r>
            <a:r>
              <a:rPr lang="nl-NL" dirty="0" err="1"/>
              <a:t>Capstone</a:t>
            </a:r>
            <a:r>
              <a:rPr lang="nl-NL" dirty="0"/>
              <a:t> methodiek.</a:t>
            </a:r>
            <a:br>
              <a:rPr lang="nl-NL" dirty="0"/>
            </a:br>
            <a:endParaRPr lang="nl-NL" dirty="0"/>
          </a:p>
          <a:p>
            <a:r>
              <a:rPr lang="nl-NL" dirty="0"/>
              <a:t>Een kanttekening hierbij: de mailboxen zijn NIET gevormd, ingericht en beheerd in de wetenschap dat deze zouden worden aangemerkt als eeuwig te bewaren. Het kan dus zijn dat keuzes of afwegingen in dit project anders zullen zijn voor mailboxen die wel onder het regime van de </a:t>
            </a:r>
            <a:r>
              <a:rPr lang="nl-NL" dirty="0" err="1"/>
              <a:t>Capstone</a:t>
            </a:r>
            <a:r>
              <a:rPr lang="nl-NL" dirty="0"/>
              <a:t> methodiek zijn gevormd. </a:t>
            </a: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Binnen het project zijn er al snel aandachtspunten op 4 thema’s geïdentificeerd. Wij zullen deze nu per thema presenteren.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Daarbij is belangrijk om op te merken dat het project nog loopt. Wat we vandaag kunnen presenteren is wat we tot nu toe zijn tegengekomen en hoe we daarmee omgaan. Dit betekent zeker niet dat het overzicht compleet is en al helemaal niet dat wij al antwoord hebben op de aandachtspunten.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 </a:t>
            </a:r>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4</a:t>
            </a:fld>
            <a:endParaRPr lang="nl-NL"/>
          </a:p>
        </p:txBody>
      </p:sp>
    </p:spTree>
    <p:extLst>
      <p:ext uri="{BB962C8B-B14F-4D97-AF65-F5344CB8AC3E}">
        <p14:creationId xmlns:p14="http://schemas.microsoft.com/office/powerpoint/2010/main" val="485734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eerste thema is </a:t>
            </a:r>
            <a:r>
              <a:rPr lang="nl-NL" dirty="0" err="1"/>
              <a:t>Schoning</a:t>
            </a:r>
            <a:endParaRPr lang="nl-NL" dirty="0"/>
          </a:p>
          <a:p>
            <a:endParaRPr lang="nl-NL" dirty="0"/>
          </a:p>
          <a:p>
            <a:r>
              <a:rPr lang="nl-NL" dirty="0"/>
              <a:t>De </a:t>
            </a:r>
            <a:r>
              <a:rPr lang="nl-NL" dirty="0" err="1"/>
              <a:t>Capstone</a:t>
            </a:r>
            <a:r>
              <a:rPr lang="nl-NL" dirty="0"/>
              <a:t> methodiek gaat uit van de mogelijkheid om (persoonlijke) mails uit te zonderen van bewaring.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Dit was bij het vormen van de mailboxen van de zorgdrager natuurlijk niet aan de orde. In hoeverre de sleutelfunctionaris of diens ondersteuner de mailbox ooit heeft geschoond, is onbekend. Wel is bekend dat de mailbox in een later stadium is geschoond door een medewerker van het informatiebeheer van de zorgdrager. Er is alleen niet vastgelegd hoe dit is gedaan. Als we door de mailboxen grasduinen blijkt dan ook dat de mate waarin deze mailboxen zijn geschoond nog niet optimaal is. </a:t>
            </a:r>
          </a:p>
          <a:p>
            <a:endParaRPr lang="nl-NL" dirty="0"/>
          </a:p>
          <a:p>
            <a:r>
              <a:rPr lang="nl-NL" dirty="0"/>
              <a:t>Wij zijn begonnen met het houden van interne </a:t>
            </a:r>
            <a:r>
              <a:rPr lang="nl-NL" dirty="0" err="1"/>
              <a:t>brainstorms</a:t>
            </a:r>
            <a:r>
              <a:rPr lang="nl-NL" dirty="0"/>
              <a:t> over de vraag: Wanneer is een mailbox in goede, geordende en toegankelijke staat? Is </a:t>
            </a:r>
            <a:r>
              <a:rPr lang="nl-NL" dirty="0" err="1"/>
              <a:t>schoning</a:t>
            </a:r>
            <a:r>
              <a:rPr lang="nl-NL" dirty="0"/>
              <a:t> hiervoor noodzakelijk of gewenst? Wat kunnen we vragen van een overheid?</a:t>
            </a:r>
          </a:p>
          <a:p>
            <a:r>
              <a:rPr lang="nl-NL" dirty="0"/>
              <a:t>In eerste instantie gingen we uit van integrale overbrenging van de mailbox ‘as is’, zonder te schonen. Dit </a:t>
            </a:r>
          </a:p>
          <a:p>
            <a:r>
              <a:rPr lang="nl-NL" dirty="0"/>
              <a:t>- ten eerste omdat voor historische waarde je de </a:t>
            </a:r>
            <a:r>
              <a:rPr lang="nl-NL" dirty="0" err="1"/>
              <a:t>inbox</a:t>
            </a:r>
            <a:r>
              <a:rPr lang="nl-NL" dirty="0"/>
              <a:t> integraal wil bewaren. </a:t>
            </a:r>
          </a:p>
          <a:p>
            <a:r>
              <a:rPr lang="nl-NL" dirty="0"/>
              <a:t>- ten tweede vanwege de enorme </a:t>
            </a:r>
            <a:r>
              <a:rPr lang="nl-NL" dirty="0" err="1"/>
              <a:t>workload</a:t>
            </a:r>
            <a:r>
              <a:rPr lang="nl-NL" dirty="0"/>
              <a:t> die nodig is om de mailbox handmatig te schonen. </a:t>
            </a:r>
          </a:p>
          <a:p>
            <a:r>
              <a:rPr lang="nl-NL" dirty="0"/>
              <a:t>Deze argumenten leken het in eerste instantie te winnen van de argumenten vóór </a:t>
            </a:r>
            <a:r>
              <a:rPr lang="nl-NL" dirty="0" err="1"/>
              <a:t>schoning</a:t>
            </a:r>
            <a:r>
              <a:rPr lang="nl-NL" dirty="0"/>
              <a:t>, namelijk </a:t>
            </a:r>
          </a:p>
          <a:p>
            <a:r>
              <a:rPr lang="nl-NL" dirty="0"/>
              <a:t>- het verwijderen van niet relevante mails met privacy gevoelige informatie, </a:t>
            </a:r>
          </a:p>
          <a:p>
            <a:r>
              <a:rPr lang="nl-NL" dirty="0"/>
              <a:t>- het bevorderen van de vindbaarheid van informatie en </a:t>
            </a:r>
          </a:p>
          <a:p>
            <a:r>
              <a:rPr lang="nl-NL" dirty="0"/>
              <a:t>- de duurzaamheid (in de zin van milieubelasting).</a:t>
            </a:r>
          </a:p>
          <a:p>
            <a:endParaRPr lang="nl-NL" dirty="0"/>
          </a:p>
          <a:p>
            <a:r>
              <a:rPr lang="nl-NL" dirty="0"/>
              <a:t>Naar aanleiding van kennisuitwisseling met een aantal collega archiefdiensten</a:t>
            </a:r>
            <a:r>
              <a:rPr lang="nl-NL" dirty="0">
                <a:highlight>
                  <a:srgbClr val="FFFF00"/>
                </a:highlight>
              </a:rPr>
              <a:t> </a:t>
            </a:r>
            <a:r>
              <a:rPr lang="nl-NL" dirty="0"/>
              <a:t>over dit onderwerp hebben we besloten om het uitgangspunt van ongeschoonde mailboxen toch te herzien.</a:t>
            </a:r>
          </a:p>
          <a:p>
            <a:r>
              <a:rPr lang="nl-NL" dirty="0"/>
              <a:t>Daarom besloten we alsnog een pilot op te zetten om te onderzoeken of de mailbox op geautomatiseerde wijze (deels) kan worden geschoond voor overbrenging zonder verlies van historische context. Het gaat dan om </a:t>
            </a:r>
            <a:r>
              <a:rPr lang="nl-NL" dirty="0" err="1"/>
              <a:t>schoning</a:t>
            </a:r>
            <a:r>
              <a:rPr lang="nl-NL" dirty="0"/>
              <a:t> van mails die niet archiefwaardig zijn of waarvan de inhoudelijke waarde nihil is. </a:t>
            </a:r>
          </a:p>
          <a:p>
            <a:endParaRPr lang="nl-NL" dirty="0"/>
          </a:p>
          <a:p>
            <a:r>
              <a:rPr lang="nl-NL" dirty="0"/>
              <a:t>Buiten scope van deze pilot zijn mails die in een informatiesysteem horen te zijn opgeslagen. Met andere woorden: we gaan in de pilot niet uitzoeken of mails die in de mailbox zitten al elders zijn gearchiveerd, zodat deze niet dubbel overgebracht worden. Alhoewel dit een complexe maar mogelijk realiseerbare, geautomatiseerde manier van schonen is, is deze te geavanceerd en complex voor de scope van ons project. </a:t>
            </a:r>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5</a:t>
            </a:fld>
            <a:endParaRPr lang="nl-NL"/>
          </a:p>
        </p:txBody>
      </p:sp>
    </p:spTree>
    <p:extLst>
      <p:ext uri="{BB962C8B-B14F-4D97-AF65-F5344CB8AC3E}">
        <p14:creationId xmlns:p14="http://schemas.microsoft.com/office/powerpoint/2010/main" val="476648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 de pilot </a:t>
            </a:r>
            <a:r>
              <a:rPr lang="nl-NL" dirty="0" err="1"/>
              <a:t>schoning</a:t>
            </a:r>
            <a:r>
              <a:rPr lang="nl-NL" dirty="0"/>
              <a:t> hebben we de samenwerking gezocht met de zorgdrager. De zorgdrager heeft namelijk technische specialisten (</a:t>
            </a:r>
            <a:r>
              <a:rPr lang="nl-NL" dirty="0" err="1"/>
              <a:t>datalab</a:t>
            </a:r>
            <a:r>
              <a:rPr lang="nl-NL" dirty="0"/>
              <a:t>) die kunnen helpen met projecten op het gebied van </a:t>
            </a:r>
            <a:r>
              <a:rPr lang="nl-NL" dirty="0" err="1"/>
              <a:t>datagedreven</a:t>
            </a:r>
            <a:r>
              <a:rPr lang="nl-NL" dirty="0"/>
              <a:t> werken en automatisering.</a:t>
            </a:r>
          </a:p>
          <a:p>
            <a:endParaRPr lang="nl-NL" dirty="0"/>
          </a:p>
          <a:p>
            <a:r>
              <a:rPr lang="nl-NL" dirty="0"/>
              <a:t>Het doel: uitzoeken of het mogelijk is om de mailboxen geautomatiseerd te schonen. </a:t>
            </a:r>
          </a:p>
          <a:p>
            <a:r>
              <a:rPr lang="nl-NL" dirty="0"/>
              <a:t>Methode: het </a:t>
            </a:r>
            <a:r>
              <a:rPr lang="nl-NL" dirty="0" err="1"/>
              <a:t>datalab</a:t>
            </a:r>
            <a:r>
              <a:rPr lang="nl-NL" dirty="0"/>
              <a:t> selecteert mails uit de mailbox op basis van </a:t>
            </a:r>
            <a:r>
              <a:rPr lang="nl-NL" dirty="0" err="1"/>
              <a:t>schoningscriteria</a:t>
            </a:r>
            <a:r>
              <a:rPr lang="nl-NL" dirty="0"/>
              <a:t> en vervolgens kijken we gezamenlijk of deze criteria te breed of juist te nauw zijn, dus of er niet te veel of te weinig mails in aanmerking komen voor </a:t>
            </a:r>
            <a:r>
              <a:rPr lang="nl-NL" dirty="0" err="1"/>
              <a:t>schoning</a:t>
            </a:r>
            <a:r>
              <a:rPr lang="nl-NL" dirty="0"/>
              <a:t>. Vervolgens kunnen we verder nadenken over mogelijke aangepaste of aanvullende criteria en herhalen we het proces.</a:t>
            </a:r>
            <a:endParaRPr lang="nl-NL" dirty="0">
              <a:highlight>
                <a:srgbClr val="FFFF00"/>
              </a:highlight>
              <a:latin typeface="+mj-lt"/>
            </a:endParaRPr>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eerste stap: Het </a:t>
            </a:r>
            <a:r>
              <a:rPr lang="nl-NL" dirty="0" err="1"/>
              <a:t>datalab</a:t>
            </a:r>
            <a:r>
              <a:rPr lang="nl-NL" dirty="0"/>
              <a:t> heeft gebruik gemaakt van een eerste lijst met </a:t>
            </a:r>
            <a:r>
              <a:rPr lang="nl-NL" dirty="0" err="1"/>
              <a:t>schoningscriteria</a:t>
            </a:r>
            <a:r>
              <a:rPr lang="nl-NL" dirty="0"/>
              <a:t> die wij als NHA hebben aangeleverd. Wij zijn ons ervan bewust dat we hiermee niet alles ondervangen, dit is dan ook versie 0.1. Wij hebben deze lijst binnen de projectgroep opgesteld op basis van onze ervaring en mede geïnspireerd door een lijst die wij hebben ontvangen van de collega’s bij Erfgoed Leiden, die bezig zijn met een soortgelijk onderzoek. Het gaat om de niet gearceerde Excelregels in de screenshot. Voorbeelden van </a:t>
            </a:r>
            <a:r>
              <a:rPr lang="nl-NL" dirty="0" err="1"/>
              <a:t>schoningscriteria</a:t>
            </a:r>
            <a:r>
              <a:rPr lang="nl-NL" dirty="0"/>
              <a:t> zijn: nieuwsbrieven, afgewezen vergaderverzoeken, out-of-office meldingen. </a:t>
            </a:r>
            <a:br>
              <a:rPr lang="nl-NL" dirty="0"/>
            </a:br>
            <a:endParaRPr lang="nl-NL" dirty="0"/>
          </a:p>
          <a:p>
            <a:r>
              <a:rPr lang="nl-NL" dirty="0"/>
              <a:t>Uitkomst criteria v 0.1: dit onderzoek loopt nog, maar het eerste resultaat was een beperkte opbrengst aan geschoond volume (uitgedrukt in </a:t>
            </a:r>
            <a:r>
              <a:rPr lang="nl-NL" dirty="0" err="1"/>
              <a:t>GB’s</a:t>
            </a:r>
            <a:r>
              <a:rPr lang="nl-NL" dirty="0"/>
              <a:t>)</a:t>
            </a:r>
          </a:p>
          <a:p>
            <a:endParaRPr lang="nl-NL" dirty="0"/>
          </a:p>
          <a:p>
            <a:r>
              <a:rPr lang="nl-NL" dirty="0"/>
              <a:t>Naar aanleiding van deze opbrengst hebben we intern overlegt over aanvullende criteria, zoals reclame of agendaverzoeken zonder bijlage. De volgende stap is kijken of op basis van deze criteria meer mails in aanmerking kunnen komen voor </a:t>
            </a:r>
            <a:r>
              <a:rPr lang="nl-NL" dirty="0" err="1"/>
              <a:t>schoning</a:t>
            </a:r>
            <a:r>
              <a:rPr lang="nl-NL" dirty="0"/>
              <a:t>. </a:t>
            </a:r>
          </a:p>
          <a:p>
            <a:endParaRPr lang="nl-NL" dirty="0"/>
          </a:p>
          <a:p>
            <a:r>
              <a:rPr lang="nl-NL" dirty="0"/>
              <a:t>Belangrijk in het proces vinden wij ook om te blijven beoordelen of er niet teveel wordt geschoond op basis van de criteria. Om dit te checken willen we gebruik maken van de overzichten van mails die voor </a:t>
            </a:r>
            <a:r>
              <a:rPr lang="nl-NL" dirty="0" err="1"/>
              <a:t>schoning</a:t>
            </a:r>
            <a:r>
              <a:rPr lang="nl-NL" dirty="0"/>
              <a:t> in aanmerking komen. Door te beoordelen of mails toch niet geschoond hadden moeten worden en te kijken op basis van welk criterium de mail geselecteerd is voor </a:t>
            </a:r>
            <a:r>
              <a:rPr lang="nl-NL" dirty="0" err="1"/>
              <a:t>schoning</a:t>
            </a:r>
            <a:r>
              <a:rPr lang="nl-NL" dirty="0"/>
              <a:t>, kunnen de ‘te brede’ criteria worden aangepast en bijgestuurd. Deze stap moeten wij zelf nog doorlopen, omdat wij hiervoor een grotere batch ‘geselecteerde’ mails willen gebruiken dan op basis van v 0.1 was ontstaan. </a:t>
            </a:r>
          </a:p>
          <a:p>
            <a:endParaRPr lang="nl-NL" dirty="0"/>
          </a:p>
          <a:p>
            <a:r>
              <a:rPr lang="nl-NL" dirty="0"/>
              <a:t>Nog even om de screenshot te verduidelijken: de gearceerde criteria zijn voor ons om te brainstormen over een toekomstige, mogelijke uitbreiding in het soort </a:t>
            </a:r>
            <a:r>
              <a:rPr lang="nl-NL" dirty="0" err="1"/>
              <a:t>schoning</a:t>
            </a:r>
            <a:r>
              <a:rPr lang="nl-NL" dirty="0"/>
              <a:t> mogelijk. Denk bijvoorbeeld aan: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 mails met een hoog risico op privacygevoelige informatie en die niet direct betrekking hebben op de kerntaken van de sleutelfunctionaris, bijvoorbeeld wanneer een sleutelfunctionaris ook leidinggevende is en de mailbox mails bevat die vanuit deze rol zijn ontvangen of verstuurd (bijvoorbeeld een ziektemelding van een medewerker).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 mails vanuit de politieke partij van een sleutelfunctionaris.</a:t>
            </a:r>
          </a:p>
          <a:p>
            <a:endParaRPr lang="nl-NL" dirty="0"/>
          </a:p>
          <a:p>
            <a:r>
              <a:rPr lang="nl-NL" dirty="0"/>
              <a:t>Voor nu is dit alles wat wij kunnen vertellen op dit punt omdat dit is hoe ver wij vooralsnog zijn, hopelijk kunnen we hier in de toekomst meer over delen</a:t>
            </a:r>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6</a:t>
            </a:fld>
            <a:endParaRPr lang="nl-NL"/>
          </a:p>
        </p:txBody>
      </p:sp>
    </p:spTree>
    <p:extLst>
      <p:ext uri="{BB962C8B-B14F-4D97-AF65-F5344CB8AC3E}">
        <p14:creationId xmlns:p14="http://schemas.microsoft.com/office/powerpoint/2010/main" val="699786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Een ander groot vraagstuk, dat samenhangt met </a:t>
            </a:r>
            <a:r>
              <a:rPr lang="nl-NL" dirty="0" err="1"/>
              <a:t>schoning</a:t>
            </a:r>
            <a:r>
              <a:rPr lang="nl-NL" dirty="0"/>
              <a:t>, is het plaatsen van openbaarheidsbeperkingen op mailboxen bij overbrenging: </a:t>
            </a:r>
          </a:p>
          <a:p>
            <a:endParaRPr lang="nl-NL" dirty="0"/>
          </a:p>
          <a:p>
            <a:r>
              <a:rPr lang="nl-NL" dirty="0"/>
              <a:t>Het lijkt zo simpel om te zeggen dat er wel al dan niet een openbaarheidsbeperking wordt geplaatst op de mailbox, maar er zijn toch allerlei afwijkende aspecten waarover nagedacht moet worden. Deze hebben te maken met de nieuwe vorm ‘mailbox’.</a:t>
            </a:r>
          </a:p>
          <a:p>
            <a:endParaRPr lang="nl-NL" dirty="0"/>
          </a:p>
          <a:p>
            <a:r>
              <a:rPr lang="nl-NL" dirty="0"/>
              <a:t>Er loopt daarom een intern onderzoek bij het NHA om ook op dit punt de verschillende opties te verkennen. Uiteraard zijn sommige keuzes ook afhankelijk van keuzes op de andere thema’s, dus ook op dit onderwerp staan meerdere opties nog open en zijn de antwoorden en uitgangspunten die we nu hanteren voorlopig.</a:t>
            </a:r>
          </a:p>
          <a:p>
            <a:endParaRPr lang="nl-NL" dirty="0"/>
          </a:p>
          <a:p>
            <a:pPr>
              <a:buFont typeface="Arial" panose="020B0604020202020204" pitchFamily="34" charset="0"/>
              <a:buNone/>
            </a:pPr>
            <a:r>
              <a:rPr lang="nl-NL" dirty="0"/>
              <a:t>In dit lopend onderzoek hebben wij nu de 5 hoofdvragen geïdentificeerd die op de sheet staan.</a:t>
            </a:r>
          </a:p>
          <a:p>
            <a:r>
              <a:rPr lang="nl-NL" dirty="0"/>
              <a:t>We lopen deze even langs.</a:t>
            </a:r>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7</a:t>
            </a:fld>
            <a:endParaRPr lang="nl-NL"/>
          </a:p>
        </p:txBody>
      </p:sp>
    </p:spTree>
    <p:extLst>
      <p:ext uri="{BB962C8B-B14F-4D97-AF65-F5344CB8AC3E}">
        <p14:creationId xmlns:p14="http://schemas.microsoft.com/office/powerpoint/2010/main" val="3120239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buFont typeface="Arial" panose="020B0604020202020204" pitchFamily="34" charset="0"/>
              <a:buNone/>
            </a:pPr>
            <a:r>
              <a:rPr lang="nl-NL" dirty="0"/>
              <a:t>De beantwoording van de eerste twee hangt met elkaar samen:</a:t>
            </a:r>
          </a:p>
          <a:p>
            <a:pPr>
              <a:buFont typeface="Arial" panose="020B0604020202020204" pitchFamily="34" charset="0"/>
              <a:buNone/>
            </a:pPr>
            <a:endParaRPr lang="nl-NL" dirty="0"/>
          </a:p>
          <a:p>
            <a:pPr>
              <a:buFont typeface="Arial" panose="020B0604020202020204" pitchFamily="34" charset="0"/>
              <a:buNone/>
            </a:pPr>
            <a:r>
              <a:rPr lang="nl-NL" dirty="0"/>
              <a:t>In het beantwoorden van deze twee vragen gaan we voorlopig uit van ongeschoonde of enkel automatisch geschoonde mailboxen zoals in de </a:t>
            </a:r>
            <a:r>
              <a:rPr lang="nl-NL" dirty="0" err="1"/>
              <a:t>schoningspilot</a:t>
            </a:r>
            <a:r>
              <a:rPr lang="nl-NL" dirty="0"/>
              <a:t>, en dus geen mailboxen die op een lager niveau geselecteerd of geschoond zijn.</a:t>
            </a:r>
          </a:p>
          <a:p>
            <a:pPr>
              <a:buFont typeface="Arial" panose="020B0604020202020204" pitchFamily="34" charset="0"/>
              <a:buNone/>
            </a:pPr>
            <a:endParaRPr lang="nl-NL" dirty="0"/>
          </a:p>
          <a:p>
            <a:pPr>
              <a:buFont typeface="Arial" panose="020B0604020202020204" pitchFamily="34" charset="0"/>
              <a:buNone/>
            </a:pPr>
            <a:r>
              <a:rPr lang="nl-NL" dirty="0"/>
              <a:t>Allereerst is het belangrijk om te zeggen dat, in algemene zin, het NHA het uitgangspunt hanteert van ‘open, tenzij…’, waarbij wij als toezichthouders altijd kritisch zijn op de door de zorgdrager voorgestelde openbaarheidsbeperkingen, en nagaan of deze echt nodig zijn en of een openbaarheidsbeperking niet op een lager niveau kan worden gesteld. Dit met als doel maximale openbaarheid van archieven.</a:t>
            </a:r>
          </a:p>
          <a:p>
            <a:pPr>
              <a:buFont typeface="Arial" panose="020B0604020202020204" pitchFamily="34" charset="0"/>
              <a:buNone/>
            </a:pPr>
            <a:endParaRPr lang="nl-NL" dirty="0"/>
          </a:p>
          <a:p>
            <a:pPr>
              <a:buFont typeface="Arial" panose="020B0604020202020204" pitchFamily="34" charset="0"/>
              <a:buNone/>
            </a:pPr>
            <a:r>
              <a:rPr lang="nl-NL" dirty="0"/>
              <a:t>In het geval van mailboxen lopen we alleen aan tegen de grens van wat er reel van worden verwacht van een zorgdrager: kunnen we vragen dat een zorgdrager op het laagste niveau, dus per mail, de openbaarheid bepaalt?</a:t>
            </a:r>
          </a:p>
          <a:p>
            <a:pPr>
              <a:buFont typeface="Arial" panose="020B0604020202020204" pitchFamily="34" charset="0"/>
              <a:buNone/>
            </a:pPr>
            <a:r>
              <a:rPr lang="nl-NL" dirty="0"/>
              <a:t>Ons voorlopige antwoord is nee, dat kunnen we niet verlangen. </a:t>
            </a:r>
          </a:p>
          <a:p>
            <a:pPr>
              <a:buFont typeface="Arial" panose="020B0604020202020204" pitchFamily="34" charset="0"/>
              <a:buNone/>
            </a:pPr>
            <a:endParaRPr lang="nl-NL" dirty="0"/>
          </a:p>
          <a:p>
            <a:pPr>
              <a:buFont typeface="Arial" panose="020B0604020202020204" pitchFamily="34" charset="0"/>
              <a:buNone/>
            </a:pPr>
            <a:r>
              <a:rPr lang="nl-NL" dirty="0"/>
              <a:t>M.b.t. mailboxen gaan wij als NHA daarom ook mee in de risicoafweging die de zorgdrager maakt. Dus als een zorgdrager een beperking voorstelt, zullen wij deze niet snel ter discussie stellen. </a:t>
            </a:r>
          </a:p>
          <a:p>
            <a:pPr>
              <a:buFont typeface="Arial" panose="020B0604020202020204" pitchFamily="34" charset="0"/>
              <a:buNone/>
            </a:pPr>
            <a:r>
              <a:rPr lang="nl-NL" dirty="0"/>
              <a:t>Dezelfde versoepeling in het handhaven van het uitgangspunt ‘open, tenzij…’ geldt voor het aggregatieniveau.</a:t>
            </a:r>
          </a:p>
          <a:p>
            <a:pPr>
              <a:buFont typeface="Arial" panose="020B0604020202020204" pitchFamily="34" charset="0"/>
              <a:buNone/>
            </a:pPr>
            <a:endParaRPr lang="nl-NL"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dirty="0"/>
              <a:t>En gelet op het soort informatie die in mailboxen kan zitten, is onze verwachting dan ook dat voor alle mailboxen een openbaarheidsbeperking zal worden voorgesteld door de zorgdrager. En deze beperking zal waarschijnlijk worden gesteld op het niveau van mailbox. Voorlopig is het uitgangspunt dat wij hier als NHA altijd positief op adviseren. </a:t>
            </a:r>
          </a:p>
          <a:p>
            <a:pPr>
              <a:buFont typeface="Arial" panose="020B0604020202020204" pitchFamily="34" charset="0"/>
              <a:buNone/>
            </a:pPr>
            <a:endParaRPr lang="nl-NL" dirty="0"/>
          </a:p>
          <a:p>
            <a:pPr>
              <a:buFont typeface="Arial" panose="020B0604020202020204" pitchFamily="34" charset="0"/>
              <a:buNone/>
            </a:pPr>
            <a:br>
              <a:rPr lang="nl-NL" dirty="0"/>
            </a:br>
            <a:endParaRPr lang="nl-NL" dirty="0"/>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8</a:t>
            </a:fld>
            <a:endParaRPr lang="nl-NL"/>
          </a:p>
        </p:txBody>
      </p:sp>
    </p:spTree>
    <p:extLst>
      <p:ext uri="{BB962C8B-B14F-4D97-AF65-F5344CB8AC3E}">
        <p14:creationId xmlns:p14="http://schemas.microsoft.com/office/powerpoint/2010/main" val="1816802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Naar aanleiding van de verwachting dat mailboxen zullen worden overgebracht met een openbaarheidsbeperking die wordt gesteld op het hoge aggregatieniveau mailbox, dient de volgende vraag zich aan: </a:t>
            </a:r>
          </a:p>
          <a:p>
            <a:pPr>
              <a:buFont typeface="Arial" panose="020B0604020202020204" pitchFamily="34" charset="0"/>
              <a:buChar char="•"/>
            </a:pPr>
            <a:r>
              <a:rPr lang="nl-NL" dirty="0"/>
              <a:t> op basis van welke grond wordt een openbaarheidsbeperking gesteld?</a:t>
            </a:r>
          </a:p>
          <a:p>
            <a:pPr>
              <a:buFont typeface="Arial" panose="020B0604020202020204" pitchFamily="34" charset="0"/>
              <a:buNone/>
            </a:pPr>
            <a:endParaRPr lang="nl-NL" dirty="0"/>
          </a:p>
          <a:p>
            <a:pPr>
              <a:buFont typeface="Arial" panose="020B0604020202020204" pitchFamily="34" charset="0"/>
              <a:buNone/>
            </a:pPr>
            <a:r>
              <a:rPr lang="nl-NL" dirty="0"/>
              <a:t>Een mailbox bevat natuurlijk allerlei e-mails, en alhoewel beperken op basis van de eerbieding persoonlijke levenssfeer de meest </a:t>
            </a:r>
            <a:r>
              <a:rPr lang="nl-NL" dirty="0" err="1"/>
              <a:t>voordehandliggende</a:t>
            </a:r>
            <a:r>
              <a:rPr lang="nl-NL" dirty="0"/>
              <a:t> keuze lijkt, is de kans aanwezig dat er ook mails zijn die kunnen worden beperkt op basis van de andere twee gronden.</a:t>
            </a:r>
          </a:p>
          <a:p>
            <a:pPr>
              <a:buFont typeface="Arial" panose="020B0604020202020204" pitchFamily="34" charset="0"/>
              <a:buNone/>
            </a:pPr>
            <a:endParaRPr lang="nl-NL" dirty="0"/>
          </a:p>
          <a:p>
            <a:pPr>
              <a:buFont typeface="Arial" panose="020B0604020202020204" pitchFamily="34" charset="0"/>
              <a:buNone/>
            </a:pPr>
            <a:r>
              <a:rPr lang="nl-NL" dirty="0"/>
              <a:t>Alleen: er moet één grond worden gekozen. </a:t>
            </a:r>
          </a:p>
          <a:p>
            <a:pPr>
              <a:buFont typeface="Arial" panose="020B0604020202020204" pitchFamily="34" charset="0"/>
              <a:buNone/>
            </a:pPr>
            <a:r>
              <a:rPr lang="nl-NL" dirty="0"/>
              <a:t>Het feit dat één beperking op de gehele mailbox wordt gesteld heeft als gevolg dat voor de hele mailbox ook één en dezelfde beperkingsgrond geldt. Het toekennen van meerdere beperkingsgronden is geen optie. Niet alleen mag dit niet, maar dit zou ook voor onduidelijkheid zorgen bij de ontheffingsprocedure bij inzage. Stel bijvoorbeeld dat je besluit om sommige mails te beperken op basis van eerbieding persoonlijke levenssfeer en andere op basis van onterechte </a:t>
            </a:r>
            <a:r>
              <a:rPr lang="nl-NL" dirty="0" err="1"/>
              <a:t>bevoor</a:t>
            </a:r>
            <a:r>
              <a:rPr lang="nl-NL" dirty="0"/>
              <a:t>- en benadeling, maar dat de zorgdrager niet specificeert welke mail op basis van welke grond is beperkt, hoe kan dan worden uitgezocht en gecommuniceerd en getoetst welke beperkingsgrond en ontheffingsprocedure voor welke mail geldt? Er kan dus alleen gebruik worden gemaakt van meerdere beperkingsgronden als de beperking op een lager aggregatieniveau wordt bepaald. </a:t>
            </a:r>
          </a:p>
          <a:p>
            <a:pPr>
              <a:buFont typeface="Arial" panose="020B0604020202020204" pitchFamily="34" charset="0"/>
              <a:buNone/>
            </a:pPr>
            <a:endParaRPr lang="nl-NL" dirty="0"/>
          </a:p>
          <a:p>
            <a:pPr>
              <a:buFont typeface="Arial" panose="020B0604020202020204" pitchFamily="34" charset="0"/>
              <a:buNone/>
            </a:pPr>
            <a:r>
              <a:rPr lang="nl-NL" dirty="0"/>
              <a:t>Ons voorlopige standpunt op dit punt is daarom dat het NHA de zorgdrager informeert over de mogelijke gronden en wat de gevolgen zijn (bijvoorbeeld de verschillen in de ontheffingsprocedures), maar dat het aan de zorgdrager is, op basis van kennis over de portefeuille, de rol en/of de taken van de sleutelfunctionaris om te bepalen welke beperkingsgrond gebruikt wordt. </a:t>
            </a:r>
            <a:br>
              <a:rPr lang="nl-NL" dirty="0"/>
            </a:br>
            <a:endParaRPr lang="nl-NL" dirty="0"/>
          </a:p>
          <a:p>
            <a:endParaRPr lang="nl-NL" dirty="0"/>
          </a:p>
        </p:txBody>
      </p:sp>
      <p:sp>
        <p:nvSpPr>
          <p:cNvPr id="4" name="Tijdelijke aanduiding voor dianummer 3"/>
          <p:cNvSpPr>
            <a:spLocks noGrp="1"/>
          </p:cNvSpPr>
          <p:nvPr>
            <p:ph type="sldNum" sz="quarter" idx="5"/>
          </p:nvPr>
        </p:nvSpPr>
        <p:spPr/>
        <p:txBody>
          <a:bodyPr/>
          <a:lstStyle/>
          <a:p>
            <a:fld id="{F5D53779-F2C1-42EC-898D-CCCB745AB5FB}" type="slidenum">
              <a:rPr lang="nl-NL" smtClean="0"/>
              <a:t>9</a:t>
            </a:fld>
            <a:endParaRPr lang="nl-NL"/>
          </a:p>
        </p:txBody>
      </p:sp>
    </p:spTree>
    <p:extLst>
      <p:ext uri="{BB962C8B-B14F-4D97-AF65-F5344CB8AC3E}">
        <p14:creationId xmlns:p14="http://schemas.microsoft.com/office/powerpoint/2010/main" val="2495847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2127249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548192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1483368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127859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19466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AE18AC6A-A9C3-4D37-BE7E-E94DA9F34C03}" type="datetimeFigureOut">
              <a:rPr lang="nl-NL" smtClean="0"/>
              <a:t>10-1-2025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1321975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AE18AC6A-A9C3-4D37-BE7E-E94DA9F34C03}" type="datetimeFigureOut">
              <a:rPr lang="nl-NL" smtClean="0"/>
              <a:t>10-1-2025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4220232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AE18AC6A-A9C3-4D37-BE7E-E94DA9F34C03}" type="datetimeFigureOut">
              <a:rPr lang="nl-NL" smtClean="0"/>
              <a:t>10-1-2025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705160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E18AC6A-A9C3-4D37-BE7E-E94DA9F34C03}" type="datetimeFigureOut">
              <a:rPr lang="nl-NL" smtClean="0"/>
              <a:t>10-1-2025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373392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AE18AC6A-A9C3-4D37-BE7E-E94DA9F34C03}" type="datetimeFigureOut">
              <a:rPr lang="nl-NL" smtClean="0"/>
              <a:t>10-1-2025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3637402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AE18AC6A-A9C3-4D37-BE7E-E94DA9F34C03}" type="datetimeFigureOut">
              <a:rPr lang="nl-NL" smtClean="0"/>
              <a:t>10-1-2025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A8358AC-83E2-44CC-867D-A2C3F2F04522}" type="slidenum">
              <a:rPr lang="nl-NL" smtClean="0"/>
              <a:t>‹nr.›</a:t>
            </a:fld>
            <a:endParaRPr lang="nl-NL"/>
          </a:p>
        </p:txBody>
      </p:sp>
    </p:spTree>
    <p:extLst>
      <p:ext uri="{BB962C8B-B14F-4D97-AF65-F5344CB8AC3E}">
        <p14:creationId xmlns:p14="http://schemas.microsoft.com/office/powerpoint/2010/main" val="4234684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18AC6A-A9C3-4D37-BE7E-E94DA9F34C03}" type="datetimeFigureOut">
              <a:rPr lang="nl-NL" smtClean="0"/>
              <a:t>10-1-2025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8358AC-83E2-44CC-867D-A2C3F2F04522}" type="slidenum">
              <a:rPr lang="nl-NL" smtClean="0"/>
              <a:t>‹nr.›</a:t>
            </a:fld>
            <a:endParaRPr lang="nl-NL"/>
          </a:p>
        </p:txBody>
      </p:sp>
    </p:spTree>
    <p:extLst>
      <p:ext uri="{BB962C8B-B14F-4D97-AF65-F5344CB8AC3E}">
        <p14:creationId xmlns:p14="http://schemas.microsoft.com/office/powerpoint/2010/main" val="2091746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Afbeelding 7">
            <a:extLst>
              <a:ext uri="{FF2B5EF4-FFF2-40B4-BE49-F238E27FC236}">
                <a16:creationId xmlns:a16="http://schemas.microsoft.com/office/drawing/2014/main" id="{D2537753-E344-1D73-5AD0-8B769A1C14D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4054"/>
          <a:stretch/>
        </p:blipFill>
        <p:spPr>
          <a:xfrm>
            <a:off x="-1" y="90359"/>
            <a:ext cx="10202345" cy="6677282"/>
          </a:xfrm>
          <a:prstGeom prst="rect">
            <a:avLst/>
          </a:prstGeom>
        </p:spPr>
      </p:pic>
      <p:sp>
        <p:nvSpPr>
          <p:cNvPr id="2" name="Titel 1"/>
          <p:cNvSpPr>
            <a:spLocks noGrp="1"/>
          </p:cNvSpPr>
          <p:nvPr>
            <p:ph type="ctrTitle"/>
          </p:nvPr>
        </p:nvSpPr>
        <p:spPr>
          <a:xfrm>
            <a:off x="7732308" y="2815730"/>
            <a:ext cx="4278284" cy="2178867"/>
          </a:xfrm>
        </p:spPr>
        <p:txBody>
          <a:bodyPr>
            <a:normAutofit/>
          </a:bodyPr>
          <a:lstStyle/>
          <a:p>
            <a:r>
              <a:rPr lang="nl-NL" sz="4000" b="1" dirty="0">
                <a:solidFill>
                  <a:schemeClr val="accent1">
                    <a:lumMod val="50000"/>
                  </a:schemeClr>
                </a:solidFill>
                <a:cs typeface="Calibri Light"/>
              </a:rPr>
              <a:t>Overbrenging </a:t>
            </a:r>
            <a:br>
              <a:rPr lang="nl-NL" sz="4000" b="1" dirty="0">
                <a:solidFill>
                  <a:schemeClr val="accent1">
                    <a:lumMod val="50000"/>
                  </a:schemeClr>
                </a:solidFill>
                <a:cs typeface="Calibri Light"/>
              </a:rPr>
            </a:br>
            <a:r>
              <a:rPr lang="nl-NL" sz="4000" b="1" dirty="0">
                <a:solidFill>
                  <a:schemeClr val="accent1">
                    <a:lumMod val="50000"/>
                  </a:schemeClr>
                </a:solidFill>
                <a:cs typeface="Calibri Light"/>
              </a:rPr>
              <a:t>en de </a:t>
            </a:r>
            <a:r>
              <a:rPr lang="nl-NL" sz="4000" b="1" dirty="0" err="1">
                <a:solidFill>
                  <a:schemeClr val="accent1">
                    <a:lumMod val="50000"/>
                  </a:schemeClr>
                </a:solidFill>
                <a:cs typeface="Calibri Light"/>
              </a:rPr>
              <a:t>Capstone</a:t>
            </a:r>
            <a:r>
              <a:rPr lang="nl-NL" sz="4000" b="1" dirty="0">
                <a:solidFill>
                  <a:schemeClr val="accent1">
                    <a:lumMod val="50000"/>
                  </a:schemeClr>
                </a:solidFill>
                <a:cs typeface="Calibri Light"/>
              </a:rPr>
              <a:t> methodiek</a:t>
            </a:r>
            <a:endParaRPr lang="nl-NL" sz="2400" b="1" dirty="0">
              <a:solidFill>
                <a:schemeClr val="accent1">
                  <a:lumMod val="50000"/>
                </a:schemeClr>
              </a:solidFill>
            </a:endParaRPr>
          </a:p>
        </p:txBody>
      </p:sp>
      <p:sp>
        <p:nvSpPr>
          <p:cNvPr id="3" name="Ondertitel 2"/>
          <p:cNvSpPr>
            <a:spLocks noGrp="1"/>
          </p:cNvSpPr>
          <p:nvPr>
            <p:ph type="subTitle" idx="1"/>
          </p:nvPr>
        </p:nvSpPr>
        <p:spPr>
          <a:xfrm>
            <a:off x="7732308" y="5257051"/>
            <a:ext cx="4278283" cy="1111437"/>
          </a:xfrm>
        </p:spPr>
        <p:txBody>
          <a:bodyPr vert="horz" lIns="91440" tIns="45720" rIns="91440" bIns="45720" rtlCol="0" anchor="t">
            <a:normAutofit/>
          </a:bodyPr>
          <a:lstStyle/>
          <a:p>
            <a:r>
              <a:rPr lang="nl-NL" b="1" dirty="0">
                <a:solidFill>
                  <a:schemeClr val="accent1">
                    <a:lumMod val="50000"/>
                  </a:schemeClr>
                </a:solidFill>
                <a:latin typeface="+mj-lt"/>
                <a:cs typeface="Calibri"/>
              </a:rPr>
              <a:t>9 december 2024</a:t>
            </a:r>
          </a:p>
        </p:txBody>
      </p:sp>
      <p:sp>
        <p:nvSpPr>
          <p:cNvPr id="24" name="object 43"/>
          <p:cNvSpPr/>
          <p:nvPr/>
        </p:nvSpPr>
        <p:spPr>
          <a:xfrm>
            <a:off x="8595346" y="4994597"/>
            <a:ext cx="2552208" cy="136698"/>
          </a:xfrm>
          <a:custGeom>
            <a:avLst/>
            <a:gdLst/>
            <a:ahLst/>
            <a:cxnLst/>
            <a:rect l="l" t="t" r="r" b="b"/>
            <a:pathLst>
              <a:path w="4208780" h="225425">
                <a:moveTo>
                  <a:pt x="14544" y="188423"/>
                </a:moveTo>
                <a:lnTo>
                  <a:pt x="4568" y="191781"/>
                </a:lnTo>
                <a:lnTo>
                  <a:pt x="0" y="199673"/>
                </a:lnTo>
                <a:lnTo>
                  <a:pt x="16" y="199895"/>
                </a:lnTo>
                <a:lnTo>
                  <a:pt x="1601" y="207832"/>
                </a:lnTo>
                <a:lnTo>
                  <a:pt x="10261" y="211773"/>
                </a:lnTo>
                <a:lnTo>
                  <a:pt x="366550" y="220624"/>
                </a:lnTo>
                <a:lnTo>
                  <a:pt x="875881" y="225282"/>
                </a:lnTo>
                <a:lnTo>
                  <a:pt x="1387566" y="220454"/>
                </a:lnTo>
                <a:lnTo>
                  <a:pt x="1899495" y="206072"/>
                </a:lnTo>
                <a:lnTo>
                  <a:pt x="2006867" y="201839"/>
                </a:lnTo>
                <a:lnTo>
                  <a:pt x="886699" y="201839"/>
                </a:lnTo>
                <a:lnTo>
                  <a:pt x="373523" y="197305"/>
                </a:lnTo>
                <a:lnTo>
                  <a:pt x="14544" y="188423"/>
                </a:lnTo>
                <a:close/>
              </a:path>
              <a:path w="4208780" h="225425">
                <a:moveTo>
                  <a:pt x="4194877" y="0"/>
                </a:moveTo>
                <a:lnTo>
                  <a:pt x="3942486" y="29549"/>
                </a:lnTo>
                <a:lnTo>
                  <a:pt x="3436948" y="81698"/>
                </a:lnTo>
                <a:lnTo>
                  <a:pt x="2929369" y="124569"/>
                </a:lnTo>
                <a:lnTo>
                  <a:pt x="2420642" y="158061"/>
                </a:lnTo>
                <a:lnTo>
                  <a:pt x="1911494" y="182116"/>
                </a:lnTo>
                <a:lnTo>
                  <a:pt x="1400104" y="196757"/>
                </a:lnTo>
                <a:lnTo>
                  <a:pt x="886699" y="201839"/>
                </a:lnTo>
                <a:lnTo>
                  <a:pt x="2006867" y="201839"/>
                </a:lnTo>
                <a:lnTo>
                  <a:pt x="2513521" y="176212"/>
                </a:lnTo>
                <a:lnTo>
                  <a:pt x="3024724" y="140837"/>
                </a:lnTo>
                <a:lnTo>
                  <a:pt x="3535235" y="95934"/>
                </a:lnTo>
                <a:lnTo>
                  <a:pt x="4044861" y="41555"/>
                </a:lnTo>
                <a:lnTo>
                  <a:pt x="4146663" y="29547"/>
                </a:lnTo>
                <a:lnTo>
                  <a:pt x="4197547" y="23402"/>
                </a:lnTo>
                <a:lnTo>
                  <a:pt x="4208655" y="10185"/>
                </a:lnTo>
                <a:lnTo>
                  <a:pt x="4204625" y="2519"/>
                </a:lnTo>
                <a:lnTo>
                  <a:pt x="4194877" y="0"/>
                </a:lnTo>
                <a:close/>
              </a:path>
            </a:pathLst>
          </a:custGeom>
          <a:solidFill>
            <a:srgbClr val="1C3E61"/>
          </a:solidFill>
        </p:spPr>
        <p:txBody>
          <a:bodyPr wrap="square" lIns="0" tIns="0" rIns="0" bIns="0" rtlCol="0"/>
          <a:lstStyle/>
          <a:p>
            <a:endParaRPr sz="1092"/>
          </a:p>
        </p:txBody>
      </p:sp>
      <p:pic>
        <p:nvPicPr>
          <p:cNvPr id="4" name="Afbeelding 3">
            <a:extLst>
              <a:ext uri="{FF2B5EF4-FFF2-40B4-BE49-F238E27FC236}">
                <a16:creationId xmlns:a16="http://schemas.microsoft.com/office/drawing/2014/main" id="{73853172-837C-985E-981B-6EA07E013F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88707"/>
            <a:ext cx="2801317" cy="958393"/>
          </a:xfrm>
          <a:prstGeom prst="rect">
            <a:avLst/>
          </a:prstGeom>
        </p:spPr>
      </p:pic>
    </p:spTree>
    <p:extLst>
      <p:ext uri="{BB962C8B-B14F-4D97-AF65-F5344CB8AC3E}">
        <p14:creationId xmlns:p14="http://schemas.microsoft.com/office/powerpoint/2010/main" val="4046965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openbaarheidsbeperking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a:buFont typeface="Arial" panose="020B0604020202020204" pitchFamily="34" charset="0"/>
              <a:buChar char="•"/>
            </a:pPr>
            <a:r>
              <a:rPr lang="nl-NL" sz="2400" dirty="0">
                <a:solidFill>
                  <a:schemeClr val="bg2"/>
                </a:solidFill>
                <a:latin typeface="+mj-lt"/>
              </a:rPr>
              <a:t>Moet de openbaarheid van e-mailboxen worden beperkt?</a:t>
            </a:r>
          </a:p>
          <a:p>
            <a:pPr>
              <a:buFont typeface="Arial" panose="020B0604020202020204" pitchFamily="34" charset="0"/>
              <a:buChar char="•"/>
            </a:pPr>
            <a:r>
              <a:rPr lang="nl-NL" sz="2400" dirty="0">
                <a:solidFill>
                  <a:schemeClr val="bg2"/>
                </a:solidFill>
                <a:latin typeface="+mj-lt"/>
              </a:rPr>
              <a:t>Op welk aggregatieniveau wordt een openbaarheidsbeperking gesteld?</a:t>
            </a:r>
          </a:p>
          <a:p>
            <a:pPr>
              <a:buFont typeface="Arial" panose="020B0604020202020204" pitchFamily="34" charset="0"/>
              <a:buChar char="•"/>
            </a:pPr>
            <a:r>
              <a:rPr lang="nl-NL" sz="2400" dirty="0">
                <a:solidFill>
                  <a:schemeClr val="bg2"/>
                </a:solidFill>
                <a:latin typeface="+mj-lt"/>
              </a:rPr>
              <a:t>Op basis van welke grond wordt een openbaarheidsbeperking gesteld?</a:t>
            </a:r>
          </a:p>
          <a:p>
            <a:pPr>
              <a:buFont typeface="Arial" panose="020B0604020202020204" pitchFamily="34" charset="0"/>
              <a:buChar char="•"/>
            </a:pPr>
            <a:r>
              <a:rPr lang="nl-NL" sz="2400" dirty="0">
                <a:latin typeface="+mj-lt"/>
              </a:rPr>
              <a:t>Hoe lang wordt een openbaarheidsbeperking gesteld?</a:t>
            </a:r>
          </a:p>
          <a:p>
            <a:pPr>
              <a:buFont typeface="Arial" panose="020B0604020202020204" pitchFamily="34" charset="0"/>
              <a:buChar char="•"/>
            </a:pPr>
            <a:r>
              <a:rPr lang="nl-NL" sz="2400" dirty="0">
                <a:latin typeface="+mj-lt"/>
              </a:rPr>
              <a:t>Aan wie, door wie en op basis van welke gronden wordt ontheffing verleend?</a:t>
            </a:r>
          </a:p>
          <a:p>
            <a:pPr marL="0" indent="0">
              <a:buNone/>
            </a:pPr>
            <a:r>
              <a:rPr lang="nl-NL" sz="2400" dirty="0">
                <a:latin typeface="+mj-lt"/>
              </a:rPr>
              <a:t> </a:t>
            </a: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2650883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preservering &amp; raadpleging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r>
              <a:rPr lang="nl-NL" sz="2400" dirty="0">
                <a:latin typeface="+mj-lt"/>
              </a:rPr>
              <a:t>(Nu nog) samenhang tussen deze twee thema’s</a:t>
            </a:r>
          </a:p>
          <a:p>
            <a:r>
              <a:rPr lang="nl-NL" sz="2400" dirty="0">
                <a:latin typeface="+mj-lt"/>
              </a:rPr>
              <a:t>Opslagformaten: mailboxen bewaren als één bestand versus als individuele e-mails</a:t>
            </a:r>
          </a:p>
          <a:p>
            <a:r>
              <a:rPr lang="nl-NL" sz="2400" dirty="0">
                <a:latin typeface="+mj-lt"/>
              </a:rPr>
              <a:t>Huidig: .</a:t>
            </a:r>
            <a:r>
              <a:rPr lang="nl-NL" sz="2400" dirty="0" err="1">
                <a:latin typeface="+mj-lt"/>
              </a:rPr>
              <a:t>pst</a:t>
            </a:r>
            <a:r>
              <a:rPr lang="nl-NL" sz="2400" dirty="0">
                <a:latin typeface="+mj-lt"/>
              </a:rPr>
              <a:t> (mailbox) en .</a:t>
            </a:r>
            <a:r>
              <a:rPr lang="nl-NL" sz="2400" dirty="0" err="1">
                <a:latin typeface="+mj-lt"/>
              </a:rPr>
              <a:t>msg</a:t>
            </a:r>
            <a:r>
              <a:rPr lang="nl-NL" sz="2400" dirty="0">
                <a:latin typeface="+mj-lt"/>
              </a:rPr>
              <a:t> (e-mails)</a:t>
            </a:r>
          </a:p>
          <a:p>
            <a:r>
              <a:rPr lang="nl-NL" sz="2400" dirty="0">
                <a:latin typeface="+mj-lt"/>
              </a:rPr>
              <a:t>E-depot of elders, bijv. Exchange Online</a:t>
            </a:r>
          </a:p>
          <a:p>
            <a:r>
              <a:rPr lang="nl-NL" sz="2400" dirty="0">
                <a:latin typeface="+mj-lt"/>
              </a:rPr>
              <a:t>Integraal of als individuele e-mails</a:t>
            </a:r>
          </a:p>
          <a:p>
            <a:r>
              <a:rPr lang="nl-NL" sz="2400" dirty="0">
                <a:latin typeface="+mj-lt"/>
              </a:rPr>
              <a:t>Gewenst: e-depot i.c.m. individuele e-mails </a:t>
            </a:r>
            <a:br>
              <a:rPr lang="nl-NL" sz="2400" dirty="0">
                <a:latin typeface="+mj-lt"/>
              </a:rPr>
            </a:br>
            <a:r>
              <a:rPr lang="nl-NL" sz="2400" dirty="0">
                <a:latin typeface="+mj-lt"/>
              </a:rPr>
              <a:t>(relatie met raadpleegmogelijkheden)</a:t>
            </a:r>
          </a:p>
          <a:p>
            <a:pPr marL="0" indent="0">
              <a:buNone/>
            </a:pPr>
            <a:endParaRPr lang="nl-NL" sz="2400" dirty="0">
              <a:latin typeface="+mj-lt"/>
            </a:endParaRP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417626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Vragen en discussie</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lvl="0"/>
            <a:r>
              <a:rPr lang="nl-NL" sz="2400" dirty="0">
                <a:effectLst/>
                <a:latin typeface="+mj-lt"/>
                <a:ea typeface="Times New Roman" panose="02020603050405020304" pitchFamily="18" charset="0"/>
              </a:rPr>
              <a:t>Zijn er vragen?</a:t>
            </a:r>
          </a:p>
          <a:p>
            <a:pPr lvl="0"/>
            <a:r>
              <a:rPr lang="nl-NL" sz="2400" dirty="0">
                <a:latin typeface="+mj-lt"/>
                <a:ea typeface="Times New Roman" panose="02020603050405020304" pitchFamily="18" charset="0"/>
              </a:rPr>
              <a:t>Hebben jullie nog tips voor het NHA?</a:t>
            </a:r>
            <a:endParaRPr lang="nl-NL" sz="2400" dirty="0">
              <a:effectLst/>
              <a:latin typeface="+mj-lt"/>
              <a:ea typeface="Times New Roman" panose="02020603050405020304" pitchFamily="18" charset="0"/>
            </a:endParaRPr>
          </a:p>
          <a:p>
            <a:pPr lvl="0"/>
            <a:r>
              <a:rPr lang="nl-NL" sz="2400" dirty="0">
                <a:effectLst/>
                <a:latin typeface="+mj-lt"/>
                <a:ea typeface="Times New Roman" panose="02020603050405020304" pitchFamily="18" charset="0"/>
              </a:rPr>
              <a:t>Hebben jullie tips voor aanvullende </a:t>
            </a:r>
            <a:r>
              <a:rPr lang="nl-NL" sz="2400" dirty="0" err="1">
                <a:effectLst/>
                <a:latin typeface="+mj-lt"/>
                <a:ea typeface="Times New Roman" panose="02020603050405020304" pitchFamily="18" charset="0"/>
              </a:rPr>
              <a:t>schoningscriteria</a:t>
            </a:r>
            <a:r>
              <a:rPr lang="nl-NL" sz="2400" dirty="0">
                <a:effectLst/>
                <a:latin typeface="+mj-lt"/>
                <a:ea typeface="Times New Roman" panose="02020603050405020304" pitchFamily="18" charset="0"/>
              </a:rPr>
              <a:t>?</a:t>
            </a:r>
            <a:endParaRPr lang="nl-NL" sz="2400" dirty="0">
              <a:latin typeface="+mj-lt"/>
              <a:ea typeface="Times New Roman" panose="02020603050405020304" pitchFamily="18" charset="0"/>
            </a:endParaRPr>
          </a:p>
          <a:p>
            <a:pPr lvl="0"/>
            <a:r>
              <a:rPr lang="nl-NL" sz="2400" dirty="0">
                <a:effectLst/>
                <a:latin typeface="+mj-lt"/>
                <a:ea typeface="Calibri" panose="020F0502020204030204" pitchFamily="34" charset="0"/>
              </a:rPr>
              <a:t>Hebben jullie ideeën over hoe om te gaan met openbaarheidsbeperkingen en de ontheffingsprocedure voor e-mailboxen?</a:t>
            </a:r>
            <a:endParaRPr lang="nl-NL" sz="2400" dirty="0">
              <a:latin typeface="+mj-lt"/>
              <a:ea typeface="Calibri" panose="020F0502020204030204" pitchFamily="34" charset="0"/>
            </a:endParaRPr>
          </a:p>
          <a:p>
            <a:pPr lvl="0"/>
            <a:r>
              <a:rPr lang="nl-NL" sz="2400" dirty="0">
                <a:latin typeface="+mj-lt"/>
                <a:cs typeface="Calibri Light"/>
              </a:rPr>
              <a:t>Hoe staan jullie tegenover </a:t>
            </a:r>
            <a:r>
              <a:rPr lang="nl-NL" sz="2400" dirty="0" err="1">
                <a:latin typeface="+mj-lt"/>
                <a:cs typeface="Calibri Light"/>
              </a:rPr>
              <a:t>schoning</a:t>
            </a:r>
            <a:r>
              <a:rPr lang="nl-NL" sz="2400" dirty="0">
                <a:latin typeface="+mj-lt"/>
                <a:cs typeface="Calibri Light"/>
              </a:rPr>
              <a:t> voor overbrenging van mailboxen?</a:t>
            </a: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2372315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Afsluiting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marL="0" lvl="0" indent="0">
              <a:buNone/>
            </a:pPr>
            <a:r>
              <a:rPr lang="nl-NL" sz="2400" dirty="0">
                <a:effectLst/>
                <a:latin typeface="+mj-lt"/>
                <a:ea typeface="Times New Roman" panose="02020603050405020304" pitchFamily="18" charset="0"/>
              </a:rPr>
              <a:t>Bedankt voor jullie aandacht!</a:t>
            </a:r>
            <a:endParaRPr lang="nl-NL" sz="2400" dirty="0">
              <a:effectLst/>
              <a:latin typeface="+mj-lt"/>
              <a:ea typeface="Calibri" panose="020F0502020204030204" pitchFamily="34" charset="0"/>
            </a:endParaRP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2890268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888D76"/>
        </a:solidFill>
        <a:effectLst/>
      </p:bgPr>
    </p:bg>
    <p:spTree>
      <p:nvGrpSpPr>
        <p:cNvPr id="1" name=""/>
        <p:cNvGrpSpPr/>
        <p:nvPr/>
      </p:nvGrpSpPr>
      <p:grpSpPr>
        <a:xfrm>
          <a:off x="0" y="0"/>
          <a:ext cx="0" cy="0"/>
          <a:chOff x="0" y="0"/>
          <a:chExt cx="0" cy="0"/>
        </a:xfrm>
      </p:grpSpPr>
      <p:pic>
        <p:nvPicPr>
          <p:cNvPr id="5" name="Tijdelijke aanduiding voor inhoud 4" descr="Afbeelding met logo, Lettertype, symbool, wit&#10;&#10;Automatisch gegenereerde beschrijving">
            <a:extLst>
              <a:ext uri="{FF2B5EF4-FFF2-40B4-BE49-F238E27FC236}">
                <a16:creationId xmlns:a16="http://schemas.microsoft.com/office/drawing/2014/main" id="{D25AFF9F-A3B0-25EC-FE99-CF56DAF7BE6B}"/>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4115610" y="1450578"/>
            <a:ext cx="3960779" cy="3956844"/>
          </a:xfrm>
        </p:spPr>
      </p:pic>
    </p:spTree>
    <p:extLst>
      <p:ext uri="{BB962C8B-B14F-4D97-AF65-F5344CB8AC3E}">
        <p14:creationId xmlns:p14="http://schemas.microsoft.com/office/powerpoint/2010/main" val="231434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cs typeface="Calibri Light"/>
              </a:rPr>
              <a:t>Agenda</a:t>
            </a:r>
            <a:r>
              <a:rPr lang="nl-NL" dirty="0"/>
              <a:t>	</a:t>
            </a:r>
          </a:p>
        </p:txBody>
      </p:sp>
      <p:sp>
        <p:nvSpPr>
          <p:cNvPr id="3" name="Tijdelijke aanduiding voor inhoud 2"/>
          <p:cNvSpPr>
            <a:spLocks noGrp="1"/>
          </p:cNvSpPr>
          <p:nvPr>
            <p:ph idx="1"/>
          </p:nvPr>
        </p:nvSpPr>
        <p:spPr>
          <a:xfrm>
            <a:off x="838200" y="1825625"/>
            <a:ext cx="11172392" cy="4669768"/>
          </a:xfrm>
        </p:spPr>
        <p:txBody>
          <a:bodyPr vert="horz" lIns="91440" tIns="45720" rIns="91440" bIns="45720" rtlCol="0" anchor="t">
            <a:normAutofit/>
          </a:bodyPr>
          <a:lstStyle/>
          <a:p>
            <a:pPr marL="0" indent="0">
              <a:buNone/>
            </a:pPr>
            <a:endParaRPr lang="nl-NL" sz="2400" dirty="0">
              <a:latin typeface="+mj-lt"/>
              <a:ea typeface="Calibri Light"/>
              <a:cs typeface="Calibri Light"/>
            </a:endParaRPr>
          </a:p>
          <a:p>
            <a:pPr marL="514350" indent="-514350">
              <a:buAutoNum type="arabicPeriod"/>
            </a:pPr>
            <a:r>
              <a:rPr lang="nl-NL" sz="2400" dirty="0">
                <a:latin typeface="+mj-lt"/>
                <a:ea typeface="Calibri Light"/>
                <a:cs typeface="Calibri Light"/>
              </a:rPr>
              <a:t>Inleiding</a:t>
            </a:r>
          </a:p>
          <a:p>
            <a:pPr marL="514350" indent="-514350">
              <a:buAutoNum type="arabicPeriod"/>
            </a:pPr>
            <a:r>
              <a:rPr lang="nl-NL" sz="2400" dirty="0">
                <a:latin typeface="+mj-lt"/>
                <a:ea typeface="Calibri Light"/>
                <a:cs typeface="Calibri Light"/>
              </a:rPr>
              <a:t>Casus: mailbox sleutelfunctionaris</a:t>
            </a:r>
          </a:p>
          <a:p>
            <a:pPr marL="514350" indent="-514350">
              <a:buAutoNum type="arabicPeriod"/>
            </a:pPr>
            <a:r>
              <a:rPr lang="nl-NL" sz="2400" dirty="0">
                <a:latin typeface="+mj-lt"/>
                <a:ea typeface="Calibri Light"/>
                <a:cs typeface="Calibri Light"/>
              </a:rPr>
              <a:t>Aandachtspunten: </a:t>
            </a:r>
            <a:br>
              <a:rPr lang="nl-NL" sz="2400" dirty="0">
                <a:latin typeface="+mj-lt"/>
                <a:ea typeface="Calibri Light"/>
                <a:cs typeface="Calibri Light"/>
              </a:rPr>
            </a:br>
            <a:r>
              <a:rPr lang="nl-NL" sz="2400" dirty="0">
                <a:latin typeface="+mj-lt"/>
                <a:ea typeface="Calibri Light"/>
                <a:cs typeface="Calibri Light"/>
              </a:rPr>
              <a:t>- </a:t>
            </a:r>
            <a:r>
              <a:rPr lang="nl-NL" sz="2400" dirty="0" err="1">
                <a:latin typeface="+mj-lt"/>
                <a:ea typeface="Calibri Light"/>
                <a:cs typeface="Calibri Light"/>
              </a:rPr>
              <a:t>schoning</a:t>
            </a:r>
            <a:r>
              <a:rPr lang="nl-NL" sz="2400" dirty="0">
                <a:latin typeface="+mj-lt"/>
                <a:ea typeface="Calibri Light"/>
                <a:cs typeface="Calibri Light"/>
              </a:rPr>
              <a:t> </a:t>
            </a:r>
            <a:br>
              <a:rPr lang="nl-NL" sz="2400" dirty="0">
                <a:latin typeface="+mj-lt"/>
                <a:ea typeface="Calibri Light"/>
                <a:cs typeface="Calibri Light"/>
              </a:rPr>
            </a:br>
            <a:r>
              <a:rPr lang="nl-NL" sz="2400" dirty="0">
                <a:latin typeface="+mj-lt"/>
                <a:ea typeface="Calibri Light"/>
                <a:cs typeface="Calibri Light"/>
              </a:rPr>
              <a:t>- openbaarheidsbeperkingen</a:t>
            </a:r>
            <a:br>
              <a:rPr lang="nl-NL" sz="2400" dirty="0">
                <a:latin typeface="+mj-lt"/>
                <a:ea typeface="Calibri Light"/>
                <a:cs typeface="Calibri Light"/>
              </a:rPr>
            </a:br>
            <a:r>
              <a:rPr lang="nl-NL" sz="2400" dirty="0">
                <a:latin typeface="+mj-lt"/>
                <a:ea typeface="Calibri Light"/>
                <a:cs typeface="Calibri Light"/>
              </a:rPr>
              <a:t>- preservering</a:t>
            </a:r>
            <a:br>
              <a:rPr lang="nl-NL" sz="2400" dirty="0">
                <a:latin typeface="+mj-lt"/>
                <a:ea typeface="Calibri Light"/>
                <a:cs typeface="Calibri Light"/>
              </a:rPr>
            </a:br>
            <a:r>
              <a:rPr lang="nl-NL" sz="2400" dirty="0">
                <a:latin typeface="+mj-lt"/>
                <a:ea typeface="Calibri Light"/>
                <a:cs typeface="Calibri Light"/>
              </a:rPr>
              <a:t>- raadpleging</a:t>
            </a:r>
          </a:p>
          <a:p>
            <a:pPr marL="514350" indent="-514350">
              <a:buAutoNum type="arabicPeriod"/>
            </a:pPr>
            <a:r>
              <a:rPr lang="nl-NL" sz="2400" dirty="0">
                <a:latin typeface="+mj-lt"/>
                <a:ea typeface="Calibri Light"/>
                <a:cs typeface="Calibri Light"/>
              </a:rPr>
              <a:t>Vragen en discussie</a:t>
            </a:r>
          </a:p>
          <a:p>
            <a:pPr marL="514350" indent="-514350">
              <a:buAutoNum type="arabicPeriod"/>
            </a:pPr>
            <a:r>
              <a:rPr lang="nl-NL" sz="2400" dirty="0">
                <a:latin typeface="+mj-lt"/>
                <a:ea typeface="Calibri Light"/>
                <a:cs typeface="Calibri Light"/>
              </a:rPr>
              <a:t>Afsluiting</a:t>
            </a:r>
            <a:endParaRPr lang="nl-NL" sz="2400" dirty="0">
              <a:latin typeface="+mj-lt"/>
            </a:endParaRPr>
          </a:p>
        </p:txBody>
      </p:sp>
      <p:pic>
        <p:nvPicPr>
          <p:cNvPr id="5" name="Afbeelding 4">
            <a:extLst>
              <a:ext uri="{FF2B5EF4-FFF2-40B4-BE49-F238E27FC236}">
                <a16:creationId xmlns:a16="http://schemas.microsoft.com/office/drawing/2014/main" id="{7CED7AFF-840D-0FF4-1262-DF274E5A0E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09275" y="230188"/>
            <a:ext cx="2801317" cy="958393"/>
          </a:xfrm>
          <a:prstGeom prst="rect">
            <a:avLst/>
          </a:prstGeom>
        </p:spPr>
      </p:pic>
    </p:spTree>
    <p:extLst>
      <p:ext uri="{BB962C8B-B14F-4D97-AF65-F5344CB8AC3E}">
        <p14:creationId xmlns:p14="http://schemas.microsoft.com/office/powerpoint/2010/main" val="2212698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Inleiding</a:t>
            </a:r>
          </a:p>
        </p:txBody>
      </p:sp>
      <p:sp>
        <p:nvSpPr>
          <p:cNvPr id="3" name="Tijdelijke aanduiding voor inhoud 2"/>
          <p:cNvSpPr>
            <a:spLocks noGrp="1"/>
          </p:cNvSpPr>
          <p:nvPr>
            <p:ph idx="1"/>
          </p:nvPr>
        </p:nvSpPr>
        <p:spPr>
          <a:xfrm>
            <a:off x="838200" y="1941668"/>
            <a:ext cx="11172392" cy="4456592"/>
          </a:xfrm>
        </p:spPr>
        <p:txBody>
          <a:bodyPr vert="horz" lIns="91440" tIns="45720" rIns="91440" bIns="45720" rtlCol="0" anchor="t">
            <a:normAutofit/>
          </a:bodyPr>
          <a:lstStyle/>
          <a:p>
            <a:pPr lvl="0"/>
            <a:r>
              <a:rPr lang="nl-NL" sz="2400" dirty="0" err="1">
                <a:effectLst/>
                <a:latin typeface="+mj-lt"/>
                <a:ea typeface="Times New Roman" panose="02020603050405020304" pitchFamily="18" charset="0"/>
              </a:rPr>
              <a:t>Capstone</a:t>
            </a:r>
            <a:r>
              <a:rPr lang="nl-NL" sz="2400" dirty="0">
                <a:effectLst/>
                <a:latin typeface="+mj-lt"/>
                <a:ea typeface="Times New Roman" panose="02020603050405020304" pitchFamily="18" charset="0"/>
              </a:rPr>
              <a:t> methodiek</a:t>
            </a:r>
          </a:p>
          <a:p>
            <a:pPr lvl="0"/>
            <a:r>
              <a:rPr lang="nl-NL" sz="2400" dirty="0">
                <a:latin typeface="+mj-lt"/>
                <a:cs typeface="Calibri Light"/>
              </a:rPr>
              <a:t>Mailboxen van sleutelfunctionarissen: </a:t>
            </a:r>
          </a:p>
          <a:p>
            <a:pPr marL="0" lvl="0" indent="0">
              <a:buNone/>
            </a:pPr>
            <a:r>
              <a:rPr lang="nl-NL" sz="2400" dirty="0">
                <a:latin typeface="+mj-lt"/>
                <a:cs typeface="Calibri Light"/>
              </a:rPr>
              <a:t>	permanent te bewaren</a:t>
            </a:r>
          </a:p>
          <a:p>
            <a:pPr lvl="0"/>
            <a:r>
              <a:rPr lang="nl-NL" sz="2400" dirty="0">
                <a:latin typeface="+mj-lt"/>
                <a:cs typeface="Calibri Light"/>
              </a:rPr>
              <a:t>Voorsorteren op overbrenging: </a:t>
            </a:r>
          </a:p>
          <a:p>
            <a:pPr marL="0" lvl="0" indent="0">
              <a:buNone/>
            </a:pPr>
            <a:r>
              <a:rPr lang="nl-NL" sz="2400" dirty="0">
                <a:latin typeface="+mj-lt"/>
                <a:cs typeface="Calibri Light"/>
              </a:rPr>
              <a:t>	ervaring opdoen en kennis uitwisselen</a:t>
            </a: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2313181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Casus: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mailbox sleutelfunctionaris</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lvl="0"/>
            <a:endParaRPr lang="nl-NL" sz="2400" dirty="0">
              <a:effectLst/>
              <a:latin typeface="+mj-lt"/>
              <a:ea typeface="Calibri" panose="020F0502020204030204" pitchFamily="34" charset="0"/>
            </a:endParaRP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
        <p:nvSpPr>
          <p:cNvPr id="7" name="Tekstvak 6">
            <a:extLst>
              <a:ext uri="{FF2B5EF4-FFF2-40B4-BE49-F238E27FC236}">
                <a16:creationId xmlns:a16="http://schemas.microsoft.com/office/drawing/2014/main" id="{4895A8A3-9CD8-28D0-9F22-4D486A7C215C}"/>
              </a:ext>
            </a:extLst>
          </p:cNvPr>
          <p:cNvSpPr txBox="1"/>
          <p:nvPr/>
        </p:nvSpPr>
        <p:spPr>
          <a:xfrm>
            <a:off x="838200" y="1815147"/>
            <a:ext cx="10515600" cy="3926203"/>
          </a:xfrm>
          <a:prstGeom prst="rect">
            <a:avLst/>
          </a:prstGeom>
          <a:noFill/>
        </p:spPr>
        <p:txBody>
          <a:bodyPr wrap="square">
            <a:spAutoFit/>
          </a:bodyPr>
          <a:lstStyle/>
          <a:p>
            <a:pPr marL="228600" indent="-228600">
              <a:lnSpc>
                <a:spcPct val="90000"/>
              </a:lnSpc>
              <a:spcBef>
                <a:spcPts val="1000"/>
              </a:spcBef>
              <a:buFont typeface="Arial" panose="020B0604020202020204" pitchFamily="34" charset="0"/>
              <a:buChar char="•"/>
            </a:pPr>
            <a:r>
              <a:rPr lang="nl-NL" sz="2400" dirty="0">
                <a:latin typeface="+mj-lt"/>
                <a:cs typeface="Calibri Light"/>
              </a:rPr>
              <a:t>Mailboxen retrospectief aangemerkt als te bewaren</a:t>
            </a:r>
          </a:p>
          <a:p>
            <a:pPr marL="228600" indent="-228600">
              <a:lnSpc>
                <a:spcPct val="90000"/>
              </a:lnSpc>
              <a:spcBef>
                <a:spcPts val="1000"/>
              </a:spcBef>
              <a:buFont typeface="Arial" panose="020B0604020202020204" pitchFamily="34" charset="0"/>
              <a:buChar char="•"/>
            </a:pPr>
            <a:r>
              <a:rPr lang="nl-NL" sz="2400" dirty="0">
                <a:latin typeface="+mj-lt"/>
                <a:cs typeface="Calibri Light"/>
              </a:rPr>
              <a:t>Risico voor preservering</a:t>
            </a:r>
          </a:p>
          <a:p>
            <a:pPr marL="228600" indent="-228600">
              <a:lnSpc>
                <a:spcPct val="90000"/>
              </a:lnSpc>
              <a:spcBef>
                <a:spcPts val="1000"/>
              </a:spcBef>
              <a:buFont typeface="Arial" panose="020B0604020202020204" pitchFamily="34" charset="0"/>
              <a:buChar char="•"/>
            </a:pPr>
            <a:r>
              <a:rPr lang="nl-NL" sz="2400" dirty="0">
                <a:latin typeface="+mj-lt"/>
                <a:cs typeface="Calibri Light"/>
              </a:rPr>
              <a:t>Wens: vervroegde overbrenging</a:t>
            </a:r>
          </a:p>
          <a:p>
            <a:pPr marL="228600" indent="-228600">
              <a:lnSpc>
                <a:spcPct val="90000"/>
              </a:lnSpc>
              <a:spcBef>
                <a:spcPts val="1000"/>
              </a:spcBef>
              <a:buFont typeface="Arial" panose="020B0604020202020204" pitchFamily="34" charset="0"/>
              <a:buChar char="•"/>
            </a:pPr>
            <a:r>
              <a:rPr lang="nl-NL" sz="2400" dirty="0">
                <a:latin typeface="+mj-lt"/>
                <a:cs typeface="Calibri Light"/>
              </a:rPr>
              <a:t>Project/onderzoek naar één mailbox</a:t>
            </a:r>
          </a:p>
          <a:p>
            <a:pPr marL="228600" indent="-228600">
              <a:lnSpc>
                <a:spcPct val="90000"/>
              </a:lnSpc>
              <a:spcBef>
                <a:spcPts val="1000"/>
              </a:spcBef>
              <a:buFont typeface="Arial" panose="020B0604020202020204" pitchFamily="34" charset="0"/>
              <a:buChar char="•"/>
            </a:pPr>
            <a:endParaRPr lang="nl-NL" sz="2400" dirty="0">
              <a:latin typeface="+mj-lt"/>
              <a:cs typeface="Calibri Light"/>
            </a:endParaRPr>
          </a:p>
          <a:p>
            <a:pPr marL="228600" indent="-228600">
              <a:lnSpc>
                <a:spcPct val="90000"/>
              </a:lnSpc>
              <a:spcBef>
                <a:spcPts val="1000"/>
              </a:spcBef>
              <a:buFont typeface="Arial" panose="020B0604020202020204" pitchFamily="34" charset="0"/>
              <a:buChar char="•"/>
            </a:pPr>
            <a:r>
              <a:rPr lang="nl-NL" sz="2400" dirty="0">
                <a:latin typeface="+mj-lt"/>
              </a:rPr>
              <a:t>Aandachtspunten op 4 thema’s</a:t>
            </a:r>
          </a:p>
          <a:p>
            <a:pPr marL="228600" indent="-228600">
              <a:lnSpc>
                <a:spcPct val="90000"/>
              </a:lnSpc>
              <a:spcBef>
                <a:spcPts val="1000"/>
              </a:spcBef>
              <a:buFont typeface="Arial" panose="020B0604020202020204" pitchFamily="34" charset="0"/>
              <a:buChar char="•"/>
            </a:pPr>
            <a:r>
              <a:rPr lang="nl-NL" sz="2400" dirty="0">
                <a:latin typeface="+mj-lt"/>
              </a:rPr>
              <a:t>Project loopt nog!</a:t>
            </a:r>
          </a:p>
          <a:p>
            <a:pPr marL="228600" indent="-228600">
              <a:lnSpc>
                <a:spcPct val="90000"/>
              </a:lnSpc>
              <a:spcBef>
                <a:spcPts val="1000"/>
              </a:spcBef>
              <a:buFont typeface="Arial" panose="020B0604020202020204" pitchFamily="34" charset="0"/>
              <a:buChar char="•"/>
            </a:pPr>
            <a:endParaRPr lang="nl-NL" sz="2400" dirty="0">
              <a:latin typeface="+mj-lt"/>
              <a:cs typeface="Calibri Light"/>
            </a:endParaRPr>
          </a:p>
          <a:p>
            <a:pPr marL="514350" indent="-514350">
              <a:buFont typeface="Arial" panose="020B0604020202020204" pitchFamily="34" charset="0"/>
              <a:buChar char="•"/>
            </a:pPr>
            <a:endParaRPr lang="nl-NL" sz="1800" dirty="0">
              <a:latin typeface="+mj-lt"/>
              <a:ea typeface="Calibri Light"/>
              <a:cs typeface="Calibri Light"/>
            </a:endParaRPr>
          </a:p>
        </p:txBody>
      </p:sp>
    </p:spTree>
    <p:extLst>
      <p:ext uri="{BB962C8B-B14F-4D97-AF65-F5344CB8AC3E}">
        <p14:creationId xmlns:p14="http://schemas.microsoft.com/office/powerpoint/2010/main" val="884052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r>
              <a:rPr lang="nl-NL" b="1" dirty="0" err="1">
                <a:solidFill>
                  <a:schemeClr val="accent1">
                    <a:lumMod val="50000"/>
                  </a:schemeClr>
                </a:solidFill>
                <a:latin typeface="Calibri Light"/>
                <a:ea typeface="Calibri Light"/>
                <a:cs typeface="Calibri Light"/>
              </a:rPr>
              <a:t>schoning</a:t>
            </a:r>
            <a:endParaRPr lang="nl-NL" b="1" dirty="0">
              <a:solidFill>
                <a:schemeClr val="accent1">
                  <a:lumMod val="50000"/>
                </a:schemeClr>
              </a:solidFill>
              <a:latin typeface="Calibri Light"/>
              <a:ea typeface="Calibri Light"/>
              <a:cs typeface="Calibri Light"/>
            </a:endParaRP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r>
              <a:rPr lang="nl-NL" sz="2400" dirty="0">
                <a:latin typeface="+mj-lt"/>
              </a:rPr>
              <a:t>Integraal ‘</a:t>
            </a:r>
            <a:r>
              <a:rPr lang="nl-NL" sz="2400" i="1" dirty="0">
                <a:latin typeface="+mj-lt"/>
              </a:rPr>
              <a:t>as is</a:t>
            </a:r>
            <a:r>
              <a:rPr lang="nl-NL" sz="2400" dirty="0">
                <a:latin typeface="+mj-lt"/>
              </a:rPr>
              <a:t>’ (historische waarde, </a:t>
            </a:r>
            <a:r>
              <a:rPr lang="nl-NL" sz="2400" dirty="0" err="1">
                <a:latin typeface="+mj-lt"/>
              </a:rPr>
              <a:t>workload</a:t>
            </a:r>
            <a:r>
              <a:rPr lang="nl-NL" sz="2400" dirty="0">
                <a:latin typeface="+mj-lt"/>
              </a:rPr>
              <a:t>) versus schonen (privacygevoelige informatie, vindbaarheid, duurzaamheid)</a:t>
            </a:r>
          </a:p>
          <a:p>
            <a:r>
              <a:rPr lang="nl-NL" sz="2400" dirty="0">
                <a:latin typeface="+mj-lt"/>
              </a:rPr>
              <a:t>Onderzoek naar geautomatiseerde </a:t>
            </a:r>
            <a:r>
              <a:rPr lang="nl-NL" sz="2400" dirty="0" err="1">
                <a:latin typeface="+mj-lt"/>
              </a:rPr>
              <a:t>schoning</a:t>
            </a:r>
            <a:r>
              <a:rPr lang="nl-NL" sz="2400" dirty="0">
                <a:latin typeface="+mj-lt"/>
              </a:rPr>
              <a:t> </a:t>
            </a:r>
          </a:p>
          <a:p>
            <a:pPr lvl="1"/>
            <a:r>
              <a:rPr lang="nl-NL" dirty="0">
                <a:latin typeface="+mj-lt"/>
              </a:rPr>
              <a:t>Binnen scope: niet archiefwaardige mails of waarvan inhoudelijke waarde nihil is</a:t>
            </a:r>
          </a:p>
          <a:p>
            <a:pPr lvl="1"/>
            <a:r>
              <a:rPr lang="nl-NL" dirty="0">
                <a:latin typeface="+mj-lt"/>
              </a:rPr>
              <a:t>Buiten scope: mails die in een informatiesysteem horen</a:t>
            </a: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3473455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err="1">
                <a:solidFill>
                  <a:schemeClr val="accent1">
                    <a:lumMod val="50000"/>
                  </a:schemeClr>
                </a:solidFill>
                <a:latin typeface="Calibri Light"/>
                <a:ea typeface="Calibri Light"/>
                <a:cs typeface="Calibri Light"/>
              </a:rPr>
              <a:t>Schoningscriteria</a:t>
            </a:r>
            <a:r>
              <a:rPr lang="nl-NL" b="1" dirty="0">
                <a:solidFill>
                  <a:schemeClr val="accent1">
                    <a:lumMod val="50000"/>
                  </a:schemeClr>
                </a:solidFill>
                <a:latin typeface="Calibri Light"/>
                <a:ea typeface="Calibri Light"/>
                <a:cs typeface="Calibri Light"/>
              </a:rPr>
              <a:t> V0.1</a:t>
            </a: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pic>
        <p:nvPicPr>
          <p:cNvPr id="13" name="Tijdelijke aanduiding voor inhoud 12">
            <a:extLst>
              <a:ext uri="{FF2B5EF4-FFF2-40B4-BE49-F238E27FC236}">
                <a16:creationId xmlns:a16="http://schemas.microsoft.com/office/drawing/2014/main" id="{C5C8C0E7-33D9-D69B-3205-7DCB94203BB7}"/>
              </a:ext>
            </a:extLst>
          </p:cNvPr>
          <p:cNvPicPr>
            <a:picLocks noGrp="1" noChangeAspect="1"/>
          </p:cNvPicPr>
          <p:nvPr>
            <p:ph idx="1"/>
          </p:nvPr>
        </p:nvPicPr>
        <p:blipFill rotWithShape="1">
          <a:blip r:embed="rId5"/>
          <a:srcRect b="46873"/>
          <a:stretch/>
        </p:blipFill>
        <p:spPr>
          <a:xfrm>
            <a:off x="838200" y="1686107"/>
            <a:ext cx="4146266" cy="4642774"/>
          </a:xfrm>
        </p:spPr>
      </p:pic>
      <p:pic>
        <p:nvPicPr>
          <p:cNvPr id="14" name="Tijdelijke aanduiding voor inhoud 12">
            <a:extLst>
              <a:ext uri="{FF2B5EF4-FFF2-40B4-BE49-F238E27FC236}">
                <a16:creationId xmlns:a16="http://schemas.microsoft.com/office/drawing/2014/main" id="{2AE8E551-368A-C103-3860-7B5C74473E03}"/>
              </a:ext>
            </a:extLst>
          </p:cNvPr>
          <p:cNvPicPr>
            <a:picLocks noChangeAspect="1"/>
          </p:cNvPicPr>
          <p:nvPr/>
        </p:nvPicPr>
        <p:blipFill rotWithShape="1">
          <a:blip r:embed="rId5"/>
          <a:srcRect t="54692"/>
          <a:stretch/>
        </p:blipFill>
        <p:spPr>
          <a:xfrm>
            <a:off x="5506519" y="1687725"/>
            <a:ext cx="4860106" cy="4641156"/>
          </a:xfrm>
          <a:prstGeom prst="rect">
            <a:avLst/>
          </a:prstGeom>
        </p:spPr>
      </p:pic>
    </p:spTree>
    <p:extLst>
      <p:ext uri="{BB962C8B-B14F-4D97-AF65-F5344CB8AC3E}">
        <p14:creationId xmlns:p14="http://schemas.microsoft.com/office/powerpoint/2010/main" val="1494353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openbaarheidsbeperking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a:buFont typeface="Arial" panose="020B0604020202020204" pitchFamily="34" charset="0"/>
              <a:buChar char="•"/>
            </a:pPr>
            <a:r>
              <a:rPr lang="nl-NL" sz="2400" dirty="0">
                <a:latin typeface="+mj-lt"/>
              </a:rPr>
              <a:t>Moet de openbaarheid van e-mailboxen worden beperkt?</a:t>
            </a:r>
          </a:p>
          <a:p>
            <a:pPr>
              <a:buFont typeface="Arial" panose="020B0604020202020204" pitchFamily="34" charset="0"/>
              <a:buChar char="•"/>
            </a:pPr>
            <a:r>
              <a:rPr lang="nl-NL" sz="2400" dirty="0">
                <a:latin typeface="+mj-lt"/>
              </a:rPr>
              <a:t>Op welk aggregatieniveau wordt een openbaarheidsbeperking gesteld?</a:t>
            </a:r>
          </a:p>
          <a:p>
            <a:pPr>
              <a:buFont typeface="Arial" panose="020B0604020202020204" pitchFamily="34" charset="0"/>
              <a:buChar char="•"/>
            </a:pPr>
            <a:r>
              <a:rPr lang="nl-NL" sz="2400" dirty="0">
                <a:latin typeface="+mj-lt"/>
              </a:rPr>
              <a:t>Op basis van welke grond wordt een openbaarheidsbeperking gesteld?</a:t>
            </a:r>
          </a:p>
          <a:p>
            <a:pPr>
              <a:buFont typeface="Arial" panose="020B0604020202020204" pitchFamily="34" charset="0"/>
              <a:buChar char="•"/>
            </a:pPr>
            <a:r>
              <a:rPr lang="nl-NL" sz="2400" dirty="0">
                <a:latin typeface="+mj-lt"/>
              </a:rPr>
              <a:t>Hoe lang wordt een openbaarheidsbeperking gesteld?</a:t>
            </a:r>
          </a:p>
          <a:p>
            <a:pPr>
              <a:buFont typeface="Arial" panose="020B0604020202020204" pitchFamily="34" charset="0"/>
              <a:buChar char="•"/>
            </a:pPr>
            <a:r>
              <a:rPr lang="nl-NL" sz="2400" dirty="0">
                <a:latin typeface="+mj-lt"/>
              </a:rPr>
              <a:t>Aan wie, door wie en op basis van welke gronden wordt ontheffing verleend?</a:t>
            </a:r>
          </a:p>
          <a:p>
            <a:pPr marL="0" indent="0">
              <a:buNone/>
            </a:pPr>
            <a:r>
              <a:rPr lang="nl-NL" sz="2400" dirty="0">
                <a:latin typeface="+mj-lt"/>
              </a:rPr>
              <a:t> </a:t>
            </a: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1927556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openbaarheidsbeperking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a:buFont typeface="Arial" panose="020B0604020202020204" pitchFamily="34" charset="0"/>
              <a:buChar char="•"/>
            </a:pPr>
            <a:r>
              <a:rPr lang="nl-NL" sz="2400" dirty="0">
                <a:latin typeface="+mj-lt"/>
              </a:rPr>
              <a:t>Moet de openbaarheid van e-mailboxen worden beperkt?</a:t>
            </a:r>
          </a:p>
          <a:p>
            <a:pPr>
              <a:buFont typeface="Arial" panose="020B0604020202020204" pitchFamily="34" charset="0"/>
              <a:buChar char="•"/>
            </a:pPr>
            <a:r>
              <a:rPr lang="nl-NL" sz="2400" dirty="0">
                <a:latin typeface="+mj-lt"/>
              </a:rPr>
              <a:t>Op welk aggregatieniveau wordt een openbaarheidsbeperking gesteld?</a:t>
            </a:r>
          </a:p>
          <a:p>
            <a:pPr>
              <a:buFont typeface="Arial" panose="020B0604020202020204" pitchFamily="34" charset="0"/>
              <a:buChar char="•"/>
            </a:pPr>
            <a:r>
              <a:rPr lang="nl-NL" sz="2400" dirty="0">
                <a:solidFill>
                  <a:schemeClr val="bg2"/>
                </a:solidFill>
                <a:latin typeface="+mj-lt"/>
              </a:rPr>
              <a:t>Op basis van welke grond wordt een openbaarheidsbeperking gesteld?</a:t>
            </a:r>
          </a:p>
          <a:p>
            <a:pPr>
              <a:buFont typeface="Arial" panose="020B0604020202020204" pitchFamily="34" charset="0"/>
              <a:buChar char="•"/>
            </a:pPr>
            <a:r>
              <a:rPr lang="nl-NL" sz="2400" dirty="0">
                <a:solidFill>
                  <a:schemeClr val="bg2"/>
                </a:solidFill>
                <a:latin typeface="+mj-lt"/>
              </a:rPr>
              <a:t>Hoe lang wordt een openbaarheidsbeperking gesteld?</a:t>
            </a:r>
          </a:p>
          <a:p>
            <a:pPr>
              <a:buFont typeface="Arial" panose="020B0604020202020204" pitchFamily="34" charset="0"/>
              <a:buChar char="•"/>
            </a:pPr>
            <a:r>
              <a:rPr lang="nl-NL" sz="2400" dirty="0">
                <a:solidFill>
                  <a:schemeClr val="bg2"/>
                </a:solidFill>
                <a:latin typeface="+mj-lt"/>
              </a:rPr>
              <a:t>Aan wie, door wie en op basis van welke gronden wordt ontheffing verleend?</a:t>
            </a:r>
          </a:p>
          <a:p>
            <a:pPr marL="0" indent="0">
              <a:buNone/>
            </a:pPr>
            <a:r>
              <a:rPr lang="nl-NL" sz="2400" dirty="0">
                <a:latin typeface="+mj-lt"/>
              </a:rPr>
              <a:t> </a:t>
            </a: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4083228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solidFill>
                  <a:schemeClr val="accent1">
                    <a:lumMod val="50000"/>
                  </a:schemeClr>
                </a:solidFill>
                <a:latin typeface="Calibri Light"/>
                <a:ea typeface="Calibri Light"/>
                <a:cs typeface="Calibri Light"/>
              </a:rPr>
              <a:t>Aandachtspunten: </a:t>
            </a:r>
            <a:br>
              <a:rPr lang="nl-NL" b="1" dirty="0">
                <a:solidFill>
                  <a:schemeClr val="accent1">
                    <a:lumMod val="50000"/>
                  </a:schemeClr>
                </a:solidFill>
                <a:latin typeface="Calibri Light"/>
                <a:ea typeface="Calibri Light"/>
                <a:cs typeface="Calibri Light"/>
              </a:rPr>
            </a:br>
            <a:r>
              <a:rPr lang="nl-NL" b="1" dirty="0">
                <a:solidFill>
                  <a:schemeClr val="accent1">
                    <a:lumMod val="50000"/>
                  </a:schemeClr>
                </a:solidFill>
                <a:latin typeface="Calibri Light"/>
                <a:ea typeface="Calibri Light"/>
                <a:cs typeface="Calibri Light"/>
              </a:rPr>
              <a:t>openbaarheidsbeperking</a:t>
            </a:r>
          </a:p>
        </p:txBody>
      </p:sp>
      <p:sp>
        <p:nvSpPr>
          <p:cNvPr id="3" name="Tijdelijke aanduiding voor inhoud 2"/>
          <p:cNvSpPr>
            <a:spLocks noGrp="1"/>
          </p:cNvSpPr>
          <p:nvPr>
            <p:ph idx="1"/>
          </p:nvPr>
        </p:nvSpPr>
        <p:spPr>
          <a:xfrm>
            <a:off x="838200" y="1825625"/>
            <a:ext cx="11172392" cy="4456592"/>
          </a:xfrm>
        </p:spPr>
        <p:txBody>
          <a:bodyPr vert="horz" lIns="91440" tIns="45720" rIns="91440" bIns="45720" rtlCol="0" anchor="t">
            <a:normAutofit/>
          </a:bodyPr>
          <a:lstStyle/>
          <a:p>
            <a:pPr>
              <a:buFont typeface="Arial" panose="020B0604020202020204" pitchFamily="34" charset="0"/>
              <a:buChar char="•"/>
            </a:pPr>
            <a:r>
              <a:rPr lang="nl-NL" sz="2400" dirty="0">
                <a:solidFill>
                  <a:schemeClr val="bg2"/>
                </a:solidFill>
                <a:latin typeface="+mj-lt"/>
              </a:rPr>
              <a:t>Moet de openbaarheid van e-mailboxen worden beperkt?</a:t>
            </a:r>
          </a:p>
          <a:p>
            <a:pPr>
              <a:buFont typeface="Arial" panose="020B0604020202020204" pitchFamily="34" charset="0"/>
              <a:buChar char="•"/>
            </a:pPr>
            <a:r>
              <a:rPr lang="nl-NL" sz="2400" dirty="0">
                <a:solidFill>
                  <a:schemeClr val="bg2"/>
                </a:solidFill>
                <a:latin typeface="+mj-lt"/>
              </a:rPr>
              <a:t>Op welk aggregatieniveau wordt een openbaarheidsbeperking gesteld?</a:t>
            </a:r>
          </a:p>
          <a:p>
            <a:pPr>
              <a:buFont typeface="Arial" panose="020B0604020202020204" pitchFamily="34" charset="0"/>
              <a:buChar char="•"/>
            </a:pPr>
            <a:r>
              <a:rPr lang="nl-NL" sz="2400" dirty="0">
                <a:latin typeface="+mj-lt"/>
              </a:rPr>
              <a:t>Op basis van welke grond wordt een openbaarheidsbeperking gesteld?</a:t>
            </a:r>
          </a:p>
          <a:p>
            <a:pPr>
              <a:buFont typeface="Arial" panose="020B0604020202020204" pitchFamily="34" charset="0"/>
              <a:buChar char="•"/>
            </a:pPr>
            <a:r>
              <a:rPr lang="nl-NL" sz="2400" dirty="0">
                <a:solidFill>
                  <a:schemeClr val="bg2"/>
                </a:solidFill>
                <a:latin typeface="+mj-lt"/>
              </a:rPr>
              <a:t>Hoe lang wordt een openbaarheidsbeperking gesteld?</a:t>
            </a:r>
          </a:p>
          <a:p>
            <a:pPr>
              <a:buFont typeface="Arial" panose="020B0604020202020204" pitchFamily="34" charset="0"/>
              <a:buChar char="•"/>
            </a:pPr>
            <a:r>
              <a:rPr lang="nl-NL" sz="2400" dirty="0">
                <a:solidFill>
                  <a:schemeClr val="bg2"/>
                </a:solidFill>
                <a:latin typeface="+mj-lt"/>
              </a:rPr>
              <a:t>Aan wie, door wie en op basis van welke gronden wordt ontheffing verleend?</a:t>
            </a:r>
          </a:p>
          <a:p>
            <a:pPr marL="0" indent="0">
              <a:buNone/>
            </a:pPr>
            <a:r>
              <a:rPr lang="nl-NL" sz="2400" dirty="0">
                <a:latin typeface="+mj-lt"/>
              </a:rPr>
              <a:t> </a:t>
            </a:r>
          </a:p>
          <a:p>
            <a:pPr marL="0" indent="0">
              <a:buNone/>
            </a:pPr>
            <a:endParaRPr lang="nl-NL" sz="2400" dirty="0">
              <a:latin typeface="+mj-lt"/>
              <a:cs typeface="Calibri Light"/>
            </a:endParaRPr>
          </a:p>
        </p:txBody>
      </p:sp>
      <p:pic>
        <p:nvPicPr>
          <p:cNvPr id="4" name="Grafik 27">
            <a:extLst>
              <a:ext uri="{FF2B5EF4-FFF2-40B4-BE49-F238E27FC236}">
                <a16:creationId xmlns:a16="http://schemas.microsoft.com/office/drawing/2014/main" id="{87389C2A-AD4A-4C50-885F-6EC74EE0A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70567" y="240666"/>
            <a:ext cx="1340025" cy="105329"/>
          </a:xfrm>
          <a:prstGeom prst="rect">
            <a:avLst/>
          </a:prstGeom>
        </p:spPr>
      </p:pic>
      <p:pic>
        <p:nvPicPr>
          <p:cNvPr id="5" name="Afbeelding 4">
            <a:extLst>
              <a:ext uri="{FF2B5EF4-FFF2-40B4-BE49-F238E27FC236}">
                <a16:creationId xmlns:a16="http://schemas.microsoft.com/office/drawing/2014/main" id="{C73E3539-1A9B-B81B-361D-D519E968F32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09275" y="240666"/>
            <a:ext cx="2801317" cy="958393"/>
          </a:xfrm>
          <a:prstGeom prst="rect">
            <a:avLst/>
          </a:prstGeom>
        </p:spPr>
      </p:pic>
    </p:spTree>
    <p:extLst>
      <p:ext uri="{BB962C8B-B14F-4D97-AF65-F5344CB8AC3E}">
        <p14:creationId xmlns:p14="http://schemas.microsoft.com/office/powerpoint/2010/main" val="2444234171"/>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72462012474744E9259605B6A5F13BD" ma:contentTypeVersion="10" ma:contentTypeDescription="Een nieuw document maken." ma:contentTypeScope="" ma:versionID="af81ee8d66afc8fa65ec3394b0f7bb5b">
  <xsd:schema xmlns:xsd="http://www.w3.org/2001/XMLSchema" xmlns:xs="http://www.w3.org/2001/XMLSchema" xmlns:p="http://schemas.microsoft.com/office/2006/metadata/properties" xmlns:ns2="19a72bf7-ec65-4fae-a9bf-18e88bbce05c" xmlns:ns3="658cb2a0-0f3a-4bb2-b648-2b3448a75eae" targetNamespace="http://schemas.microsoft.com/office/2006/metadata/properties" ma:root="true" ma:fieldsID="17dce6e653a86674b35fa071609e0f2e" ns2:_="" ns3:_="">
    <xsd:import namespace="19a72bf7-ec65-4fae-a9bf-18e88bbce05c"/>
    <xsd:import namespace="658cb2a0-0f3a-4bb2-b648-2b3448a75e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SearchPropertie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a72bf7-ec65-4fae-a9bf-18e88bbce0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Afbeeldingtags" ma:readOnly="false" ma:fieldId="{5cf76f15-5ced-4ddc-b409-7134ff3c332f}" ma:taxonomyMulti="true" ma:sspId="2d92ba0b-1dab-4584-9be0-01c2b414f566" ma:termSetId="09814cd3-568e-fe90-9814-8d621ff8fb84" ma:anchorId="fba54fb3-c3e1-fe81-a776-ca4b69148c4d" ma:open="true" ma:isKeyword="false">
      <xsd:complexType>
        <xsd:sequence>
          <xsd:element ref="pc:Terms" minOccurs="0" maxOccurs="1"/>
        </xsd:sequence>
      </xsd:complex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58cb2a0-0f3a-4bb2-b648-2b3448a75ea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71ebfd0-22db-4cfc-a732-5137b9147abd}" ma:internalName="TaxCatchAll" ma:showField="CatchAllData" ma:web="658cb2a0-0f3a-4bb2-b648-2b3448a75e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9a72bf7-ec65-4fae-a9bf-18e88bbce05c">
      <Terms xmlns="http://schemas.microsoft.com/office/infopath/2007/PartnerControls"/>
    </lcf76f155ced4ddcb4097134ff3c332f>
    <TaxCatchAll xmlns="658cb2a0-0f3a-4bb2-b648-2b3448a75eae" xsi:nil="true"/>
  </documentManagement>
</p:properties>
</file>

<file path=customXml/itemProps1.xml><?xml version="1.0" encoding="utf-8"?>
<ds:datastoreItem xmlns:ds="http://schemas.openxmlformats.org/officeDocument/2006/customXml" ds:itemID="{6E80B7DE-DF22-48E8-8A65-6552E16BCBCE}">
  <ds:schemaRefs>
    <ds:schemaRef ds:uri="http://schemas.microsoft.com/sharepoint/v3/contenttype/forms"/>
  </ds:schemaRefs>
</ds:datastoreItem>
</file>

<file path=customXml/itemProps2.xml><?xml version="1.0" encoding="utf-8"?>
<ds:datastoreItem xmlns:ds="http://schemas.openxmlformats.org/officeDocument/2006/customXml" ds:itemID="{422E760B-36BB-4FF9-A70F-1C9F3E84D7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a72bf7-ec65-4fae-a9bf-18e88bbce05c"/>
    <ds:schemaRef ds:uri="658cb2a0-0f3a-4bb2-b648-2b3448a75e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7E04D3-22C7-48B8-98F7-05712127F412}">
  <ds:schemaRefs>
    <ds:schemaRef ds:uri="4ac08750-083b-4058-a4ee-f311a06faa32"/>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fe963f34-306d-4cff-956c-81ffd6bb40ca"/>
    <ds:schemaRef ds:uri="http://schemas.microsoft.com/office/2006/metadata/properties"/>
    <ds:schemaRef ds:uri="http://www.w3.org/XML/1998/namespace"/>
    <ds:schemaRef ds:uri="19a72bf7-ec65-4fae-a9bf-18e88bbce05c"/>
    <ds:schemaRef ds:uri="658cb2a0-0f3a-4bb2-b648-2b3448a75eae"/>
  </ds:schemaRefs>
</ds:datastoreItem>
</file>

<file path=docProps/app.xml><?xml version="1.0" encoding="utf-8"?>
<Properties xmlns="http://schemas.openxmlformats.org/officeDocument/2006/extended-properties" xmlns:vt="http://schemas.openxmlformats.org/officeDocument/2006/docPropsVTypes">
  <TotalTime>3560</TotalTime>
  <Words>4134</Words>
  <Application>Microsoft Office PowerPoint</Application>
  <PresentationFormat>Breedbeeld</PresentationFormat>
  <Paragraphs>224</Paragraphs>
  <Slides>14</Slides>
  <Notes>14</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Avenir</vt:lpstr>
      <vt:lpstr>Calibri</vt:lpstr>
      <vt:lpstr>Calibri Light</vt:lpstr>
      <vt:lpstr>Kantoorthema</vt:lpstr>
      <vt:lpstr>Overbrenging  en de Capstone methodiek</vt:lpstr>
      <vt:lpstr>Agenda </vt:lpstr>
      <vt:lpstr>Inleiding</vt:lpstr>
      <vt:lpstr>Casus:  mailbox sleutelfunctionaris</vt:lpstr>
      <vt:lpstr>Aandachtspunten: schoning</vt:lpstr>
      <vt:lpstr>Schoningscriteria V0.1</vt:lpstr>
      <vt:lpstr>Aandachtspunten:  openbaarheidsbeperking</vt:lpstr>
      <vt:lpstr>Aandachtspunten:  openbaarheidsbeperking</vt:lpstr>
      <vt:lpstr>Aandachtspunten:  openbaarheidsbeperking</vt:lpstr>
      <vt:lpstr>Aandachtspunten:  openbaarheidsbeperking</vt:lpstr>
      <vt:lpstr>Aandachtspunten:  preservering &amp; raadpleging</vt:lpstr>
      <vt:lpstr>Vragen en discussie</vt:lpstr>
      <vt:lpstr>Afsluiting</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Casper Huisman</dc:creator>
  <cp:lastModifiedBy>Valentina Infanti</cp:lastModifiedBy>
  <cp:revision>431</cp:revision>
  <cp:lastPrinted>2023-10-05T09:47:25Z</cp:lastPrinted>
  <dcterms:created xsi:type="dcterms:W3CDTF">2023-03-06T13:24:22Z</dcterms:created>
  <dcterms:modified xsi:type="dcterms:W3CDTF">2025-01-10T15:06:27Z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0x010100572462012474744E9259605B6A5F13BD</vt:lpwstr>
  </property>
  <property fmtid="{D5CDD505-2E9C-101B-9397-08002B2CF9AE}" pid="3" name="MediaServiceImageTags">
    <vt:lpwstr/>
  </property>
</Properties>
</file>