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0"/>
  </p:notesMasterIdLst>
  <p:sldIdLst>
    <p:sldId id="304" r:id="rId2"/>
    <p:sldId id="286" r:id="rId3"/>
    <p:sldId id="310" r:id="rId4"/>
    <p:sldId id="281" r:id="rId5"/>
    <p:sldId id="295" r:id="rId6"/>
    <p:sldId id="297" r:id="rId7"/>
    <p:sldId id="298" r:id="rId8"/>
    <p:sldId id="277" r:id="rId9"/>
    <p:sldId id="312" r:id="rId10"/>
    <p:sldId id="315" r:id="rId11"/>
    <p:sldId id="317" r:id="rId12"/>
    <p:sldId id="318" r:id="rId13"/>
    <p:sldId id="319" r:id="rId14"/>
    <p:sldId id="320" r:id="rId15"/>
    <p:sldId id="321" r:id="rId16"/>
    <p:sldId id="322" r:id="rId17"/>
    <p:sldId id="323" r:id="rId18"/>
    <p:sldId id="291"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F6376-B19E-4382-A080-F8A1421797BD}" type="datetimeFigureOut">
              <a:rPr lang="nl-NL" smtClean="0"/>
              <a:t>9-12-2021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CCADC2-2BBF-4F2D-92B4-1A7AF6594B43}" type="slidenum">
              <a:rPr lang="nl-NL" smtClean="0"/>
              <a:t>‹nr.›</a:t>
            </a:fld>
            <a:endParaRPr lang="nl-NL"/>
          </a:p>
        </p:txBody>
      </p:sp>
    </p:spTree>
    <p:extLst>
      <p:ext uri="{BB962C8B-B14F-4D97-AF65-F5344CB8AC3E}">
        <p14:creationId xmlns:p14="http://schemas.microsoft.com/office/powerpoint/2010/main" val="226789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Dit is nog te lang, moet ingedikt worden </a:t>
            </a:r>
            <a:r>
              <a:rPr lang="nl-NL" dirty="0" err="1"/>
              <a:t>nav</a:t>
            </a:r>
            <a:r>
              <a:rPr lang="nl-NL" dirty="0"/>
              <a:t> discussie.</a:t>
            </a:r>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63A0F5-D1B4-4C6B-98D1-563102864599}" type="slidenum">
              <a:rPr kumimoji="0" lang="nl-NL"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20541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 - Legt een relatie met selectiebesluiten: </a:t>
            </a:r>
            <a:r>
              <a:rPr lang="nl-NL" sz="1200" kern="1200" dirty="0">
                <a:solidFill>
                  <a:schemeClr val="tx1"/>
                </a:solidFill>
                <a:effectLst/>
                <a:latin typeface="+mn-lt"/>
                <a:ea typeface="+mn-ea"/>
                <a:cs typeface="Arial" charset="0"/>
              </a:rPr>
              <a:t>“duurzaam toegankelijk = toegankelijk zo lang als nodig = gedurende de geldende bewaartermijn of blijvend”</a:t>
            </a:r>
          </a:p>
          <a:p>
            <a:pPr marL="171450" indent="-171450">
              <a:buFontTx/>
              <a:buChar char="-"/>
            </a:pPr>
            <a:r>
              <a:rPr lang="nl-NL" sz="1200" kern="1200" dirty="0">
                <a:solidFill>
                  <a:schemeClr val="tx1"/>
                </a:solidFill>
                <a:effectLst/>
                <a:latin typeface="+mn-lt"/>
                <a:ea typeface="+mn-ea"/>
                <a:cs typeface="Arial" charset="0"/>
              </a:rPr>
              <a:t>Legt de nadruk op kwaliteit van data</a:t>
            </a:r>
          </a:p>
          <a:p>
            <a:pPr marL="171450" indent="-171450">
              <a:buFontTx/>
              <a:buChar char="-"/>
            </a:pPr>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63A0F5-D1B4-4C6B-98D1-563102864599}" type="slidenum">
              <a:rPr kumimoji="0" lang="nl-NL"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l-NL"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10549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63A0F5-D1B4-4C6B-98D1-563102864599}" type="slidenum">
              <a:rPr kumimoji="0" lang="nl-NL"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nl-NL"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15785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voorblad">
    <p:spTree>
      <p:nvGrpSpPr>
        <p:cNvPr id="1" name=""/>
        <p:cNvGrpSpPr/>
        <p:nvPr/>
      </p:nvGrpSpPr>
      <p:grpSpPr>
        <a:xfrm>
          <a:off x="0" y="0"/>
          <a:ext cx="0" cy="0"/>
          <a:chOff x="0" y="0"/>
          <a:chExt cx="0" cy="0"/>
        </a:xfrm>
      </p:grpSpPr>
      <p:sp>
        <p:nvSpPr>
          <p:cNvPr id="2" name="shpKleurvlak"/>
          <p:cNvSpPr>
            <a:spLocks noChangeArrowheads="1"/>
          </p:cNvSpPr>
          <p:nvPr/>
        </p:nvSpPr>
        <p:spPr bwMode="auto">
          <a:xfrm>
            <a:off x="6096000" y="0"/>
            <a:ext cx="6096000" cy="68580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2400" dirty="0">
              <a:solidFill>
                <a:schemeClr val="lt1"/>
              </a:solidFill>
              <a:latin typeface="+mn-lt"/>
              <a:cs typeface="+mn-cs"/>
            </a:endParaRPr>
          </a:p>
        </p:txBody>
      </p:sp>
      <p:pic>
        <p:nvPicPr>
          <p:cNvPr id="3"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0"/>
            <a:ext cx="609811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8"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17" y="1"/>
            <a:ext cx="12192000" cy="2003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0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el met afbeelding">
    <p:spTree>
      <p:nvGrpSpPr>
        <p:cNvPr id="1" name=""/>
        <p:cNvGrpSpPr/>
        <p:nvPr/>
      </p:nvGrpSpPr>
      <p:grpSpPr>
        <a:xfrm>
          <a:off x="0" y="0"/>
          <a:ext cx="0" cy="0"/>
          <a:chOff x="0" y="0"/>
          <a:chExt cx="0" cy="0"/>
        </a:xfrm>
      </p:grpSpPr>
      <p:sp>
        <p:nvSpPr>
          <p:cNvPr id="4" name="shpKleurvlak"/>
          <p:cNvSpPr>
            <a:spLocks noChangeArrowheads="1"/>
          </p:cNvSpPr>
          <p:nvPr/>
        </p:nvSpPr>
        <p:spPr bwMode="auto">
          <a:xfrm>
            <a:off x="6096000" y="0"/>
            <a:ext cx="6096000" cy="68580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2400"/>
          </a:p>
        </p:txBody>
      </p:sp>
      <p:pic>
        <p:nvPicPr>
          <p:cNvPr id="5"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0"/>
            <a:ext cx="609811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7"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
            <a:ext cx="12192000" cy="2003425"/>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p:nvPr>
        </p:nvSpPr>
        <p:spPr>
          <a:xfrm>
            <a:off x="6565904" y="2474909"/>
            <a:ext cx="4800635" cy="941393"/>
          </a:xfrm>
          <a:prstGeom prst="rect">
            <a:avLst/>
          </a:prstGeom>
        </p:spPr>
        <p:txBody>
          <a:bodyPr>
            <a:normAutofit/>
          </a:bodyPr>
          <a:lstStyle>
            <a:lvl1pPr algn="l">
              <a:tabLst/>
              <a:defRPr sz="3467">
                <a:solidFill>
                  <a:schemeClr val="bg1"/>
                </a:solidFill>
                <a:latin typeface="Verdana" pitchFamily="34" charset="0"/>
                <a:ea typeface="Verdana" pitchFamily="34" charset="0"/>
                <a:cs typeface="Verdana" pitchFamily="34" charset="0"/>
              </a:defRPr>
            </a:lvl1pPr>
          </a:lstStyle>
          <a:p>
            <a:r>
              <a:rPr lang="nl-NL"/>
              <a:t>Klik om de stijl te bewerken</a:t>
            </a:r>
            <a:endParaRPr lang="nl-NL" dirty="0"/>
          </a:p>
        </p:txBody>
      </p:sp>
      <p:sp>
        <p:nvSpPr>
          <p:cNvPr id="3" name="Ondertitel 2"/>
          <p:cNvSpPr>
            <a:spLocks noGrp="1"/>
          </p:cNvSpPr>
          <p:nvPr>
            <p:ph type="subTitle" idx="1"/>
          </p:nvPr>
        </p:nvSpPr>
        <p:spPr>
          <a:xfrm>
            <a:off x="6544736" y="3513149"/>
            <a:ext cx="4857784" cy="1752600"/>
          </a:xfrm>
          <a:prstGeom prst="rect">
            <a:avLst/>
          </a:prstGeom>
        </p:spPr>
        <p:txBody>
          <a:bodyPr>
            <a:normAutofit/>
          </a:bodyPr>
          <a:lstStyle>
            <a:lvl1pPr marL="0" indent="0" algn="l">
              <a:buNone/>
              <a:tabLst/>
              <a:defRPr sz="2400">
                <a:solidFill>
                  <a:schemeClr val="bg1"/>
                </a:solidFill>
                <a:latin typeface="Verdana" pitchFamily="34" charset="0"/>
                <a:ea typeface="Verdana" pitchFamily="34" charset="0"/>
                <a:cs typeface="Verdana"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nl-NL"/>
              <a:t>Klik om het opmaakprofiel van de modelondertitel te bewerken</a:t>
            </a:r>
            <a:endParaRPr lang="nl-NL" dirty="0"/>
          </a:p>
        </p:txBody>
      </p:sp>
      <p:sp>
        <p:nvSpPr>
          <p:cNvPr id="7" name="shpDatum"/>
          <p:cNvSpPr>
            <a:spLocks noGrp="1" noChangeArrowheads="1"/>
          </p:cNvSpPr>
          <p:nvPr>
            <p:ph type="dt" sz="half" idx="10"/>
          </p:nvPr>
        </p:nvSpPr>
        <p:spPr>
          <a:xfrm>
            <a:off x="6572251" y="6380165"/>
            <a:ext cx="4953000" cy="363537"/>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endParaRPr lang="nl-NL" altLang="nl-NL"/>
          </a:p>
        </p:txBody>
      </p:sp>
    </p:spTree>
    <p:extLst>
      <p:ext uri="{BB962C8B-B14F-4D97-AF65-F5344CB8AC3E}">
        <p14:creationId xmlns:p14="http://schemas.microsoft.com/office/powerpoint/2010/main" val="668627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inhoudsopgave letter">
    <p:spTree>
      <p:nvGrpSpPr>
        <p:cNvPr id="1" name=""/>
        <p:cNvGrpSpPr/>
        <p:nvPr/>
      </p:nvGrpSpPr>
      <p:grpSpPr>
        <a:xfrm>
          <a:off x="0" y="0"/>
          <a:ext cx="0" cy="0"/>
          <a:chOff x="0" y="0"/>
          <a:chExt cx="0" cy="0"/>
        </a:xfrm>
      </p:grpSpPr>
      <p:sp>
        <p:nvSpPr>
          <p:cNvPr id="4" name="shpKleurvlak"/>
          <p:cNvSpPr>
            <a:spLocks noChangeArrowheads="1"/>
          </p:cNvSpPr>
          <p:nvPr/>
        </p:nvSpPr>
        <p:spPr bwMode="auto">
          <a:xfrm>
            <a:off x="6096000" y="0"/>
            <a:ext cx="6096000" cy="6858000"/>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lvl1pPr>
              <a:defRPr sz="1000">
                <a:solidFill>
                  <a:schemeClr val="tx1"/>
                </a:solidFill>
                <a:latin typeface="Verdana" pitchFamily="34" charset="0"/>
                <a:cs typeface="Arial" charset="0"/>
              </a:defRPr>
            </a:lvl1pPr>
            <a:lvl2pPr marL="742950" indent="-285750">
              <a:defRPr sz="1000">
                <a:solidFill>
                  <a:schemeClr val="tx1"/>
                </a:solidFill>
                <a:latin typeface="Verdana" pitchFamily="34" charset="0"/>
                <a:cs typeface="Arial" charset="0"/>
              </a:defRPr>
            </a:lvl2pPr>
            <a:lvl3pPr marL="1143000" indent="-228600">
              <a:defRPr sz="1000">
                <a:solidFill>
                  <a:schemeClr val="tx1"/>
                </a:solidFill>
                <a:latin typeface="Verdana" pitchFamily="34" charset="0"/>
                <a:cs typeface="Arial" charset="0"/>
              </a:defRPr>
            </a:lvl3pPr>
            <a:lvl4pPr marL="1600200" indent="-228600">
              <a:defRPr sz="1000">
                <a:solidFill>
                  <a:schemeClr val="tx1"/>
                </a:solidFill>
                <a:latin typeface="Verdana" pitchFamily="34" charset="0"/>
                <a:cs typeface="Arial" charset="0"/>
              </a:defRPr>
            </a:lvl4pPr>
            <a:lvl5pPr marL="2057400" indent="-228600">
              <a:defRPr sz="1000">
                <a:solidFill>
                  <a:schemeClr val="tx1"/>
                </a:solidFill>
                <a:latin typeface="Verdana" pitchFamily="34" charset="0"/>
                <a:cs typeface="Arial" charset="0"/>
              </a:defRPr>
            </a:lvl5pPr>
            <a:lvl6pPr marL="2514600" indent="-228600" eaLnBrk="0" fontAlgn="base" hangingPunct="0">
              <a:spcBef>
                <a:spcPct val="0"/>
              </a:spcBef>
              <a:spcAft>
                <a:spcPct val="0"/>
              </a:spcAft>
              <a:defRPr sz="1000">
                <a:solidFill>
                  <a:schemeClr val="tx1"/>
                </a:solidFill>
                <a:latin typeface="Verdana" pitchFamily="34" charset="0"/>
                <a:cs typeface="Arial" charset="0"/>
              </a:defRPr>
            </a:lvl6pPr>
            <a:lvl7pPr marL="2971800" indent="-228600" eaLnBrk="0" fontAlgn="base" hangingPunct="0">
              <a:spcBef>
                <a:spcPct val="0"/>
              </a:spcBef>
              <a:spcAft>
                <a:spcPct val="0"/>
              </a:spcAft>
              <a:defRPr sz="1000">
                <a:solidFill>
                  <a:schemeClr val="tx1"/>
                </a:solidFill>
                <a:latin typeface="Verdana" pitchFamily="34" charset="0"/>
                <a:cs typeface="Arial" charset="0"/>
              </a:defRPr>
            </a:lvl7pPr>
            <a:lvl8pPr marL="3429000" indent="-228600" eaLnBrk="0" fontAlgn="base" hangingPunct="0">
              <a:spcBef>
                <a:spcPct val="0"/>
              </a:spcBef>
              <a:spcAft>
                <a:spcPct val="0"/>
              </a:spcAft>
              <a:defRPr sz="1000">
                <a:solidFill>
                  <a:schemeClr val="tx1"/>
                </a:solidFill>
                <a:latin typeface="Verdana" pitchFamily="34" charset="0"/>
                <a:cs typeface="Arial" charset="0"/>
              </a:defRPr>
            </a:lvl8pPr>
            <a:lvl9pPr marL="3886200" indent="-228600" eaLnBrk="0" fontAlgn="base" hangingPunct="0">
              <a:spcBef>
                <a:spcPct val="0"/>
              </a:spcBef>
              <a:spcAft>
                <a:spcPct val="0"/>
              </a:spcAft>
              <a:defRPr sz="1000">
                <a:solidFill>
                  <a:schemeClr val="tx1"/>
                </a:solidFill>
                <a:latin typeface="Verdana" pitchFamily="34" charset="0"/>
                <a:cs typeface="Arial" charset="0"/>
              </a:defRPr>
            </a:lvl9pPr>
          </a:lstStyle>
          <a:p>
            <a:pPr algn="ctr" eaLnBrk="1" hangingPunct="1"/>
            <a:endParaRPr lang="nl-NL" altLang="nl-NL" sz="2400"/>
          </a:p>
        </p:txBody>
      </p:sp>
      <p:pic>
        <p:nvPicPr>
          <p:cNvPr id="5" name="shpFoto"/>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bwMode="auto">
          <a:xfrm>
            <a:off x="0" y="1"/>
            <a:ext cx="6096000" cy="687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5" descr="Logo Powerpoint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
            <a:ext cx="12192000" cy="2003425"/>
          </a:xfrm>
          <a:prstGeom prst="rect">
            <a:avLst/>
          </a:prstGeom>
          <a:noFill/>
          <a:extLst>
            <a:ext uri="{909E8E84-426E-40DD-AFC4-6F175D3DCCD1}">
              <a14:hiddenFill xmlns:a14="http://schemas.microsoft.com/office/drawing/2010/main">
                <a:solidFill>
                  <a:srgbClr val="FFFFFF"/>
                </a:solidFill>
              </a14:hiddenFill>
            </a:ext>
          </a:extLst>
        </p:spPr>
      </p:pic>
      <p:sp>
        <p:nvSpPr>
          <p:cNvPr id="9" name="Tijdelijke aanduiding voor tekst 8"/>
          <p:cNvSpPr>
            <a:spLocks noGrp="1"/>
          </p:cNvSpPr>
          <p:nvPr>
            <p:ph type="body" sz="quarter" idx="12"/>
          </p:nvPr>
        </p:nvSpPr>
        <p:spPr>
          <a:xfrm>
            <a:off x="6572283" y="2500307"/>
            <a:ext cx="4667255" cy="571504"/>
          </a:xfrm>
          <a:prstGeom prst="rect">
            <a:avLst/>
          </a:prstGeom>
        </p:spPr>
        <p:txBody>
          <a:bodyPr/>
          <a:lstStyle>
            <a:lvl1pPr>
              <a:buFontTx/>
              <a:buNone/>
              <a:defRPr sz="3467">
                <a:solidFill>
                  <a:schemeClr val="bg1"/>
                </a:solidFill>
              </a:defRPr>
            </a:lvl1pPr>
            <a:lvl2pPr>
              <a:buFontTx/>
              <a:buNone/>
              <a:defRPr/>
            </a:lvl2pPr>
            <a:lvl3pPr>
              <a:buFontTx/>
              <a:buNone/>
              <a:defRPr/>
            </a:lvl3pPr>
            <a:lvl4pPr>
              <a:buFontTx/>
              <a:buNone/>
              <a:defRPr/>
            </a:lvl4pPr>
            <a:lvl5pPr>
              <a:buFontTx/>
              <a:buNone/>
              <a:defRPr/>
            </a:lvl5pPr>
          </a:lstStyle>
          <a:p>
            <a:pPr lvl="0"/>
            <a:r>
              <a:rPr lang="nl-NL"/>
              <a:t>Klik om de modelstijlen te bewerken</a:t>
            </a:r>
          </a:p>
        </p:txBody>
      </p:sp>
      <p:sp>
        <p:nvSpPr>
          <p:cNvPr id="14" name="Tijdelijke aanduiding voor tekst 13"/>
          <p:cNvSpPr>
            <a:spLocks noGrp="1"/>
          </p:cNvSpPr>
          <p:nvPr>
            <p:ph type="body" sz="quarter" idx="13"/>
          </p:nvPr>
        </p:nvSpPr>
        <p:spPr>
          <a:xfrm>
            <a:off x="6590729" y="3157104"/>
            <a:ext cx="4648809" cy="3057979"/>
          </a:xfrm>
          <a:prstGeom prst="rect">
            <a:avLst/>
          </a:prstGeom>
        </p:spPr>
        <p:txBody>
          <a:bodyPr/>
          <a:lstStyle>
            <a:lvl1pPr marL="313259" indent="-313259">
              <a:buFont typeface="+mj-lt"/>
              <a:buAutoNum type="alphaLcPeriod"/>
              <a:defRPr sz="2400" baseline="0">
                <a:solidFill>
                  <a:schemeClr val="bg1"/>
                </a:solidFill>
              </a:defRPr>
            </a:lvl1pPr>
          </a:lstStyle>
          <a:p>
            <a:pPr lvl="0"/>
            <a:r>
              <a:rPr lang="nl-NL" dirty="0"/>
              <a:t>Klik om de modelstijlen te bewerken</a:t>
            </a:r>
          </a:p>
        </p:txBody>
      </p:sp>
      <p:sp>
        <p:nvSpPr>
          <p:cNvPr id="7" name="shpDatum"/>
          <p:cNvSpPr>
            <a:spLocks noGrp="1" noChangeArrowheads="1"/>
          </p:cNvSpPr>
          <p:nvPr>
            <p:ph type="dt" sz="half" idx="14"/>
          </p:nvPr>
        </p:nvSpPr>
        <p:spPr>
          <a:xfrm>
            <a:off x="6572251" y="6380165"/>
            <a:ext cx="4953000" cy="363537"/>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endParaRPr lang="nl-NL" altLang="nl-NL"/>
          </a:p>
        </p:txBody>
      </p:sp>
    </p:spTree>
    <p:extLst>
      <p:ext uri="{BB962C8B-B14F-4D97-AF65-F5344CB8AC3E}">
        <p14:creationId xmlns:p14="http://schemas.microsoft.com/office/powerpoint/2010/main" val="203747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1 tekstblok">
    <p:spTree>
      <p:nvGrpSpPr>
        <p:cNvPr id="1" name=""/>
        <p:cNvGrpSpPr/>
        <p:nvPr/>
      </p:nvGrpSpPr>
      <p:grpSpPr>
        <a:xfrm>
          <a:off x="0" y="0"/>
          <a:ext cx="0" cy="0"/>
          <a:chOff x="0" y="0"/>
          <a:chExt cx="0" cy="0"/>
        </a:xfrm>
      </p:grpSpPr>
      <p:sp>
        <p:nvSpPr>
          <p:cNvPr id="4" name="shpKleurvlakOnder"/>
          <p:cNvSpPr>
            <a:spLocks noChangeArrowheads="1"/>
          </p:cNvSpPr>
          <p:nvPr/>
        </p:nvSpPr>
        <p:spPr bwMode="auto">
          <a:xfrm>
            <a:off x="0" y="6318250"/>
            <a:ext cx="12192000" cy="539751"/>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2400" dirty="0">
              <a:solidFill>
                <a:schemeClr val="lt1"/>
              </a:solidFill>
              <a:latin typeface="+mn-lt"/>
              <a:cs typeface="+mn-cs"/>
            </a:endParaRPr>
          </a:p>
        </p:txBody>
      </p:sp>
      <p:sp>
        <p:nvSpPr>
          <p:cNvPr id="5" name="shpTekst"/>
          <p:cNvSpPr>
            <a:spLocks noChangeArrowheads="1"/>
          </p:cNvSpPr>
          <p:nvPr/>
        </p:nvSpPr>
        <p:spPr bwMode="auto">
          <a:xfrm>
            <a:off x="0" y="1"/>
            <a:ext cx="12192000" cy="1071563"/>
          </a:xfrm>
          <a:prstGeom prst="rect">
            <a:avLst/>
          </a:prstGeom>
          <a:solidFill>
            <a:srgbClr val="9ACCD4"/>
          </a:solidFill>
          <a:ln>
            <a:noFill/>
          </a:ln>
          <a:extLst>
            <a:ext uri="{91240B29-F687-4F45-9708-019B960494DF}">
              <a14:hiddenLine xmlns:a14="http://schemas.microsoft.com/office/drawing/2010/main" w="25400" algn="ctr">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nl-NL" sz="2400" dirty="0">
              <a:solidFill>
                <a:schemeClr val="lt1"/>
              </a:solidFill>
              <a:latin typeface="+mn-lt"/>
              <a:cs typeface="+mn-cs"/>
            </a:endParaRPr>
          </a:p>
        </p:txBody>
      </p:sp>
      <p:pic>
        <p:nvPicPr>
          <p:cNvPr id="6" name="shpDatum" descr="RO__vervolgpagina~LPPT.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857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491067" y="1233039"/>
            <a:ext cx="10462717" cy="571504"/>
          </a:xfrm>
          <a:prstGeom prst="rect">
            <a:avLst/>
          </a:prstGeom>
        </p:spPr>
        <p:txBody>
          <a:bodyPr>
            <a:normAutofit/>
          </a:bodyPr>
          <a:lstStyle>
            <a:lvl1pPr algn="l">
              <a:defRPr sz="3467" spc="-80" baseline="0">
                <a:solidFill>
                  <a:srgbClr val="2494C5"/>
                </a:solidFill>
                <a:latin typeface="Verdana" pitchFamily="34" charset="0"/>
                <a:ea typeface="Verdana" pitchFamily="34" charset="0"/>
                <a:cs typeface="Verdana" pitchFamily="34" charset="0"/>
              </a:defRPr>
            </a:lvl1pPr>
          </a:lstStyle>
          <a:p>
            <a:r>
              <a:rPr lang="nl-NL"/>
              <a:t>Klik om de stijl te bewerken</a:t>
            </a:r>
            <a:endParaRPr lang="nl-NL" dirty="0"/>
          </a:p>
        </p:txBody>
      </p:sp>
      <p:sp>
        <p:nvSpPr>
          <p:cNvPr id="13" name="Tijdelijke aanduiding voor inhoud 2"/>
          <p:cNvSpPr>
            <a:spLocks noGrp="1"/>
          </p:cNvSpPr>
          <p:nvPr>
            <p:ph idx="1"/>
          </p:nvPr>
        </p:nvSpPr>
        <p:spPr>
          <a:xfrm>
            <a:off x="493144" y="1798627"/>
            <a:ext cx="10477573" cy="4273580"/>
          </a:xfrm>
          <a:prstGeom prst="rect">
            <a:avLst/>
          </a:prstGeom>
        </p:spPr>
        <p:txBody>
          <a:bodyPr>
            <a:normAutofit/>
          </a:bodyPr>
          <a:lstStyle>
            <a:lvl1pPr marL="0" indent="0">
              <a:buNone/>
              <a:defRPr sz="2400">
                <a:latin typeface="Verdana" pitchFamily="34" charset="0"/>
                <a:ea typeface="Verdana" pitchFamily="34" charset="0"/>
                <a:cs typeface="Verdana" pitchFamily="34" charset="0"/>
              </a:defRPr>
            </a:lvl1pPr>
            <a:lvl2pPr marL="239178" indent="-239178">
              <a:buFont typeface="Arial" pitchFamily="34" charset="0"/>
              <a:buChar char="•"/>
              <a:defRPr sz="2400">
                <a:latin typeface="Verdana" pitchFamily="34" charset="0"/>
                <a:ea typeface="Verdana" pitchFamily="34" charset="0"/>
                <a:cs typeface="Verdana" pitchFamily="34" charset="0"/>
              </a:defRPr>
            </a:lvl2pPr>
            <a:lvl3pPr marL="527987" indent="-335992">
              <a:buFontTx/>
              <a:buBlip>
                <a:blip r:embed="rId3"/>
              </a:buBlip>
              <a:defRPr sz="2400">
                <a:latin typeface="Verdana" pitchFamily="34" charset="0"/>
                <a:ea typeface="Verdana" pitchFamily="34" charset="0"/>
                <a:cs typeface="Verdana" pitchFamily="34" charset="0"/>
              </a:defRPr>
            </a:lvl3pPr>
            <a:lvl4pPr marL="719649" indent="-191995">
              <a:buSzPct val="100000"/>
              <a:buFontTx/>
              <a:buBlip>
                <a:blip r:embed="rId4"/>
              </a:buBlip>
              <a:defRPr sz="2400">
                <a:latin typeface="Verdana" pitchFamily="34" charset="0"/>
                <a:ea typeface="Verdana" pitchFamily="34" charset="0"/>
                <a:cs typeface="Verdana" pitchFamily="34" charset="0"/>
              </a:defRPr>
            </a:lvl4pPr>
            <a:lvl5pPr>
              <a:defRPr sz="2400">
                <a:latin typeface="Verdana" pitchFamily="34" charset="0"/>
                <a:ea typeface="Verdana" pitchFamily="34" charset="0"/>
                <a:cs typeface="Verdana" pitchFamily="34" charset="0"/>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p:txBody>
      </p:sp>
      <p:sp>
        <p:nvSpPr>
          <p:cNvPr id="7" name="shpTitel"/>
          <p:cNvSpPr>
            <a:spLocks noGrp="1" noChangeArrowheads="1"/>
          </p:cNvSpPr>
          <p:nvPr>
            <p:ph type="dt" sz="half" idx="10"/>
          </p:nvPr>
        </p:nvSpPr>
        <p:spPr/>
        <p:txBody>
          <a:bodyPr/>
          <a:lstStyle>
            <a:lvl1pPr>
              <a:defRPr/>
            </a:lvl1pPr>
          </a:lstStyle>
          <a:p>
            <a:endParaRPr lang="nl-NL" altLang="nl-NL"/>
          </a:p>
        </p:txBody>
      </p:sp>
      <p:sp>
        <p:nvSpPr>
          <p:cNvPr id="8" name="shpKleurvlakBoven"/>
          <p:cNvSpPr>
            <a:spLocks noGrp="1" noChangeArrowheads="1"/>
          </p:cNvSpPr>
          <p:nvPr>
            <p:ph type="ftr" sz="quarter" idx="11"/>
          </p:nvPr>
        </p:nvSpPr>
        <p:spPr/>
        <p:txBody>
          <a:bodyPr/>
          <a:lstStyle>
            <a:lvl1pPr>
              <a:defRPr/>
            </a:lvl1pPr>
          </a:lstStyle>
          <a:p>
            <a:endParaRPr lang="nl-NL" altLang="nl-NL"/>
          </a:p>
        </p:txBody>
      </p:sp>
      <p:sp>
        <p:nvSpPr>
          <p:cNvPr id="9" name="shpBeeldmerk"/>
          <p:cNvSpPr>
            <a:spLocks noGrp="1" noChangeArrowheads="1"/>
          </p:cNvSpPr>
          <p:nvPr>
            <p:ph type="sldNum" sz="quarter" idx="12"/>
          </p:nvPr>
        </p:nvSpPr>
        <p:spPr/>
        <p:txBody>
          <a:bodyPr/>
          <a:lstStyle>
            <a:lvl1pPr>
              <a:defRPr/>
            </a:lvl1pPr>
          </a:lstStyle>
          <a:p>
            <a:fld id="{1C234170-880F-4B54-891E-49E0A191EE43}" type="slidenum">
              <a:rPr lang="nl-NL" altLang="nl-NL"/>
              <a:pPr/>
              <a:t>‹nr.›</a:t>
            </a:fld>
            <a:endParaRPr lang="nl-NL" altLang="nl-NL"/>
          </a:p>
        </p:txBody>
      </p:sp>
    </p:spTree>
    <p:extLst>
      <p:ext uri="{BB962C8B-B14F-4D97-AF65-F5344CB8AC3E}">
        <p14:creationId xmlns:p14="http://schemas.microsoft.com/office/powerpoint/2010/main" val="52838321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Universeel_Blauw">
    <p:spTree>
      <p:nvGrpSpPr>
        <p:cNvPr id="1" name=""/>
        <p:cNvGrpSpPr/>
        <p:nvPr/>
      </p:nvGrpSpPr>
      <p:grpSpPr>
        <a:xfrm>
          <a:off x="0" y="0"/>
          <a:ext cx="0" cy="0"/>
          <a:chOff x="0" y="0"/>
          <a:chExt cx="0" cy="0"/>
        </a:xfrm>
      </p:grpSpPr>
      <p:pic>
        <p:nvPicPr>
          <p:cNvPr id="4" name="Afbeelding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590"/>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73741" y="-1586"/>
            <a:ext cx="652463"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hoek 5"/>
          <p:cNvSpPr/>
          <p:nvPr userDrawn="1"/>
        </p:nvSpPr>
        <p:spPr>
          <a:xfrm>
            <a:off x="5773742" y="6548439"/>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spcBef>
                <a:spcPts val="0"/>
              </a:spcBef>
              <a:spcAft>
                <a:spcPts val="0"/>
              </a:spcAft>
              <a:defRPr/>
            </a:pPr>
            <a:endParaRPr lang="nl-NL" sz="2400" dirty="0"/>
          </a:p>
        </p:txBody>
      </p:sp>
      <p:sp>
        <p:nvSpPr>
          <p:cNvPr id="2" name="Titel 1"/>
          <p:cNvSpPr>
            <a:spLocks noGrp="1"/>
          </p:cNvSpPr>
          <p:nvPr>
            <p:ph type="title"/>
          </p:nvPr>
        </p:nvSpPr>
        <p:spPr>
          <a:xfrm>
            <a:off x="838200" y="1354092"/>
            <a:ext cx="10515600" cy="707184"/>
          </a:xfrm>
        </p:spPr>
        <p:txBody>
          <a:bodyPr/>
          <a:lstStyle>
            <a:lvl1pPr>
              <a:defRPr sz="3200" b="1" baseline="0">
                <a:solidFill>
                  <a:schemeClr val="accent1"/>
                </a:solidFill>
              </a:defRPr>
            </a:lvl1pPr>
          </a:lstStyle>
          <a:p>
            <a:r>
              <a:rPr lang="nl-NL" dirty="0"/>
              <a:t>Klikken om de titelstijl van het model te bewerken</a:t>
            </a:r>
            <a:endParaRPr lang="en-GB" dirty="0"/>
          </a:p>
        </p:txBody>
      </p:sp>
      <p:sp>
        <p:nvSpPr>
          <p:cNvPr id="3" name="Tijdelijke aanduiding voor inhoud 2"/>
          <p:cNvSpPr>
            <a:spLocks noGrp="1"/>
          </p:cNvSpPr>
          <p:nvPr>
            <p:ph idx="1"/>
          </p:nvPr>
        </p:nvSpPr>
        <p:spPr>
          <a:xfrm>
            <a:off x="838200" y="2162018"/>
            <a:ext cx="10515600" cy="4062601"/>
          </a:xfrm>
        </p:spPr>
        <p:txBody>
          <a:bodyPr/>
          <a:lstStyle>
            <a:lvl1pPr>
              <a:defRPr sz="2400" baseline="0"/>
            </a:lvl1pPr>
            <a:lvl2pPr>
              <a:defRPr sz="2000" baseline="0"/>
            </a:lvl2pPr>
            <a:lvl3pPr>
              <a:defRPr sz="1867" baseline="0"/>
            </a:lvl3pPr>
            <a:lvl4pPr>
              <a:defRPr sz="1600" baseline="0"/>
            </a:lvl4pPr>
            <a:lvl5pPr>
              <a:defRPr sz="1600" baseline="0"/>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sp>
        <p:nvSpPr>
          <p:cNvPr id="7" name="Tijdelijke aanduiding voor datum 3"/>
          <p:cNvSpPr>
            <a:spLocks noGrp="1"/>
          </p:cNvSpPr>
          <p:nvPr>
            <p:ph type="dt" sz="half" idx="10"/>
          </p:nvPr>
        </p:nvSpPr>
        <p:spPr/>
        <p:txBody>
          <a:bodyPr/>
          <a:lstStyle>
            <a:lvl1pPr>
              <a:defRPr/>
            </a:lvl1pPr>
          </a:lstStyle>
          <a:p>
            <a:pPr>
              <a:defRPr/>
            </a:pPr>
            <a:fld id="{D3303A7F-3FC4-41D1-8B73-FE734AF1328D}" type="datetimeFigureOut">
              <a:rPr lang="en-GB"/>
              <a:pPr>
                <a:defRPr/>
              </a:pPr>
              <a:t>09/12/2021</a:t>
            </a:fld>
            <a:endParaRPr lang="en-GB"/>
          </a:p>
        </p:txBody>
      </p:sp>
      <p:sp>
        <p:nvSpPr>
          <p:cNvPr id="8" name="Tijdelijke aanduiding voor voettekst 4"/>
          <p:cNvSpPr>
            <a:spLocks noGrp="1"/>
          </p:cNvSpPr>
          <p:nvPr>
            <p:ph type="ftr" sz="quarter" idx="11"/>
          </p:nvPr>
        </p:nvSpPr>
        <p:spPr/>
        <p:txBody>
          <a:bodyPr/>
          <a:lstStyle>
            <a:lvl1pPr>
              <a:defRPr/>
            </a:lvl1pPr>
          </a:lstStyle>
          <a:p>
            <a:pPr>
              <a:defRPr/>
            </a:pPr>
            <a:endParaRPr lang="en-GB"/>
          </a:p>
        </p:txBody>
      </p:sp>
      <p:sp>
        <p:nvSpPr>
          <p:cNvPr id="9" name="Tijdelijke aanduiding voor dianummer 5"/>
          <p:cNvSpPr>
            <a:spLocks noGrp="1"/>
          </p:cNvSpPr>
          <p:nvPr>
            <p:ph type="sldNum" sz="quarter" idx="12"/>
          </p:nvPr>
        </p:nvSpPr>
        <p:spPr/>
        <p:txBody>
          <a:bodyPr/>
          <a:lstStyle>
            <a:lvl1pPr>
              <a:defRPr/>
            </a:lvl1pPr>
          </a:lstStyle>
          <a:p>
            <a:pPr>
              <a:defRPr/>
            </a:pPr>
            <a:fld id="{1F4BB171-1D31-4944-BB57-4C02CB73DE5A}" type="slidenum">
              <a:rPr lang="en-GB"/>
              <a:pPr>
                <a:defRPr/>
              </a:pPr>
              <a:t>‹nr.›</a:t>
            </a:fld>
            <a:endParaRPr lang="en-GB"/>
          </a:p>
        </p:txBody>
      </p:sp>
    </p:spTree>
    <p:extLst>
      <p:ext uri="{BB962C8B-B14F-4D97-AF65-F5344CB8AC3E}">
        <p14:creationId xmlns:p14="http://schemas.microsoft.com/office/powerpoint/2010/main" val="1847515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5" name="shpVoettekst"/>
          <p:cNvSpPr>
            <a:spLocks noGrp="1" noChangeArrowheads="1"/>
          </p:cNvSpPr>
          <p:nvPr>
            <p:ph type="title"/>
          </p:nvPr>
        </p:nvSpPr>
        <p:spPr bwMode="auto">
          <a:xfrm>
            <a:off x="488953" y="1233489"/>
            <a:ext cx="10892367"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het opmaakprofiel te bewerken</a:t>
            </a:r>
          </a:p>
        </p:txBody>
      </p:sp>
      <p:sp>
        <p:nvSpPr>
          <p:cNvPr id="10246" name="shpPagina"/>
          <p:cNvSpPr>
            <a:spLocks noGrp="1" noChangeArrowheads="1"/>
          </p:cNvSpPr>
          <p:nvPr>
            <p:ph type="body" idx="1"/>
          </p:nvPr>
        </p:nvSpPr>
        <p:spPr bwMode="auto">
          <a:xfrm>
            <a:off x="488953" y="1798639"/>
            <a:ext cx="10892367" cy="435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p:txBody>
      </p:sp>
      <p:sp>
        <p:nvSpPr>
          <p:cNvPr id="11" name="shpTitel"/>
          <p:cNvSpPr>
            <a:spLocks noGrp="1" noChangeArrowheads="1"/>
          </p:cNvSpPr>
          <p:nvPr>
            <p:ph type="dt" sz="half" idx="2"/>
          </p:nvPr>
        </p:nvSpPr>
        <p:spPr bwMode="auto">
          <a:xfrm>
            <a:off x="5977469" y="6538913"/>
            <a:ext cx="5541433" cy="31591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333"/>
            </a:lvl1pPr>
          </a:lstStyle>
          <a:p>
            <a:endParaRPr lang="nl-NL" altLang="nl-NL"/>
          </a:p>
        </p:txBody>
      </p:sp>
      <p:sp>
        <p:nvSpPr>
          <p:cNvPr id="12" name="shpKleurvlakBoven"/>
          <p:cNvSpPr>
            <a:spLocks noGrp="1" noChangeArrowheads="1"/>
          </p:cNvSpPr>
          <p:nvPr>
            <p:ph type="ftr" sz="quarter" idx="3"/>
          </p:nvPr>
        </p:nvSpPr>
        <p:spPr bwMode="auto">
          <a:xfrm>
            <a:off x="5969002" y="6369051"/>
            <a:ext cx="5552017" cy="284163"/>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333"/>
            </a:lvl1pPr>
          </a:lstStyle>
          <a:p>
            <a:endParaRPr lang="nl-NL" altLang="nl-NL"/>
          </a:p>
        </p:txBody>
      </p:sp>
      <p:sp>
        <p:nvSpPr>
          <p:cNvPr id="13" name="shpBeeldmerk"/>
          <p:cNvSpPr>
            <a:spLocks noGrp="1" noChangeArrowheads="1"/>
          </p:cNvSpPr>
          <p:nvPr>
            <p:ph type="sldNum" sz="quarter" idx="4"/>
          </p:nvPr>
        </p:nvSpPr>
        <p:spPr bwMode="auto">
          <a:xfrm>
            <a:off x="516467" y="6362700"/>
            <a:ext cx="950384" cy="363539"/>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333"/>
            </a:lvl1pPr>
          </a:lstStyle>
          <a:p>
            <a:fld id="{57486415-5795-4539-AFBC-D914A08BE4B6}" type="slidenum">
              <a:rPr lang="nl-NL" altLang="nl-NL"/>
              <a:pPr/>
              <a:t>‹nr.›</a:t>
            </a:fld>
            <a:endParaRPr lang="nl-NL" altLang="nl-NL"/>
          </a:p>
        </p:txBody>
      </p:sp>
    </p:spTree>
    <p:extLst>
      <p:ext uri="{BB962C8B-B14F-4D97-AF65-F5344CB8AC3E}">
        <p14:creationId xmlns:p14="http://schemas.microsoft.com/office/powerpoint/2010/main" val="15723612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rtl="0" eaLnBrk="0" fontAlgn="base" hangingPunct="0">
        <a:spcBef>
          <a:spcPct val="0"/>
        </a:spcBef>
        <a:spcAft>
          <a:spcPct val="0"/>
        </a:spcAft>
        <a:defRPr sz="3467" kern="1200">
          <a:solidFill>
            <a:srgbClr val="900079"/>
          </a:solidFill>
          <a:latin typeface="+mj-lt"/>
          <a:ea typeface="+mj-ea"/>
          <a:cs typeface="+mj-cs"/>
        </a:defRPr>
      </a:lvl1pPr>
      <a:lvl2pPr algn="l" rtl="0" eaLnBrk="0" fontAlgn="base" hangingPunct="0">
        <a:spcBef>
          <a:spcPct val="0"/>
        </a:spcBef>
        <a:spcAft>
          <a:spcPct val="0"/>
        </a:spcAft>
        <a:defRPr sz="3467">
          <a:solidFill>
            <a:srgbClr val="900079"/>
          </a:solidFill>
          <a:latin typeface="Verdana" pitchFamily="34" charset="0"/>
          <a:ea typeface="Verdana" pitchFamily="34" charset="0"/>
          <a:cs typeface="Verdana" pitchFamily="34" charset="0"/>
        </a:defRPr>
      </a:lvl2pPr>
      <a:lvl3pPr algn="l" rtl="0" eaLnBrk="0" fontAlgn="base" hangingPunct="0">
        <a:spcBef>
          <a:spcPct val="0"/>
        </a:spcBef>
        <a:spcAft>
          <a:spcPct val="0"/>
        </a:spcAft>
        <a:defRPr sz="3467">
          <a:solidFill>
            <a:srgbClr val="900079"/>
          </a:solidFill>
          <a:latin typeface="Verdana" pitchFamily="34" charset="0"/>
          <a:ea typeface="Verdana" pitchFamily="34" charset="0"/>
          <a:cs typeface="Verdana" pitchFamily="34" charset="0"/>
        </a:defRPr>
      </a:lvl3pPr>
      <a:lvl4pPr algn="l" rtl="0" eaLnBrk="0" fontAlgn="base" hangingPunct="0">
        <a:spcBef>
          <a:spcPct val="0"/>
        </a:spcBef>
        <a:spcAft>
          <a:spcPct val="0"/>
        </a:spcAft>
        <a:defRPr sz="3467">
          <a:solidFill>
            <a:srgbClr val="900079"/>
          </a:solidFill>
          <a:latin typeface="Verdana" pitchFamily="34" charset="0"/>
          <a:ea typeface="Verdana" pitchFamily="34" charset="0"/>
          <a:cs typeface="Verdana" pitchFamily="34" charset="0"/>
        </a:defRPr>
      </a:lvl4pPr>
      <a:lvl5pPr algn="l" rtl="0" eaLnBrk="0" fontAlgn="base" hangingPunct="0">
        <a:spcBef>
          <a:spcPct val="0"/>
        </a:spcBef>
        <a:spcAft>
          <a:spcPct val="0"/>
        </a:spcAft>
        <a:defRPr sz="3467">
          <a:solidFill>
            <a:srgbClr val="900079"/>
          </a:solidFill>
          <a:latin typeface="Verdana" pitchFamily="34" charset="0"/>
          <a:ea typeface="Verdana" pitchFamily="34" charset="0"/>
          <a:cs typeface="Verdana" pitchFamily="34" charset="0"/>
        </a:defRPr>
      </a:lvl5pPr>
      <a:lvl6pPr marL="609585" algn="l" rtl="0" eaLnBrk="1" fontAlgn="base" hangingPunct="1">
        <a:spcBef>
          <a:spcPct val="0"/>
        </a:spcBef>
        <a:spcAft>
          <a:spcPct val="0"/>
        </a:spcAft>
        <a:defRPr sz="3467">
          <a:solidFill>
            <a:schemeClr val="tx1"/>
          </a:solidFill>
          <a:latin typeface="Verdana" pitchFamily="34" charset="0"/>
          <a:ea typeface="Verdana" pitchFamily="34" charset="0"/>
          <a:cs typeface="Verdana" pitchFamily="34" charset="0"/>
        </a:defRPr>
      </a:lvl6pPr>
      <a:lvl7pPr marL="1219170" algn="l" rtl="0" eaLnBrk="1" fontAlgn="base" hangingPunct="1">
        <a:spcBef>
          <a:spcPct val="0"/>
        </a:spcBef>
        <a:spcAft>
          <a:spcPct val="0"/>
        </a:spcAft>
        <a:defRPr sz="3467">
          <a:solidFill>
            <a:schemeClr val="tx1"/>
          </a:solidFill>
          <a:latin typeface="Verdana" pitchFamily="34" charset="0"/>
          <a:ea typeface="Verdana" pitchFamily="34" charset="0"/>
          <a:cs typeface="Verdana" pitchFamily="34" charset="0"/>
        </a:defRPr>
      </a:lvl7pPr>
      <a:lvl8pPr marL="1828754" algn="l" rtl="0" eaLnBrk="1" fontAlgn="base" hangingPunct="1">
        <a:spcBef>
          <a:spcPct val="0"/>
        </a:spcBef>
        <a:spcAft>
          <a:spcPct val="0"/>
        </a:spcAft>
        <a:defRPr sz="3467">
          <a:solidFill>
            <a:schemeClr val="tx1"/>
          </a:solidFill>
          <a:latin typeface="Verdana" pitchFamily="34" charset="0"/>
          <a:ea typeface="Verdana" pitchFamily="34" charset="0"/>
          <a:cs typeface="Verdana" pitchFamily="34" charset="0"/>
        </a:defRPr>
      </a:lvl8pPr>
      <a:lvl9pPr marL="2438339" algn="l" rtl="0" eaLnBrk="1" fontAlgn="base" hangingPunct="1">
        <a:spcBef>
          <a:spcPct val="0"/>
        </a:spcBef>
        <a:spcAft>
          <a:spcPct val="0"/>
        </a:spcAft>
        <a:defRPr sz="3467">
          <a:solidFill>
            <a:schemeClr val="tx1"/>
          </a:solidFill>
          <a:latin typeface="Verdana" pitchFamily="34" charset="0"/>
          <a:ea typeface="Verdana" pitchFamily="34" charset="0"/>
          <a:cs typeface="Verdana" pitchFamily="34" charset="0"/>
        </a:defRPr>
      </a:lvl9pPr>
    </p:titleStyle>
    <p:bodyStyle>
      <a:lvl1pPr algn="l" rtl="0" eaLnBrk="0" fontAlgn="base" hangingPunct="0">
        <a:spcBef>
          <a:spcPct val="20000"/>
        </a:spcBef>
        <a:spcAft>
          <a:spcPct val="0"/>
        </a:spcAft>
        <a:buFont typeface="Arial" charset="0"/>
        <a:defRPr kern="1200">
          <a:solidFill>
            <a:srgbClr val="000000"/>
          </a:solidFill>
          <a:latin typeface="+mn-lt"/>
          <a:ea typeface="+mn-ea"/>
          <a:cs typeface="+mn-cs"/>
        </a:defRPr>
      </a:lvl1pPr>
      <a:lvl2pPr marL="203195" indent="-201079" algn="l" rtl="0" eaLnBrk="0" fontAlgn="base" hangingPunct="0">
        <a:spcBef>
          <a:spcPct val="20000"/>
        </a:spcBef>
        <a:spcAft>
          <a:spcPct val="0"/>
        </a:spcAft>
        <a:buFont typeface="Arial" charset="0"/>
        <a:buBlip>
          <a:blip r:embed="rId7"/>
        </a:buBlip>
        <a:defRPr kern="1200">
          <a:solidFill>
            <a:srgbClr val="000000"/>
          </a:solidFill>
          <a:latin typeface="+mn-lt"/>
          <a:ea typeface="+mn-ea"/>
          <a:cs typeface="+mn-cs"/>
        </a:defRPr>
      </a:lvl2pPr>
      <a:lvl3pPr marL="541853" indent="-336542" algn="l" rtl="0" eaLnBrk="0" fontAlgn="base" hangingPunct="0">
        <a:spcBef>
          <a:spcPct val="20000"/>
        </a:spcBef>
        <a:spcAft>
          <a:spcPct val="0"/>
        </a:spcAft>
        <a:buFont typeface="Arial" charset="0"/>
        <a:buBlip>
          <a:blip r:embed="rId8"/>
        </a:buBlip>
        <a:defRPr kern="1200">
          <a:solidFill>
            <a:srgbClr val="000000"/>
          </a:solidFill>
          <a:latin typeface="+mn-lt"/>
          <a:ea typeface="+mn-ea"/>
          <a:cs typeface="+mn-cs"/>
        </a:defRPr>
      </a:lvl3pPr>
      <a:lvl4pPr marL="844530" indent="-300559" algn="l" rtl="0" eaLnBrk="0" fontAlgn="base" hangingPunct="0">
        <a:spcBef>
          <a:spcPct val="20000"/>
        </a:spcBef>
        <a:spcAft>
          <a:spcPct val="0"/>
        </a:spcAft>
        <a:buFont typeface="Arial" charset="0"/>
        <a:buBlip>
          <a:blip r:embed="rId9"/>
        </a:buBlip>
        <a:defRPr kern="1200">
          <a:solidFill>
            <a:srgbClr val="000000"/>
          </a:solidFill>
          <a:latin typeface="+mn-lt"/>
          <a:ea typeface="+mn-ea"/>
          <a:cs typeface="+mn-cs"/>
        </a:defRPr>
      </a:lvl4pPr>
      <a:lvl5pPr marL="1081590" indent="-234945"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nl-NL"/>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F0DCDB-D47E-480E-8679-85C84E11C1F7}"/>
              </a:ext>
            </a:extLst>
          </p:cNvPr>
          <p:cNvSpPr>
            <a:spLocks noGrp="1"/>
          </p:cNvSpPr>
          <p:nvPr>
            <p:ph type="ctrTitle"/>
          </p:nvPr>
        </p:nvSpPr>
        <p:spPr>
          <a:xfrm>
            <a:off x="6573310" y="1925627"/>
            <a:ext cx="4800635" cy="1824051"/>
          </a:xfrm>
        </p:spPr>
        <p:txBody>
          <a:bodyPr>
            <a:normAutofit/>
          </a:bodyPr>
          <a:lstStyle/>
          <a:p>
            <a:r>
              <a:rPr lang="nl-NL" dirty="0">
                <a:solidFill>
                  <a:schemeClr val="tx1"/>
                </a:solidFill>
              </a:rPr>
              <a:t>Duurzame toegankelijkheid in archiefregeling </a:t>
            </a:r>
          </a:p>
        </p:txBody>
      </p:sp>
      <p:sp>
        <p:nvSpPr>
          <p:cNvPr id="3" name="Ondertitel 2">
            <a:extLst>
              <a:ext uri="{FF2B5EF4-FFF2-40B4-BE49-F238E27FC236}">
                <a16:creationId xmlns:a16="http://schemas.microsoft.com/office/drawing/2014/main" id="{C327C358-EEA5-47C9-BD05-6C3D47671626}"/>
              </a:ext>
            </a:extLst>
          </p:cNvPr>
          <p:cNvSpPr>
            <a:spLocks noGrp="1"/>
          </p:cNvSpPr>
          <p:nvPr>
            <p:ph type="subTitle" idx="1"/>
          </p:nvPr>
        </p:nvSpPr>
        <p:spPr>
          <a:xfrm>
            <a:off x="6544736" y="3513149"/>
            <a:ext cx="4857784" cy="2992665"/>
          </a:xfrm>
        </p:spPr>
        <p:txBody>
          <a:bodyPr>
            <a:normAutofit/>
          </a:bodyPr>
          <a:lstStyle/>
          <a:p>
            <a:endParaRPr lang="nl-NL" dirty="0"/>
          </a:p>
          <a:p>
            <a:endParaRPr lang="nl-NL" dirty="0"/>
          </a:p>
          <a:p>
            <a:endParaRPr lang="nl-NL" dirty="0"/>
          </a:p>
          <a:p>
            <a:endParaRPr lang="nl-NL" dirty="0"/>
          </a:p>
          <a:p>
            <a:r>
              <a:rPr lang="nl-NL" dirty="0">
                <a:solidFill>
                  <a:schemeClr val="tx1"/>
                </a:solidFill>
              </a:rPr>
              <a:t>13 &amp; 14 december 2021</a:t>
            </a:r>
          </a:p>
        </p:txBody>
      </p:sp>
    </p:spTree>
    <p:extLst>
      <p:ext uri="{BB962C8B-B14F-4D97-AF65-F5344CB8AC3E}">
        <p14:creationId xmlns:p14="http://schemas.microsoft.com/office/powerpoint/2010/main" val="3761159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10</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Overzicht – splitsing art. 18</a:t>
            </a:r>
          </a:p>
        </p:txBody>
      </p:sp>
      <p:sp>
        <p:nvSpPr>
          <p:cNvPr id="113667" name="Rectangle 3"/>
          <p:cNvSpPr>
            <a:spLocks noGrp="1" noChangeArrowheads="1"/>
          </p:cNvSpPr>
          <p:nvPr>
            <p:ph type="body" sz="half" idx="4294967295"/>
          </p:nvPr>
        </p:nvSpPr>
        <p:spPr>
          <a:xfrm>
            <a:off x="488953" y="1798639"/>
            <a:ext cx="5344583" cy="4356100"/>
          </a:xfrm>
        </p:spPr>
        <p:txBody>
          <a:bodyPr/>
          <a:lstStyle/>
          <a:p>
            <a:r>
              <a:rPr lang="nl-NL" i="1" dirty="0"/>
              <a:t>Wat vindt de klankbordgroep ervan om het huidige artikel 18 te splitsen in twee artikelen, een artikel over overzicht en een artikel over ordeningsstructuur?</a:t>
            </a:r>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6112936" y="1798639"/>
            <a:ext cx="5577417" cy="4356100"/>
          </a:xfrm>
        </p:spPr>
        <p:txBody>
          <a:bodyPr/>
          <a:lstStyle/>
          <a:p>
            <a:r>
              <a:rPr lang="nl-NL" altLang="nl-NL" sz="1600" dirty="0">
                <a:latin typeface="Verdana" pitchFamily="34" charset="0"/>
              </a:rPr>
              <a:t>Artikel 18. Overzicht en ordeningsstructuur</a:t>
            </a:r>
          </a:p>
          <a:p>
            <a:endParaRPr lang="nl-NL" altLang="nl-NL" sz="1600" dirty="0">
              <a:latin typeface="Verdana" pitchFamily="34" charset="0"/>
            </a:endParaRPr>
          </a:p>
          <a:p>
            <a:r>
              <a:rPr lang="nl-NL" altLang="nl-NL" sz="1600" dirty="0">
                <a:latin typeface="Verdana" pitchFamily="34" charset="0"/>
              </a:rPr>
              <a:t>1. De zorgdrager zorgt ervoor dat de onder hem ressorterende overheidsorganen beschikken over een actueel, compleet en logisch samenhangend overzicht van de bij dat overheidsorgaan berustende archiefbescheiden, geordend overeenkomstig het ten tijde van de vorming van het archief daarvoor geldende ordeningsstructuur.</a:t>
            </a:r>
          </a:p>
          <a:p>
            <a:r>
              <a:rPr lang="nl-NL" altLang="nl-NL" sz="1600" dirty="0">
                <a:latin typeface="Verdana" pitchFamily="34" charset="0"/>
              </a:rPr>
              <a:t>2. Indien de ordeningsstructuur tussentijds wordt aangepast, wordt de</a:t>
            </a:r>
          </a:p>
          <a:p>
            <a:r>
              <a:rPr lang="nl-NL" altLang="nl-NL" sz="1600" dirty="0">
                <a:latin typeface="Verdana" pitchFamily="34" charset="0"/>
              </a:rPr>
              <a:t>oorspronkelijke versie tezamen met de nieuwe versie bewaard.</a:t>
            </a:r>
          </a:p>
          <a:p>
            <a:endParaRPr lang="nl-NL" altLang="nl-NL" sz="1600" dirty="0">
              <a:latin typeface="Verdana" pitchFamily="34" charset="0"/>
            </a:endParaRPr>
          </a:p>
        </p:txBody>
      </p:sp>
    </p:spTree>
    <p:extLst>
      <p:ext uri="{BB962C8B-B14F-4D97-AF65-F5344CB8AC3E}">
        <p14:creationId xmlns:p14="http://schemas.microsoft.com/office/powerpoint/2010/main" val="3457117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11</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Overzicht – voorstel inhoudelijk artikel</a:t>
            </a:r>
          </a:p>
        </p:txBody>
      </p:sp>
      <p:sp>
        <p:nvSpPr>
          <p:cNvPr id="113667" name="Rectangle 3"/>
          <p:cNvSpPr>
            <a:spLocks noGrp="1" noChangeArrowheads="1"/>
          </p:cNvSpPr>
          <p:nvPr>
            <p:ph type="body" sz="half" idx="4294967295"/>
          </p:nvPr>
        </p:nvSpPr>
        <p:spPr>
          <a:xfrm>
            <a:off x="488953" y="1798639"/>
            <a:ext cx="3511547" cy="4356100"/>
          </a:xfrm>
        </p:spPr>
        <p:txBody>
          <a:bodyPr/>
          <a:lstStyle/>
          <a:p>
            <a:r>
              <a:rPr lang="nl-NL" i="1" dirty="0"/>
              <a:t>Wat vindt de klankbordgroep van het inhoudelijke artikel? Sluit dit aan bij de moderne </a:t>
            </a:r>
            <a:r>
              <a:rPr lang="nl-NL" i="1" dirty="0" err="1"/>
              <a:t>informatiehuishouding</a:t>
            </a:r>
            <a:r>
              <a:rPr lang="nl-NL" i="1" dirty="0"/>
              <a:t> en de praktijk?</a:t>
            </a:r>
            <a:endParaRPr lang="nl-NL" dirty="0"/>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4552950" y="1798639"/>
            <a:ext cx="7137403" cy="4356100"/>
          </a:xfrm>
        </p:spPr>
        <p:txBody>
          <a:bodyPr/>
          <a:lstStyle/>
          <a:p>
            <a:r>
              <a:rPr lang="nl-NL" dirty="0"/>
              <a:t>Ieder verantwoordelijk overheidsorgaan beschikt over een of meerdere informatieoverzichten of kan deze creëren waarbij dit overzicht of deze overzichten inzicht geven in:</a:t>
            </a:r>
          </a:p>
          <a:p>
            <a:pPr marL="285750" lvl="0" indent="-285750">
              <a:buFont typeface="Arial" panose="020B0604020202020204" pitchFamily="34" charset="0"/>
              <a:buChar char="•"/>
            </a:pPr>
            <a:r>
              <a:rPr lang="nl-NL" dirty="0"/>
              <a:t>Taken en werkprocessen van de organisatie en de documenten die hierbij worden gemaakt en ontvangen;</a:t>
            </a:r>
          </a:p>
          <a:p>
            <a:pPr marL="285750" lvl="0" indent="-285750">
              <a:buFont typeface="Arial" panose="020B0604020202020204" pitchFamily="34" charset="0"/>
              <a:buChar char="•"/>
            </a:pPr>
            <a:r>
              <a:rPr lang="nl-NL" dirty="0"/>
              <a:t>Afdelingen, applicaties en andere technische en organisatorische systemen met behulp waarvan documenten worden gemaakt en ontvangen;</a:t>
            </a:r>
          </a:p>
          <a:p>
            <a:pPr marL="285750" lvl="0" indent="-285750">
              <a:buFont typeface="Arial" panose="020B0604020202020204" pitchFamily="34" charset="0"/>
              <a:buChar char="•"/>
            </a:pPr>
            <a:r>
              <a:rPr lang="nl-NL" dirty="0"/>
              <a:t>Op zodanige wijze dat de vindplaats van de documenten bekend is en passende maatregelen ten behoeve van duurzame toegankelijkheid kunnen worden bepaald;</a:t>
            </a:r>
          </a:p>
          <a:p>
            <a:pPr marL="285750" lvl="0" indent="-285750">
              <a:buFont typeface="Arial" panose="020B0604020202020204" pitchFamily="34" charset="0"/>
              <a:buChar char="•"/>
            </a:pPr>
            <a:r>
              <a:rPr lang="nl-NL" dirty="0"/>
              <a:t>Wijzigingen in de taken, werkprocessen alsmede de technische en organisatorische systemen en vindplaats worden gedocumenteerd en het overzicht wordt actueel gehouden;</a:t>
            </a:r>
          </a:p>
          <a:p>
            <a:endParaRPr lang="nl-NL" altLang="nl-NL" sz="1600" dirty="0">
              <a:latin typeface="Verdana" pitchFamily="34" charset="0"/>
            </a:endParaRPr>
          </a:p>
        </p:txBody>
      </p:sp>
    </p:spTree>
    <p:extLst>
      <p:ext uri="{BB962C8B-B14F-4D97-AF65-F5344CB8AC3E}">
        <p14:creationId xmlns:p14="http://schemas.microsoft.com/office/powerpoint/2010/main" val="1164937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12</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Metadata – voorstel inhoudelijk artikel (1)</a:t>
            </a:r>
          </a:p>
        </p:txBody>
      </p:sp>
      <p:sp>
        <p:nvSpPr>
          <p:cNvPr id="113667" name="Rectangle 3"/>
          <p:cNvSpPr>
            <a:spLocks noGrp="1" noChangeArrowheads="1"/>
          </p:cNvSpPr>
          <p:nvPr>
            <p:ph type="body" sz="half" idx="4294967295"/>
          </p:nvPr>
        </p:nvSpPr>
        <p:spPr>
          <a:xfrm>
            <a:off x="488953" y="1798639"/>
            <a:ext cx="3130547" cy="4356100"/>
          </a:xfrm>
        </p:spPr>
        <p:txBody>
          <a:bodyPr/>
          <a:lstStyle/>
          <a:p>
            <a:r>
              <a:rPr lang="nl-NL" i="1" dirty="0"/>
              <a:t>Wat vindt de klankbordgroep van het huidige voorstel? Wat ontbreekt er eventueel?</a:t>
            </a:r>
            <a:endParaRPr lang="nl-NL" dirty="0"/>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4010026" y="1798639"/>
            <a:ext cx="7680328" cy="4356100"/>
          </a:xfrm>
        </p:spPr>
        <p:txBody>
          <a:bodyPr/>
          <a:lstStyle/>
          <a:p>
            <a:pPr marL="342900" lvl="0" indent="-342900">
              <a:buFont typeface="+mj-lt"/>
              <a:buAutoNum type="arabicPeriod"/>
            </a:pPr>
            <a:r>
              <a:rPr lang="nl-NL" dirty="0"/>
              <a:t>Het verantwoordelijk overheidsorgaan stelt een of meerdere metagegevensschema’s als bedoeld in NEN ISO 23081 vast;</a:t>
            </a:r>
          </a:p>
          <a:p>
            <a:pPr marL="342900" lvl="0" indent="-342900">
              <a:buFont typeface="+mj-lt"/>
              <a:buAutoNum type="arabicPeriod"/>
            </a:pPr>
            <a:r>
              <a:rPr lang="nl-NL" dirty="0"/>
              <a:t>Het verantwoordelijk overheidsorgaan koppelt aan documenten metadata conform het </a:t>
            </a:r>
            <a:r>
              <a:rPr lang="nl-NL" dirty="0" err="1"/>
              <a:t>metadataschema</a:t>
            </a:r>
            <a:r>
              <a:rPr lang="nl-NL" dirty="0"/>
              <a:t>.</a:t>
            </a:r>
          </a:p>
          <a:p>
            <a:endParaRPr lang="nl-NL" altLang="nl-NL" sz="1600" dirty="0">
              <a:latin typeface="Verdana" pitchFamily="34" charset="0"/>
            </a:endParaRPr>
          </a:p>
        </p:txBody>
      </p:sp>
    </p:spTree>
    <p:extLst>
      <p:ext uri="{BB962C8B-B14F-4D97-AF65-F5344CB8AC3E}">
        <p14:creationId xmlns:p14="http://schemas.microsoft.com/office/powerpoint/2010/main" val="408586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13</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Metadata – voorstel inhoudelijk artikel (2)</a:t>
            </a:r>
          </a:p>
        </p:txBody>
      </p:sp>
      <p:sp>
        <p:nvSpPr>
          <p:cNvPr id="113667" name="Rectangle 3"/>
          <p:cNvSpPr>
            <a:spLocks noGrp="1" noChangeArrowheads="1"/>
          </p:cNvSpPr>
          <p:nvPr>
            <p:ph type="body" sz="half" idx="4294967295"/>
          </p:nvPr>
        </p:nvSpPr>
        <p:spPr>
          <a:xfrm>
            <a:off x="488953" y="1798639"/>
            <a:ext cx="3130547" cy="4356100"/>
          </a:xfrm>
        </p:spPr>
        <p:txBody>
          <a:bodyPr/>
          <a:lstStyle/>
          <a:p>
            <a:r>
              <a:rPr lang="nl-NL" i="1" dirty="0"/>
              <a:t>Wat vindt de klankbordgroep van het huidige voorstel? Wat ontbreekt er eventueel?</a:t>
            </a:r>
            <a:endParaRPr lang="nl-NL" dirty="0"/>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4010025" y="1798639"/>
            <a:ext cx="7962899" cy="4356100"/>
          </a:xfrm>
        </p:spPr>
        <p:txBody>
          <a:bodyPr/>
          <a:lstStyle/>
          <a:p>
            <a:pPr lvl="0"/>
            <a:r>
              <a:rPr lang="nl-NL" sz="1400" dirty="0"/>
              <a:t>3. Van ieder document kan te allen tijde, minimaal, worden vastgesteld:</a:t>
            </a:r>
          </a:p>
          <a:p>
            <a:r>
              <a:rPr lang="nl-NL" sz="1400" dirty="0"/>
              <a:t>inhoud:</a:t>
            </a:r>
          </a:p>
          <a:p>
            <a:pPr lvl="1"/>
            <a:r>
              <a:rPr lang="nl-NL" sz="1400" dirty="0"/>
              <a:t>structuur</a:t>
            </a:r>
          </a:p>
          <a:p>
            <a:pPr lvl="1"/>
            <a:r>
              <a:rPr lang="nl-NL" sz="1400" dirty="0"/>
              <a:t>uniek identificatiekenmerk, voor zover de documenten de vorm van bestanden hebben</a:t>
            </a:r>
          </a:p>
          <a:p>
            <a:pPr lvl="1"/>
            <a:r>
              <a:rPr lang="nl-NL" sz="1400" dirty="0"/>
              <a:t>verschijningsvorm, indien relevant</a:t>
            </a:r>
          </a:p>
          <a:p>
            <a:pPr lvl="1"/>
            <a:r>
              <a:rPr lang="nl-NL" sz="1400" dirty="0"/>
              <a:t>wanneer, door wie en uit hoofde van welke ta(a)k(en) of werkproces het door het overheidsorgaan werd ontvangen of gecreëerd </a:t>
            </a:r>
          </a:p>
          <a:p>
            <a:pPr lvl="1"/>
            <a:r>
              <a:rPr lang="nl-NL" sz="1400" dirty="0"/>
              <a:t>samenhang met andere door het overheidsorgaan ontvangen en gecreëerde documenten</a:t>
            </a:r>
          </a:p>
          <a:p>
            <a:pPr lvl="1"/>
            <a:r>
              <a:rPr lang="nl-NL" sz="1400" dirty="0"/>
              <a:t>de met betrekking tot het document uitgevoerde beheeractiviteiten </a:t>
            </a:r>
          </a:p>
          <a:p>
            <a:pPr lvl="1"/>
            <a:r>
              <a:rPr lang="nl-NL" sz="1400" dirty="0"/>
              <a:t>het formaat waarin het document is ontvangen of gecreëerd.</a:t>
            </a:r>
          </a:p>
          <a:p>
            <a:pPr lvl="1"/>
            <a:r>
              <a:rPr lang="nl-NL" sz="1400" dirty="0"/>
              <a:t>voor zover gebruik is gemaakt van een digitale handtekening:</a:t>
            </a:r>
          </a:p>
          <a:p>
            <a:pPr lvl="2"/>
            <a:r>
              <a:rPr lang="nl-NL" sz="1400" dirty="0"/>
              <a:t>de houder van de digitale handtekening;</a:t>
            </a:r>
          </a:p>
          <a:p>
            <a:pPr lvl="2"/>
            <a:r>
              <a:rPr lang="nl-NL" sz="1400" dirty="0"/>
              <a:t>het moment van validatie van de digitale handtekening, alsmede het resultaat daarvan;</a:t>
            </a:r>
          </a:p>
          <a:p>
            <a:pPr lvl="2"/>
            <a:r>
              <a:rPr lang="nl-NL" sz="1400" dirty="0"/>
              <a:t>de voor de validatie verantwoordelijke functionaris; en</a:t>
            </a:r>
          </a:p>
          <a:p>
            <a:pPr lvl="2"/>
            <a:r>
              <a:rPr lang="nl-NL" sz="1400" dirty="0"/>
              <a:t>voor zover bekend ten tijde van het werkproces: de identificatie van het certificaat van de digitale handtekening.</a:t>
            </a:r>
          </a:p>
          <a:p>
            <a:endParaRPr lang="nl-NL" altLang="nl-NL" sz="1600" dirty="0">
              <a:latin typeface="Verdana" pitchFamily="34" charset="0"/>
            </a:endParaRPr>
          </a:p>
        </p:txBody>
      </p:sp>
    </p:spTree>
    <p:extLst>
      <p:ext uri="{BB962C8B-B14F-4D97-AF65-F5344CB8AC3E}">
        <p14:creationId xmlns:p14="http://schemas.microsoft.com/office/powerpoint/2010/main" val="2518737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14</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Zoeken, vinden, weergeven – voorstel inhoudelijk artikel</a:t>
            </a:r>
          </a:p>
        </p:txBody>
      </p:sp>
      <p:sp>
        <p:nvSpPr>
          <p:cNvPr id="113667" name="Rectangle 3"/>
          <p:cNvSpPr>
            <a:spLocks noGrp="1" noChangeArrowheads="1"/>
          </p:cNvSpPr>
          <p:nvPr>
            <p:ph type="body" sz="half" idx="4294967295"/>
          </p:nvPr>
        </p:nvSpPr>
        <p:spPr>
          <a:xfrm>
            <a:off x="488953" y="1798639"/>
            <a:ext cx="3130547" cy="4356100"/>
          </a:xfrm>
        </p:spPr>
        <p:txBody>
          <a:bodyPr/>
          <a:lstStyle/>
          <a:p>
            <a:r>
              <a:rPr lang="nl-NL" i="1" dirty="0"/>
              <a:t>Wat vindt de klankbordgroep van dit voorstel? Is de open norm uitvoerbaar?</a:t>
            </a:r>
            <a:endParaRPr lang="nl-NL" dirty="0"/>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4010025" y="1798639"/>
            <a:ext cx="7962899" cy="4356100"/>
          </a:xfrm>
        </p:spPr>
        <p:txBody>
          <a:bodyPr/>
          <a:lstStyle/>
          <a:p>
            <a:r>
              <a:rPr lang="nl-NL" sz="1600" dirty="0"/>
              <a:t>We doen een </a:t>
            </a:r>
            <a:r>
              <a:rPr lang="nl-NL" sz="1600" u="sng" dirty="0"/>
              <a:t>inhoudelijk</a:t>
            </a:r>
            <a:r>
              <a:rPr lang="nl-NL" sz="1600" i="1" dirty="0"/>
              <a:t> </a:t>
            </a:r>
            <a:r>
              <a:rPr lang="nl-NL" sz="1600" dirty="0"/>
              <a:t>voorstel:</a:t>
            </a:r>
          </a:p>
          <a:p>
            <a:pPr marL="285750" indent="-285750">
              <a:buFont typeface="Arial" panose="020B0604020202020204" pitchFamily="34" charset="0"/>
              <a:buChar char="•"/>
            </a:pPr>
            <a:r>
              <a:rPr lang="nl-NL" sz="1600" dirty="0"/>
              <a:t>Een verantwoordelijk overheidsorgaan moet voldoen aan de volgende eisen:</a:t>
            </a:r>
          </a:p>
          <a:p>
            <a:pPr marL="285750" lvl="0" indent="-285750">
              <a:buFont typeface="Arial" panose="020B0604020202020204" pitchFamily="34" charset="0"/>
              <a:buChar char="•"/>
            </a:pPr>
            <a:r>
              <a:rPr lang="nl-NL" sz="1600" dirty="0"/>
              <a:t>Er is een zoekfunctie of er zijn meerdere zoekfuncties waarmee alle relevante documenten (data)vindbaar zijn, binnen redelijk tijd en inspanning.</a:t>
            </a:r>
          </a:p>
          <a:p>
            <a:pPr marL="285750" lvl="0" indent="-285750">
              <a:buFont typeface="Arial" panose="020B0604020202020204" pitchFamily="34" charset="0"/>
              <a:buChar char="•"/>
            </a:pPr>
            <a:r>
              <a:rPr lang="nl-NL" sz="1600" dirty="0"/>
              <a:t>Van elk document is een weergave beschikbaar, binnen redelijke tijd en inspanning.</a:t>
            </a:r>
          </a:p>
          <a:p>
            <a:pPr marL="285750" lvl="0" indent="-285750">
              <a:buFont typeface="Arial" panose="020B0604020202020204" pitchFamily="34" charset="0"/>
              <a:buChar char="•"/>
            </a:pPr>
            <a:r>
              <a:rPr lang="nl-NL" sz="1600" dirty="0"/>
              <a:t>Van elk document is een export beschikbaar, binnen redelijke tijd en inspanning.</a:t>
            </a:r>
          </a:p>
          <a:p>
            <a:pPr marL="285750" lvl="0" indent="-285750">
              <a:buFont typeface="Arial" panose="020B0604020202020204" pitchFamily="34" charset="0"/>
              <a:buChar char="•"/>
            </a:pPr>
            <a:r>
              <a:rPr lang="nl-NL" sz="1600" dirty="0"/>
              <a:t>Een document is toegankelijk voor iedereen die op basis van regelgeving en beleid inzagerecht heeft.</a:t>
            </a:r>
          </a:p>
          <a:p>
            <a:pPr marL="285750" lvl="0" indent="-285750">
              <a:buFont typeface="Arial" panose="020B0604020202020204" pitchFamily="34" charset="0"/>
              <a:buChar char="•"/>
            </a:pPr>
            <a:r>
              <a:rPr lang="nl-NL" sz="1600" dirty="0"/>
              <a:t>Als een document slechts gedeeltelijk openbaar is, dan kan bij de beschikbaarstelling ervan een gedeeltelijke weergave en export worden gemaakt.</a:t>
            </a:r>
          </a:p>
          <a:p>
            <a:pPr marL="285750" lvl="0" indent="-285750">
              <a:buFont typeface="Arial" panose="020B0604020202020204" pitchFamily="34" charset="0"/>
              <a:buChar char="•"/>
            </a:pPr>
            <a:r>
              <a:rPr lang="nl-NL" sz="1600" dirty="0"/>
              <a:t>Een document moet ten alle tijden kunnen worden weergegeven in de oorspronkelijke vorm en context of begrepen worden in die vorm en context</a:t>
            </a:r>
            <a:r>
              <a:rPr lang="nl-NL" dirty="0"/>
              <a:t>.</a:t>
            </a:r>
          </a:p>
          <a:p>
            <a:endParaRPr lang="nl-NL" altLang="nl-NL" sz="1600" dirty="0">
              <a:latin typeface="Verdana" pitchFamily="34" charset="0"/>
            </a:endParaRPr>
          </a:p>
        </p:txBody>
      </p:sp>
    </p:spTree>
    <p:extLst>
      <p:ext uri="{BB962C8B-B14F-4D97-AF65-F5344CB8AC3E}">
        <p14:creationId xmlns:p14="http://schemas.microsoft.com/office/powerpoint/2010/main" val="363469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15</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err="1">
                <a:solidFill>
                  <a:srgbClr val="2494C5"/>
                </a:solidFill>
                <a:latin typeface="Verdana" pitchFamily="34" charset="0"/>
                <a:ea typeface="Verdana" pitchFamily="34" charset="0"/>
              </a:rPr>
              <a:t>Preserveringsbeleid</a:t>
            </a:r>
            <a:endParaRPr lang="nl-NL" altLang="nl-NL" sz="3067" spc="-80" dirty="0">
              <a:solidFill>
                <a:srgbClr val="2494C5"/>
              </a:solidFill>
              <a:latin typeface="Verdana" pitchFamily="34" charset="0"/>
              <a:ea typeface="Verdana" pitchFamily="34" charset="0"/>
            </a:endParaRPr>
          </a:p>
        </p:txBody>
      </p:sp>
      <p:sp>
        <p:nvSpPr>
          <p:cNvPr id="113667" name="Rectangle 3"/>
          <p:cNvSpPr>
            <a:spLocks noGrp="1" noChangeArrowheads="1"/>
          </p:cNvSpPr>
          <p:nvPr>
            <p:ph type="body" sz="half" idx="4294967295"/>
          </p:nvPr>
        </p:nvSpPr>
        <p:spPr>
          <a:xfrm>
            <a:off x="488953" y="1798639"/>
            <a:ext cx="3130547" cy="4356100"/>
          </a:xfrm>
        </p:spPr>
        <p:txBody>
          <a:bodyPr/>
          <a:lstStyle/>
          <a:p>
            <a:pPr marL="285750" lvl="0" indent="-285750">
              <a:buFont typeface="Arial" panose="020B0604020202020204" pitchFamily="34" charset="0"/>
              <a:buChar char="•"/>
            </a:pPr>
            <a:r>
              <a:rPr lang="nl-NL" i="1" dirty="0"/>
              <a:t>Heeft het opstellen van beleid toegevoegde waarde voor de praktijk? Is het uitvoerbaar?</a:t>
            </a:r>
          </a:p>
          <a:p>
            <a:pPr marL="285750" lvl="0" indent="-285750">
              <a:buFont typeface="Arial" panose="020B0604020202020204" pitchFamily="34" charset="0"/>
              <a:buChar char="•"/>
            </a:pPr>
            <a:r>
              <a:rPr lang="nl-NL" i="1" dirty="0"/>
              <a:t>De rol van de archivaris/archiefdienst bij het opstellen van dit beleid.</a:t>
            </a:r>
            <a:endParaRPr lang="nl-NL" dirty="0"/>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4010025" y="1798639"/>
            <a:ext cx="7962899" cy="4356100"/>
          </a:xfrm>
        </p:spPr>
        <p:txBody>
          <a:bodyPr/>
          <a:lstStyle/>
          <a:p>
            <a:r>
              <a:rPr lang="nl-NL" altLang="nl-NL" dirty="0">
                <a:latin typeface="Verdana" pitchFamily="34" charset="0"/>
              </a:rPr>
              <a:t>We doen een </a:t>
            </a:r>
            <a:r>
              <a:rPr lang="nl-NL" altLang="nl-NL" u="sng" dirty="0">
                <a:latin typeface="Verdana" pitchFamily="34" charset="0"/>
              </a:rPr>
              <a:t>inhoudelijk</a:t>
            </a:r>
            <a:r>
              <a:rPr lang="nl-NL" altLang="nl-NL" dirty="0">
                <a:latin typeface="Verdana" pitchFamily="34" charset="0"/>
              </a:rPr>
              <a:t> voorstel:</a:t>
            </a:r>
          </a:p>
          <a:p>
            <a:pPr marL="342900" indent="-342900">
              <a:buFont typeface="+mj-lt"/>
              <a:buAutoNum type="arabicPeriod"/>
            </a:pPr>
            <a:r>
              <a:rPr lang="nl-NL" altLang="nl-NL" dirty="0">
                <a:latin typeface="Verdana" pitchFamily="34" charset="0"/>
              </a:rPr>
              <a:t>Een verantwoordelijk overheidsorgaan stelt periodiek </a:t>
            </a:r>
            <a:r>
              <a:rPr lang="nl-NL" altLang="nl-NL" dirty="0" err="1">
                <a:latin typeface="Verdana" pitchFamily="34" charset="0"/>
              </a:rPr>
              <a:t>preserveringsbeleid</a:t>
            </a:r>
            <a:r>
              <a:rPr lang="nl-NL" altLang="nl-NL" dirty="0">
                <a:latin typeface="Verdana" pitchFamily="34" charset="0"/>
              </a:rPr>
              <a:t> vast. </a:t>
            </a:r>
          </a:p>
          <a:p>
            <a:pPr marL="342900" indent="-342900">
              <a:buFont typeface="+mj-lt"/>
              <a:buAutoNum type="arabicPeriod"/>
            </a:pPr>
            <a:r>
              <a:rPr lang="nl-NL" altLang="nl-NL" dirty="0">
                <a:latin typeface="Verdana" pitchFamily="34" charset="0"/>
              </a:rPr>
              <a:t>Het </a:t>
            </a:r>
            <a:r>
              <a:rPr lang="nl-NL" altLang="nl-NL" dirty="0" err="1">
                <a:latin typeface="Verdana" pitchFamily="34" charset="0"/>
              </a:rPr>
              <a:t>preserveringsbeleid</a:t>
            </a:r>
            <a:r>
              <a:rPr lang="nl-NL" altLang="nl-NL" dirty="0">
                <a:latin typeface="Verdana" pitchFamily="34" charset="0"/>
              </a:rPr>
              <a:t> wordt in samenspraak met de archivaris of de archiefdienst opgesteld. Minimaal wordt om advies gevraagd.</a:t>
            </a:r>
          </a:p>
          <a:p>
            <a:endParaRPr lang="nl-NL" altLang="nl-NL" sz="1600" dirty="0">
              <a:latin typeface="Verdana" pitchFamily="34" charset="0"/>
            </a:endParaRPr>
          </a:p>
          <a:p>
            <a:endParaRPr lang="nl-NL" altLang="nl-NL" sz="1600" dirty="0">
              <a:latin typeface="Verdana" pitchFamily="34" charset="0"/>
            </a:endParaRPr>
          </a:p>
        </p:txBody>
      </p:sp>
    </p:spTree>
    <p:extLst>
      <p:ext uri="{BB962C8B-B14F-4D97-AF65-F5344CB8AC3E}">
        <p14:creationId xmlns:p14="http://schemas.microsoft.com/office/powerpoint/2010/main" val="1293811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16</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Duurzame bestandsformaten</a:t>
            </a:r>
          </a:p>
        </p:txBody>
      </p:sp>
      <p:sp>
        <p:nvSpPr>
          <p:cNvPr id="113667" name="Rectangle 3"/>
          <p:cNvSpPr>
            <a:spLocks noGrp="1" noChangeArrowheads="1"/>
          </p:cNvSpPr>
          <p:nvPr>
            <p:ph type="body" sz="half" idx="4294967295"/>
          </p:nvPr>
        </p:nvSpPr>
        <p:spPr>
          <a:xfrm>
            <a:off x="488953" y="1798639"/>
            <a:ext cx="3130547" cy="4356100"/>
          </a:xfrm>
        </p:spPr>
        <p:txBody>
          <a:bodyPr/>
          <a:lstStyle/>
          <a:p>
            <a:pPr marL="285750" indent="-285750">
              <a:buFont typeface="Arial" panose="020B0604020202020204" pitchFamily="34" charset="0"/>
              <a:buChar char="•"/>
            </a:pPr>
            <a:r>
              <a:rPr lang="nl-NL" altLang="nl-NL" sz="1600" i="1" dirty="0">
                <a:latin typeface="Verdana" pitchFamily="34" charset="0"/>
              </a:rPr>
              <a:t>Is dit uitvoerbaar voor de praktijk?</a:t>
            </a:r>
          </a:p>
          <a:p>
            <a:pPr marL="285750" indent="-285750">
              <a:buFont typeface="Arial" panose="020B0604020202020204" pitchFamily="34" charset="0"/>
              <a:buChar char="•"/>
            </a:pPr>
            <a:r>
              <a:rPr lang="nl-NL" altLang="nl-NL" sz="1600" i="1" dirty="0">
                <a:latin typeface="Verdana" pitchFamily="34" charset="0"/>
              </a:rPr>
              <a:t>Wat ontbreekt er eventueel?</a:t>
            </a:r>
          </a:p>
          <a:p>
            <a:pPr marL="285750" indent="-285750">
              <a:buFont typeface="Arial" panose="020B0604020202020204" pitchFamily="34" charset="0"/>
              <a:buChar char="•"/>
            </a:pPr>
            <a:r>
              <a:rPr lang="nl-NL" altLang="nl-NL" sz="1600" i="1" dirty="0">
                <a:latin typeface="Verdana" pitchFamily="34" charset="0"/>
              </a:rPr>
              <a:t>Houden we genoeg rekening met data?</a:t>
            </a:r>
          </a:p>
          <a:p>
            <a:endParaRPr lang="nl-NL" altLang="nl-NL" sz="1600" dirty="0">
              <a:latin typeface="Verdana" pitchFamily="34" charset="0"/>
            </a:endParaRPr>
          </a:p>
        </p:txBody>
      </p:sp>
      <p:sp>
        <p:nvSpPr>
          <p:cNvPr id="113669" name="Rectangle 5"/>
          <p:cNvSpPr>
            <a:spLocks noGrp="1" noChangeArrowheads="1"/>
          </p:cNvSpPr>
          <p:nvPr>
            <p:ph sz="half" idx="4294967295"/>
          </p:nvPr>
        </p:nvSpPr>
        <p:spPr>
          <a:xfrm>
            <a:off x="4010025" y="1798639"/>
            <a:ext cx="7962899" cy="4356100"/>
          </a:xfrm>
        </p:spPr>
        <p:txBody>
          <a:bodyPr/>
          <a:lstStyle/>
          <a:p>
            <a:pPr lvl="0"/>
            <a:r>
              <a:rPr lang="nl-NL" dirty="0"/>
              <a:t>Het </a:t>
            </a:r>
            <a:r>
              <a:rPr lang="nl-NL" u="sng" dirty="0"/>
              <a:t>inhoudelijke</a:t>
            </a:r>
            <a:r>
              <a:rPr lang="nl-NL" dirty="0"/>
              <a:t> voorstel:</a:t>
            </a:r>
          </a:p>
          <a:p>
            <a:pPr marL="342900" lvl="0" indent="-342900">
              <a:buFont typeface="+mj-lt"/>
              <a:buAutoNum type="arabicPeriod"/>
            </a:pPr>
            <a:r>
              <a:rPr lang="nl-NL" dirty="0"/>
              <a:t>Documenten worden opgeslagen in een zo vroeg mogelijk moment in een duurzaam bestandsformaat.</a:t>
            </a:r>
          </a:p>
          <a:p>
            <a:pPr marL="342900" lvl="0" indent="-342900">
              <a:buFont typeface="+mj-lt"/>
              <a:buAutoNum type="arabicPeriod"/>
            </a:pPr>
            <a:r>
              <a:rPr lang="nl-NL" dirty="0"/>
              <a:t>Bij overbrenging zijn de documenten </a:t>
            </a:r>
            <a:r>
              <a:rPr lang="nl-NL" dirty="0" err="1"/>
              <a:t>ontsleuteld</a:t>
            </a:r>
            <a:r>
              <a:rPr lang="nl-NL" dirty="0"/>
              <a:t>, tenzij er zwaarwegende redenen niet kan. In dat geval wordt aan de archiefdienst de bijbehorende </a:t>
            </a:r>
            <a:r>
              <a:rPr lang="nl-NL" dirty="0" err="1"/>
              <a:t>decryptiesleutel</a:t>
            </a:r>
            <a:r>
              <a:rPr lang="nl-NL" dirty="0"/>
              <a:t> verstrekt. </a:t>
            </a:r>
          </a:p>
          <a:p>
            <a:pPr marL="342900" lvl="0" indent="-342900">
              <a:buFont typeface="+mj-lt"/>
              <a:buAutoNum type="arabicPeriod"/>
            </a:pPr>
            <a:r>
              <a:rPr lang="nl-NL" dirty="0"/>
              <a:t>Gebruikmaking van compressietechniek is niet toegestaan tenzij ze </a:t>
            </a:r>
            <a:r>
              <a:rPr lang="nl-NL" i="1" dirty="0" err="1"/>
              <a:t>lossless</a:t>
            </a:r>
            <a:r>
              <a:rPr lang="nl-NL" dirty="0"/>
              <a:t> zijn. </a:t>
            </a:r>
          </a:p>
          <a:p>
            <a:pPr marL="342900" lvl="0" indent="-342900">
              <a:buFont typeface="+mj-lt"/>
              <a:buAutoNum type="arabicPeriod"/>
            </a:pPr>
            <a:r>
              <a:rPr lang="nl-NL" dirty="0"/>
              <a:t>Afspraken over duurzame bestandsformaten zijn onderdeel van </a:t>
            </a:r>
            <a:r>
              <a:rPr lang="nl-NL" dirty="0" err="1"/>
              <a:t>preserveringsbeleid</a:t>
            </a:r>
            <a:r>
              <a:rPr lang="nl-NL" dirty="0"/>
              <a:t>.</a:t>
            </a:r>
          </a:p>
          <a:p>
            <a:endParaRPr lang="nl-NL" altLang="nl-NL" sz="1600" dirty="0">
              <a:latin typeface="Verdana" pitchFamily="34" charset="0"/>
            </a:endParaRPr>
          </a:p>
          <a:p>
            <a:endParaRPr lang="nl-NL" altLang="nl-NL" sz="1600" dirty="0">
              <a:latin typeface="Verdana" pitchFamily="34" charset="0"/>
            </a:endParaRPr>
          </a:p>
        </p:txBody>
      </p:sp>
    </p:spTree>
    <p:extLst>
      <p:ext uri="{BB962C8B-B14F-4D97-AF65-F5344CB8AC3E}">
        <p14:creationId xmlns:p14="http://schemas.microsoft.com/office/powerpoint/2010/main" val="3869335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3A22BD-BF58-49E7-84EA-54D45285BF2A}"/>
              </a:ext>
            </a:extLst>
          </p:cNvPr>
          <p:cNvSpPr>
            <a:spLocks noGrp="1"/>
          </p:cNvSpPr>
          <p:nvPr>
            <p:ph type="title"/>
          </p:nvPr>
        </p:nvSpPr>
        <p:spPr/>
        <p:txBody>
          <a:bodyPr>
            <a:normAutofit fontScale="90000"/>
          </a:bodyPr>
          <a:lstStyle/>
          <a:p>
            <a:r>
              <a:rPr lang="nl-NL" dirty="0"/>
              <a:t>Onder handen werk – suggesties &amp; aanvullingen</a:t>
            </a:r>
          </a:p>
        </p:txBody>
      </p:sp>
      <p:sp>
        <p:nvSpPr>
          <p:cNvPr id="3" name="Tijdelijke aanduiding voor inhoud 2">
            <a:extLst>
              <a:ext uri="{FF2B5EF4-FFF2-40B4-BE49-F238E27FC236}">
                <a16:creationId xmlns:a16="http://schemas.microsoft.com/office/drawing/2014/main" id="{77A21FD7-0BD2-4EA1-9D85-7E1EA46BCE65}"/>
              </a:ext>
            </a:extLst>
          </p:cNvPr>
          <p:cNvSpPr>
            <a:spLocks noGrp="1"/>
          </p:cNvSpPr>
          <p:nvPr>
            <p:ph idx="1"/>
          </p:nvPr>
        </p:nvSpPr>
        <p:spPr/>
        <p:txBody>
          <a:bodyPr/>
          <a:lstStyle/>
          <a:p>
            <a:pPr marL="342900" indent="-342900">
              <a:buFontTx/>
              <a:buChar char="-"/>
            </a:pPr>
            <a:r>
              <a:rPr lang="nl-NL" dirty="0"/>
              <a:t>Ordeningsstructuur</a:t>
            </a:r>
          </a:p>
          <a:p>
            <a:pPr marL="342900" indent="-342900">
              <a:buFontTx/>
              <a:buChar char="-"/>
            </a:pPr>
            <a:r>
              <a:rPr lang="nl-NL" dirty="0"/>
              <a:t>Migratie</a:t>
            </a:r>
          </a:p>
          <a:p>
            <a:pPr marL="342900" indent="-342900">
              <a:buFontTx/>
              <a:buChar char="-"/>
            </a:pPr>
            <a:r>
              <a:rPr lang="nl-NL" dirty="0"/>
              <a:t>Conversie</a:t>
            </a:r>
          </a:p>
          <a:p>
            <a:pPr marL="342900" indent="-342900">
              <a:buFontTx/>
              <a:buChar char="-"/>
            </a:pPr>
            <a:r>
              <a:rPr lang="nl-NL" dirty="0"/>
              <a:t>Emulatie</a:t>
            </a:r>
          </a:p>
          <a:p>
            <a:pPr marL="342900" indent="-342900">
              <a:buFontTx/>
              <a:buChar char="-"/>
            </a:pPr>
            <a:r>
              <a:rPr lang="nl-NL" dirty="0"/>
              <a:t>Onderdelen van preservering</a:t>
            </a:r>
          </a:p>
          <a:p>
            <a:pPr marL="342900" indent="-342900">
              <a:buFontTx/>
              <a:buChar char="-"/>
            </a:pPr>
            <a:r>
              <a:rPr lang="nl-NL" dirty="0"/>
              <a:t>…</a:t>
            </a:r>
          </a:p>
        </p:txBody>
      </p:sp>
      <p:sp>
        <p:nvSpPr>
          <p:cNvPr id="4" name="Tijdelijke aanduiding voor dianummer 3">
            <a:extLst>
              <a:ext uri="{FF2B5EF4-FFF2-40B4-BE49-F238E27FC236}">
                <a16:creationId xmlns:a16="http://schemas.microsoft.com/office/drawing/2014/main" id="{9498ED76-E26C-4F40-806D-C006B3357C61}"/>
              </a:ext>
            </a:extLst>
          </p:cNvPr>
          <p:cNvSpPr>
            <a:spLocks noGrp="1"/>
          </p:cNvSpPr>
          <p:nvPr>
            <p:ph type="sldNum" sz="quarter" idx="12"/>
          </p:nvPr>
        </p:nvSpPr>
        <p:spPr/>
        <p:txBody>
          <a:bodyPr/>
          <a:lstStyle/>
          <a:p>
            <a:fld id="{1C234170-880F-4B54-891E-49E0A191EE43}" type="slidenum">
              <a:rPr lang="nl-NL" altLang="nl-NL" smtClean="0"/>
              <a:pPr/>
              <a:t>17</a:t>
            </a:fld>
            <a:endParaRPr lang="nl-NL" altLang="nl-NL"/>
          </a:p>
        </p:txBody>
      </p:sp>
    </p:spTree>
    <p:extLst>
      <p:ext uri="{BB962C8B-B14F-4D97-AF65-F5344CB8AC3E}">
        <p14:creationId xmlns:p14="http://schemas.microsoft.com/office/powerpoint/2010/main" val="1688921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 y="-1986455"/>
            <a:ext cx="12464903" cy="8810653"/>
          </a:xfrm>
          <a:prstGeom prst="rect">
            <a:avLst/>
          </a:prstGeom>
        </p:spPr>
      </p:pic>
      <p:sp>
        <p:nvSpPr>
          <p:cNvPr id="3" name="Tijdelijke aanduiding voor inhoud 2"/>
          <p:cNvSpPr>
            <a:spLocks noGrp="1"/>
          </p:cNvSpPr>
          <p:nvPr>
            <p:ph idx="1"/>
          </p:nvPr>
        </p:nvSpPr>
        <p:spPr>
          <a:xfrm>
            <a:off x="2108798" y="4398580"/>
            <a:ext cx="9037428" cy="1694717"/>
          </a:xfrm>
          <a:solidFill>
            <a:schemeClr val="accent2"/>
          </a:solidFill>
          <a:ln>
            <a:solidFill>
              <a:schemeClr val="bg1"/>
            </a:solidFill>
          </a:ln>
        </p:spPr>
        <p:txBody>
          <a:bodyPr/>
          <a:lstStyle/>
          <a:p>
            <a:pPr algn="ctr"/>
            <a:r>
              <a:rPr lang="nl-NL" sz="4800" dirty="0">
                <a:solidFill>
                  <a:schemeClr val="bg1"/>
                </a:solidFill>
                <a:cs typeface="Arial" panose="020B0604020202020204" pitchFamily="34" charset="0"/>
              </a:rPr>
              <a:t>Vragen of aanvullingen?</a:t>
            </a:r>
          </a:p>
          <a:p>
            <a:pPr algn="ctr"/>
            <a:r>
              <a:rPr lang="nl-NL" sz="4800" dirty="0">
                <a:solidFill>
                  <a:schemeClr val="bg1"/>
                </a:solidFill>
                <a:cs typeface="Arial" panose="020B0604020202020204" pitchFamily="34" charset="0"/>
              </a:rPr>
              <a:t>archiefwet@minocw.nl</a:t>
            </a:r>
          </a:p>
        </p:txBody>
      </p:sp>
    </p:spTree>
    <p:extLst>
      <p:ext uri="{BB962C8B-B14F-4D97-AF65-F5344CB8AC3E}">
        <p14:creationId xmlns:p14="http://schemas.microsoft.com/office/powerpoint/2010/main" val="244376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idx="4294967295"/>
          </p:nvPr>
        </p:nvSpPr>
        <p:spPr>
          <a:xfrm>
            <a:off x="6591300" y="2005014"/>
            <a:ext cx="4669367" cy="5715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nl-NL" dirty="0" err="1">
                <a:solidFill>
                  <a:srgbClr val="000000"/>
                </a:solidFill>
                <a:latin typeface="Verdana" pitchFamily="34" charset="0"/>
              </a:rPr>
              <a:t>Inhoud</a:t>
            </a:r>
            <a:endParaRPr lang="nl-NL" altLang="nl-NL" dirty="0">
              <a:solidFill>
                <a:srgbClr val="000000"/>
              </a:solidFill>
              <a:latin typeface="Verdana" pitchFamily="34" charset="0"/>
            </a:endParaRPr>
          </a:p>
        </p:txBody>
      </p:sp>
      <p:sp>
        <p:nvSpPr>
          <p:cNvPr id="151555" name="Rectangle 3"/>
          <p:cNvSpPr>
            <a:spLocks noGrp="1" noChangeArrowheads="1"/>
          </p:cNvSpPr>
          <p:nvPr>
            <p:ph type="body" idx="4294967295"/>
          </p:nvPr>
        </p:nvSpPr>
        <p:spPr>
          <a:xfrm>
            <a:off x="6591300" y="2752725"/>
            <a:ext cx="4650317" cy="3630146"/>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buFont typeface="Arial" panose="020B0604020202020204" pitchFamily="34" charset="0"/>
              <a:buChar char="•"/>
            </a:pPr>
            <a:r>
              <a:rPr lang="nl-NL" dirty="0"/>
              <a:t>Inloop en welkom – Rosien van Cann</a:t>
            </a:r>
          </a:p>
          <a:p>
            <a:pPr marL="285750" indent="-285750">
              <a:buFont typeface="Arial" panose="020B0604020202020204" pitchFamily="34" charset="0"/>
              <a:buChar char="•"/>
            </a:pPr>
            <a:r>
              <a:rPr lang="nl-NL" dirty="0"/>
              <a:t>Algemene inleiding – Marieke Klomp</a:t>
            </a:r>
          </a:p>
          <a:p>
            <a:pPr marL="285750" indent="-285750">
              <a:buFont typeface="Arial" panose="020B0604020202020204" pitchFamily="34" charset="0"/>
              <a:buChar char="•"/>
            </a:pPr>
            <a:r>
              <a:rPr lang="nl-NL" dirty="0"/>
              <a:t>Eerste deelsessie – Marieke Klomp, Alard Litjens</a:t>
            </a:r>
          </a:p>
          <a:p>
            <a:pPr marL="285750" indent="-285750">
              <a:buFont typeface="Arial" panose="020B0604020202020204" pitchFamily="34" charset="0"/>
              <a:buChar char="•"/>
            </a:pPr>
            <a:r>
              <a:rPr lang="nl-NL" dirty="0"/>
              <a:t>Pauze </a:t>
            </a:r>
          </a:p>
          <a:p>
            <a:pPr marL="285750" indent="-285750">
              <a:buFont typeface="Arial" panose="020B0604020202020204" pitchFamily="34" charset="0"/>
              <a:buChar char="•"/>
            </a:pPr>
            <a:r>
              <a:rPr lang="nl-NL" dirty="0"/>
              <a:t>Tweede deelsessie – Marieke Klomp, Alard Litjens</a:t>
            </a:r>
          </a:p>
          <a:p>
            <a:pPr marL="285750" indent="-285750">
              <a:buFont typeface="Arial" panose="020B0604020202020204" pitchFamily="34" charset="0"/>
              <a:buChar char="•"/>
            </a:pPr>
            <a:r>
              <a:rPr lang="nl-NL" dirty="0"/>
              <a:t>Afsluiting - Rosien van Cann</a:t>
            </a:r>
          </a:p>
          <a:p>
            <a:pPr eaLnBrk="1" hangingPunct="1">
              <a:spcBef>
                <a:spcPct val="0"/>
              </a:spcBef>
            </a:pPr>
            <a:endParaRPr lang="nl-NL" altLang="nl-NL" dirty="0">
              <a:latin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BE60965B-7571-483A-86D9-4E41058462D4}"/>
              </a:ext>
            </a:extLst>
          </p:cNvPr>
          <p:cNvSpPr>
            <a:spLocks noGrp="1"/>
          </p:cNvSpPr>
          <p:nvPr>
            <p:ph type="body" sz="quarter" idx="12"/>
          </p:nvPr>
        </p:nvSpPr>
        <p:spPr/>
        <p:txBody>
          <a:bodyPr/>
          <a:lstStyle/>
          <a:p>
            <a:r>
              <a:rPr lang="nl-NL" dirty="0">
                <a:solidFill>
                  <a:schemeClr val="tx1"/>
                </a:solidFill>
              </a:rPr>
              <a:t>Algemene inleiding</a:t>
            </a:r>
          </a:p>
        </p:txBody>
      </p:sp>
    </p:spTree>
    <p:extLst>
      <p:ext uri="{BB962C8B-B14F-4D97-AF65-F5344CB8AC3E}">
        <p14:creationId xmlns:p14="http://schemas.microsoft.com/office/powerpoint/2010/main" val="829969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7359CBBB-DE70-45EF-A80D-3218B31DD62C}"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4</a:t>
            </a:fld>
            <a:endParaRPr lang="nl-NL" altLang="nl-NL">
              <a:solidFill>
                <a:srgbClr val="000000"/>
              </a:solidFill>
              <a:latin typeface="Verdana" pitchFamily="34" charset="0"/>
              <a:cs typeface="Arial" charset="0"/>
            </a:endParaRPr>
          </a:p>
        </p:txBody>
      </p:sp>
      <p:sp>
        <p:nvSpPr>
          <p:cNvPr id="119815" name="Rectangle 7"/>
          <p:cNvSpPr>
            <a:spLocks noGrp="1" noChangeArrowheads="1"/>
          </p:cNvSpPr>
          <p:nvPr>
            <p:ph type="title" idx="4294967295"/>
          </p:nvPr>
        </p:nvSpPr>
        <p:spPr/>
        <p:txBody>
          <a:bodyPr/>
          <a:lstStyle/>
          <a:p>
            <a:r>
              <a:rPr lang="nl-NL" sz="3067" spc="-80" dirty="0">
                <a:solidFill>
                  <a:srgbClr val="2494C5"/>
                </a:solidFill>
                <a:latin typeface="Verdana" pitchFamily="34" charset="0"/>
                <a:ea typeface="Verdana" pitchFamily="34" charset="0"/>
              </a:rPr>
              <a:t>Duurzame toegankelijkheid - Drietrapsraket</a:t>
            </a:r>
            <a:endParaRPr lang="nl-NL" altLang="nl-NL" sz="3067" spc="-80" dirty="0">
              <a:solidFill>
                <a:srgbClr val="2494C5"/>
              </a:solidFill>
              <a:latin typeface="Verdana" pitchFamily="34" charset="0"/>
              <a:ea typeface="Verdana" pitchFamily="34" charset="0"/>
            </a:endParaRPr>
          </a:p>
        </p:txBody>
      </p:sp>
      <p:sp>
        <p:nvSpPr>
          <p:cNvPr id="119816" name="Rectangle 8"/>
          <p:cNvSpPr>
            <a:spLocks noGrp="1" noChangeArrowheads="1"/>
          </p:cNvSpPr>
          <p:nvPr>
            <p:ph type="body" sz="half" idx="4294967295"/>
          </p:nvPr>
        </p:nvSpPr>
        <p:spPr>
          <a:xfrm>
            <a:off x="488953" y="1798639"/>
            <a:ext cx="4346867" cy="4356100"/>
          </a:xfrm>
        </p:spPr>
        <p:txBody>
          <a:bodyPr/>
          <a:lstStyle/>
          <a:p>
            <a:pPr marL="696367" lvl="1" indent="-457189">
              <a:buFont typeface="+mj-lt"/>
              <a:buAutoNum type="arabicPeriod"/>
            </a:pPr>
            <a:r>
              <a:rPr lang="nl-NL" dirty="0"/>
              <a:t>Introductie in Archiefwet</a:t>
            </a:r>
          </a:p>
          <a:p>
            <a:pPr marL="696367" lvl="1" indent="-457189">
              <a:buFont typeface="+mj-lt"/>
              <a:buAutoNum type="arabicPeriod"/>
            </a:pPr>
            <a:r>
              <a:rPr lang="nl-NL" dirty="0"/>
              <a:t>Begripsomschrijving in Archiefbesluit</a:t>
            </a:r>
          </a:p>
          <a:p>
            <a:pPr marL="696367" lvl="1" indent="-457189">
              <a:buFont typeface="+mj-lt"/>
              <a:buAutoNum type="arabicPeriod"/>
            </a:pPr>
            <a:r>
              <a:rPr lang="nl-NL" dirty="0"/>
              <a:t>Inhoudelijke eisen in Archiefregeling</a:t>
            </a:r>
          </a:p>
          <a:p>
            <a:endParaRPr lang="nl-NL" altLang="nl-NL" dirty="0">
              <a:latin typeface="Verdana" pitchFamily="34" charset="0"/>
            </a:endParaRPr>
          </a:p>
        </p:txBody>
      </p:sp>
      <p:sp>
        <p:nvSpPr>
          <p:cNvPr id="119817" name="Rectangle 9"/>
          <p:cNvSpPr>
            <a:spLocks noGrp="1" noChangeArrowheads="1"/>
          </p:cNvSpPr>
          <p:nvPr>
            <p:ph type="body" sz="half" idx="4294967295"/>
          </p:nvPr>
        </p:nvSpPr>
        <p:spPr>
          <a:xfrm>
            <a:off x="5337844" y="1798639"/>
            <a:ext cx="6267841" cy="4356100"/>
          </a:xfrm>
        </p:spPr>
        <p:txBody>
          <a:bodyPr/>
          <a:lstStyle/>
          <a:p>
            <a:r>
              <a:rPr lang="nl-NL" sz="1333" i="1" dirty="0"/>
              <a:t>Duurzame toegankelijkheid in de Archiefwet</a:t>
            </a:r>
          </a:p>
          <a:p>
            <a:endParaRPr lang="nl-NL" sz="1333" i="1" dirty="0"/>
          </a:p>
          <a:p>
            <a:r>
              <a:rPr lang="nl-NL" sz="1333" i="1" dirty="0" err="1"/>
              <a:t>Aw</a:t>
            </a:r>
            <a:r>
              <a:rPr lang="nl-NL" sz="1333" i="1" dirty="0"/>
              <a:t> 2021, Artikel 4.1 Duurzame toegankelijkheid</a:t>
            </a:r>
            <a:endParaRPr lang="nl-NL" sz="1333" dirty="0"/>
          </a:p>
          <a:p>
            <a:r>
              <a:rPr lang="nl-NL" sz="1333" dirty="0"/>
              <a:t>1. Verantwoordelijke overheidsorganen treffen passende maatregelen om hun documenten duurzaam toegankelijk te maken en te houden.</a:t>
            </a:r>
          </a:p>
          <a:p>
            <a:r>
              <a:rPr lang="nl-NL" sz="1333" dirty="0"/>
              <a:t> </a:t>
            </a:r>
          </a:p>
          <a:p>
            <a:r>
              <a:rPr lang="nl-NL" sz="1333" i="1" dirty="0" err="1"/>
              <a:t>Aw</a:t>
            </a:r>
            <a:r>
              <a:rPr lang="nl-NL" sz="1333" i="1" dirty="0"/>
              <a:t> 2021, Artikel 4.6 Grondslag nadere regels</a:t>
            </a:r>
            <a:endParaRPr lang="nl-NL" sz="1333" dirty="0"/>
          </a:p>
          <a:p>
            <a:r>
              <a:rPr lang="nl-NL" sz="1333" dirty="0"/>
              <a:t>Bij of krachtens algemene maatregel van bestuur worden nadere regels gesteld over: </a:t>
            </a:r>
          </a:p>
          <a:p>
            <a:r>
              <a:rPr lang="nl-NL" sz="1333" dirty="0"/>
              <a:t>a. het op passende wijze duurzaam toegankelijk maken en houden van documenten;</a:t>
            </a:r>
          </a:p>
          <a:p>
            <a:r>
              <a:rPr lang="nl-NL" sz="1333" dirty="0"/>
              <a:t>b. de bouw, verbouwing, inrichting en verandering van fysieke ruimtes, bestemd voor de opslag en het beheer van blijvend te bewaren documenten;</a:t>
            </a:r>
          </a:p>
          <a:p>
            <a:endParaRPr lang="nl-NL" sz="1333" dirty="0"/>
          </a:p>
          <a:p>
            <a:r>
              <a:rPr lang="nl-NL" sz="1333" i="1" dirty="0"/>
              <a:t>Memorie van Toelichting</a:t>
            </a:r>
          </a:p>
          <a:p>
            <a:r>
              <a:rPr lang="nl-NL" sz="1333" dirty="0"/>
              <a:t>“Nodig is een voortdurende zorg voor documenten zodat deze vindbaar, beschikbaar, leesbaar, </a:t>
            </a:r>
            <a:r>
              <a:rPr lang="nl-NL" sz="1333" dirty="0" err="1"/>
              <a:t>interpreteerbaar</a:t>
            </a:r>
            <a:r>
              <a:rPr lang="nl-NL" sz="1333" dirty="0"/>
              <a:t>, betrouwbaar en toekomst bestendig (beschermd worden tegen veranderingen van elke aard)”</a:t>
            </a:r>
          </a:p>
          <a:p>
            <a:endParaRPr lang="nl-NL" altLang="nl-NL" dirty="0">
              <a:latin typeface="Verdan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D8BC45-B0C3-4C88-B9F8-5F0097705EF9}"/>
              </a:ext>
            </a:extLst>
          </p:cNvPr>
          <p:cNvSpPr>
            <a:spLocks noGrp="1"/>
          </p:cNvSpPr>
          <p:nvPr>
            <p:ph type="title"/>
          </p:nvPr>
        </p:nvSpPr>
        <p:spPr/>
        <p:txBody>
          <a:bodyPr>
            <a:normAutofit fontScale="90000"/>
          </a:bodyPr>
          <a:lstStyle/>
          <a:p>
            <a:r>
              <a:rPr lang="nl-NL" dirty="0"/>
              <a:t>Duurzame toegankelijkheid</a:t>
            </a:r>
            <a:r>
              <a:rPr lang="nl-NL" dirty="0">
                <a:solidFill>
                  <a:srgbClr val="FF0000"/>
                </a:solidFill>
              </a:rPr>
              <a:t> </a:t>
            </a:r>
            <a:r>
              <a:rPr lang="nl-NL" dirty="0"/>
              <a:t>in Archiefbesluit </a:t>
            </a:r>
          </a:p>
        </p:txBody>
      </p:sp>
      <p:sp>
        <p:nvSpPr>
          <p:cNvPr id="3" name="Tijdelijke aanduiding voor inhoud 2">
            <a:extLst>
              <a:ext uri="{FF2B5EF4-FFF2-40B4-BE49-F238E27FC236}">
                <a16:creationId xmlns:a16="http://schemas.microsoft.com/office/drawing/2014/main" id="{CD16E3A0-FA50-455D-9DE6-664AA33AB6A9}"/>
              </a:ext>
            </a:extLst>
          </p:cNvPr>
          <p:cNvSpPr>
            <a:spLocks noGrp="1"/>
          </p:cNvSpPr>
          <p:nvPr>
            <p:ph idx="1"/>
          </p:nvPr>
        </p:nvSpPr>
        <p:spPr/>
        <p:txBody>
          <a:bodyPr/>
          <a:lstStyle/>
          <a:p>
            <a:pPr marL="380990" indent="-380990">
              <a:buFontTx/>
              <a:buChar char="-"/>
            </a:pPr>
            <a:r>
              <a:rPr lang="nl-NL" dirty="0"/>
              <a:t>Juridische en inhoudelijke brug naar de meer concrete eisen in de Ar</a:t>
            </a:r>
          </a:p>
          <a:p>
            <a:pPr marL="380990" indent="-380990">
              <a:buFontTx/>
              <a:buChar char="-"/>
            </a:pPr>
            <a:r>
              <a:rPr lang="nl-NL" dirty="0">
                <a:solidFill>
                  <a:schemeClr val="tx1"/>
                </a:solidFill>
              </a:rPr>
              <a:t>Geeft</a:t>
            </a:r>
            <a:r>
              <a:rPr lang="nl-NL" dirty="0">
                <a:solidFill>
                  <a:srgbClr val="FF0000"/>
                </a:solidFill>
              </a:rPr>
              <a:t> </a:t>
            </a:r>
            <a:r>
              <a:rPr lang="nl-NL" dirty="0"/>
              <a:t>een gezaghebbende omschrijving</a:t>
            </a:r>
          </a:p>
          <a:p>
            <a:pPr marL="380990" indent="-380990">
              <a:buFontTx/>
              <a:buChar char="-"/>
            </a:pPr>
            <a:r>
              <a:rPr lang="nl-NL" dirty="0"/>
              <a:t>Langer durend houvast bij de uitvoering</a:t>
            </a:r>
          </a:p>
        </p:txBody>
      </p:sp>
      <p:sp>
        <p:nvSpPr>
          <p:cNvPr id="4" name="Tijdelijke aanduiding voor dianummer 3">
            <a:extLst>
              <a:ext uri="{FF2B5EF4-FFF2-40B4-BE49-F238E27FC236}">
                <a16:creationId xmlns:a16="http://schemas.microsoft.com/office/drawing/2014/main" id="{5E50CE0E-311D-4181-9F5E-EEF94A2CE360}"/>
              </a:ext>
            </a:extLst>
          </p:cNvPr>
          <p:cNvSpPr>
            <a:spLocks noGrp="1"/>
          </p:cNvSpPr>
          <p:nvPr>
            <p:ph type="sldNum" sz="quarter" idx="12"/>
          </p:nvPr>
        </p:nvSpPr>
        <p:spPr/>
        <p:txBody>
          <a:bodyPr/>
          <a:lstStyle/>
          <a:p>
            <a:pPr defTabSz="1219170" eaLnBrk="0" fontAlgn="base" hangingPunct="0">
              <a:spcBef>
                <a:spcPct val="0"/>
              </a:spcBef>
              <a:spcAft>
                <a:spcPct val="0"/>
              </a:spcAft>
            </a:pPr>
            <a:fld id="{1C234170-880F-4B54-891E-49E0A191EE43}"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5</a:t>
            </a:fld>
            <a:endParaRPr lang="nl-NL" altLang="nl-NL">
              <a:solidFill>
                <a:srgbClr val="000000"/>
              </a:solidFill>
              <a:latin typeface="Verdana" pitchFamily="34" charset="0"/>
              <a:cs typeface="Arial" charset="0"/>
            </a:endParaRPr>
          </a:p>
        </p:txBody>
      </p:sp>
    </p:spTree>
    <p:extLst>
      <p:ext uri="{BB962C8B-B14F-4D97-AF65-F5344CB8AC3E}">
        <p14:creationId xmlns:p14="http://schemas.microsoft.com/office/powerpoint/2010/main" val="1572976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B780D3-47A8-4F09-BF52-D35C0393615D}"/>
              </a:ext>
            </a:extLst>
          </p:cNvPr>
          <p:cNvSpPr>
            <a:spLocks noGrp="1"/>
          </p:cNvSpPr>
          <p:nvPr>
            <p:ph type="title"/>
          </p:nvPr>
        </p:nvSpPr>
        <p:spPr/>
        <p:txBody>
          <a:bodyPr>
            <a:normAutofit fontScale="90000"/>
          </a:bodyPr>
          <a:lstStyle/>
          <a:p>
            <a:r>
              <a:rPr lang="nl-NL" dirty="0"/>
              <a:t>Duurzame toegankelijkheid – conceptartikel Ab</a:t>
            </a:r>
          </a:p>
        </p:txBody>
      </p:sp>
      <p:pic>
        <p:nvPicPr>
          <p:cNvPr id="5" name="Tijdelijke aanduiding voor inhoud 4">
            <a:extLst>
              <a:ext uri="{FF2B5EF4-FFF2-40B4-BE49-F238E27FC236}">
                <a16:creationId xmlns:a16="http://schemas.microsoft.com/office/drawing/2014/main" id="{87C18788-447E-4D45-A892-A85940C46B97}"/>
              </a:ext>
            </a:extLst>
          </p:cNvPr>
          <p:cNvPicPr>
            <a:picLocks noGrp="1" noChangeAspect="1"/>
          </p:cNvPicPr>
          <p:nvPr>
            <p:ph idx="1"/>
          </p:nvPr>
        </p:nvPicPr>
        <p:blipFill>
          <a:blip r:embed="rId3"/>
          <a:stretch>
            <a:fillRect/>
          </a:stretch>
        </p:blipFill>
        <p:spPr>
          <a:xfrm>
            <a:off x="493185" y="1813517"/>
            <a:ext cx="10477500" cy="4244852"/>
          </a:xfrm>
          <a:prstGeom prst="rect">
            <a:avLst/>
          </a:prstGeom>
        </p:spPr>
      </p:pic>
      <p:sp>
        <p:nvSpPr>
          <p:cNvPr id="4" name="Tijdelijke aanduiding voor dianummer 3">
            <a:extLst>
              <a:ext uri="{FF2B5EF4-FFF2-40B4-BE49-F238E27FC236}">
                <a16:creationId xmlns:a16="http://schemas.microsoft.com/office/drawing/2014/main" id="{0DB7CA08-02F7-403B-82A1-0940D64870B5}"/>
              </a:ext>
            </a:extLst>
          </p:cNvPr>
          <p:cNvSpPr>
            <a:spLocks noGrp="1"/>
          </p:cNvSpPr>
          <p:nvPr>
            <p:ph type="sldNum" sz="quarter" idx="12"/>
          </p:nvPr>
        </p:nvSpPr>
        <p:spPr/>
        <p:txBody>
          <a:bodyPr/>
          <a:lstStyle/>
          <a:p>
            <a:pPr defTabSz="1219170" eaLnBrk="0" fontAlgn="base" hangingPunct="0">
              <a:spcBef>
                <a:spcPct val="0"/>
              </a:spcBef>
              <a:spcAft>
                <a:spcPct val="0"/>
              </a:spcAft>
            </a:pPr>
            <a:fld id="{1C234170-880F-4B54-891E-49E0A191EE43}"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6</a:t>
            </a:fld>
            <a:endParaRPr lang="nl-NL" altLang="nl-NL">
              <a:solidFill>
                <a:srgbClr val="000000"/>
              </a:solidFill>
              <a:latin typeface="Verdana" pitchFamily="34" charset="0"/>
              <a:cs typeface="Arial" charset="0"/>
            </a:endParaRPr>
          </a:p>
        </p:txBody>
      </p:sp>
      <p:sp>
        <p:nvSpPr>
          <p:cNvPr id="6" name="Rechthoek 5">
            <a:extLst>
              <a:ext uri="{FF2B5EF4-FFF2-40B4-BE49-F238E27FC236}">
                <a16:creationId xmlns:a16="http://schemas.microsoft.com/office/drawing/2014/main" id="{A078233D-AAE9-4A37-AE91-10E5733FC89B}"/>
              </a:ext>
            </a:extLst>
          </p:cNvPr>
          <p:cNvSpPr/>
          <p:nvPr/>
        </p:nvSpPr>
        <p:spPr>
          <a:xfrm>
            <a:off x="491067" y="1898621"/>
            <a:ext cx="10554215" cy="3970318"/>
          </a:xfrm>
          <a:prstGeom prst="rect">
            <a:avLst/>
          </a:prstGeom>
        </p:spPr>
        <p:txBody>
          <a:bodyPr wrap="square">
            <a:spAutoFit/>
          </a:bodyPr>
          <a:lstStyle/>
          <a:p>
            <a:pPr defTabSz="1219170" eaLnBrk="0" fontAlgn="base" hangingPunct="0">
              <a:spcBef>
                <a:spcPct val="0"/>
              </a:spcBef>
              <a:spcAft>
                <a:spcPct val="0"/>
              </a:spcAft>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(NB: document is het “</a:t>
            </a:r>
            <a:r>
              <a:rPr lang="nl-NL" sz="1200" u="sng" dirty="0">
                <a:solidFill>
                  <a:srgbClr val="000000"/>
                </a:solidFill>
                <a:latin typeface="Verdana" pitchFamily="34" charset="0"/>
                <a:ea typeface="Times New Roman" panose="02020603050405020304" pitchFamily="18" charset="0"/>
                <a:cs typeface="Times New Roman" panose="02020603050405020304" pitchFamily="18" charset="0"/>
              </a:rPr>
              <a:t>geheel</a:t>
            </a: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 van gegevens, ongeacht vorm”!)</a:t>
            </a:r>
          </a:p>
          <a:p>
            <a:pPr marL="457189" indent="-457189" defTabSz="1219170" eaLnBrk="0" fontAlgn="base" hangingPunct="0">
              <a:spcBef>
                <a:spcPct val="0"/>
              </a:spcBef>
              <a:spcAft>
                <a:spcPct val="0"/>
              </a:spcAft>
              <a:buFont typeface="+mj-lt"/>
              <a:buAutoNum type="arabicPeriod"/>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Een overheidsorgaan beheert door hem opgemaakte of ontvangen documenten op zodanige wijze dat deze gedurende de bewaartermijn van de daarvoor geldende selectielijst: </a:t>
            </a:r>
          </a:p>
          <a:p>
            <a:pPr marL="457189" indent="-457189" defTabSz="1219170" eaLnBrk="0" fontAlgn="base" hangingPunct="0">
              <a:spcBef>
                <a:spcPct val="0"/>
              </a:spcBef>
              <a:spcAft>
                <a:spcPct val="0"/>
              </a:spcAft>
              <a:buFont typeface="+mj-lt"/>
              <a:buAutoNum type="alphaLcPeriod"/>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Vindbaar: een document kan binnen een redelijke periode worden teruggevonden en geraadpleegd;</a:t>
            </a:r>
          </a:p>
          <a:p>
            <a:pPr marL="457189" indent="-457189" defTabSz="1219170" eaLnBrk="0" fontAlgn="base" hangingPunct="0">
              <a:spcBef>
                <a:spcPct val="0"/>
              </a:spcBef>
              <a:spcAft>
                <a:spcPct val="0"/>
              </a:spcAft>
              <a:buFont typeface="+mj-lt"/>
              <a:buAutoNum type="alphaLcPeriod"/>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Beschikbaar: voor degene die het mogen inzien</a:t>
            </a:r>
          </a:p>
          <a:p>
            <a:pPr marL="457189" indent="-457189" defTabSz="1219170" eaLnBrk="0" fontAlgn="base" hangingPunct="0">
              <a:spcBef>
                <a:spcPct val="0"/>
              </a:spcBef>
              <a:spcAft>
                <a:spcPct val="0"/>
              </a:spcAft>
              <a:buFont typeface="+mj-lt"/>
              <a:buAutoNum type="alphaLcPeriod"/>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Leesbaar zijn; het document kan op ieder moment worden weergegeven in een door de mens of machine leesbare vorm; </a:t>
            </a:r>
          </a:p>
          <a:p>
            <a:pPr marL="457189" indent="-457189" defTabSz="1219170" eaLnBrk="0" fontAlgn="base" hangingPunct="0">
              <a:spcBef>
                <a:spcPct val="0"/>
              </a:spcBef>
              <a:spcAft>
                <a:spcPct val="0"/>
              </a:spcAft>
              <a:buFont typeface="+mj-lt"/>
              <a:buAutoNum type="alphaLcPeriod"/>
            </a:pPr>
            <a:r>
              <a:rPr lang="nl-NL" sz="1200" dirty="0" err="1">
                <a:solidFill>
                  <a:srgbClr val="000000"/>
                </a:solidFill>
                <a:latin typeface="Verdana" pitchFamily="34" charset="0"/>
                <a:ea typeface="Times New Roman" panose="02020603050405020304" pitchFamily="18" charset="0"/>
                <a:cs typeface="Times New Roman" panose="02020603050405020304" pitchFamily="18" charset="0"/>
              </a:rPr>
              <a:t>Interpreteerbaar</a:t>
            </a: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 zijn: het is duidelijk in welke context een document een rol speelt doordat kan worden vastgesteld door welke actor en op welk moment een document is opgemaakt of ontvangen, uit hoofde van welke taak of werkproces en in welke relatie tot andere door het overheidsorgaan opgemaakte of ontvangen documenten; </a:t>
            </a:r>
          </a:p>
          <a:p>
            <a:pPr marL="457189" indent="-457189" defTabSz="1219170" eaLnBrk="0" fontAlgn="base" hangingPunct="0">
              <a:spcBef>
                <a:spcPct val="0"/>
              </a:spcBef>
              <a:spcAft>
                <a:spcPct val="0"/>
              </a:spcAft>
              <a:buFont typeface="+mj-lt"/>
              <a:buAutoNum type="alphaLcPeriod"/>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Betrouwbaar zijn: een document kan worden vertrouwd als een volledige weergave van de gegevens zoals deze zijn gecreëerd of verzonden door de actor die beweert het te hebben gecreëerd of verzonden, op het aangegeven moment. Het is ook beschermd tegen ongecontroleerde veranderingen: een document kan niet door ongeautoriseerde gebruikers of onjuiste handelingen worden gewijzigd, verborgen of vernietigd; </a:t>
            </a:r>
          </a:p>
          <a:p>
            <a:pPr marL="457189" indent="-457189" defTabSz="1219170" eaLnBrk="0" fontAlgn="base" hangingPunct="0">
              <a:spcBef>
                <a:spcPct val="0"/>
              </a:spcBef>
              <a:spcAft>
                <a:spcPct val="0"/>
              </a:spcAft>
              <a:buFont typeface="+mj-lt"/>
              <a:buAutoNum type="alphaLcPeriod"/>
            </a:pPr>
            <a:r>
              <a:rPr lang="nl-NL" sz="1200" dirty="0">
                <a:solidFill>
                  <a:srgbClr val="000000"/>
                </a:solidFill>
                <a:latin typeface="Verdana" pitchFamily="34" charset="0"/>
                <a:ea typeface="Times New Roman" panose="02020603050405020304" pitchFamily="18" charset="0"/>
                <a:cs typeface="Times New Roman" panose="02020603050405020304" pitchFamily="18" charset="0"/>
              </a:rPr>
              <a:t>Beschermd zijn tegen fysiek of technologisch verval: een document is zonder noemenswaardige fysieke achteruitgang of informatieverlies te raadplegen, waarbij de oorspronkelijke inhoud, de structuur, het gedrag en de verschijningsvorm kunnen worden vastgesteld of gereproduceerd voor zover deze aspecten kenbaar moesten zijn voor de uitvoering van het betreffende werkproces;</a:t>
            </a:r>
          </a:p>
          <a:p>
            <a:pPr marL="457189" indent="-457189" defTabSz="1219170" eaLnBrk="0" fontAlgn="base" hangingPunct="0">
              <a:spcBef>
                <a:spcPct val="0"/>
              </a:spcBef>
              <a:spcAft>
                <a:spcPct val="0"/>
              </a:spcAft>
              <a:buFont typeface="+mj-lt"/>
              <a:buAutoNum type="arabicPeriod"/>
            </a:pPr>
            <a:endParaRPr lang="nl-NL" sz="1200" dirty="0">
              <a:solidFill>
                <a:srgbClr val="000000"/>
              </a:solidFill>
              <a:latin typeface="Verdana" pitchFamily="34" charset="0"/>
              <a:ea typeface="Times New Roman" panose="02020603050405020304" pitchFamily="18" charset="0"/>
              <a:cs typeface="Times New Roman" panose="02020603050405020304" pitchFamily="18" charset="0"/>
            </a:endParaRPr>
          </a:p>
          <a:p>
            <a:pPr marL="455989" indent="-455989" defTabSz="1219170" eaLnBrk="0" fontAlgn="base" hangingPunct="0">
              <a:spcBef>
                <a:spcPct val="0"/>
              </a:spcBef>
              <a:spcAft>
                <a:spcPct val="0"/>
              </a:spcAft>
              <a:buFont typeface="+mj-lt"/>
              <a:buAutoNum type="arabicPeriod" startAt="2"/>
            </a:pPr>
            <a:r>
              <a:rPr lang="nl-NL" sz="1200" dirty="0">
                <a:solidFill>
                  <a:srgbClr val="000000"/>
                </a:solidFill>
                <a:latin typeface="Verdana" pitchFamily="34" charset="0"/>
                <a:cs typeface="Times New Roman" panose="02020603050405020304" pitchFamily="18" charset="0"/>
              </a:rPr>
              <a:t>Bij ministeriële regeling worden nadere regels gesteld omtrent de het op passende wijze duurzaam toegankelijk maken en houden van documenten.</a:t>
            </a:r>
          </a:p>
          <a:p>
            <a:pPr defTabSz="1219170" eaLnBrk="0" fontAlgn="base" hangingPunct="0">
              <a:spcBef>
                <a:spcPct val="0"/>
              </a:spcBef>
              <a:spcAft>
                <a:spcPct val="0"/>
              </a:spcAft>
            </a:pPr>
            <a:endParaRPr lang="nl-NL" sz="1200" dirty="0">
              <a:solidFill>
                <a:srgbClr val="000000"/>
              </a:solidFill>
              <a:latin typeface="Verdana"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3794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B780D3-47A8-4F09-BF52-D35C0393615D}"/>
              </a:ext>
            </a:extLst>
          </p:cNvPr>
          <p:cNvSpPr>
            <a:spLocks noGrp="1"/>
          </p:cNvSpPr>
          <p:nvPr>
            <p:ph type="title"/>
          </p:nvPr>
        </p:nvSpPr>
        <p:spPr/>
        <p:txBody>
          <a:bodyPr>
            <a:normAutofit fontScale="90000"/>
          </a:bodyPr>
          <a:lstStyle/>
          <a:p>
            <a:r>
              <a:rPr lang="nl-NL" dirty="0"/>
              <a:t>Uitgangspunten</a:t>
            </a:r>
            <a:r>
              <a:rPr lang="nl-NL" dirty="0">
                <a:solidFill>
                  <a:srgbClr val="FF0000"/>
                </a:solidFill>
              </a:rPr>
              <a:t> </a:t>
            </a:r>
            <a:r>
              <a:rPr lang="nl-NL" dirty="0"/>
              <a:t>voor de Archiefregeling </a:t>
            </a:r>
          </a:p>
        </p:txBody>
      </p:sp>
      <p:sp>
        <p:nvSpPr>
          <p:cNvPr id="4" name="Tijdelijke aanduiding voor dianummer 3">
            <a:extLst>
              <a:ext uri="{FF2B5EF4-FFF2-40B4-BE49-F238E27FC236}">
                <a16:creationId xmlns:a16="http://schemas.microsoft.com/office/drawing/2014/main" id="{0DB7CA08-02F7-403B-82A1-0940D64870B5}"/>
              </a:ext>
            </a:extLst>
          </p:cNvPr>
          <p:cNvSpPr>
            <a:spLocks noGrp="1"/>
          </p:cNvSpPr>
          <p:nvPr>
            <p:ph type="sldNum" sz="quarter" idx="12"/>
          </p:nvPr>
        </p:nvSpPr>
        <p:spPr/>
        <p:txBody>
          <a:bodyPr/>
          <a:lstStyle/>
          <a:p>
            <a:pPr defTabSz="1219170" eaLnBrk="0" fontAlgn="base" hangingPunct="0">
              <a:spcBef>
                <a:spcPct val="0"/>
              </a:spcBef>
              <a:spcAft>
                <a:spcPct val="0"/>
              </a:spcAft>
            </a:pPr>
            <a:fld id="{1C234170-880F-4B54-891E-49E0A191EE43}"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7</a:t>
            </a:fld>
            <a:endParaRPr lang="nl-NL" altLang="nl-NL">
              <a:solidFill>
                <a:srgbClr val="000000"/>
              </a:solidFill>
              <a:latin typeface="Verdana" pitchFamily="34" charset="0"/>
              <a:cs typeface="Arial" charset="0"/>
            </a:endParaRPr>
          </a:p>
        </p:txBody>
      </p:sp>
      <p:sp>
        <p:nvSpPr>
          <p:cNvPr id="7" name="Tijdelijke aanduiding voor inhoud 6">
            <a:extLst>
              <a:ext uri="{FF2B5EF4-FFF2-40B4-BE49-F238E27FC236}">
                <a16:creationId xmlns:a16="http://schemas.microsoft.com/office/drawing/2014/main" id="{73273A26-F102-4963-BCDA-6120491A4532}"/>
              </a:ext>
            </a:extLst>
          </p:cNvPr>
          <p:cNvSpPr>
            <a:spLocks noGrp="1"/>
          </p:cNvSpPr>
          <p:nvPr>
            <p:ph idx="1"/>
          </p:nvPr>
        </p:nvSpPr>
        <p:spPr/>
        <p:txBody>
          <a:bodyPr/>
          <a:lstStyle/>
          <a:p>
            <a:pPr marL="380990" indent="-380990">
              <a:buFontTx/>
              <a:buChar char="-"/>
            </a:pPr>
            <a:r>
              <a:rPr lang="nl-NL" dirty="0"/>
              <a:t>Archivering </a:t>
            </a:r>
            <a:r>
              <a:rPr lang="nl-NL" dirty="0" err="1"/>
              <a:t>by</a:t>
            </a:r>
            <a:r>
              <a:rPr lang="nl-NL" dirty="0"/>
              <a:t> design</a:t>
            </a:r>
          </a:p>
          <a:p>
            <a:pPr marL="380990" indent="-380990">
              <a:buFontTx/>
              <a:buChar char="-"/>
            </a:pPr>
            <a:r>
              <a:rPr lang="nl-NL" dirty="0"/>
              <a:t>Herzieningscyclus </a:t>
            </a:r>
            <a:r>
              <a:rPr lang="nl-NL" dirty="0">
                <a:solidFill>
                  <a:schemeClr val="tx1"/>
                </a:solidFill>
              </a:rPr>
              <a:t>Ar – 5 jaar</a:t>
            </a:r>
          </a:p>
          <a:p>
            <a:pPr marL="380990" indent="-380990">
              <a:buFontTx/>
              <a:buChar char="-"/>
            </a:pPr>
            <a:r>
              <a:rPr lang="nl-NL" dirty="0">
                <a:solidFill>
                  <a:schemeClr val="tx1"/>
                </a:solidFill>
              </a:rPr>
              <a:t>Abstractieniveau: concreter dan Ab (maar handreikingen voor de praktijk blijven)</a:t>
            </a:r>
          </a:p>
          <a:p>
            <a:pPr marL="380990" indent="-380990">
              <a:buFontTx/>
              <a:buChar char="-"/>
            </a:pPr>
            <a:r>
              <a:rPr lang="nl-NL" dirty="0"/>
              <a:t>Normen en standaarden: waar nuttig</a:t>
            </a:r>
          </a:p>
          <a:p>
            <a:pPr marL="380990" indent="-380990">
              <a:buFont typeface="Arial" panose="020B0604020202020204" pitchFamily="34" charset="0"/>
              <a:buChar char="•"/>
            </a:pPr>
            <a:endParaRPr lang="nl-NL" dirty="0"/>
          </a:p>
        </p:txBody>
      </p:sp>
    </p:spTree>
    <p:extLst>
      <p:ext uri="{BB962C8B-B14F-4D97-AF65-F5344CB8AC3E}">
        <p14:creationId xmlns:p14="http://schemas.microsoft.com/office/powerpoint/2010/main" val="2115557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pBeeldmerk"/>
          <p:cNvSpPr>
            <a:spLocks noGrp="1" noChangeArrowheads="1"/>
          </p:cNvSpPr>
          <p:nvPr>
            <p:ph type="sldNum" sz="quarter" idx="12"/>
          </p:nvPr>
        </p:nvSpPr>
        <p:spPr/>
        <p:txBody>
          <a:bodyPr/>
          <a:lstStyle/>
          <a:p>
            <a:pPr defTabSz="1219170" eaLnBrk="0" fontAlgn="base" hangingPunct="0">
              <a:spcBef>
                <a:spcPct val="0"/>
              </a:spcBef>
              <a:spcAft>
                <a:spcPct val="0"/>
              </a:spcAft>
            </a:pPr>
            <a:fld id="{07DE55D9-E0E5-4B4C-B84F-D9E52FA04664}" type="slidenum">
              <a:rPr lang="nl-NL" altLang="nl-NL">
                <a:solidFill>
                  <a:srgbClr val="000000"/>
                </a:solidFill>
                <a:latin typeface="Verdana" pitchFamily="34" charset="0"/>
                <a:cs typeface="Arial" charset="0"/>
              </a:rPr>
              <a:pPr defTabSz="1219170" eaLnBrk="0" fontAlgn="base" hangingPunct="0">
                <a:spcBef>
                  <a:spcPct val="0"/>
                </a:spcBef>
                <a:spcAft>
                  <a:spcPct val="0"/>
                </a:spcAft>
              </a:pPr>
              <a:t>8</a:t>
            </a:fld>
            <a:endParaRPr lang="nl-NL" altLang="nl-NL">
              <a:solidFill>
                <a:srgbClr val="000000"/>
              </a:solidFill>
              <a:latin typeface="Verdana" pitchFamily="34" charset="0"/>
              <a:cs typeface="Arial" charset="0"/>
            </a:endParaRPr>
          </a:p>
        </p:txBody>
      </p:sp>
      <p:sp>
        <p:nvSpPr>
          <p:cNvPr id="113666" name="Rectangle 2"/>
          <p:cNvSpPr>
            <a:spLocks noGrp="1" noChangeArrowheads="1"/>
          </p:cNvSpPr>
          <p:nvPr>
            <p:ph type="title" idx="4294967295"/>
          </p:nvPr>
        </p:nvSpPr>
        <p:spPr>
          <a:xfrm>
            <a:off x="488953" y="1227139"/>
            <a:ext cx="10892367" cy="571500"/>
          </a:xfrm>
        </p:spPr>
        <p:txBody>
          <a:bodyPr/>
          <a:lstStyle/>
          <a:p>
            <a:r>
              <a:rPr lang="nl-NL" altLang="nl-NL" sz="3067" spc="-80" dirty="0">
                <a:solidFill>
                  <a:srgbClr val="2494C5"/>
                </a:solidFill>
                <a:latin typeface="Verdana" pitchFamily="34" charset="0"/>
                <a:ea typeface="Verdana" pitchFamily="34" charset="0"/>
              </a:rPr>
              <a:t>Opzet &amp; reikwijdte Ar</a:t>
            </a:r>
          </a:p>
        </p:txBody>
      </p:sp>
      <p:sp>
        <p:nvSpPr>
          <p:cNvPr id="113667" name="Rectangle 3"/>
          <p:cNvSpPr>
            <a:spLocks noGrp="1" noChangeArrowheads="1"/>
          </p:cNvSpPr>
          <p:nvPr>
            <p:ph type="body" sz="half" idx="4294967295"/>
          </p:nvPr>
        </p:nvSpPr>
        <p:spPr>
          <a:xfrm>
            <a:off x="488953" y="1798639"/>
            <a:ext cx="4858299" cy="4356100"/>
          </a:xfrm>
        </p:spPr>
        <p:txBody>
          <a:bodyPr/>
          <a:lstStyle/>
          <a:p>
            <a:pPr marL="380990" indent="-380990">
              <a:buFontTx/>
              <a:buChar char="-"/>
            </a:pPr>
            <a:r>
              <a:rPr lang="nl-NL" altLang="nl-NL" dirty="0">
                <a:latin typeface="Verdana" pitchFamily="34" charset="0"/>
              </a:rPr>
              <a:t>Alle belangen uit de </a:t>
            </a:r>
            <a:r>
              <a:rPr lang="nl-NL" altLang="nl-NL" dirty="0" err="1">
                <a:latin typeface="Verdana" pitchFamily="34" charset="0"/>
              </a:rPr>
              <a:t>Aw</a:t>
            </a:r>
            <a:r>
              <a:rPr lang="nl-NL" altLang="nl-NL" dirty="0">
                <a:latin typeface="Verdana" pitchFamily="34" charset="0"/>
              </a:rPr>
              <a:t> dienen</a:t>
            </a:r>
          </a:p>
          <a:p>
            <a:pPr marL="380990" indent="-380990">
              <a:buFontTx/>
              <a:buChar char="-"/>
            </a:pPr>
            <a:r>
              <a:rPr lang="nl-NL" altLang="nl-NL" dirty="0">
                <a:solidFill>
                  <a:schemeClr val="tx1"/>
                </a:solidFill>
                <a:latin typeface="Verdana" pitchFamily="34" charset="0"/>
              </a:rPr>
              <a:t>Onderscheid papier </a:t>
            </a:r>
            <a:r>
              <a:rPr lang="nl-NL" altLang="nl-NL" dirty="0" err="1">
                <a:solidFill>
                  <a:schemeClr val="tx1"/>
                </a:solidFill>
                <a:latin typeface="Verdana" pitchFamily="34" charset="0"/>
              </a:rPr>
              <a:t>vs</a:t>
            </a:r>
            <a:r>
              <a:rPr lang="nl-NL" altLang="nl-NL" dirty="0">
                <a:solidFill>
                  <a:schemeClr val="tx1"/>
                </a:solidFill>
                <a:latin typeface="Verdana" pitchFamily="34" charset="0"/>
              </a:rPr>
              <a:t> digitaal blijft</a:t>
            </a:r>
          </a:p>
          <a:p>
            <a:pPr marL="380990" indent="-380990">
              <a:buFontTx/>
              <a:buChar char="-"/>
            </a:pPr>
            <a:r>
              <a:rPr lang="nl-NL" altLang="nl-NL" dirty="0">
                <a:solidFill>
                  <a:schemeClr val="tx1"/>
                </a:solidFill>
                <a:latin typeface="Verdana" pitchFamily="34" charset="0"/>
              </a:rPr>
              <a:t>Digitaal: hoger beheerniveau </a:t>
            </a:r>
          </a:p>
          <a:p>
            <a:pPr defTabSz="432000"/>
            <a:r>
              <a:rPr lang="nl-NL" altLang="nl-NL" kern="0" dirty="0">
                <a:solidFill>
                  <a:schemeClr val="tx1"/>
                </a:solidFill>
                <a:latin typeface="Verdana" pitchFamily="34" charset="0"/>
              </a:rPr>
              <a:t>	voor langer dan 10 </a:t>
            </a:r>
            <a:r>
              <a:rPr lang="nl-NL" altLang="nl-NL" kern="0" dirty="0" err="1">
                <a:solidFill>
                  <a:schemeClr val="tx1"/>
                </a:solidFill>
                <a:latin typeface="Verdana" pitchFamily="34" charset="0"/>
              </a:rPr>
              <a:t>jr</a:t>
            </a:r>
            <a:r>
              <a:rPr lang="nl-NL" altLang="nl-NL" kern="0" dirty="0">
                <a:solidFill>
                  <a:schemeClr val="tx1"/>
                </a:solidFill>
                <a:latin typeface="Verdana" pitchFamily="34" charset="0"/>
              </a:rPr>
              <a:t> en blijvend te 	bewaren</a:t>
            </a:r>
          </a:p>
          <a:p>
            <a:pPr marL="380990" indent="-380990">
              <a:buFontTx/>
              <a:buChar char="-"/>
            </a:pPr>
            <a:r>
              <a:rPr lang="nl-NL" altLang="nl-NL" dirty="0">
                <a:latin typeface="Verdana" pitchFamily="34" charset="0"/>
              </a:rPr>
              <a:t>Investering in de toekomst</a:t>
            </a:r>
          </a:p>
        </p:txBody>
      </p:sp>
      <p:graphicFrame>
        <p:nvGraphicFramePr>
          <p:cNvPr id="3" name="Tabel 2">
            <a:extLst>
              <a:ext uri="{FF2B5EF4-FFF2-40B4-BE49-F238E27FC236}">
                <a16:creationId xmlns:a16="http://schemas.microsoft.com/office/drawing/2014/main" id="{5ED1D9FE-F034-45DA-BF14-A09B13AB885C}"/>
              </a:ext>
            </a:extLst>
          </p:cNvPr>
          <p:cNvGraphicFramePr>
            <a:graphicFrameLocks noGrp="1"/>
          </p:cNvGraphicFramePr>
          <p:nvPr>
            <p:extLst>
              <p:ext uri="{D42A27DB-BD31-4B8C-83A1-F6EECF244321}">
                <p14:modId xmlns:p14="http://schemas.microsoft.com/office/powerpoint/2010/main" val="3316008637"/>
              </p:ext>
            </p:extLst>
          </p:nvPr>
        </p:nvGraphicFramePr>
        <p:xfrm>
          <a:off x="5506278" y="1437851"/>
          <a:ext cx="6341165" cy="4513906"/>
        </p:xfrm>
        <a:graphic>
          <a:graphicData uri="http://schemas.openxmlformats.org/drawingml/2006/table">
            <a:tbl>
              <a:tblPr firstRow="1" firstCol="1" bandRow="1">
                <a:tableStyleId>{5C22544A-7EE6-4342-B048-85BDC9FD1C3A}</a:tableStyleId>
              </a:tblPr>
              <a:tblGrid>
                <a:gridCol w="1977887">
                  <a:extLst>
                    <a:ext uri="{9D8B030D-6E8A-4147-A177-3AD203B41FA5}">
                      <a16:colId xmlns:a16="http://schemas.microsoft.com/office/drawing/2014/main" val="1290699290"/>
                    </a:ext>
                  </a:extLst>
                </a:gridCol>
                <a:gridCol w="2196548">
                  <a:extLst>
                    <a:ext uri="{9D8B030D-6E8A-4147-A177-3AD203B41FA5}">
                      <a16:colId xmlns:a16="http://schemas.microsoft.com/office/drawing/2014/main" val="3650587543"/>
                    </a:ext>
                  </a:extLst>
                </a:gridCol>
                <a:gridCol w="2166730">
                  <a:extLst>
                    <a:ext uri="{9D8B030D-6E8A-4147-A177-3AD203B41FA5}">
                      <a16:colId xmlns:a16="http://schemas.microsoft.com/office/drawing/2014/main" val="2721856047"/>
                    </a:ext>
                  </a:extLst>
                </a:gridCol>
              </a:tblGrid>
              <a:tr h="455626">
                <a:tc>
                  <a:txBody>
                    <a:bodyPr/>
                    <a:lstStyle/>
                    <a:p>
                      <a:pPr>
                        <a:lnSpc>
                          <a:spcPct val="100000"/>
                        </a:lnSpc>
                      </a:pPr>
                      <a:r>
                        <a:rPr lang="nl-NL" sz="1400" dirty="0">
                          <a:effectLst/>
                        </a:rPr>
                        <a:t> </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dirty="0">
                          <a:effectLst/>
                        </a:rPr>
                        <a:t>Tijdelijk bewaren </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dirty="0">
                          <a:effectLst/>
                        </a:rPr>
                        <a:t>Blijvend bewaren  </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51050387"/>
                  </a:ext>
                </a:extLst>
              </a:tr>
              <a:tr h="2133590">
                <a:tc>
                  <a:txBody>
                    <a:bodyPr/>
                    <a:lstStyle/>
                    <a:p>
                      <a:pPr>
                        <a:lnSpc>
                          <a:spcPct val="100000"/>
                        </a:lnSpc>
                      </a:pPr>
                      <a:r>
                        <a:rPr lang="nl-NL" sz="1400" dirty="0">
                          <a:effectLst/>
                        </a:rPr>
                        <a:t>Analoge/fysieke documenten</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dirty="0">
                          <a:effectLst/>
                        </a:rPr>
                        <a:t>Ab: vindbaar, beschikbaar, leesbaar, betrouwbaar, </a:t>
                      </a:r>
                      <a:r>
                        <a:rPr lang="nl-NL" sz="1400" dirty="0" err="1">
                          <a:effectLst/>
                        </a:rPr>
                        <a:t>interpreteerbaar</a:t>
                      </a:r>
                      <a:r>
                        <a:rPr lang="nl-NL" sz="1400" dirty="0">
                          <a:effectLst/>
                        </a:rPr>
                        <a:t>, beschermd tegen verval (incl. inrichting organisatorische en technische voorzieningen daarvoor). </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dirty="0">
                          <a:effectLst/>
                        </a:rPr>
                        <a:t>Ab: zie hiernaast. </a:t>
                      </a:r>
                    </a:p>
                    <a:p>
                      <a:pPr>
                        <a:lnSpc>
                          <a:spcPct val="100000"/>
                        </a:lnSpc>
                      </a:pPr>
                      <a:r>
                        <a:rPr lang="nl-NL" sz="1400" dirty="0">
                          <a:effectLst/>
                        </a:rPr>
                        <a:t>+ Ar m.b.t. kwaliteit materialen en fysieke omstandigheden. NB: aanvullende eisen alleen voor archiefdiensten. </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51058869"/>
                  </a:ext>
                </a:extLst>
              </a:tr>
              <a:tr h="455626">
                <a:tc>
                  <a:txBody>
                    <a:bodyPr/>
                    <a:lstStyle/>
                    <a:p>
                      <a:pPr>
                        <a:lnSpc>
                          <a:spcPct val="100000"/>
                        </a:lnSpc>
                      </a:pPr>
                      <a:r>
                        <a:rPr lang="nl-NL" sz="1400">
                          <a:effectLst/>
                        </a:rPr>
                        <a:t> </a:t>
                      </a:r>
                      <a:endParaRPr lang="nl-NL" sz="14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a:effectLst/>
                        </a:rPr>
                        <a:t>Korter dan 10 jr. bewaren </a:t>
                      </a:r>
                      <a:endParaRPr lang="nl-NL" sz="14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dirty="0">
                          <a:effectLst/>
                        </a:rPr>
                        <a:t>Langer dan 10 jr. bewaren  </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09613009"/>
                  </a:ext>
                </a:extLst>
              </a:tr>
              <a:tr h="1469064">
                <a:tc>
                  <a:txBody>
                    <a:bodyPr/>
                    <a:lstStyle/>
                    <a:p>
                      <a:pPr>
                        <a:lnSpc>
                          <a:spcPct val="100000"/>
                        </a:lnSpc>
                      </a:pPr>
                      <a:r>
                        <a:rPr lang="nl-NL" sz="1400">
                          <a:effectLst/>
                        </a:rPr>
                        <a:t>Digitale documenten</a:t>
                      </a:r>
                      <a:endParaRPr lang="nl-NL" sz="14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a:effectLst/>
                        </a:rPr>
                        <a:t>Ab: zie boven.</a:t>
                      </a:r>
                    </a:p>
                    <a:p>
                      <a:pPr>
                        <a:lnSpc>
                          <a:spcPct val="100000"/>
                        </a:lnSpc>
                      </a:pPr>
                      <a:r>
                        <a:rPr lang="nl-NL" sz="1400">
                          <a:effectLst/>
                        </a:rPr>
                        <a:t>+ Ar basiseisen.</a:t>
                      </a:r>
                      <a:endParaRPr lang="nl-NL" sz="140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pPr>
                      <a:r>
                        <a:rPr lang="nl-NL" sz="1400" dirty="0">
                          <a:effectLst/>
                        </a:rPr>
                        <a:t>Ab: zie hiernaast</a:t>
                      </a:r>
                    </a:p>
                    <a:p>
                      <a:pPr>
                        <a:lnSpc>
                          <a:spcPct val="100000"/>
                        </a:lnSpc>
                      </a:pPr>
                      <a:r>
                        <a:rPr lang="nl-NL" sz="1400" dirty="0">
                          <a:effectLst/>
                        </a:rPr>
                        <a:t>+ Ar basiseisen + aanvullende eisen t.b.v. preservering (voor iedereen).</a:t>
                      </a:r>
                      <a:endParaRPr lang="nl-NL" sz="1400" dirty="0">
                        <a:effectLst/>
                        <a:latin typeface="Verdana" panose="020B060403050404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94784272"/>
                  </a:ext>
                </a:extLst>
              </a:tr>
            </a:tbl>
          </a:graphicData>
        </a:graphic>
      </p:graphicFrame>
      <p:sp>
        <p:nvSpPr>
          <p:cNvPr id="4" name="Rectangle 1">
            <a:extLst>
              <a:ext uri="{FF2B5EF4-FFF2-40B4-BE49-F238E27FC236}">
                <a16:creationId xmlns:a16="http://schemas.microsoft.com/office/drawing/2014/main" id="{44EAECB7-96C8-454E-8F3E-32DB3E733216}"/>
              </a:ext>
            </a:extLst>
          </p:cNvPr>
          <p:cNvSpPr>
            <a:spLocks noChangeArrowheads="1"/>
          </p:cNvSpPr>
          <p:nvPr/>
        </p:nvSpPr>
        <p:spPr bwMode="auto">
          <a:xfrm>
            <a:off x="8960280" y="2696260"/>
            <a:ext cx="1585244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nl-NL" altLang="nl-NL" sz="1800" b="0" i="0" u="none" strike="noStrike" cap="none" normalizeH="0" baseline="0">
                <a:ln>
                  <a:noFill/>
                </a:ln>
                <a:solidFill>
                  <a:schemeClr val="tx1"/>
                </a:solidFill>
                <a:effectLst/>
                <a:latin typeface="Arial" panose="020B0604020202020204" pitchFamily="34" charset="0"/>
              </a:rPr>
            </a:br>
            <a:endParaRPr kumimoji="0" lang="nl-NL" altLang="nl-NL"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5E9E9F90-A60D-4318-B080-83FCE1E252E6}"/>
              </a:ext>
            </a:extLst>
          </p:cNvPr>
          <p:cNvSpPr>
            <a:spLocks noGrp="1"/>
          </p:cNvSpPr>
          <p:nvPr>
            <p:ph type="body" sz="quarter" idx="12"/>
          </p:nvPr>
        </p:nvSpPr>
        <p:spPr/>
        <p:txBody>
          <a:bodyPr/>
          <a:lstStyle/>
          <a:p>
            <a:r>
              <a:rPr lang="nl-NL" dirty="0">
                <a:solidFill>
                  <a:schemeClr val="tx1"/>
                </a:solidFill>
              </a:rPr>
              <a:t>Deelsessie</a:t>
            </a:r>
          </a:p>
        </p:txBody>
      </p:sp>
      <p:sp>
        <p:nvSpPr>
          <p:cNvPr id="3" name="Tijdelijke aanduiding voor tekst 2">
            <a:extLst>
              <a:ext uri="{FF2B5EF4-FFF2-40B4-BE49-F238E27FC236}">
                <a16:creationId xmlns:a16="http://schemas.microsoft.com/office/drawing/2014/main" id="{0C81D46E-EB3D-470B-AF47-8A9823A46DFD}"/>
              </a:ext>
            </a:extLst>
          </p:cNvPr>
          <p:cNvSpPr>
            <a:spLocks noGrp="1"/>
          </p:cNvSpPr>
          <p:nvPr>
            <p:ph type="body" sz="quarter" idx="13"/>
          </p:nvPr>
        </p:nvSpPr>
        <p:spPr/>
        <p:txBody>
          <a:bodyPr/>
          <a:lstStyle/>
          <a:p>
            <a:pPr marL="342900" indent="-342900">
              <a:buFont typeface="Arial" panose="020B0604020202020204" pitchFamily="34" charset="0"/>
              <a:buChar char="•"/>
            </a:pPr>
            <a:r>
              <a:rPr lang="nl-NL" dirty="0">
                <a:solidFill>
                  <a:schemeClr val="tx1"/>
                </a:solidFill>
              </a:rPr>
              <a:t>Overzicht</a:t>
            </a:r>
          </a:p>
          <a:p>
            <a:pPr marL="342900" indent="-342900">
              <a:buFont typeface="Arial" panose="020B0604020202020204" pitchFamily="34" charset="0"/>
              <a:buChar char="•"/>
            </a:pPr>
            <a:r>
              <a:rPr lang="nl-NL" dirty="0">
                <a:solidFill>
                  <a:schemeClr val="tx1"/>
                </a:solidFill>
              </a:rPr>
              <a:t>Metadata</a:t>
            </a:r>
          </a:p>
          <a:p>
            <a:pPr marL="342900" indent="-342900">
              <a:buFont typeface="Arial" panose="020B0604020202020204" pitchFamily="34" charset="0"/>
              <a:buChar char="•"/>
            </a:pPr>
            <a:r>
              <a:rPr lang="nl-NL" dirty="0">
                <a:solidFill>
                  <a:schemeClr val="tx1"/>
                </a:solidFill>
              </a:rPr>
              <a:t>Zoeken, vinden, weergeven</a:t>
            </a:r>
          </a:p>
          <a:p>
            <a:pPr marL="342900" indent="-342900">
              <a:buFont typeface="Arial" panose="020B0604020202020204" pitchFamily="34" charset="0"/>
              <a:buChar char="•"/>
            </a:pPr>
            <a:r>
              <a:rPr lang="nl-NL" dirty="0" err="1">
                <a:solidFill>
                  <a:schemeClr val="tx1"/>
                </a:solidFill>
              </a:rPr>
              <a:t>Preserveringsbeleid</a:t>
            </a:r>
            <a:endParaRPr lang="nl-NL" dirty="0">
              <a:solidFill>
                <a:schemeClr val="tx1"/>
              </a:solidFill>
            </a:endParaRPr>
          </a:p>
          <a:p>
            <a:pPr marL="342900" indent="-342900">
              <a:buFont typeface="Arial" panose="020B0604020202020204" pitchFamily="34" charset="0"/>
              <a:buChar char="•"/>
            </a:pPr>
            <a:r>
              <a:rPr lang="nl-NL" dirty="0">
                <a:solidFill>
                  <a:schemeClr val="tx1"/>
                </a:solidFill>
              </a:rPr>
              <a:t>Duurzame bestandsformaten</a:t>
            </a:r>
          </a:p>
        </p:txBody>
      </p:sp>
    </p:spTree>
    <p:extLst>
      <p:ext uri="{BB962C8B-B14F-4D97-AF65-F5344CB8AC3E}">
        <p14:creationId xmlns:p14="http://schemas.microsoft.com/office/powerpoint/2010/main" val="3943986901"/>
      </p:ext>
    </p:extLst>
  </p:cSld>
  <p:clrMapOvr>
    <a:masterClrMapping/>
  </p:clrMapOvr>
</p:sld>
</file>

<file path=ppt/theme/theme1.xml><?xml version="1.0" encoding="utf-8"?>
<a:theme xmlns:a="http://schemas.openxmlformats.org/drawingml/2006/main" name="1_Standaardontwerp">
  <a:themeElements>
    <a:clrScheme name="">
      <a:dk1>
        <a:srgbClr val="000000"/>
      </a:dk1>
      <a:lt1>
        <a:srgbClr val="FFFFFF"/>
      </a:lt1>
      <a:dk2>
        <a:srgbClr val="9ACCD4"/>
      </a:dk2>
      <a:lt2>
        <a:srgbClr val="EEECE1"/>
      </a:lt2>
      <a:accent1>
        <a:srgbClr val="9ACCD4"/>
      </a:accent1>
      <a:accent2>
        <a:srgbClr val="6ED9AD"/>
      </a:accent2>
      <a:accent3>
        <a:srgbClr val="FFFFFF"/>
      </a:accent3>
      <a:accent4>
        <a:srgbClr val="000000"/>
      </a:accent4>
      <a:accent5>
        <a:srgbClr val="CAE2E6"/>
      </a:accent5>
      <a:accent6>
        <a:srgbClr val="63C49C"/>
      </a:accent6>
      <a:hlink>
        <a:srgbClr val="4E9625"/>
      </a:hlink>
      <a:folHlink>
        <a:srgbClr val="60652A"/>
      </a:folHlink>
    </a:clrScheme>
    <a:fontScheme name="1_Standaardontwerp">
      <a:majorFont>
        <a:latin typeface=""/>
        <a:ea typeface=""/>
        <a:cs typeface=""/>
      </a:majorFont>
      <a:minorFont>
        <a:latin typefac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 kolommen 1">
        <a:dk1>
          <a:srgbClr val="000000"/>
        </a:dk1>
        <a:lt1>
          <a:srgbClr val="FFFFFF"/>
        </a:lt1>
        <a:dk2>
          <a:srgbClr val="529D26"/>
        </a:dk2>
        <a:lt2>
          <a:srgbClr val="EEECE1"/>
        </a:lt2>
        <a:accent1>
          <a:srgbClr val="529D26"/>
        </a:accent1>
        <a:accent2>
          <a:srgbClr val="24C2B0"/>
        </a:accent2>
        <a:accent3>
          <a:srgbClr val="FFFFFF"/>
        </a:accent3>
        <a:accent4>
          <a:srgbClr val="000000"/>
        </a:accent4>
        <a:accent5>
          <a:srgbClr val="B3CCAC"/>
        </a:accent5>
        <a:accent6>
          <a:srgbClr val="20B09F"/>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2 kolommen 2">
        <a:dk1>
          <a:srgbClr val="000000"/>
        </a:dk1>
        <a:lt1>
          <a:srgbClr val="FFFFFF"/>
        </a:lt1>
        <a:dk2>
          <a:srgbClr val="529D26"/>
        </a:dk2>
        <a:lt2>
          <a:srgbClr val="EEECE1"/>
        </a:lt2>
        <a:accent1>
          <a:srgbClr val="58AE8B"/>
        </a:accent1>
        <a:accent2>
          <a:srgbClr val="2494C5"/>
        </a:accent2>
        <a:accent3>
          <a:srgbClr val="FFFFFF"/>
        </a:accent3>
        <a:accent4>
          <a:srgbClr val="000000"/>
        </a:accent4>
        <a:accent5>
          <a:srgbClr val="B4D3C4"/>
        </a:accent5>
        <a:accent6>
          <a:srgbClr val="2086B2"/>
        </a:accent6>
        <a:hlink>
          <a:srgbClr val="9ACCD4"/>
        </a:hlink>
        <a:folHlink>
          <a:srgbClr val="A10086"/>
        </a:folHlink>
      </a:clrScheme>
      <a:clrMap bg1="lt1" tx1="dk1" bg2="lt2" tx2="dk2" accent1="accent1" accent2="accent2" accent3="accent3" accent4="accent4" accent5="accent5" accent6="accent6" hlink="hlink" folHlink="folHlink"/>
    </a:extraClrScheme>
    <a:extraClrScheme>
      <a:clrScheme name="2 kolommen 3">
        <a:dk1>
          <a:srgbClr val="000000"/>
        </a:dk1>
        <a:lt1>
          <a:srgbClr val="FFFFFF"/>
        </a:lt1>
        <a:dk2>
          <a:srgbClr val="529D26"/>
        </a:dk2>
        <a:lt2>
          <a:srgbClr val="EEECE1"/>
        </a:lt2>
        <a:accent1>
          <a:srgbClr val="529D26"/>
        </a:accent1>
        <a:accent2>
          <a:srgbClr val="58AE8B"/>
        </a:accent2>
        <a:accent3>
          <a:srgbClr val="FFFFFF"/>
        </a:accent3>
        <a:accent4>
          <a:srgbClr val="000000"/>
        </a:accent4>
        <a:accent5>
          <a:srgbClr val="B3CCAC"/>
        </a:accent5>
        <a:accent6>
          <a:srgbClr val="4F9D7D"/>
        </a:accent6>
        <a:hlink>
          <a:srgbClr val="2494C5"/>
        </a:hlink>
        <a:folHlink>
          <a:srgbClr val="9ACCD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A04ABA-0801-4770-A560-79A83069D158}"/>
</file>

<file path=customXml/itemProps2.xml><?xml version="1.0" encoding="utf-8"?>
<ds:datastoreItem xmlns:ds="http://schemas.openxmlformats.org/officeDocument/2006/customXml" ds:itemID="{78EC19B6-298C-4271-B1F4-1C9EC1CB7122}"/>
</file>

<file path=docProps/app.xml><?xml version="1.0" encoding="utf-8"?>
<Properties xmlns="http://schemas.openxmlformats.org/officeDocument/2006/extended-properties" xmlns:vt="http://schemas.openxmlformats.org/officeDocument/2006/docPropsVTypes">
  <TotalTime>77</TotalTime>
  <Words>1506</Words>
  <Application>Microsoft Office PowerPoint</Application>
  <PresentationFormat>Breedbeeld</PresentationFormat>
  <Paragraphs>165</Paragraphs>
  <Slides>18</Slides>
  <Notes>3</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Verdana</vt:lpstr>
      <vt:lpstr>1_Standaardontwerp</vt:lpstr>
      <vt:lpstr>Duurzame toegankelijkheid in archiefregeling </vt:lpstr>
      <vt:lpstr>Inhoud</vt:lpstr>
      <vt:lpstr>PowerPoint-presentatie</vt:lpstr>
      <vt:lpstr>Duurzame toegankelijkheid - Drietrapsraket</vt:lpstr>
      <vt:lpstr>Duurzame toegankelijkheid in Archiefbesluit </vt:lpstr>
      <vt:lpstr>Duurzame toegankelijkheid – conceptartikel Ab</vt:lpstr>
      <vt:lpstr>Uitgangspunten voor de Archiefregeling </vt:lpstr>
      <vt:lpstr>Opzet &amp; reikwijdte Ar</vt:lpstr>
      <vt:lpstr>PowerPoint-presentatie</vt:lpstr>
      <vt:lpstr>Overzicht – splitsing art. 18</vt:lpstr>
      <vt:lpstr>Overzicht – voorstel inhoudelijk artikel</vt:lpstr>
      <vt:lpstr>Metadata – voorstel inhoudelijk artikel (1)</vt:lpstr>
      <vt:lpstr>Metadata – voorstel inhoudelijk artikel (2)</vt:lpstr>
      <vt:lpstr>Zoeken, vinden, weergeven – voorstel inhoudelijk artikel</vt:lpstr>
      <vt:lpstr>Preserveringsbeleid</vt:lpstr>
      <vt:lpstr>Duurzame bestandsformaten</vt:lpstr>
      <vt:lpstr>Onder handen werk – suggesties &amp; aanvullingen</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Duurzame toegankelijkheid in archiefbesluit &amp; -regeling </dc:title>
  <dc:creator>Klomp, Marieke</dc:creator>
  <cp:lastModifiedBy>Klomp, Marieke</cp:lastModifiedBy>
  <cp:revision>15</cp:revision>
  <dcterms:created xsi:type="dcterms:W3CDTF">2021-11-05T10:48:14Z</dcterms:created>
  <dcterms:modified xsi:type="dcterms:W3CDTF">2021-12-09T15:56:16Z</dcterms:modified>
</cp:coreProperties>
</file>