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4" r:id="rId2"/>
    <p:sldId id="297" r:id="rId3"/>
    <p:sldId id="274" r:id="rId4"/>
    <p:sldId id="269" r:id="rId5"/>
    <p:sldId id="270" r:id="rId6"/>
    <p:sldId id="271" r:id="rId7"/>
    <p:sldId id="272" r:id="rId8"/>
    <p:sldId id="267" r:id="rId9"/>
    <p:sldId id="277" r:id="rId10"/>
    <p:sldId id="273" r:id="rId11"/>
    <p:sldId id="283" r:id="rId12"/>
    <p:sldId id="278" r:id="rId13"/>
    <p:sldId id="284" r:id="rId14"/>
    <p:sldId id="285" r:id="rId15"/>
    <p:sldId id="292" r:id="rId16"/>
    <p:sldId id="286" r:id="rId17"/>
    <p:sldId id="282" r:id="rId18"/>
    <p:sldId id="293" r:id="rId19"/>
    <p:sldId id="296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2A4"/>
    <a:srgbClr val="BE5219"/>
    <a:srgbClr val="DCA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3"/>
    <p:restoredTop sz="94737"/>
  </p:normalViewPr>
  <p:slideViewPr>
    <p:cSldViewPr snapToGrid="0" showGuides="1">
      <p:cViewPr varScale="1">
        <p:scale>
          <a:sx n="92" d="100"/>
          <a:sy n="92" d="100"/>
        </p:scale>
        <p:origin x="92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52CA0-3D6E-E045-BBDA-885975E06CD8}" type="datetimeFigureOut">
              <a:t>22-08-2024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03AF7-5F6C-5047-AB78-5FB95D75EF51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70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135DF-A431-37D4-6610-60EDB72AF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FF8DF65-DC96-ADD6-BE86-5E042508E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7CE86C-C4DE-5BB5-8429-816AFC3A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7BE0-7F08-5941-B84B-8AB93D7CE2CD}" type="datetimeFigureOut">
              <a:t>22-08-2024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CAD813-8C92-0E60-3703-2C6CFD18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E37EDB-23BA-71CD-9D26-4DCEFF97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B88-3EF6-154A-BFC7-01D2439BEE1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22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83BB0-BB15-ED16-7272-455303BC9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53F13C-2680-19EB-C9FC-88325B128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67ACF6-33D9-DDCB-9C15-A13D430D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7BE0-7F08-5941-B84B-8AB93D7CE2CD}" type="datetimeFigureOut">
              <a:t>22-08-2024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79BE4E-84EE-6BF0-F6BB-567B5B6F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DB8F0-F7CF-A733-0499-B5C35AF6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B88-3EF6-154A-BFC7-01D2439BEE1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09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C72EF72-321C-051F-180C-8A804CB03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87F43F0-AB93-D602-2EF8-88134A6CA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7CEF98-9EC8-7881-3841-51230B75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7BE0-7F08-5941-B84B-8AB93D7CE2CD}" type="datetimeFigureOut">
              <a:t>22-08-2024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75B281-354A-ABB0-84BA-C89DBD04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2051ED-890D-B01E-867A-A3643E24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B88-3EF6-154A-BFC7-01D2439BEE1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27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22758E-CDFC-29C4-DE96-81039915F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0A68B-3A53-09B3-50E7-CBA5CC930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F5505E-AD41-4F28-4910-A8F09F5EA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7BE0-7F08-5941-B84B-8AB93D7CE2CD}" type="datetimeFigureOut">
              <a:t>22-08-2024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F2BB13-3074-7C28-5D6A-FC56B0C0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FB0574-ECD4-943A-5BE3-DCF947F6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B88-3EF6-154A-BFC7-01D2439BEE1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14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159AC-1D39-54B8-8819-8EB941924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56AA89-9765-8EA6-9115-442F14881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8D900C-CD3B-06C7-2E2F-53C371A3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7BE0-7F08-5941-B84B-8AB93D7CE2CD}" type="datetimeFigureOut">
              <a:t>22-08-2024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718858-42D9-31B3-D12B-E3D573EB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5DC640-8080-36A8-5CB7-CA2FDF9D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B88-3EF6-154A-BFC7-01D2439BEE1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64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2D410-F828-F3D1-B03C-8CFE6F41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C4C3B9-8D8F-C053-DBBD-768522A84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288635-2EC6-A37E-9C8E-508E20356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44F7A6-9BED-E9FE-0EDC-BBC5A651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7BE0-7F08-5941-B84B-8AB93D7CE2CD}" type="datetimeFigureOut">
              <a:t>22-08-2024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38ABD2-B27C-5A4F-D0B9-171F1E6E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CF458E-E72C-1467-820F-B2FECF01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B88-3EF6-154A-BFC7-01D2439BEE1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004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39475-E004-1F43-2A04-BC99885C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35896D-DE83-C80E-03B4-3960A860A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135CCC0-61E0-8A5D-94BB-AF0E3B14E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D801A2D-D69D-CDC7-70AB-D6D8F626E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3AA045-00E3-AA88-F38D-71098A75A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4822E78-9F8B-5BB2-96C3-774E7913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7BE0-7F08-5941-B84B-8AB93D7CE2CD}" type="datetimeFigureOut">
              <a:t>22-08-2024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66EF9BE-5E09-42E6-9E8E-1C534FF7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545AD23-5E9D-A973-B766-D34695A6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B88-3EF6-154A-BFC7-01D2439BEE1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07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64C68-BA41-1576-2465-9E200471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97111EB-B2D2-FFD7-AFEA-8C9C32662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7BE0-7F08-5941-B84B-8AB93D7CE2CD}" type="datetimeFigureOut">
              <a:t>22-08-2024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C19CE9A-1344-AD4B-3EE8-9B8776C1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329AA7-865A-065C-FA80-7760BC78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B88-3EF6-154A-BFC7-01D2439BEE1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1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3E04748-6B14-30BB-14DD-60E2A91A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7BE0-7F08-5941-B84B-8AB93D7CE2CD}" type="datetimeFigureOut">
              <a:t>22-08-2024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31A4CE4-48D5-D5AE-766B-D0CB8937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816159-3940-886D-815C-CB47C9B0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B88-3EF6-154A-BFC7-01D2439BEE1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46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F0B94-71D5-613F-98A1-FB6C2847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8A884C-C2DB-6FD7-60A0-B4CCC8EBA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FFE225-FEFA-F6CC-FD3B-5967AB08D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841F6D-00A9-BEA2-7BF0-5452CB23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7BE0-7F08-5941-B84B-8AB93D7CE2CD}" type="datetimeFigureOut">
              <a:t>22-08-2024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EC0A5B-A702-04F6-C2BC-DA253837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135FC7-DA61-03F8-70A8-AB992B61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B88-3EF6-154A-BFC7-01D2439BEE1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08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1CD3E-44EA-ED97-7C5A-DD236611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37D49C4-F7FB-A8B6-33D5-65C4F24C2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0EAF8B-450D-1B29-BD7B-CBE231A95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C0C45C-B56F-542A-2440-A9A4F4E29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7BE0-7F08-5941-B84B-8AB93D7CE2CD}" type="datetimeFigureOut">
              <a:t>22-08-2024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89AA01-1DA4-36EA-A2BA-739D48C3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210697-5378-A770-FE56-CE1ECBAF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B88-3EF6-154A-BFC7-01D2439BEE1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43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9AE230F-41EF-3758-130A-AE6745EB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A57FAF-DCD3-B612-0C56-0708C8C36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76B20A-90D4-EE67-376F-D5F0EB117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6E7BE0-7F08-5941-B84B-8AB93D7CE2CD}" type="datetimeFigureOut">
              <a:t>22-08-2024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8512C7-4441-4564-C733-06485126E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1F3316-4C19-B6D6-7E68-7E5AD92DE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D1DB88-3EF6-154A-BFC7-01D2439BEE1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37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D53D1CB1-FAF1-A1C3-22A3-1DE5879107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096" y="237006"/>
            <a:ext cx="3761730" cy="5414866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FB2FA569-EB82-C393-A45F-DC1C889B9021}"/>
              </a:ext>
            </a:extLst>
          </p:cNvPr>
          <p:cNvSpPr txBox="1"/>
          <p:nvPr/>
        </p:nvSpPr>
        <p:spPr>
          <a:xfrm>
            <a:off x="4770098" y="5840034"/>
            <a:ext cx="2514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5400">
                <a:solidFill>
                  <a:schemeClr val="bg1"/>
                </a:solidFill>
              </a:rPr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49668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Everest beklimmen! Natuurlijk, waarom niet?' – De Groene Amsterdammer">
            <a:extLst>
              <a:ext uri="{FF2B5EF4-FFF2-40B4-BE49-F238E27FC236}">
                <a16:creationId xmlns:a16="http://schemas.microsoft.com/office/drawing/2014/main" id="{38E04730-404C-22FA-A2F3-1C6FD0C0D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10"/>
                    </a14:imgEffect>
                    <a14:imgEffect>
                      <a14:saturation sat="131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00" y="0"/>
            <a:ext cx="10397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19232A0-D9B9-4841-1F49-5D675F63C404}"/>
              </a:ext>
            </a:extLst>
          </p:cNvPr>
          <p:cNvSpPr txBox="1"/>
          <p:nvPr/>
        </p:nvSpPr>
        <p:spPr>
          <a:xfrm>
            <a:off x="3247820" y="94268"/>
            <a:ext cx="6203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>
                <a:solidFill>
                  <a:schemeClr val="bg1"/>
                </a:solidFill>
              </a:rPr>
              <a:t>Data-projecten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892EA2F-FC54-3BF5-07C8-1365A1B1522C}"/>
              </a:ext>
            </a:extLst>
          </p:cNvPr>
          <p:cNvSpPr txBox="1"/>
          <p:nvPr/>
        </p:nvSpPr>
        <p:spPr>
          <a:xfrm>
            <a:off x="1099955" y="2048299"/>
            <a:ext cx="99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>
                <a:solidFill>
                  <a:schemeClr val="bg1"/>
                </a:solidFill>
              </a:rPr>
              <a:t>…% van alle projecten rondom data en transformatie halen hun targets niet.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2004CA2-7B0C-9557-851D-A3B3BE9A4350}"/>
              </a:ext>
            </a:extLst>
          </p:cNvPr>
          <p:cNvSpPr/>
          <p:nvPr/>
        </p:nvSpPr>
        <p:spPr>
          <a:xfrm>
            <a:off x="1470070" y="2048166"/>
            <a:ext cx="1227908" cy="6618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/>
              <a:t>70%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BEC48FD-FC95-55F6-EE13-134C89B108A0}"/>
              </a:ext>
            </a:extLst>
          </p:cNvPr>
          <p:cNvSpPr/>
          <p:nvPr/>
        </p:nvSpPr>
        <p:spPr>
          <a:xfrm>
            <a:off x="7671780" y="4112522"/>
            <a:ext cx="1227908" cy="6618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/>
              <a:t>42%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3DCABEE-EAD6-6B85-DE51-DCCB7FDD669A}"/>
              </a:ext>
            </a:extLst>
          </p:cNvPr>
          <p:cNvSpPr/>
          <p:nvPr/>
        </p:nvSpPr>
        <p:spPr>
          <a:xfrm>
            <a:off x="3174970" y="4112522"/>
            <a:ext cx="1227908" cy="6618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/>
              <a:t>58%</a:t>
            </a:r>
          </a:p>
        </p:txBody>
      </p:sp>
      <p:sp>
        <p:nvSpPr>
          <p:cNvPr id="11" name="Pijl links 10">
            <a:extLst>
              <a:ext uri="{FF2B5EF4-FFF2-40B4-BE49-F238E27FC236}">
                <a16:creationId xmlns:a16="http://schemas.microsoft.com/office/drawing/2014/main" id="{238F069B-06AC-841E-0333-36D8E5052686}"/>
              </a:ext>
            </a:extLst>
          </p:cNvPr>
          <p:cNvSpPr/>
          <p:nvPr/>
        </p:nvSpPr>
        <p:spPr>
          <a:xfrm rot="8816257">
            <a:off x="4969834" y="3726598"/>
            <a:ext cx="925714" cy="27337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 links 11">
            <a:extLst>
              <a:ext uri="{FF2B5EF4-FFF2-40B4-BE49-F238E27FC236}">
                <a16:creationId xmlns:a16="http://schemas.microsoft.com/office/drawing/2014/main" id="{2416009E-7FEB-69BF-4FE2-A67CB5BB8D54}"/>
              </a:ext>
            </a:extLst>
          </p:cNvPr>
          <p:cNvSpPr/>
          <p:nvPr/>
        </p:nvSpPr>
        <p:spPr>
          <a:xfrm rot="2038874">
            <a:off x="6298726" y="3721619"/>
            <a:ext cx="925714" cy="27337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89C91F9-807B-BF00-5359-378971F7E40A}"/>
              </a:ext>
            </a:extLst>
          </p:cNvPr>
          <p:cNvSpPr txBox="1"/>
          <p:nvPr/>
        </p:nvSpPr>
        <p:spPr>
          <a:xfrm>
            <a:off x="6417482" y="4729400"/>
            <a:ext cx="4023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>
                <a:solidFill>
                  <a:schemeClr val="bg1"/>
                </a:solidFill>
              </a:rPr>
              <a:t>tijdens project-executie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D22E215-53FF-0A6D-9C4D-12E330C7EEFB}"/>
              </a:ext>
            </a:extLst>
          </p:cNvPr>
          <p:cNvSpPr txBox="1"/>
          <p:nvPr/>
        </p:nvSpPr>
        <p:spPr>
          <a:xfrm>
            <a:off x="1815945" y="4774374"/>
            <a:ext cx="402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>
                <a:solidFill>
                  <a:schemeClr val="bg1"/>
                </a:solidFill>
              </a:rPr>
              <a:t>projectopzet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88320B3-89AB-7966-3981-AB5E84D5FB93}"/>
              </a:ext>
            </a:extLst>
          </p:cNvPr>
          <p:cNvSpPr txBox="1"/>
          <p:nvPr/>
        </p:nvSpPr>
        <p:spPr>
          <a:xfrm>
            <a:off x="2405730" y="5436226"/>
            <a:ext cx="284384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200">
                <a:solidFill>
                  <a:srgbClr val="FF0000"/>
                </a:solidFill>
              </a:rPr>
              <a:t>is niet</a:t>
            </a:r>
          </a:p>
          <a:p>
            <a:pPr algn="ctr"/>
            <a:r>
              <a:rPr lang="nl-NL" sz="3200">
                <a:solidFill>
                  <a:srgbClr val="FF0000"/>
                </a:solidFill>
              </a:rPr>
              <a:t>first-time-right</a:t>
            </a:r>
          </a:p>
        </p:txBody>
      </p:sp>
    </p:spTree>
    <p:extLst>
      <p:ext uri="{BB962C8B-B14F-4D97-AF65-F5344CB8AC3E}">
        <p14:creationId xmlns:p14="http://schemas.microsoft.com/office/powerpoint/2010/main" val="30799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781C503-EDDC-2AA9-E378-F9A3DFCEA187}"/>
              </a:ext>
            </a:extLst>
          </p:cNvPr>
          <p:cNvSpPr txBox="1"/>
          <p:nvPr/>
        </p:nvSpPr>
        <p:spPr>
          <a:xfrm>
            <a:off x="664032" y="68665"/>
            <a:ext cx="10863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>
                <a:solidFill>
                  <a:schemeClr val="bg1"/>
                </a:solidFill>
              </a:rPr>
              <a:t>“schrijf er eens iets over….”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27283C8-F379-DF12-29B7-710F1FD8B822}"/>
              </a:ext>
            </a:extLst>
          </p:cNvPr>
          <p:cNvSpPr txBox="1"/>
          <p:nvPr/>
        </p:nvSpPr>
        <p:spPr>
          <a:xfrm>
            <a:off x="0" y="2195499"/>
            <a:ext cx="12131336" cy="326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300"/>
              </a:lnSpc>
            </a:pPr>
            <a:r>
              <a:rPr lang="nl-NL" sz="11500">
                <a:solidFill>
                  <a:schemeClr val="bg1"/>
                </a:solidFill>
              </a:rPr>
              <a:t>DATAGEDREVEN</a:t>
            </a:r>
          </a:p>
          <a:p>
            <a:pPr algn="ctr">
              <a:lnSpc>
                <a:spcPts val="12300"/>
              </a:lnSpc>
            </a:pPr>
            <a:r>
              <a:rPr lang="nl-NL" sz="11500">
                <a:solidFill>
                  <a:schemeClr val="bg1"/>
                </a:solidFill>
              </a:rPr>
              <a:t>WERKEN</a:t>
            </a:r>
          </a:p>
        </p:txBody>
      </p:sp>
    </p:spTree>
    <p:extLst>
      <p:ext uri="{BB962C8B-B14F-4D97-AF65-F5344CB8AC3E}">
        <p14:creationId xmlns:p14="http://schemas.microsoft.com/office/powerpoint/2010/main" val="411753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8583C48-C60C-1B1A-3C5E-2E220C229B2C}"/>
              </a:ext>
            </a:extLst>
          </p:cNvPr>
          <p:cNvSpPr txBox="1"/>
          <p:nvPr/>
        </p:nvSpPr>
        <p:spPr>
          <a:xfrm>
            <a:off x="0" y="2195499"/>
            <a:ext cx="12131336" cy="326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300"/>
              </a:lnSpc>
            </a:pPr>
            <a:r>
              <a:rPr lang="nl-NL" sz="11500">
                <a:solidFill>
                  <a:schemeClr val="bg1"/>
                </a:solidFill>
              </a:rPr>
              <a:t>DATAGEDREVEN</a:t>
            </a:r>
          </a:p>
          <a:p>
            <a:pPr algn="ctr">
              <a:lnSpc>
                <a:spcPts val="12300"/>
              </a:lnSpc>
            </a:pPr>
            <a:r>
              <a:rPr lang="nl-NL" sz="11500">
                <a:solidFill>
                  <a:schemeClr val="bg1"/>
                </a:solidFill>
              </a:rPr>
              <a:t>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F158F91-9544-2786-E2C7-6AB9F3D7D194}"/>
              </a:ext>
            </a:extLst>
          </p:cNvPr>
          <p:cNvSpPr txBox="1"/>
          <p:nvPr/>
        </p:nvSpPr>
        <p:spPr>
          <a:xfrm>
            <a:off x="8109410" y="370411"/>
            <a:ext cx="38249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>
                <a:solidFill>
                  <a:srgbClr val="5F636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Data</a:t>
            </a:r>
            <a:r>
              <a:rPr lang="nl-NL" b="0" i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-</a:t>
            </a:r>
            <a:r>
              <a:rPr lang="nl-NL" b="1" i="0">
                <a:solidFill>
                  <a:srgbClr val="5F636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driven working</a:t>
            </a:r>
            <a:r>
              <a:rPr lang="nl-NL" b="0" i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is management based on raw facts and raw data. This means decisions are made faster, better and more accurately.</a:t>
            </a:r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5675B86-E96C-DEEC-DC30-1AFE27635012}"/>
              </a:ext>
            </a:extLst>
          </p:cNvPr>
          <p:cNvSpPr txBox="1"/>
          <p:nvPr/>
        </p:nvSpPr>
        <p:spPr>
          <a:xfrm>
            <a:off x="156327" y="5542960"/>
            <a:ext cx="4821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 </a:t>
            </a:r>
            <a:r>
              <a:rPr lang="nl-NL" b="1" i="0">
                <a:solidFill>
                  <a:srgbClr val="5F636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data</a:t>
            </a:r>
            <a:r>
              <a:rPr lang="nl-NL" b="0" i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-</a:t>
            </a:r>
            <a:r>
              <a:rPr lang="nl-NL" b="1" i="0">
                <a:solidFill>
                  <a:srgbClr val="5F636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driven</a:t>
            </a:r>
            <a:r>
              <a:rPr lang="nl-NL" b="0" i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company is one that collects and processes </a:t>
            </a:r>
            <a:r>
              <a:rPr lang="nl-NL" b="1" i="0">
                <a:solidFill>
                  <a:srgbClr val="5F636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data</a:t>
            </a:r>
            <a:r>
              <a:rPr lang="nl-NL" b="0" i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to arrive at actionable insights and uses these insights to make better informed decisions.</a:t>
            </a:r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6E5B080-B9D5-16EC-EE09-016BF4F4BA37}"/>
              </a:ext>
            </a:extLst>
          </p:cNvPr>
          <p:cNvSpPr txBox="1"/>
          <p:nvPr/>
        </p:nvSpPr>
        <p:spPr>
          <a:xfrm>
            <a:off x="257665" y="35797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>
                <a:solidFill>
                  <a:srgbClr val="5F636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Data</a:t>
            </a:r>
            <a:r>
              <a:rPr lang="nl-NL" b="0" i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-</a:t>
            </a:r>
            <a:r>
              <a:rPr lang="nl-NL" b="1" i="0">
                <a:solidFill>
                  <a:srgbClr val="5F636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driven work</a:t>
            </a:r>
            <a:r>
              <a:rPr lang="nl-NL" b="0" i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means making decisions based on facts. These facts are derived from data.</a:t>
            </a:r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1F3B574-3CC1-2C0F-1FCE-C6DC549C9F33}"/>
              </a:ext>
            </a:extLst>
          </p:cNvPr>
          <p:cNvSpPr txBox="1"/>
          <p:nvPr/>
        </p:nvSpPr>
        <p:spPr>
          <a:xfrm>
            <a:off x="351149" y="1109075"/>
            <a:ext cx="382492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b="0" i="0">
                <a:effectLst/>
                <a:latin typeface="Google Sans"/>
              </a:rPr>
              <a:t>Datagedreven werken is het consequent, dagelijks, wekelijks analyseren en sturen op basis van (onbewerkte) feiten en data.</a:t>
            </a:r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7EB9EE9-1869-A2C8-64E2-C42C5856BE03}"/>
              </a:ext>
            </a:extLst>
          </p:cNvPr>
          <p:cNvSpPr txBox="1"/>
          <p:nvPr/>
        </p:nvSpPr>
        <p:spPr>
          <a:xfrm>
            <a:off x="5744853" y="5911186"/>
            <a:ext cx="609442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b="0" i="0">
                <a:effectLst/>
                <a:latin typeface="Google Sans"/>
              </a:rPr>
              <a:t>DMbok: data-driven work …..making informed decisions and guiding business operations based on data analysis / insights</a:t>
            </a:r>
            <a:endParaRPr lang="nl-NL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BD54C77-D35F-C152-8297-A1473EAA6D9C}"/>
              </a:ext>
            </a:extLst>
          </p:cNvPr>
          <p:cNvSpPr txBox="1"/>
          <p:nvPr/>
        </p:nvSpPr>
        <p:spPr>
          <a:xfrm>
            <a:off x="990601" y="3337732"/>
            <a:ext cx="6218484" cy="16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300"/>
              </a:lnSpc>
            </a:pPr>
            <a:r>
              <a:rPr lang="nl-NL" sz="8800">
                <a:solidFill>
                  <a:srgbClr val="FF0000"/>
                </a:solidFill>
              </a:rPr>
              <a:t>BESLISSEN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506DF7C5-0F53-A3D2-EF13-E36DF88D4DE1}"/>
              </a:ext>
            </a:extLst>
          </p:cNvPr>
          <p:cNvCxnSpPr>
            <a:cxnSpLocks/>
          </p:cNvCxnSpPr>
          <p:nvPr/>
        </p:nvCxnSpPr>
        <p:spPr>
          <a:xfrm flipV="1">
            <a:off x="2566840" y="3826042"/>
            <a:ext cx="6566274" cy="1489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ternet&quot; Icon - Download for free – Iconduck">
            <a:extLst>
              <a:ext uri="{FF2B5EF4-FFF2-40B4-BE49-F238E27FC236}">
                <a16:creationId xmlns:a16="http://schemas.microsoft.com/office/drawing/2014/main" id="{0B9FA123-610E-3D9E-EA47-FD6BD2A57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95" y="312852"/>
            <a:ext cx="1389968" cy="13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F657CCF-AA3B-A052-5AB6-4339604E95AA}"/>
              </a:ext>
            </a:extLst>
          </p:cNvPr>
          <p:cNvSpPr/>
          <p:nvPr/>
        </p:nvSpPr>
        <p:spPr>
          <a:xfrm>
            <a:off x="9793704" y="296204"/>
            <a:ext cx="2046361" cy="16783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200">
                <a:solidFill>
                  <a:srgbClr val="0070C0"/>
                </a:solidFill>
              </a:rPr>
              <a:t>98%</a:t>
            </a:r>
          </a:p>
        </p:txBody>
      </p:sp>
      <p:pic>
        <p:nvPicPr>
          <p:cNvPr id="8196" name="Picture 4" descr="Introspectie gebruiken tegen stress - Liberi">
            <a:extLst>
              <a:ext uri="{FF2B5EF4-FFF2-40B4-BE49-F238E27FC236}">
                <a16:creationId xmlns:a16="http://schemas.microsoft.com/office/drawing/2014/main" id="{13528319-548A-B6C4-E31F-1BF2D50A3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488" y="4539461"/>
            <a:ext cx="2034422" cy="183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erhoudingen van de Mens van Vitruvius - Leonardo da Vinci">
            <a:extLst>
              <a:ext uri="{FF2B5EF4-FFF2-40B4-BE49-F238E27FC236}">
                <a16:creationId xmlns:a16="http://schemas.microsoft.com/office/drawing/2014/main" id="{14A8A226-EA28-D511-4E44-862526808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2326" y="4044579"/>
            <a:ext cx="1837802" cy="25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708BCB5-F7AD-15C5-C2D9-70747597DDC9}"/>
              </a:ext>
            </a:extLst>
          </p:cNvPr>
          <p:cNvSpPr txBox="1"/>
          <p:nvPr/>
        </p:nvSpPr>
        <p:spPr>
          <a:xfrm>
            <a:off x="259362" y="4539461"/>
            <a:ext cx="216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INTROSPECTIE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7DF87F0-63DC-5F8C-4C49-7C3DC01870BD}"/>
              </a:ext>
            </a:extLst>
          </p:cNvPr>
          <p:cNvSpPr txBox="1"/>
          <p:nvPr/>
        </p:nvSpPr>
        <p:spPr>
          <a:xfrm>
            <a:off x="0" y="2195499"/>
            <a:ext cx="12131336" cy="326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300"/>
              </a:lnSpc>
            </a:pPr>
            <a:r>
              <a:rPr lang="nl-NL" sz="11500">
                <a:solidFill>
                  <a:schemeClr val="bg1"/>
                </a:solidFill>
              </a:rPr>
              <a:t>DATAGEDREVEN</a:t>
            </a:r>
          </a:p>
          <a:p>
            <a:pPr algn="ctr">
              <a:lnSpc>
                <a:spcPts val="12300"/>
              </a:lnSpc>
            </a:pPr>
            <a:r>
              <a:rPr lang="nl-NL" sz="11500">
                <a:solidFill>
                  <a:schemeClr val="bg1"/>
                </a:solidFill>
              </a:rPr>
              <a:t>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A0CCDD-DC21-FD4A-7926-1DF214BA42BF}"/>
              </a:ext>
            </a:extLst>
          </p:cNvPr>
          <p:cNvSpPr txBox="1"/>
          <p:nvPr/>
        </p:nvSpPr>
        <p:spPr>
          <a:xfrm>
            <a:off x="1867687" y="253458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i="1">
                <a:solidFill>
                  <a:schemeClr val="bg1"/>
                </a:solidFill>
              </a:rPr>
              <a:t>lectuur</a:t>
            </a:r>
          </a:p>
        </p:txBody>
      </p:sp>
    </p:spTree>
    <p:extLst>
      <p:ext uri="{BB962C8B-B14F-4D97-AF65-F5344CB8AC3E}">
        <p14:creationId xmlns:p14="http://schemas.microsoft.com/office/powerpoint/2010/main" val="12049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3EC9A8B0-F33C-4C5C-1664-A29019A07E94}"/>
              </a:ext>
            </a:extLst>
          </p:cNvPr>
          <p:cNvSpPr txBox="1"/>
          <p:nvPr/>
        </p:nvSpPr>
        <p:spPr>
          <a:xfrm>
            <a:off x="131974" y="2366128"/>
            <a:ext cx="1900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>
                <a:solidFill>
                  <a:schemeClr val="accent2">
                    <a:lumMod val="60000"/>
                    <a:lumOff val="40000"/>
                  </a:schemeClr>
                </a:solidFill>
              </a:rPr>
              <a:t>EMOTIE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249C074-905F-F46F-C587-6383B3D7E067}"/>
              </a:ext>
            </a:extLst>
          </p:cNvPr>
          <p:cNvSpPr txBox="1"/>
          <p:nvPr/>
        </p:nvSpPr>
        <p:spPr>
          <a:xfrm>
            <a:off x="226243" y="3581311"/>
            <a:ext cx="1526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>
                <a:solidFill>
                  <a:schemeClr val="tx2">
                    <a:lumMod val="50000"/>
                    <a:lumOff val="50000"/>
                  </a:schemeClr>
                </a:solidFill>
              </a:rPr>
              <a:t>RATIO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DEF962E-5715-1BE6-918F-65D4BBF6B018}"/>
              </a:ext>
            </a:extLst>
          </p:cNvPr>
          <p:cNvSpPr txBox="1"/>
          <p:nvPr/>
        </p:nvSpPr>
        <p:spPr>
          <a:xfrm>
            <a:off x="544754" y="432432"/>
            <a:ext cx="4159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“ …cultuur van enthousiasme </a:t>
            </a:r>
          </a:p>
          <a:p>
            <a:r>
              <a:rPr lang="nl-NL" sz="2400">
                <a:solidFill>
                  <a:schemeClr val="bg1"/>
                </a:solidFill>
              </a:rPr>
              <a:t>en toewijding aan data”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82A6B5F-6881-DC2A-219A-0D72577F019C}"/>
              </a:ext>
            </a:extLst>
          </p:cNvPr>
          <p:cNvSpPr txBox="1"/>
          <p:nvPr/>
        </p:nvSpPr>
        <p:spPr>
          <a:xfrm>
            <a:off x="544754" y="5496678"/>
            <a:ext cx="4465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“ …samensmelt met</a:t>
            </a:r>
          </a:p>
          <a:p>
            <a:r>
              <a:rPr lang="nl-NL" sz="2400">
                <a:solidFill>
                  <a:schemeClr val="bg1"/>
                </a:solidFill>
              </a:rPr>
              <a:t>rationele operationele uitvoering</a:t>
            </a:r>
          </a:p>
          <a:p>
            <a:r>
              <a:rPr lang="nl-NL" sz="2400">
                <a:solidFill>
                  <a:schemeClr val="bg1"/>
                </a:solidFill>
              </a:rPr>
              <a:t>en besluitvorming…”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91500D8-D84C-2F52-FBED-8D864C6A9B54}"/>
              </a:ext>
            </a:extLst>
          </p:cNvPr>
          <p:cNvSpPr txBox="1"/>
          <p:nvPr/>
        </p:nvSpPr>
        <p:spPr>
          <a:xfrm>
            <a:off x="37708" y="1004755"/>
            <a:ext cx="12131336" cy="483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300"/>
              </a:lnSpc>
            </a:pPr>
            <a:r>
              <a:rPr lang="nl-NL" sz="11500">
                <a:solidFill>
                  <a:schemeClr val="bg1"/>
                </a:solidFill>
              </a:rPr>
              <a:t>DATA</a:t>
            </a:r>
          </a:p>
          <a:p>
            <a:pPr algn="ctr">
              <a:lnSpc>
                <a:spcPts val="12300"/>
              </a:lnSpc>
            </a:pPr>
            <a:r>
              <a:rPr lang="nl-NL" sz="11500">
                <a:solidFill>
                  <a:srgbClr val="FF0000"/>
                </a:solidFill>
              </a:rPr>
              <a:t>GEDREVEN</a:t>
            </a:r>
          </a:p>
          <a:p>
            <a:pPr algn="ctr">
              <a:lnSpc>
                <a:spcPts val="12300"/>
              </a:lnSpc>
            </a:pPr>
            <a:r>
              <a:rPr lang="nl-NL" sz="11500">
                <a:solidFill>
                  <a:schemeClr val="bg1"/>
                </a:solidFill>
              </a:rPr>
              <a:t>WERKEN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29B90CF-9268-0BAC-21B4-522A77DA5616}"/>
              </a:ext>
            </a:extLst>
          </p:cNvPr>
          <p:cNvCxnSpPr/>
          <p:nvPr/>
        </p:nvCxnSpPr>
        <p:spPr>
          <a:xfrm>
            <a:off x="226243" y="3327662"/>
            <a:ext cx="11519555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 descr="Afbeelding met tekst, schermopname, Lettertype, Merk&#10;&#10;Automatisch gegenereerde beschrijving">
            <a:extLst>
              <a:ext uri="{FF2B5EF4-FFF2-40B4-BE49-F238E27FC236}">
                <a16:creationId xmlns:a16="http://schemas.microsoft.com/office/drawing/2014/main" id="{5B52F6BA-3D8B-3215-C3EE-D6C7E1F560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816" y="1298301"/>
            <a:ext cx="3996368" cy="538188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F480DE6-E752-D89F-2D95-21C89E75D813}"/>
              </a:ext>
            </a:extLst>
          </p:cNvPr>
          <p:cNvSpPr txBox="1"/>
          <p:nvPr/>
        </p:nvSpPr>
        <p:spPr>
          <a:xfrm>
            <a:off x="3405616" y="0"/>
            <a:ext cx="5420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>
                <a:solidFill>
                  <a:schemeClr val="bg1"/>
                </a:solidFill>
              </a:rPr>
              <a:t>Best practice</a:t>
            </a:r>
          </a:p>
        </p:txBody>
      </p:sp>
    </p:spTree>
    <p:extLst>
      <p:ext uri="{BB962C8B-B14F-4D97-AF65-F5344CB8AC3E}">
        <p14:creationId xmlns:p14="http://schemas.microsoft.com/office/powerpoint/2010/main" val="1252031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C42E3954-9139-D6CA-B4D0-170E00A50401}"/>
              </a:ext>
            </a:extLst>
          </p:cNvPr>
          <p:cNvSpPr txBox="1"/>
          <p:nvPr/>
        </p:nvSpPr>
        <p:spPr>
          <a:xfrm>
            <a:off x="2431346" y="0"/>
            <a:ext cx="8029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>
                <a:solidFill>
                  <a:schemeClr val="bg1"/>
                </a:solidFill>
              </a:rPr>
              <a:t>7 Do’s     &amp;  7 Don’ts</a:t>
            </a:r>
          </a:p>
        </p:txBody>
      </p:sp>
      <p:pic>
        <p:nvPicPr>
          <p:cNvPr id="11" name="Afbeelding 10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FF979C2A-D6F9-52A4-ECA7-5557BD48A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736" y="1355488"/>
            <a:ext cx="3313952" cy="4998824"/>
          </a:xfrm>
          <a:prstGeom prst="rect">
            <a:avLst/>
          </a:prstGeom>
        </p:spPr>
      </p:pic>
      <p:pic>
        <p:nvPicPr>
          <p:cNvPr id="13" name="Afbeelding 12" descr="Afbeelding met tekst, schermopname, Lettertype, menu&#10;&#10;Automatisch gegenereerde beschrijving">
            <a:extLst>
              <a:ext uri="{FF2B5EF4-FFF2-40B4-BE49-F238E27FC236}">
                <a16:creationId xmlns:a16="http://schemas.microsoft.com/office/drawing/2014/main" id="{E4BD1C91-AC98-D8C2-B97A-5DBCA9E5B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13" y="1355488"/>
            <a:ext cx="3452209" cy="49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8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ow to Write an Article: A Six-Step Guide">
            <a:extLst>
              <a:ext uri="{FF2B5EF4-FFF2-40B4-BE49-F238E27FC236}">
                <a16:creationId xmlns:a16="http://schemas.microsoft.com/office/drawing/2014/main" id="{FF3EDD78-966D-18F0-70BC-41204B51F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827" y="0"/>
            <a:ext cx="103977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B3DC501D-947C-AA29-0F6E-32F67B471414}"/>
              </a:ext>
            </a:extLst>
          </p:cNvPr>
          <p:cNvSpPr txBox="1"/>
          <p:nvPr/>
        </p:nvSpPr>
        <p:spPr>
          <a:xfrm>
            <a:off x="664032" y="68665"/>
            <a:ext cx="10863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>
                <a:solidFill>
                  <a:schemeClr val="bg1"/>
                </a:solidFill>
              </a:rPr>
              <a:t>“schrijf er eens iets over….”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ECEE366-457D-4067-064C-DA6B60F13A21}"/>
              </a:ext>
            </a:extLst>
          </p:cNvPr>
          <p:cNvSpPr txBox="1"/>
          <p:nvPr/>
        </p:nvSpPr>
        <p:spPr>
          <a:xfrm>
            <a:off x="1357580" y="3738317"/>
            <a:ext cx="58396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>
                <a:solidFill>
                  <a:schemeClr val="bg1"/>
                </a:solidFill>
              </a:rPr>
              <a:t>voor bedrijven en overheid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>
                <a:solidFill>
                  <a:schemeClr val="bg1"/>
                </a:solidFill>
              </a:rPr>
              <a:t>‘perfect storm’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>
                <a:solidFill>
                  <a:schemeClr val="bg1"/>
                </a:solidFill>
              </a:rPr>
              <a:t>focus op setup / first time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>
                <a:solidFill>
                  <a:schemeClr val="bg1"/>
                </a:solidFill>
              </a:rPr>
              <a:t>ratio &amp; emotie in balans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>
                <a:solidFill>
                  <a:schemeClr val="bg1"/>
                </a:solidFill>
              </a:rPr>
              <a:t>delen ‘gouden tips’</a:t>
            </a:r>
          </a:p>
        </p:txBody>
      </p:sp>
    </p:spTree>
    <p:extLst>
      <p:ext uri="{BB962C8B-B14F-4D97-AF65-F5344CB8AC3E}">
        <p14:creationId xmlns:p14="http://schemas.microsoft.com/office/powerpoint/2010/main" val="428171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Reclame, boek, muziek&#10;&#10;Automatisch gegenereerde beschrijving">
            <a:extLst>
              <a:ext uri="{FF2B5EF4-FFF2-40B4-BE49-F238E27FC236}">
                <a16:creationId xmlns:a16="http://schemas.microsoft.com/office/drawing/2014/main" id="{7A04E562-7225-10F5-A0DC-75BDA20DAB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235" y="1564105"/>
            <a:ext cx="3709530" cy="463691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4B54034-85F4-E6F5-E693-6A2C2EF54D21}"/>
              </a:ext>
            </a:extLst>
          </p:cNvPr>
          <p:cNvSpPr txBox="1"/>
          <p:nvPr/>
        </p:nvSpPr>
        <p:spPr>
          <a:xfrm>
            <a:off x="2431346" y="0"/>
            <a:ext cx="8026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>
                <a:solidFill>
                  <a:schemeClr val="bg1"/>
                </a:solidFill>
              </a:rPr>
              <a:t>Eerste exemplaar….</a:t>
            </a:r>
          </a:p>
        </p:txBody>
      </p:sp>
    </p:spTree>
    <p:extLst>
      <p:ext uri="{BB962C8B-B14F-4D97-AF65-F5344CB8AC3E}">
        <p14:creationId xmlns:p14="http://schemas.microsoft.com/office/powerpoint/2010/main" val="1881527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D53D1CB1-FAF1-A1C3-22A3-1DE5879107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978" y="1344628"/>
            <a:ext cx="2896043" cy="4168743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994B0093-A525-A8F4-8D3A-D81C813AC251}"/>
              </a:ext>
            </a:extLst>
          </p:cNvPr>
          <p:cNvSpPr txBox="1"/>
          <p:nvPr/>
        </p:nvSpPr>
        <p:spPr>
          <a:xfrm>
            <a:off x="4827512" y="94636"/>
            <a:ext cx="2536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7200">
                <a:solidFill>
                  <a:schemeClr val="bg1"/>
                </a:solidFill>
              </a:rPr>
              <a:t>Dank!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B2FA569-EB82-C393-A45F-DC1C889B9021}"/>
              </a:ext>
            </a:extLst>
          </p:cNvPr>
          <p:cNvSpPr txBox="1"/>
          <p:nvPr/>
        </p:nvSpPr>
        <p:spPr>
          <a:xfrm>
            <a:off x="1996447" y="5670351"/>
            <a:ext cx="8199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5400">
                <a:solidFill>
                  <a:schemeClr val="bg1"/>
                </a:solidFill>
              </a:rPr>
              <a:t>www.datameesterschap.nl</a:t>
            </a:r>
          </a:p>
        </p:txBody>
      </p:sp>
    </p:spTree>
    <p:extLst>
      <p:ext uri="{BB962C8B-B14F-4D97-AF65-F5344CB8AC3E}">
        <p14:creationId xmlns:p14="http://schemas.microsoft.com/office/powerpoint/2010/main" val="153051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arth Perspectives">
            <a:extLst>
              <a:ext uri="{FF2B5EF4-FFF2-40B4-BE49-F238E27FC236}">
                <a16:creationId xmlns:a16="http://schemas.microsoft.com/office/drawing/2014/main" id="{C9AE7174-319E-D7D4-7F96-AA7BBAC7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999" y="97999"/>
            <a:ext cx="6662001" cy="66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2622C2B-DFEC-3181-C348-B0A75226C28F}"/>
              </a:ext>
            </a:extLst>
          </p:cNvPr>
          <p:cNvSpPr txBox="1"/>
          <p:nvPr/>
        </p:nvSpPr>
        <p:spPr>
          <a:xfrm>
            <a:off x="546100" y="2469505"/>
            <a:ext cx="4896757" cy="191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40"/>
              </a:lnSpc>
            </a:pPr>
            <a:r>
              <a:rPr lang="nl-NL" sz="7200">
                <a:solidFill>
                  <a:schemeClr val="bg1"/>
                </a:solidFill>
              </a:rPr>
              <a:t>Setting the scene</a:t>
            </a:r>
          </a:p>
        </p:txBody>
      </p:sp>
    </p:spTree>
    <p:extLst>
      <p:ext uri="{BB962C8B-B14F-4D97-AF65-F5344CB8AC3E}">
        <p14:creationId xmlns:p14="http://schemas.microsoft.com/office/powerpoint/2010/main" val="323986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arth Perspectives">
            <a:extLst>
              <a:ext uri="{FF2B5EF4-FFF2-40B4-BE49-F238E27FC236}">
                <a16:creationId xmlns:a16="http://schemas.microsoft.com/office/drawing/2014/main" id="{C9AE7174-319E-D7D4-7F96-AA7BBAC7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999" y="97999"/>
            <a:ext cx="6662001" cy="66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DB2DC69-B5A6-E2D3-9CE8-051B60E60052}"/>
              </a:ext>
            </a:extLst>
          </p:cNvPr>
          <p:cNvSpPr txBox="1"/>
          <p:nvPr/>
        </p:nvSpPr>
        <p:spPr>
          <a:xfrm>
            <a:off x="615253" y="1536174"/>
            <a:ext cx="51062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>
                <a:solidFill>
                  <a:schemeClr val="bg1"/>
                </a:solidFill>
              </a:rPr>
              <a:t>… % van alle data 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die de mensheid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ooit heeft gecreëerd 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is pas </a:t>
            </a:r>
          </a:p>
          <a:p>
            <a:pPr algn="ctr"/>
            <a:r>
              <a:rPr lang="nl-NL" sz="4000" u="sng">
                <a:solidFill>
                  <a:schemeClr val="bg1"/>
                </a:solidFill>
              </a:rPr>
              <a:t>de laatste 2 jaar </a:t>
            </a:r>
            <a:r>
              <a:rPr lang="nl-NL" sz="4000">
                <a:solidFill>
                  <a:schemeClr val="bg1"/>
                </a:solidFill>
              </a:rPr>
              <a:t>ontstaan.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88A68F9-9592-95F6-D8F2-215FC11EBE7A}"/>
              </a:ext>
            </a:extLst>
          </p:cNvPr>
          <p:cNvSpPr/>
          <p:nvPr/>
        </p:nvSpPr>
        <p:spPr>
          <a:xfrm>
            <a:off x="1010194" y="1536174"/>
            <a:ext cx="1227908" cy="6618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/>
              <a:t>65%</a:t>
            </a:r>
          </a:p>
        </p:txBody>
      </p:sp>
    </p:spTree>
    <p:extLst>
      <p:ext uri="{BB962C8B-B14F-4D97-AF65-F5344CB8AC3E}">
        <p14:creationId xmlns:p14="http://schemas.microsoft.com/office/powerpoint/2010/main" val="32172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arth Perspectives">
            <a:extLst>
              <a:ext uri="{FF2B5EF4-FFF2-40B4-BE49-F238E27FC236}">
                <a16:creationId xmlns:a16="http://schemas.microsoft.com/office/drawing/2014/main" id="{C9AE7174-319E-D7D4-7F96-AA7BBAC7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999" y="97999"/>
            <a:ext cx="6662001" cy="66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DB2DC69-B5A6-E2D3-9CE8-051B60E60052}"/>
              </a:ext>
            </a:extLst>
          </p:cNvPr>
          <p:cNvSpPr txBox="1"/>
          <p:nvPr/>
        </p:nvSpPr>
        <p:spPr>
          <a:xfrm>
            <a:off x="502131" y="2459503"/>
            <a:ext cx="5106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>
                <a:solidFill>
                  <a:schemeClr val="bg1"/>
                </a:solidFill>
              </a:rPr>
              <a:t>… % van die data 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is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ongestructureerd.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88A68F9-9592-95F6-D8F2-215FC11EBE7A}"/>
              </a:ext>
            </a:extLst>
          </p:cNvPr>
          <p:cNvSpPr/>
          <p:nvPr/>
        </p:nvSpPr>
        <p:spPr>
          <a:xfrm>
            <a:off x="953634" y="2459503"/>
            <a:ext cx="1227908" cy="6618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/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19939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arth Perspectives">
            <a:extLst>
              <a:ext uri="{FF2B5EF4-FFF2-40B4-BE49-F238E27FC236}">
                <a16:creationId xmlns:a16="http://schemas.microsoft.com/office/drawing/2014/main" id="{C9AE7174-319E-D7D4-7F96-AA7BBAC7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999" y="97999"/>
            <a:ext cx="6662001" cy="66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DB2DC69-B5A6-E2D3-9CE8-051B60E60052}"/>
              </a:ext>
            </a:extLst>
          </p:cNvPr>
          <p:cNvSpPr txBox="1"/>
          <p:nvPr/>
        </p:nvSpPr>
        <p:spPr>
          <a:xfrm>
            <a:off x="280166" y="1159102"/>
            <a:ext cx="666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>
                <a:solidFill>
                  <a:schemeClr val="bg1"/>
                </a:solidFill>
              </a:rPr>
              <a:t>Data-analysten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besteden gemiddeld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…%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van hun tijd aan het</a:t>
            </a:r>
          </a:p>
          <a:p>
            <a:pPr algn="ctr"/>
            <a:r>
              <a:rPr lang="nl-NL" sz="4000" u="sng">
                <a:solidFill>
                  <a:schemeClr val="bg1"/>
                </a:solidFill>
              </a:rPr>
              <a:t>opschonen van data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voordat ze er iets mee kunnen.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88A68F9-9592-95F6-D8F2-215FC11EBE7A}"/>
              </a:ext>
            </a:extLst>
          </p:cNvPr>
          <p:cNvSpPr/>
          <p:nvPr/>
        </p:nvSpPr>
        <p:spPr>
          <a:xfrm>
            <a:off x="2930012" y="2435153"/>
            <a:ext cx="1227908" cy="6618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18787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arth Perspectives">
            <a:extLst>
              <a:ext uri="{FF2B5EF4-FFF2-40B4-BE49-F238E27FC236}">
                <a16:creationId xmlns:a16="http://schemas.microsoft.com/office/drawing/2014/main" id="{C9AE7174-319E-D7D4-7F96-AA7BBAC7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999" y="97999"/>
            <a:ext cx="6662001" cy="66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DB2DC69-B5A6-E2D3-9CE8-051B60E60052}"/>
              </a:ext>
            </a:extLst>
          </p:cNvPr>
          <p:cNvSpPr txBox="1"/>
          <p:nvPr/>
        </p:nvSpPr>
        <p:spPr>
          <a:xfrm>
            <a:off x="289593" y="1451333"/>
            <a:ext cx="666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>
                <a:solidFill>
                  <a:schemeClr val="bg1"/>
                </a:solidFill>
              </a:rPr>
              <a:t>Overheden claimen 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dat zij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…%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efficiënter werken 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als gevolg van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Datagedreven Werken.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88A68F9-9592-95F6-D8F2-215FC11EBE7A}"/>
              </a:ext>
            </a:extLst>
          </p:cNvPr>
          <p:cNvSpPr/>
          <p:nvPr/>
        </p:nvSpPr>
        <p:spPr>
          <a:xfrm>
            <a:off x="3006639" y="2767148"/>
            <a:ext cx="1227908" cy="6618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57232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arth Perspectives">
            <a:extLst>
              <a:ext uri="{FF2B5EF4-FFF2-40B4-BE49-F238E27FC236}">
                <a16:creationId xmlns:a16="http://schemas.microsoft.com/office/drawing/2014/main" id="{C9AE7174-319E-D7D4-7F96-AA7BBAC7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999" y="97999"/>
            <a:ext cx="6662001" cy="66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DB2DC69-B5A6-E2D3-9CE8-051B60E60052}"/>
              </a:ext>
            </a:extLst>
          </p:cNvPr>
          <p:cNvSpPr txBox="1"/>
          <p:nvPr/>
        </p:nvSpPr>
        <p:spPr>
          <a:xfrm>
            <a:off x="292795" y="1782259"/>
            <a:ext cx="666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>
                <a:solidFill>
                  <a:schemeClr val="bg1"/>
                </a:solidFill>
              </a:rPr>
              <a:t>…% van de leiders binnen overheidsorganisaties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zeggen </a:t>
            </a:r>
          </a:p>
          <a:p>
            <a:pPr algn="ctr"/>
            <a:r>
              <a:rPr lang="nl-NL" sz="4000" u="sng">
                <a:solidFill>
                  <a:schemeClr val="bg1"/>
                </a:solidFill>
              </a:rPr>
              <a:t>betere besluitvorming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 te kunnen doen </a:t>
            </a:r>
          </a:p>
          <a:p>
            <a:pPr algn="ctr"/>
            <a:r>
              <a:rPr lang="nl-NL" sz="4000">
                <a:solidFill>
                  <a:schemeClr val="bg1"/>
                </a:solidFill>
              </a:rPr>
              <a:t>dankzij data.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88A68F9-9592-95F6-D8F2-215FC11EBE7A}"/>
              </a:ext>
            </a:extLst>
          </p:cNvPr>
          <p:cNvSpPr/>
          <p:nvPr/>
        </p:nvSpPr>
        <p:spPr>
          <a:xfrm>
            <a:off x="480255" y="1782259"/>
            <a:ext cx="1227908" cy="6618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/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23027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perfect storm is here, adapt to overcome it and be better!">
            <a:extLst>
              <a:ext uri="{FF2B5EF4-FFF2-40B4-BE49-F238E27FC236}">
                <a16:creationId xmlns:a16="http://schemas.microsoft.com/office/drawing/2014/main" id="{1163411B-F3AC-C98F-6E7A-1A1CA6A51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36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956" y="0"/>
            <a:ext cx="9919063" cy="68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19232A0-D9B9-4841-1F49-5D675F63C404}"/>
              </a:ext>
            </a:extLst>
          </p:cNvPr>
          <p:cNvSpPr txBox="1"/>
          <p:nvPr/>
        </p:nvSpPr>
        <p:spPr>
          <a:xfrm>
            <a:off x="3247820" y="94268"/>
            <a:ext cx="5623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>
                <a:solidFill>
                  <a:schemeClr val="bg1"/>
                </a:solidFill>
              </a:rPr>
              <a:t>Perfect Storm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1E6119A-DC18-A9AB-BE99-032F6C3D734B}"/>
              </a:ext>
            </a:extLst>
          </p:cNvPr>
          <p:cNvSpPr txBox="1"/>
          <p:nvPr/>
        </p:nvSpPr>
        <p:spPr>
          <a:xfrm>
            <a:off x="2198473" y="1693146"/>
            <a:ext cx="2335819" cy="11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80"/>
              </a:lnSpc>
            </a:pPr>
            <a:r>
              <a:rPr lang="nl-NL" sz="4400">
                <a:solidFill>
                  <a:schemeClr val="bg1"/>
                </a:solidFill>
              </a:rPr>
              <a:t>evolutie van data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4A9F3EA-24C8-9523-98C8-0DB1C0779122}"/>
              </a:ext>
            </a:extLst>
          </p:cNvPr>
          <p:cNvSpPr txBox="1"/>
          <p:nvPr/>
        </p:nvSpPr>
        <p:spPr>
          <a:xfrm>
            <a:off x="6997765" y="1705147"/>
            <a:ext cx="3318234" cy="11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80"/>
              </a:lnSpc>
            </a:pPr>
            <a:r>
              <a:rPr lang="nl-NL" sz="4400">
                <a:solidFill>
                  <a:schemeClr val="bg1"/>
                </a:solidFill>
              </a:rPr>
              <a:t>exponentiële technologie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A4846C9-DF1D-38EB-2F31-E7A7529C621D}"/>
              </a:ext>
            </a:extLst>
          </p:cNvPr>
          <p:cNvSpPr txBox="1"/>
          <p:nvPr/>
        </p:nvSpPr>
        <p:spPr>
          <a:xfrm>
            <a:off x="1519387" y="3169485"/>
            <a:ext cx="3456865" cy="16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80"/>
              </a:lnSpc>
            </a:pPr>
            <a:r>
              <a:rPr lang="nl-NL" sz="4400">
                <a:solidFill>
                  <a:schemeClr val="bg1"/>
                </a:solidFill>
              </a:rPr>
              <a:t>data als</a:t>
            </a:r>
          </a:p>
          <a:p>
            <a:pPr algn="ctr">
              <a:lnSpc>
                <a:spcPts val="3980"/>
              </a:lnSpc>
            </a:pPr>
            <a:r>
              <a:rPr lang="nl-NL" sz="4400">
                <a:solidFill>
                  <a:schemeClr val="bg1"/>
                </a:solidFill>
              </a:rPr>
              <a:t>‘asset’</a:t>
            </a:r>
          </a:p>
          <a:p>
            <a:pPr algn="ctr">
              <a:lnSpc>
                <a:spcPts val="3980"/>
              </a:lnSpc>
            </a:pPr>
            <a:r>
              <a:rPr lang="nl-NL" sz="4400">
                <a:solidFill>
                  <a:srgbClr val="FF0000"/>
                </a:solidFill>
              </a:rPr>
              <a:t>4all</a:t>
            </a:r>
            <a:endParaRPr lang="nl-NL" sz="440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20ADF9A-80DF-317C-042C-416D88E34EFA}"/>
              </a:ext>
            </a:extLst>
          </p:cNvPr>
          <p:cNvSpPr txBox="1"/>
          <p:nvPr/>
        </p:nvSpPr>
        <p:spPr>
          <a:xfrm>
            <a:off x="6915021" y="3169485"/>
            <a:ext cx="3757592" cy="11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80"/>
              </a:lnSpc>
            </a:pPr>
            <a:r>
              <a:rPr lang="nl-NL" sz="4400">
                <a:solidFill>
                  <a:schemeClr val="bg1"/>
                </a:solidFill>
              </a:rPr>
              <a:t>de maatschappij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DD585AA-8E02-DE84-5DFE-A27DFD040D7F}"/>
              </a:ext>
            </a:extLst>
          </p:cNvPr>
          <p:cNvSpPr txBox="1"/>
          <p:nvPr/>
        </p:nvSpPr>
        <p:spPr>
          <a:xfrm>
            <a:off x="5646199" y="4137245"/>
            <a:ext cx="1140643" cy="63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80"/>
              </a:lnSpc>
            </a:pPr>
            <a:r>
              <a:rPr lang="nl-NL" sz="4400">
                <a:solidFill>
                  <a:schemeClr val="bg1"/>
                </a:solidFill>
              </a:rPr>
              <a:t>A.I.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43A3631-936A-C7D7-F493-B45D1A108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234" y="4384248"/>
            <a:ext cx="1803531" cy="30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DBDA6AE-5505-D5A2-5C67-F451991DDA72}"/>
              </a:ext>
            </a:extLst>
          </p:cNvPr>
          <p:cNvSpPr txBox="1"/>
          <p:nvPr/>
        </p:nvSpPr>
        <p:spPr>
          <a:xfrm>
            <a:off x="2153254" y="0"/>
            <a:ext cx="788549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500">
                <a:solidFill>
                  <a:schemeClr val="bg1"/>
                </a:solidFill>
              </a:rPr>
              <a:t>Aan de slag!</a:t>
            </a:r>
          </a:p>
        </p:txBody>
      </p:sp>
      <p:pic>
        <p:nvPicPr>
          <p:cNvPr id="6" name="Afbeelding 5" descr="Afbeelding met computer, schermopname, Elektronisch apparaat, keyboard&#10;&#10;Automatisch gegenereerde beschrijving">
            <a:extLst>
              <a:ext uri="{FF2B5EF4-FFF2-40B4-BE49-F238E27FC236}">
                <a16:creationId xmlns:a16="http://schemas.microsoft.com/office/drawing/2014/main" id="{3635AD9E-E480-0D57-3161-4F1920379E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751" y="2328257"/>
            <a:ext cx="8934498" cy="220148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314A8AA-D39E-93A5-D8B3-A08F1C4287FE}"/>
              </a:ext>
            </a:extLst>
          </p:cNvPr>
          <p:cNvSpPr txBox="1"/>
          <p:nvPr/>
        </p:nvSpPr>
        <p:spPr>
          <a:xfrm>
            <a:off x="2960237" y="4995952"/>
            <a:ext cx="62715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>
                <a:solidFill>
                  <a:schemeClr val="bg1"/>
                </a:solidFill>
              </a:rPr>
              <a:t>De reset van organisaties</a:t>
            </a:r>
          </a:p>
        </p:txBody>
      </p:sp>
    </p:spTree>
    <p:extLst>
      <p:ext uri="{BB962C8B-B14F-4D97-AF65-F5344CB8AC3E}">
        <p14:creationId xmlns:p14="http://schemas.microsoft.com/office/powerpoint/2010/main" val="23864150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339</Words>
  <Application>Microsoft Macintosh PowerPoint</Application>
  <PresentationFormat>Breedbeeld</PresentationFormat>
  <Paragraphs>88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Google Sans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 De Groot</dc:creator>
  <cp:lastModifiedBy>Frits Bussemaker</cp:lastModifiedBy>
  <cp:revision>11</cp:revision>
  <dcterms:created xsi:type="dcterms:W3CDTF">2024-08-20T14:04:52Z</dcterms:created>
  <dcterms:modified xsi:type="dcterms:W3CDTF">2024-08-22T14:31:23Z</dcterms:modified>
</cp:coreProperties>
</file>