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notesMasterIdLst>
    <p:notesMasterId r:id="rId13"/>
  </p:notesMasterIdLst>
  <p:handoutMasterIdLst>
    <p:handoutMasterId r:id="rId14"/>
  </p:handoutMasterIdLst>
  <p:sldIdLst>
    <p:sldId id="257" r:id="rId2"/>
    <p:sldId id="896" r:id="rId3"/>
    <p:sldId id="880" r:id="rId4"/>
    <p:sldId id="878" r:id="rId5"/>
    <p:sldId id="258" r:id="rId6"/>
    <p:sldId id="885" r:id="rId7"/>
    <p:sldId id="280" r:id="rId8"/>
    <p:sldId id="887" r:id="rId9"/>
    <p:sldId id="909" r:id="rId10"/>
    <p:sldId id="910" r:id="rId11"/>
    <p:sldId id="26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38870D"/>
    <a:srgbClr val="E17000"/>
    <a:srgbClr val="D52A1C"/>
    <a:srgbClr val="D52B1E"/>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75"/>
    <p:restoredTop sz="83571" autoAdjust="0"/>
  </p:normalViewPr>
  <p:slideViewPr>
    <p:cSldViewPr snapToGrid="0">
      <p:cViewPr varScale="1">
        <p:scale>
          <a:sx n="79" d="100"/>
          <a:sy n="79" d="100"/>
        </p:scale>
        <p:origin x="1280" y="192"/>
      </p:cViewPr>
      <p:guideLst>
        <p:guide pos="518"/>
        <p:guide orient="horz" pos="2160"/>
        <p:guide orient="horz" pos="1036"/>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14-12-2023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14-12-2023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Overheids</a:t>
            </a:r>
            <a:r>
              <a:rPr lang="nl-NL" dirty="0"/>
              <a:t> apparaat gefundeerd op 4 pijlers: wetgeving, fin, </a:t>
            </a:r>
            <a:r>
              <a:rPr lang="nl-NL" dirty="0" err="1"/>
              <a:t>hr</a:t>
            </a:r>
            <a:r>
              <a:rPr lang="nl-NL" dirty="0"/>
              <a:t> en informatie. Eerste drie al eeuwen ervaring, laatste is digitaal nog jong vakgebied. </a:t>
            </a:r>
            <a:br>
              <a:rPr lang="nl-NL" dirty="0"/>
            </a:br>
            <a:r>
              <a:rPr lang="nl-NL" dirty="0"/>
              <a:t>Op eerste drie zijn ook rijksacademies en uitgekristalliseerde processen en vereisten waar je aan moet voldoen, bv </a:t>
            </a:r>
            <a:r>
              <a:rPr lang="nl-NL" dirty="0" err="1"/>
              <a:t>accountantverklaringen</a:t>
            </a:r>
            <a:r>
              <a:rPr lang="nl-NL" dirty="0"/>
              <a:t>. </a:t>
            </a:r>
            <a:br>
              <a:rPr lang="nl-NL" dirty="0"/>
            </a:br>
            <a:r>
              <a:rPr lang="nl-NL" dirty="0"/>
              <a:t>Bij informatie is dat allemaal nog veel meer vrijblijvend en ook lang een zaak geweest van bedrijfsvoering, geen “ </a:t>
            </a:r>
            <a:r>
              <a:rPr lang="nl-NL" dirty="0" err="1"/>
              <a:t>chefsache</a:t>
            </a:r>
            <a:r>
              <a:rPr lang="nl-NL" dirty="0"/>
              <a:t>”.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184387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Er zijn al heel veel initiatieven binnen het Rijk en daarbuiten die te scharen zijn onder datgene wat de informatie voorstaat en hoe de IA ingevuld zou kunnen worden.</a:t>
            </a:r>
          </a:p>
          <a:p>
            <a:r>
              <a:rPr lang="nl-NL" dirty="0"/>
              <a:t>De initiatieven verschillen in mate van volwassenheid en zijn versnipperd, maar er is veel potentieel om een fantastisch aanbod te creëren</a:t>
            </a:r>
          </a:p>
          <a:p>
            <a:r>
              <a:rPr lang="nl-NL" dirty="0"/>
              <a:t>We kunnen onmogelijk per 1 januari van start met een staande IA, maar we kunnen wel een principeafspraak met elkaar maken dat de academie er komt en welke partijen daar in beginsel sowieso met elkaar in samen gaan werken. Voorstel vanuit de werkgroep is om 2024 te gebruiken om de IA echt op te tuigen (opbouwfase). </a:t>
            </a:r>
            <a:br>
              <a:rPr lang="nl-NL" dirty="0"/>
            </a:br>
            <a:br>
              <a:rPr lang="nl-NL" dirty="0"/>
            </a:br>
            <a:br>
              <a:rPr lang="nl-NL" dirty="0"/>
            </a:b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282949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gebeurt al heel erg veel! “Dat doen we al!” hoorden we ook vaak. Tegelijk – wie heeft het overzicht? En is het genoeg? Naar ons idee niet, er is versnelling nodig!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32011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Het digitale vakgebied is niet alleen jong maar ook complex doordat het overal doorheen moet gaan, terwijl de overheid nog in silo’s is georganiseerd. De kloof met de samenleving wordt groter, onze democratie vereist transparantie en ook een goede informatie positie van de burger. Aandacht is beperkt geweest en vooral operationeel gericht, opleidingen rond archivering zijn verwaarloosd. </a:t>
            </a:r>
          </a:p>
          <a:p>
            <a:r>
              <a:rPr lang="nl-NL" dirty="0"/>
              <a:t>- Tegelijk gaan de technische ontwikkelingen steeds </a:t>
            </a:r>
            <a:r>
              <a:rPr lang="nl-NL" dirty="0" err="1"/>
              <a:t>sneller.WRR</a:t>
            </a:r>
            <a:r>
              <a:rPr lang="nl-NL" dirty="0"/>
              <a:t> noemt AI als nieuwe systeem technologie en de EU komt ook met allerlei wetgeving als gevolg van de ontwikkelingen. </a:t>
            </a:r>
            <a:br>
              <a:rPr lang="nl-NL" dirty="0"/>
            </a:br>
            <a:r>
              <a:rPr lang="nl-NL" dirty="0"/>
              <a:t>- Belangrijk te realiseren dat informatie OOK een VAK is en veel zorgvuldigheid vereist en begrip. Informatie ontstaat niet vanzelf, maar is gekleurd, begint al met welke data je inwint en hoe je het in de systemen vastlegt, wie je rechten geeft etc. Als overheid moet je dit snappen, en je kunt er niet omheen om  moderne technologie te gebruiken, maar wel op een Verantwoordelijke manier, ook in de rol van werkgever heeft de overheid hier een verantwoordelijkheid in</a:t>
            </a:r>
          </a:p>
          <a:p>
            <a:r>
              <a:rPr lang="nl-NL" dirty="0"/>
              <a:t>- Kortom, er ontstaat een noodzaak op strategische sturing en dat vereist kennis!!! Daarbij wordt druk op goede, </a:t>
            </a:r>
            <a:r>
              <a:rPr lang="nl-NL" dirty="0" err="1"/>
              <a:t>transparanate</a:t>
            </a:r>
            <a:r>
              <a:rPr lang="nl-NL" dirty="0"/>
              <a:t> info wordt steeds groter. </a:t>
            </a:r>
          </a:p>
          <a:p>
            <a:endParaRPr lang="nl-NL" dirty="0"/>
          </a:p>
          <a:p>
            <a:r>
              <a:rPr lang="nl-NL" dirty="0"/>
              <a:t>We willen de status quo doorbreken en daadwerkelijk een bijdrage leveren aan een overheid die beter omgaat met informatie en daarom beter gaat functioneren.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117689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nog even de tijdlijn inzichtelijk gemaakt. Je ziet dat we al zo’n 20 jaar aan het worstelen zijn met informatie en dat het steeds meer zowel burgers als de politiek raakt, fraudes, aardgaswinning informatie en afhandeling, </a:t>
            </a:r>
            <a:r>
              <a:rPr lang="nl-NL" dirty="0" err="1"/>
              <a:t>PE’s</a:t>
            </a:r>
            <a:r>
              <a:rPr lang="nl-NL" dirty="0"/>
              <a:t>.</a:t>
            </a:r>
            <a:br>
              <a:rPr lang="nl-NL" dirty="0"/>
            </a:br>
            <a:r>
              <a:rPr lang="nl-NL" dirty="0"/>
              <a:t>Druk vanuit Europa neemt toe met nieuwe wetten</a:t>
            </a:r>
          </a:p>
          <a:p>
            <a:endParaRPr lang="nl-NL" dirty="0"/>
          </a:p>
          <a:p>
            <a:r>
              <a:rPr lang="nl-NL" dirty="0"/>
              <a:t>We willen de status quo doorbreken en daadwerkelijk een bijdrage leveren aan een overheid die beter omgaat met informatie en daarom beter gaat functioneren. </a:t>
            </a:r>
            <a:br>
              <a:rPr lang="nl-NL" dirty="0"/>
            </a:br>
            <a:r>
              <a:rPr lang="nl-NL" dirty="0"/>
              <a:t>Dit is niet “</a:t>
            </a:r>
            <a:r>
              <a:rPr lang="nl-NL" dirty="0" err="1"/>
              <a:t>nice</a:t>
            </a:r>
            <a:r>
              <a:rPr lang="nl-NL" dirty="0"/>
              <a:t> </a:t>
            </a:r>
            <a:r>
              <a:rPr lang="nl-NL" dirty="0" err="1"/>
              <a:t>to</a:t>
            </a:r>
            <a:r>
              <a:rPr lang="nl-NL" dirty="0"/>
              <a:t> have, maar </a:t>
            </a:r>
            <a:r>
              <a:rPr lang="nl-NL" dirty="0" err="1"/>
              <a:t>need</a:t>
            </a:r>
            <a:r>
              <a:rPr lang="nl-NL" dirty="0"/>
              <a:t> </a:t>
            </a:r>
            <a:r>
              <a:rPr lang="nl-NL" dirty="0" err="1"/>
              <a:t>to</a:t>
            </a:r>
            <a:r>
              <a:rPr lang="nl-NL" dirty="0"/>
              <a:t> have” aldus Marleen Stikker gisteren over de Informatie Academie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392540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Rapport Kennisrijk samenwerking van ABD Topconsult</a:t>
            </a:r>
          </a:p>
          <a:p>
            <a:r>
              <a:rPr lang="nl-NL" dirty="0"/>
              <a:t>- Verankering i in primair proces en </a:t>
            </a:r>
            <a:r>
              <a:rPr lang="nl-NL" dirty="0" err="1"/>
              <a:t>pdca</a:t>
            </a:r>
            <a:r>
              <a:rPr lang="nl-NL" dirty="0"/>
              <a:t> cyclus. </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164243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Toonaangevend, een instelling met statuur waar mensen automatisch naartoe komen als ze kennis willen hebben over het i-vakgebied</a:t>
            </a:r>
          </a:p>
          <a:p>
            <a:r>
              <a:rPr lang="nl-NL" dirty="0"/>
              <a:t>Hoewel onze hogere doel (</a:t>
            </a:r>
            <a:r>
              <a:rPr lang="nl-NL" dirty="0" err="1"/>
              <a:t>why</a:t>
            </a:r>
            <a:r>
              <a:rPr lang="nl-NL" dirty="0"/>
              <a:t>) gaat over de relatie van overheid met burgers, is onze primaire doelgroep de medewerkers van het Rijk (en eventueel andere overheden). We willen hen opkrikken naar een hoger niveau. Dit doen we ook door het vakgebied te helpen ontwikkelen. Daarmee zijn we secundair ook gericht op alle i-professionals (ook buiten de overheid) zoals in de wetenschap en het hoger onderwijs.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263957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bij te dragen aan de oplossing van maatschappelijke vraagstukken door de overheid.</a:t>
            </a:r>
          </a:p>
          <a:p>
            <a:r>
              <a:rPr lang="nl-NL" dirty="0"/>
              <a:t>We richten ons op de doelgroep overheid, en hebben daar de hele sector bij nodig. </a:t>
            </a:r>
          </a:p>
          <a:p>
            <a:endParaRPr lang="nl-NL" dirty="0"/>
          </a:p>
          <a:p>
            <a:r>
              <a:rPr lang="nl-NL" dirty="0"/>
              <a:t>We starten als laagdrempelige netwerkorganisatie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werken via kwalitatieve producten/diensten langs 3 pijlers: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nl-NL" sz="1800" dirty="0">
                <a:solidFill>
                  <a:srgbClr val="050707"/>
                </a:solidFill>
                <a:effectLst/>
                <a:latin typeface="RijksoverheidSansText"/>
              </a:rPr>
              <a:t>Netwerkverbinding (“Agora”);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nl-NL" sz="1800" dirty="0">
                <a:solidFill>
                  <a:srgbClr val="050707"/>
                </a:solidFill>
                <a:effectLst/>
                <a:latin typeface="RijksoverheidSansText"/>
              </a:rPr>
              <a:t>Onderzoek en innovatie;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nl-NL" sz="1800" dirty="0">
                <a:solidFill>
                  <a:srgbClr val="050707"/>
                </a:solidFill>
                <a:effectLst/>
                <a:latin typeface="RijksoverheidSansText"/>
              </a:rPr>
              <a:t>Onderwijs en borging. </a:t>
            </a:r>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339086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Mogelijke concretisering van de doelen (uit oude doelenplaat):</a:t>
            </a:r>
            <a:br>
              <a:rPr lang="nl-NL" b="1" dirty="0"/>
            </a:br>
            <a:br>
              <a:rPr lang="nl-NL" b="1" dirty="0"/>
            </a:br>
            <a:r>
              <a:rPr lang="nl-NL" b="1" dirty="0"/>
              <a:t>Meer vraagarticulatie vanuit maatschappij&amp; stromen van kennis</a:t>
            </a:r>
          </a:p>
          <a:p>
            <a:r>
              <a:rPr lang="nl-NL" dirty="0"/>
              <a:t>Vraagarticulatie en verbonden </a:t>
            </a:r>
            <a:r>
              <a:rPr lang="nl-NL" dirty="0" err="1"/>
              <a:t>community’s</a:t>
            </a:r>
            <a:r>
              <a:rPr lang="nl-NL" dirty="0"/>
              <a:t> in </a:t>
            </a:r>
            <a:r>
              <a:rPr lang="nl-NL" dirty="0" err="1"/>
              <a:t>quadriple</a:t>
            </a:r>
            <a:r>
              <a:rPr lang="nl-NL" dirty="0"/>
              <a:t> helix innovatienetwerk: denken, leren, doen</a:t>
            </a:r>
          </a:p>
          <a:p>
            <a:r>
              <a:rPr lang="nl-NL" dirty="0"/>
              <a:t>Experimenteerruimte / innovatieprogramma voor co-creatie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Meer samenhang, praktijkinzicht en bundeling van initiatieven (1 loket)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Portal voor zichtbaar maken aanbod en matchen met vraag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Multidisciplinair netwerk en vraagbaak voor normatieve i-vraagstukken voor i-professionals en niet-i-professionals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Bibliotheek met best </a:t>
            </a:r>
            <a:r>
              <a:rPr lang="nl-NL" dirty="0" err="1"/>
              <a:t>practices</a:t>
            </a:r>
            <a:r>
              <a:rPr lang="nl-NL" dirty="0"/>
              <a:t> etc.</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Alle versnipperde initiatieven samenbrengen onder 1 vlag/</a:t>
            </a:r>
            <a:r>
              <a:rPr lang="nl-NL" dirty="0" err="1"/>
              <a:t>coordinatie</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Betere i-kennis voor het overheidsdomein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Gestroomlijnd opleidingsaanbod afgestemd op vraag en ontwikkelagenda nieuwe opleidingen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Nieuwe kennis en onderzoeksprogrammering </a:t>
            </a:r>
            <a:r>
              <a:rPr lang="nl-NL" dirty="0" err="1"/>
              <a:t>obv</a:t>
            </a:r>
            <a:r>
              <a:rPr lang="nl-NL" dirty="0"/>
              <a:t> samenhangende </a:t>
            </a:r>
            <a:r>
              <a:rPr lang="nl-NL" dirty="0" err="1"/>
              <a:t>onderzoeksagenda</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Kwaliteitsbewaking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Meer i-zichtbaarheid, i-bewustzijn, i-gedrag en betere borging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i-leiderschap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Verankering i in </a:t>
            </a:r>
            <a:r>
              <a:rPr lang="nl-NL" dirty="0" err="1"/>
              <a:t>rijksbrede</a:t>
            </a:r>
            <a:r>
              <a:rPr lang="nl-NL" dirty="0"/>
              <a:t> ontwikkelagenda, </a:t>
            </a:r>
            <a:r>
              <a:rPr lang="nl-NL" dirty="0" err="1"/>
              <a:t>beleidscompas</a:t>
            </a:r>
            <a:r>
              <a:rPr lang="nl-NL" dirty="0"/>
              <a:t> en </a:t>
            </a:r>
            <a:r>
              <a:rPr lang="nl-NL" dirty="0" err="1"/>
              <a:t>pdca</a:t>
            </a:r>
            <a:r>
              <a:rPr lang="nl-NL" dirty="0"/>
              <a:t>-cyclus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Alle </a:t>
            </a:r>
            <a:r>
              <a:rPr lang="nl-NL" dirty="0" err="1"/>
              <a:t>ambetnaren</a:t>
            </a:r>
            <a:r>
              <a:rPr lang="nl-NL" dirty="0"/>
              <a:t> op basis/passend kennisniveau opgeleid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Leercultuur leven lang i-leren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390286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gebeurt al heel erg veel! “Dat doen we al!” hoorden we ook vaak. Tegelijk – wie heeft het overzicht? En is het genoeg? Naar ons idee niet, er is versnelling nodig!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810852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39870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14 december 2023</a:t>
            </a:fld>
            <a:r>
              <a:rPr lang="en-US"/>
              <a:t> | </a:t>
            </a:r>
            <a:r>
              <a:rPr lang="en-US" err="1"/>
              <a:t>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pic>
        <p:nvPicPr>
          <p:cNvPr id="8" name="Afbeelding 7">
            <a:extLst>
              <a:ext uri="{FF2B5EF4-FFF2-40B4-BE49-F238E27FC236}">
                <a16:creationId xmlns:a16="http://schemas.microsoft.com/office/drawing/2014/main" id="{0BC6B850-7C27-4C2C-8D14-E4DB08C91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2383174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lvl1pPr marL="316800" marR="0" indent="-316800" algn="l" defTabSz="914400" rtl="0" eaLnBrk="1" fontAlgn="auto" latinLnBrk="0" hangingPunct="1">
              <a:lnSpc>
                <a:spcPct val="90000"/>
              </a:lnSpc>
              <a:spcBef>
                <a:spcPts val="1200"/>
              </a:spcBef>
              <a:spcAft>
                <a:spcPts val="0"/>
              </a:spcAft>
              <a:buClr>
                <a:srgbClr val="39870C"/>
              </a:buClr>
              <a:buSzPct val="80000"/>
              <a:buFont typeface="Verdana" panose="020B0604030504040204" pitchFamily="34" charset="0"/>
              <a:buChar char="›"/>
              <a:tabLst/>
              <a:defRPr/>
            </a:lvl1pPr>
          </a:lstStyle>
          <a:p>
            <a:pPr marL="316800" marR="0" lvl="0" indent="-316800" algn="l" defTabSz="914400" rtl="0" eaLnBrk="1" fontAlgn="auto" latinLnBrk="0" hangingPunct="1">
              <a:lnSpc>
                <a:spcPct val="90000"/>
              </a:lnSpc>
              <a:spcBef>
                <a:spcPts val="1200"/>
              </a:spcBef>
              <a:spcAft>
                <a:spcPts val="0"/>
              </a:spcAft>
              <a:buClr>
                <a:schemeClr val="accent2"/>
              </a:buClr>
              <a:buSzPct val="80000"/>
              <a:buFont typeface="Verdana" panose="020B0604030504040204" pitchFamily="34" charset="0"/>
              <a:buChar char="›"/>
              <a:tabLst/>
              <a:defRPr/>
            </a:pPr>
            <a:r>
              <a:rPr lang="nl-NL"/>
              <a:t>Klik om tekst of beeld toe te voegen</a:t>
            </a:r>
          </a:p>
          <a:p>
            <a:pPr lvl="0"/>
            <a:endParaRPr lang="nl-NL"/>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218839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359854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269232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3pPr>
              <a:buClr>
                <a:srgbClr val="39870C"/>
              </a:buClr>
              <a:defRPr/>
            </a:lvl3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71610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39870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13536357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39870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9984571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39870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8717144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lvl1pPr>
              <a:buClr>
                <a:srgbClr val="39870C"/>
              </a:buCl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2699540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lvl1pPr>
              <a:buClr>
                <a:srgbClr val="39870C"/>
              </a:buClr>
              <a:defRPr/>
            </a:lvl1p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6281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lvl1pPr>
              <a:buClr>
                <a:srgbClr val="39870C"/>
              </a:buClr>
              <a:defRPr/>
            </a:lvl1p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9342901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pic>
        <p:nvPicPr>
          <p:cNvPr id="11" name="Afbeelding 10">
            <a:extLst>
              <a:ext uri="{FF2B5EF4-FFF2-40B4-BE49-F238E27FC236}">
                <a16:creationId xmlns:a16="http://schemas.microsoft.com/office/drawing/2014/main" id="{8F621FEA-1D2A-406B-9109-9FBC569235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12" name="Tijdelijke aanduiding voor afbeelding 22">
            <a:extLst>
              <a:ext uri="{FF2B5EF4-FFF2-40B4-BE49-F238E27FC236}">
                <a16:creationId xmlns:a16="http://schemas.microsoft.com/office/drawing/2014/main" id="{D39412B4-7A3D-4649-AC64-474F895266B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Tree>
    <p:extLst>
      <p:ext uri="{BB962C8B-B14F-4D97-AF65-F5344CB8AC3E}">
        <p14:creationId xmlns:p14="http://schemas.microsoft.com/office/powerpoint/2010/main" val="65561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lvl1pPr>
              <a:buClr>
                <a:srgbClr val="39870C"/>
              </a:buCl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lvl1pPr>
              <a:buClr>
                <a:srgbClr val="39870C"/>
              </a:buClr>
              <a:defRPr/>
            </a:lvl1p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4830175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rgbClr val="39870C"/>
              </a:buCl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873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39870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2592926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39870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231BF99E-DF86-4942-8886-DA3548C859FA}" type="datetime4">
              <a:rPr lang="nl-NL" smtClean="0"/>
              <a:pPr/>
              <a:t>14 december 2023</a:t>
            </a:fld>
            <a:r>
              <a:rPr lang="en-US"/>
              <a:t> | </a:t>
            </a:r>
            <a:r>
              <a:rPr lang="en-US" err="1"/>
              <a:t>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buClr>
                <a:srgbClr val="39870C"/>
              </a:buCl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13189033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lvl1pPr>
              <a:buClr>
                <a:srgbClr val="39870C"/>
              </a:buCl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buClr>
                <a:srgbClr val="39870C"/>
              </a:buCl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2171245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39870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231BF99E-DF86-4942-8886-DA3548C859FA}" type="datetime4">
              <a:rPr lang="nl-NL" smtClean="0"/>
              <a:pPr/>
              <a:t>14 december 2023</a:t>
            </a:fld>
            <a:r>
              <a:rPr lang="en-US"/>
              <a:t> | </a:t>
            </a:r>
            <a:r>
              <a:rPr lang="en-US" err="1"/>
              <a:t>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buClr>
                <a:srgbClr val="39870C"/>
              </a:buCl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13289594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rgbClr val="39870C"/>
              </a:buCl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buClr>
                <a:srgbClr val="39870C"/>
              </a:buCl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582610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39870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rgbClr val="39870C"/>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41317145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lvl1pPr>
              <a:buClr>
                <a:srgbClr val="39870C"/>
              </a:buClr>
              <a:defRPr/>
            </a:lvl1p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22278201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buClr>
                <a:srgbClr val="39870C"/>
              </a:buCl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6460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pic>
        <p:nvPicPr>
          <p:cNvPr id="10" name="Afbeelding 9">
            <a:extLst>
              <a:ext uri="{FF2B5EF4-FFF2-40B4-BE49-F238E27FC236}">
                <a16:creationId xmlns:a16="http://schemas.microsoft.com/office/drawing/2014/main" id="{F736C32E-12A7-4ECA-91E4-D7976E440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2050401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buClr>
                <a:srgbClr val="39870C"/>
              </a:buCl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39870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68301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lvl1pPr>
              <a:buClr>
                <a:srgbClr val="39870C"/>
              </a:buCl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3622815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lvl1pPr>
              <a:buClr>
                <a:srgbClr val="39870C"/>
              </a:buCl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3734630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lvl1pPr>
              <a:buClr>
                <a:srgbClr val="39870C"/>
              </a:buCl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9231777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39870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39870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39870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2367976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39870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39870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39870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2672455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39870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231BF99E-DF86-4942-8886-DA3548C859FA}" type="datetime4">
              <a:rPr lang="nl-NL" smtClean="0"/>
              <a:pPr/>
              <a:t>14 december 2023</a:t>
            </a:fld>
            <a:r>
              <a:rPr lang="en-US"/>
              <a:t> | </a:t>
            </a:r>
            <a:r>
              <a:rPr lang="en-US" err="1"/>
              <a:t>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64612800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12/14/23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‹nr.›</a:t>
            </a:fld>
            <a:endParaRPr lang="en-US" dirty="0"/>
          </a:p>
        </p:txBody>
      </p:sp>
    </p:spTree>
    <p:extLst>
      <p:ext uri="{BB962C8B-B14F-4D97-AF65-F5344CB8AC3E}">
        <p14:creationId xmlns:p14="http://schemas.microsoft.com/office/powerpoint/2010/main" val="285380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pic>
        <p:nvPicPr>
          <p:cNvPr id="11" name="Afbeelding 10">
            <a:extLst>
              <a:ext uri="{FF2B5EF4-FFF2-40B4-BE49-F238E27FC236}">
                <a16:creationId xmlns:a16="http://schemas.microsoft.com/office/drawing/2014/main" id="{C5A06F50-DFB0-4563-AF4A-A495990C25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9089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39870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39870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39870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39870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39870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489576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lvl1pPr>
              <a:buClr>
                <a:srgbClr val="39870C"/>
              </a:buClr>
              <a:defRPr/>
            </a:lvl1p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590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231BF99E-DF86-4942-8886-DA3548C859FA}" type="datetime4">
              <a:rPr lang="nl-NL" smtClean="0"/>
              <a:pPr/>
              <a:t>14 december 2023</a:t>
            </a:fld>
            <a:r>
              <a:rPr lang="en-US"/>
              <a:t> | </a:t>
            </a:r>
            <a:r>
              <a:rPr lang="en-US" err="1"/>
              <a:t>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98533998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3pPr>
              <a:buClr>
                <a:srgbClr val="39870C"/>
              </a:buClr>
              <a:defRPr/>
            </a:lvl3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lvl1pPr>
              <a:buClr>
                <a:srgbClr val="39870C"/>
              </a:buCl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4177456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39870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lvl1pPr>
              <a:buClr>
                <a:srgbClr val="39870C"/>
              </a:buCl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39870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lvl1pPr>
              <a:buClr>
                <a:srgbClr val="39870C"/>
              </a:buCl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231BF99E-DF86-4942-8886-DA3548C859FA}" type="datetime4">
              <a:rPr lang="nl-NL" smtClean="0"/>
              <a:pPr/>
              <a:t>14 december 2023</a:t>
            </a:fld>
            <a:r>
              <a:rPr lang="en-US"/>
              <a:t> | </a:t>
            </a:r>
            <a:r>
              <a:rPr lang="en-US" err="1"/>
              <a:t>Voettekst</a:t>
            </a:r>
            <a:endParaRPr lang="nl-NL"/>
          </a:p>
        </p:txBody>
      </p:sp>
    </p:spTree>
    <p:extLst>
      <p:ext uri="{BB962C8B-B14F-4D97-AF65-F5344CB8AC3E}">
        <p14:creationId xmlns:p14="http://schemas.microsoft.com/office/powerpoint/2010/main" val="22007889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27 februari 2017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9"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086502037"/>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4" r:id="rId26"/>
    <p:sldLayoutId id="2147483995" r:id="rId27"/>
    <p:sldLayoutId id="2147483996" r:id="rId28"/>
    <p:sldLayoutId id="2147483997" r:id="rId29"/>
    <p:sldLayoutId id="2147483998" r:id="rId30"/>
    <p:sldLayoutId id="2147483999" r:id="rId31"/>
    <p:sldLayoutId id="2147484000" r:id="rId32"/>
    <p:sldLayoutId id="2147484001" r:id="rId33"/>
    <p:sldLayoutId id="2147484002" r:id="rId34"/>
    <p:sldLayoutId id="2147484003" r:id="rId35"/>
    <p:sldLayoutId id="2147484004" r:id="rId36"/>
    <p:sldLayoutId id="2147484005" r:id="rId37"/>
  </p:sldLayoutIdLst>
  <p:hf hdr="0" dt="0"/>
  <p:txStyles>
    <p:titleStyle>
      <a:lvl1pPr algn="l" defTabSz="914400" rtl="0" eaLnBrk="1" latinLnBrk="0" hangingPunct="1">
        <a:lnSpc>
          <a:spcPct val="90000"/>
        </a:lnSpc>
        <a:spcBef>
          <a:spcPct val="0"/>
        </a:spcBef>
        <a:buNone/>
        <a:defRPr sz="3600" b="0" kern="1200" baseline="0">
          <a:solidFill>
            <a:srgbClr val="39870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39870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39870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39870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39870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rgbClr val="39870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39870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784AF5A2-3B03-406D-DA04-DA18313F2AB0}"/>
              </a:ext>
            </a:extLst>
          </p:cNvPr>
          <p:cNvSpPr>
            <a:spLocks noGrp="1"/>
          </p:cNvSpPr>
          <p:nvPr>
            <p:ph type="body" sz="quarter" idx="21"/>
          </p:nvPr>
        </p:nvSpPr>
        <p:spPr>
          <a:xfrm>
            <a:off x="6553200" y="5832053"/>
            <a:ext cx="5004000" cy="389360"/>
          </a:xfrm>
        </p:spPr>
        <p:txBody>
          <a:bodyPr/>
          <a:lstStyle/>
          <a:p>
            <a:r>
              <a:rPr lang="en-US" dirty="0"/>
              <a:t>Jacqueline </a:t>
            </a:r>
            <a:r>
              <a:rPr lang="en-US" dirty="0" err="1"/>
              <a:t>Meerkerk</a:t>
            </a:r>
            <a:endParaRPr lang="en-US" dirty="0"/>
          </a:p>
        </p:txBody>
      </p:sp>
      <p:sp>
        <p:nvSpPr>
          <p:cNvPr id="3" name="Tijdelijke aanduiding voor dianummer 2">
            <a:extLst>
              <a:ext uri="{FF2B5EF4-FFF2-40B4-BE49-F238E27FC236}">
                <a16:creationId xmlns:a16="http://schemas.microsoft.com/office/drawing/2014/main" id="{7439C6E2-F95D-E12E-B759-3B86AF1345E5}"/>
              </a:ext>
            </a:extLst>
          </p:cNvPr>
          <p:cNvSpPr>
            <a:spLocks noGrp="1"/>
          </p:cNvSpPr>
          <p:nvPr>
            <p:ph type="sldNum" sz="quarter" idx="25"/>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a:t>
            </a:fld>
            <a:endParaRPr lang="nl-NL"/>
          </a:p>
        </p:txBody>
      </p:sp>
      <p:sp>
        <p:nvSpPr>
          <p:cNvPr id="4" name="Titel 3">
            <a:extLst>
              <a:ext uri="{FF2B5EF4-FFF2-40B4-BE49-F238E27FC236}">
                <a16:creationId xmlns:a16="http://schemas.microsoft.com/office/drawing/2014/main" id="{3211C8B9-94F4-A1DD-8449-FD75ABC827E3}"/>
              </a:ext>
            </a:extLst>
          </p:cNvPr>
          <p:cNvSpPr>
            <a:spLocks noGrp="1"/>
          </p:cNvSpPr>
          <p:nvPr>
            <p:ph type="ctrTitle"/>
          </p:nvPr>
        </p:nvSpPr>
        <p:spPr>
          <a:xfrm>
            <a:off x="6553200" y="1885467"/>
            <a:ext cx="5461322" cy="2336400"/>
          </a:xfrm>
        </p:spPr>
        <p:txBody>
          <a:bodyPr anchor="t">
            <a:normAutofit/>
          </a:bodyPr>
          <a:lstStyle/>
          <a:p>
            <a:r>
              <a:rPr lang="nl-NL" dirty="0"/>
              <a:t>De</a:t>
            </a:r>
            <a:r>
              <a:rPr lang="nl-NL" b="1" dirty="0"/>
              <a:t> </a:t>
            </a:r>
            <a:br>
              <a:rPr lang="nl-NL" b="1" dirty="0"/>
            </a:br>
            <a:r>
              <a:rPr lang="nl-NL" b="1" dirty="0"/>
              <a:t>Informatie Academie</a:t>
            </a:r>
          </a:p>
        </p:txBody>
      </p:sp>
      <p:sp>
        <p:nvSpPr>
          <p:cNvPr id="5" name="Ondertitel 4">
            <a:extLst>
              <a:ext uri="{FF2B5EF4-FFF2-40B4-BE49-F238E27FC236}">
                <a16:creationId xmlns:a16="http://schemas.microsoft.com/office/drawing/2014/main" id="{40BBC8F2-F405-5824-DBF2-76689FDA12B7}"/>
              </a:ext>
            </a:extLst>
          </p:cNvPr>
          <p:cNvSpPr>
            <a:spLocks noGrp="1"/>
          </p:cNvSpPr>
          <p:nvPr>
            <p:ph type="subTitle" idx="1"/>
          </p:nvPr>
        </p:nvSpPr>
        <p:spPr>
          <a:xfrm>
            <a:off x="6553200" y="4960621"/>
            <a:ext cx="5461322" cy="871432"/>
          </a:xfrm>
        </p:spPr>
        <p:txBody>
          <a:bodyPr>
            <a:normAutofit lnSpcReduction="10000"/>
          </a:bodyPr>
          <a:lstStyle/>
          <a:p>
            <a:r>
              <a:rPr lang="nl-NL" sz="2200" dirty="0"/>
              <a:t>Lancering - Open Donderdag, </a:t>
            </a:r>
          </a:p>
          <a:p>
            <a:r>
              <a:rPr lang="nl-NL" sz="2200" dirty="0"/>
              <a:t>14 december2023</a:t>
            </a:r>
          </a:p>
        </p:txBody>
      </p:sp>
      <p:sp>
        <p:nvSpPr>
          <p:cNvPr id="6" name="Tijdelijke aanduiding voor voettekst 5">
            <a:extLst>
              <a:ext uri="{FF2B5EF4-FFF2-40B4-BE49-F238E27FC236}">
                <a16:creationId xmlns:a16="http://schemas.microsoft.com/office/drawing/2014/main" id="{0D7F147C-20AA-6ED6-2990-EE7971E8489F}"/>
              </a:ext>
            </a:extLst>
          </p:cNvPr>
          <p:cNvSpPr>
            <a:spLocks noGrp="1"/>
          </p:cNvSpPr>
          <p:nvPr>
            <p:ph type="ftr" sz="quarter" idx="3"/>
          </p:nvPr>
        </p:nvSpPr>
        <p:spPr>
          <a:xfrm>
            <a:off x="635000" y="6221413"/>
            <a:ext cx="5003800" cy="322075"/>
          </a:xfrm>
        </p:spPr>
        <p:txBody>
          <a:bodyPr anchor="b">
            <a:normAutofit/>
          </a:bodyPr>
          <a:lstStyle/>
          <a:p>
            <a:pPr>
              <a:spcAft>
                <a:spcPts val="600"/>
              </a:spcAft>
            </a:pPr>
            <a:fld id="{231BF99E-DF86-4942-8886-DA3548C859FA}" type="datetime4">
              <a:rPr lang="nl-NL" smtClean="0"/>
              <a:pPr>
                <a:spcAft>
                  <a:spcPts val="600"/>
                </a:spcAft>
              </a:pPr>
              <a:t>14 december 2023</a:t>
            </a:fld>
            <a:r>
              <a:rPr lang="en-US"/>
              <a:t> | Voettekst</a:t>
            </a:r>
            <a:endParaRPr lang="nl-NL"/>
          </a:p>
        </p:txBody>
      </p:sp>
      <p:pic>
        <p:nvPicPr>
          <p:cNvPr id="9" name="Tijdelijke aanduiding voor afbeelding 8" descr="Afbeelding met gebouw, Romeinse architectuur, monument, Klassieke architectuur&#10;&#10;Automatisch gegenereerde beschrijving">
            <a:extLst>
              <a:ext uri="{FF2B5EF4-FFF2-40B4-BE49-F238E27FC236}">
                <a16:creationId xmlns:a16="http://schemas.microsoft.com/office/drawing/2014/main" id="{D19E8F54-401F-CD10-DF74-0C9A606CA550}"/>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21207" r="21208" b="1"/>
          <a:stretch/>
        </p:blipFill>
        <p:spPr>
          <a:xfrm>
            <a:off x="20" y="10"/>
            <a:ext cx="6099155" cy="6857990"/>
          </a:xfrm>
          <a:noFill/>
        </p:spPr>
      </p:pic>
    </p:spTree>
    <p:extLst>
      <p:ext uri="{BB962C8B-B14F-4D97-AF65-F5344CB8AC3E}">
        <p14:creationId xmlns:p14="http://schemas.microsoft.com/office/powerpoint/2010/main" val="181000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4CBDE-1053-5C70-963E-F0401B172CD0}"/>
              </a:ext>
            </a:extLst>
          </p:cNvPr>
          <p:cNvSpPr>
            <a:spLocks noGrp="1"/>
          </p:cNvSpPr>
          <p:nvPr>
            <p:ph type="title"/>
          </p:nvPr>
        </p:nvSpPr>
        <p:spPr>
          <a:xfrm>
            <a:off x="359940" y="1100149"/>
            <a:ext cx="11472119" cy="1115792"/>
          </a:xfrm>
        </p:spPr>
        <p:txBody>
          <a:bodyPr>
            <a:normAutofit/>
          </a:bodyPr>
          <a:lstStyle/>
          <a:p>
            <a:pPr algn="ctr"/>
            <a:r>
              <a:rPr lang="nl-NL" b="1" dirty="0"/>
              <a:t>De intentieverklaring</a:t>
            </a:r>
            <a:endParaRPr lang="nl-NL" dirty="0"/>
          </a:p>
        </p:txBody>
      </p:sp>
      <p:sp>
        <p:nvSpPr>
          <p:cNvPr id="3" name="Tekstvak 2">
            <a:extLst>
              <a:ext uri="{FF2B5EF4-FFF2-40B4-BE49-F238E27FC236}">
                <a16:creationId xmlns:a16="http://schemas.microsoft.com/office/drawing/2014/main" id="{6B915FF5-002F-52C1-2035-E47864C7FA4A}"/>
              </a:ext>
            </a:extLst>
          </p:cNvPr>
          <p:cNvSpPr txBox="1"/>
          <p:nvPr/>
        </p:nvSpPr>
        <p:spPr>
          <a:xfrm>
            <a:off x="10771435" y="4766176"/>
            <a:ext cx="667170" cy="369332"/>
          </a:xfrm>
          <a:prstGeom prst="rect">
            <a:avLst/>
          </a:prstGeom>
          <a:noFill/>
        </p:spPr>
        <p:txBody>
          <a:bodyPr wrap="none" rtlCol="0">
            <a:spAutoFit/>
          </a:bodyPr>
          <a:lstStyle/>
          <a:p>
            <a:r>
              <a:rPr lang="nl-NL" b="1" dirty="0"/>
              <a:t>Etc</a:t>
            </a:r>
            <a:r>
              <a:rPr lang="nl-NL" dirty="0"/>
              <a:t>.</a:t>
            </a:r>
          </a:p>
        </p:txBody>
      </p:sp>
      <p:pic>
        <p:nvPicPr>
          <p:cNvPr id="6" name="Afbeelding 5">
            <a:extLst>
              <a:ext uri="{FF2B5EF4-FFF2-40B4-BE49-F238E27FC236}">
                <a16:creationId xmlns:a16="http://schemas.microsoft.com/office/drawing/2014/main" id="{32E97E7B-C71B-C2F2-BAC0-FC3E99317104}"/>
              </a:ext>
            </a:extLst>
          </p:cNvPr>
          <p:cNvPicPr>
            <a:picLocks noChangeAspect="1"/>
          </p:cNvPicPr>
          <p:nvPr/>
        </p:nvPicPr>
        <p:blipFill>
          <a:blip r:embed="rId3"/>
          <a:stretch>
            <a:fillRect/>
          </a:stretch>
        </p:blipFill>
        <p:spPr>
          <a:xfrm>
            <a:off x="614820" y="2215941"/>
            <a:ext cx="9626457" cy="3312417"/>
          </a:xfrm>
          <a:prstGeom prst="rect">
            <a:avLst/>
          </a:prstGeom>
        </p:spPr>
      </p:pic>
    </p:spTree>
    <p:extLst>
      <p:ext uri="{BB962C8B-B14F-4D97-AF65-F5344CB8AC3E}">
        <p14:creationId xmlns:p14="http://schemas.microsoft.com/office/powerpoint/2010/main" val="107241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2D3398A5-1946-A0C2-FB10-F1AE3498CFC3}"/>
              </a:ext>
            </a:extLst>
          </p:cNvPr>
          <p:cNvSpPr>
            <a:spLocks noGrp="1"/>
          </p:cNvSpPr>
          <p:nvPr>
            <p:ph type="body" sz="quarter" idx="15"/>
          </p:nvPr>
        </p:nvSpPr>
        <p:spPr>
          <a:xfrm>
            <a:off x="616177" y="2608075"/>
            <a:ext cx="5005388" cy="3935413"/>
          </a:xfrm>
        </p:spPr>
        <p:txBody>
          <a:bodyPr>
            <a:normAutofit lnSpcReduction="10000"/>
          </a:bodyPr>
          <a:lstStyle/>
          <a:p>
            <a:r>
              <a:rPr lang="nl-NL" sz="2800" dirty="0"/>
              <a:t>De activiteiten bestaan eigenlijk al. </a:t>
            </a:r>
            <a:r>
              <a:rPr lang="en-US" sz="2800" dirty="0"/>
              <a:t>Maar de </a:t>
            </a:r>
            <a:r>
              <a:rPr lang="en-US" sz="2800" dirty="0" err="1"/>
              <a:t>verbinding</a:t>
            </a:r>
            <a:r>
              <a:rPr lang="en-US" sz="2800" dirty="0"/>
              <a:t> is </a:t>
            </a:r>
            <a:r>
              <a:rPr lang="en-US" sz="2800" dirty="0" err="1"/>
              <a:t>nog</a:t>
            </a:r>
            <a:r>
              <a:rPr lang="en-US" sz="2800" dirty="0"/>
              <a:t> </a:t>
            </a:r>
            <a:r>
              <a:rPr lang="en-US" sz="2800" dirty="0" err="1"/>
              <a:t>rijp</a:t>
            </a:r>
            <a:r>
              <a:rPr lang="en-US" sz="2800" dirty="0"/>
              <a:t> </a:t>
            </a:r>
            <a:r>
              <a:rPr lang="en-US" sz="2800" dirty="0" err="1"/>
              <a:t>en</a:t>
            </a:r>
            <a:r>
              <a:rPr lang="en-US" sz="2800" dirty="0"/>
              <a:t> </a:t>
            </a:r>
            <a:r>
              <a:rPr lang="en-US" sz="2800" dirty="0" err="1"/>
              <a:t>groen</a:t>
            </a:r>
            <a:r>
              <a:rPr lang="en-US" sz="2800" dirty="0"/>
              <a:t>.</a:t>
            </a:r>
          </a:p>
          <a:p>
            <a:r>
              <a:rPr lang="en-US" sz="2800" dirty="0"/>
              <a:t>Groot </a:t>
            </a:r>
            <a:r>
              <a:rPr lang="en-US" sz="2800" dirty="0" err="1"/>
              <a:t>denken</a:t>
            </a:r>
            <a:r>
              <a:rPr lang="en-US" sz="2800" dirty="0"/>
              <a:t>, </a:t>
            </a:r>
            <a:r>
              <a:rPr lang="en-US" sz="2800" dirty="0" err="1"/>
              <a:t>klein</a:t>
            </a:r>
            <a:r>
              <a:rPr lang="en-US" sz="2800" dirty="0"/>
              <a:t> </a:t>
            </a:r>
            <a:r>
              <a:rPr lang="en-US" sz="2800" dirty="0" err="1"/>
              <a:t>doen</a:t>
            </a:r>
            <a:endParaRPr lang="en-US" sz="2800" dirty="0"/>
          </a:p>
          <a:p>
            <a:r>
              <a:rPr lang="en-US" sz="2800" dirty="0"/>
              <a:t>Doe je mee??? </a:t>
            </a:r>
          </a:p>
          <a:p>
            <a:pPr marL="0" indent="0">
              <a:buNone/>
            </a:pPr>
            <a:r>
              <a:rPr lang="en-US" sz="2800" dirty="0"/>
              <a:t> </a:t>
            </a:r>
          </a:p>
          <a:p>
            <a:pPr marL="0" indent="0">
              <a:buNone/>
            </a:pPr>
            <a:r>
              <a:rPr lang="en-US" sz="2800" dirty="0"/>
              <a:t> </a:t>
            </a:r>
          </a:p>
        </p:txBody>
      </p:sp>
      <p:sp>
        <p:nvSpPr>
          <p:cNvPr id="19" name="Title 2">
            <a:extLst>
              <a:ext uri="{FF2B5EF4-FFF2-40B4-BE49-F238E27FC236}">
                <a16:creationId xmlns:a16="http://schemas.microsoft.com/office/drawing/2014/main" id="{939331F6-E1CF-FA15-9663-06D32B021EC4}"/>
              </a:ext>
            </a:extLst>
          </p:cNvPr>
          <p:cNvSpPr>
            <a:spLocks noGrp="1"/>
          </p:cNvSpPr>
          <p:nvPr>
            <p:ph type="title"/>
          </p:nvPr>
        </p:nvSpPr>
        <p:spPr>
          <a:xfrm>
            <a:off x="473073" y="282420"/>
            <a:ext cx="5622215" cy="948047"/>
          </a:xfrm>
        </p:spPr>
        <p:txBody>
          <a:bodyPr>
            <a:normAutofit fontScale="90000"/>
          </a:bodyPr>
          <a:lstStyle/>
          <a:p>
            <a:r>
              <a:rPr lang="nl-NL" sz="3600" b="1" dirty="0"/>
              <a:t>De Informatie Academie bundelt, benut en versterkt als aanjager en facilitator</a:t>
            </a:r>
            <a:br>
              <a:rPr lang="nl-NL" sz="3600" dirty="0"/>
            </a:br>
            <a:br>
              <a:rPr lang="nl-NL" b="1" dirty="0"/>
            </a:br>
            <a:endParaRPr lang="en-US" b="1" dirty="0"/>
          </a:p>
        </p:txBody>
      </p:sp>
      <p:sp>
        <p:nvSpPr>
          <p:cNvPr id="4" name="Tijdelijke aanduiding voor dianummer 3">
            <a:extLst>
              <a:ext uri="{FF2B5EF4-FFF2-40B4-BE49-F238E27FC236}">
                <a16:creationId xmlns:a16="http://schemas.microsoft.com/office/drawing/2014/main" id="{08D41311-BF63-0972-D05F-44129CCCD4C3}"/>
              </a:ext>
            </a:extLst>
          </p:cNvPr>
          <p:cNvSpPr>
            <a:spLocks noGrp="1"/>
          </p:cNvSpPr>
          <p:nvPr>
            <p:ph type="sldNum" sz="quarter" idx="27"/>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11</a:t>
            </a:fld>
            <a:endParaRPr lang="nl-NL"/>
          </a:p>
        </p:txBody>
      </p:sp>
      <p:pic>
        <p:nvPicPr>
          <p:cNvPr id="12" name="Tijdelijke aanduiding voor afbeelding 11" descr="Groep plantjes die uit het vuil groeien">
            <a:extLst>
              <a:ext uri="{FF2B5EF4-FFF2-40B4-BE49-F238E27FC236}">
                <a16:creationId xmlns:a16="http://schemas.microsoft.com/office/drawing/2014/main" id="{FE0A2156-8B04-9CB4-45C4-B0833E3FECED}"/>
              </a:ext>
            </a:extLst>
          </p:cNvPr>
          <p:cNvPicPr>
            <a:picLocks noGrp="1" noChangeAspect="1"/>
          </p:cNvPicPr>
          <p:nvPr>
            <p:ph type="pic" sz="quarter" idx="24"/>
          </p:nvPr>
        </p:nvPicPr>
        <p:blipFill rotWithShape="1">
          <a:blip r:embed="rId3" cstate="print">
            <a:extLst>
              <a:ext uri="{28A0092B-C50C-407E-A947-70E740481C1C}">
                <a14:useLocalDpi xmlns:a14="http://schemas.microsoft.com/office/drawing/2010/main" val="0"/>
              </a:ext>
            </a:extLst>
          </a:blip>
          <a:srcRect l="20340" r="20339" b="-1"/>
          <a:stretch/>
        </p:blipFill>
        <p:spPr>
          <a:xfrm>
            <a:off x="6095288" y="-2381"/>
            <a:ext cx="6096712" cy="6860381"/>
          </a:xfrm>
          <a:noFill/>
        </p:spPr>
      </p:pic>
    </p:spTree>
    <p:extLst>
      <p:ext uri="{BB962C8B-B14F-4D97-AF65-F5344CB8AC3E}">
        <p14:creationId xmlns:p14="http://schemas.microsoft.com/office/powerpoint/2010/main" val="154481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4CBDE-1053-5C70-963E-F0401B172CD0}"/>
              </a:ext>
            </a:extLst>
          </p:cNvPr>
          <p:cNvSpPr>
            <a:spLocks noGrp="1"/>
          </p:cNvSpPr>
          <p:nvPr>
            <p:ph type="title"/>
          </p:nvPr>
        </p:nvSpPr>
        <p:spPr>
          <a:xfrm>
            <a:off x="614820" y="1062989"/>
            <a:ext cx="11472119" cy="1115792"/>
          </a:xfrm>
        </p:spPr>
        <p:txBody>
          <a:bodyPr>
            <a:normAutofit/>
          </a:bodyPr>
          <a:lstStyle/>
          <a:p>
            <a:r>
              <a:rPr lang="nl-NL" b="1" dirty="0"/>
              <a:t>Er gebeurt al heel veel!</a:t>
            </a:r>
            <a:br>
              <a:rPr lang="nl-NL" b="1" dirty="0"/>
            </a:br>
            <a:endParaRPr lang="nl-NL" dirty="0"/>
          </a:p>
        </p:txBody>
      </p:sp>
      <p:sp>
        <p:nvSpPr>
          <p:cNvPr id="3" name="Tekstvak 2">
            <a:extLst>
              <a:ext uri="{FF2B5EF4-FFF2-40B4-BE49-F238E27FC236}">
                <a16:creationId xmlns:a16="http://schemas.microsoft.com/office/drawing/2014/main" id="{6B915FF5-002F-52C1-2035-E47864C7FA4A}"/>
              </a:ext>
            </a:extLst>
          </p:cNvPr>
          <p:cNvSpPr txBox="1"/>
          <p:nvPr/>
        </p:nvSpPr>
        <p:spPr>
          <a:xfrm>
            <a:off x="10771435" y="4766176"/>
            <a:ext cx="667170" cy="369332"/>
          </a:xfrm>
          <a:prstGeom prst="rect">
            <a:avLst/>
          </a:prstGeom>
          <a:noFill/>
        </p:spPr>
        <p:txBody>
          <a:bodyPr wrap="none" rtlCol="0">
            <a:spAutoFit/>
          </a:bodyPr>
          <a:lstStyle/>
          <a:p>
            <a:r>
              <a:rPr lang="nl-NL" b="1" dirty="0"/>
              <a:t>Etc</a:t>
            </a:r>
            <a:r>
              <a:rPr lang="nl-NL" dirty="0"/>
              <a:t>.</a:t>
            </a:r>
          </a:p>
        </p:txBody>
      </p:sp>
      <p:pic>
        <p:nvPicPr>
          <p:cNvPr id="6" name="Afbeelding 5">
            <a:extLst>
              <a:ext uri="{FF2B5EF4-FFF2-40B4-BE49-F238E27FC236}">
                <a16:creationId xmlns:a16="http://schemas.microsoft.com/office/drawing/2014/main" id="{32E97E7B-C71B-C2F2-BAC0-FC3E99317104}"/>
              </a:ext>
            </a:extLst>
          </p:cNvPr>
          <p:cNvPicPr>
            <a:picLocks noChangeAspect="1"/>
          </p:cNvPicPr>
          <p:nvPr/>
        </p:nvPicPr>
        <p:blipFill>
          <a:blip r:embed="rId3"/>
          <a:stretch>
            <a:fillRect/>
          </a:stretch>
        </p:blipFill>
        <p:spPr>
          <a:xfrm>
            <a:off x="614820" y="2215941"/>
            <a:ext cx="9626457" cy="3312417"/>
          </a:xfrm>
          <a:prstGeom prst="rect">
            <a:avLst/>
          </a:prstGeom>
        </p:spPr>
      </p:pic>
    </p:spTree>
    <p:extLst>
      <p:ext uri="{BB962C8B-B14F-4D97-AF65-F5344CB8AC3E}">
        <p14:creationId xmlns:p14="http://schemas.microsoft.com/office/powerpoint/2010/main" val="338020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E86CD84-C03C-8950-3727-49BE2FB8B2F4}"/>
              </a:ext>
            </a:extLst>
          </p:cNvPr>
          <p:cNvSpPr>
            <a:spLocks noGrp="1"/>
          </p:cNvSpPr>
          <p:nvPr>
            <p:ph type="sldNum" sz="quarter" idx="12"/>
          </p:nvPr>
        </p:nvSpPr>
        <p:spPr/>
        <p:txBody>
          <a:bodyPr/>
          <a:lstStyle/>
          <a:p>
            <a:fld id="{10A0A6AF-03C5-477E-939A-E28F7E7F05EA}" type="slidenum">
              <a:rPr lang="nl-NL" smtClean="0"/>
              <a:pPr/>
              <a:t>3</a:t>
            </a:fld>
            <a:endParaRPr lang="nl-NL"/>
          </a:p>
        </p:txBody>
      </p:sp>
      <p:pic>
        <p:nvPicPr>
          <p:cNvPr id="7" name="Picture 2" descr="Hypocrisie rond toeslagenaffaire' | Wat U Zegt | Telegraaf.nl">
            <a:extLst>
              <a:ext uri="{FF2B5EF4-FFF2-40B4-BE49-F238E27FC236}">
                <a16:creationId xmlns:a16="http://schemas.microsoft.com/office/drawing/2014/main" id="{0808BD54-1AC8-DDBF-FDFE-D8C47E1EB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66197"/>
            <a:ext cx="5563217" cy="289180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A8E4CF7-CC9F-9028-BC19-2C453BB526FC}"/>
              </a:ext>
            </a:extLst>
          </p:cNvPr>
          <p:cNvPicPr>
            <a:picLocks noChangeAspect="1"/>
          </p:cNvPicPr>
          <p:nvPr/>
        </p:nvPicPr>
        <p:blipFill>
          <a:blip r:embed="rId4"/>
          <a:stretch>
            <a:fillRect/>
          </a:stretch>
        </p:blipFill>
        <p:spPr>
          <a:xfrm>
            <a:off x="3648472" y="3966197"/>
            <a:ext cx="6258560" cy="5275877"/>
          </a:xfrm>
          <a:prstGeom prst="rect">
            <a:avLst/>
          </a:prstGeom>
        </p:spPr>
      </p:pic>
      <p:pic>
        <p:nvPicPr>
          <p:cNvPr id="5" name="Afbeelding 4" descr="Afbeelding met tekst, elektronica, schermopname, multimedia&#10;&#10;Automatisch gegenereerde beschrijving">
            <a:extLst>
              <a:ext uri="{FF2B5EF4-FFF2-40B4-BE49-F238E27FC236}">
                <a16:creationId xmlns:a16="http://schemas.microsoft.com/office/drawing/2014/main" id="{4F1A1270-2AAD-A8C1-BE2C-7570FD3A90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106"/>
          <a:stretch/>
        </p:blipFill>
        <p:spPr>
          <a:xfrm>
            <a:off x="7335580" y="3966197"/>
            <a:ext cx="5563217" cy="3166123"/>
          </a:xfrm>
          <a:prstGeom prst="rect">
            <a:avLst/>
          </a:prstGeom>
        </p:spPr>
      </p:pic>
      <p:sp>
        <p:nvSpPr>
          <p:cNvPr id="8" name="Tijdelijke aanduiding voor tekst 1">
            <a:extLst>
              <a:ext uri="{FF2B5EF4-FFF2-40B4-BE49-F238E27FC236}">
                <a16:creationId xmlns:a16="http://schemas.microsoft.com/office/drawing/2014/main" id="{77FF8F13-EAC1-93D7-80C5-178FD6D73ADB}"/>
              </a:ext>
            </a:extLst>
          </p:cNvPr>
          <p:cNvSpPr txBox="1">
            <a:spLocks/>
          </p:cNvSpPr>
          <p:nvPr/>
        </p:nvSpPr>
        <p:spPr>
          <a:xfrm>
            <a:off x="3415815" y="1967656"/>
            <a:ext cx="5284787" cy="5023777"/>
          </a:xfrm>
          <a:prstGeom prst="rect">
            <a:avLst/>
          </a:prstGeom>
        </p:spPr>
        <p:txBody>
          <a:bodyPr>
            <a:noAutofit/>
          </a:bodyPr>
          <a:lstStyle>
            <a:lvl1pPr marL="316800" indent="-316800" algn="l" defTabSz="914400" rtl="0" eaLnBrk="1" latinLnBrk="0" hangingPunct="1">
              <a:lnSpc>
                <a:spcPct val="90000"/>
              </a:lnSpc>
              <a:spcBef>
                <a:spcPts val="1200"/>
              </a:spcBef>
              <a:buClr>
                <a:srgbClr val="39870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39870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39870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39870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rgbClr val="39870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39870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endParaRPr lang="nl-NL" sz="2200" dirty="0"/>
          </a:p>
        </p:txBody>
      </p:sp>
      <p:sp>
        <p:nvSpPr>
          <p:cNvPr id="9" name="Tijdelijke aanduiding voor tekst 1">
            <a:extLst>
              <a:ext uri="{FF2B5EF4-FFF2-40B4-BE49-F238E27FC236}">
                <a16:creationId xmlns:a16="http://schemas.microsoft.com/office/drawing/2014/main" id="{4F4E611C-C3F9-48AA-53C0-11C145162826}"/>
              </a:ext>
            </a:extLst>
          </p:cNvPr>
          <p:cNvSpPr txBox="1">
            <a:spLocks/>
          </p:cNvSpPr>
          <p:nvPr/>
        </p:nvSpPr>
        <p:spPr>
          <a:xfrm>
            <a:off x="746031" y="1313421"/>
            <a:ext cx="8504294" cy="5023777"/>
          </a:xfrm>
          <a:prstGeom prst="rect">
            <a:avLst/>
          </a:prstGeom>
        </p:spPr>
        <p:txBody>
          <a:bodyPr>
            <a:noAutofit/>
          </a:bodyPr>
          <a:lstStyle>
            <a:lvl1pPr marL="316800" indent="-316800" algn="l" defTabSz="914400" rtl="0" eaLnBrk="1" latinLnBrk="0" hangingPunct="1">
              <a:lnSpc>
                <a:spcPct val="90000"/>
              </a:lnSpc>
              <a:spcBef>
                <a:spcPts val="1200"/>
              </a:spcBef>
              <a:buClr>
                <a:srgbClr val="39870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39870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39870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39870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rgbClr val="39870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39870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2200" dirty="0"/>
              <a:t>Het digitale i-vakgebied is jong, complex en deels verwaarloosd. </a:t>
            </a:r>
          </a:p>
          <a:p>
            <a:r>
              <a:rPr lang="nl-NL" sz="2200" dirty="0"/>
              <a:t>Ontwikkelingen gaan steeds sneller. </a:t>
            </a:r>
          </a:p>
          <a:p>
            <a:r>
              <a:rPr lang="nl-NL" sz="2200" dirty="0"/>
              <a:t>Druk op goede, transparante informatie wordt steeds groter.</a:t>
            </a:r>
          </a:p>
        </p:txBody>
      </p:sp>
      <p:sp>
        <p:nvSpPr>
          <p:cNvPr id="12" name="Titel 1">
            <a:extLst>
              <a:ext uri="{FF2B5EF4-FFF2-40B4-BE49-F238E27FC236}">
                <a16:creationId xmlns:a16="http://schemas.microsoft.com/office/drawing/2014/main" id="{A8A54ADD-4417-27F2-F2E8-D1D96A6EB57E}"/>
              </a:ext>
            </a:extLst>
          </p:cNvPr>
          <p:cNvSpPr txBox="1">
            <a:spLocks/>
          </p:cNvSpPr>
          <p:nvPr/>
        </p:nvSpPr>
        <p:spPr>
          <a:xfrm>
            <a:off x="746031" y="571664"/>
            <a:ext cx="11303000" cy="9480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0" kern="1200" baseline="0">
                <a:solidFill>
                  <a:srgbClr val="39870C"/>
                </a:solidFill>
                <a:latin typeface="+mj-lt"/>
                <a:ea typeface="+mj-ea"/>
                <a:cs typeface="+mj-cs"/>
              </a:defRPr>
            </a:lvl1pPr>
          </a:lstStyle>
          <a:p>
            <a:r>
              <a:rPr lang="nl-NL" b="1" dirty="0"/>
              <a:t>Waarom?</a:t>
            </a:r>
          </a:p>
          <a:p>
            <a:endParaRPr lang="nl-NL" dirty="0"/>
          </a:p>
        </p:txBody>
      </p:sp>
    </p:spTree>
    <p:extLst>
      <p:ext uri="{BB962C8B-B14F-4D97-AF65-F5344CB8AC3E}">
        <p14:creationId xmlns:p14="http://schemas.microsoft.com/office/powerpoint/2010/main" val="322343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1CA2C71-6EDB-7852-968D-B8DE79890EE8}"/>
              </a:ext>
            </a:extLst>
          </p:cNvPr>
          <p:cNvSpPr>
            <a:spLocks noGrp="1"/>
          </p:cNvSpPr>
          <p:nvPr>
            <p:ph type="sldNum" sz="quarter" idx="12"/>
          </p:nvPr>
        </p:nvSpPr>
        <p:spPr/>
        <p:txBody>
          <a:bodyPr/>
          <a:lstStyle/>
          <a:p>
            <a:fld id="{4C8B8A27-DF03-4546-BA93-21C967D57E5C}" type="slidenum">
              <a:rPr lang="en-US" smtClean="0"/>
              <a:t>4</a:t>
            </a:fld>
            <a:endParaRPr lang="en-US" dirty="0"/>
          </a:p>
        </p:txBody>
      </p:sp>
      <p:cxnSp>
        <p:nvCxnSpPr>
          <p:cNvPr id="7" name="Rechte verbindingslijn met pijl 6">
            <a:extLst>
              <a:ext uri="{FF2B5EF4-FFF2-40B4-BE49-F238E27FC236}">
                <a16:creationId xmlns:a16="http://schemas.microsoft.com/office/drawing/2014/main" id="{22D2B530-6295-C3DC-373D-BAB3EE33E62B}"/>
              </a:ext>
            </a:extLst>
          </p:cNvPr>
          <p:cNvCxnSpPr>
            <a:cxnSpLocks/>
          </p:cNvCxnSpPr>
          <p:nvPr/>
        </p:nvCxnSpPr>
        <p:spPr>
          <a:xfrm>
            <a:off x="1108213" y="4515073"/>
            <a:ext cx="10093187" cy="7773"/>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Pijl omhoog 9">
            <a:extLst>
              <a:ext uri="{FF2B5EF4-FFF2-40B4-BE49-F238E27FC236}">
                <a16:creationId xmlns:a16="http://schemas.microsoft.com/office/drawing/2014/main" id="{0A8DF8B1-55C9-E907-ADE7-059639B5BAE3}"/>
              </a:ext>
            </a:extLst>
          </p:cNvPr>
          <p:cNvSpPr/>
          <p:nvPr/>
        </p:nvSpPr>
        <p:spPr>
          <a:xfrm>
            <a:off x="6390104" y="4073582"/>
            <a:ext cx="225608" cy="432548"/>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11" name="Tekstvak 10">
            <a:extLst>
              <a:ext uri="{FF2B5EF4-FFF2-40B4-BE49-F238E27FC236}">
                <a16:creationId xmlns:a16="http://schemas.microsoft.com/office/drawing/2014/main" id="{52562B83-4351-6223-5955-0ACE938FD9B1}"/>
              </a:ext>
            </a:extLst>
          </p:cNvPr>
          <p:cNvSpPr txBox="1"/>
          <p:nvPr/>
        </p:nvSpPr>
        <p:spPr>
          <a:xfrm>
            <a:off x="6217681" y="5030732"/>
            <a:ext cx="990768" cy="707886"/>
          </a:xfrm>
          <a:prstGeom prst="rect">
            <a:avLst/>
          </a:prstGeom>
          <a:noFill/>
        </p:spPr>
        <p:txBody>
          <a:bodyPr wrap="square" rtlCol="0">
            <a:spAutoFit/>
          </a:bodyPr>
          <a:lstStyle/>
          <a:p>
            <a:r>
              <a:rPr lang="nl-NL" sz="800" dirty="0"/>
              <a:t>Dec. 2021: </a:t>
            </a:r>
            <a:br>
              <a:rPr lang="nl-NL" sz="800" dirty="0"/>
            </a:br>
            <a:r>
              <a:rPr lang="nl-NL" sz="800" dirty="0"/>
              <a:t>Brief Knops: </a:t>
            </a:r>
            <a:br>
              <a:rPr lang="nl-NL" sz="800" dirty="0"/>
            </a:br>
            <a:r>
              <a:rPr lang="nl-NL" sz="800" dirty="0"/>
              <a:t>Benoeming </a:t>
            </a:r>
            <a:br>
              <a:rPr lang="nl-NL" sz="800" dirty="0"/>
            </a:br>
            <a:r>
              <a:rPr lang="nl-NL" sz="800" dirty="0" err="1"/>
              <a:t>Regerings-commissaris</a:t>
            </a:r>
            <a:endParaRPr lang="nl-NL" sz="800" dirty="0"/>
          </a:p>
        </p:txBody>
      </p:sp>
      <p:sp>
        <p:nvSpPr>
          <p:cNvPr id="12" name="Pijl omhoog 11">
            <a:extLst>
              <a:ext uri="{FF2B5EF4-FFF2-40B4-BE49-F238E27FC236}">
                <a16:creationId xmlns:a16="http://schemas.microsoft.com/office/drawing/2014/main" id="{F756CF28-8ABB-B403-9B66-B111399A866C}"/>
              </a:ext>
            </a:extLst>
          </p:cNvPr>
          <p:cNvSpPr/>
          <p:nvPr/>
        </p:nvSpPr>
        <p:spPr>
          <a:xfrm rot="10800000">
            <a:off x="7034153" y="4514867"/>
            <a:ext cx="201517" cy="466917"/>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13" name="Tekstvak 12">
            <a:extLst>
              <a:ext uri="{FF2B5EF4-FFF2-40B4-BE49-F238E27FC236}">
                <a16:creationId xmlns:a16="http://schemas.microsoft.com/office/drawing/2014/main" id="{B4632D8A-85CE-8246-9202-0972E023C54E}"/>
              </a:ext>
            </a:extLst>
          </p:cNvPr>
          <p:cNvSpPr txBox="1"/>
          <p:nvPr/>
        </p:nvSpPr>
        <p:spPr>
          <a:xfrm>
            <a:off x="6992391" y="5021769"/>
            <a:ext cx="1048685" cy="461665"/>
          </a:xfrm>
          <a:prstGeom prst="rect">
            <a:avLst/>
          </a:prstGeom>
          <a:noFill/>
        </p:spPr>
        <p:txBody>
          <a:bodyPr wrap="none" rtlCol="0">
            <a:spAutoFit/>
          </a:bodyPr>
          <a:lstStyle/>
          <a:p>
            <a:r>
              <a:rPr lang="nl-NL" sz="800" dirty="0"/>
              <a:t>Jan. 2022: </a:t>
            </a:r>
            <a:br>
              <a:rPr lang="nl-NL" sz="800" dirty="0"/>
            </a:br>
            <a:r>
              <a:rPr lang="nl-NL" sz="800" dirty="0" err="1"/>
              <a:t>Regeringscomm</a:t>
            </a:r>
            <a:r>
              <a:rPr lang="nl-NL" sz="800" dirty="0"/>
              <a:t>.</a:t>
            </a:r>
            <a:br>
              <a:rPr lang="nl-NL" sz="800" dirty="0"/>
            </a:br>
            <a:r>
              <a:rPr lang="nl-NL" sz="800" dirty="0"/>
              <a:t>van start</a:t>
            </a:r>
          </a:p>
        </p:txBody>
      </p:sp>
      <p:sp>
        <p:nvSpPr>
          <p:cNvPr id="14" name="Pijl omhoog 13">
            <a:extLst>
              <a:ext uri="{FF2B5EF4-FFF2-40B4-BE49-F238E27FC236}">
                <a16:creationId xmlns:a16="http://schemas.microsoft.com/office/drawing/2014/main" id="{091D00BA-05E7-F2A1-130E-9C8F31FD7BE2}"/>
              </a:ext>
            </a:extLst>
          </p:cNvPr>
          <p:cNvSpPr/>
          <p:nvPr/>
        </p:nvSpPr>
        <p:spPr>
          <a:xfrm rot="10800000">
            <a:off x="4718801" y="4522854"/>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15" name="Tekstvak 14">
            <a:extLst>
              <a:ext uri="{FF2B5EF4-FFF2-40B4-BE49-F238E27FC236}">
                <a16:creationId xmlns:a16="http://schemas.microsoft.com/office/drawing/2014/main" id="{589EC32D-454B-A2F8-8A84-98EBE8D72C23}"/>
              </a:ext>
            </a:extLst>
          </p:cNvPr>
          <p:cNvSpPr txBox="1"/>
          <p:nvPr/>
        </p:nvSpPr>
        <p:spPr>
          <a:xfrm>
            <a:off x="4291486" y="5021540"/>
            <a:ext cx="1152880" cy="338554"/>
          </a:xfrm>
          <a:prstGeom prst="rect">
            <a:avLst/>
          </a:prstGeom>
          <a:noFill/>
        </p:spPr>
        <p:txBody>
          <a:bodyPr wrap="none" rtlCol="0">
            <a:spAutoFit/>
          </a:bodyPr>
          <a:lstStyle/>
          <a:p>
            <a:r>
              <a:rPr lang="nl-NL" sz="800" dirty="0"/>
              <a:t>2020: Rapport</a:t>
            </a:r>
            <a:br>
              <a:rPr lang="nl-NL" sz="800" dirty="0"/>
            </a:br>
            <a:r>
              <a:rPr lang="nl-NL" sz="800" dirty="0"/>
              <a:t>Ongekend Onrecht</a:t>
            </a:r>
          </a:p>
        </p:txBody>
      </p:sp>
      <p:sp>
        <p:nvSpPr>
          <p:cNvPr id="16" name="Pijl omhoog 15">
            <a:extLst>
              <a:ext uri="{FF2B5EF4-FFF2-40B4-BE49-F238E27FC236}">
                <a16:creationId xmlns:a16="http://schemas.microsoft.com/office/drawing/2014/main" id="{F7F252CD-419C-44DE-98A3-6AFC7CA2A9EB}"/>
              </a:ext>
            </a:extLst>
          </p:cNvPr>
          <p:cNvSpPr/>
          <p:nvPr/>
        </p:nvSpPr>
        <p:spPr>
          <a:xfrm rot="10800000">
            <a:off x="1233557" y="4522854"/>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17" name="Tekstvak 16">
            <a:extLst>
              <a:ext uri="{FF2B5EF4-FFF2-40B4-BE49-F238E27FC236}">
                <a16:creationId xmlns:a16="http://schemas.microsoft.com/office/drawing/2014/main" id="{AF703B5C-B1BE-E32E-8415-E9288BE7296C}"/>
              </a:ext>
            </a:extLst>
          </p:cNvPr>
          <p:cNvSpPr txBox="1"/>
          <p:nvPr/>
        </p:nvSpPr>
        <p:spPr>
          <a:xfrm>
            <a:off x="1108213" y="5086380"/>
            <a:ext cx="1135247" cy="461665"/>
          </a:xfrm>
          <a:prstGeom prst="rect">
            <a:avLst/>
          </a:prstGeom>
          <a:noFill/>
        </p:spPr>
        <p:txBody>
          <a:bodyPr wrap="none" rtlCol="0">
            <a:spAutoFit/>
          </a:bodyPr>
          <a:lstStyle/>
          <a:p>
            <a:r>
              <a:rPr lang="nl-NL" sz="800" dirty="0"/>
              <a:t>2004: </a:t>
            </a:r>
            <a:br>
              <a:rPr lang="nl-NL" sz="800" dirty="0"/>
            </a:br>
            <a:r>
              <a:rPr lang="nl-NL" sz="800" dirty="0"/>
              <a:t>Wet Kinderopvang</a:t>
            </a:r>
            <a:br>
              <a:rPr lang="nl-NL" sz="800" dirty="0"/>
            </a:br>
            <a:endParaRPr lang="nl-NL" sz="800" dirty="0"/>
          </a:p>
        </p:txBody>
      </p:sp>
      <p:sp>
        <p:nvSpPr>
          <p:cNvPr id="18" name="Tekstvak 17">
            <a:extLst>
              <a:ext uri="{FF2B5EF4-FFF2-40B4-BE49-F238E27FC236}">
                <a16:creationId xmlns:a16="http://schemas.microsoft.com/office/drawing/2014/main" id="{4DE58AE3-CA53-E1EC-1DD6-3B2A11A84CD5}"/>
              </a:ext>
            </a:extLst>
          </p:cNvPr>
          <p:cNvSpPr txBox="1"/>
          <p:nvPr/>
        </p:nvSpPr>
        <p:spPr>
          <a:xfrm>
            <a:off x="5333831" y="5056742"/>
            <a:ext cx="965329" cy="461665"/>
          </a:xfrm>
          <a:prstGeom prst="rect">
            <a:avLst/>
          </a:prstGeom>
          <a:noFill/>
        </p:spPr>
        <p:txBody>
          <a:bodyPr wrap="none" rtlCol="0">
            <a:spAutoFit/>
          </a:bodyPr>
          <a:lstStyle/>
          <a:p>
            <a:r>
              <a:rPr lang="nl-NL" sz="800" dirty="0"/>
              <a:t>Apr. 2021: </a:t>
            </a:r>
            <a:br>
              <a:rPr lang="nl-NL" sz="800" dirty="0"/>
            </a:br>
            <a:r>
              <a:rPr lang="nl-NL" sz="800" dirty="0"/>
              <a:t>Actieplan Open</a:t>
            </a:r>
            <a:br>
              <a:rPr lang="nl-NL" sz="800" dirty="0"/>
            </a:br>
            <a:r>
              <a:rPr lang="nl-NL" sz="800" dirty="0"/>
              <a:t> op Orde</a:t>
            </a:r>
          </a:p>
        </p:txBody>
      </p:sp>
      <p:sp>
        <p:nvSpPr>
          <p:cNvPr id="19" name="Pijl omhoog 18">
            <a:extLst>
              <a:ext uri="{FF2B5EF4-FFF2-40B4-BE49-F238E27FC236}">
                <a16:creationId xmlns:a16="http://schemas.microsoft.com/office/drawing/2014/main" id="{3FB8DCCB-CBE7-6CB2-7703-646DA43E9423}"/>
              </a:ext>
            </a:extLst>
          </p:cNvPr>
          <p:cNvSpPr/>
          <p:nvPr/>
        </p:nvSpPr>
        <p:spPr>
          <a:xfrm rot="10800000">
            <a:off x="5569400" y="4536641"/>
            <a:ext cx="207898" cy="460956"/>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0" name="Pijl omhoog 19">
            <a:extLst>
              <a:ext uri="{FF2B5EF4-FFF2-40B4-BE49-F238E27FC236}">
                <a16:creationId xmlns:a16="http://schemas.microsoft.com/office/drawing/2014/main" id="{176FBBE7-11F8-7B5D-C2D1-621CB7BEF30C}"/>
              </a:ext>
            </a:extLst>
          </p:cNvPr>
          <p:cNvSpPr/>
          <p:nvPr/>
        </p:nvSpPr>
        <p:spPr>
          <a:xfrm>
            <a:off x="5080174" y="4047111"/>
            <a:ext cx="201519" cy="479002"/>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1" name="Tekstvak 20">
            <a:extLst>
              <a:ext uri="{FF2B5EF4-FFF2-40B4-BE49-F238E27FC236}">
                <a16:creationId xmlns:a16="http://schemas.microsoft.com/office/drawing/2014/main" id="{B48499AC-C95E-B683-4569-4289F624D14D}"/>
              </a:ext>
            </a:extLst>
          </p:cNvPr>
          <p:cNvSpPr txBox="1"/>
          <p:nvPr/>
        </p:nvSpPr>
        <p:spPr>
          <a:xfrm>
            <a:off x="4575768" y="3021912"/>
            <a:ext cx="800219" cy="461665"/>
          </a:xfrm>
          <a:prstGeom prst="rect">
            <a:avLst/>
          </a:prstGeom>
          <a:noFill/>
        </p:spPr>
        <p:txBody>
          <a:bodyPr wrap="none" rtlCol="0">
            <a:spAutoFit/>
          </a:bodyPr>
          <a:lstStyle/>
          <a:p>
            <a:r>
              <a:rPr lang="nl-NL" sz="800" dirty="0"/>
              <a:t>Jan. 2021:</a:t>
            </a:r>
          </a:p>
          <a:p>
            <a:r>
              <a:rPr lang="nl-NL" sz="800" dirty="0"/>
              <a:t>Val kabinet </a:t>
            </a:r>
            <a:br>
              <a:rPr lang="nl-NL" sz="800" dirty="0"/>
            </a:br>
            <a:r>
              <a:rPr lang="nl-NL" sz="800" dirty="0"/>
              <a:t>Rutte III</a:t>
            </a:r>
          </a:p>
        </p:txBody>
      </p:sp>
      <p:sp>
        <p:nvSpPr>
          <p:cNvPr id="23" name="Tekstvak 22">
            <a:extLst>
              <a:ext uri="{FF2B5EF4-FFF2-40B4-BE49-F238E27FC236}">
                <a16:creationId xmlns:a16="http://schemas.microsoft.com/office/drawing/2014/main" id="{3DB64536-1891-638A-1691-C07EC32168DF}"/>
              </a:ext>
            </a:extLst>
          </p:cNvPr>
          <p:cNvSpPr txBox="1"/>
          <p:nvPr/>
        </p:nvSpPr>
        <p:spPr>
          <a:xfrm>
            <a:off x="6553199" y="3843641"/>
            <a:ext cx="1511952" cy="461665"/>
          </a:xfrm>
          <a:prstGeom prst="rect">
            <a:avLst/>
          </a:prstGeom>
          <a:noFill/>
        </p:spPr>
        <p:txBody>
          <a:bodyPr wrap="square" rtlCol="0">
            <a:spAutoFit/>
          </a:bodyPr>
          <a:lstStyle/>
          <a:p>
            <a:r>
              <a:rPr lang="nl-NL" sz="800" dirty="0"/>
              <a:t>Dec 2021: </a:t>
            </a:r>
          </a:p>
          <a:p>
            <a:r>
              <a:rPr lang="nl-NL" sz="800" dirty="0"/>
              <a:t>WRR: AI nieuwe</a:t>
            </a:r>
            <a:br>
              <a:rPr lang="nl-NL" sz="800" dirty="0"/>
            </a:br>
            <a:r>
              <a:rPr lang="nl-NL" sz="800" dirty="0"/>
              <a:t>Systeemtechnologie</a:t>
            </a:r>
          </a:p>
        </p:txBody>
      </p:sp>
      <p:sp>
        <p:nvSpPr>
          <p:cNvPr id="25" name="Pijl omhoog 24">
            <a:extLst>
              <a:ext uri="{FF2B5EF4-FFF2-40B4-BE49-F238E27FC236}">
                <a16:creationId xmlns:a16="http://schemas.microsoft.com/office/drawing/2014/main" id="{A41200AB-372D-1169-1A44-E5DDFAC1029D}"/>
              </a:ext>
            </a:extLst>
          </p:cNvPr>
          <p:cNvSpPr/>
          <p:nvPr/>
        </p:nvSpPr>
        <p:spPr>
          <a:xfrm>
            <a:off x="9337916" y="4054839"/>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6" name="Tekstvak 25">
            <a:extLst>
              <a:ext uri="{FF2B5EF4-FFF2-40B4-BE49-F238E27FC236}">
                <a16:creationId xmlns:a16="http://schemas.microsoft.com/office/drawing/2014/main" id="{A28B81C6-E328-2901-4521-302AF8BCF0C6}"/>
              </a:ext>
            </a:extLst>
          </p:cNvPr>
          <p:cNvSpPr txBox="1"/>
          <p:nvPr/>
        </p:nvSpPr>
        <p:spPr>
          <a:xfrm>
            <a:off x="9076313" y="3585446"/>
            <a:ext cx="1289052" cy="461665"/>
          </a:xfrm>
          <a:prstGeom prst="rect">
            <a:avLst/>
          </a:prstGeom>
          <a:noFill/>
        </p:spPr>
        <p:txBody>
          <a:bodyPr wrap="square" rtlCol="0">
            <a:spAutoFit/>
          </a:bodyPr>
          <a:lstStyle/>
          <a:p>
            <a:r>
              <a:rPr lang="nl-NL" sz="800" dirty="0"/>
              <a:t>2023: DUO in opspraak door gebruik algoritme</a:t>
            </a:r>
          </a:p>
        </p:txBody>
      </p:sp>
      <p:sp>
        <p:nvSpPr>
          <p:cNvPr id="27" name="Tekstvak 26">
            <a:extLst>
              <a:ext uri="{FF2B5EF4-FFF2-40B4-BE49-F238E27FC236}">
                <a16:creationId xmlns:a16="http://schemas.microsoft.com/office/drawing/2014/main" id="{93604B28-3A7F-4808-B387-B181BDED7DA1}"/>
              </a:ext>
            </a:extLst>
          </p:cNvPr>
          <p:cNvSpPr txBox="1"/>
          <p:nvPr/>
        </p:nvSpPr>
        <p:spPr>
          <a:xfrm>
            <a:off x="1878205" y="4925838"/>
            <a:ext cx="1322798" cy="461665"/>
          </a:xfrm>
          <a:prstGeom prst="rect">
            <a:avLst/>
          </a:prstGeom>
          <a:noFill/>
        </p:spPr>
        <p:txBody>
          <a:bodyPr wrap="none" rtlCol="0">
            <a:spAutoFit/>
          </a:bodyPr>
          <a:lstStyle/>
          <a:p>
            <a:r>
              <a:rPr lang="nl-NL" sz="800" dirty="0"/>
              <a:t>2010: </a:t>
            </a:r>
            <a:br>
              <a:rPr lang="nl-NL" sz="800" dirty="0"/>
            </a:br>
            <a:r>
              <a:rPr lang="nl-NL" sz="800" dirty="0"/>
              <a:t>Scherper fraudebeleid</a:t>
            </a:r>
            <a:br>
              <a:rPr lang="nl-NL" sz="800" dirty="0"/>
            </a:br>
            <a:endParaRPr lang="nl-NL" sz="800" dirty="0"/>
          </a:p>
        </p:txBody>
      </p:sp>
      <p:sp>
        <p:nvSpPr>
          <p:cNvPr id="28" name="Pijl omhoog 27">
            <a:extLst>
              <a:ext uri="{FF2B5EF4-FFF2-40B4-BE49-F238E27FC236}">
                <a16:creationId xmlns:a16="http://schemas.microsoft.com/office/drawing/2014/main" id="{3848247F-04D3-DE6F-6CE8-ACF0CBA9406B}"/>
              </a:ext>
            </a:extLst>
          </p:cNvPr>
          <p:cNvSpPr/>
          <p:nvPr/>
        </p:nvSpPr>
        <p:spPr>
          <a:xfrm rot="10800000">
            <a:off x="2365092" y="4499464"/>
            <a:ext cx="191828"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9" name="Tekstvak 28">
            <a:extLst>
              <a:ext uri="{FF2B5EF4-FFF2-40B4-BE49-F238E27FC236}">
                <a16:creationId xmlns:a16="http://schemas.microsoft.com/office/drawing/2014/main" id="{36FCA3BB-DA77-E479-9E1B-65A713BE0BAA}"/>
              </a:ext>
            </a:extLst>
          </p:cNvPr>
          <p:cNvSpPr txBox="1"/>
          <p:nvPr/>
        </p:nvSpPr>
        <p:spPr>
          <a:xfrm>
            <a:off x="3143017" y="4790937"/>
            <a:ext cx="1494320" cy="461665"/>
          </a:xfrm>
          <a:prstGeom prst="rect">
            <a:avLst/>
          </a:prstGeom>
          <a:noFill/>
        </p:spPr>
        <p:txBody>
          <a:bodyPr wrap="none" rtlCol="0">
            <a:spAutoFit/>
          </a:bodyPr>
          <a:lstStyle/>
          <a:p>
            <a:r>
              <a:rPr lang="nl-NL" sz="800" dirty="0"/>
              <a:t>2013 Fraude Signalering </a:t>
            </a:r>
            <a:br>
              <a:rPr lang="nl-NL" sz="800" dirty="0"/>
            </a:br>
            <a:r>
              <a:rPr lang="nl-NL" sz="800" dirty="0"/>
              <a:t>Voorziening</a:t>
            </a:r>
            <a:br>
              <a:rPr lang="nl-NL" sz="800" dirty="0"/>
            </a:br>
            <a:endParaRPr lang="nl-NL" sz="800" dirty="0"/>
          </a:p>
        </p:txBody>
      </p:sp>
      <p:sp>
        <p:nvSpPr>
          <p:cNvPr id="30" name="Pijl omhoog 29">
            <a:extLst>
              <a:ext uri="{FF2B5EF4-FFF2-40B4-BE49-F238E27FC236}">
                <a16:creationId xmlns:a16="http://schemas.microsoft.com/office/drawing/2014/main" id="{9487F3AD-2D7C-D9FC-4BEE-1F307B7BE943}"/>
              </a:ext>
            </a:extLst>
          </p:cNvPr>
          <p:cNvSpPr/>
          <p:nvPr/>
        </p:nvSpPr>
        <p:spPr>
          <a:xfrm rot="10800000">
            <a:off x="2999638" y="4520185"/>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31" name="Pijl omhoog 30">
            <a:extLst>
              <a:ext uri="{FF2B5EF4-FFF2-40B4-BE49-F238E27FC236}">
                <a16:creationId xmlns:a16="http://schemas.microsoft.com/office/drawing/2014/main" id="{357E0D69-FE03-D34B-A804-95059F17A289}"/>
              </a:ext>
            </a:extLst>
          </p:cNvPr>
          <p:cNvSpPr/>
          <p:nvPr/>
        </p:nvSpPr>
        <p:spPr>
          <a:xfrm rot="10800000">
            <a:off x="6615712" y="4533610"/>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32" name="Tekstvak 31">
            <a:extLst>
              <a:ext uri="{FF2B5EF4-FFF2-40B4-BE49-F238E27FC236}">
                <a16:creationId xmlns:a16="http://schemas.microsoft.com/office/drawing/2014/main" id="{CA9FB26C-8830-2005-FF71-AF983C4EA105}"/>
              </a:ext>
            </a:extLst>
          </p:cNvPr>
          <p:cNvSpPr txBox="1"/>
          <p:nvPr/>
        </p:nvSpPr>
        <p:spPr>
          <a:xfrm>
            <a:off x="7916928" y="4949220"/>
            <a:ext cx="1239646" cy="338554"/>
          </a:xfrm>
          <a:prstGeom prst="rect">
            <a:avLst/>
          </a:prstGeom>
          <a:noFill/>
        </p:spPr>
        <p:txBody>
          <a:bodyPr wrap="square" rtlCol="0">
            <a:spAutoFit/>
          </a:bodyPr>
          <a:lstStyle/>
          <a:p>
            <a:r>
              <a:rPr lang="nl-NL" sz="800" dirty="0"/>
              <a:t>Mei 2022: </a:t>
            </a:r>
            <a:br>
              <a:rPr lang="nl-NL" sz="800" dirty="0"/>
            </a:br>
            <a:r>
              <a:rPr lang="nl-NL" sz="800" dirty="0"/>
              <a:t>WOO in werking</a:t>
            </a:r>
          </a:p>
        </p:txBody>
      </p:sp>
      <p:sp>
        <p:nvSpPr>
          <p:cNvPr id="33" name="Pijl omhoog 32">
            <a:extLst>
              <a:ext uri="{FF2B5EF4-FFF2-40B4-BE49-F238E27FC236}">
                <a16:creationId xmlns:a16="http://schemas.microsoft.com/office/drawing/2014/main" id="{6230DC3B-0CFB-A543-0A23-5D791EBC8AAD}"/>
              </a:ext>
            </a:extLst>
          </p:cNvPr>
          <p:cNvSpPr/>
          <p:nvPr/>
        </p:nvSpPr>
        <p:spPr>
          <a:xfrm>
            <a:off x="8874219" y="4041410"/>
            <a:ext cx="228600" cy="466765"/>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34" name="Tekstvak 33">
            <a:extLst>
              <a:ext uri="{FF2B5EF4-FFF2-40B4-BE49-F238E27FC236}">
                <a16:creationId xmlns:a16="http://schemas.microsoft.com/office/drawing/2014/main" id="{C410B197-CEF4-3055-CA07-758A1B19302C}"/>
              </a:ext>
            </a:extLst>
          </p:cNvPr>
          <p:cNvSpPr txBox="1"/>
          <p:nvPr/>
        </p:nvSpPr>
        <p:spPr>
          <a:xfrm>
            <a:off x="9894440" y="3519512"/>
            <a:ext cx="1601486" cy="461665"/>
          </a:xfrm>
          <a:prstGeom prst="rect">
            <a:avLst/>
          </a:prstGeom>
          <a:noFill/>
        </p:spPr>
        <p:txBody>
          <a:bodyPr wrap="square" rtlCol="0">
            <a:spAutoFit/>
          </a:bodyPr>
          <a:lstStyle/>
          <a:p>
            <a:r>
              <a:rPr lang="nl-NL" sz="800" dirty="0"/>
              <a:t>2023: meer</a:t>
            </a:r>
            <a:br>
              <a:rPr lang="nl-NL" sz="800" dirty="0"/>
            </a:br>
            <a:r>
              <a:rPr lang="nl-NL" sz="800" dirty="0"/>
              <a:t>WOO-termijnen</a:t>
            </a:r>
            <a:br>
              <a:rPr lang="nl-NL" sz="800" dirty="0"/>
            </a:br>
            <a:r>
              <a:rPr lang="nl-NL" sz="800" dirty="0"/>
              <a:t>niet gehaald</a:t>
            </a:r>
          </a:p>
        </p:txBody>
      </p:sp>
      <p:sp>
        <p:nvSpPr>
          <p:cNvPr id="35" name="Pijl omhoog 34">
            <a:extLst>
              <a:ext uri="{FF2B5EF4-FFF2-40B4-BE49-F238E27FC236}">
                <a16:creationId xmlns:a16="http://schemas.microsoft.com/office/drawing/2014/main" id="{7C3E0C46-26CB-A886-A24E-5E1D24076E56}"/>
              </a:ext>
            </a:extLst>
          </p:cNvPr>
          <p:cNvSpPr/>
          <p:nvPr/>
        </p:nvSpPr>
        <p:spPr>
          <a:xfrm>
            <a:off x="6037022" y="4050408"/>
            <a:ext cx="240559" cy="438141"/>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36" name="Tekstvak 35">
            <a:extLst>
              <a:ext uri="{FF2B5EF4-FFF2-40B4-BE49-F238E27FC236}">
                <a16:creationId xmlns:a16="http://schemas.microsoft.com/office/drawing/2014/main" id="{C8E96E91-3CE7-1E00-31AD-164D450AABD2}"/>
              </a:ext>
            </a:extLst>
          </p:cNvPr>
          <p:cNvSpPr txBox="1"/>
          <p:nvPr/>
        </p:nvSpPr>
        <p:spPr>
          <a:xfrm>
            <a:off x="5618218" y="3451838"/>
            <a:ext cx="1841188" cy="584775"/>
          </a:xfrm>
          <a:prstGeom prst="rect">
            <a:avLst/>
          </a:prstGeom>
          <a:noFill/>
        </p:spPr>
        <p:txBody>
          <a:bodyPr wrap="square" rtlCol="0">
            <a:spAutoFit/>
          </a:bodyPr>
          <a:lstStyle/>
          <a:p>
            <a:r>
              <a:rPr lang="nl-NL" sz="800" dirty="0"/>
              <a:t>Nov.2021: Brief Omtzigt </a:t>
            </a:r>
            <a:br>
              <a:rPr lang="nl-NL" sz="800" dirty="0"/>
            </a:br>
            <a:r>
              <a:rPr lang="nl-NL" sz="800" dirty="0"/>
              <a:t>over bestuurscultuur, </a:t>
            </a:r>
            <a:br>
              <a:rPr lang="nl-NL" sz="800" dirty="0"/>
            </a:br>
            <a:r>
              <a:rPr lang="nl-NL" sz="800" dirty="0"/>
              <a:t>informatiehuishouding </a:t>
            </a:r>
            <a:br>
              <a:rPr lang="nl-NL" sz="800" dirty="0"/>
            </a:br>
            <a:r>
              <a:rPr lang="nl-NL" sz="800" dirty="0"/>
              <a:t>en transparantie</a:t>
            </a:r>
          </a:p>
        </p:txBody>
      </p:sp>
      <p:sp>
        <p:nvSpPr>
          <p:cNvPr id="37" name="Pijl omhoog 36">
            <a:extLst>
              <a:ext uri="{FF2B5EF4-FFF2-40B4-BE49-F238E27FC236}">
                <a16:creationId xmlns:a16="http://schemas.microsoft.com/office/drawing/2014/main" id="{78E8A5C3-0F3E-A153-C58A-9ABE92935B7D}"/>
              </a:ext>
            </a:extLst>
          </p:cNvPr>
          <p:cNvSpPr/>
          <p:nvPr/>
        </p:nvSpPr>
        <p:spPr>
          <a:xfrm>
            <a:off x="2828204" y="4065603"/>
            <a:ext cx="179392" cy="449470"/>
          </a:xfrm>
          <a:prstGeom prst="upArrow">
            <a:avLst>
              <a:gd name="adj1" fmla="val 50000"/>
              <a:gd name="adj2"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38" name="Tekstvak 37">
            <a:extLst>
              <a:ext uri="{FF2B5EF4-FFF2-40B4-BE49-F238E27FC236}">
                <a16:creationId xmlns:a16="http://schemas.microsoft.com/office/drawing/2014/main" id="{30F3DB52-F88F-9FEA-8358-9780A7F59E61}"/>
              </a:ext>
            </a:extLst>
          </p:cNvPr>
          <p:cNvSpPr txBox="1"/>
          <p:nvPr/>
        </p:nvSpPr>
        <p:spPr>
          <a:xfrm>
            <a:off x="2326859" y="3664442"/>
            <a:ext cx="990977" cy="461665"/>
          </a:xfrm>
          <a:prstGeom prst="rect">
            <a:avLst/>
          </a:prstGeom>
          <a:noFill/>
        </p:spPr>
        <p:txBody>
          <a:bodyPr wrap="none" rtlCol="0">
            <a:spAutoFit/>
          </a:bodyPr>
          <a:lstStyle/>
          <a:p>
            <a:r>
              <a:rPr lang="nl-NL" sz="800" dirty="0"/>
              <a:t>2013: Bulgaren</a:t>
            </a:r>
            <a:br>
              <a:rPr lang="nl-NL" sz="800" dirty="0"/>
            </a:br>
            <a:r>
              <a:rPr lang="nl-NL" sz="800" dirty="0"/>
              <a:t>fraude</a:t>
            </a:r>
            <a:br>
              <a:rPr lang="nl-NL" sz="800" dirty="0"/>
            </a:br>
            <a:endParaRPr lang="nl-NL" sz="800" dirty="0"/>
          </a:p>
        </p:txBody>
      </p:sp>
      <p:sp>
        <p:nvSpPr>
          <p:cNvPr id="3" name="Pijl omhoog 2">
            <a:extLst>
              <a:ext uri="{FF2B5EF4-FFF2-40B4-BE49-F238E27FC236}">
                <a16:creationId xmlns:a16="http://schemas.microsoft.com/office/drawing/2014/main" id="{767D11EF-4151-E5BA-4709-B35B8CBC39D1}"/>
              </a:ext>
            </a:extLst>
          </p:cNvPr>
          <p:cNvSpPr/>
          <p:nvPr/>
        </p:nvSpPr>
        <p:spPr>
          <a:xfrm>
            <a:off x="7652723" y="4024327"/>
            <a:ext cx="225321" cy="465959"/>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6" name="Tekstvak 5">
            <a:extLst>
              <a:ext uri="{FF2B5EF4-FFF2-40B4-BE49-F238E27FC236}">
                <a16:creationId xmlns:a16="http://schemas.microsoft.com/office/drawing/2014/main" id="{3050D3A8-78BE-48CD-F991-E2753F71FFB7}"/>
              </a:ext>
            </a:extLst>
          </p:cNvPr>
          <p:cNvSpPr txBox="1"/>
          <p:nvPr/>
        </p:nvSpPr>
        <p:spPr>
          <a:xfrm>
            <a:off x="7477617" y="3420507"/>
            <a:ext cx="1472487" cy="584775"/>
          </a:xfrm>
          <a:prstGeom prst="rect">
            <a:avLst/>
          </a:prstGeom>
          <a:noFill/>
        </p:spPr>
        <p:txBody>
          <a:bodyPr wrap="square" rtlCol="0">
            <a:spAutoFit/>
          </a:bodyPr>
          <a:lstStyle/>
          <a:p>
            <a:r>
              <a:rPr lang="nl-NL" sz="800" dirty="0"/>
              <a:t>Feb. 2022: </a:t>
            </a:r>
            <a:br>
              <a:rPr lang="nl-NL" sz="800" dirty="0"/>
            </a:br>
            <a:r>
              <a:rPr lang="nl-NL" sz="800" dirty="0"/>
              <a:t>PE Fraude-</a:t>
            </a:r>
          </a:p>
          <a:p>
            <a:r>
              <a:rPr lang="nl-NL" sz="800" dirty="0"/>
              <a:t>bestrijding en dienstverlening</a:t>
            </a:r>
          </a:p>
        </p:txBody>
      </p:sp>
      <p:sp>
        <p:nvSpPr>
          <p:cNvPr id="8" name="Pijl omhoog 7">
            <a:extLst>
              <a:ext uri="{FF2B5EF4-FFF2-40B4-BE49-F238E27FC236}">
                <a16:creationId xmlns:a16="http://schemas.microsoft.com/office/drawing/2014/main" id="{04891F56-7549-F7B8-0639-81B247FA8B22}"/>
              </a:ext>
            </a:extLst>
          </p:cNvPr>
          <p:cNvSpPr/>
          <p:nvPr/>
        </p:nvSpPr>
        <p:spPr>
          <a:xfrm rot="10800000">
            <a:off x="8091578" y="4522564"/>
            <a:ext cx="228600" cy="399932"/>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9" name="Pijl omhoog 8">
            <a:extLst>
              <a:ext uri="{FF2B5EF4-FFF2-40B4-BE49-F238E27FC236}">
                <a16:creationId xmlns:a16="http://schemas.microsoft.com/office/drawing/2014/main" id="{4E598C81-9165-18B6-2048-4DC8E52C825D}"/>
              </a:ext>
            </a:extLst>
          </p:cNvPr>
          <p:cNvSpPr/>
          <p:nvPr/>
        </p:nvSpPr>
        <p:spPr>
          <a:xfrm>
            <a:off x="5375987" y="4008390"/>
            <a:ext cx="240559" cy="514455"/>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4" name="Tekstvak 23">
            <a:extLst>
              <a:ext uri="{FF2B5EF4-FFF2-40B4-BE49-F238E27FC236}">
                <a16:creationId xmlns:a16="http://schemas.microsoft.com/office/drawing/2014/main" id="{402DE947-EE9C-AC33-B884-7F1441DB55E9}"/>
              </a:ext>
            </a:extLst>
          </p:cNvPr>
          <p:cNvSpPr txBox="1"/>
          <p:nvPr/>
        </p:nvSpPr>
        <p:spPr>
          <a:xfrm>
            <a:off x="5241078" y="3006473"/>
            <a:ext cx="1003801" cy="461665"/>
          </a:xfrm>
          <a:prstGeom prst="rect">
            <a:avLst/>
          </a:prstGeom>
          <a:noFill/>
        </p:spPr>
        <p:txBody>
          <a:bodyPr wrap="none" rtlCol="0">
            <a:spAutoFit/>
          </a:bodyPr>
          <a:lstStyle/>
          <a:p>
            <a:r>
              <a:rPr lang="nl-NL" sz="800" dirty="0"/>
              <a:t>Feb.2021: PE</a:t>
            </a:r>
            <a:br>
              <a:rPr lang="nl-NL" sz="800" dirty="0"/>
            </a:br>
            <a:r>
              <a:rPr lang="nl-NL" sz="800" dirty="0"/>
              <a:t>Aardgaswinning</a:t>
            </a:r>
            <a:br>
              <a:rPr lang="nl-NL" sz="800" dirty="0"/>
            </a:br>
            <a:r>
              <a:rPr lang="nl-NL" sz="800" dirty="0"/>
              <a:t>Groningen</a:t>
            </a:r>
          </a:p>
        </p:txBody>
      </p:sp>
      <p:sp>
        <p:nvSpPr>
          <p:cNvPr id="39" name="Pijl omhoog 38">
            <a:extLst>
              <a:ext uri="{FF2B5EF4-FFF2-40B4-BE49-F238E27FC236}">
                <a16:creationId xmlns:a16="http://schemas.microsoft.com/office/drawing/2014/main" id="{3CB3C2EE-F577-EA78-A27F-213C53D0903D}"/>
              </a:ext>
            </a:extLst>
          </p:cNvPr>
          <p:cNvSpPr/>
          <p:nvPr/>
        </p:nvSpPr>
        <p:spPr>
          <a:xfrm rot="10640237">
            <a:off x="10234573" y="4533609"/>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40" name="Tekstvak 39">
            <a:extLst>
              <a:ext uri="{FF2B5EF4-FFF2-40B4-BE49-F238E27FC236}">
                <a16:creationId xmlns:a16="http://schemas.microsoft.com/office/drawing/2014/main" id="{614CC920-30C6-15B8-F6F8-79A487E8B602}"/>
              </a:ext>
            </a:extLst>
          </p:cNvPr>
          <p:cNvSpPr txBox="1"/>
          <p:nvPr/>
        </p:nvSpPr>
        <p:spPr>
          <a:xfrm>
            <a:off x="8374651" y="3201917"/>
            <a:ext cx="1289052" cy="461665"/>
          </a:xfrm>
          <a:prstGeom prst="rect">
            <a:avLst/>
          </a:prstGeom>
          <a:noFill/>
        </p:spPr>
        <p:txBody>
          <a:bodyPr wrap="square" rtlCol="0">
            <a:spAutoFit/>
          </a:bodyPr>
          <a:lstStyle/>
          <a:p>
            <a:r>
              <a:rPr lang="nl-NL" sz="800" dirty="0"/>
              <a:t>Jul.2022: </a:t>
            </a:r>
            <a:r>
              <a:rPr lang="nl-NL" sz="800" dirty="0" err="1"/>
              <a:t>Tijd.Cie</a:t>
            </a:r>
            <a:r>
              <a:rPr lang="nl-NL" sz="800" dirty="0"/>
              <a:t>.</a:t>
            </a:r>
            <a:br>
              <a:rPr lang="nl-NL" sz="800" dirty="0"/>
            </a:br>
            <a:r>
              <a:rPr lang="nl-NL" sz="800" dirty="0"/>
              <a:t>Voorgenomen PE </a:t>
            </a:r>
          </a:p>
          <a:p>
            <a:r>
              <a:rPr lang="nl-NL" sz="800" dirty="0"/>
              <a:t>Coronapandemie</a:t>
            </a:r>
          </a:p>
        </p:txBody>
      </p:sp>
      <p:sp>
        <p:nvSpPr>
          <p:cNvPr id="42" name="Tekstvak 41">
            <a:extLst>
              <a:ext uri="{FF2B5EF4-FFF2-40B4-BE49-F238E27FC236}">
                <a16:creationId xmlns:a16="http://schemas.microsoft.com/office/drawing/2014/main" id="{8E72631F-021B-7EB5-8725-0B18B082FABC}"/>
              </a:ext>
            </a:extLst>
          </p:cNvPr>
          <p:cNvSpPr txBox="1"/>
          <p:nvPr/>
        </p:nvSpPr>
        <p:spPr>
          <a:xfrm>
            <a:off x="3295882" y="3784478"/>
            <a:ext cx="1308371" cy="461665"/>
          </a:xfrm>
          <a:prstGeom prst="rect">
            <a:avLst/>
          </a:prstGeom>
          <a:noFill/>
        </p:spPr>
        <p:txBody>
          <a:bodyPr wrap="none" rtlCol="0">
            <a:spAutoFit/>
          </a:bodyPr>
          <a:lstStyle/>
          <a:p>
            <a:r>
              <a:rPr lang="nl-NL" sz="800" dirty="0"/>
              <a:t>2013 Eerste signalen </a:t>
            </a:r>
          </a:p>
          <a:p>
            <a:r>
              <a:rPr lang="nl-NL" sz="800" dirty="0"/>
              <a:t>gevolgen</a:t>
            </a:r>
            <a:br>
              <a:rPr lang="nl-NL" sz="800" dirty="0"/>
            </a:br>
            <a:r>
              <a:rPr lang="nl-NL" sz="800" dirty="0"/>
              <a:t>voor ouders</a:t>
            </a:r>
          </a:p>
        </p:txBody>
      </p:sp>
      <p:sp>
        <p:nvSpPr>
          <p:cNvPr id="43" name="Pijl omhoog 42">
            <a:extLst>
              <a:ext uri="{FF2B5EF4-FFF2-40B4-BE49-F238E27FC236}">
                <a16:creationId xmlns:a16="http://schemas.microsoft.com/office/drawing/2014/main" id="{C6D947A1-6440-AA63-2F71-4D0495703595}"/>
              </a:ext>
            </a:extLst>
          </p:cNvPr>
          <p:cNvSpPr/>
          <p:nvPr/>
        </p:nvSpPr>
        <p:spPr>
          <a:xfrm>
            <a:off x="3126448" y="4073582"/>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44" name="Tekstvak 43">
            <a:extLst>
              <a:ext uri="{FF2B5EF4-FFF2-40B4-BE49-F238E27FC236}">
                <a16:creationId xmlns:a16="http://schemas.microsoft.com/office/drawing/2014/main" id="{9C57D9C2-F300-ABEC-9C0F-1366478FB62F}"/>
              </a:ext>
            </a:extLst>
          </p:cNvPr>
          <p:cNvSpPr txBox="1"/>
          <p:nvPr/>
        </p:nvSpPr>
        <p:spPr>
          <a:xfrm>
            <a:off x="38883" y="4081210"/>
            <a:ext cx="1287532" cy="261610"/>
          </a:xfrm>
          <a:prstGeom prst="rect">
            <a:avLst/>
          </a:prstGeom>
          <a:noFill/>
        </p:spPr>
        <p:txBody>
          <a:bodyPr wrap="none" rtlCol="0">
            <a:spAutoFit/>
          </a:bodyPr>
          <a:lstStyle/>
          <a:p>
            <a:r>
              <a:rPr lang="nl-NL" sz="1100" dirty="0"/>
              <a:t>Gebeurtenissen</a:t>
            </a:r>
          </a:p>
        </p:txBody>
      </p:sp>
      <p:sp>
        <p:nvSpPr>
          <p:cNvPr id="45" name="Tekstvak 44">
            <a:extLst>
              <a:ext uri="{FF2B5EF4-FFF2-40B4-BE49-F238E27FC236}">
                <a16:creationId xmlns:a16="http://schemas.microsoft.com/office/drawing/2014/main" id="{8D848D52-6BB6-48CF-96A4-159B5DF0AD33}"/>
              </a:ext>
            </a:extLst>
          </p:cNvPr>
          <p:cNvSpPr txBox="1"/>
          <p:nvPr/>
        </p:nvSpPr>
        <p:spPr>
          <a:xfrm>
            <a:off x="50047" y="4522846"/>
            <a:ext cx="1056700" cy="261610"/>
          </a:xfrm>
          <a:prstGeom prst="rect">
            <a:avLst/>
          </a:prstGeom>
          <a:noFill/>
        </p:spPr>
        <p:txBody>
          <a:bodyPr wrap="none" rtlCol="0">
            <a:spAutoFit/>
          </a:bodyPr>
          <a:lstStyle/>
          <a:p>
            <a:r>
              <a:rPr lang="nl-NL" sz="1100" dirty="0"/>
              <a:t>Maatregelen</a:t>
            </a:r>
          </a:p>
        </p:txBody>
      </p:sp>
      <p:sp>
        <p:nvSpPr>
          <p:cNvPr id="47" name="Titel 1">
            <a:extLst>
              <a:ext uri="{FF2B5EF4-FFF2-40B4-BE49-F238E27FC236}">
                <a16:creationId xmlns:a16="http://schemas.microsoft.com/office/drawing/2014/main" id="{F730E8FC-B135-6643-80E0-3F79A77C6113}"/>
              </a:ext>
            </a:extLst>
          </p:cNvPr>
          <p:cNvSpPr txBox="1">
            <a:spLocks/>
          </p:cNvSpPr>
          <p:nvPr/>
        </p:nvSpPr>
        <p:spPr>
          <a:xfrm>
            <a:off x="635000" y="1052513"/>
            <a:ext cx="11303000" cy="9480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0" kern="1200" baseline="0">
                <a:solidFill>
                  <a:srgbClr val="39870C"/>
                </a:solidFill>
                <a:latin typeface="+mj-lt"/>
                <a:ea typeface="+mj-ea"/>
                <a:cs typeface="+mj-cs"/>
              </a:defRPr>
            </a:lvl1pPr>
          </a:lstStyle>
          <a:p>
            <a:r>
              <a:rPr lang="nl-NL" b="1" dirty="0"/>
              <a:t>De urgentie groeit</a:t>
            </a:r>
            <a:br>
              <a:rPr lang="nl-NL" b="1" dirty="0"/>
            </a:br>
            <a:endParaRPr lang="nl-NL" b="1" dirty="0"/>
          </a:p>
          <a:p>
            <a:endParaRPr lang="nl-NL" dirty="0"/>
          </a:p>
        </p:txBody>
      </p:sp>
      <p:sp>
        <p:nvSpPr>
          <p:cNvPr id="2" name="Pijl omhoog 1">
            <a:extLst>
              <a:ext uri="{FF2B5EF4-FFF2-40B4-BE49-F238E27FC236}">
                <a16:creationId xmlns:a16="http://schemas.microsoft.com/office/drawing/2014/main" id="{E248D156-1305-5B63-19FA-6638A1956C41}"/>
              </a:ext>
            </a:extLst>
          </p:cNvPr>
          <p:cNvSpPr/>
          <p:nvPr/>
        </p:nvSpPr>
        <p:spPr>
          <a:xfrm>
            <a:off x="9954422" y="4065121"/>
            <a:ext cx="228600" cy="44947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4" name="Tekstvak 3">
            <a:extLst>
              <a:ext uri="{FF2B5EF4-FFF2-40B4-BE49-F238E27FC236}">
                <a16:creationId xmlns:a16="http://schemas.microsoft.com/office/drawing/2014/main" id="{64071A89-5DB9-1AF3-4BA8-03332B6F31B6}"/>
              </a:ext>
            </a:extLst>
          </p:cNvPr>
          <p:cNvSpPr txBox="1"/>
          <p:nvPr/>
        </p:nvSpPr>
        <p:spPr>
          <a:xfrm>
            <a:off x="10039559" y="5049544"/>
            <a:ext cx="1601486" cy="338554"/>
          </a:xfrm>
          <a:prstGeom prst="rect">
            <a:avLst/>
          </a:prstGeom>
          <a:noFill/>
        </p:spPr>
        <p:txBody>
          <a:bodyPr wrap="square" rtlCol="0">
            <a:spAutoFit/>
          </a:bodyPr>
          <a:lstStyle/>
          <a:p>
            <a:r>
              <a:rPr lang="nl-NL" sz="800" dirty="0"/>
              <a:t>EU Wetgeving: AI Act, CSA, </a:t>
            </a:r>
            <a:r>
              <a:rPr lang="nl-NL" sz="800" dirty="0" err="1"/>
              <a:t>Dig.Services</a:t>
            </a:r>
            <a:r>
              <a:rPr lang="nl-NL" sz="800" dirty="0"/>
              <a:t> Act etc. </a:t>
            </a:r>
          </a:p>
        </p:txBody>
      </p:sp>
    </p:spTree>
    <p:extLst>
      <p:ext uri="{BB962C8B-B14F-4D97-AF65-F5344CB8AC3E}">
        <p14:creationId xmlns:p14="http://schemas.microsoft.com/office/powerpoint/2010/main" val="152197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5422709-5C21-7EAE-C99C-FA1937CCD01B}"/>
              </a:ext>
            </a:extLst>
          </p:cNvPr>
          <p:cNvSpPr>
            <a:spLocks noGrp="1"/>
          </p:cNvSpPr>
          <p:nvPr>
            <p:ph type="body" sz="quarter" idx="16"/>
          </p:nvPr>
        </p:nvSpPr>
        <p:spPr>
          <a:xfrm>
            <a:off x="634999" y="1197635"/>
            <a:ext cx="5284787" cy="5023777"/>
          </a:xfrm>
        </p:spPr>
        <p:txBody>
          <a:bodyPr>
            <a:noAutofit/>
          </a:bodyPr>
          <a:lstStyle/>
          <a:p>
            <a:r>
              <a:rPr lang="nl-NL" sz="2200" dirty="0"/>
              <a:t>Hoe dragen we bij aan een  </a:t>
            </a:r>
            <a:r>
              <a:rPr lang="nl-NL" sz="2200" dirty="0" err="1"/>
              <a:t>pro-actieve</a:t>
            </a:r>
            <a:r>
              <a:rPr lang="nl-NL" sz="2200" dirty="0"/>
              <a:t>, responsieve overheid, waarbij </a:t>
            </a:r>
          </a:p>
          <a:p>
            <a:pPr lvl="1"/>
            <a:r>
              <a:rPr lang="nl-NL" sz="2200" dirty="0"/>
              <a:t>de informatiepijler op orde is en toekomstbestendig</a:t>
            </a:r>
          </a:p>
          <a:p>
            <a:pPr lvl="1"/>
            <a:r>
              <a:rPr lang="nl-NL" sz="2200" dirty="0"/>
              <a:t>op basis van kennis en informatie: vragen snel en kwalitatief en  hoogwaardig worden beantwoord en</a:t>
            </a:r>
          </a:p>
          <a:p>
            <a:pPr lvl="1"/>
            <a:r>
              <a:rPr lang="nl-NL" sz="2200" dirty="0"/>
              <a:t>opgavegericht en grenzeloos wordt samengewerkt en</a:t>
            </a:r>
          </a:p>
          <a:p>
            <a:pPr lvl="1"/>
            <a:r>
              <a:rPr lang="nl-NL" sz="2200" dirty="0"/>
              <a:t>sturing plaatsvindt en besluiten genomen</a:t>
            </a:r>
          </a:p>
        </p:txBody>
      </p:sp>
      <p:sp>
        <p:nvSpPr>
          <p:cNvPr id="3" name="Titel 2">
            <a:extLst>
              <a:ext uri="{FF2B5EF4-FFF2-40B4-BE49-F238E27FC236}">
                <a16:creationId xmlns:a16="http://schemas.microsoft.com/office/drawing/2014/main" id="{FEAA83B0-42F3-FE4B-F6E0-4A3C08E1E7D5}"/>
              </a:ext>
            </a:extLst>
          </p:cNvPr>
          <p:cNvSpPr>
            <a:spLocks noGrp="1"/>
          </p:cNvSpPr>
          <p:nvPr>
            <p:ph type="title"/>
          </p:nvPr>
        </p:nvSpPr>
        <p:spPr>
          <a:xfrm>
            <a:off x="635000" y="490947"/>
            <a:ext cx="5003800" cy="706687"/>
          </a:xfrm>
        </p:spPr>
        <p:txBody>
          <a:bodyPr>
            <a:normAutofit/>
          </a:bodyPr>
          <a:lstStyle/>
          <a:p>
            <a:r>
              <a:rPr lang="nl-NL" b="1" dirty="0"/>
              <a:t>De uitdaging</a:t>
            </a:r>
          </a:p>
        </p:txBody>
      </p:sp>
      <p:sp>
        <p:nvSpPr>
          <p:cNvPr id="4" name="Tijdelijke aanduiding voor dianummer 3">
            <a:extLst>
              <a:ext uri="{FF2B5EF4-FFF2-40B4-BE49-F238E27FC236}">
                <a16:creationId xmlns:a16="http://schemas.microsoft.com/office/drawing/2014/main" id="{B6889223-E272-8550-4FEE-67513B46941E}"/>
              </a:ext>
            </a:extLst>
          </p:cNvPr>
          <p:cNvSpPr>
            <a:spLocks noGrp="1"/>
          </p:cNvSpPr>
          <p:nvPr>
            <p:ph type="sldNum" sz="quarter" idx="27"/>
          </p:nvPr>
        </p:nvSpPr>
        <p:spPr/>
        <p:txBody>
          <a:bodyPr/>
          <a:lstStyle/>
          <a:p>
            <a:fld id="{10A0A6AF-03C5-477E-939A-E28F7E7F05EA}" type="slidenum">
              <a:rPr lang="nl-NL" smtClean="0"/>
              <a:pPr/>
              <a:t>5</a:t>
            </a:fld>
            <a:endParaRPr lang="nl-NL"/>
          </a:p>
        </p:txBody>
      </p:sp>
      <p:pic>
        <p:nvPicPr>
          <p:cNvPr id="8" name="Tijdelijke aanduiding voor afbeelding 7" descr="Handen die elkaar vasthouden">
            <a:extLst>
              <a:ext uri="{FF2B5EF4-FFF2-40B4-BE49-F238E27FC236}">
                <a16:creationId xmlns:a16="http://schemas.microsoft.com/office/drawing/2014/main" id="{9E8D3165-DAAE-357D-CF86-2B804ECDDD76}"/>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20377" r="20377"/>
          <a:stretch>
            <a:fillRect/>
          </a:stretch>
        </p:blipFill>
        <p:spPr/>
      </p:pic>
      <p:sp>
        <p:nvSpPr>
          <p:cNvPr id="7" name="Tekstvak 6">
            <a:extLst>
              <a:ext uri="{FF2B5EF4-FFF2-40B4-BE49-F238E27FC236}">
                <a16:creationId xmlns:a16="http://schemas.microsoft.com/office/drawing/2014/main" id="{5E78CA8B-A506-7177-E8A8-077D2E994814}"/>
              </a:ext>
            </a:extLst>
          </p:cNvPr>
          <p:cNvSpPr txBox="1"/>
          <p:nvPr/>
        </p:nvSpPr>
        <p:spPr>
          <a:xfrm>
            <a:off x="2193131" y="7763560"/>
            <a:ext cx="6100762" cy="646331"/>
          </a:xfrm>
          <a:prstGeom prst="rect">
            <a:avLst/>
          </a:prstGeom>
          <a:noFill/>
        </p:spPr>
        <p:txBody>
          <a:bodyPr wrap="square">
            <a:spAutoFit/>
          </a:bodyPr>
          <a:lstStyle/>
          <a:p>
            <a:pPr lvl="1"/>
            <a:endParaRPr lang="nl-NL" sz="1800" dirty="0"/>
          </a:p>
          <a:p>
            <a:pPr lvl="1"/>
            <a:r>
              <a:rPr lang="nl-NL" sz="1800" dirty="0"/>
              <a:t>We een topkennispositie hebben.</a:t>
            </a:r>
          </a:p>
        </p:txBody>
      </p:sp>
    </p:spTree>
    <p:extLst>
      <p:ext uri="{BB962C8B-B14F-4D97-AF65-F5344CB8AC3E}">
        <p14:creationId xmlns:p14="http://schemas.microsoft.com/office/powerpoint/2010/main" val="134612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F167C-5848-17EC-FB8C-DE7F69E800C6}"/>
              </a:ext>
            </a:extLst>
          </p:cNvPr>
          <p:cNvSpPr>
            <a:spLocks noGrp="1"/>
          </p:cNvSpPr>
          <p:nvPr>
            <p:ph type="title"/>
          </p:nvPr>
        </p:nvSpPr>
        <p:spPr>
          <a:xfrm>
            <a:off x="635000" y="1052513"/>
            <a:ext cx="10923588" cy="1487487"/>
          </a:xfrm>
        </p:spPr>
        <p:txBody>
          <a:bodyPr/>
          <a:lstStyle/>
          <a:p>
            <a:r>
              <a:rPr lang="nl-NL" b="1" dirty="0"/>
              <a:t>Wat hebben we nodig?</a:t>
            </a:r>
          </a:p>
        </p:txBody>
      </p:sp>
      <p:sp>
        <p:nvSpPr>
          <p:cNvPr id="3" name="Tijdelijke aanduiding voor tekst 2">
            <a:extLst>
              <a:ext uri="{FF2B5EF4-FFF2-40B4-BE49-F238E27FC236}">
                <a16:creationId xmlns:a16="http://schemas.microsoft.com/office/drawing/2014/main" id="{765FDB19-8050-8D6D-61CD-4DD7FA2F2F2C}"/>
              </a:ext>
            </a:extLst>
          </p:cNvPr>
          <p:cNvSpPr>
            <a:spLocks noGrp="1"/>
          </p:cNvSpPr>
          <p:nvPr>
            <p:ph type="body" sz="quarter" idx="13"/>
          </p:nvPr>
        </p:nvSpPr>
        <p:spPr/>
        <p:txBody>
          <a:bodyPr numCol="1">
            <a:noAutofit/>
          </a:bodyPr>
          <a:lstStyle/>
          <a:p>
            <a:pPr marL="0" indent="0">
              <a:buNone/>
            </a:pPr>
            <a:r>
              <a:rPr lang="nl-NL" sz="4200" dirty="0"/>
              <a:t>Een toonaangevend kennisplatform/ instituut om een volwassen informatiepijler van de overheid te ontwikkelen en benutten.</a:t>
            </a:r>
          </a:p>
          <a:p>
            <a:endParaRPr lang="nl-NL" sz="4400" dirty="0"/>
          </a:p>
        </p:txBody>
      </p:sp>
      <p:sp>
        <p:nvSpPr>
          <p:cNvPr id="4" name="Tijdelijke aanduiding voor dianummer 3">
            <a:extLst>
              <a:ext uri="{FF2B5EF4-FFF2-40B4-BE49-F238E27FC236}">
                <a16:creationId xmlns:a16="http://schemas.microsoft.com/office/drawing/2014/main" id="{F177A54E-8818-58E3-C055-F652AEAED7B7}"/>
              </a:ext>
            </a:extLst>
          </p:cNvPr>
          <p:cNvSpPr>
            <a:spLocks noGrp="1"/>
          </p:cNvSpPr>
          <p:nvPr>
            <p:ph type="sldNum" sz="quarter" idx="16"/>
          </p:nvPr>
        </p:nvSpPr>
        <p:spPr/>
        <p:txBody>
          <a:bodyPr/>
          <a:lstStyle/>
          <a:p>
            <a:fld id="{10A0A6AF-03C5-477E-939A-E28F7E7F05EA}" type="slidenum">
              <a:rPr lang="nl-NL" smtClean="0"/>
              <a:pPr/>
              <a:t>6</a:t>
            </a:fld>
            <a:endParaRPr lang="nl-NL"/>
          </a:p>
        </p:txBody>
      </p:sp>
    </p:spTree>
    <p:extLst>
      <p:ext uri="{BB962C8B-B14F-4D97-AF65-F5344CB8AC3E}">
        <p14:creationId xmlns:p14="http://schemas.microsoft.com/office/powerpoint/2010/main" val="192005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30007F4-B996-9D89-3AAB-9EE85CF65647}"/>
              </a:ext>
            </a:extLst>
          </p:cNvPr>
          <p:cNvSpPr>
            <a:spLocks noGrp="1"/>
          </p:cNvSpPr>
          <p:nvPr>
            <p:ph type="body" sz="quarter" idx="14"/>
          </p:nvPr>
        </p:nvSpPr>
        <p:spPr>
          <a:xfrm>
            <a:off x="6552999" y="1956132"/>
            <a:ext cx="5387210" cy="3931813"/>
          </a:xfrm>
        </p:spPr>
        <p:txBody>
          <a:bodyPr>
            <a:noAutofit/>
          </a:bodyPr>
          <a:lstStyle/>
          <a:p>
            <a:r>
              <a:rPr lang="nl-NL" sz="2000" dirty="0"/>
              <a:t>Kennis instituut/community om met praktijkvraagstukken aan de slag te gaan</a:t>
            </a:r>
          </a:p>
          <a:p>
            <a:r>
              <a:rPr lang="nl-NL" sz="2000" dirty="0"/>
              <a:t>Paraplu (integraliteit) voor I-professionals, multidisciplinair, die zich bezighouden met digitaliseren</a:t>
            </a:r>
          </a:p>
          <a:p>
            <a:r>
              <a:rPr lang="nl-NL" sz="2000" dirty="0"/>
              <a:t>Herkenbaar, klein/eenvoudig</a:t>
            </a:r>
          </a:p>
          <a:p>
            <a:r>
              <a:rPr lang="nl-NL" sz="2000" dirty="0"/>
              <a:t>Geleerde lessen benutten en ondersteunende praktijkinstrumenten</a:t>
            </a:r>
          </a:p>
        </p:txBody>
      </p:sp>
      <p:sp>
        <p:nvSpPr>
          <p:cNvPr id="2" name="Titel 1">
            <a:extLst>
              <a:ext uri="{FF2B5EF4-FFF2-40B4-BE49-F238E27FC236}">
                <a16:creationId xmlns:a16="http://schemas.microsoft.com/office/drawing/2014/main" id="{8CFA4FE6-D572-DC18-A2FB-E199372F3D5D}"/>
              </a:ext>
            </a:extLst>
          </p:cNvPr>
          <p:cNvSpPr>
            <a:spLocks noGrp="1"/>
          </p:cNvSpPr>
          <p:nvPr>
            <p:ph type="title"/>
          </p:nvPr>
        </p:nvSpPr>
        <p:spPr>
          <a:xfrm>
            <a:off x="6733222" y="1482109"/>
            <a:ext cx="5004000" cy="948047"/>
          </a:xfrm>
        </p:spPr>
        <p:txBody>
          <a:bodyPr anchor="b">
            <a:normAutofit fontScale="90000"/>
          </a:bodyPr>
          <a:lstStyle/>
          <a:p>
            <a:r>
              <a:rPr lang="nl-NL" b="1" dirty="0"/>
              <a:t>Waar is behoefte aan? </a:t>
            </a:r>
            <a:br>
              <a:rPr lang="nl-NL" sz="3100" dirty="0"/>
            </a:br>
            <a:br>
              <a:rPr lang="nl-NL" sz="3100" dirty="0"/>
            </a:br>
            <a:endParaRPr lang="nl-NL" sz="3100" dirty="0"/>
          </a:p>
        </p:txBody>
      </p:sp>
      <p:sp>
        <p:nvSpPr>
          <p:cNvPr id="5" name="Tijdelijke aanduiding voor inhoud 4">
            <a:extLst>
              <a:ext uri="{FF2B5EF4-FFF2-40B4-BE49-F238E27FC236}">
                <a16:creationId xmlns:a16="http://schemas.microsoft.com/office/drawing/2014/main" id="{C3C4DF2B-3415-2FF5-590F-A11D48DBA6FA}"/>
              </a:ext>
            </a:extLst>
          </p:cNvPr>
          <p:cNvSpPr>
            <a:spLocks noGrp="1"/>
          </p:cNvSpPr>
          <p:nvPr>
            <p:ph sz="quarter" idx="19"/>
          </p:nvPr>
        </p:nvSpPr>
        <p:spPr/>
        <p:txBody>
          <a:bodyPr/>
          <a:lstStyle/>
          <a:p>
            <a:endParaRPr lang="nl-NL"/>
          </a:p>
        </p:txBody>
      </p:sp>
      <p:sp>
        <p:nvSpPr>
          <p:cNvPr id="6" name="Tijdelijke aanduiding voor dianummer 5">
            <a:extLst>
              <a:ext uri="{FF2B5EF4-FFF2-40B4-BE49-F238E27FC236}">
                <a16:creationId xmlns:a16="http://schemas.microsoft.com/office/drawing/2014/main" id="{145E0A53-AA8C-9159-01CC-3D087DFB998A}"/>
              </a:ext>
            </a:extLst>
          </p:cNvPr>
          <p:cNvSpPr>
            <a:spLocks noGrp="1"/>
          </p:cNvSpPr>
          <p:nvPr>
            <p:ph type="sldNum" sz="quarter" idx="25"/>
          </p:nvPr>
        </p:nvSpPr>
        <p:spPr/>
        <p:txBody>
          <a:bodyPr anchor="b">
            <a:normAutofit/>
          </a:bodyPr>
          <a:lstStyle/>
          <a:p>
            <a:pPr>
              <a:spcAft>
                <a:spcPts val="600"/>
              </a:spcAft>
            </a:pPr>
            <a:fld id="{10A0A6AF-03C5-477E-939A-E28F7E7F05EA}" type="slidenum">
              <a:rPr lang="nl-NL" smtClean="0"/>
              <a:pPr>
                <a:spcAft>
                  <a:spcPts val="600"/>
                </a:spcAft>
              </a:pPr>
              <a:t>7</a:t>
            </a:fld>
            <a:endParaRPr lang="nl-NL"/>
          </a:p>
        </p:txBody>
      </p:sp>
      <p:pic>
        <p:nvPicPr>
          <p:cNvPr id="4" name="Afbeelding 3">
            <a:extLst>
              <a:ext uri="{FF2B5EF4-FFF2-40B4-BE49-F238E27FC236}">
                <a16:creationId xmlns:a16="http://schemas.microsoft.com/office/drawing/2014/main" id="{412DC54C-7B55-18D3-53B6-1AC267D77FE1}"/>
              </a:ext>
            </a:extLst>
          </p:cNvPr>
          <p:cNvPicPr>
            <a:picLocks noChangeAspect="1"/>
          </p:cNvPicPr>
          <p:nvPr/>
        </p:nvPicPr>
        <p:blipFill rotWithShape="1">
          <a:blip r:embed="rId2"/>
          <a:srcRect l="8300" r="2098"/>
          <a:stretch/>
        </p:blipFill>
        <p:spPr>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Tree>
    <p:extLst>
      <p:ext uri="{BB962C8B-B14F-4D97-AF65-F5344CB8AC3E}">
        <p14:creationId xmlns:p14="http://schemas.microsoft.com/office/powerpoint/2010/main" val="96224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6706B-344C-0363-C90B-6D515F7EECD1}"/>
              </a:ext>
            </a:extLst>
          </p:cNvPr>
          <p:cNvSpPr>
            <a:spLocks noGrp="1"/>
          </p:cNvSpPr>
          <p:nvPr>
            <p:ph type="title"/>
          </p:nvPr>
        </p:nvSpPr>
        <p:spPr/>
        <p:txBody>
          <a:bodyPr/>
          <a:lstStyle/>
          <a:p>
            <a:r>
              <a:rPr lang="nl-NL" b="1" dirty="0"/>
              <a:t>De Informatie Academie.</a:t>
            </a:r>
          </a:p>
        </p:txBody>
      </p:sp>
      <p:sp>
        <p:nvSpPr>
          <p:cNvPr id="3" name="Tijdelijke aanduiding voor tekst 2">
            <a:extLst>
              <a:ext uri="{FF2B5EF4-FFF2-40B4-BE49-F238E27FC236}">
                <a16:creationId xmlns:a16="http://schemas.microsoft.com/office/drawing/2014/main" id="{6A83641B-FD9A-845B-19C9-EC8587AD2CD7}"/>
              </a:ext>
            </a:extLst>
          </p:cNvPr>
          <p:cNvSpPr>
            <a:spLocks noGrp="1"/>
          </p:cNvSpPr>
          <p:nvPr>
            <p:ph type="body" sz="quarter" idx="13"/>
          </p:nvPr>
        </p:nvSpPr>
        <p:spPr/>
        <p:txBody>
          <a:bodyPr numCol="1">
            <a:noAutofit/>
          </a:bodyPr>
          <a:lstStyle/>
          <a:p>
            <a:pPr marL="0" indent="0">
              <a:buNone/>
            </a:pPr>
            <a:r>
              <a:rPr lang="nl-NL" sz="4400" dirty="0"/>
              <a:t>Het platform voor kennisontwikkeling, kennisdeling en borging van het i-vakgebied. </a:t>
            </a:r>
          </a:p>
          <a:p>
            <a:pPr marL="0" indent="0">
              <a:buNone/>
            </a:pPr>
            <a:r>
              <a:rPr lang="nl-NL" sz="4400" i="1" dirty="0"/>
              <a:t>Door de sector, voor de overheid </a:t>
            </a:r>
          </a:p>
          <a:p>
            <a:endParaRPr lang="nl-NL" sz="4400" dirty="0"/>
          </a:p>
        </p:txBody>
      </p:sp>
      <p:sp>
        <p:nvSpPr>
          <p:cNvPr id="4" name="Tijdelijke aanduiding voor dianummer 3">
            <a:extLst>
              <a:ext uri="{FF2B5EF4-FFF2-40B4-BE49-F238E27FC236}">
                <a16:creationId xmlns:a16="http://schemas.microsoft.com/office/drawing/2014/main" id="{5D60E904-AF9C-5A7D-29BA-EF3B5251E9CF}"/>
              </a:ext>
            </a:extLst>
          </p:cNvPr>
          <p:cNvSpPr>
            <a:spLocks noGrp="1"/>
          </p:cNvSpPr>
          <p:nvPr>
            <p:ph type="sldNum" sz="quarter" idx="25"/>
          </p:nvPr>
        </p:nvSpPr>
        <p:spPr/>
        <p:txBody>
          <a:bodyPr/>
          <a:lstStyle/>
          <a:p>
            <a:fld id="{10A0A6AF-03C5-477E-939A-E28F7E7F05EA}" type="slidenum">
              <a:rPr lang="nl-NL" smtClean="0"/>
              <a:pPr/>
              <a:t>8</a:t>
            </a:fld>
            <a:endParaRPr lang="nl-NL"/>
          </a:p>
        </p:txBody>
      </p:sp>
    </p:spTree>
    <p:extLst>
      <p:ext uri="{BB962C8B-B14F-4D97-AF65-F5344CB8AC3E}">
        <p14:creationId xmlns:p14="http://schemas.microsoft.com/office/powerpoint/2010/main" val="248183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577C22D-EDD6-465A-16F5-86C26B0DB56F}"/>
              </a:ext>
            </a:extLst>
          </p:cNvPr>
          <p:cNvSpPr>
            <a:spLocks noGrp="1"/>
          </p:cNvSpPr>
          <p:nvPr>
            <p:ph type="body" sz="quarter" idx="13"/>
          </p:nvPr>
        </p:nvSpPr>
        <p:spPr>
          <a:xfrm>
            <a:off x="6553198" y="1662361"/>
            <a:ext cx="5346033" cy="4452353"/>
          </a:xfrm>
        </p:spPr>
        <p:txBody>
          <a:bodyPr>
            <a:normAutofit fontScale="92500" lnSpcReduction="20000"/>
          </a:bodyPr>
          <a:lstStyle/>
          <a:p>
            <a:pPr>
              <a:buFont typeface="Arial" panose="020B0604020202020204" pitchFamily="34" charset="0"/>
              <a:buChar char="•"/>
            </a:pPr>
            <a:r>
              <a:rPr lang="nl-NL" dirty="0">
                <a:effectLst/>
                <a:latin typeface="RijksoverheidSansText"/>
              </a:rPr>
              <a:t>betere aansluiting van onderzoek  en onderwijs aan en begrip voor maatschappelijke vraagstukken; </a:t>
            </a:r>
            <a:endParaRPr lang="nl-NL" dirty="0"/>
          </a:p>
          <a:p>
            <a:pPr>
              <a:buFont typeface="Arial" panose="020B0604020202020204" pitchFamily="34" charset="0"/>
              <a:buChar char="•"/>
            </a:pPr>
            <a:r>
              <a:rPr lang="nl-NL" dirty="0">
                <a:effectLst/>
                <a:latin typeface="RijksoverheidSansText"/>
              </a:rPr>
              <a:t>het bieden van handvatten voor oplossingen; </a:t>
            </a:r>
            <a:endParaRPr lang="nl-NL" dirty="0"/>
          </a:p>
          <a:p>
            <a:pPr>
              <a:buFont typeface="Arial" panose="020B0604020202020204" pitchFamily="34" charset="0"/>
              <a:buChar char="•"/>
            </a:pPr>
            <a:r>
              <a:rPr lang="nl-NL" dirty="0">
                <a:effectLst/>
                <a:latin typeface="RijksoverheidSansText"/>
              </a:rPr>
              <a:t>het beter laten stromen van kennis; </a:t>
            </a:r>
            <a:endParaRPr lang="nl-NL" dirty="0"/>
          </a:p>
          <a:p>
            <a:pPr>
              <a:buFont typeface="Arial" panose="020B0604020202020204" pitchFamily="34" charset="0"/>
              <a:buChar char="•"/>
            </a:pPr>
            <a:r>
              <a:rPr lang="nl-NL" dirty="0">
                <a:effectLst/>
                <a:latin typeface="RijksoverheidSansText"/>
              </a:rPr>
              <a:t>meer samenhang en praktijk-inzichten en bundeling van initiatieven</a:t>
            </a:r>
            <a:endParaRPr lang="nl-NL" dirty="0"/>
          </a:p>
          <a:p>
            <a:pPr>
              <a:buFont typeface="Arial" panose="020B0604020202020204" pitchFamily="34" charset="0"/>
              <a:buChar char="•"/>
            </a:pPr>
            <a:r>
              <a:rPr lang="nl-NL" dirty="0">
                <a:effectLst/>
                <a:latin typeface="RijksoverheidSansText"/>
              </a:rPr>
              <a:t>betere i-kennis voor het overheidsdomein met aansluiting tussen vraag en aanbod; </a:t>
            </a:r>
            <a:endParaRPr lang="nl-NL" dirty="0"/>
          </a:p>
          <a:p>
            <a:pPr>
              <a:buFont typeface="Arial" panose="020B0604020202020204" pitchFamily="34" charset="0"/>
              <a:buChar char="•"/>
            </a:pPr>
            <a:r>
              <a:rPr lang="nl-NL" dirty="0">
                <a:effectLst/>
                <a:latin typeface="RijksoverheidSansText"/>
              </a:rPr>
              <a:t>meer i-zichtbaarheid, i-bewustzijn, i-gedrag en betere kennisborging bij de overheid</a:t>
            </a:r>
            <a:endParaRPr lang="nl-NL" dirty="0"/>
          </a:p>
          <a:p>
            <a:endParaRPr lang="nl-NL" dirty="0"/>
          </a:p>
        </p:txBody>
      </p:sp>
      <p:sp>
        <p:nvSpPr>
          <p:cNvPr id="3" name="Titel 2">
            <a:extLst>
              <a:ext uri="{FF2B5EF4-FFF2-40B4-BE49-F238E27FC236}">
                <a16:creationId xmlns:a16="http://schemas.microsoft.com/office/drawing/2014/main" id="{032E104F-F65C-292D-3713-BB9AAAF64007}"/>
              </a:ext>
            </a:extLst>
          </p:cNvPr>
          <p:cNvSpPr>
            <a:spLocks noGrp="1"/>
          </p:cNvSpPr>
          <p:nvPr>
            <p:ph type="title"/>
          </p:nvPr>
        </p:nvSpPr>
        <p:spPr>
          <a:xfrm>
            <a:off x="6638544" y="406401"/>
            <a:ext cx="5004000" cy="948047"/>
          </a:xfrm>
        </p:spPr>
        <p:txBody>
          <a:bodyPr>
            <a:normAutofit/>
          </a:bodyPr>
          <a:lstStyle/>
          <a:p>
            <a:r>
              <a:rPr lang="nl-NL" b="1" dirty="0"/>
              <a:t>Waarheen? </a:t>
            </a:r>
          </a:p>
        </p:txBody>
      </p:sp>
      <p:sp>
        <p:nvSpPr>
          <p:cNvPr id="4" name="Tijdelijke aanduiding voor dianummer 3">
            <a:extLst>
              <a:ext uri="{FF2B5EF4-FFF2-40B4-BE49-F238E27FC236}">
                <a16:creationId xmlns:a16="http://schemas.microsoft.com/office/drawing/2014/main" id="{22FC4E24-E0CD-23A6-253F-93624D777B78}"/>
              </a:ext>
            </a:extLst>
          </p:cNvPr>
          <p:cNvSpPr>
            <a:spLocks noGrp="1"/>
          </p:cNvSpPr>
          <p:nvPr>
            <p:ph type="sldNum" sz="quarter" idx="16"/>
          </p:nvPr>
        </p:nvSpPr>
        <p:spPr/>
        <p:txBody>
          <a:bodyPr/>
          <a:lstStyle/>
          <a:p>
            <a:fld id="{10A0A6AF-03C5-477E-939A-E28F7E7F05EA}" type="slidenum">
              <a:rPr lang="nl-NL" smtClean="0"/>
              <a:pPr/>
              <a:t>9</a:t>
            </a:fld>
            <a:endParaRPr lang="nl-NL" dirty="0"/>
          </a:p>
        </p:txBody>
      </p:sp>
      <p:sp>
        <p:nvSpPr>
          <p:cNvPr id="5" name="Tijdelijke aanduiding voor voettekst 4">
            <a:extLst>
              <a:ext uri="{FF2B5EF4-FFF2-40B4-BE49-F238E27FC236}">
                <a16:creationId xmlns:a16="http://schemas.microsoft.com/office/drawing/2014/main" id="{CBF95AD6-3B1C-C571-5602-8FF75D931099}"/>
              </a:ext>
            </a:extLst>
          </p:cNvPr>
          <p:cNvSpPr>
            <a:spLocks noGrp="1"/>
          </p:cNvSpPr>
          <p:nvPr>
            <p:ph type="ftr" sz="quarter" idx="3"/>
          </p:nvPr>
        </p:nvSpPr>
        <p:spPr/>
        <p:txBody>
          <a:bodyPr/>
          <a:lstStyle/>
          <a:p>
            <a:r>
              <a:rPr lang="en-US"/>
              <a:t>27 februari 2017 | Voettekst</a:t>
            </a:r>
            <a:endParaRPr lang="nl-NL"/>
          </a:p>
        </p:txBody>
      </p:sp>
      <p:pic>
        <p:nvPicPr>
          <p:cNvPr id="8" name="Tijdelijke aanduiding voor afbeelding 7" descr="Bovenaanzicht van een weergave van netwerken met stokmannetjes.">
            <a:extLst>
              <a:ext uri="{FF2B5EF4-FFF2-40B4-BE49-F238E27FC236}">
                <a16:creationId xmlns:a16="http://schemas.microsoft.com/office/drawing/2014/main" id="{771B3D6D-1E46-07CA-FAAB-85A9EA839D8A}"/>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20378" r="20378"/>
          <a:stretch>
            <a:fillRect/>
          </a:stretch>
        </p:blipFill>
        <p:spPr/>
      </p:pic>
    </p:spTree>
    <p:extLst>
      <p:ext uri="{BB962C8B-B14F-4D97-AF65-F5344CB8AC3E}">
        <p14:creationId xmlns:p14="http://schemas.microsoft.com/office/powerpoint/2010/main" val="107830972"/>
      </p:ext>
    </p:extLst>
  </p:cSld>
  <p:clrMapOvr>
    <a:masterClrMapping/>
  </p:clrMapOvr>
</p:sld>
</file>

<file path=ppt/theme/theme1.xml><?xml version="1.0" encoding="utf-8"?>
<a:theme xmlns:a="http://schemas.openxmlformats.org/drawingml/2006/main" name="BZK Presentatie - Regeringscommissaris Informatiehuishouding">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BZK Presentatie - Doc-Direkt</Template>
  <TotalTime>749</TotalTime>
  <Words>1411</Words>
  <Application>Microsoft Macintosh PowerPoint</Application>
  <PresentationFormat>Breedbeeld</PresentationFormat>
  <Paragraphs>142</Paragraphs>
  <Slides>11</Slides>
  <Notes>10</Notes>
  <HiddenSlides>6</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RijksoverheidSansText</vt:lpstr>
      <vt:lpstr>Verdana</vt:lpstr>
      <vt:lpstr>Wingdings</vt:lpstr>
      <vt:lpstr>BZK Presentatie - Regeringscommissaris Informatiehuishouding</vt:lpstr>
      <vt:lpstr>De  Informatie Academie</vt:lpstr>
      <vt:lpstr>Er gebeurt al heel veel! </vt:lpstr>
      <vt:lpstr>PowerPoint-presentatie</vt:lpstr>
      <vt:lpstr>PowerPoint-presentatie</vt:lpstr>
      <vt:lpstr>De uitdaging</vt:lpstr>
      <vt:lpstr>Wat hebben we nodig?</vt:lpstr>
      <vt:lpstr>Waar is behoefte aan?   </vt:lpstr>
      <vt:lpstr>De Informatie Academie.</vt:lpstr>
      <vt:lpstr>Waarheen? </vt:lpstr>
      <vt:lpstr>De intentieverklaring</vt:lpstr>
      <vt:lpstr>De Informatie Academie bundelt, benut en versterkt als aanjager en facilitator  </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
  <cp:lastModifiedBy>Frits Bussemaker</cp:lastModifiedBy>
  <cp:revision>47</cp:revision>
  <dcterms:created xsi:type="dcterms:W3CDTF">2017-02-27T13:30:57Z</dcterms:created>
  <dcterms:modified xsi:type="dcterms:W3CDTF">2023-12-14T16:06:20Z</dcterms:modified>
</cp:coreProperties>
</file>