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4"/>
  </p:sldMasterIdLst>
  <p:notesMasterIdLst>
    <p:notesMasterId r:id="rId11"/>
  </p:notesMasterIdLst>
  <p:sldIdLst>
    <p:sldId id="586" r:id="rId5"/>
    <p:sldId id="605" r:id="rId6"/>
    <p:sldId id="606" r:id="rId7"/>
    <p:sldId id="636" r:id="rId8"/>
    <p:sldId id="635" r:id="rId9"/>
    <p:sldId id="637" r:id="rId10"/>
  </p:sldIdLst>
  <p:sldSz cx="12192000" cy="6858000"/>
  <p:notesSz cx="6858000" cy="9144000"/>
  <p:embeddedFontLst>
    <p:embeddedFont>
      <p:font typeface="Avenir Next LT Pro" panose="020B0504020202020204" pitchFamily="34" charset="77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jabloon" id="{DDD4E3C0-FBCB-EA49-B83C-86E8B9ACF02D}">
          <p14:sldIdLst>
            <p14:sldId id="586"/>
            <p14:sldId id="605"/>
            <p14:sldId id="606"/>
            <p14:sldId id="636"/>
            <p14:sldId id="635"/>
            <p14:sldId id="6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16C79-A842-43B7-B33F-505086CC8B18}" name="Nils Verheuvel" initials="NV" userId="S::n.verheuvel@seo.nl::9217c3eb-c0bb-4f39-a473-bf07dad079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 van der Ven" initials="KvdV" lastIdx="14" clrIdx="0">
    <p:extLst>
      <p:ext uri="{19B8F6BF-5375-455C-9EA6-DF929625EA0E}">
        <p15:presenceInfo xmlns:p15="http://schemas.microsoft.com/office/powerpoint/2012/main" userId="S::k.vanderven@seo.nl::be346bbb-1da9-4e9f-ba88-9ad3864d4d10" providerId="AD"/>
      </p:ext>
    </p:extLst>
  </p:cmAuthor>
  <p:cmAuthor id="2" name="Rogier Lieshout" initials="RL" lastIdx="13" clrIdx="1">
    <p:extLst>
      <p:ext uri="{19B8F6BF-5375-455C-9EA6-DF929625EA0E}">
        <p15:presenceInfo xmlns:p15="http://schemas.microsoft.com/office/powerpoint/2012/main" userId="S::r.lieshout@seo.nl::f976e936-a580-4ed5-9c0c-37b31e7fa771" providerId="AD"/>
      </p:ext>
    </p:extLst>
  </p:cmAuthor>
  <p:cmAuthor id="3" name="Debbie Keijser" initials="DK" lastIdx="3" clrIdx="2">
    <p:extLst>
      <p:ext uri="{19B8F6BF-5375-455C-9EA6-DF929625EA0E}">
        <p15:presenceInfo xmlns:p15="http://schemas.microsoft.com/office/powerpoint/2012/main" userId="S::d.keijser@seo.nl::e4ce9d10-0eac-4d27-9718-a5fc27899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D"/>
    <a:srgbClr val="D9D9D9"/>
    <a:srgbClr val="132025"/>
    <a:srgbClr val="264149"/>
    <a:srgbClr val="F20000"/>
    <a:srgbClr val="264249"/>
    <a:srgbClr val="4031FF"/>
    <a:srgbClr val="261D99"/>
    <a:srgbClr val="ACDD4B"/>
    <a:srgbClr val="94D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48310-C058-4D78-A330-78986CE286F1}" v="5" dt="2024-01-18T12:50:12.061"/>
    <p1510:client id="{95D51F18-A910-445F-837F-34B74396B19A}" v="222" dt="2024-01-18T13:01:52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1"/>
    <p:restoredTop sz="93317"/>
  </p:normalViewPr>
  <p:slideViewPr>
    <p:cSldViewPr snapToGrid="0">
      <p:cViewPr varScale="1">
        <p:scale>
          <a:sx n="62" d="100"/>
          <a:sy n="62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D74D-B485-6F46-AB74-4156D0D4D3B1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A421-78D4-8146-9287-6766610AD3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32104" cy="695739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2" hasCustomPrompt="1"/>
          </p:nvPr>
        </p:nvSpPr>
        <p:spPr>
          <a:xfrm>
            <a:off x="619805" y="5105860"/>
            <a:ext cx="1238782" cy="6994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Titel</a:t>
            </a:r>
          </a:p>
        </p:txBody>
      </p:sp>
      <p:sp>
        <p:nvSpPr>
          <p:cNvPr id="26" name="Tijdelijke aanduiding voor tekst 24"/>
          <p:cNvSpPr>
            <a:spLocks noGrp="1"/>
          </p:cNvSpPr>
          <p:nvPr>
            <p:ph type="body" sz="quarter" idx="13" hasCustomPrompt="1"/>
          </p:nvPr>
        </p:nvSpPr>
        <p:spPr>
          <a:xfrm>
            <a:off x="619805" y="5886915"/>
            <a:ext cx="1039882" cy="4224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>
            <a:lvl1pPr marL="0" indent="0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Subtitel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153B1A-F4F6-4341-8E5D-FF684B694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3608" y="476672"/>
            <a:ext cx="3175000" cy="304800"/>
          </a:xfrm>
          <a:prstGeom prst="rect">
            <a:avLst/>
          </a:prstGeom>
        </p:spPr>
      </p:pic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BF3A186B-8148-4667-AD55-96CC79072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6160" y="2894127"/>
            <a:ext cx="37949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i="0" cap="all" baseline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PLAATS</a:t>
            </a:r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2FFC1D4F-7102-49DE-922C-82E1CA86AF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6160" y="4437112"/>
            <a:ext cx="2231288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Auteurs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33516A54-C1EE-42CB-A4D9-754C6A1165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160" y="4892574"/>
            <a:ext cx="337784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Namen auteurs hier invoegen </a:t>
            </a:r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4251B30-C43B-4FF6-8E81-40E3C7AEEF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6160" y="5970766"/>
            <a:ext cx="337784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Opdrachtgever hier invoegen</a:t>
            </a:r>
          </a:p>
        </p:txBody>
      </p:sp>
      <p:sp>
        <p:nvSpPr>
          <p:cNvPr id="23" name="Tijdelijke aanduiding voor tekst 9">
            <a:extLst>
              <a:ext uri="{FF2B5EF4-FFF2-40B4-BE49-F238E27FC236}">
                <a16:creationId xmlns:a16="http://schemas.microsoft.com/office/drawing/2014/main" id="{39448848-C696-496B-8E75-5BDCD87386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6160" y="5517232"/>
            <a:ext cx="2231288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In opdracht van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7B6B1F4F-9EED-4A5F-9F6C-0081A3CD13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6160" y="3398183"/>
            <a:ext cx="379497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 noProof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2242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(opti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C62ABF-AD59-4CB8-AB90-DE3EC46538C9}"/>
              </a:ext>
            </a:extLst>
          </p:cNvPr>
          <p:cNvSpPr/>
          <p:nvPr userDrawn="1"/>
        </p:nvSpPr>
        <p:spPr>
          <a:xfrm>
            <a:off x="0" y="6223878"/>
            <a:ext cx="12192000" cy="634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0374A83-D46B-423A-AF1F-F617BAC40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96310"/>
            <a:ext cx="3175000" cy="273050"/>
          </a:xfrm>
          <a:prstGeom prst="rect">
            <a:avLst/>
          </a:prstGeom>
        </p:spPr>
      </p:pic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18D165D-D317-4795-A4D9-9ABE6D80B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484784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1			</a:t>
            </a:r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11BD2753-2479-4F52-820E-3AD1129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I</a:t>
            </a:r>
            <a:r>
              <a:rPr lang="nl-NL"/>
              <a:t>NHOUDSOPGAVE</a:t>
            </a:r>
            <a:endParaRPr lang="en-US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F238CBE-2CEB-4E63-BA24-F474C02793D7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BC6564-05F2-4B7B-BB93-DAE9D1E207DB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ijdelijke aanduiding voor tekst 21">
            <a:extLst>
              <a:ext uri="{FF2B5EF4-FFF2-40B4-BE49-F238E27FC236}">
                <a16:creationId xmlns:a16="http://schemas.microsoft.com/office/drawing/2014/main" id="{328CF823-4798-4A9D-A610-51DF47B22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183662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2			</a:t>
            </a:r>
          </a:p>
        </p:txBody>
      </p:sp>
      <p:sp>
        <p:nvSpPr>
          <p:cNvPr id="14" name="Tijdelijke aanduiding voor tekst 21">
            <a:extLst>
              <a:ext uri="{FF2B5EF4-FFF2-40B4-BE49-F238E27FC236}">
                <a16:creationId xmlns:a16="http://schemas.microsoft.com/office/drawing/2014/main" id="{0769383E-8A65-46A3-8956-EFC505562F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2882540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3			</a:t>
            </a:r>
          </a:p>
        </p:txBody>
      </p:sp>
      <p:sp>
        <p:nvSpPr>
          <p:cNvPr id="15" name="Tijdelijke aanduiding voor tekst 21">
            <a:extLst>
              <a:ext uri="{FF2B5EF4-FFF2-40B4-BE49-F238E27FC236}">
                <a16:creationId xmlns:a16="http://schemas.microsoft.com/office/drawing/2014/main" id="{BA25B8B2-0268-4724-BDD8-8AF825212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3581418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4			</a:t>
            </a:r>
          </a:p>
        </p:txBody>
      </p:sp>
      <p:sp>
        <p:nvSpPr>
          <p:cNvPr id="16" name="Tijdelijke aanduiding voor tekst 21">
            <a:extLst>
              <a:ext uri="{FF2B5EF4-FFF2-40B4-BE49-F238E27FC236}">
                <a16:creationId xmlns:a16="http://schemas.microsoft.com/office/drawing/2014/main" id="{30EFECE9-6997-4882-90A7-2BCD28923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4280296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5			</a:t>
            </a:r>
          </a:p>
        </p:txBody>
      </p:sp>
      <p:sp>
        <p:nvSpPr>
          <p:cNvPr id="17" name="Tijdelijke aanduiding voor tekst 21">
            <a:extLst>
              <a:ext uri="{FF2B5EF4-FFF2-40B4-BE49-F238E27FC236}">
                <a16:creationId xmlns:a16="http://schemas.microsoft.com/office/drawing/2014/main" id="{C718422B-1151-48B2-91B3-67C4F0BB4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4979173"/>
            <a:ext cx="5400228" cy="45390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0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Titel hoofdstuk 6			</a:t>
            </a:r>
          </a:p>
        </p:txBody>
      </p:sp>
    </p:spTree>
    <p:extLst>
      <p:ext uri="{BB962C8B-B14F-4D97-AF65-F5344CB8AC3E}">
        <p14:creationId xmlns:p14="http://schemas.microsoft.com/office/powerpoint/2010/main" val="156801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 (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0EE51B-8C61-A543-9EE6-B4E492F28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04053A71-AF07-437F-96F0-0689A9C74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5491351-C32A-4596-9FC2-5BD706209CFA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7F1C6B-EC47-4A93-85AC-AFF983BC62C5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FBC2C265-C634-4C72-BB32-BEC90CB83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846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met 1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E10F600-2DB6-2D4C-A861-7A5656F44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844824"/>
            <a:ext cx="10517874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80259A47-D87C-40BB-8207-EAA0A5A029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Samenvatting van de slide (max. 2 zinnen)</a:t>
            </a:r>
            <a:br>
              <a:rPr lang="nl-NL"/>
            </a:br>
            <a:endParaRPr lang="en-US"/>
          </a:p>
        </p:txBody>
      </p:sp>
      <p:sp>
        <p:nvSpPr>
          <p:cNvPr id="8" name="Tijdelijke aanduiding voor tekst 24">
            <a:extLst>
              <a:ext uri="{FF2B5EF4-FFF2-40B4-BE49-F238E27FC236}">
                <a16:creationId xmlns:a16="http://schemas.microsoft.com/office/drawing/2014/main" id="{B1E89B1A-3C56-4260-BC21-1325A90E9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0C3BBD9-62CB-4F1D-A303-908003BDB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99B1CE2F-CFDD-432E-A491-C05B658067B7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B4C6C1-57E1-4AD7-BC42-487D0780FCB1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6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met 2 tekst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E10F600-2DB6-2D4C-A861-7A5656F44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844824"/>
            <a:ext cx="5256212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455B7C93-CCFB-4D01-B670-36F889435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44824"/>
            <a:ext cx="5261662" cy="43924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0A71FE-BAB5-404D-B6C6-42C34D261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9" name="Titel 13">
            <a:extLst>
              <a:ext uri="{FF2B5EF4-FFF2-40B4-BE49-F238E27FC236}">
                <a16:creationId xmlns:a16="http://schemas.microsoft.com/office/drawing/2014/main" id="{157C1F6C-7DAC-41F6-990A-4947257A2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Samenvatting van de slide (max. 2 zinnen)</a:t>
            </a:r>
            <a:br>
              <a:rPr lang="nl-NL"/>
            </a:br>
            <a:endParaRPr lang="en-US"/>
          </a:p>
        </p:txBody>
      </p:sp>
      <p:sp>
        <p:nvSpPr>
          <p:cNvPr id="10" name="Tijdelijke aanduiding voor tekst 24">
            <a:extLst>
              <a:ext uri="{FF2B5EF4-FFF2-40B4-BE49-F238E27FC236}">
                <a16:creationId xmlns:a16="http://schemas.microsoft.com/office/drawing/2014/main" id="{14F38FF5-A205-4726-80B3-796B8D3E0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1EF5F32-7AD3-4BE5-BBE4-D2F3E7297C91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159AB8F-6119-41B9-A9EB-49E460A38437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469A88A8-51A5-41B2-A70E-0E7BD98C7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50970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figuur/grafie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3CFA940A-4AAC-425A-A124-92DABB5B7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0551" y="1846032"/>
            <a:ext cx="5256212" cy="43912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10E9CA0-D9AF-4373-9B4E-07F5E6EC1B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236" y="1846032"/>
            <a:ext cx="5250763" cy="4391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venir Next LT Pro" panose="020B0504020202020204" pitchFamily="34" charset="0"/>
              </a:defRPr>
            </a:lvl1pPr>
          </a:lstStyle>
          <a:p>
            <a:r>
              <a:rPr lang="en-US" err="1"/>
              <a:t>Afbeelding</a:t>
            </a:r>
            <a:r>
              <a:rPr lang="en-US"/>
              <a:t>, </a:t>
            </a:r>
            <a:r>
              <a:rPr lang="en-US" err="1"/>
              <a:t>grafiek</a:t>
            </a:r>
            <a:r>
              <a:rPr lang="en-US"/>
              <a:t> </a:t>
            </a:r>
            <a:r>
              <a:rPr lang="en-US" err="1"/>
              <a:t>etc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toevoegen</a:t>
            </a:r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BA0661-3719-4E5C-BB87-EC08C4814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2" name="Titel 13">
            <a:extLst>
              <a:ext uri="{FF2B5EF4-FFF2-40B4-BE49-F238E27FC236}">
                <a16:creationId xmlns:a16="http://schemas.microsoft.com/office/drawing/2014/main" id="{DBE8C54B-633B-45B7-B0AA-EE8E266CA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237" y="967616"/>
            <a:ext cx="10506976" cy="7331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Samenvatting van de slide (max. 2 zinnen)</a:t>
            </a:r>
            <a:br>
              <a:rPr lang="nl-NL"/>
            </a:br>
            <a:endParaRPr lang="en-US"/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370F25C4-B66A-42A1-BBC9-F2BCCE5AD2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0688"/>
            <a:ext cx="10517874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HOOFDSTUKTITEL</a:t>
            </a:r>
            <a:endParaRPr lang="en-US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C102908-F97B-4DAC-93F9-39E53BB4E61A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904CAD-5067-4D3C-B37A-EEC2D9F0D917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C8FAC7B9-3B95-42C6-8E97-F102A280DF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2202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314736-25A4-9547-B2F7-CDD95A8051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032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04264B-3F6B-3D44-B3EE-7FEF732B1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8050" y="620688"/>
            <a:ext cx="4824164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>
                <a:latin typeface="Gotham Book" pitchFamily="50" charset="0"/>
              </a:rPr>
              <a:t>Hoofdstuktitel</a:t>
            </a:r>
            <a:r>
              <a:rPr lang="nl-NL">
                <a:latin typeface="+mj-lt"/>
              </a:rPr>
              <a:t>  </a:t>
            </a:r>
            <a:endParaRPr lang="nl-NL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C4489E39-07E0-114A-9497-C9EAE48FB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049" y="1026040"/>
            <a:ext cx="4824164" cy="818784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Avenir Next LT Pro" panose="020B0504020202020204" pitchFamily="34" charset="0"/>
              </a:defRPr>
            </a:lvl1pPr>
          </a:lstStyle>
          <a:p>
            <a:r>
              <a:rPr lang="nl-NL" noProof="0"/>
              <a:t>Samenvatting van de slide </a:t>
            </a:r>
            <a:br>
              <a:rPr lang="nl-NL" noProof="0"/>
            </a:br>
            <a:endParaRPr lang="nl-NL" noProof="0"/>
          </a:p>
        </p:txBody>
      </p:sp>
      <p:sp>
        <p:nvSpPr>
          <p:cNvPr id="7" name="Tijdelijke aanduiding voor tekst 21">
            <a:extLst>
              <a:ext uri="{FF2B5EF4-FFF2-40B4-BE49-F238E27FC236}">
                <a16:creationId xmlns:a16="http://schemas.microsoft.com/office/drawing/2014/main" id="{14761A81-AE40-4F4C-9942-591C6E9FB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060848"/>
            <a:ext cx="4829862" cy="39605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2294D7-4781-43D1-B72F-7C059441C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696189E4-D632-4551-821A-1E38C7A3ED1E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C3EFCD-DF24-4E21-8B81-409EAA7AD722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BA9961AB-AC6A-40E7-A310-10AB95BB38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6033264"/>
            <a:ext cx="48298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4506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4" pos="7151">
          <p15:clr>
            <a:srgbClr val="FBAE40"/>
          </p15:clr>
        </p15:guide>
        <p15:guide id="5" pos="41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iguur/grafie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04264B-3F6B-3D44-B3EE-7FEF732B1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8050" y="620688"/>
            <a:ext cx="4824164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>
                <a:latin typeface="Gotham Book" pitchFamily="50" charset="0"/>
              </a:rPr>
              <a:t>Hoofdstuktitel</a:t>
            </a:r>
            <a:endParaRPr lang="nl-NL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C4489E39-07E0-114A-9497-C9EAE48FB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049" y="1026040"/>
            <a:ext cx="4824164" cy="818784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Avenir Next LT Pro" panose="020B0504020202020204" pitchFamily="34" charset="0"/>
              </a:defRPr>
            </a:lvl1pPr>
          </a:lstStyle>
          <a:p>
            <a:r>
              <a:rPr lang="nl-NL" noProof="0"/>
              <a:t>Samenvatting van de slide </a:t>
            </a:r>
            <a:br>
              <a:rPr lang="nl-NL" noProof="0"/>
            </a:br>
            <a:endParaRPr lang="nl-NL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AAEB446-9489-4B28-9B10-392E772951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236" y="620688"/>
            <a:ext cx="5250763" cy="561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0"/>
              </a:defRPr>
            </a:lvl1pPr>
          </a:lstStyle>
          <a:p>
            <a:r>
              <a:rPr lang="en-US" err="1"/>
              <a:t>Afbeelding</a:t>
            </a:r>
            <a:r>
              <a:rPr lang="en-US"/>
              <a:t>, </a:t>
            </a:r>
            <a:r>
              <a:rPr lang="en-US" err="1"/>
              <a:t>grafiek</a:t>
            </a:r>
            <a:r>
              <a:rPr lang="en-US"/>
              <a:t> </a:t>
            </a:r>
            <a:r>
              <a:rPr lang="en-US" err="1"/>
              <a:t>etc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toevoegen</a:t>
            </a:r>
            <a:endParaRPr lang="en-US"/>
          </a:p>
        </p:txBody>
      </p:sp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28B29EF-4F91-C445-AC23-1924C7EB22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2060848"/>
            <a:ext cx="4829862" cy="41764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 sz="1600">
                <a:latin typeface="Avenir Next LT Pro" panose="020B05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400">
                <a:latin typeface="Avenir Next LT Pro" panose="020B0504020202020204" pitchFamily="34" charset="0"/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  <a:defRPr sz="1200">
                <a:latin typeface="Avenir Next LT Pro" panose="020B05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D527BB-380F-4E7F-9894-72EEB254E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81328"/>
            <a:ext cx="3175000" cy="304800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9CEF8BFB-CC5A-430F-8D83-03FBBFBC3B1F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61EBD24-551D-4085-92E0-1460660ADF5A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90AA81A-56ED-474D-B062-656195D0ED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963" y="6237312"/>
            <a:ext cx="5250762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err="1"/>
              <a:t>Bron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373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4" pos="7151">
          <p15:clr>
            <a:srgbClr val="FBAE40"/>
          </p15:clr>
        </p15:guide>
        <p15:guide id="5" pos="4112">
          <p15:clr>
            <a:srgbClr val="FBAE40"/>
          </p15:clr>
        </p15:guide>
        <p15:guide id="6" orient="horz" pos="391" userDrawn="1">
          <p15:clr>
            <a:srgbClr val="FBAE40"/>
          </p15:clr>
        </p15:guide>
        <p15:guide id="7" orient="horz" pos="39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C62ABF-AD59-4CB8-AB90-DE3EC46538C9}"/>
              </a:ext>
            </a:extLst>
          </p:cNvPr>
          <p:cNvSpPr/>
          <p:nvPr userDrawn="1"/>
        </p:nvSpPr>
        <p:spPr>
          <a:xfrm>
            <a:off x="0" y="5486568"/>
            <a:ext cx="12192000" cy="13714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318D165D-D317-4795-A4D9-9ABE6D80B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371432"/>
            <a:ext cx="10517874" cy="256162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600">
                <a:latin typeface="Avenir Next LT Pro" panose="020B0504020202020204" pitchFamily="34" charset="0"/>
              </a:defRPr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800"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nl-NL" noProof="0"/>
              <a:t>Opties: slide over de auteurs, zijn er nog vragen?, afsluitende quote… </a:t>
            </a:r>
          </a:p>
          <a:p>
            <a:pPr lvl="0"/>
            <a:endParaRPr lang="nl-NL" noProof="0"/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4C528469-674A-4501-A4C0-1B26432E81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79832"/>
            <a:ext cx="1051787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spc="300" baseline="0">
                <a:solidFill>
                  <a:schemeClr val="accent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TITEL</a:t>
            </a:r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5034E1-AD32-4855-8561-2C6EAB5EF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7213" y="6396310"/>
            <a:ext cx="3175000" cy="27305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3AF6D7C-C51A-42CE-BEC6-C1D9182AAEC6}"/>
              </a:ext>
            </a:extLst>
          </p:cNvPr>
          <p:cNvSpPr/>
          <p:nvPr userDrawn="1"/>
        </p:nvSpPr>
        <p:spPr>
          <a:xfrm>
            <a:off x="11316394" y="-495622"/>
            <a:ext cx="1368523" cy="1368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Next LT Pro" panose="020B05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144703E-5753-4F8E-8913-B12533BEF41B}"/>
              </a:ext>
            </a:extLst>
          </p:cNvPr>
          <p:cNvSpPr txBox="1"/>
          <p:nvPr userDrawn="1"/>
        </p:nvSpPr>
        <p:spPr>
          <a:xfrm>
            <a:off x="10416480" y="21012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50" b="1" i="0" spc="180" baseline="0">
                <a:solidFill>
                  <a:schemeClr val="bg1"/>
                </a:solidFill>
                <a:latin typeface="Avenir Next LT Pro" panose="020B0504020202020204" pitchFamily="34" charset="0"/>
              </a:rPr>
              <a:t>	</a:t>
            </a:r>
            <a:fld id="{A5DD67BD-A960-DA44-83AD-EDE20FC63CB0}" type="slidenum">
              <a:rPr lang="nl-NL" sz="1600" b="1" i="0" spc="180" baseline="0" smtClean="0">
                <a:solidFill>
                  <a:schemeClr val="bg1"/>
                </a:solidFill>
                <a:latin typeface="Avenir Next LT Pro" panose="020B0504020202020204" pitchFamily="34" charset="0"/>
              </a:rPr>
              <a:pPr algn="r"/>
              <a:t>‹nr.›</a:t>
            </a:fld>
            <a:endParaRPr lang="nl-NL" sz="1050" b="1" i="0" spc="180" baseline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A0FCB2-84DB-461D-BF1B-A055CBFF48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416" y="5589017"/>
            <a:ext cx="2736503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Naam contactpersoon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DF51EC78-2FDE-45E2-B502-C55AA8B26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6021065"/>
            <a:ext cx="2736503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E</a:t>
            </a:r>
            <a:r>
              <a:rPr lang="nl-NL"/>
              <a:t>-mail contactpersoon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69C3A63D-0FFE-457B-B8D5-AA0331CD75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217" y="6453113"/>
            <a:ext cx="3175000" cy="360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nl-NL"/>
              <a:t>Tel. nummer contactpersoon</a:t>
            </a:r>
          </a:p>
        </p:txBody>
      </p:sp>
    </p:spTree>
    <p:extLst>
      <p:ext uri="{BB962C8B-B14F-4D97-AF65-F5344CB8AC3E}">
        <p14:creationId xmlns:p14="http://schemas.microsoft.com/office/powerpoint/2010/main" val="29094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3" r:id="rId2"/>
    <p:sldLayoutId id="2147483695" r:id="rId3"/>
    <p:sldLayoutId id="2147483674" r:id="rId4"/>
    <p:sldLayoutId id="2147483712" r:id="rId5"/>
    <p:sldLayoutId id="2147483711" r:id="rId6"/>
    <p:sldLayoutId id="2147483685" r:id="rId7"/>
    <p:sldLayoutId id="2147483715" r:id="rId8"/>
    <p:sldLayoutId id="21474837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 descr="Afbeelding met raam, schermopname, Rechthoek, kunst&#10;&#10;Automatisch gegenereerde beschrijving">
            <a:extLst>
              <a:ext uri="{FF2B5EF4-FFF2-40B4-BE49-F238E27FC236}">
                <a16:creationId xmlns:a16="http://schemas.microsoft.com/office/drawing/2014/main" id="{BD126328-E129-1F30-FE4D-BCACD72177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476" r="22476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B2503C-ED3B-4976-A5C6-484836ECEC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804" y="5105860"/>
            <a:ext cx="5327146" cy="699404"/>
          </a:xfrm>
        </p:spPr>
        <p:txBody>
          <a:bodyPr/>
          <a:lstStyle/>
          <a:p>
            <a:r>
              <a:rPr lang="nl-NL"/>
              <a:t>Invoeringstoets Woo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23D2AE-26D6-4058-849A-2D0CFE52A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804" y="5886915"/>
            <a:ext cx="1361252" cy="422405"/>
          </a:xfrm>
        </p:spPr>
        <p:txBody>
          <a:bodyPr/>
          <a:lstStyle/>
          <a:p>
            <a:r>
              <a:rPr lang="nl-NL"/>
              <a:t>Resultaten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2CFE5B-CB8C-4DA9-AE45-154FE28D4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6160" y="5515304"/>
            <a:ext cx="2231288" cy="341632"/>
          </a:xfrm>
        </p:spPr>
        <p:txBody>
          <a:bodyPr/>
          <a:lstStyle/>
          <a:p>
            <a:r>
              <a:rPr lang="nl-NL"/>
              <a:t>Auteurs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42F6F58-BA25-4046-9DD5-6FB1C60F64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36160" y="5970766"/>
            <a:ext cx="4036036" cy="338554"/>
          </a:xfrm>
        </p:spPr>
        <p:txBody>
          <a:bodyPr/>
          <a:lstStyle/>
          <a:p>
            <a:r>
              <a:rPr lang="nl-NL"/>
              <a:t>Wouter Elsenburg, Nils Verheuvel </a:t>
            </a:r>
          </a:p>
        </p:txBody>
      </p:sp>
      <p:sp>
        <p:nvSpPr>
          <p:cNvPr id="2" name="Tijdelijke aanduiding voor tekst 5">
            <a:extLst>
              <a:ext uri="{FF2B5EF4-FFF2-40B4-BE49-F238E27FC236}">
                <a16:creationId xmlns:a16="http://schemas.microsoft.com/office/drawing/2014/main" id="{BFB4F20F-5FF0-2C5A-3C60-760FB9DF43FF}"/>
              </a:ext>
            </a:extLst>
          </p:cNvPr>
          <p:cNvSpPr txBox="1">
            <a:spLocks/>
          </p:cNvSpPr>
          <p:nvPr/>
        </p:nvSpPr>
        <p:spPr>
          <a:xfrm>
            <a:off x="7536160" y="4507192"/>
            <a:ext cx="2231288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Open Donderdag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FD6C9E37-43F5-8975-0AB9-9637F776659D}"/>
              </a:ext>
            </a:extLst>
          </p:cNvPr>
          <p:cNvSpPr txBox="1">
            <a:spLocks/>
          </p:cNvSpPr>
          <p:nvPr/>
        </p:nvSpPr>
        <p:spPr>
          <a:xfrm>
            <a:off x="7536160" y="4962654"/>
            <a:ext cx="403603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2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18 januari 2024</a:t>
            </a:r>
          </a:p>
        </p:txBody>
      </p:sp>
    </p:spTree>
    <p:extLst>
      <p:ext uri="{BB962C8B-B14F-4D97-AF65-F5344CB8AC3E}">
        <p14:creationId xmlns:p14="http://schemas.microsoft.com/office/powerpoint/2010/main" val="338760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852BC36-94A8-D18B-5FAF-4ED31446D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1628800"/>
            <a:ext cx="10517874" cy="4608488"/>
          </a:xfrm>
        </p:spPr>
        <p:txBody>
          <a:bodyPr/>
          <a:lstStyle/>
          <a:p>
            <a:r>
              <a:rPr lang="nl-NL"/>
              <a:t>SEO Economisch Onderzoek heeft invoeringstoets Wet open overheid uitgevoerd</a:t>
            </a:r>
          </a:p>
          <a:p>
            <a:pPr lvl="1"/>
            <a:r>
              <a:rPr lang="nl-NL"/>
              <a:t>Formele opdrachtgever was ministerie van BZK</a:t>
            </a:r>
            <a:endParaRPr lang="nl-NL" strike="sngStrike">
              <a:solidFill>
                <a:srgbClr val="FF0000"/>
              </a:solidFill>
            </a:endParaRPr>
          </a:p>
          <a:p>
            <a:pPr lvl="1"/>
            <a:r>
              <a:rPr lang="nl-NL"/>
              <a:t>Breed samengestelde commissie (wetenschap, VNG, journalistiek, ministerie, IMI) begeleidde het onderzoek inhoudelijk</a:t>
            </a:r>
          </a:p>
          <a:p>
            <a:pPr marL="457200" lvl="1" indent="0">
              <a:buNone/>
            </a:pPr>
            <a:endParaRPr lang="nl-NL">
              <a:highlight>
                <a:srgbClr val="F1F5FD"/>
              </a:highlight>
            </a:endParaRPr>
          </a:p>
          <a:p>
            <a:r>
              <a:rPr lang="nl-NL"/>
              <a:t>Onderzoek bestaat uit enquêtes, interviews, literatuurstudie en focusgroepen</a:t>
            </a:r>
          </a:p>
          <a:p>
            <a:pPr lvl="1"/>
            <a:r>
              <a:rPr lang="nl-NL"/>
              <a:t>Ook gebruik mogen maken van resultaten van het ACOI-onderzoek onder journalisten</a:t>
            </a:r>
          </a:p>
          <a:p>
            <a:pPr lvl="1"/>
            <a:endParaRPr lang="nl-NL"/>
          </a:p>
          <a:p>
            <a:r>
              <a:rPr lang="nl-NL"/>
              <a:t>Onderzoeksvraag</a:t>
            </a:r>
          </a:p>
          <a:p>
            <a:pPr lvl="1"/>
            <a:r>
              <a:rPr lang="nl-NL"/>
              <a:t>Knelpunten, best </a:t>
            </a:r>
            <a:r>
              <a:rPr lang="nl-NL" err="1"/>
              <a:t>practices</a:t>
            </a:r>
            <a:r>
              <a:rPr lang="nl-NL"/>
              <a:t>, neveneffecten</a:t>
            </a:r>
          </a:p>
          <a:p>
            <a:pPr lvl="1"/>
            <a:r>
              <a:rPr lang="nl-NL"/>
              <a:t>Aanbevelingen voor geconstateerde knelpunten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83CB69-0E2C-6334-8F14-E2EDE8D3E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Introductie onderzoek</a:t>
            </a:r>
          </a:p>
        </p:txBody>
      </p:sp>
    </p:spTree>
    <p:extLst>
      <p:ext uri="{BB962C8B-B14F-4D97-AF65-F5344CB8AC3E}">
        <p14:creationId xmlns:p14="http://schemas.microsoft.com/office/powerpoint/2010/main" val="17371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852BC36-94A8-D18B-5FAF-4ED31446D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069" y="1556792"/>
            <a:ext cx="10517874" cy="4680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Overheidsorganisaties voeren de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Woo</a:t>
            </a: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 niet goed</a:t>
            </a: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De onvoldoende uitvoering ligt voor een deel in de beperkte capaciteit</a:t>
            </a: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Daarnaast ontbreekt het aan sturing en aan prioriteit bij de uitvoering van de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Woo</a:t>
            </a:r>
            <a:endParaRPr lang="nl-NL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Ruimere openbaarheidswetgeving leidt via omvangrijke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Woo</a:t>
            </a: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-verzoeken tot een grote uitvoeringslast</a:t>
            </a: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Best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practices</a:t>
            </a: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 worden breed onderschreven, maar nog beperkt toegepast</a:t>
            </a: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De onvoldoende uitvoering schaadt het vertrouwen en bemoeilijkt zo het proces</a:t>
            </a: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De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Woo</a:t>
            </a: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 draagt (net als de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Wob</a:t>
            </a: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) bij aan juridisering van de relatie tussen overheid en burger</a:t>
            </a: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Veel ambtenaren ervaren dat ze minder professioneel kunnen adviseren in hun werk</a:t>
            </a:r>
          </a:p>
          <a:p>
            <a:pPr>
              <a:lnSpc>
                <a:spcPct val="100000"/>
              </a:lnSpc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Rol ACOI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83CB69-0E2C-6334-8F14-E2EDE8D3E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Conclusies</a:t>
            </a:r>
          </a:p>
        </p:txBody>
      </p:sp>
    </p:spTree>
    <p:extLst>
      <p:ext uri="{BB962C8B-B14F-4D97-AF65-F5344CB8AC3E}">
        <p14:creationId xmlns:p14="http://schemas.microsoft.com/office/powerpoint/2010/main" val="335714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0EDC96C-F13E-9B0B-FB1A-DC65EF758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7" y="1742936"/>
            <a:ext cx="10980738" cy="4494352"/>
          </a:xfrm>
        </p:spPr>
        <p:txBody>
          <a:bodyPr/>
          <a:lstStyle/>
          <a:p>
            <a:endParaRPr lang="nl-NL" sz="1800">
              <a:effectLst/>
              <a:latin typeface="Avenir Next L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nl-NL" sz="180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Zet stappen die wederzijds vertrouwen herstellen (en daarmee het proces versnellen)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Zorg voor goede inrichting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Woo</a:t>
            </a: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-proces en zet daarbij meer in op informatiespecialisten</a:t>
            </a:r>
          </a:p>
          <a:p>
            <a:pPr>
              <a:buFont typeface="+mj-lt"/>
              <a:buAutoNum type="arabicPeriod"/>
            </a:pPr>
            <a:r>
              <a:rPr lang="nl-NL" sz="180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Verhoog prioriteit en sturing op doorlooptijden en zorg voor een cultuur van openheid</a:t>
            </a:r>
          </a:p>
          <a:p>
            <a:pPr>
              <a:buFont typeface="+mj-lt"/>
              <a:buAutoNum type="arabicPeriod"/>
            </a:pPr>
            <a:r>
              <a:rPr lang="nl-NL" sz="180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Breng periodiek in kaart wat de werklast is die gemoeid is met een goede uitvoering van de </a:t>
            </a:r>
            <a:r>
              <a:rPr lang="nl-NL" sz="1800" err="1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Woo</a:t>
            </a:r>
            <a:endParaRPr lang="nl-NL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7E41B9-85D7-507E-916C-B3BB1A8A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Gericht op verbetering van het </a:t>
            </a:r>
            <a:r>
              <a:rPr lang="nl-NL" err="1"/>
              <a:t>Woo</a:t>
            </a:r>
            <a:r>
              <a:rPr lang="nl-NL"/>
              <a:t>-proces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CEDBE2-7A9E-1EFB-C81F-B420CA2E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aanbevelingen</a:t>
            </a:r>
          </a:p>
        </p:txBody>
      </p:sp>
    </p:spTree>
    <p:extLst>
      <p:ext uri="{BB962C8B-B14F-4D97-AF65-F5344CB8AC3E}">
        <p14:creationId xmlns:p14="http://schemas.microsoft.com/office/powerpoint/2010/main" val="260564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0EDC96C-F13E-9B0B-FB1A-DC65EF758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7" y="1543050"/>
            <a:ext cx="10980738" cy="469423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Veranker de processtappen voor grote </a:t>
            </a:r>
            <a:r>
              <a:rPr lang="nl-NL" err="1">
                <a:ea typeface="MS Mincho" panose="02020609040205080304" pitchFamily="49" charset="-128"/>
                <a:cs typeface="Times New Roman" panose="02020603050405020304" pitchFamily="18" charset="0"/>
              </a:rPr>
              <a:t>Woo</a:t>
            </a: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-verzoeken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Koppel beperkingen niet aan informatiedragers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Maximeer het aantal op te vragen documenten voor niet-journalisten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Stel een handreiking op voor de vertrouwelijke voorinzage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Werk met aparte verdagingstermijnen voor grote en kleine verzoeken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Verlaag de eisen die gelden voor de antimisbruikbepaling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Herformuleer de i-grond bij de uitzonderingsgronden om ruimhartige toepassing te beperken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Overweeg het instellen van een relatieve uitzonderingsgrond voor documenten van beperkt belang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Onderzoek de mogelijkheid tot bezwaar bij een onafhankelijk instituut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Stel een handreiking op voor de inspanningsverplichting bij actieve openbaarheid</a:t>
            </a:r>
          </a:p>
          <a:p>
            <a:pPr>
              <a:buFont typeface="+mj-lt"/>
              <a:buAutoNum type="arabicPeriod"/>
            </a:pPr>
            <a:r>
              <a:rPr lang="nl-NL">
                <a:ea typeface="MS Mincho" panose="02020609040205080304" pitchFamily="49" charset="-128"/>
                <a:cs typeface="Times New Roman" panose="02020603050405020304" pitchFamily="18" charset="0"/>
              </a:rPr>
              <a:t>Onderzoek een ‘digitale vingerafdruk’ voor documenten die reeds openbaar zijn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7E41B9-85D7-507E-916C-B3BB1A8A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Rond het wettelijke kader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CEDBE2-7A9E-1EFB-C81F-B420CA2E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aanbevelingen</a:t>
            </a:r>
          </a:p>
        </p:txBody>
      </p:sp>
    </p:spTree>
    <p:extLst>
      <p:ext uri="{BB962C8B-B14F-4D97-AF65-F5344CB8AC3E}">
        <p14:creationId xmlns:p14="http://schemas.microsoft.com/office/powerpoint/2010/main" val="68070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3FE843-D036-F3CE-BFA4-1753067398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168A325-FFA6-77D5-BAD6-0FB1BCF64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867936"/>
            <a:ext cx="4673938" cy="561064"/>
          </a:xfrm>
        </p:spPr>
        <p:txBody>
          <a:bodyPr/>
          <a:lstStyle/>
          <a:p>
            <a:r>
              <a:rPr lang="nl-NL" sz="2800" b="1"/>
              <a:t>Download het rapport </a:t>
            </a:r>
            <a:r>
              <a:rPr lang="nl-NL" sz="2800" b="1">
                <a:sym typeface="Wingdings" panose="05000000000000000000" pitchFamily="2" charset="2"/>
              </a:rPr>
              <a:t></a:t>
            </a:r>
            <a:endParaRPr lang="nl-NL" sz="2800" b="1"/>
          </a:p>
        </p:txBody>
      </p:sp>
      <p:pic>
        <p:nvPicPr>
          <p:cNvPr id="10" name="Afbeelding 9" descr="Afbeelding met patroon, plein, pixel, ontwerp&#10;&#10;Automatisch gegenereerde beschrijving">
            <a:extLst>
              <a:ext uri="{FF2B5EF4-FFF2-40B4-BE49-F238E27FC236}">
                <a16:creationId xmlns:a16="http://schemas.microsoft.com/office/drawing/2014/main" id="{49B0A9CD-8D9A-A191-D4CC-FE359744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26" y="1371432"/>
            <a:ext cx="3398531" cy="33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980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3">
      <a:dk1>
        <a:srgbClr val="000000"/>
      </a:dk1>
      <a:lt1>
        <a:srgbClr val="FEFFFE"/>
      </a:lt1>
      <a:dk2>
        <a:srgbClr val="F0F4FD"/>
      </a:dk2>
      <a:lt2>
        <a:srgbClr val="FEFFFE"/>
      </a:lt2>
      <a:accent1>
        <a:srgbClr val="D22C2A"/>
      </a:accent1>
      <a:accent2>
        <a:srgbClr val="264149"/>
      </a:accent2>
      <a:accent3>
        <a:srgbClr val="FCEC75"/>
      </a:accent3>
      <a:accent4>
        <a:srgbClr val="498794"/>
      </a:accent4>
      <a:accent5>
        <a:srgbClr val="D9D9D9"/>
      </a:accent5>
      <a:accent6>
        <a:srgbClr val="62BE7E"/>
      </a:accent6>
      <a:hlink>
        <a:srgbClr val="488794"/>
      </a:hlink>
      <a:folHlink>
        <a:srgbClr val="264149"/>
      </a:folHlink>
    </a:clrScheme>
    <a:fontScheme name="Aangepast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O POWERPOINT -alle slides met voorbeelden- (NL)" id="{18A7848F-705A-4D91-8FAD-D101F32EBBCB}" vid="{E4C0FF10-8477-4304-A552-74FCE831F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D0E661F303540A90F5DB66C6AF48C" ma:contentTypeVersion="12" ma:contentTypeDescription="Een nieuw document maken." ma:contentTypeScope="" ma:versionID="91c45b3a1b3b369dc8730a259dcccb47">
  <xsd:schema xmlns:xsd="http://www.w3.org/2001/XMLSchema" xmlns:xs="http://www.w3.org/2001/XMLSchema" xmlns:p="http://schemas.microsoft.com/office/2006/metadata/properties" xmlns:ns2="16b98ca6-2974-4765-88a6-20ef6f175385" xmlns:ns3="1186aaa2-67e1-4e07-a2c0-0ce6ee0f4fa9" targetNamespace="http://schemas.microsoft.com/office/2006/metadata/properties" ma:root="true" ma:fieldsID="f7c07b52cbea8f42f1d7cca52a8c6173" ns2:_="" ns3:_="">
    <xsd:import namespace="16b98ca6-2974-4765-88a6-20ef6f175385"/>
    <xsd:import namespace="1186aaa2-67e1-4e07-a2c0-0ce6ee0f4f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98ca6-2974-4765-88a6-20ef6f175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b6376caf-eb23-4d4d-9434-dc3dea19bc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6aaa2-67e1-4e07-a2c0-0ce6ee0f4fa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caab43e-219f-497d-8dfa-8d90ca056b49}" ma:internalName="TaxCatchAll" ma:showField="CatchAllData" ma:web="1186aaa2-67e1-4e07-a2c0-0ce6ee0f4f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86aaa2-67e1-4e07-a2c0-0ce6ee0f4fa9" xsi:nil="true"/>
    <lcf76f155ced4ddcb4097134ff3c332f xmlns="16b98ca6-2974-4765-88a6-20ef6f175385">
      <Terms xmlns="http://schemas.microsoft.com/office/infopath/2007/PartnerControls"/>
    </lcf76f155ced4ddcb4097134ff3c332f>
    <SharedWithUsers xmlns="1186aaa2-67e1-4e07-a2c0-0ce6ee0f4fa9">
      <UserInfo>
        <DisplayName>Nils Verheuvel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58125C-61F3-4C7F-9282-E217ED7664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12067E-53E6-453A-9144-3393262A3F6E}">
  <ds:schemaRefs>
    <ds:schemaRef ds:uri="1186aaa2-67e1-4e07-a2c0-0ce6ee0f4fa9"/>
    <ds:schemaRef ds:uri="16b98ca6-2974-4765-88a6-20ef6f1753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4337CD-5791-4F05-AB59-AC8C857CA516}">
  <ds:schemaRefs>
    <ds:schemaRef ds:uri="1186aaa2-67e1-4e07-a2c0-0ce6ee0f4fa9"/>
    <ds:schemaRef ds:uri="16b98ca6-2974-4765-88a6-20ef6f1753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SEO POWERPOINT -alle slides met voorbeelden- (NL) </Template>
  <TotalTime>0</TotalTime>
  <Words>350</Words>
  <Application>Microsoft Macintosh PowerPoint</Application>
  <PresentationFormat>Breedbeeld</PresentationFormat>
  <Paragraphs>49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Avenir Next LT Pro</vt:lpstr>
      <vt:lpstr>Wingdings</vt:lpstr>
      <vt:lpstr>Gotham Book</vt:lpstr>
      <vt:lpstr>Aangepast ontwerp</vt:lpstr>
      <vt:lpstr>PowerPoint-presentatie</vt:lpstr>
      <vt:lpstr>PowerPoint-presentatie</vt:lpstr>
      <vt:lpstr>PowerPoint-presentatie</vt:lpstr>
      <vt:lpstr>Gericht op verbetering van het Woo-proces</vt:lpstr>
      <vt:lpstr>Rond het wettelijke kader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Nils Verheuvel</dc:creator>
  <cp:lastModifiedBy>Frits Bussemaker</cp:lastModifiedBy>
  <cp:revision>2</cp:revision>
  <cp:lastPrinted>2018-04-20T07:10:03Z</cp:lastPrinted>
  <dcterms:created xsi:type="dcterms:W3CDTF">2023-10-04T09:37:22Z</dcterms:created>
  <dcterms:modified xsi:type="dcterms:W3CDTF">2024-01-18T15:53:25Z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0x010100CD0D0E661F303540A90F5DB66C6AF48C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