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696" r:id="rId3"/>
    <p:sldId id="692" r:id="rId4"/>
    <p:sldId id="697" r:id="rId5"/>
    <p:sldId id="695" r:id="rId6"/>
    <p:sldId id="278" r:id="rId7"/>
    <p:sldId id="698" r:id="rId8"/>
    <p:sldId id="272" r:id="rId9"/>
  </p:sldIdLst>
  <p:sldSz cx="9144000" cy="5143500" type="screen16x9"/>
  <p:notesSz cx="6858000" cy="9144000"/>
  <p:custDataLst>
    <p:tags r:id="rId12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8">
          <p15:clr>
            <a:srgbClr val="A4A3A4"/>
          </p15:clr>
        </p15:guide>
        <p15:guide id="2" orient="horz" pos="744">
          <p15:clr>
            <a:srgbClr val="A4A3A4"/>
          </p15:clr>
        </p15:guide>
        <p15:guide id="3" pos="2880">
          <p15:clr>
            <a:srgbClr val="A4A3A4"/>
          </p15:clr>
        </p15:guide>
        <p15:guide id="4" pos="271">
          <p15:clr>
            <a:srgbClr val="A4A3A4"/>
          </p15:clr>
        </p15:guide>
        <p15:guide id="5" pos="54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1F6B"/>
    <a:srgbClr val="EECC35"/>
    <a:srgbClr val="F7472A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A99BD8-A010-49C4-AE30-A09BD333710F}" v="9" dt="2024-02-02T09:16:38.633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8" autoAdjust="0"/>
  </p:normalViewPr>
  <p:slideViewPr>
    <p:cSldViewPr snapToGrid="0">
      <p:cViewPr varScale="1">
        <p:scale>
          <a:sx n="84" d="100"/>
          <a:sy n="84" d="100"/>
        </p:scale>
        <p:origin x="804" y="56"/>
      </p:cViewPr>
      <p:guideLst>
        <p:guide orient="horz" pos="2878"/>
        <p:guide orient="horz" pos="744"/>
        <p:guide pos="2880"/>
        <p:guide pos="271"/>
        <p:guide pos="54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25" d="100"/>
          <a:sy n="125" d="100"/>
        </p:scale>
        <p:origin x="-2208" y="15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3B54B-1DB4-4548-B55C-A419C7CB6B35}" type="datetimeFigureOut">
              <a:rPr lang="nl-NL" smtClean="0"/>
              <a:t>2-2-2024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6D42F-A6E9-4566-9B51-2DB85E40270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4656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FFDD6-80DA-4732-AB62-D182E15B6E20}" type="datetimeFigureOut">
              <a:rPr lang="nl-NL" smtClean="0"/>
              <a:t>2-2-2024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57150" y="649288"/>
            <a:ext cx="6972300" cy="3922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13568" y="4714504"/>
            <a:ext cx="5230863" cy="3764478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7D123-C831-4A2D-920C-8F39C4D8C04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71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5560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2230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89535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16205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57150" y="649288"/>
            <a:ext cx="6972300" cy="3922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7D123-C831-4A2D-920C-8F39C4D8C04B}" type="slidenum">
              <a:rPr lang="nl-NL" smtClean="0"/>
              <a:t>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1770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.jp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3.emf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emf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3.emf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3.emf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jp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3.emf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jp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3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jp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3.emf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jp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3.em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jp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3.emf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.jpg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.xml"/><Relationship Id="rId7" Type="http://schemas.openxmlformats.org/officeDocument/2006/relationships/oleObject" Target="../embeddings/oleObject4.bin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1.jp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5.xml"/><Relationship Id="rId9" Type="http://schemas.openxmlformats.org/officeDocument/2006/relationships/image" Target="../media/image13.t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Provinciehuis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434475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82462" y="2714400"/>
            <a:ext cx="3546663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59550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ereikbaar ZH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16548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CE4183-3CC1-4278-A7B6-861E50254297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718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Concurrerend ZH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698035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62F47E-F438-4019-B1F1-6D0737D9B6A6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6130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ezond en Veilig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307223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3ECE84D-3D96-469C-AB47-0EC9729405FC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382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amenwerken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90603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617417-A6C0-4BE7-975C-595A3277DC7A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0671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chone Energie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8270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5F2F36-69B0-4EF4-ACA4-5167DDA640CE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183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terke Steden en Dorpen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31414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E8E29C-CDBC-4BA0-A00E-65C8FC548138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530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Versterken Natuur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913831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88D1807-ED12-4152-BA69-3891B0FF0C61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882461" y="1938337"/>
            <a:ext cx="4622411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297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en Cover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1"/>
            </p:custDataLst>
          </p:nvPr>
        </p:nvSpPr>
        <p:spPr>
          <a:xfrm>
            <a:off x="5727599" y="-1"/>
            <a:ext cx="3416400" cy="5144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5265616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ubtitle 2">
            <a:extLst>
              <a:ext uri="{FF2B5EF4-FFF2-40B4-BE49-F238E27FC236}">
                <a16:creationId xmlns:a16="http://schemas.microsoft.com/office/drawing/2014/main" id="{E8DCF166-39A4-4A13-85DF-E6F8B3C14FFC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82462" y="2714400"/>
            <a:ext cx="3537138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6159650-3484-4E65-A421-ACC3EE448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462" y="1936800"/>
            <a:ext cx="4659356" cy="5832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596855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1500" y="710652"/>
            <a:ext cx="7837488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71500" y="1428750"/>
            <a:ext cx="7837488" cy="3139679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lnSpc>
                <a:spcPct val="150000"/>
              </a:lnSpc>
              <a:buFont typeface="Wingdings" panose="05000000000000000000" pitchFamily="2" charset="2"/>
              <a:buChar char="§"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2925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4375" indent="-171450">
              <a:lnSpc>
                <a:spcPct val="150000"/>
              </a:lnSpc>
              <a:defRPr sz="1600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8953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0353" y="4794084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75388" y="4794083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40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en foto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97382830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571500" y="1308190"/>
            <a:ext cx="3546663" cy="4234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50000"/>
              </a:lnSpc>
              <a:buNone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</a:t>
            </a:r>
            <a:r>
              <a:rPr lang="nl-NL"/>
              <a:t>om tekst toe te voegen</a:t>
            </a:r>
            <a:endParaRPr lang="nl-NL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5727599" y="-1"/>
            <a:ext cx="3416400" cy="5144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4D379FD-8BD4-4811-9807-915B47569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701083"/>
            <a:ext cx="4914900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3164657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79357" y="4807511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248494" y="4807512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9CA5524-084C-47F7-AA3A-A8A468C721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67757" y="1992355"/>
            <a:ext cx="4141786" cy="434093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2800" i="1">
                <a:solidFill>
                  <a:srgbClr val="281F6B"/>
                </a:solidFill>
                <a:latin typeface="Georgia" panose="02040502050405020303" pitchFamily="18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“Provinciale uitspraken”</a:t>
            </a:r>
            <a:endParaRPr lang="nl-NL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559AA1B-0F4A-4100-A194-0177CDBD44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916708" y="2719481"/>
            <a:ext cx="2541586" cy="248017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>
              <a:buNone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 ─ Dhr. V. van Achternaam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56386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object met bal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80353" y="4794084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75388" y="4794083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8737B4-2FD5-4A45-987F-9128F9ACD98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500" y="1428750"/>
            <a:ext cx="7837488" cy="3139679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lnSpc>
                <a:spcPct val="150000"/>
              </a:lnSpc>
              <a:buFont typeface="Wingdings" panose="05000000000000000000" pitchFamily="2" charset="2"/>
              <a:buChar char="§"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2925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4375" indent="-171450">
              <a:lnSpc>
                <a:spcPct val="150000"/>
              </a:lnSpc>
              <a:defRPr sz="1600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8953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FE92D4-CAAE-4DC0-B3B6-4690BA86B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701083"/>
            <a:ext cx="7837488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579036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en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BB238C0-88EA-4AB1-A12F-847285A48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5388" y="4794083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2C17670-B6DA-429C-B383-715F8716A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80353" y="4794084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455126-5ADC-47ED-94E6-E82C3650B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701083"/>
            <a:ext cx="7837488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3834515-0CD3-4AEE-AE16-BB1AA37485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500" y="1328739"/>
            <a:ext cx="7837488" cy="391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361950" indent="0">
              <a:buNone/>
              <a:defRPr/>
            </a:lvl2pPr>
            <a:lvl3pPr marL="714375" indent="0">
              <a:buNone/>
              <a:defRPr/>
            </a:lvl3pPr>
            <a:lvl4pPr marL="1076325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nl-NL"/>
              <a:t>Klik om tekst in te voegen</a:t>
            </a:r>
          </a:p>
        </p:txBody>
      </p:sp>
    </p:spTree>
    <p:extLst>
      <p:ext uri="{BB962C8B-B14F-4D97-AF65-F5344CB8AC3E}">
        <p14:creationId xmlns:p14="http://schemas.microsoft.com/office/powerpoint/2010/main" val="359472837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ee object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25177" y="4807512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6266424" y="4807512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40AC4C-61E9-4721-9F78-2FF00A5011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499" y="1428750"/>
            <a:ext cx="3916800" cy="28044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lnSpc>
                <a:spcPct val="150000"/>
              </a:lnSpc>
              <a:buFont typeface="Wingdings" panose="05000000000000000000" pitchFamily="2" charset="2"/>
              <a:buChar char="§"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2925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4375" indent="-171450">
              <a:lnSpc>
                <a:spcPct val="150000"/>
              </a:lnSpc>
              <a:defRPr sz="1600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8953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AFF2CA-27E5-45B9-B869-BFA0ED7CEB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09671" y="1428750"/>
            <a:ext cx="3916800" cy="2804400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lnSpc>
                <a:spcPct val="150000"/>
              </a:lnSpc>
              <a:buFont typeface="Wingdings" panose="05000000000000000000" pitchFamily="2" charset="2"/>
              <a:buChar char="§"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2925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4375" indent="-171450">
              <a:lnSpc>
                <a:spcPct val="150000"/>
              </a:lnSpc>
              <a:defRPr sz="1600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8953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E1462B-417B-43F8-8006-2E8D236C35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701083"/>
            <a:ext cx="7837488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2788469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gelijk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25177" y="4807512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>
          <a:xfrm>
            <a:off x="6266424" y="4807512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640AC4C-61E9-4721-9F78-2FF00A5011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1499" y="1935332"/>
            <a:ext cx="3916800" cy="2297818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lnSpc>
                <a:spcPct val="150000"/>
              </a:lnSpc>
              <a:buFont typeface="Wingdings" panose="05000000000000000000" pitchFamily="2" charset="2"/>
              <a:buChar char="§"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2925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4375" indent="-171450">
              <a:lnSpc>
                <a:spcPct val="150000"/>
              </a:lnSpc>
              <a:defRPr sz="1600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8953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6AFF2CA-27E5-45B9-B869-BFA0ED7CEB3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09671" y="1935331"/>
            <a:ext cx="3916800" cy="2297818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>
              <a:lnSpc>
                <a:spcPct val="150000"/>
              </a:lnSpc>
              <a:buFont typeface="Wingdings" panose="05000000000000000000" pitchFamily="2" charset="2"/>
              <a:buChar char="§"/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619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42925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714375" indent="-171450">
              <a:lnSpc>
                <a:spcPct val="150000"/>
              </a:lnSpc>
              <a:defRPr sz="1600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895350" indent="-180975">
              <a:lnSpc>
                <a:spcPct val="150000"/>
              </a:lnSpc>
              <a:defRPr sz="16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5900265-61E5-48CF-A03D-0321B8BD481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71499" y="1360970"/>
            <a:ext cx="3916800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BED6F69-8339-4760-9BE7-47E46CBE035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809671" y="1360970"/>
            <a:ext cx="3916800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500" b="1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een tekst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B97601A-A2C5-4823-81F0-9E9AC15A1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701083"/>
            <a:ext cx="7837488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858398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80353" y="4794084"/>
            <a:ext cx="2895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329176" y="4794083"/>
            <a:ext cx="2133600" cy="138499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3F1C08-4B53-4E38-9535-D52BB8626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701083"/>
            <a:ext cx="7837488" cy="49244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</p:spTree>
    <p:extLst>
      <p:ext uri="{BB962C8B-B14F-4D97-AF65-F5344CB8AC3E}">
        <p14:creationId xmlns:p14="http://schemas.microsoft.com/office/powerpoint/2010/main" val="6742685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iet invoegen (systeemdia)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2546039"/>
              </p:ext>
            </p:ext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2">
            <a:extLst>
              <a:ext uri="{FF2B5EF4-FFF2-40B4-BE49-F238E27FC236}">
                <a16:creationId xmlns:a16="http://schemas.microsoft.com/office/drawing/2014/main" id="{3072B6A5-EC29-4FA0-8BED-DEBB437A8FAE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82462" y="2714400"/>
            <a:ext cx="3538800" cy="24141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1600">
                <a:solidFill>
                  <a:srgbClr val="281F6B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een ondertitel te maken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0FA74722-67C2-4EA2-A61E-A56A2B2789D6}"/>
              </a:ext>
            </a:extLst>
          </p:cNvPr>
          <p:cNvSpPr>
            <a:spLocks noGrp="1"/>
          </p:cNvSpPr>
          <p:nvPr>
            <p:ph type="pic" sz="quarter" idx="10" hasCustomPrompt="1"/>
            <p:custDataLst>
              <p:tags r:id="rId3"/>
            </p:custDataLst>
          </p:nvPr>
        </p:nvSpPr>
        <p:spPr>
          <a:xfrm>
            <a:off x="5727599" y="-1"/>
            <a:ext cx="3416400" cy="5144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nl-NL" dirty="0"/>
              <a:t>Klik op het pictogram om </a:t>
            </a:r>
            <a:br>
              <a:rPr lang="nl-NL" dirty="0"/>
            </a:br>
            <a:r>
              <a:rPr lang="nl-NL" dirty="0"/>
              <a:t>een afbeelding in te voegen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E8770D6-BA0A-4BC7-98BB-F39F27455F12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82461" y="1938337"/>
            <a:ext cx="4770194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1" baseline="0">
                <a:solidFill>
                  <a:srgbClr val="281F6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AAB070F-B317-4B96-B2B5-CE6D2A7BCA3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99" y="1752300"/>
            <a:ext cx="565200" cy="33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8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2000" y="4795200"/>
            <a:ext cx="289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4800" y="4795200"/>
            <a:ext cx="2133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>
              <a:defRPr lang="nl-NL" sz="900" smtClean="0"/>
            </a:lvl1pPr>
          </a:lstStyle>
          <a:p>
            <a:pPr algn="r"/>
            <a:fld id="{52CD5E70-B072-4ABF-98D2-981DEBBF7F7D}" type="slidenum">
              <a:rPr lang="nl-NL" smtClean="0"/>
              <a:pPr algn="r"/>
              <a:t>‹nr.›</a:t>
            </a:fld>
            <a:endParaRPr lang="nl-NL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C46C9D-AA03-4E57-BF9E-72B03BAB849B}"/>
              </a:ext>
            </a:extLst>
          </p:cNvPr>
          <p:cNvSpPr txBox="1">
            <a:spLocks/>
          </p:cNvSpPr>
          <p:nvPr userDrawn="1"/>
        </p:nvSpPr>
        <p:spPr>
          <a:xfrm>
            <a:off x="571500" y="1428750"/>
            <a:ext cx="7837488" cy="3139679"/>
          </a:xfrm>
          <a:prstGeom prst="rect">
            <a:avLst/>
          </a:prstGeom>
        </p:spPr>
        <p:txBody>
          <a:bodyPr>
            <a:normAutofit/>
          </a:bodyPr>
          <a:lstStyle>
            <a:lvl1pPr marL="180975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61950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–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42925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•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14375" indent="-171450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–"/>
              <a:defRPr sz="1600" kern="1200" baseline="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80975" algn="l" defTabSz="914400" rtl="0" eaLnBrk="1" latinLnBrk="0" hangingPunct="1">
              <a:lnSpc>
                <a:spcPct val="150000"/>
              </a:lnSpc>
              <a:spcBef>
                <a:spcPts val="0"/>
              </a:spcBef>
              <a:buFont typeface="Arial" pitchFamily="34" charset="0"/>
              <a:buChar char="»"/>
              <a:defRPr sz="1600" kern="1200">
                <a:solidFill>
                  <a:srgbClr val="281F6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151063" indent="-3587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Eerste niveau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13C4F1-36D1-45A6-AE27-272B3FF72BFB}"/>
              </a:ext>
            </a:extLst>
          </p:cNvPr>
          <p:cNvSpPr txBox="1">
            <a:spLocks/>
          </p:cNvSpPr>
          <p:nvPr userDrawn="1"/>
        </p:nvSpPr>
        <p:spPr>
          <a:xfrm>
            <a:off x="571500" y="701083"/>
            <a:ext cx="7837488" cy="4924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281F6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/>
              <a:t>Klik om een titel te maken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4661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7" r:id="rId9"/>
    <p:sldLayoutId id="2147483650" r:id="rId10"/>
    <p:sldLayoutId id="2147483673" r:id="rId11"/>
    <p:sldLayoutId id="2147483655" r:id="rId12"/>
    <p:sldLayoutId id="2147483675" r:id="rId13"/>
    <p:sldLayoutId id="2147483651" r:id="rId14"/>
    <p:sldLayoutId id="2147483652" r:id="rId15"/>
    <p:sldLayoutId id="2147483676" r:id="rId16"/>
    <p:sldLayoutId id="2147483654" r:id="rId17"/>
    <p:sldLayoutId id="2147483662" r:id="rId1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381000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76325" indent="-361950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8275" indent="-361950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0700" indent="-352425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063" indent="-358775" algn="l" defTabSz="914400" rtl="0" eaLnBrk="1" latinLnBrk="0" hangingPunct="1">
        <a:lnSpc>
          <a:spcPct val="105000"/>
        </a:lnSpc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38.xml"/><Relationship Id="rId7" Type="http://schemas.openxmlformats.org/officeDocument/2006/relationships/image" Target="../media/image3.em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7.jpe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16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EBD848ED-53F8-9568-A600-89A3F492305E}"/>
              </a:ext>
            </a:extLst>
          </p:cNvPr>
          <p:cNvSpPr/>
          <p:nvPr/>
        </p:nvSpPr>
        <p:spPr>
          <a:xfrm>
            <a:off x="-160020" y="4573052"/>
            <a:ext cx="8754131" cy="601980"/>
          </a:xfrm>
          <a:prstGeom prst="rect">
            <a:avLst/>
          </a:prstGeom>
          <a:solidFill>
            <a:srgbClr val="EECC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564428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ubtitle 6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98120" y="2501085"/>
            <a:ext cx="6278880" cy="1367875"/>
          </a:xfrm>
        </p:spPr>
        <p:txBody>
          <a:bodyPr/>
          <a:lstStyle/>
          <a:p>
            <a:r>
              <a:rPr lang="nl-NL" dirty="0"/>
              <a:t>Open Donderdag 8 februari 2024</a:t>
            </a:r>
          </a:p>
          <a:p>
            <a:endParaRPr lang="nl-NL" dirty="0"/>
          </a:p>
          <a:p>
            <a:r>
              <a:rPr lang="nl-NL" b="1" dirty="0"/>
              <a:t>Margo ter Bekke</a:t>
            </a:r>
            <a:r>
              <a:rPr lang="nl-NL" dirty="0"/>
              <a:t>, datastrateeg PZH en van </a:t>
            </a:r>
            <a:r>
              <a:rPr lang="nl-NL" dirty="0" err="1"/>
              <a:t>DeSNapp</a:t>
            </a:r>
            <a:endParaRPr lang="nl-NL" dirty="0"/>
          </a:p>
          <a:p>
            <a:r>
              <a:rPr lang="nl-NL" b="1" dirty="0"/>
              <a:t>Cornelis van der Sluis</a:t>
            </a:r>
            <a:r>
              <a:rPr lang="nl-NL" dirty="0"/>
              <a:t>, SluisWest Advocaten en van                           het Nederlands Kenniscentrum Open Overheid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56A548D-F011-E7DE-21C6-6E803F841B3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377" y="4567342"/>
            <a:ext cx="2095163" cy="539908"/>
          </a:xfrm>
          <a:prstGeom prst="rect">
            <a:avLst/>
          </a:prstGeom>
        </p:spPr>
      </p:pic>
      <p:pic>
        <p:nvPicPr>
          <p:cNvPr id="9" name="Afbeelding 8" descr="Afbeelding met Graphics, Lettertype, symbool, logo&#10;&#10;Automatisch gegenereerde beschrijving">
            <a:extLst>
              <a:ext uri="{FF2B5EF4-FFF2-40B4-BE49-F238E27FC236}">
                <a16:creationId xmlns:a16="http://schemas.microsoft.com/office/drawing/2014/main" id="{E92B7D5C-28D0-785F-C528-4C9E685CCF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745" y="4494890"/>
            <a:ext cx="2409825" cy="800100"/>
          </a:xfrm>
          <a:prstGeom prst="rect">
            <a:avLst/>
          </a:prstGeom>
        </p:spPr>
      </p:pic>
      <p:pic>
        <p:nvPicPr>
          <p:cNvPr id="12" name="Afbeelding 11" descr="Afbeelding met tekst, Lettertype, Graphics, logo&#10;&#10;Automatisch gegenereerde beschrijving">
            <a:extLst>
              <a:ext uri="{FF2B5EF4-FFF2-40B4-BE49-F238E27FC236}">
                <a16:creationId xmlns:a16="http://schemas.microsoft.com/office/drawing/2014/main" id="{5CA32225-8D3C-FF77-3F36-316A3DF2862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896" y="4597822"/>
            <a:ext cx="2626804" cy="521360"/>
          </a:xfrm>
          <a:prstGeom prst="rect">
            <a:avLst/>
          </a:prstGeom>
        </p:spPr>
      </p:pic>
      <p:pic>
        <p:nvPicPr>
          <p:cNvPr id="15" name="Afbeelding 14" descr="Afbeelding met Lettertype, schermopname, Elektrisch blauw, Graphics&#10;&#10;Automatisch gegenereerde beschrijving">
            <a:extLst>
              <a:ext uri="{FF2B5EF4-FFF2-40B4-BE49-F238E27FC236}">
                <a16:creationId xmlns:a16="http://schemas.microsoft.com/office/drawing/2014/main" id="{71A02AE9-6B53-0F7A-6EBE-2C440838BD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088" y="4584827"/>
            <a:ext cx="570829" cy="543433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4E140895-7ECF-A765-E059-A8DF87AE25D9}"/>
              </a:ext>
            </a:extLst>
          </p:cNvPr>
          <p:cNvSpPr txBox="1"/>
          <p:nvPr/>
        </p:nvSpPr>
        <p:spPr>
          <a:xfrm>
            <a:off x="198120" y="76463"/>
            <a:ext cx="2482018" cy="8001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nl-NL" dirty="0" err="1"/>
          </a:p>
        </p:txBody>
      </p:sp>
      <p:sp>
        <p:nvSpPr>
          <p:cNvPr id="6" name="Title 5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98120" y="648610"/>
            <a:ext cx="5486400" cy="1077218"/>
          </a:xfrm>
        </p:spPr>
        <p:txBody>
          <a:bodyPr/>
          <a:lstStyle/>
          <a:p>
            <a:r>
              <a:rPr lang="nl-NL" dirty="0"/>
              <a:t>Impact </a:t>
            </a:r>
            <a:r>
              <a:rPr lang="nl-NL" dirty="0" err="1"/>
              <a:t>Woo</a:t>
            </a:r>
            <a:r>
              <a:rPr lang="nl-NL" dirty="0"/>
              <a:t> op innovatieve ontwikkelingen, zoals </a:t>
            </a:r>
            <a:r>
              <a:rPr lang="nl-NL" dirty="0" err="1"/>
              <a:t>DeSNapp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4545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12E977D7-3773-A688-0439-4DE95D6E0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428750"/>
            <a:ext cx="7837488" cy="3486150"/>
          </a:xfrm>
        </p:spPr>
        <p:txBody>
          <a:bodyPr>
            <a:normAutofit/>
          </a:bodyPr>
          <a:lstStyle/>
          <a:p>
            <a:r>
              <a:rPr lang="nl-NL" sz="2000" dirty="0"/>
              <a:t>LinkedIn voor groepen en organisaties (open én besloten)</a:t>
            </a:r>
          </a:p>
          <a:p>
            <a:r>
              <a:rPr lang="nl-NL" sz="2000" dirty="0"/>
              <a:t>Omgekeerde Whatsapp: communicatie vanuit groep naar buiten</a:t>
            </a:r>
          </a:p>
          <a:p>
            <a:endParaRPr lang="nl-NL" sz="2000" dirty="0"/>
          </a:p>
          <a:p>
            <a:pPr marL="0" indent="0">
              <a:buNone/>
            </a:pPr>
            <a:r>
              <a:rPr lang="nl-NL" sz="2000" dirty="0"/>
              <a:t>Data </a:t>
            </a:r>
            <a:r>
              <a:rPr lang="nl-NL" sz="2000" dirty="0" err="1"/>
              <a:t>DeSNapp</a:t>
            </a:r>
            <a:r>
              <a:rPr lang="nl-NL" sz="2000" dirty="0"/>
              <a:t> levert omgekeerd CRM, met inzicht welke collega’s je kunnen helpen, op onderwerp of in relatie met andere organisaties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DB818A0-1F2E-3B3F-E585-DE851676A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1083"/>
            <a:ext cx="8343900" cy="492443"/>
          </a:xfrm>
        </p:spPr>
        <p:txBody>
          <a:bodyPr/>
          <a:lstStyle/>
          <a:p>
            <a:r>
              <a:rPr lang="nl-NL" dirty="0"/>
              <a:t>Open Platform </a:t>
            </a:r>
            <a:r>
              <a:rPr lang="nl-NL" dirty="0" err="1"/>
              <a:t>DeSNapp</a:t>
            </a:r>
            <a:r>
              <a:rPr lang="nl-NL" dirty="0"/>
              <a:t>, </a:t>
            </a:r>
            <a:r>
              <a:rPr lang="nl-NL" sz="2400" dirty="0"/>
              <a:t>De Strategische Netwerk app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23A06F91-B93A-1B1E-D7C3-CABEA9FB3FA6}"/>
              </a:ext>
            </a:extLst>
          </p:cNvPr>
          <p:cNvSpPr/>
          <p:nvPr/>
        </p:nvSpPr>
        <p:spPr>
          <a:xfrm>
            <a:off x="403860" y="4686300"/>
            <a:ext cx="1981200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71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cap="none" dirty="0">
                <a:ea typeface="Verdana" panose="020B0604030504040204" pitchFamily="34" charset="0"/>
              </a:rPr>
              <a:t>Waarom Woo-relevant?</a:t>
            </a:r>
            <a:endParaRPr lang="nl-NL" dirty="0"/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250" lvl="2" indent="0">
              <a:buClr>
                <a:srgbClr val="701E46"/>
              </a:buClr>
              <a:buNone/>
            </a:pPr>
            <a:endParaRPr lang="nl-NL" dirty="0">
              <a:solidFill>
                <a:srgbClr val="701E46"/>
              </a:solidFill>
              <a:ea typeface="Verdana" panose="020B0604030504040204" pitchFamily="34" charset="0"/>
            </a:endParaRPr>
          </a:p>
          <a:p>
            <a:pPr marL="496650" lvl="1" indent="-342900">
              <a:buClr>
                <a:srgbClr val="281F6B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ea typeface="Verdana" panose="020B0604030504040204" pitchFamily="34" charset="0"/>
              </a:rPr>
              <a:t>Van alle </a:t>
            </a:r>
            <a:r>
              <a:rPr lang="nl-NL" sz="2000" b="1" dirty="0">
                <a:ea typeface="Verdana" panose="020B0604030504040204" pitchFamily="34" charset="0"/>
              </a:rPr>
              <a:t>documenten</a:t>
            </a:r>
            <a:r>
              <a:rPr lang="nl-NL" sz="2000" dirty="0">
                <a:ea typeface="Verdana" panose="020B0604030504040204" pitchFamily="34" charset="0"/>
              </a:rPr>
              <a:t> (appjes, </a:t>
            </a:r>
            <a:r>
              <a:rPr lang="nl-NL" sz="2000" dirty="0" err="1">
                <a:ea typeface="Verdana" panose="020B0604030504040204" pitchFamily="34" charset="0"/>
              </a:rPr>
              <a:t>signal</a:t>
            </a:r>
            <a:r>
              <a:rPr lang="nl-NL" sz="2000" dirty="0">
                <a:ea typeface="Verdana" panose="020B0604030504040204" pitchFamily="34" charset="0"/>
              </a:rPr>
              <a:t>, alles!)</a:t>
            </a:r>
          </a:p>
          <a:p>
            <a:pPr marL="849075" lvl="2" indent="-342900">
              <a:buClr>
                <a:srgbClr val="281F6B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ea typeface="Verdana" panose="020B0604030504040204" pitchFamily="34" charset="0"/>
              </a:rPr>
              <a:t>Locatie en apparaat niet relevant</a:t>
            </a:r>
          </a:p>
          <a:p>
            <a:pPr marL="849075" lvl="2" indent="-342900">
              <a:buClr>
                <a:srgbClr val="281F6B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ea typeface="Verdana" panose="020B0604030504040204" pitchFamily="34" charset="0"/>
              </a:rPr>
              <a:t>Aard document ook niet relevant</a:t>
            </a:r>
          </a:p>
          <a:p>
            <a:pPr marL="858600" lvl="2" indent="-342900">
              <a:buClr>
                <a:srgbClr val="281F6B"/>
              </a:buClr>
              <a:buFont typeface="Wingdings" panose="05000000000000000000" pitchFamily="2" charset="2"/>
              <a:buChar char="§"/>
            </a:pPr>
            <a:endParaRPr lang="nl-NL" sz="2000" dirty="0">
              <a:ea typeface="Verdana" panose="020B0604030504040204" pitchFamily="34" charset="0"/>
            </a:endParaRPr>
          </a:p>
          <a:p>
            <a:pPr marL="496650" lvl="1" indent="-342900">
              <a:buClr>
                <a:srgbClr val="281F6B"/>
              </a:buClr>
              <a:buFont typeface="Wingdings" panose="05000000000000000000" pitchFamily="2" charset="2"/>
              <a:buChar char="§"/>
            </a:pPr>
            <a:r>
              <a:rPr lang="nl-NL" sz="2000" dirty="0">
                <a:ea typeface="Verdana" panose="020B0604030504040204" pitchFamily="34" charset="0"/>
              </a:rPr>
              <a:t>Zolang maar verband met </a:t>
            </a:r>
            <a:r>
              <a:rPr lang="nl-NL" sz="2000" b="1" dirty="0">
                <a:ea typeface="Verdana" panose="020B0604030504040204" pitchFamily="34" charset="0"/>
              </a:rPr>
              <a:t>publieke taak</a:t>
            </a:r>
          </a:p>
          <a:p>
            <a:pPr marL="515700" lvl="2">
              <a:buClr>
                <a:srgbClr val="701E46"/>
              </a:buClr>
            </a:pPr>
            <a:endParaRPr lang="nl-NL" dirty="0">
              <a:solidFill>
                <a:srgbClr val="701E46"/>
              </a:solidFill>
              <a:ea typeface="Verdana" panose="020B0604030504040204" pitchFamily="34" charset="0"/>
            </a:endParaRPr>
          </a:p>
          <a:p>
            <a:pPr marL="515700" lvl="2">
              <a:buClr>
                <a:srgbClr val="701E46"/>
              </a:buClr>
            </a:pPr>
            <a:endParaRPr lang="nl-NL" dirty="0">
              <a:solidFill>
                <a:srgbClr val="701E46"/>
              </a:solidFill>
              <a:ea typeface="Verdana" panose="020B0604030504040204" pitchFamily="34" charset="0"/>
            </a:endParaRPr>
          </a:p>
          <a:p>
            <a:endParaRPr lang="nl-NL" sz="1500" dirty="0"/>
          </a:p>
        </p:txBody>
      </p:sp>
      <p:pic>
        <p:nvPicPr>
          <p:cNvPr id="1026" name="Picture 2" descr="Rutte 'liegt niet', maar hij moet toch nog eens zijn sms-archief in | Foto  | AD.nl">
            <a:extLst>
              <a:ext uri="{FF2B5EF4-FFF2-40B4-BE49-F238E27FC236}">
                <a16:creationId xmlns:a16="http://schemas.microsoft.com/office/drawing/2014/main" id="{7466D5CD-001C-2C78-37F8-A1F0FB3AD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672" y="333308"/>
            <a:ext cx="3287289" cy="209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ep 5">
            <a:extLst>
              <a:ext uri="{FF2B5EF4-FFF2-40B4-BE49-F238E27FC236}">
                <a16:creationId xmlns:a16="http://schemas.microsoft.com/office/drawing/2014/main" id="{751CE627-4C5B-4F66-51FE-5F556AE00D58}"/>
              </a:ext>
            </a:extLst>
          </p:cNvPr>
          <p:cNvGrpSpPr/>
          <p:nvPr/>
        </p:nvGrpSpPr>
        <p:grpSpPr>
          <a:xfrm>
            <a:off x="5948242" y="1416996"/>
            <a:ext cx="2509578" cy="1630620"/>
            <a:chOff x="7614891" y="894526"/>
            <a:chExt cx="3346104" cy="2174160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3C2DDBB3-10E4-EA5D-13BA-06A9959B38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0991" t="9332" r="9481" b="48470"/>
            <a:stretch/>
          </p:blipFill>
          <p:spPr>
            <a:xfrm>
              <a:off x="7614891" y="894526"/>
              <a:ext cx="3346104" cy="2174160"/>
            </a:xfrm>
            <a:prstGeom prst="rect">
              <a:avLst/>
            </a:prstGeom>
          </p:spPr>
        </p:pic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D32405F-923E-E352-2BF4-8B819D8355D7}"/>
                </a:ext>
              </a:extLst>
            </p:cNvPr>
            <p:cNvCxnSpPr/>
            <p:nvPr/>
          </p:nvCxnSpPr>
          <p:spPr>
            <a:xfrm>
              <a:off x="7703902" y="994039"/>
              <a:ext cx="3205638" cy="2002203"/>
            </a:xfrm>
            <a:prstGeom prst="line">
              <a:avLst/>
            </a:prstGeom>
            <a:ln w="127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E6F921BF-9778-67C6-606B-6D280E48DBB7}"/>
                </a:ext>
              </a:extLst>
            </p:cNvPr>
            <p:cNvCxnSpPr/>
            <p:nvPr/>
          </p:nvCxnSpPr>
          <p:spPr>
            <a:xfrm flipH="1">
              <a:off x="7769526" y="994039"/>
              <a:ext cx="3140014" cy="2002203"/>
            </a:xfrm>
            <a:prstGeom prst="line">
              <a:avLst/>
            </a:prstGeom>
            <a:ln w="1270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7FB944B9-E8F7-5A67-32EE-7D91550718C1}"/>
              </a:ext>
            </a:extLst>
          </p:cNvPr>
          <p:cNvSpPr txBox="1"/>
          <p:nvPr/>
        </p:nvSpPr>
        <p:spPr>
          <a:xfrm>
            <a:off x="487680" y="4640580"/>
            <a:ext cx="1676400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endParaRPr lang="nl-NL" dirty="0" err="1"/>
          </a:p>
        </p:txBody>
      </p:sp>
    </p:spTree>
    <p:extLst>
      <p:ext uri="{BB962C8B-B14F-4D97-AF65-F5344CB8AC3E}">
        <p14:creationId xmlns:p14="http://schemas.microsoft.com/office/powerpoint/2010/main" val="85852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Duim omhoog silhouet">
            <a:extLst>
              <a:ext uri="{FF2B5EF4-FFF2-40B4-BE49-F238E27FC236}">
                <a16:creationId xmlns:a16="http://schemas.microsoft.com/office/drawing/2014/main" id="{D74E76BF-016B-2F29-6F0A-23D2DC173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953" y="1813560"/>
            <a:ext cx="1672907" cy="167290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B0B8343-FABB-4BE0-431B-C01074B07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Conclusie relevantie </a:t>
            </a:r>
            <a:r>
              <a:rPr lang="nl-NL" dirty="0" err="1"/>
              <a:t>Woo</a:t>
            </a:r>
            <a:r>
              <a:rPr lang="nl-NL" dirty="0"/>
              <a:t> voor </a:t>
            </a:r>
            <a:r>
              <a:rPr lang="nl-NL" dirty="0" err="1"/>
              <a:t>DeSNapp</a:t>
            </a: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CFB7486-189B-0DF6-85B9-33D040F7BABF}"/>
              </a:ext>
            </a:extLst>
          </p:cNvPr>
          <p:cNvSpPr/>
          <p:nvPr/>
        </p:nvSpPr>
        <p:spPr>
          <a:xfrm>
            <a:off x="403860" y="4686300"/>
            <a:ext cx="1981200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Graphic 7" descr="Duim omlaag silhouet">
            <a:extLst>
              <a:ext uri="{FF2B5EF4-FFF2-40B4-BE49-F238E27FC236}">
                <a16:creationId xmlns:a16="http://schemas.microsoft.com/office/drawing/2014/main" id="{E8F61C09-8566-2C7D-86E9-E4868EF9AE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29619" y="2246492"/>
            <a:ext cx="1609227" cy="160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71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14A19AA-5C68-8FA0-25ED-B9909B9AB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000" dirty="0"/>
              <a:t>Betere ontsluiting bestaande infobronnen (waar wat te vinden)</a:t>
            </a:r>
          </a:p>
          <a:p>
            <a:r>
              <a:rPr lang="nl-NL" sz="2000" dirty="0"/>
              <a:t>Door samenwerking met overheden zicht op ‘verplichte doorzending’</a:t>
            </a:r>
          </a:p>
          <a:p>
            <a:r>
              <a:rPr lang="nl-NL" sz="2000" dirty="0"/>
              <a:t>Nieuwe info dient niet alleen organisatie, maar ook burger</a:t>
            </a:r>
          </a:p>
          <a:p>
            <a:endParaRPr lang="nl-NL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5E9469-B9AD-D88B-02B1-CCDC78CD9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637"/>
            <a:ext cx="7837488" cy="492443"/>
          </a:xfrm>
        </p:spPr>
        <p:txBody>
          <a:bodyPr/>
          <a:lstStyle/>
          <a:p>
            <a:r>
              <a:rPr lang="nl-NL" dirty="0"/>
              <a:t>Positief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E67421D-FDCA-56E0-FA22-2D61BC2042F7}"/>
              </a:ext>
            </a:extLst>
          </p:cNvPr>
          <p:cNvSpPr/>
          <p:nvPr/>
        </p:nvSpPr>
        <p:spPr>
          <a:xfrm>
            <a:off x="403860" y="4686300"/>
            <a:ext cx="1981200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13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1DBCA0A-BFCF-9B9E-CCFD-54B57F879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428750"/>
            <a:ext cx="8036472" cy="3139679"/>
          </a:xfrm>
        </p:spPr>
        <p:txBody>
          <a:bodyPr>
            <a:normAutofit/>
          </a:bodyPr>
          <a:lstStyle/>
          <a:p>
            <a:r>
              <a:rPr lang="nl-NL" sz="2000" dirty="0"/>
              <a:t>reikwijdte Woo-verzoek bij platform: door afweging, wat ontwikkelt/beheert overheid in eigen huis en wat wordt uitbesteed, bepaal je grenzen verantwoordelijkheid eigen organisatie</a:t>
            </a:r>
          </a:p>
          <a:p>
            <a:r>
              <a:rPr lang="nl-NL" sz="2000" dirty="0"/>
              <a:t>uitwisseling info maakt jouw organisatie er opeens ‘ook van’</a:t>
            </a:r>
          </a:p>
          <a:p>
            <a:r>
              <a:rPr lang="nl-NL" sz="2000" dirty="0"/>
              <a:t>is innovatie bron van nieuwe informatie of is deze reeds elders gegenereerd? </a:t>
            </a:r>
            <a:r>
              <a:rPr lang="nl-NL" sz="2000" b="1" dirty="0"/>
              <a:t>Bij nieuwe info: </a:t>
            </a:r>
            <a:r>
              <a:rPr lang="nl-NL" sz="2000" b="1" dirty="0" err="1"/>
              <a:t>nice</a:t>
            </a:r>
            <a:r>
              <a:rPr lang="nl-NL" sz="2000" b="1" dirty="0"/>
              <a:t> or </a:t>
            </a:r>
            <a:r>
              <a:rPr lang="nl-NL" sz="2000" b="1" dirty="0" err="1"/>
              <a:t>need</a:t>
            </a:r>
            <a:r>
              <a:rPr lang="nl-NL" sz="2000" b="1" dirty="0"/>
              <a:t> </a:t>
            </a:r>
            <a:r>
              <a:rPr lang="nl-NL" sz="2000" b="1" dirty="0" err="1"/>
              <a:t>to</a:t>
            </a:r>
            <a:r>
              <a:rPr lang="nl-NL" sz="2000" b="1" dirty="0"/>
              <a:t> </a:t>
            </a:r>
            <a:r>
              <a:rPr lang="nl-NL" sz="2000" b="1" dirty="0" err="1"/>
              <a:t>know</a:t>
            </a:r>
            <a:r>
              <a:rPr lang="nl-NL" sz="2000" b="1" dirty="0"/>
              <a:t>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17103D8-EC23-700D-4AC1-FB778E7FD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92938"/>
            <a:ext cx="8145780" cy="492443"/>
          </a:xfrm>
        </p:spPr>
        <p:txBody>
          <a:bodyPr/>
          <a:lstStyle/>
          <a:p>
            <a:r>
              <a:rPr lang="nl-NL" dirty="0"/>
              <a:t>Maar zeker ook alerts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672344B-1331-A27E-4BBA-A7217390176B}"/>
              </a:ext>
            </a:extLst>
          </p:cNvPr>
          <p:cNvSpPr/>
          <p:nvPr/>
        </p:nvSpPr>
        <p:spPr>
          <a:xfrm>
            <a:off x="403860" y="4686300"/>
            <a:ext cx="1981200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4609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A37297E-925F-B8D7-1952-DA04D87F2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800" b="1" dirty="0"/>
          </a:p>
          <a:p>
            <a:pPr marL="0" indent="0">
              <a:buNone/>
            </a:pPr>
            <a:r>
              <a:rPr lang="nl-NL" sz="2000" b="1" dirty="0"/>
              <a:t>Margo: </a:t>
            </a:r>
            <a:r>
              <a:rPr lang="nl-NL" sz="2000" dirty="0"/>
              <a:t>verstrekkende impact van de </a:t>
            </a:r>
            <a:r>
              <a:rPr lang="nl-NL" sz="2000" dirty="0" err="1"/>
              <a:t>Woo</a:t>
            </a:r>
            <a:r>
              <a:rPr lang="nl-NL" sz="2000" dirty="0"/>
              <a:t> – en tegelijkertijd denken is reeds en nieuw gegenereerde informatie, tot moment van verzoek</a:t>
            </a:r>
          </a:p>
          <a:p>
            <a:pPr marL="0" indent="0">
              <a:buNone/>
            </a:pPr>
            <a:endParaRPr lang="nl-NL" sz="800" dirty="0"/>
          </a:p>
          <a:p>
            <a:pPr marL="0" indent="0">
              <a:buNone/>
            </a:pPr>
            <a:r>
              <a:rPr lang="nl-NL" sz="2000" b="1" dirty="0"/>
              <a:t>Cornelis: </a:t>
            </a:r>
            <a:r>
              <a:rPr lang="nl-NL" sz="2000" dirty="0"/>
              <a:t>innovaties van de overheid bieden oplossingen voor de Woo, maar de Woo moet ook betrokken worden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351F8F1-19E4-4285-5D32-EC00C673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 slot: ons is bijgebleven van dit traject</a:t>
            </a:r>
          </a:p>
        </p:txBody>
      </p:sp>
    </p:spTree>
    <p:extLst>
      <p:ext uri="{BB962C8B-B14F-4D97-AF65-F5344CB8AC3E}">
        <p14:creationId xmlns:p14="http://schemas.microsoft.com/office/powerpoint/2010/main" val="251338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5A615C8-2A23-4037-95DB-FB54BECE1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911" y="1704975"/>
            <a:ext cx="573088" cy="3438525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ACCFA2B5-4F47-A98A-FB11-DB426F707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8" y="167683"/>
            <a:ext cx="8404861" cy="492443"/>
          </a:xfrm>
        </p:spPr>
        <p:txBody>
          <a:bodyPr/>
          <a:lstStyle/>
          <a:p>
            <a:r>
              <a:rPr lang="nl-NL" dirty="0"/>
              <a:t>Open Platform </a:t>
            </a:r>
            <a:r>
              <a:rPr lang="nl-NL" dirty="0" err="1"/>
              <a:t>DeSNapp</a:t>
            </a:r>
            <a:r>
              <a:rPr lang="nl-NL" dirty="0"/>
              <a:t>, </a:t>
            </a:r>
            <a:r>
              <a:rPr lang="nl-NL" sz="2400" dirty="0"/>
              <a:t>De Strategische Netwerk app</a:t>
            </a:r>
          </a:p>
        </p:txBody>
      </p:sp>
      <p:pic>
        <p:nvPicPr>
          <p:cNvPr id="19" name="Tijdelijke aanduiding voor inhoud 18">
            <a:extLst>
              <a:ext uri="{FF2B5EF4-FFF2-40B4-BE49-F238E27FC236}">
                <a16:creationId xmlns:a16="http://schemas.microsoft.com/office/drawing/2014/main" id="{133AB49F-E768-B5D1-C777-C07CBE84A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5768" y="830537"/>
            <a:ext cx="9048232" cy="4145280"/>
          </a:xfrm>
        </p:spPr>
      </p:pic>
      <p:sp>
        <p:nvSpPr>
          <p:cNvPr id="2" name="Titel 12">
            <a:extLst>
              <a:ext uri="{FF2B5EF4-FFF2-40B4-BE49-F238E27FC236}">
                <a16:creationId xmlns:a16="http://schemas.microsoft.com/office/drawing/2014/main" id="{88E39A61-0B82-92D6-E59B-3AD1E22657DC}"/>
              </a:ext>
            </a:extLst>
          </p:cNvPr>
          <p:cNvSpPr txBox="1">
            <a:spLocks/>
          </p:cNvSpPr>
          <p:nvPr/>
        </p:nvSpPr>
        <p:spPr>
          <a:xfrm>
            <a:off x="130909" y="1333280"/>
            <a:ext cx="8404861" cy="4924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281F6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NL" dirty="0">
                <a:solidFill>
                  <a:srgbClr val="0070C0"/>
                </a:solidFill>
              </a:rPr>
              <a:t>beeld van startpagina www.desnapp.com</a:t>
            </a:r>
            <a:endParaRPr lang="nl-NL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662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AHtt3X90C8v2TrQ7b0v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eshKKMTp0me9etbIJ.ly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DM1xhAi06K0U_r73wv2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mjukGkMkq_inFAlwup3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rg1WbKFMUey04DQL2gj1Q"/>
</p:tagLst>
</file>

<file path=ppt/theme/theme1.xml><?xml version="1.0" encoding="utf-8"?>
<a:theme xmlns:a="http://schemas.openxmlformats.org/drawingml/2006/main" name="Provincie Zuid Holland 16x9">
  <a:themeElements>
    <a:clrScheme name="PZH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000066"/>
      </a:accent1>
      <a:accent2>
        <a:srgbClr val="990000"/>
      </a:accent2>
      <a:accent3>
        <a:srgbClr val="CC9900"/>
      </a:accent3>
      <a:accent4>
        <a:srgbClr val="0000C0"/>
      </a:accent4>
      <a:accent5>
        <a:srgbClr val="F60000"/>
      </a:accent5>
      <a:accent6>
        <a:srgbClr val="FFC319"/>
      </a:accent6>
      <a:hlink>
        <a:srgbClr val="000066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ZH_16x9 - najaar 2021.potx" id="{3FF95B81-BE0F-4D3E-9AE5-BDFB966A929D}" vid="{420656F1-1384-49CA-B776-FF305A0251E8}"/>
    </a:ext>
  </a:extLst>
</a:theme>
</file>

<file path=ppt/theme/theme2.xml><?xml version="1.0" encoding="utf-8"?>
<a:theme xmlns:a="http://schemas.openxmlformats.org/drawingml/2006/main" name="Office Theme">
  <a:themeElements>
    <a:clrScheme name="PZH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000066"/>
      </a:accent1>
      <a:accent2>
        <a:srgbClr val="990000"/>
      </a:accent2>
      <a:accent3>
        <a:srgbClr val="CC9900"/>
      </a:accent3>
      <a:accent4>
        <a:srgbClr val="0000C0"/>
      </a:accent4>
      <a:accent5>
        <a:srgbClr val="F60000"/>
      </a:accent5>
      <a:accent6>
        <a:srgbClr val="FFC319"/>
      </a:accent6>
      <a:hlink>
        <a:srgbClr val="BFBFBF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ZH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000066"/>
      </a:accent1>
      <a:accent2>
        <a:srgbClr val="990000"/>
      </a:accent2>
      <a:accent3>
        <a:srgbClr val="CC9900"/>
      </a:accent3>
      <a:accent4>
        <a:srgbClr val="0000C0"/>
      </a:accent4>
      <a:accent5>
        <a:srgbClr val="F60000"/>
      </a:accent5>
      <a:accent6>
        <a:srgbClr val="FFC319"/>
      </a:accent6>
      <a:hlink>
        <a:srgbClr val="BFBFBF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PZH 16x9</Template>
  <TotalTime>408</TotalTime>
  <Words>281</Words>
  <Application>Microsoft Office PowerPoint</Application>
  <PresentationFormat>Diavoorstelling (16:9)</PresentationFormat>
  <Paragraphs>36</Paragraphs>
  <Slides>8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Arial</vt:lpstr>
      <vt:lpstr>Calibri</vt:lpstr>
      <vt:lpstr>Georgia</vt:lpstr>
      <vt:lpstr>Verdana</vt:lpstr>
      <vt:lpstr>Wingdings</vt:lpstr>
      <vt:lpstr>Provincie Zuid Holland 16x9</vt:lpstr>
      <vt:lpstr>think-cell Slide</vt:lpstr>
      <vt:lpstr>Impact Woo op innovatieve ontwikkelingen, zoals DeSNapp</vt:lpstr>
      <vt:lpstr>Open Platform DeSNapp, De Strategische Netwerk app</vt:lpstr>
      <vt:lpstr>Waarom Woo-relevant?</vt:lpstr>
      <vt:lpstr>Conclusie relevantie Woo voor DeSNapp</vt:lpstr>
      <vt:lpstr>Positief</vt:lpstr>
      <vt:lpstr>Maar zeker ook alerts</vt:lpstr>
      <vt:lpstr>Tot slot: ons is bijgebleven van dit traject</vt:lpstr>
      <vt:lpstr>Open Platform DeSNapp, De Strategische Netwerk app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Margo ter Bekke</dc:creator>
  <cp:lastModifiedBy>Margo ter Bekke</cp:lastModifiedBy>
  <cp:revision>8</cp:revision>
  <dcterms:created xsi:type="dcterms:W3CDTF">2024-01-17T19:28:37Z</dcterms:created>
  <dcterms:modified xsi:type="dcterms:W3CDTF">2024-02-02T11:58:03Z</dcterms:modified>
</cp:coreProperties>
</file>