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696" r:id="rId3"/>
    <p:sldId id="692" r:id="rId4"/>
    <p:sldId id="697" r:id="rId5"/>
    <p:sldId id="695" r:id="rId6"/>
    <p:sldId id="278" r:id="rId7"/>
    <p:sldId id="698" r:id="rId8"/>
    <p:sldId id="272" r:id="rId9"/>
  </p:sldIdLst>
  <p:sldSz cx="9144000" cy="5143500" type="screen16x9"/>
  <p:notesSz cx="6858000" cy="9144000"/>
  <p:custDataLst>
    <p:tags r:id="rId1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F6B"/>
    <a:srgbClr val="EECC35"/>
    <a:srgbClr val="F7472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99BD8-A010-49C4-AE30-A09BD333710F}" v="9" dt="2024-02-02T09:16:38.63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8" autoAdjust="0"/>
  </p:normalViewPr>
  <p:slideViewPr>
    <p:cSldViewPr snapToGrid="0">
      <p:cViewPr varScale="1">
        <p:scale>
          <a:sx n="84" d="100"/>
          <a:sy n="84" d="100"/>
        </p:scale>
        <p:origin x="804" y="56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2-2-2024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2-2-2024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4.xml"/><Relationship Id="rId7" Type="http://schemas.openxmlformats.org/officeDocument/2006/relationships/oleObject" Target="../embeddings/oleObject4.bin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Relationship Id="rId9" Type="http://schemas.openxmlformats.org/officeDocument/2006/relationships/image" Target="../media/image13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46663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10652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foto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738283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3072B6A5-EC29-4FA0-8BED-DEBB437A8F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71500" y="1308190"/>
            <a:ext cx="3546663" cy="423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</a:t>
            </a:r>
            <a:r>
              <a:rPr lang="nl-NL"/>
              <a:t>om tekst toe te voegen</a:t>
            </a:r>
            <a:endParaRPr lang="nl-NL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D379FD-8BD4-4811-9807-915B47569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49149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1646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9357" y="4807511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9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CA5524-084C-47F7-AA3A-A8A468C721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7757" y="1992355"/>
            <a:ext cx="4141786" cy="43409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i="1">
                <a:solidFill>
                  <a:srgbClr val="281F6B"/>
                </a:solidFill>
                <a:latin typeface="Georgia" panose="02040502050405020303" pitchFamily="18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“Provinciale uitspraken”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59AA1B-0F4A-4100-A194-0177CDBD44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16708" y="2719481"/>
            <a:ext cx="2541586" cy="24801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 ─ Dhr. V. van Achternaam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 met b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8737B4-2FD5-4A45-987F-9128F9ACD9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FE92D4-CAAE-4DC0-B3B6-4690BA86B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57903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BB238C0-88EA-4AB1-A12F-847285A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C17670-B6DA-429C-B383-715F8716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55126-5ADC-47ED-94E6-E82C3650B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834515-0CD3-4AEE-AE16-BB1AA37485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328739"/>
            <a:ext cx="7837488" cy="391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nl-NL"/>
              <a:t>Klik om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177" y="4807512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6642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40AC4C-61E9-4721-9F78-2FF00A501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428750"/>
            <a:ext cx="3916800" cy="280440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FF2CA-27E5-45B9-B869-BFA0ED7CEB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09671" y="1428750"/>
            <a:ext cx="3916800" cy="280440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E1462B-417B-43F8-8006-2E8D236C3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177" y="4807512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6642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40AC4C-61E9-4721-9F78-2FF00A501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935332"/>
            <a:ext cx="3916800" cy="2297818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FF2CA-27E5-45B9-B869-BFA0ED7CEB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09671" y="1935331"/>
            <a:ext cx="3916800" cy="2297818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900265-61E5-48CF-A03D-0321B8BD481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71499" y="1360970"/>
            <a:ext cx="39168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ED6F69-8339-4760-9BE7-47E46CBE035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9671" y="1360970"/>
            <a:ext cx="39168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97601A-A2C5-4823-81F0-9E9AC15A1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85839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9176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F1C08-4B53-4E38-9535-D52BB8626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3072B6A5-EC29-4FA0-8BED-DEBB437A8F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8800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8770D6-BA0A-4BC7-98BB-F39F27455F12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77019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AB070F-B317-4B96-B2B5-CE6D2A7BC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9" y="1752300"/>
            <a:ext cx="565200" cy="33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ereikbaar ZH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1654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CE4183-3CC1-4278-A7B6-861E50254297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8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ncurrerend ZH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698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62F47E-F438-4019-B1F1-6D0737D9B6A6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13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zond en Veilig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3072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ECE84D-3D96-469C-AB47-0EC9729405FC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82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menwerken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906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617417-A6C0-4BE7-975C-595A3277DC7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67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chone Energ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827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5F2F36-69B0-4EF4-ACA4-5167DDA640CE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8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erke Steden en Dorpen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3141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8E29C-CDBC-4BA0-A00E-65C8FC548138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30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sterken Natuu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9138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D1807-ED12-4152-BA69-3891B0FF0C61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en Cov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1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526561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E8DCF166-39A4-4A13-85DF-E6F8B3C14FFC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159650-3484-4E65-A421-ACC3EE448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462" y="1936800"/>
            <a:ext cx="4659356" cy="5832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68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000" y="4795200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4800" y="4795200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C46C9D-AA03-4E57-BF9E-72B03BAB849B}"/>
              </a:ext>
            </a:extLst>
          </p:cNvPr>
          <p:cNvSpPr txBox="1">
            <a:spLocks/>
          </p:cNvSpPr>
          <p:nvPr userDrawn="1"/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1950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2925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14375" indent="-1714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5350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3C4F1-36D1-45A6-AE27-272B3FF72BFB}"/>
              </a:ext>
            </a:extLst>
          </p:cNvPr>
          <p:cNvSpPr txBox="1">
            <a:spLocks/>
          </p:cNvSpPr>
          <p:nvPr userDrawn="1"/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81F6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7" r:id="rId9"/>
    <p:sldLayoutId id="2147483650" r:id="rId10"/>
    <p:sldLayoutId id="2147483673" r:id="rId11"/>
    <p:sldLayoutId id="2147483655" r:id="rId12"/>
    <p:sldLayoutId id="2147483675" r:id="rId13"/>
    <p:sldLayoutId id="2147483651" r:id="rId14"/>
    <p:sldLayoutId id="2147483652" r:id="rId15"/>
    <p:sldLayoutId id="2147483676" r:id="rId16"/>
    <p:sldLayoutId id="2147483654" r:id="rId17"/>
    <p:sldLayoutId id="2147483662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8.xml"/><Relationship Id="rId7" Type="http://schemas.openxmlformats.org/officeDocument/2006/relationships/image" Target="../media/image3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D848ED-53F8-9568-A600-89A3F492305E}"/>
              </a:ext>
            </a:extLst>
          </p:cNvPr>
          <p:cNvSpPr/>
          <p:nvPr/>
        </p:nvSpPr>
        <p:spPr>
          <a:xfrm>
            <a:off x="-160020" y="4573052"/>
            <a:ext cx="8754131" cy="601980"/>
          </a:xfrm>
          <a:prstGeom prst="rect">
            <a:avLst/>
          </a:prstGeom>
          <a:solidFill>
            <a:srgbClr val="EECC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8120" y="2501085"/>
            <a:ext cx="6278880" cy="1367875"/>
          </a:xfrm>
        </p:spPr>
        <p:txBody>
          <a:bodyPr/>
          <a:lstStyle/>
          <a:p>
            <a:r>
              <a:rPr lang="nl-NL" dirty="0"/>
              <a:t>Open Donderdag 8 februari 2024</a:t>
            </a:r>
          </a:p>
          <a:p>
            <a:endParaRPr lang="nl-NL" dirty="0"/>
          </a:p>
          <a:p>
            <a:r>
              <a:rPr lang="nl-NL" b="1" dirty="0"/>
              <a:t>Margo ter Bekke</a:t>
            </a:r>
            <a:r>
              <a:rPr lang="nl-NL" dirty="0"/>
              <a:t>, datastrateeg PZH en van </a:t>
            </a:r>
            <a:r>
              <a:rPr lang="nl-NL" dirty="0" err="1"/>
              <a:t>DeSNapp</a:t>
            </a:r>
            <a:endParaRPr lang="nl-NL" dirty="0"/>
          </a:p>
          <a:p>
            <a:r>
              <a:rPr lang="nl-NL" b="1" dirty="0"/>
              <a:t>Cornelis van der Sluis</a:t>
            </a:r>
            <a:r>
              <a:rPr lang="nl-NL" dirty="0"/>
              <a:t>, SluisWest Advocaten en van                           het Nederlands Kenniscentrum Open Overheid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6A548D-F011-E7DE-21C6-6E803F841B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77" y="4567342"/>
            <a:ext cx="2095163" cy="539908"/>
          </a:xfrm>
          <a:prstGeom prst="rect">
            <a:avLst/>
          </a:prstGeom>
        </p:spPr>
      </p:pic>
      <p:pic>
        <p:nvPicPr>
          <p:cNvPr id="9" name="Afbeelding 8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E92B7D5C-28D0-785F-C528-4C9E685CCF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45" y="4494890"/>
            <a:ext cx="2409825" cy="800100"/>
          </a:xfrm>
          <a:prstGeom prst="rect">
            <a:avLst/>
          </a:prstGeom>
        </p:spPr>
      </p:pic>
      <p:pic>
        <p:nvPicPr>
          <p:cNvPr id="12" name="Afbeelding 1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5CA32225-8D3C-FF77-3F36-316A3DF286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96" y="4597822"/>
            <a:ext cx="2626804" cy="521360"/>
          </a:xfrm>
          <a:prstGeom prst="rect">
            <a:avLst/>
          </a:prstGeom>
        </p:spPr>
      </p:pic>
      <p:pic>
        <p:nvPicPr>
          <p:cNvPr id="15" name="Afbeelding 14" descr="Afbeelding met Lettertype, schermopname, Elektrisch blauw, Graphics&#10;&#10;Automatisch gegenereerde beschrijving">
            <a:extLst>
              <a:ext uri="{FF2B5EF4-FFF2-40B4-BE49-F238E27FC236}">
                <a16:creationId xmlns:a16="http://schemas.microsoft.com/office/drawing/2014/main" id="{71A02AE9-6B53-0F7A-6EBE-2C440838BD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8" y="4584827"/>
            <a:ext cx="570829" cy="54343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4E140895-7ECF-A765-E059-A8DF87AE25D9}"/>
              </a:ext>
            </a:extLst>
          </p:cNvPr>
          <p:cNvSpPr txBox="1"/>
          <p:nvPr/>
        </p:nvSpPr>
        <p:spPr>
          <a:xfrm>
            <a:off x="198120" y="76463"/>
            <a:ext cx="2482018" cy="8001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dirty="0" err="1"/>
          </a:p>
        </p:txBody>
      </p:sp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98120" y="648610"/>
            <a:ext cx="5486400" cy="1077218"/>
          </a:xfrm>
        </p:spPr>
        <p:txBody>
          <a:bodyPr/>
          <a:lstStyle/>
          <a:p>
            <a:r>
              <a:rPr lang="nl-NL" dirty="0"/>
              <a:t>Impact </a:t>
            </a:r>
            <a:r>
              <a:rPr lang="nl-NL" dirty="0" err="1"/>
              <a:t>Woo</a:t>
            </a:r>
            <a:r>
              <a:rPr lang="nl-NL" dirty="0"/>
              <a:t> op innovatieve ontwikkelingen, zoals </a:t>
            </a:r>
            <a:r>
              <a:rPr lang="nl-NL" dirty="0" err="1"/>
              <a:t>DeSNapp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2E977D7-3773-A688-0439-4DE95D6E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28750"/>
            <a:ext cx="7837488" cy="3486150"/>
          </a:xfrm>
        </p:spPr>
        <p:txBody>
          <a:bodyPr>
            <a:normAutofit/>
          </a:bodyPr>
          <a:lstStyle/>
          <a:p>
            <a:r>
              <a:rPr lang="nl-NL" sz="2000" dirty="0"/>
              <a:t>LinkedIn voor groepen en organisaties (open én besloten)</a:t>
            </a:r>
          </a:p>
          <a:p>
            <a:r>
              <a:rPr lang="nl-NL" sz="2000" dirty="0"/>
              <a:t>Omgekeerde Whatsapp: communicatie vanuit groep naar buiten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Data </a:t>
            </a:r>
            <a:r>
              <a:rPr lang="nl-NL" sz="2000" dirty="0" err="1"/>
              <a:t>DeSNapp</a:t>
            </a:r>
            <a:r>
              <a:rPr lang="nl-NL" sz="2000" dirty="0"/>
              <a:t> levert omgekeerd CRM, met inzicht welke collega’s je kunnen helpen, op onderwerp of in relatie met andere organisaties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B818A0-1F2E-3B3F-E585-DE851676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1083"/>
            <a:ext cx="8343900" cy="492443"/>
          </a:xfrm>
        </p:spPr>
        <p:txBody>
          <a:bodyPr/>
          <a:lstStyle/>
          <a:p>
            <a:r>
              <a:rPr lang="nl-NL" dirty="0"/>
              <a:t>Open Platform </a:t>
            </a:r>
            <a:r>
              <a:rPr lang="nl-NL" dirty="0" err="1"/>
              <a:t>DeSNapp</a:t>
            </a:r>
            <a:r>
              <a:rPr lang="nl-NL" dirty="0"/>
              <a:t>, </a:t>
            </a:r>
            <a:r>
              <a:rPr lang="nl-NL" sz="2400" dirty="0"/>
              <a:t>De Strategische Netwerk app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3A06F91-B93A-1B1E-D7C3-CABEA9FB3FA6}"/>
              </a:ext>
            </a:extLst>
          </p:cNvPr>
          <p:cNvSpPr/>
          <p:nvPr/>
        </p:nvSpPr>
        <p:spPr>
          <a:xfrm>
            <a:off x="403860" y="4686300"/>
            <a:ext cx="1981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1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cap="none" dirty="0">
                <a:ea typeface="Verdana" panose="020B0604030504040204" pitchFamily="34" charset="0"/>
              </a:rPr>
              <a:t>Waarom Woo-relevant?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250" lvl="2" indent="0">
              <a:buClr>
                <a:srgbClr val="701E46"/>
              </a:buClr>
              <a:buNone/>
            </a:pPr>
            <a:endParaRPr lang="nl-NL" dirty="0">
              <a:solidFill>
                <a:srgbClr val="701E46"/>
              </a:solidFill>
              <a:ea typeface="Verdana" panose="020B0604030504040204" pitchFamily="34" charset="0"/>
            </a:endParaRPr>
          </a:p>
          <a:p>
            <a:pPr marL="496650" lvl="1" indent="-342900">
              <a:buClr>
                <a:srgbClr val="281F6B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ea typeface="Verdana" panose="020B0604030504040204" pitchFamily="34" charset="0"/>
              </a:rPr>
              <a:t>Van alle </a:t>
            </a:r>
            <a:r>
              <a:rPr lang="nl-NL" sz="2000" b="1" dirty="0">
                <a:ea typeface="Verdana" panose="020B0604030504040204" pitchFamily="34" charset="0"/>
              </a:rPr>
              <a:t>documenten</a:t>
            </a:r>
            <a:r>
              <a:rPr lang="nl-NL" sz="2000" dirty="0">
                <a:ea typeface="Verdana" panose="020B0604030504040204" pitchFamily="34" charset="0"/>
              </a:rPr>
              <a:t> (appjes, </a:t>
            </a:r>
            <a:r>
              <a:rPr lang="nl-NL" sz="2000" dirty="0" err="1">
                <a:ea typeface="Verdana" panose="020B0604030504040204" pitchFamily="34" charset="0"/>
              </a:rPr>
              <a:t>signal</a:t>
            </a:r>
            <a:r>
              <a:rPr lang="nl-NL" sz="2000" dirty="0">
                <a:ea typeface="Verdana" panose="020B0604030504040204" pitchFamily="34" charset="0"/>
              </a:rPr>
              <a:t>, alles!)</a:t>
            </a:r>
          </a:p>
          <a:p>
            <a:pPr marL="849075" lvl="2" indent="-342900">
              <a:buClr>
                <a:srgbClr val="281F6B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ea typeface="Verdana" panose="020B0604030504040204" pitchFamily="34" charset="0"/>
              </a:rPr>
              <a:t>Locatie en apparaat niet relevant</a:t>
            </a:r>
          </a:p>
          <a:p>
            <a:pPr marL="849075" lvl="2" indent="-342900">
              <a:buClr>
                <a:srgbClr val="281F6B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ea typeface="Verdana" panose="020B0604030504040204" pitchFamily="34" charset="0"/>
              </a:rPr>
              <a:t>Aard document ook niet relevant</a:t>
            </a:r>
          </a:p>
          <a:p>
            <a:pPr marL="858600" lvl="2" indent="-342900">
              <a:buClr>
                <a:srgbClr val="281F6B"/>
              </a:buClr>
              <a:buFont typeface="Wingdings" panose="05000000000000000000" pitchFamily="2" charset="2"/>
              <a:buChar char="§"/>
            </a:pPr>
            <a:endParaRPr lang="nl-NL" sz="2000" dirty="0">
              <a:ea typeface="Verdana" panose="020B0604030504040204" pitchFamily="34" charset="0"/>
            </a:endParaRPr>
          </a:p>
          <a:p>
            <a:pPr marL="496650" lvl="1" indent="-342900">
              <a:buClr>
                <a:srgbClr val="281F6B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ea typeface="Verdana" panose="020B0604030504040204" pitchFamily="34" charset="0"/>
              </a:rPr>
              <a:t>Zolang maar verband met </a:t>
            </a:r>
            <a:r>
              <a:rPr lang="nl-NL" sz="2000" b="1" dirty="0">
                <a:ea typeface="Verdana" panose="020B0604030504040204" pitchFamily="34" charset="0"/>
              </a:rPr>
              <a:t>publieke taak</a:t>
            </a:r>
          </a:p>
          <a:p>
            <a:pPr marL="515700" lvl="2">
              <a:buClr>
                <a:srgbClr val="701E46"/>
              </a:buClr>
            </a:pPr>
            <a:endParaRPr lang="nl-NL" dirty="0">
              <a:solidFill>
                <a:srgbClr val="701E46"/>
              </a:solidFill>
              <a:ea typeface="Verdana" panose="020B0604030504040204" pitchFamily="34" charset="0"/>
            </a:endParaRPr>
          </a:p>
          <a:p>
            <a:pPr marL="515700" lvl="2">
              <a:buClr>
                <a:srgbClr val="701E46"/>
              </a:buClr>
            </a:pPr>
            <a:endParaRPr lang="nl-NL" dirty="0">
              <a:solidFill>
                <a:srgbClr val="701E46"/>
              </a:solidFill>
              <a:ea typeface="Verdana" panose="020B0604030504040204" pitchFamily="34" charset="0"/>
            </a:endParaRPr>
          </a:p>
          <a:p>
            <a:endParaRPr lang="nl-NL" sz="1500" dirty="0"/>
          </a:p>
        </p:txBody>
      </p:sp>
      <p:pic>
        <p:nvPicPr>
          <p:cNvPr id="1026" name="Picture 2" descr="Rutte 'liegt niet', maar hij moet toch nog eens zijn sms-archief in | Foto  | AD.nl">
            <a:extLst>
              <a:ext uri="{FF2B5EF4-FFF2-40B4-BE49-F238E27FC236}">
                <a16:creationId xmlns:a16="http://schemas.microsoft.com/office/drawing/2014/main" id="{7466D5CD-001C-2C78-37F8-A1F0FB3A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72" y="333308"/>
            <a:ext cx="3287289" cy="20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751CE627-4C5B-4F66-51FE-5F556AE00D58}"/>
              </a:ext>
            </a:extLst>
          </p:cNvPr>
          <p:cNvGrpSpPr/>
          <p:nvPr/>
        </p:nvGrpSpPr>
        <p:grpSpPr>
          <a:xfrm>
            <a:off x="5948242" y="1416996"/>
            <a:ext cx="2509578" cy="1630620"/>
            <a:chOff x="7614891" y="894526"/>
            <a:chExt cx="3346104" cy="217416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C2DDBB3-10E4-EA5D-13BA-06A9959B3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991" t="9332" r="9481" b="48470"/>
            <a:stretch/>
          </p:blipFill>
          <p:spPr>
            <a:xfrm>
              <a:off x="7614891" y="894526"/>
              <a:ext cx="3346104" cy="2174160"/>
            </a:xfrm>
            <a:prstGeom prst="rect">
              <a:avLst/>
            </a:prstGeom>
          </p:spPr>
        </p:pic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1D32405F-923E-E352-2BF4-8B819D8355D7}"/>
                </a:ext>
              </a:extLst>
            </p:cNvPr>
            <p:cNvCxnSpPr/>
            <p:nvPr/>
          </p:nvCxnSpPr>
          <p:spPr>
            <a:xfrm>
              <a:off x="7703902" y="994039"/>
              <a:ext cx="3205638" cy="2002203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E6F921BF-9778-67C6-606B-6D280E48DBB7}"/>
                </a:ext>
              </a:extLst>
            </p:cNvPr>
            <p:cNvCxnSpPr/>
            <p:nvPr/>
          </p:nvCxnSpPr>
          <p:spPr>
            <a:xfrm flipH="1">
              <a:off x="7769526" y="994039"/>
              <a:ext cx="3140014" cy="2002203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FB944B9-E8F7-5A67-32EE-7D91550718C1}"/>
              </a:ext>
            </a:extLst>
          </p:cNvPr>
          <p:cNvSpPr txBox="1"/>
          <p:nvPr/>
        </p:nvSpPr>
        <p:spPr>
          <a:xfrm>
            <a:off x="487680" y="4640580"/>
            <a:ext cx="16764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8585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Duim omhoog silhouet">
            <a:extLst>
              <a:ext uri="{FF2B5EF4-FFF2-40B4-BE49-F238E27FC236}">
                <a16:creationId xmlns:a16="http://schemas.microsoft.com/office/drawing/2014/main" id="{D74E76BF-016B-2F29-6F0A-23D2DC173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953" y="1813560"/>
            <a:ext cx="1672907" cy="167290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B0B8343-FABB-4BE0-431B-C01074B0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relevantie </a:t>
            </a:r>
            <a:r>
              <a:rPr lang="nl-NL" dirty="0" err="1"/>
              <a:t>Woo</a:t>
            </a:r>
            <a:r>
              <a:rPr lang="nl-NL" dirty="0"/>
              <a:t> voor </a:t>
            </a:r>
            <a:r>
              <a:rPr lang="nl-NL" dirty="0" err="1"/>
              <a:t>DeSNapp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FB7486-189B-0DF6-85B9-33D040F7BABF}"/>
              </a:ext>
            </a:extLst>
          </p:cNvPr>
          <p:cNvSpPr/>
          <p:nvPr/>
        </p:nvSpPr>
        <p:spPr>
          <a:xfrm>
            <a:off x="403860" y="4686300"/>
            <a:ext cx="1981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 descr="Duim omlaag silhouet">
            <a:extLst>
              <a:ext uri="{FF2B5EF4-FFF2-40B4-BE49-F238E27FC236}">
                <a16:creationId xmlns:a16="http://schemas.microsoft.com/office/drawing/2014/main" id="{E8F61C09-8566-2C7D-86E9-E4868EF9A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9619" y="2246492"/>
            <a:ext cx="1609227" cy="16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4A19AA-5C68-8FA0-25ED-B9909B9A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Betere ontsluiting bestaande infobronnen (waar wat te vinden)</a:t>
            </a:r>
          </a:p>
          <a:p>
            <a:r>
              <a:rPr lang="nl-NL" sz="2000" dirty="0"/>
              <a:t>Door samenwerking met overheden zicht op ‘verplichte doorzending’</a:t>
            </a:r>
          </a:p>
          <a:p>
            <a:r>
              <a:rPr lang="nl-NL" sz="2000" dirty="0"/>
              <a:t>Nieuwe info dient niet alleen organisatie, maar ook burger</a:t>
            </a:r>
          </a:p>
          <a:p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5E9469-B9AD-D88B-02B1-CCDC78C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637"/>
            <a:ext cx="7837488" cy="492443"/>
          </a:xfrm>
        </p:spPr>
        <p:txBody>
          <a:bodyPr/>
          <a:lstStyle/>
          <a:p>
            <a:r>
              <a:rPr lang="nl-NL" dirty="0"/>
              <a:t>Positief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E67421D-FDCA-56E0-FA22-2D61BC2042F7}"/>
              </a:ext>
            </a:extLst>
          </p:cNvPr>
          <p:cNvSpPr/>
          <p:nvPr/>
        </p:nvSpPr>
        <p:spPr>
          <a:xfrm>
            <a:off x="403860" y="4686300"/>
            <a:ext cx="1981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1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DBCA0A-BFCF-9B9E-CCFD-54B57F87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28750"/>
            <a:ext cx="8036472" cy="3139679"/>
          </a:xfrm>
        </p:spPr>
        <p:txBody>
          <a:bodyPr>
            <a:normAutofit/>
          </a:bodyPr>
          <a:lstStyle/>
          <a:p>
            <a:r>
              <a:rPr lang="nl-NL" sz="2000" dirty="0"/>
              <a:t>reikwijdte Woo-verzoek bij platform: door afweging, wat ontwikkelt/beheert overheid in eigen huis en wat wordt uitbesteed, bepaal je grenzen verantwoordelijkheid eigen organisatie</a:t>
            </a:r>
          </a:p>
          <a:p>
            <a:r>
              <a:rPr lang="nl-NL" sz="2000" dirty="0"/>
              <a:t>uitwisseling info maakt jouw organisatie er opeens ‘ook van’</a:t>
            </a:r>
          </a:p>
          <a:p>
            <a:r>
              <a:rPr lang="nl-NL" sz="2000" dirty="0"/>
              <a:t>is innovatie bron van nieuwe informatie of is deze reeds elders gegenereerd? </a:t>
            </a:r>
            <a:r>
              <a:rPr lang="nl-NL" sz="2000" b="1" dirty="0"/>
              <a:t>Bij nieuwe info: </a:t>
            </a:r>
            <a:r>
              <a:rPr lang="nl-NL" sz="2000" b="1" dirty="0" err="1"/>
              <a:t>nice</a:t>
            </a:r>
            <a:r>
              <a:rPr lang="nl-NL" sz="2000" b="1" dirty="0"/>
              <a:t> or </a:t>
            </a:r>
            <a:r>
              <a:rPr lang="nl-NL" sz="2000" b="1" dirty="0" err="1"/>
              <a:t>need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know</a:t>
            </a:r>
            <a:r>
              <a:rPr lang="nl-NL" sz="2000" b="1" dirty="0"/>
              <a:t>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7103D8-EC23-700D-4AC1-FB778E7F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92938"/>
            <a:ext cx="8145780" cy="492443"/>
          </a:xfrm>
        </p:spPr>
        <p:txBody>
          <a:bodyPr/>
          <a:lstStyle/>
          <a:p>
            <a:r>
              <a:rPr lang="nl-NL" dirty="0"/>
              <a:t>Maar zeker ook alerts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672344B-1331-A27E-4BBA-A7217390176B}"/>
              </a:ext>
            </a:extLst>
          </p:cNvPr>
          <p:cNvSpPr/>
          <p:nvPr/>
        </p:nvSpPr>
        <p:spPr>
          <a:xfrm>
            <a:off x="403860" y="4686300"/>
            <a:ext cx="1981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60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A37297E-925F-B8D7-1952-DA04D87F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800" b="1" dirty="0"/>
          </a:p>
          <a:p>
            <a:pPr marL="0" indent="0">
              <a:buNone/>
            </a:pPr>
            <a:r>
              <a:rPr lang="nl-NL" sz="2000" b="1" dirty="0"/>
              <a:t>Margo: </a:t>
            </a:r>
            <a:r>
              <a:rPr lang="nl-NL" sz="2000" dirty="0"/>
              <a:t>verstrekkende impact van de </a:t>
            </a:r>
            <a:r>
              <a:rPr lang="nl-NL" sz="2000" dirty="0" err="1"/>
              <a:t>Woo</a:t>
            </a:r>
            <a:r>
              <a:rPr lang="nl-NL" sz="2000" dirty="0"/>
              <a:t> – en tegelijkertijd denken is reeds en nieuw gegenereerde informatie, tot moment van verzoek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000" b="1" dirty="0"/>
              <a:t>Cornelis: </a:t>
            </a:r>
            <a:r>
              <a:rPr lang="nl-NL" sz="2000" dirty="0"/>
              <a:t>innovaties van de overheid bieden oplossingen voor de Woo, maar de Woo moet ook betrokken worden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51F8F1-19E4-4285-5D32-EC00C673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slot: ons is bijgebleven van dit traject</a:t>
            </a:r>
          </a:p>
        </p:txBody>
      </p:sp>
    </p:spTree>
    <p:extLst>
      <p:ext uri="{BB962C8B-B14F-4D97-AF65-F5344CB8AC3E}">
        <p14:creationId xmlns:p14="http://schemas.microsoft.com/office/powerpoint/2010/main" val="251338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A615C8-2A23-4037-95DB-FB54BECE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11" y="1704975"/>
            <a:ext cx="573088" cy="343852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ACCFA2B5-4F47-A98A-FB11-DB426F70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67683"/>
            <a:ext cx="8404861" cy="492443"/>
          </a:xfrm>
        </p:spPr>
        <p:txBody>
          <a:bodyPr/>
          <a:lstStyle/>
          <a:p>
            <a:r>
              <a:rPr lang="nl-NL" dirty="0"/>
              <a:t>Open Platform </a:t>
            </a:r>
            <a:r>
              <a:rPr lang="nl-NL" dirty="0" err="1"/>
              <a:t>DeSNapp</a:t>
            </a:r>
            <a:r>
              <a:rPr lang="nl-NL" dirty="0"/>
              <a:t>, </a:t>
            </a:r>
            <a:r>
              <a:rPr lang="nl-NL" sz="2400" dirty="0"/>
              <a:t>De Strategische Netwerk app</a:t>
            </a:r>
          </a:p>
        </p:txBody>
      </p:sp>
      <p:pic>
        <p:nvPicPr>
          <p:cNvPr id="19" name="Tijdelijke aanduiding voor inhoud 18">
            <a:extLst>
              <a:ext uri="{FF2B5EF4-FFF2-40B4-BE49-F238E27FC236}">
                <a16:creationId xmlns:a16="http://schemas.microsoft.com/office/drawing/2014/main" id="{133AB49F-E768-B5D1-C777-C07CBE84A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68" y="830537"/>
            <a:ext cx="9048232" cy="4145280"/>
          </a:xfrm>
        </p:spPr>
      </p:pic>
      <p:sp>
        <p:nvSpPr>
          <p:cNvPr id="2" name="Titel 12">
            <a:extLst>
              <a:ext uri="{FF2B5EF4-FFF2-40B4-BE49-F238E27FC236}">
                <a16:creationId xmlns:a16="http://schemas.microsoft.com/office/drawing/2014/main" id="{88E39A61-0B82-92D6-E59B-3AD1E22657DC}"/>
              </a:ext>
            </a:extLst>
          </p:cNvPr>
          <p:cNvSpPr txBox="1">
            <a:spLocks/>
          </p:cNvSpPr>
          <p:nvPr/>
        </p:nvSpPr>
        <p:spPr>
          <a:xfrm>
            <a:off x="130909" y="1333280"/>
            <a:ext cx="8404861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81F6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dirty="0">
                <a:solidFill>
                  <a:srgbClr val="0070C0"/>
                </a:solidFill>
              </a:rPr>
              <a:t>beeld van startpagina www.desnapp.com</a:t>
            </a:r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66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ZH_16x9 - najaar 2021.potx" id="{3FF95B81-BE0F-4D3E-9AE5-BDFB966A929D}" vid="{420656F1-1384-49CA-B776-FF305A0251E8}"/>
    </a:ext>
  </a:extLst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PZH 16x9</Template>
  <TotalTime>408</TotalTime>
  <Words>281</Words>
  <Application>Microsoft Office PowerPoint</Application>
  <PresentationFormat>Diavoorstelling (16:9)</PresentationFormat>
  <Paragraphs>36</Paragraphs>
  <Slides>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Verdana</vt:lpstr>
      <vt:lpstr>Wingdings</vt:lpstr>
      <vt:lpstr>Provincie Zuid Holland 16x9</vt:lpstr>
      <vt:lpstr>think-cell Slide</vt:lpstr>
      <vt:lpstr>Impact Woo op innovatieve ontwikkelingen, zoals DeSNapp</vt:lpstr>
      <vt:lpstr>Open Platform DeSNapp, De Strategische Netwerk app</vt:lpstr>
      <vt:lpstr>Waarom Woo-relevant?</vt:lpstr>
      <vt:lpstr>Conclusie relevantie Woo voor DeSNapp</vt:lpstr>
      <vt:lpstr>Positief</vt:lpstr>
      <vt:lpstr>Maar zeker ook alerts</vt:lpstr>
      <vt:lpstr>Tot slot: ons is bijgebleven van dit traject</vt:lpstr>
      <vt:lpstr>Open Platform DeSNapp, De Strategische Netwerk app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Margo ter Bekke</dc:creator>
  <cp:lastModifiedBy>Margo ter Bekke</cp:lastModifiedBy>
  <cp:revision>8</cp:revision>
  <dcterms:created xsi:type="dcterms:W3CDTF">2024-01-17T19:28:37Z</dcterms:created>
  <dcterms:modified xsi:type="dcterms:W3CDTF">2024-02-02T11:58:03Z</dcterms:modified>
</cp:coreProperties>
</file>