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8" r:id="rId2"/>
    <p:sldId id="410" r:id="rId3"/>
    <p:sldId id="407" r:id="rId4"/>
    <p:sldId id="434" r:id="rId5"/>
    <p:sldId id="398" r:id="rId6"/>
    <p:sldId id="433" r:id="rId7"/>
    <p:sldId id="436" r:id="rId8"/>
    <p:sldId id="435" r:id="rId9"/>
    <p:sldId id="437" r:id="rId10"/>
    <p:sldId id="426" r:id="rId11"/>
    <p:sldId id="429" r:id="rId12"/>
    <p:sldId id="365" r:id="rId13"/>
    <p:sldId id="431" r:id="rId14"/>
    <p:sldId id="432" r:id="rId15"/>
  </p:sldIdLst>
  <p:sldSz cx="24387175" cy="13716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870C"/>
    <a:srgbClr val="D7E7CE"/>
    <a:srgbClr val="FFFFFF"/>
    <a:srgbClr val="88B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8" autoAdjust="0"/>
    <p:restoredTop sz="89467" autoAdjust="0"/>
  </p:normalViewPr>
  <p:slideViewPr>
    <p:cSldViewPr snapToGrid="0">
      <p:cViewPr varScale="1">
        <p:scale>
          <a:sx n="30" d="100"/>
          <a:sy n="30" d="100"/>
        </p:scale>
        <p:origin x="744" y="36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324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hyperlink" Target="https://www.koopoverheid.nl/voor-overheden/rijksoverheid/woo-index" TargetMode="External"/><Relationship Id="rId7" Type="http://schemas.openxmlformats.org/officeDocument/2006/relationships/image" Target="../media/image75.png"/><Relationship Id="rId2" Type="http://schemas.openxmlformats.org/officeDocument/2006/relationships/hyperlink" Target="mailto:plooi@koop.overheid.nl" TargetMode="External"/><Relationship Id="rId1" Type="http://schemas.openxmlformats.org/officeDocument/2006/relationships/hyperlink" Target="https://webform.perfectview.nl/form.aspx?xc=0e082e34%2D4ea4%2D4b80%2Dbedc%2D7a6d1738a2c0&amp;db=fdce51ea%2D5b06%2D47e7%2D8bf0%2Dad0393ecc937" TargetMode="External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10" Type="http://schemas.openxmlformats.org/officeDocument/2006/relationships/image" Target="../media/image78.svg"/><Relationship Id="rId4" Type="http://schemas.openxmlformats.org/officeDocument/2006/relationships/hyperlink" Target="https://www.open-overheid.nl/" TargetMode="External"/><Relationship Id="rId9" Type="http://schemas.openxmlformats.org/officeDocument/2006/relationships/image" Target="../media/image7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3" Type="http://schemas.openxmlformats.org/officeDocument/2006/relationships/hyperlink" Target="https://webform.perfectview.nl/form.aspx?xc=0e082e34%2D4ea4%2D4b80%2Dbedc%2D7a6d1738a2c0&amp;db=fdce51ea%2D5b06%2D47e7%2D8bf0%2Dad0393ecc937" TargetMode="External"/><Relationship Id="rId7" Type="http://schemas.openxmlformats.org/officeDocument/2006/relationships/image" Target="../media/image77.png"/><Relationship Id="rId2" Type="http://schemas.openxmlformats.org/officeDocument/2006/relationships/image" Target="../media/image74.svg"/><Relationship Id="rId1" Type="http://schemas.openxmlformats.org/officeDocument/2006/relationships/image" Target="../media/image73.png"/><Relationship Id="rId6" Type="http://schemas.openxmlformats.org/officeDocument/2006/relationships/hyperlink" Target="mailto:plooi@koop.overheid.nl" TargetMode="External"/><Relationship Id="rId5" Type="http://schemas.openxmlformats.org/officeDocument/2006/relationships/image" Target="../media/image76.svg"/><Relationship Id="rId10" Type="http://schemas.openxmlformats.org/officeDocument/2006/relationships/hyperlink" Target="https://www.open-overheid.nl/" TargetMode="External"/><Relationship Id="rId4" Type="http://schemas.openxmlformats.org/officeDocument/2006/relationships/image" Target="../media/image75.png"/><Relationship Id="rId9" Type="http://schemas.openxmlformats.org/officeDocument/2006/relationships/hyperlink" Target="https://www.koopoverheid.nl/voor-overheden/rijksoverheid/woo-inde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FE5328-D2E2-469E-B4B3-8459E333FA6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FCDD6F4-BFCA-4CD7-885D-A911900124B1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Aanmelden nieuwsbrief Woo-index? </a:t>
          </a:r>
          <a:r>
            <a:rPr lang="nl-NL" dirty="0">
              <a:hlinkClick xmlns:r="http://schemas.openxmlformats.org/officeDocument/2006/relationships" r:id="rId1"/>
            </a:rPr>
            <a:t>Dat kan door op deze link te klikken</a:t>
          </a:r>
          <a:endParaRPr lang="en-US" dirty="0"/>
        </a:p>
      </dgm:t>
    </dgm:pt>
    <dgm:pt modelId="{480D8B15-3D9B-4D96-B8D9-E1EEB5183FC7}" type="parTrans" cxnId="{A0BFE5DE-A0CC-49CD-88BB-9DC0A743C6BA}">
      <dgm:prSet/>
      <dgm:spPr/>
      <dgm:t>
        <a:bodyPr/>
        <a:lstStyle/>
        <a:p>
          <a:endParaRPr lang="en-US"/>
        </a:p>
      </dgm:t>
    </dgm:pt>
    <dgm:pt modelId="{98884AD1-160C-4617-BCF9-A287A22A2CD1}" type="sibTrans" cxnId="{A0BFE5DE-A0CC-49CD-88BB-9DC0A743C6BA}">
      <dgm:prSet/>
      <dgm:spPr/>
      <dgm:t>
        <a:bodyPr/>
        <a:lstStyle/>
        <a:p>
          <a:endParaRPr lang="en-US"/>
        </a:p>
      </dgm:t>
    </dgm:pt>
    <dgm:pt modelId="{B7430BA0-C976-4986-AB0A-C2C02E092827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Vragen </a:t>
          </a:r>
          <a:r>
            <a:rPr lang="nl-NL" dirty="0" err="1"/>
            <a:t>Woo-index</a:t>
          </a:r>
          <a:r>
            <a:rPr lang="nl-NL" dirty="0"/>
            <a:t>? </a:t>
          </a:r>
          <a:r>
            <a:rPr lang="nl-NL" dirty="0">
              <a:hlinkClick xmlns:r="http://schemas.openxmlformats.org/officeDocument/2006/relationships" r:id="rId2"/>
            </a:rPr>
            <a:t>plooi@koop.overheid.nl</a:t>
          </a:r>
          <a:endParaRPr lang="en-US" dirty="0"/>
        </a:p>
      </dgm:t>
    </dgm:pt>
    <dgm:pt modelId="{7DF27F82-6682-4192-820B-3183788F489A}" type="parTrans" cxnId="{35444BC2-B7D1-4511-90E9-56E5DF10C2BC}">
      <dgm:prSet/>
      <dgm:spPr/>
      <dgm:t>
        <a:bodyPr/>
        <a:lstStyle/>
        <a:p>
          <a:endParaRPr lang="en-US"/>
        </a:p>
      </dgm:t>
    </dgm:pt>
    <dgm:pt modelId="{093FE0CD-DD5A-44B7-97EB-241AD3E69309}" type="sibTrans" cxnId="{35444BC2-B7D1-4511-90E9-56E5DF10C2BC}">
      <dgm:prSet/>
      <dgm:spPr/>
      <dgm:t>
        <a:bodyPr/>
        <a:lstStyle/>
        <a:p>
          <a:endParaRPr lang="en-US"/>
        </a:p>
      </dgm:t>
    </dgm:pt>
    <dgm:pt modelId="{10671C2B-019C-41F8-80D5-062A3971D9F3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Meer informatie </a:t>
          </a:r>
          <a:r>
            <a:rPr lang="nl-NL" dirty="0" err="1"/>
            <a:t>Woo</a:t>
          </a:r>
          <a:r>
            <a:rPr lang="nl-NL" dirty="0"/>
            <a:t>-index? </a:t>
          </a:r>
          <a:r>
            <a:rPr lang="nl-NL" dirty="0">
              <a:hlinkClick xmlns:r="http://schemas.openxmlformats.org/officeDocument/2006/relationships" r:id="rId3"/>
            </a:rPr>
            <a:t>Kijk op de website van KOOP</a:t>
          </a:r>
          <a:endParaRPr lang="nl-NL" dirty="0"/>
        </a:p>
        <a:p>
          <a:pPr>
            <a:lnSpc>
              <a:spcPct val="100000"/>
            </a:lnSpc>
          </a:pPr>
          <a:r>
            <a:rPr lang="nl-NL" dirty="0"/>
            <a:t>Meer informatie over </a:t>
          </a:r>
          <a:r>
            <a:rPr lang="nl-NL" i="1" dirty="0"/>
            <a:t>actieve openbaarmaking </a:t>
          </a:r>
          <a:r>
            <a:rPr lang="nl-NL" dirty="0"/>
            <a:t>en </a:t>
          </a:r>
          <a:r>
            <a:rPr lang="nl-NL" i="1" dirty="0"/>
            <a:t>de informatiecategorieën</a:t>
          </a:r>
          <a:r>
            <a:rPr lang="nl-NL" dirty="0"/>
            <a:t>? </a:t>
          </a:r>
          <a:r>
            <a:rPr lang="nl-NL" dirty="0">
              <a:hlinkClick xmlns:r="http://schemas.openxmlformats.org/officeDocument/2006/relationships" r:id="rId4"/>
            </a:rPr>
            <a:t>open-overheid.nl</a:t>
          </a:r>
          <a:endParaRPr lang="en-US" dirty="0"/>
        </a:p>
      </dgm:t>
    </dgm:pt>
    <dgm:pt modelId="{FC1F29E8-5428-4B9D-8112-1DF3154A4B2D}" type="parTrans" cxnId="{F63C1286-1FBC-4E4D-B83D-27D9FD7557FF}">
      <dgm:prSet/>
      <dgm:spPr/>
      <dgm:t>
        <a:bodyPr/>
        <a:lstStyle/>
        <a:p>
          <a:endParaRPr lang="en-US"/>
        </a:p>
      </dgm:t>
    </dgm:pt>
    <dgm:pt modelId="{73EBCFCD-D48B-48FB-93BD-AABC89661D07}" type="sibTrans" cxnId="{F63C1286-1FBC-4E4D-B83D-27D9FD7557FF}">
      <dgm:prSet/>
      <dgm:spPr/>
      <dgm:t>
        <a:bodyPr/>
        <a:lstStyle/>
        <a:p>
          <a:endParaRPr lang="en-US"/>
        </a:p>
      </dgm:t>
    </dgm:pt>
    <dgm:pt modelId="{98BFF8B2-6658-4852-921B-C71CC1899D7E}" type="pres">
      <dgm:prSet presAssocID="{A3FE5328-D2E2-469E-B4B3-8459E333FA6E}" presName="root" presStyleCnt="0">
        <dgm:presLayoutVars>
          <dgm:dir/>
          <dgm:resizeHandles val="exact"/>
        </dgm:presLayoutVars>
      </dgm:prSet>
      <dgm:spPr/>
    </dgm:pt>
    <dgm:pt modelId="{BE39AAAE-7C3C-4F04-9182-83903769D613}" type="pres">
      <dgm:prSet presAssocID="{DFCDD6F4-BFCA-4CD7-885D-A911900124B1}" presName="compNode" presStyleCnt="0"/>
      <dgm:spPr/>
    </dgm:pt>
    <dgm:pt modelId="{0DB92B56-3B7C-47AB-AAF8-DADB7CB8B53A}" type="pres">
      <dgm:prSet presAssocID="{DFCDD6F4-BFCA-4CD7-885D-A911900124B1}" presName="bgRect" presStyleLbl="bgShp" presStyleIdx="0" presStyleCnt="3"/>
      <dgm:spPr>
        <a:solidFill>
          <a:srgbClr val="D7E7CE"/>
        </a:solidFill>
      </dgm:spPr>
    </dgm:pt>
    <dgm:pt modelId="{07D05F77-AB26-4556-97BC-2DC98B4CAD0D}" type="pres">
      <dgm:prSet presAssocID="{DFCDD6F4-BFCA-4CD7-885D-A911900124B1}" presName="iconRect" presStyleLbl="node1" presStyleIdx="0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gaphone1 with solid fill"/>
        </a:ext>
      </dgm:extLst>
    </dgm:pt>
    <dgm:pt modelId="{AD256A7E-8E11-46AF-9A8D-3BB6683495F5}" type="pres">
      <dgm:prSet presAssocID="{DFCDD6F4-BFCA-4CD7-885D-A911900124B1}" presName="spaceRect" presStyleCnt="0"/>
      <dgm:spPr/>
    </dgm:pt>
    <dgm:pt modelId="{9C33E76C-4B31-46CC-BEC0-7AA8D6047844}" type="pres">
      <dgm:prSet presAssocID="{DFCDD6F4-BFCA-4CD7-885D-A911900124B1}" presName="parTx" presStyleLbl="revTx" presStyleIdx="0" presStyleCnt="3">
        <dgm:presLayoutVars>
          <dgm:chMax val="0"/>
          <dgm:chPref val="0"/>
        </dgm:presLayoutVars>
      </dgm:prSet>
      <dgm:spPr/>
    </dgm:pt>
    <dgm:pt modelId="{25DCC095-35E1-48C0-BB21-A39630FBAF9B}" type="pres">
      <dgm:prSet presAssocID="{98884AD1-160C-4617-BCF9-A287A22A2CD1}" presName="sibTrans" presStyleCnt="0"/>
      <dgm:spPr/>
    </dgm:pt>
    <dgm:pt modelId="{0C4FFC5D-3F97-4F02-928B-EC2B9106522B}" type="pres">
      <dgm:prSet presAssocID="{B7430BA0-C976-4986-AB0A-C2C02E092827}" presName="compNode" presStyleCnt="0"/>
      <dgm:spPr/>
    </dgm:pt>
    <dgm:pt modelId="{00C76E48-385E-49D1-B3AF-64B08B228F1F}" type="pres">
      <dgm:prSet presAssocID="{B7430BA0-C976-4986-AB0A-C2C02E092827}" presName="bgRect" presStyleLbl="bgShp" presStyleIdx="1" presStyleCnt="3"/>
      <dgm:spPr>
        <a:solidFill>
          <a:srgbClr val="D7E7CE"/>
        </a:solidFill>
      </dgm:spPr>
    </dgm:pt>
    <dgm:pt modelId="{BFED1CF1-CC82-4E6C-A4F0-A34C015452AB}" type="pres">
      <dgm:prSet presAssocID="{B7430BA0-C976-4986-AB0A-C2C02E092827}" presName="iconRect" presStyleLbl="node1" presStyleIdx="1" presStyleCnt="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 Mark with solid fill"/>
        </a:ext>
      </dgm:extLst>
    </dgm:pt>
    <dgm:pt modelId="{3499A0DE-9AAD-44B5-8E9B-BF27560AF927}" type="pres">
      <dgm:prSet presAssocID="{B7430BA0-C976-4986-AB0A-C2C02E092827}" presName="spaceRect" presStyleCnt="0"/>
      <dgm:spPr/>
    </dgm:pt>
    <dgm:pt modelId="{958A36B1-0493-4351-BCCE-1E861A4CD775}" type="pres">
      <dgm:prSet presAssocID="{B7430BA0-C976-4986-AB0A-C2C02E092827}" presName="parTx" presStyleLbl="revTx" presStyleIdx="1" presStyleCnt="3">
        <dgm:presLayoutVars>
          <dgm:chMax val="0"/>
          <dgm:chPref val="0"/>
        </dgm:presLayoutVars>
      </dgm:prSet>
      <dgm:spPr/>
    </dgm:pt>
    <dgm:pt modelId="{19952B93-FE23-42C1-A37B-B2E9CCAB2DEA}" type="pres">
      <dgm:prSet presAssocID="{093FE0CD-DD5A-44B7-97EB-241AD3E69309}" presName="sibTrans" presStyleCnt="0"/>
      <dgm:spPr/>
    </dgm:pt>
    <dgm:pt modelId="{1A02B314-691D-40DB-A5B4-84FD0DC3ADA6}" type="pres">
      <dgm:prSet presAssocID="{10671C2B-019C-41F8-80D5-062A3971D9F3}" presName="compNode" presStyleCnt="0"/>
      <dgm:spPr/>
    </dgm:pt>
    <dgm:pt modelId="{79664D2E-7EA9-405B-B4EA-98F450CA7784}" type="pres">
      <dgm:prSet presAssocID="{10671C2B-019C-41F8-80D5-062A3971D9F3}" presName="bgRect" presStyleLbl="bgShp" presStyleIdx="2" presStyleCnt="3"/>
      <dgm:spPr>
        <a:solidFill>
          <a:srgbClr val="D7E7CE"/>
        </a:solidFill>
      </dgm:spPr>
    </dgm:pt>
    <dgm:pt modelId="{EBA6DAC6-B425-4C76-B869-DEFC4C420D70}" type="pres">
      <dgm:prSet presAssocID="{10671C2B-019C-41F8-80D5-062A3971D9F3}" presName="iconRect" presStyleLbl="node1" presStyleIdx="2" presStyleCnt="3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 outline"/>
        </a:ext>
      </dgm:extLst>
    </dgm:pt>
    <dgm:pt modelId="{1EC1B4A7-F51B-48FE-A8A0-BE6095E0C879}" type="pres">
      <dgm:prSet presAssocID="{10671C2B-019C-41F8-80D5-062A3971D9F3}" presName="spaceRect" presStyleCnt="0"/>
      <dgm:spPr/>
    </dgm:pt>
    <dgm:pt modelId="{702D6E8B-68F2-4663-9C69-0D52CD98218E}" type="pres">
      <dgm:prSet presAssocID="{10671C2B-019C-41F8-80D5-062A3971D9F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1C31C35-6DE3-4576-B266-BDE2FFDBA4C0}" type="presOf" srcId="{B7430BA0-C976-4986-AB0A-C2C02E092827}" destId="{958A36B1-0493-4351-BCCE-1E861A4CD775}" srcOrd="0" destOrd="0" presId="urn:microsoft.com/office/officeart/2018/2/layout/IconVerticalSolidList"/>
    <dgm:cxn modelId="{D753D344-3F4C-4FF5-8284-E98A05D6F658}" type="presOf" srcId="{10671C2B-019C-41F8-80D5-062A3971D9F3}" destId="{702D6E8B-68F2-4663-9C69-0D52CD98218E}" srcOrd="0" destOrd="0" presId="urn:microsoft.com/office/officeart/2018/2/layout/IconVerticalSolidList"/>
    <dgm:cxn modelId="{ADFB6682-F90A-4194-A960-F38A30822DED}" type="presOf" srcId="{A3FE5328-D2E2-469E-B4B3-8459E333FA6E}" destId="{98BFF8B2-6658-4852-921B-C71CC1899D7E}" srcOrd="0" destOrd="0" presId="urn:microsoft.com/office/officeart/2018/2/layout/IconVerticalSolidList"/>
    <dgm:cxn modelId="{F63C1286-1FBC-4E4D-B83D-27D9FD7557FF}" srcId="{A3FE5328-D2E2-469E-B4B3-8459E333FA6E}" destId="{10671C2B-019C-41F8-80D5-062A3971D9F3}" srcOrd="2" destOrd="0" parTransId="{FC1F29E8-5428-4B9D-8112-1DF3154A4B2D}" sibTransId="{73EBCFCD-D48B-48FB-93BD-AABC89661D07}"/>
    <dgm:cxn modelId="{35444BC2-B7D1-4511-90E9-56E5DF10C2BC}" srcId="{A3FE5328-D2E2-469E-B4B3-8459E333FA6E}" destId="{B7430BA0-C976-4986-AB0A-C2C02E092827}" srcOrd="1" destOrd="0" parTransId="{7DF27F82-6682-4192-820B-3183788F489A}" sibTransId="{093FE0CD-DD5A-44B7-97EB-241AD3E69309}"/>
    <dgm:cxn modelId="{82FA98C5-1798-468C-BE43-88016907FD1E}" type="presOf" srcId="{DFCDD6F4-BFCA-4CD7-885D-A911900124B1}" destId="{9C33E76C-4B31-46CC-BEC0-7AA8D6047844}" srcOrd="0" destOrd="0" presId="urn:microsoft.com/office/officeart/2018/2/layout/IconVerticalSolidList"/>
    <dgm:cxn modelId="{A0BFE5DE-A0CC-49CD-88BB-9DC0A743C6BA}" srcId="{A3FE5328-D2E2-469E-B4B3-8459E333FA6E}" destId="{DFCDD6F4-BFCA-4CD7-885D-A911900124B1}" srcOrd="0" destOrd="0" parTransId="{480D8B15-3D9B-4D96-B8D9-E1EEB5183FC7}" sibTransId="{98884AD1-160C-4617-BCF9-A287A22A2CD1}"/>
    <dgm:cxn modelId="{A700F9D9-9F4E-44FF-AFAE-5680DC47ED98}" type="presParOf" srcId="{98BFF8B2-6658-4852-921B-C71CC1899D7E}" destId="{BE39AAAE-7C3C-4F04-9182-83903769D613}" srcOrd="0" destOrd="0" presId="urn:microsoft.com/office/officeart/2018/2/layout/IconVerticalSolidList"/>
    <dgm:cxn modelId="{EE2537CA-FBF7-4336-8F0C-C3279D4C8200}" type="presParOf" srcId="{BE39AAAE-7C3C-4F04-9182-83903769D613}" destId="{0DB92B56-3B7C-47AB-AAF8-DADB7CB8B53A}" srcOrd="0" destOrd="0" presId="urn:microsoft.com/office/officeart/2018/2/layout/IconVerticalSolidList"/>
    <dgm:cxn modelId="{F2C53ED9-6086-4307-BEF2-77C34C52C258}" type="presParOf" srcId="{BE39AAAE-7C3C-4F04-9182-83903769D613}" destId="{07D05F77-AB26-4556-97BC-2DC98B4CAD0D}" srcOrd="1" destOrd="0" presId="urn:microsoft.com/office/officeart/2018/2/layout/IconVerticalSolidList"/>
    <dgm:cxn modelId="{C1D05D3A-0A3D-46E1-A48B-73AD6AFF43AD}" type="presParOf" srcId="{BE39AAAE-7C3C-4F04-9182-83903769D613}" destId="{AD256A7E-8E11-46AF-9A8D-3BB6683495F5}" srcOrd="2" destOrd="0" presId="urn:microsoft.com/office/officeart/2018/2/layout/IconVerticalSolidList"/>
    <dgm:cxn modelId="{3EAC56CF-27AE-407E-9736-E536903BAF60}" type="presParOf" srcId="{BE39AAAE-7C3C-4F04-9182-83903769D613}" destId="{9C33E76C-4B31-46CC-BEC0-7AA8D6047844}" srcOrd="3" destOrd="0" presId="urn:microsoft.com/office/officeart/2018/2/layout/IconVerticalSolidList"/>
    <dgm:cxn modelId="{51A7431A-AF21-45CB-B4AF-96A93E65460D}" type="presParOf" srcId="{98BFF8B2-6658-4852-921B-C71CC1899D7E}" destId="{25DCC095-35E1-48C0-BB21-A39630FBAF9B}" srcOrd="1" destOrd="0" presId="urn:microsoft.com/office/officeart/2018/2/layout/IconVerticalSolidList"/>
    <dgm:cxn modelId="{12902683-1960-45A1-9969-2B915112AD85}" type="presParOf" srcId="{98BFF8B2-6658-4852-921B-C71CC1899D7E}" destId="{0C4FFC5D-3F97-4F02-928B-EC2B9106522B}" srcOrd="2" destOrd="0" presId="urn:microsoft.com/office/officeart/2018/2/layout/IconVerticalSolidList"/>
    <dgm:cxn modelId="{C9B19397-ED7F-46A3-A6FD-3F4C66779443}" type="presParOf" srcId="{0C4FFC5D-3F97-4F02-928B-EC2B9106522B}" destId="{00C76E48-385E-49D1-B3AF-64B08B228F1F}" srcOrd="0" destOrd="0" presId="urn:microsoft.com/office/officeart/2018/2/layout/IconVerticalSolidList"/>
    <dgm:cxn modelId="{73C78480-BB47-4B37-B2EE-F6D0995D92B2}" type="presParOf" srcId="{0C4FFC5D-3F97-4F02-928B-EC2B9106522B}" destId="{BFED1CF1-CC82-4E6C-A4F0-A34C015452AB}" srcOrd="1" destOrd="0" presId="urn:microsoft.com/office/officeart/2018/2/layout/IconVerticalSolidList"/>
    <dgm:cxn modelId="{CDEA1561-18A3-4939-8C26-315A2D13CA35}" type="presParOf" srcId="{0C4FFC5D-3F97-4F02-928B-EC2B9106522B}" destId="{3499A0DE-9AAD-44B5-8E9B-BF27560AF927}" srcOrd="2" destOrd="0" presId="urn:microsoft.com/office/officeart/2018/2/layout/IconVerticalSolidList"/>
    <dgm:cxn modelId="{1A2D016C-F555-457B-951A-606EF9A10D5D}" type="presParOf" srcId="{0C4FFC5D-3F97-4F02-928B-EC2B9106522B}" destId="{958A36B1-0493-4351-BCCE-1E861A4CD775}" srcOrd="3" destOrd="0" presId="urn:microsoft.com/office/officeart/2018/2/layout/IconVerticalSolidList"/>
    <dgm:cxn modelId="{08E0CBCF-4C05-4F54-8705-CE0F39CABFD7}" type="presParOf" srcId="{98BFF8B2-6658-4852-921B-C71CC1899D7E}" destId="{19952B93-FE23-42C1-A37B-B2E9CCAB2DEA}" srcOrd="3" destOrd="0" presId="urn:microsoft.com/office/officeart/2018/2/layout/IconVerticalSolidList"/>
    <dgm:cxn modelId="{6097B82A-E1D0-4C62-B3C0-F7F9035AA065}" type="presParOf" srcId="{98BFF8B2-6658-4852-921B-C71CC1899D7E}" destId="{1A02B314-691D-40DB-A5B4-84FD0DC3ADA6}" srcOrd="4" destOrd="0" presId="urn:microsoft.com/office/officeart/2018/2/layout/IconVerticalSolidList"/>
    <dgm:cxn modelId="{89AD9384-09F6-4E38-A2EE-2144981F49E4}" type="presParOf" srcId="{1A02B314-691D-40DB-A5B4-84FD0DC3ADA6}" destId="{79664D2E-7EA9-405B-B4EA-98F450CA7784}" srcOrd="0" destOrd="0" presId="urn:microsoft.com/office/officeart/2018/2/layout/IconVerticalSolidList"/>
    <dgm:cxn modelId="{EF6262B5-FE3A-4EB8-8D6D-6C358215BB65}" type="presParOf" srcId="{1A02B314-691D-40DB-A5B4-84FD0DC3ADA6}" destId="{EBA6DAC6-B425-4C76-B869-DEFC4C420D70}" srcOrd="1" destOrd="0" presId="urn:microsoft.com/office/officeart/2018/2/layout/IconVerticalSolidList"/>
    <dgm:cxn modelId="{BC0D569C-6E36-4664-86E3-A3BD629AFE35}" type="presParOf" srcId="{1A02B314-691D-40DB-A5B4-84FD0DC3ADA6}" destId="{1EC1B4A7-F51B-48FE-A8A0-BE6095E0C879}" srcOrd="2" destOrd="0" presId="urn:microsoft.com/office/officeart/2018/2/layout/IconVerticalSolidList"/>
    <dgm:cxn modelId="{A7AE7B45-9B21-4A77-9326-D44CE81730C5}" type="presParOf" srcId="{1A02B314-691D-40DB-A5B4-84FD0DC3ADA6}" destId="{702D6E8B-68F2-4663-9C69-0D52CD98218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92B56-3B7C-47AB-AAF8-DADB7CB8B53A}">
      <dsp:nvSpPr>
        <dsp:cNvPr id="0" name=""/>
        <dsp:cNvSpPr/>
      </dsp:nvSpPr>
      <dsp:spPr>
        <a:xfrm>
          <a:off x="0" y="1054"/>
          <a:ext cx="21689664" cy="2468090"/>
        </a:xfrm>
        <a:prstGeom prst="roundRect">
          <a:avLst>
            <a:gd name="adj" fmla="val 10000"/>
          </a:avLst>
        </a:prstGeom>
        <a:solidFill>
          <a:srgbClr val="D7E7C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05F77-AB26-4556-97BC-2DC98B4CAD0D}">
      <dsp:nvSpPr>
        <dsp:cNvPr id="0" name=""/>
        <dsp:cNvSpPr/>
      </dsp:nvSpPr>
      <dsp:spPr>
        <a:xfrm>
          <a:off x="746597" y="556375"/>
          <a:ext cx="1357449" cy="13574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3E76C-4B31-46CC-BEC0-7AA8D6047844}">
      <dsp:nvSpPr>
        <dsp:cNvPr id="0" name=""/>
        <dsp:cNvSpPr/>
      </dsp:nvSpPr>
      <dsp:spPr>
        <a:xfrm>
          <a:off x="2850644" y="1054"/>
          <a:ext cx="18839019" cy="2468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06" tIns="261206" rIns="261206" bIns="26120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Aanmelden nieuwsbrief Woo-index? </a:t>
          </a:r>
          <a:r>
            <a:rPr lang="nl-NL" sz="2500" kern="1200" dirty="0">
              <a:hlinkClick xmlns:r="http://schemas.openxmlformats.org/officeDocument/2006/relationships" r:id="rId3"/>
            </a:rPr>
            <a:t>Dat kan door op deze link te klikken</a:t>
          </a:r>
          <a:endParaRPr lang="en-US" sz="2500" kern="1200" dirty="0"/>
        </a:p>
      </dsp:txBody>
      <dsp:txXfrm>
        <a:off x="2850644" y="1054"/>
        <a:ext cx="18839019" cy="2468090"/>
      </dsp:txXfrm>
    </dsp:sp>
    <dsp:sp modelId="{00C76E48-385E-49D1-B3AF-64B08B228F1F}">
      <dsp:nvSpPr>
        <dsp:cNvPr id="0" name=""/>
        <dsp:cNvSpPr/>
      </dsp:nvSpPr>
      <dsp:spPr>
        <a:xfrm>
          <a:off x="0" y="3086167"/>
          <a:ext cx="21689664" cy="2468090"/>
        </a:xfrm>
        <a:prstGeom prst="roundRect">
          <a:avLst>
            <a:gd name="adj" fmla="val 10000"/>
          </a:avLst>
        </a:prstGeom>
        <a:solidFill>
          <a:srgbClr val="D7E7C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D1CF1-CC82-4E6C-A4F0-A34C015452AB}">
      <dsp:nvSpPr>
        <dsp:cNvPr id="0" name=""/>
        <dsp:cNvSpPr/>
      </dsp:nvSpPr>
      <dsp:spPr>
        <a:xfrm>
          <a:off x="746597" y="3641487"/>
          <a:ext cx="1357449" cy="135744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8A36B1-0493-4351-BCCE-1E861A4CD775}">
      <dsp:nvSpPr>
        <dsp:cNvPr id="0" name=""/>
        <dsp:cNvSpPr/>
      </dsp:nvSpPr>
      <dsp:spPr>
        <a:xfrm>
          <a:off x="2850644" y="3086167"/>
          <a:ext cx="18839019" cy="2468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06" tIns="261206" rIns="261206" bIns="26120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Vragen </a:t>
          </a:r>
          <a:r>
            <a:rPr lang="nl-NL" sz="2500" kern="1200" dirty="0" err="1"/>
            <a:t>Woo-index</a:t>
          </a:r>
          <a:r>
            <a:rPr lang="nl-NL" sz="2500" kern="1200" dirty="0"/>
            <a:t>? </a:t>
          </a:r>
          <a:r>
            <a:rPr lang="nl-NL" sz="2500" kern="1200" dirty="0">
              <a:hlinkClick xmlns:r="http://schemas.openxmlformats.org/officeDocument/2006/relationships" r:id="rId6"/>
            </a:rPr>
            <a:t>plooi@koop.overheid.nl</a:t>
          </a:r>
          <a:endParaRPr lang="en-US" sz="2500" kern="1200" dirty="0"/>
        </a:p>
      </dsp:txBody>
      <dsp:txXfrm>
        <a:off x="2850644" y="3086167"/>
        <a:ext cx="18839019" cy="2468090"/>
      </dsp:txXfrm>
    </dsp:sp>
    <dsp:sp modelId="{79664D2E-7EA9-405B-B4EA-98F450CA7784}">
      <dsp:nvSpPr>
        <dsp:cNvPr id="0" name=""/>
        <dsp:cNvSpPr/>
      </dsp:nvSpPr>
      <dsp:spPr>
        <a:xfrm>
          <a:off x="0" y="6171280"/>
          <a:ext cx="21689664" cy="2468090"/>
        </a:xfrm>
        <a:prstGeom prst="roundRect">
          <a:avLst>
            <a:gd name="adj" fmla="val 10000"/>
          </a:avLst>
        </a:prstGeom>
        <a:solidFill>
          <a:srgbClr val="D7E7C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A6DAC6-B425-4C76-B869-DEFC4C420D70}">
      <dsp:nvSpPr>
        <dsp:cNvPr id="0" name=""/>
        <dsp:cNvSpPr/>
      </dsp:nvSpPr>
      <dsp:spPr>
        <a:xfrm>
          <a:off x="746597" y="6726600"/>
          <a:ext cx="1357449" cy="13574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D6E8B-68F2-4663-9C69-0D52CD98218E}">
      <dsp:nvSpPr>
        <dsp:cNvPr id="0" name=""/>
        <dsp:cNvSpPr/>
      </dsp:nvSpPr>
      <dsp:spPr>
        <a:xfrm>
          <a:off x="2850644" y="6171280"/>
          <a:ext cx="18839019" cy="2468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06" tIns="261206" rIns="261206" bIns="26120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Meer informatie </a:t>
          </a:r>
          <a:r>
            <a:rPr lang="nl-NL" sz="2500" kern="1200" dirty="0" err="1"/>
            <a:t>Woo</a:t>
          </a:r>
          <a:r>
            <a:rPr lang="nl-NL" sz="2500" kern="1200" dirty="0"/>
            <a:t>-index? </a:t>
          </a:r>
          <a:r>
            <a:rPr lang="nl-NL" sz="2500" kern="1200" dirty="0">
              <a:hlinkClick xmlns:r="http://schemas.openxmlformats.org/officeDocument/2006/relationships" r:id="rId9"/>
            </a:rPr>
            <a:t>Kijk op de website van KOOP</a:t>
          </a:r>
          <a:endParaRPr lang="nl-NL" sz="2500" kern="1200" dirty="0"/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Meer informatie over </a:t>
          </a:r>
          <a:r>
            <a:rPr lang="nl-NL" sz="2500" i="1" kern="1200" dirty="0"/>
            <a:t>actieve openbaarmaking </a:t>
          </a:r>
          <a:r>
            <a:rPr lang="nl-NL" sz="2500" kern="1200" dirty="0"/>
            <a:t>en </a:t>
          </a:r>
          <a:r>
            <a:rPr lang="nl-NL" sz="2500" i="1" kern="1200" dirty="0"/>
            <a:t>de informatiecategorieën</a:t>
          </a:r>
          <a:r>
            <a:rPr lang="nl-NL" sz="2500" kern="1200" dirty="0"/>
            <a:t>? </a:t>
          </a:r>
          <a:r>
            <a:rPr lang="nl-NL" sz="2500" kern="1200" dirty="0">
              <a:hlinkClick xmlns:r="http://schemas.openxmlformats.org/officeDocument/2006/relationships" r:id="rId10"/>
            </a:rPr>
            <a:t>open-overheid.nl</a:t>
          </a:r>
          <a:endParaRPr lang="en-US" sz="2500" kern="1200" dirty="0"/>
        </a:p>
      </dsp:txBody>
      <dsp:txXfrm>
        <a:off x="2850644" y="6171280"/>
        <a:ext cx="18839019" cy="2468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60967E7-332A-4385-6A3E-C4B197626D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2B2DE90-8549-3BF8-9C68-B94E0CCA5E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FA9C7FE-1DD9-674E-A5B8-C68569F6CF65}" type="datetimeFigureOut">
              <a:rPr lang="nl-NL"/>
              <a:pPr>
                <a:defRPr/>
              </a:pPr>
              <a:t>27-6-2024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C9AEB7E-B7CB-0459-4328-858119261B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F229A9F-0C74-3A45-071A-F6721278E5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C21B84E-A574-1140-8277-9D4E61BCC7A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875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78E783-799F-AF50-8A60-AC305D483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8559D9-25F0-24EA-FAEA-E11966B6963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2B9FF39-A90A-1A43-A4E2-25B22AF41EE3}" type="datetimeFigureOut">
              <a:rPr lang="en-GB"/>
              <a:pPr>
                <a:defRPr/>
              </a:pPr>
              <a:t>27/06/2024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C9E8EA9-4298-A0FD-8028-5806C5D24E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813CE33-E9C9-5857-C1FC-37E7E1D0B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2A822-5D29-67AD-CAF3-74360ABD5A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E05E8-D44E-7FC7-B049-209D7C697E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A493033-FE26-204D-9349-0E8A5D3AA39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887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jdelijke aanduiding voor dia-afbeelding 1">
            <a:extLst>
              <a:ext uri="{FF2B5EF4-FFF2-40B4-BE49-F238E27FC236}">
                <a16:creationId xmlns:a16="http://schemas.microsoft.com/office/drawing/2014/main" id="{F321A656-6FEE-8C52-E4C2-5F5DC104E9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Tijdelijke aanduiding voor notities 2">
            <a:extLst>
              <a:ext uri="{FF2B5EF4-FFF2-40B4-BE49-F238E27FC236}">
                <a16:creationId xmlns:a16="http://schemas.microsoft.com/office/drawing/2014/main" id="{9C3FE05F-35EB-B833-F8BE-FAD7179C5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40963" name="Tijdelijke aanduiding voor dianummer 3">
            <a:extLst>
              <a:ext uri="{FF2B5EF4-FFF2-40B4-BE49-F238E27FC236}">
                <a16:creationId xmlns:a16="http://schemas.microsoft.com/office/drawing/2014/main" id="{A706482A-ADAB-E512-4205-554861316E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22813B-CC02-C649-B21E-97DFA150F3F0}" type="slidenum">
              <a:rPr lang="nl-NL" altLang="nl-NL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94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DB041-A19D-82F3-A863-C3FEF346D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8468B19-908B-C017-213F-02617AAD0F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DD6741D-442B-3406-5BAC-3BE7F5FB91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B09C970-F340-03C4-A7FD-B0E8934F14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493033-FE26-204D-9349-0E8A5D3AA390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11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493033-FE26-204D-9349-0E8A5D3AA390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32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emf"/><Relationship Id="rId7" Type="http://schemas.openxmlformats.org/officeDocument/2006/relationships/image" Target="../media/image6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8.emf"/><Relationship Id="rId7" Type="http://schemas.openxmlformats.org/officeDocument/2006/relationships/image" Target="../media/image16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8.emf"/><Relationship Id="rId7" Type="http://schemas.openxmlformats.org/officeDocument/2006/relationships/image" Target="../media/image16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2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Voorbla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>
            <a:extLst>
              <a:ext uri="{FF2B5EF4-FFF2-40B4-BE49-F238E27FC236}">
                <a16:creationId xmlns:a16="http://schemas.microsoft.com/office/drawing/2014/main" id="{69FF5CA6-A78A-A823-0949-83F58B9089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2182475" cy="137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75837ADB-17EE-89FB-AA91-34626B7B2020}"/>
              </a:ext>
            </a:extLst>
          </p:cNvPr>
          <p:cNvSpPr/>
          <p:nvPr userDrawn="1"/>
        </p:nvSpPr>
        <p:spPr>
          <a:xfrm>
            <a:off x="12193588" y="0"/>
            <a:ext cx="12193587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6" name="Graphic 7">
            <a:extLst>
              <a:ext uri="{FF2B5EF4-FFF2-40B4-BE49-F238E27FC236}">
                <a16:creationId xmlns:a16="http://schemas.microsoft.com/office/drawing/2014/main" id="{F93EE4D3-0E78-2E05-7794-61B52D02A8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718925" y="0"/>
            <a:ext cx="6056313" cy="2541588"/>
          </a:xfrm>
          <a:prstGeom prst="rect">
            <a:avLst/>
          </a:prstGeom>
        </p:spPr>
      </p:pic>
      <p:pic>
        <p:nvPicPr>
          <p:cNvPr id="7" name="Picture 3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F4139D14-1241-4FDD-61AF-67F9E178B9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2838113"/>
            <a:ext cx="29686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1478" y="2542233"/>
            <a:ext cx="11147700" cy="8574946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8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77" y="11471275"/>
            <a:ext cx="11147699" cy="1406127"/>
          </a:xfrm>
        </p:spPr>
        <p:txBody>
          <a:bodyPr anchor="b"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105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0 Algemeen Tussenblad met domeinen">
    <p:bg>
      <p:bgPr>
        <a:solidFill>
          <a:srgbClr val="3987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273D0D9A-C475-39B8-A1D3-6A0D9AFAF9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9400" y="0"/>
            <a:ext cx="968375" cy="2408238"/>
          </a:xfrm>
          <a:prstGeom prst="rect">
            <a:avLst/>
          </a:prstGeom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DE9FD127-A47A-DBE4-5E39-D5644A44B085}"/>
              </a:ext>
            </a:extLst>
          </p:cNvPr>
          <p:cNvSpPr/>
          <p:nvPr userDrawn="1"/>
        </p:nvSpPr>
        <p:spPr>
          <a:xfrm>
            <a:off x="11815763" y="4672013"/>
            <a:ext cx="755650" cy="9043987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4" name="Tekstvak 4">
            <a:extLst>
              <a:ext uri="{FF2B5EF4-FFF2-40B4-BE49-F238E27FC236}">
                <a16:creationId xmlns:a16="http://schemas.microsoft.com/office/drawing/2014/main" id="{BA9B6162-65D9-0586-D1C4-EE2EA6219D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03788" y="4322763"/>
            <a:ext cx="6324600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92000"/>
              </a:lnSpc>
            </a:pPr>
            <a:r>
              <a:rPr lang="nl-NL" altLang="nl-NL" sz="4100">
                <a:solidFill>
                  <a:schemeClr val="bg1"/>
                </a:solidFill>
              </a:rPr>
              <a:t>Toegang</a:t>
            </a:r>
          </a:p>
          <a:p>
            <a:pPr algn="r" eaLnBrk="1" hangingPunct="1">
              <a:lnSpc>
                <a:spcPct val="92000"/>
              </a:lnSpc>
            </a:pPr>
            <a:endParaRPr lang="nl-NL" altLang="nl-NL" sz="4100">
              <a:solidFill>
                <a:schemeClr val="bg1"/>
              </a:solidFill>
            </a:endParaRPr>
          </a:p>
          <a:p>
            <a:pPr algn="r" eaLnBrk="1" hangingPunct="1">
              <a:lnSpc>
                <a:spcPct val="92000"/>
              </a:lnSpc>
            </a:pPr>
            <a:r>
              <a:rPr lang="nl-NL" altLang="nl-NL" sz="4100">
                <a:solidFill>
                  <a:schemeClr val="bg1"/>
                </a:solidFill>
              </a:rPr>
              <a:t>Interactie</a:t>
            </a:r>
          </a:p>
          <a:p>
            <a:pPr algn="r" eaLnBrk="1" hangingPunct="1">
              <a:lnSpc>
                <a:spcPct val="92000"/>
              </a:lnSpc>
            </a:pPr>
            <a:endParaRPr lang="nl-NL" altLang="nl-NL" sz="4100">
              <a:solidFill>
                <a:schemeClr val="bg1"/>
              </a:solidFill>
            </a:endParaRPr>
          </a:p>
          <a:p>
            <a:pPr algn="r" eaLnBrk="1" hangingPunct="1">
              <a:lnSpc>
                <a:spcPct val="92000"/>
              </a:lnSpc>
            </a:pPr>
            <a:r>
              <a:rPr lang="nl-NL" altLang="nl-NL" sz="4100">
                <a:solidFill>
                  <a:schemeClr val="bg1"/>
                </a:solidFill>
              </a:rPr>
              <a:t>Gegevensuitwisseling</a:t>
            </a:r>
          </a:p>
          <a:p>
            <a:pPr algn="r" eaLnBrk="1" hangingPunct="1">
              <a:lnSpc>
                <a:spcPct val="92000"/>
              </a:lnSpc>
            </a:pPr>
            <a:endParaRPr lang="nl-NL" altLang="nl-NL" sz="4100">
              <a:solidFill>
                <a:schemeClr val="bg1"/>
              </a:solidFill>
            </a:endParaRPr>
          </a:p>
          <a:p>
            <a:pPr algn="r" eaLnBrk="1" hangingPunct="1">
              <a:lnSpc>
                <a:spcPct val="92000"/>
              </a:lnSpc>
            </a:pPr>
            <a:r>
              <a:rPr lang="nl-NL" altLang="nl-NL" sz="4100">
                <a:solidFill>
                  <a:schemeClr val="bg1"/>
                </a:solidFill>
              </a:rPr>
              <a:t>Infrastructuur</a:t>
            </a:r>
          </a:p>
          <a:p>
            <a:pPr algn="r" eaLnBrk="1" hangingPunct="1">
              <a:lnSpc>
                <a:spcPct val="92000"/>
              </a:lnSpc>
            </a:pPr>
            <a:endParaRPr lang="nl-NL" altLang="nl-NL" sz="4100">
              <a:solidFill>
                <a:schemeClr val="bg1"/>
              </a:solidFill>
            </a:endParaRPr>
          </a:p>
          <a:p>
            <a:pPr algn="r" eaLnBrk="1" hangingPunct="1">
              <a:lnSpc>
                <a:spcPct val="92000"/>
              </a:lnSpc>
            </a:pPr>
            <a:r>
              <a:rPr lang="nl-NL" altLang="nl-NL" sz="4100">
                <a:solidFill>
                  <a:schemeClr val="bg1"/>
                </a:solidFill>
              </a:rPr>
              <a:t>Regie op stelsels</a:t>
            </a:r>
            <a:br>
              <a:rPr lang="nl-NL" altLang="nl-NL" sz="4100">
                <a:solidFill>
                  <a:schemeClr val="bg1"/>
                </a:solidFill>
              </a:rPr>
            </a:br>
            <a:r>
              <a:rPr lang="nl-NL" altLang="nl-NL" sz="4100">
                <a:solidFill>
                  <a:schemeClr val="bg1"/>
                </a:solidFill>
              </a:rPr>
              <a:t>en standaarden</a:t>
            </a:r>
          </a:p>
        </p:txBody>
      </p:sp>
      <p:sp>
        <p:nvSpPr>
          <p:cNvPr id="5" name="Oval 24">
            <a:extLst>
              <a:ext uri="{FF2B5EF4-FFF2-40B4-BE49-F238E27FC236}">
                <a16:creationId xmlns:a16="http://schemas.microsoft.com/office/drawing/2014/main" id="{9210DAE9-1362-5174-5191-463D210EAE0E}"/>
              </a:ext>
            </a:extLst>
          </p:cNvPr>
          <p:cNvSpPr/>
          <p:nvPr userDrawn="1"/>
        </p:nvSpPr>
        <p:spPr>
          <a:xfrm>
            <a:off x="11812588" y="4292600"/>
            <a:ext cx="762000" cy="762000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a-ET" sz="1000" dirty="0">
              <a:solidFill>
                <a:schemeClr val="bg1"/>
              </a:solidFill>
            </a:endParaRPr>
          </a:p>
        </p:txBody>
      </p:sp>
      <p:sp>
        <p:nvSpPr>
          <p:cNvPr id="6" name="Oval 25">
            <a:extLst>
              <a:ext uri="{FF2B5EF4-FFF2-40B4-BE49-F238E27FC236}">
                <a16:creationId xmlns:a16="http://schemas.microsoft.com/office/drawing/2014/main" id="{AE6E8110-97CA-A139-6121-7FF5B3B2FA53}"/>
              </a:ext>
            </a:extLst>
          </p:cNvPr>
          <p:cNvSpPr/>
          <p:nvPr userDrawn="1"/>
        </p:nvSpPr>
        <p:spPr>
          <a:xfrm>
            <a:off x="11812588" y="5445125"/>
            <a:ext cx="762000" cy="762000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a-ET" sz="1000" dirty="0">
              <a:solidFill>
                <a:schemeClr val="bg1"/>
              </a:solidFill>
            </a:endParaRPr>
          </a:p>
        </p:txBody>
      </p:sp>
      <p:sp>
        <p:nvSpPr>
          <p:cNvPr id="7" name="Oval 26">
            <a:extLst>
              <a:ext uri="{FF2B5EF4-FFF2-40B4-BE49-F238E27FC236}">
                <a16:creationId xmlns:a16="http://schemas.microsoft.com/office/drawing/2014/main" id="{DDD8BE1D-A1AF-11F1-19B2-10AEAD0B12DB}"/>
              </a:ext>
            </a:extLst>
          </p:cNvPr>
          <p:cNvSpPr/>
          <p:nvPr userDrawn="1"/>
        </p:nvSpPr>
        <p:spPr>
          <a:xfrm>
            <a:off x="11812588" y="6597650"/>
            <a:ext cx="762000" cy="762000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a-ET" sz="1000" dirty="0">
              <a:solidFill>
                <a:schemeClr val="bg1"/>
              </a:solidFill>
            </a:endParaRPr>
          </a:p>
        </p:txBody>
      </p:sp>
      <p:sp>
        <p:nvSpPr>
          <p:cNvPr id="8" name="Oval 27">
            <a:extLst>
              <a:ext uri="{FF2B5EF4-FFF2-40B4-BE49-F238E27FC236}">
                <a16:creationId xmlns:a16="http://schemas.microsoft.com/office/drawing/2014/main" id="{9AEAA5E2-D0A3-0D07-C6B1-E6C1AC330961}"/>
              </a:ext>
            </a:extLst>
          </p:cNvPr>
          <p:cNvSpPr/>
          <p:nvPr userDrawn="1"/>
        </p:nvSpPr>
        <p:spPr>
          <a:xfrm>
            <a:off x="11811000" y="7750175"/>
            <a:ext cx="762000" cy="762000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a-ET" sz="1000" dirty="0">
              <a:solidFill>
                <a:schemeClr val="bg1"/>
              </a:solidFill>
            </a:endParaRPr>
          </a:p>
        </p:txBody>
      </p:sp>
      <p:sp>
        <p:nvSpPr>
          <p:cNvPr id="9" name="Oval 28">
            <a:extLst>
              <a:ext uri="{FF2B5EF4-FFF2-40B4-BE49-F238E27FC236}">
                <a16:creationId xmlns:a16="http://schemas.microsoft.com/office/drawing/2014/main" id="{9B55DD0E-12BC-A017-53B1-E89B122EE4F9}"/>
              </a:ext>
            </a:extLst>
          </p:cNvPr>
          <p:cNvSpPr/>
          <p:nvPr userDrawn="1"/>
        </p:nvSpPr>
        <p:spPr>
          <a:xfrm>
            <a:off x="11812588" y="8901113"/>
            <a:ext cx="762000" cy="762000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a-ET" sz="1000" dirty="0">
              <a:solidFill>
                <a:schemeClr val="bg1"/>
              </a:solidFill>
            </a:endParaRPr>
          </a:p>
        </p:txBody>
      </p:sp>
      <p:pic>
        <p:nvPicPr>
          <p:cNvPr id="10" name="Picture 2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3BF36281-FD10-A516-F4DF-7F9991C191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2838113"/>
            <a:ext cx="29686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27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1 Algemeen Tussenblad met domeinen en tekst">
    <p:bg>
      <p:bgPr>
        <a:solidFill>
          <a:srgbClr val="3987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61B73562-133F-4074-7AB1-B8910331BAD1}"/>
              </a:ext>
            </a:extLst>
          </p:cNvPr>
          <p:cNvSpPr/>
          <p:nvPr userDrawn="1"/>
        </p:nvSpPr>
        <p:spPr>
          <a:xfrm>
            <a:off x="11815763" y="4672013"/>
            <a:ext cx="755650" cy="9043987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551D39E7-D2FC-EF3F-E8E7-4511E8D00E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9400" y="0"/>
            <a:ext cx="968375" cy="2408238"/>
          </a:xfrm>
          <a:prstGeom prst="rect">
            <a:avLst/>
          </a:prstGeom>
        </p:spPr>
      </p:pic>
      <p:sp>
        <p:nvSpPr>
          <p:cNvPr id="4" name="Tekstvak 4">
            <a:extLst>
              <a:ext uri="{FF2B5EF4-FFF2-40B4-BE49-F238E27FC236}">
                <a16:creationId xmlns:a16="http://schemas.microsoft.com/office/drawing/2014/main" id="{DFD3F72F-7755-FB04-34FC-A2EACA83DC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03788" y="4322763"/>
            <a:ext cx="6324600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92000"/>
              </a:lnSpc>
            </a:pPr>
            <a:r>
              <a:rPr lang="nl-NL" altLang="nl-NL" sz="4100">
                <a:solidFill>
                  <a:schemeClr val="bg1"/>
                </a:solidFill>
              </a:rPr>
              <a:t>Toegang</a:t>
            </a:r>
          </a:p>
          <a:p>
            <a:pPr algn="r" eaLnBrk="1" hangingPunct="1">
              <a:lnSpc>
                <a:spcPct val="92000"/>
              </a:lnSpc>
            </a:pPr>
            <a:endParaRPr lang="nl-NL" altLang="nl-NL" sz="4100">
              <a:solidFill>
                <a:schemeClr val="bg1"/>
              </a:solidFill>
            </a:endParaRPr>
          </a:p>
          <a:p>
            <a:pPr algn="r" eaLnBrk="1" hangingPunct="1">
              <a:lnSpc>
                <a:spcPct val="92000"/>
              </a:lnSpc>
            </a:pPr>
            <a:r>
              <a:rPr lang="nl-NL" altLang="nl-NL" sz="4100">
                <a:solidFill>
                  <a:schemeClr val="bg1"/>
                </a:solidFill>
              </a:rPr>
              <a:t>Interactie</a:t>
            </a:r>
          </a:p>
          <a:p>
            <a:pPr algn="r" eaLnBrk="1" hangingPunct="1">
              <a:lnSpc>
                <a:spcPct val="92000"/>
              </a:lnSpc>
            </a:pPr>
            <a:endParaRPr lang="nl-NL" altLang="nl-NL" sz="4100">
              <a:solidFill>
                <a:schemeClr val="bg1"/>
              </a:solidFill>
            </a:endParaRPr>
          </a:p>
          <a:p>
            <a:pPr algn="r" eaLnBrk="1" hangingPunct="1">
              <a:lnSpc>
                <a:spcPct val="92000"/>
              </a:lnSpc>
            </a:pPr>
            <a:r>
              <a:rPr lang="nl-NL" altLang="nl-NL" sz="4100">
                <a:solidFill>
                  <a:schemeClr val="bg1"/>
                </a:solidFill>
              </a:rPr>
              <a:t>Gegevensuitwisseling</a:t>
            </a:r>
          </a:p>
          <a:p>
            <a:pPr algn="r" eaLnBrk="1" hangingPunct="1">
              <a:lnSpc>
                <a:spcPct val="92000"/>
              </a:lnSpc>
            </a:pPr>
            <a:endParaRPr lang="nl-NL" altLang="nl-NL" sz="4100">
              <a:solidFill>
                <a:schemeClr val="bg1"/>
              </a:solidFill>
            </a:endParaRPr>
          </a:p>
          <a:p>
            <a:pPr algn="r" eaLnBrk="1" hangingPunct="1">
              <a:lnSpc>
                <a:spcPct val="92000"/>
              </a:lnSpc>
            </a:pPr>
            <a:r>
              <a:rPr lang="nl-NL" altLang="nl-NL" sz="4100">
                <a:solidFill>
                  <a:schemeClr val="bg1"/>
                </a:solidFill>
              </a:rPr>
              <a:t>Infrastructuur</a:t>
            </a:r>
          </a:p>
          <a:p>
            <a:pPr algn="r" eaLnBrk="1" hangingPunct="1">
              <a:lnSpc>
                <a:spcPct val="92000"/>
              </a:lnSpc>
            </a:pPr>
            <a:endParaRPr lang="nl-NL" altLang="nl-NL" sz="4100">
              <a:solidFill>
                <a:schemeClr val="bg1"/>
              </a:solidFill>
            </a:endParaRPr>
          </a:p>
          <a:p>
            <a:pPr algn="r" eaLnBrk="1" hangingPunct="1">
              <a:lnSpc>
                <a:spcPct val="92000"/>
              </a:lnSpc>
            </a:pPr>
            <a:r>
              <a:rPr lang="nl-NL" altLang="nl-NL" sz="4100">
                <a:solidFill>
                  <a:schemeClr val="bg1"/>
                </a:solidFill>
              </a:rPr>
              <a:t>Regie op stelsels</a:t>
            </a:r>
            <a:br>
              <a:rPr lang="nl-NL" altLang="nl-NL" sz="4100">
                <a:solidFill>
                  <a:schemeClr val="bg1"/>
                </a:solidFill>
              </a:rPr>
            </a:br>
            <a:r>
              <a:rPr lang="nl-NL" altLang="nl-NL" sz="4100">
                <a:solidFill>
                  <a:schemeClr val="bg1"/>
                </a:solidFill>
              </a:rPr>
              <a:t>en standaarden</a:t>
            </a:r>
          </a:p>
        </p:txBody>
      </p:sp>
      <p:sp>
        <p:nvSpPr>
          <p:cNvPr id="5" name="Oval 24">
            <a:extLst>
              <a:ext uri="{FF2B5EF4-FFF2-40B4-BE49-F238E27FC236}">
                <a16:creationId xmlns:a16="http://schemas.microsoft.com/office/drawing/2014/main" id="{BBA9B7F0-DF1F-B201-44AC-57F5BED00847}"/>
              </a:ext>
            </a:extLst>
          </p:cNvPr>
          <p:cNvSpPr/>
          <p:nvPr userDrawn="1"/>
        </p:nvSpPr>
        <p:spPr>
          <a:xfrm>
            <a:off x="11812588" y="4292600"/>
            <a:ext cx="762000" cy="762000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a-ET" sz="1000" dirty="0">
              <a:solidFill>
                <a:schemeClr val="bg1"/>
              </a:solidFill>
            </a:endParaRPr>
          </a:p>
        </p:txBody>
      </p:sp>
      <p:sp>
        <p:nvSpPr>
          <p:cNvPr id="6" name="Oval 25">
            <a:extLst>
              <a:ext uri="{FF2B5EF4-FFF2-40B4-BE49-F238E27FC236}">
                <a16:creationId xmlns:a16="http://schemas.microsoft.com/office/drawing/2014/main" id="{F3A68DEB-78A0-C434-43A5-8943ED9BDC68}"/>
              </a:ext>
            </a:extLst>
          </p:cNvPr>
          <p:cNvSpPr/>
          <p:nvPr userDrawn="1"/>
        </p:nvSpPr>
        <p:spPr>
          <a:xfrm>
            <a:off x="11812588" y="5445125"/>
            <a:ext cx="762000" cy="762000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a-ET" sz="1000" dirty="0">
              <a:solidFill>
                <a:schemeClr val="bg1"/>
              </a:solidFill>
            </a:endParaRPr>
          </a:p>
        </p:txBody>
      </p:sp>
      <p:sp>
        <p:nvSpPr>
          <p:cNvPr id="7" name="Oval 26">
            <a:extLst>
              <a:ext uri="{FF2B5EF4-FFF2-40B4-BE49-F238E27FC236}">
                <a16:creationId xmlns:a16="http://schemas.microsoft.com/office/drawing/2014/main" id="{8AEA5EE6-89B7-50B4-1F7A-06A2F59A37B2}"/>
              </a:ext>
            </a:extLst>
          </p:cNvPr>
          <p:cNvSpPr/>
          <p:nvPr userDrawn="1"/>
        </p:nvSpPr>
        <p:spPr>
          <a:xfrm>
            <a:off x="11812588" y="6597650"/>
            <a:ext cx="762000" cy="762000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a-ET" sz="1000" dirty="0">
              <a:solidFill>
                <a:schemeClr val="bg1"/>
              </a:solidFill>
            </a:endParaRPr>
          </a:p>
        </p:txBody>
      </p:sp>
      <p:sp>
        <p:nvSpPr>
          <p:cNvPr id="8" name="Oval 27">
            <a:extLst>
              <a:ext uri="{FF2B5EF4-FFF2-40B4-BE49-F238E27FC236}">
                <a16:creationId xmlns:a16="http://schemas.microsoft.com/office/drawing/2014/main" id="{116D88F9-E566-FBD5-BCFC-19D8EBB8E785}"/>
              </a:ext>
            </a:extLst>
          </p:cNvPr>
          <p:cNvSpPr/>
          <p:nvPr userDrawn="1"/>
        </p:nvSpPr>
        <p:spPr>
          <a:xfrm>
            <a:off x="11811000" y="7750175"/>
            <a:ext cx="762000" cy="762000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a-ET" sz="1000" dirty="0">
              <a:solidFill>
                <a:schemeClr val="bg1"/>
              </a:solidFill>
            </a:endParaRPr>
          </a:p>
        </p:txBody>
      </p:sp>
      <p:sp>
        <p:nvSpPr>
          <p:cNvPr id="9" name="Oval 28">
            <a:extLst>
              <a:ext uri="{FF2B5EF4-FFF2-40B4-BE49-F238E27FC236}">
                <a16:creationId xmlns:a16="http://schemas.microsoft.com/office/drawing/2014/main" id="{2F9ACD19-C685-7F2A-8DB4-5C23C6282A92}"/>
              </a:ext>
            </a:extLst>
          </p:cNvPr>
          <p:cNvSpPr/>
          <p:nvPr userDrawn="1"/>
        </p:nvSpPr>
        <p:spPr>
          <a:xfrm>
            <a:off x="11812588" y="8901113"/>
            <a:ext cx="762000" cy="762000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a-ET" sz="1000" dirty="0">
              <a:solidFill>
                <a:schemeClr val="bg1"/>
              </a:solidFill>
            </a:endParaRPr>
          </a:p>
        </p:txBody>
      </p:sp>
      <p:pic>
        <p:nvPicPr>
          <p:cNvPr id="10" name="Picture 2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03279E28-976C-710D-9F08-EFFFEEAF10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2838113"/>
            <a:ext cx="29686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589010" y="4404188"/>
            <a:ext cx="9637381" cy="3870324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6421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2 Algemeen Tussenblad met tek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5172E455-8248-C93B-915A-EA89B55D67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9400" y="0"/>
            <a:ext cx="968375" cy="2408238"/>
          </a:xfrm>
          <a:prstGeom prst="rect">
            <a:avLst/>
          </a:prstGeom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7F403161-C82D-0AEE-47A4-BBEB70DD4B57}"/>
              </a:ext>
            </a:extLst>
          </p:cNvPr>
          <p:cNvSpPr/>
          <p:nvPr userDrawn="1"/>
        </p:nvSpPr>
        <p:spPr>
          <a:xfrm>
            <a:off x="11718925" y="11264900"/>
            <a:ext cx="949325" cy="24511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2CD2DDC9-FE6F-9F55-B6C9-904F08E820FE}"/>
              </a:ext>
            </a:extLst>
          </p:cNvPr>
          <p:cNvSpPr/>
          <p:nvPr userDrawn="1"/>
        </p:nvSpPr>
        <p:spPr>
          <a:xfrm>
            <a:off x="11718925" y="10802938"/>
            <a:ext cx="949325" cy="9509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Picture 4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7DAB6D2B-2367-A4EE-3CBC-EE8BC005EF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2838113"/>
            <a:ext cx="29686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837" y="3439355"/>
            <a:ext cx="19917447" cy="399511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8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4975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3 Algemeen Tussenblad Lichtgroen met tekst">
    <p:bg>
      <p:bgPr>
        <a:solidFill>
          <a:srgbClr val="D7E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2A14C157-B575-2011-D35B-A1F41F4067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9400" y="0"/>
            <a:ext cx="968375" cy="2408238"/>
          </a:xfrm>
          <a:prstGeom prst="rect">
            <a:avLst/>
          </a:prstGeom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A72175A2-A875-3FFE-4284-E7147AB96574}"/>
              </a:ext>
            </a:extLst>
          </p:cNvPr>
          <p:cNvSpPr/>
          <p:nvPr userDrawn="1"/>
        </p:nvSpPr>
        <p:spPr>
          <a:xfrm>
            <a:off x="11718925" y="11264900"/>
            <a:ext cx="949325" cy="24511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702C89EC-5980-19E9-3A3C-15FF46A6521E}"/>
              </a:ext>
            </a:extLst>
          </p:cNvPr>
          <p:cNvSpPr/>
          <p:nvPr userDrawn="1"/>
        </p:nvSpPr>
        <p:spPr>
          <a:xfrm>
            <a:off x="11718925" y="10802938"/>
            <a:ext cx="949325" cy="9509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4DFB3854-7538-92C8-6C4D-4D656A30DB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2838113"/>
            <a:ext cx="2968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837" y="3439355"/>
            <a:ext cx="19917447" cy="399511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84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2204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4 Algemeen Beeld links -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9E6A26D6-9F6A-7635-B9B4-B070F6F723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9400" y="0"/>
            <a:ext cx="968375" cy="2408238"/>
          </a:xfrm>
          <a:prstGeom prst="rect">
            <a:avLst/>
          </a:prstGeom>
        </p:spPr>
      </p:pic>
      <p:cxnSp>
        <p:nvCxnSpPr>
          <p:cNvPr id="3" name="Straight Connector 11">
            <a:extLst>
              <a:ext uri="{FF2B5EF4-FFF2-40B4-BE49-F238E27FC236}">
                <a16:creationId xmlns:a16="http://schemas.microsoft.com/office/drawing/2014/main" id="{79A5CFC8-20D5-CF36-21CC-D4C571830F94}"/>
              </a:ext>
            </a:extLst>
          </p:cNvPr>
          <p:cNvCxnSpPr>
            <a:cxnSpLocks/>
          </p:cNvCxnSpPr>
          <p:nvPr userDrawn="1"/>
        </p:nvCxnSpPr>
        <p:spPr>
          <a:xfrm>
            <a:off x="12923838" y="3295650"/>
            <a:ext cx="101139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A9F93B81-D229-A9D6-0CE5-0EA1387743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2838113"/>
            <a:ext cx="29686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588" cy="13716000"/>
          </a:xfrm>
          <a:custGeom>
            <a:avLst/>
            <a:gdLst>
              <a:gd name="connsiteX0" fmla="*/ 0 w 12193588"/>
              <a:gd name="connsiteY0" fmla="*/ 0 h 13716000"/>
              <a:gd name="connsiteX1" fmla="*/ 11711187 w 12193588"/>
              <a:gd name="connsiteY1" fmla="*/ 0 h 13716000"/>
              <a:gd name="connsiteX2" fmla="*/ 11711187 w 12193588"/>
              <a:gd name="connsiteY2" fmla="*/ 1923292 h 13716000"/>
              <a:gd name="connsiteX3" fmla="*/ 12193588 w 12193588"/>
              <a:gd name="connsiteY3" fmla="*/ 1923292 h 13716000"/>
              <a:gd name="connsiteX4" fmla="*/ 12193588 w 12193588"/>
              <a:gd name="connsiteY4" fmla="*/ 13716000 h 13716000"/>
              <a:gd name="connsiteX5" fmla="*/ 0 w 12193588"/>
              <a:gd name="connsiteY5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588" h="13716000">
                <a:moveTo>
                  <a:pt x="0" y="0"/>
                </a:moveTo>
                <a:lnTo>
                  <a:pt x="11711187" y="0"/>
                </a:lnTo>
                <a:lnTo>
                  <a:pt x="11711187" y="1923292"/>
                </a:lnTo>
                <a:lnTo>
                  <a:pt x="12193588" y="1923292"/>
                </a:lnTo>
                <a:lnTo>
                  <a:pt x="1219358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/>
          <a:lstStyle/>
          <a:p>
            <a:pPr lvl="0"/>
            <a:endParaRPr lang="en-GB" noProof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2933600" y="1725613"/>
            <a:ext cx="10104820" cy="1292400"/>
          </a:xfrm>
        </p:spPr>
        <p:txBody>
          <a:bodyPr anchor="b"/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4800" b="1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6400" b="1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buFont typeface="Arial" panose="020B0604020202020204" pitchFamily="34" charset="0"/>
              <a:buNone/>
              <a:defRPr sz="6400" b="1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buNone/>
              <a:defRPr sz="6400" b="1">
                <a:solidFill>
                  <a:schemeClr val="tx2"/>
                </a:solidFill>
              </a:defRPr>
            </a:lvl4pPr>
            <a:lvl5pPr marL="360000" indent="0">
              <a:lnSpc>
                <a:spcPct val="90000"/>
              </a:lnSpc>
              <a:buNone/>
              <a:defRPr sz="6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12933600" y="3726000"/>
            <a:ext cx="10115308" cy="87026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C24770-A755-108F-C529-66B898FACDB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26 augustus 2021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CD48FCF-28C7-5D8B-2C13-94CCEA12E4F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16D87-9A80-5C40-B5DB-B8836525BA6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6348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5 Algemeen Voorbeeld foto –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>
            <a:extLst>
              <a:ext uri="{FF2B5EF4-FFF2-40B4-BE49-F238E27FC236}">
                <a16:creationId xmlns:a16="http://schemas.microsoft.com/office/drawing/2014/main" id="{4BA2F035-9863-F938-A5CF-B64104C67F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Logo">
            <a:extLst>
              <a:ext uri="{FF2B5EF4-FFF2-40B4-BE49-F238E27FC236}">
                <a16:creationId xmlns:a16="http://schemas.microsoft.com/office/drawing/2014/main" id="{33BDC944-49B8-D291-FC20-E9114E4B41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709400" y="0"/>
            <a:ext cx="968375" cy="2408238"/>
          </a:xfrm>
          <a:prstGeom prst="rect">
            <a:avLst/>
          </a:prstGeom>
        </p:spPr>
      </p:pic>
      <p:cxnSp>
        <p:nvCxnSpPr>
          <p:cNvPr id="4" name="Straight Connector 11">
            <a:extLst>
              <a:ext uri="{FF2B5EF4-FFF2-40B4-BE49-F238E27FC236}">
                <a16:creationId xmlns:a16="http://schemas.microsoft.com/office/drawing/2014/main" id="{E79F2BAB-27F7-452A-2D52-58CB91E16C2A}"/>
              </a:ext>
            </a:extLst>
          </p:cNvPr>
          <p:cNvCxnSpPr>
            <a:cxnSpLocks/>
          </p:cNvCxnSpPr>
          <p:nvPr userDrawn="1"/>
        </p:nvCxnSpPr>
        <p:spPr>
          <a:xfrm>
            <a:off x="12923838" y="3295650"/>
            <a:ext cx="101139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C970D7DA-5C11-C4FF-CB3A-9EB0496E86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2838113"/>
            <a:ext cx="29686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2933600" y="1725613"/>
            <a:ext cx="10104820" cy="1292400"/>
          </a:xfrm>
        </p:spPr>
        <p:txBody>
          <a:bodyPr anchor="b"/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4800" b="1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6400" b="1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buFont typeface="Arial" panose="020B0604020202020204" pitchFamily="34" charset="0"/>
              <a:buNone/>
              <a:defRPr sz="6400" b="1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buNone/>
              <a:defRPr sz="6400" b="1">
                <a:solidFill>
                  <a:schemeClr val="tx2"/>
                </a:solidFill>
              </a:defRPr>
            </a:lvl4pPr>
            <a:lvl5pPr marL="360000" indent="0">
              <a:lnSpc>
                <a:spcPct val="90000"/>
              </a:lnSpc>
              <a:buNone/>
              <a:defRPr sz="6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12933600" y="3726000"/>
            <a:ext cx="10115308" cy="87026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169133F-EB9E-C122-DE76-0A5034D7A19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26 augustus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A235E-3189-2477-3CCF-5BA126D0C49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85AF1-DF70-DA4B-B651-7CDFF468AB8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9931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6 Algemeen Voorbeeld illustratie –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1">
            <a:extLst>
              <a:ext uri="{FF2B5EF4-FFF2-40B4-BE49-F238E27FC236}">
                <a16:creationId xmlns:a16="http://schemas.microsoft.com/office/drawing/2014/main" id="{712E3D99-F889-F31B-E80B-C4A817F12ABE}"/>
              </a:ext>
            </a:extLst>
          </p:cNvPr>
          <p:cNvCxnSpPr>
            <a:cxnSpLocks/>
          </p:cNvCxnSpPr>
          <p:nvPr userDrawn="1"/>
        </p:nvCxnSpPr>
        <p:spPr>
          <a:xfrm>
            <a:off x="12923838" y="3295650"/>
            <a:ext cx="101139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8">
            <a:extLst>
              <a:ext uri="{FF2B5EF4-FFF2-40B4-BE49-F238E27FC236}">
                <a16:creationId xmlns:a16="http://schemas.microsoft.com/office/drawing/2014/main" id="{1ED1E469-5A4B-E74D-7F6F-A6F97162029A}"/>
              </a:ext>
            </a:extLst>
          </p:cNvPr>
          <p:cNvSpPr/>
          <p:nvPr userDrawn="1"/>
        </p:nvSpPr>
        <p:spPr>
          <a:xfrm>
            <a:off x="0" y="0"/>
            <a:ext cx="12193588" cy="13716000"/>
          </a:xfrm>
          <a:prstGeom prst="rect">
            <a:avLst/>
          </a:prstGeom>
          <a:solidFill>
            <a:srgbClr val="D7E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270C7100-865C-92F9-9140-714CC13448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9400" y="0"/>
            <a:ext cx="968375" cy="2408238"/>
          </a:xfrm>
          <a:prstGeom prst="rect">
            <a:avLst/>
          </a:prstGeom>
        </p:spPr>
      </p:pic>
      <p:pic>
        <p:nvPicPr>
          <p:cNvPr id="5" name="Afbeelding 8">
            <a:extLst>
              <a:ext uri="{FF2B5EF4-FFF2-40B4-BE49-F238E27FC236}">
                <a16:creationId xmlns:a16="http://schemas.microsoft.com/office/drawing/2014/main" id="{084BA01B-25AE-E735-8657-85ECAEB9E2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2371725"/>
            <a:ext cx="8132762" cy="838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EED201CC-1B3E-700F-60B8-3898C658FD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2838113"/>
            <a:ext cx="2968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2933600" y="1725613"/>
            <a:ext cx="10104820" cy="1292400"/>
          </a:xfrm>
        </p:spPr>
        <p:txBody>
          <a:bodyPr anchor="b"/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4800" b="1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6400" b="1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buFont typeface="Arial" panose="020B0604020202020204" pitchFamily="34" charset="0"/>
              <a:buNone/>
              <a:defRPr sz="6400" b="1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buNone/>
              <a:defRPr sz="6400" b="1">
                <a:solidFill>
                  <a:schemeClr val="tx2"/>
                </a:solidFill>
              </a:defRPr>
            </a:lvl4pPr>
            <a:lvl5pPr marL="360000" indent="0">
              <a:lnSpc>
                <a:spcPct val="90000"/>
              </a:lnSpc>
              <a:buNone/>
              <a:defRPr sz="6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12933600" y="3726000"/>
            <a:ext cx="10115308" cy="87026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EC87571-A964-1378-C422-3EDA3F6DE34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26 augustus 2021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E06EAB8-70AC-E0C5-39ED-E2666AFAA8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C82AF-EC6A-AD44-8258-0388A283DA2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4907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7 Algemeen Twee kolommen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0">
            <a:extLst>
              <a:ext uri="{FF2B5EF4-FFF2-40B4-BE49-F238E27FC236}">
                <a16:creationId xmlns:a16="http://schemas.microsoft.com/office/drawing/2014/main" id="{40E47601-0302-85F5-62BE-D758CD90562C}"/>
              </a:ext>
            </a:extLst>
          </p:cNvPr>
          <p:cNvCxnSpPr>
            <a:cxnSpLocks/>
          </p:cNvCxnSpPr>
          <p:nvPr userDrawn="1"/>
        </p:nvCxnSpPr>
        <p:spPr>
          <a:xfrm>
            <a:off x="1349375" y="3295650"/>
            <a:ext cx="100695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Logo">
            <a:extLst>
              <a:ext uri="{FF2B5EF4-FFF2-40B4-BE49-F238E27FC236}">
                <a16:creationId xmlns:a16="http://schemas.microsoft.com/office/drawing/2014/main" id="{C5B657DE-CFCC-97B2-60BE-29C386496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9400" y="0"/>
            <a:ext cx="968375" cy="2408238"/>
          </a:xfrm>
          <a:prstGeom prst="rect">
            <a:avLst/>
          </a:prstGeom>
        </p:spPr>
      </p:pic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4B41AA98-01A9-AC76-5FC6-13F4769B1CC2}"/>
              </a:ext>
            </a:extLst>
          </p:cNvPr>
          <p:cNvCxnSpPr>
            <a:cxnSpLocks/>
          </p:cNvCxnSpPr>
          <p:nvPr userDrawn="1"/>
        </p:nvCxnSpPr>
        <p:spPr>
          <a:xfrm>
            <a:off x="12923838" y="3295650"/>
            <a:ext cx="101139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006288F9-C74F-1220-405D-54F0F66004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2949238"/>
            <a:ext cx="2771775" cy="561975"/>
          </a:xfrm>
          <a:prstGeom prst="rect">
            <a:avLst/>
          </a:prstGeom>
          <a:solidFill>
            <a:schemeClr val="bg1">
              <a:alpha val="1215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20D2F071-A1E0-B963-D08D-CE7DC486D9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2838113"/>
            <a:ext cx="2968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56" y="1725278"/>
            <a:ext cx="10005046" cy="1293785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1338267" y="3726000"/>
            <a:ext cx="10115308" cy="87026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2933600" y="1725613"/>
            <a:ext cx="10104820" cy="1292400"/>
          </a:xfrm>
        </p:spPr>
        <p:txBody>
          <a:bodyPr anchor="b"/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4800" b="1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6400" b="1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buFont typeface="Arial" panose="020B0604020202020204" pitchFamily="34" charset="0"/>
              <a:buNone/>
              <a:defRPr sz="6400" b="1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buNone/>
              <a:defRPr sz="6400" b="1">
                <a:solidFill>
                  <a:schemeClr val="tx2"/>
                </a:solidFill>
              </a:defRPr>
            </a:lvl4pPr>
            <a:lvl5pPr marL="360000" indent="0">
              <a:lnSpc>
                <a:spcPct val="90000"/>
              </a:lnSpc>
              <a:buNone/>
              <a:defRPr sz="6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12933600" y="3726000"/>
            <a:ext cx="10115308" cy="87026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EDBB3A98-8999-F7AE-BEDA-B3CBFB2E9BB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26 augustus 2021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DCBE051-F98D-D5A1-AE4F-48E430ACBE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C543C-EF2B-E349-AEAD-AD62DC66D5E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9759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8 Algemeen Tekst over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0">
            <a:extLst>
              <a:ext uri="{FF2B5EF4-FFF2-40B4-BE49-F238E27FC236}">
                <a16:creationId xmlns:a16="http://schemas.microsoft.com/office/drawing/2014/main" id="{4EE48B7E-A155-7DB5-2064-B2895B5B3B61}"/>
              </a:ext>
            </a:extLst>
          </p:cNvPr>
          <p:cNvCxnSpPr>
            <a:cxnSpLocks/>
          </p:cNvCxnSpPr>
          <p:nvPr userDrawn="1"/>
        </p:nvCxnSpPr>
        <p:spPr>
          <a:xfrm>
            <a:off x="1349375" y="3295650"/>
            <a:ext cx="21688425" cy="0"/>
          </a:xfrm>
          <a:prstGeom prst="line">
            <a:avLst/>
          </a:prstGeom>
          <a:ln w="38100">
            <a:solidFill>
              <a:srgbClr val="3987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Logo">
            <a:extLst>
              <a:ext uri="{FF2B5EF4-FFF2-40B4-BE49-F238E27FC236}">
                <a16:creationId xmlns:a16="http://schemas.microsoft.com/office/drawing/2014/main" id="{533CD1AC-E69F-A15F-5AE6-DCEA4B7CB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9400" y="0"/>
            <a:ext cx="968375" cy="2408238"/>
          </a:xfrm>
          <a:prstGeom prst="rect">
            <a:avLst/>
          </a:prstGeom>
        </p:spPr>
      </p:pic>
      <p:pic>
        <p:nvPicPr>
          <p:cNvPr id="5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6E5292B-F9B8-8896-6C60-155AE3B415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2838113"/>
            <a:ext cx="2968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56" y="1725278"/>
            <a:ext cx="21710640" cy="1293785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1338266" y="3726000"/>
            <a:ext cx="21710641" cy="8702675"/>
          </a:xfrm>
        </p:spPr>
        <p:txBody>
          <a:bodyPr numCol="2" spcCol="1080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E8818B5-F604-984C-FAE3-BA0485711C6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26 augustus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0D39A-57E8-578A-3FAC-66F66277F3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3E6F7-A7B2-FE42-8528-2CCAB2DC25B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508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9 Algemeen Tabel of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99A89C6D-29A4-7482-C3A8-0EF6E7CC4D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9400" y="0"/>
            <a:ext cx="968375" cy="2408238"/>
          </a:xfrm>
          <a:prstGeom prst="rect">
            <a:avLst/>
          </a:prstGeom>
        </p:spPr>
      </p:pic>
      <p:cxnSp>
        <p:nvCxnSpPr>
          <p:cNvPr id="4" name="Straight Connector 8">
            <a:extLst>
              <a:ext uri="{FF2B5EF4-FFF2-40B4-BE49-F238E27FC236}">
                <a16:creationId xmlns:a16="http://schemas.microsoft.com/office/drawing/2014/main" id="{77D0C15A-3BDA-40A6-A5CA-7E029BBDEAC0}"/>
              </a:ext>
            </a:extLst>
          </p:cNvPr>
          <p:cNvCxnSpPr>
            <a:cxnSpLocks/>
          </p:cNvCxnSpPr>
          <p:nvPr userDrawn="1"/>
        </p:nvCxnSpPr>
        <p:spPr>
          <a:xfrm>
            <a:off x="1349375" y="3295650"/>
            <a:ext cx="216884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C42F611-D259-68FC-0CE0-131545E27A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2838113"/>
            <a:ext cx="2968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55" y="1725278"/>
            <a:ext cx="21689664" cy="1293785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4"/>
          </p:nvPr>
        </p:nvSpPr>
        <p:spPr>
          <a:xfrm>
            <a:off x="1348756" y="3714749"/>
            <a:ext cx="21689664" cy="8640425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FBD40C6-726E-D6C2-977D-07F9B484DBE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26 augustus 2021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489725C-4308-EC55-6E1F-ACEA025D00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2C388-F1F8-654B-8494-9BB2626AA65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227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 Voorbl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261A742F-3441-F948-C10A-7EE5636D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A3892FC7-E41C-09F8-77D8-567B1832203E}"/>
              </a:ext>
            </a:extLst>
          </p:cNvPr>
          <p:cNvSpPr/>
          <p:nvPr userDrawn="1"/>
        </p:nvSpPr>
        <p:spPr>
          <a:xfrm>
            <a:off x="12193588" y="0"/>
            <a:ext cx="12193587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6" name="Graphic 7">
            <a:extLst>
              <a:ext uri="{FF2B5EF4-FFF2-40B4-BE49-F238E27FC236}">
                <a16:creationId xmlns:a16="http://schemas.microsoft.com/office/drawing/2014/main" id="{1AFC368C-9F53-4924-0355-6970DD40F2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718925" y="0"/>
            <a:ext cx="6056313" cy="2541588"/>
          </a:xfrm>
          <a:prstGeom prst="rect">
            <a:avLst/>
          </a:prstGeom>
        </p:spPr>
      </p:pic>
      <p:pic>
        <p:nvPicPr>
          <p:cNvPr id="7" name="Picture 4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B7C67E3F-22F3-F24D-F89C-E9A31FC4FB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2838113"/>
            <a:ext cx="29686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1478" y="2542233"/>
            <a:ext cx="11147700" cy="8574946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8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77" y="11471275"/>
            <a:ext cx="11147699" cy="1406127"/>
          </a:xfrm>
        </p:spPr>
        <p:txBody>
          <a:bodyPr anchor="b"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862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0 Algemeen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60867A29-D72E-101D-880A-B7B017B04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9400" y="0"/>
            <a:ext cx="968375" cy="2408238"/>
          </a:xfrm>
          <a:prstGeom prst="rect">
            <a:avLst/>
          </a:prstGeom>
        </p:spPr>
      </p:pic>
      <p:pic>
        <p:nvPicPr>
          <p:cNvPr id="3" name="Picture 1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6AC263DA-155C-8C6D-0578-9AA7BDE03E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2838113"/>
            <a:ext cx="29686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1927123"/>
            <a:ext cx="24387175" cy="11788877"/>
          </a:xfrm>
        </p:spPr>
        <p:txBody>
          <a:bodyPr/>
          <a:lstStyle/>
          <a:p>
            <a:pPr lv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02916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 Missie Logius">
    <p:bg>
      <p:bgPr>
        <a:solidFill>
          <a:srgbClr val="3987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B5317511-61C1-44D6-C12A-127667C640E1}"/>
              </a:ext>
            </a:extLst>
          </p:cNvPr>
          <p:cNvSpPr/>
          <p:nvPr userDrawn="1"/>
        </p:nvSpPr>
        <p:spPr>
          <a:xfrm>
            <a:off x="11815763" y="4672013"/>
            <a:ext cx="755650" cy="9043987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73CD96AA-E683-B23D-A090-E0C57084D6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9400" y="0"/>
            <a:ext cx="968375" cy="2408238"/>
          </a:xfrm>
          <a:prstGeom prst="rect">
            <a:avLst/>
          </a:prstGeom>
        </p:spPr>
      </p:pic>
      <p:sp>
        <p:nvSpPr>
          <p:cNvPr id="4" name="Tekstvak 4">
            <a:extLst>
              <a:ext uri="{FF2B5EF4-FFF2-40B4-BE49-F238E27FC236}">
                <a16:creationId xmlns:a16="http://schemas.microsoft.com/office/drawing/2014/main" id="{A7C02EC9-625F-6E27-A178-9150B42448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03788" y="4322763"/>
            <a:ext cx="6324600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92000"/>
              </a:lnSpc>
            </a:pPr>
            <a:r>
              <a:rPr lang="nl-NL" altLang="nl-NL" sz="4100">
                <a:solidFill>
                  <a:schemeClr val="bg1"/>
                </a:solidFill>
              </a:rPr>
              <a:t>Toegang</a:t>
            </a:r>
          </a:p>
          <a:p>
            <a:pPr algn="r" eaLnBrk="1" hangingPunct="1">
              <a:lnSpc>
                <a:spcPct val="92000"/>
              </a:lnSpc>
            </a:pPr>
            <a:endParaRPr lang="nl-NL" altLang="nl-NL" sz="4100">
              <a:solidFill>
                <a:schemeClr val="bg1"/>
              </a:solidFill>
            </a:endParaRPr>
          </a:p>
          <a:p>
            <a:pPr algn="r" eaLnBrk="1" hangingPunct="1">
              <a:lnSpc>
                <a:spcPct val="92000"/>
              </a:lnSpc>
            </a:pPr>
            <a:r>
              <a:rPr lang="nl-NL" altLang="nl-NL" sz="4100">
                <a:solidFill>
                  <a:schemeClr val="bg1"/>
                </a:solidFill>
              </a:rPr>
              <a:t>Interactie</a:t>
            </a:r>
          </a:p>
          <a:p>
            <a:pPr algn="r" eaLnBrk="1" hangingPunct="1">
              <a:lnSpc>
                <a:spcPct val="92000"/>
              </a:lnSpc>
            </a:pPr>
            <a:endParaRPr lang="nl-NL" altLang="nl-NL" sz="4100">
              <a:solidFill>
                <a:schemeClr val="bg1"/>
              </a:solidFill>
            </a:endParaRPr>
          </a:p>
          <a:p>
            <a:pPr algn="r" eaLnBrk="1" hangingPunct="1">
              <a:lnSpc>
                <a:spcPct val="92000"/>
              </a:lnSpc>
            </a:pPr>
            <a:r>
              <a:rPr lang="nl-NL" altLang="nl-NL" sz="4100">
                <a:solidFill>
                  <a:schemeClr val="bg1"/>
                </a:solidFill>
              </a:rPr>
              <a:t>Gegevensuitwisseling</a:t>
            </a:r>
          </a:p>
          <a:p>
            <a:pPr algn="r" eaLnBrk="1" hangingPunct="1">
              <a:lnSpc>
                <a:spcPct val="92000"/>
              </a:lnSpc>
            </a:pPr>
            <a:endParaRPr lang="nl-NL" altLang="nl-NL" sz="4100">
              <a:solidFill>
                <a:schemeClr val="bg1"/>
              </a:solidFill>
            </a:endParaRPr>
          </a:p>
          <a:p>
            <a:pPr algn="r" eaLnBrk="1" hangingPunct="1">
              <a:lnSpc>
                <a:spcPct val="92000"/>
              </a:lnSpc>
            </a:pPr>
            <a:r>
              <a:rPr lang="nl-NL" altLang="nl-NL" sz="4100">
                <a:solidFill>
                  <a:schemeClr val="bg1"/>
                </a:solidFill>
              </a:rPr>
              <a:t>Infrastructuur</a:t>
            </a:r>
          </a:p>
          <a:p>
            <a:pPr algn="r" eaLnBrk="1" hangingPunct="1">
              <a:lnSpc>
                <a:spcPct val="92000"/>
              </a:lnSpc>
            </a:pPr>
            <a:endParaRPr lang="nl-NL" altLang="nl-NL" sz="4100">
              <a:solidFill>
                <a:schemeClr val="bg1"/>
              </a:solidFill>
            </a:endParaRPr>
          </a:p>
          <a:p>
            <a:pPr algn="r" eaLnBrk="1" hangingPunct="1">
              <a:lnSpc>
                <a:spcPct val="92000"/>
              </a:lnSpc>
            </a:pPr>
            <a:r>
              <a:rPr lang="nl-NL" altLang="nl-NL" sz="4100">
                <a:solidFill>
                  <a:schemeClr val="bg1"/>
                </a:solidFill>
              </a:rPr>
              <a:t>Regie op stelsels</a:t>
            </a:r>
            <a:br>
              <a:rPr lang="nl-NL" altLang="nl-NL" sz="4100">
                <a:solidFill>
                  <a:schemeClr val="bg1"/>
                </a:solidFill>
              </a:rPr>
            </a:br>
            <a:r>
              <a:rPr lang="nl-NL" altLang="nl-NL" sz="4100">
                <a:solidFill>
                  <a:schemeClr val="bg1"/>
                </a:solidFill>
              </a:rPr>
              <a:t>en standaarden</a:t>
            </a:r>
          </a:p>
        </p:txBody>
      </p:sp>
      <p:sp>
        <p:nvSpPr>
          <p:cNvPr id="5" name="Oval 24">
            <a:extLst>
              <a:ext uri="{FF2B5EF4-FFF2-40B4-BE49-F238E27FC236}">
                <a16:creationId xmlns:a16="http://schemas.microsoft.com/office/drawing/2014/main" id="{5A895864-1616-B901-32F0-72B641F3AB4E}"/>
              </a:ext>
            </a:extLst>
          </p:cNvPr>
          <p:cNvSpPr/>
          <p:nvPr userDrawn="1"/>
        </p:nvSpPr>
        <p:spPr>
          <a:xfrm>
            <a:off x="11812588" y="4292600"/>
            <a:ext cx="762000" cy="762000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a-ET" sz="1000" dirty="0">
              <a:solidFill>
                <a:schemeClr val="bg1"/>
              </a:solidFill>
            </a:endParaRPr>
          </a:p>
        </p:txBody>
      </p:sp>
      <p:sp>
        <p:nvSpPr>
          <p:cNvPr id="6" name="Oval 25">
            <a:extLst>
              <a:ext uri="{FF2B5EF4-FFF2-40B4-BE49-F238E27FC236}">
                <a16:creationId xmlns:a16="http://schemas.microsoft.com/office/drawing/2014/main" id="{922518B1-4048-044C-83CC-3BECFBCACE29}"/>
              </a:ext>
            </a:extLst>
          </p:cNvPr>
          <p:cNvSpPr/>
          <p:nvPr userDrawn="1"/>
        </p:nvSpPr>
        <p:spPr>
          <a:xfrm>
            <a:off x="11812588" y="5445125"/>
            <a:ext cx="762000" cy="762000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a-ET" sz="1000" dirty="0">
              <a:solidFill>
                <a:schemeClr val="bg1"/>
              </a:solidFill>
            </a:endParaRPr>
          </a:p>
        </p:txBody>
      </p:sp>
      <p:sp>
        <p:nvSpPr>
          <p:cNvPr id="7" name="Oval 26">
            <a:extLst>
              <a:ext uri="{FF2B5EF4-FFF2-40B4-BE49-F238E27FC236}">
                <a16:creationId xmlns:a16="http://schemas.microsoft.com/office/drawing/2014/main" id="{C44819F0-A596-9775-65D0-855210DA196C}"/>
              </a:ext>
            </a:extLst>
          </p:cNvPr>
          <p:cNvSpPr/>
          <p:nvPr userDrawn="1"/>
        </p:nvSpPr>
        <p:spPr>
          <a:xfrm>
            <a:off x="11812588" y="6597650"/>
            <a:ext cx="762000" cy="762000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a-ET" sz="1000" dirty="0">
              <a:solidFill>
                <a:schemeClr val="bg1"/>
              </a:solidFill>
            </a:endParaRPr>
          </a:p>
        </p:txBody>
      </p:sp>
      <p:sp>
        <p:nvSpPr>
          <p:cNvPr id="8" name="Oval 27">
            <a:extLst>
              <a:ext uri="{FF2B5EF4-FFF2-40B4-BE49-F238E27FC236}">
                <a16:creationId xmlns:a16="http://schemas.microsoft.com/office/drawing/2014/main" id="{50671C7B-44D2-1D4C-D01E-EF9811281F89}"/>
              </a:ext>
            </a:extLst>
          </p:cNvPr>
          <p:cNvSpPr/>
          <p:nvPr userDrawn="1"/>
        </p:nvSpPr>
        <p:spPr>
          <a:xfrm>
            <a:off x="11811000" y="7750175"/>
            <a:ext cx="762000" cy="762000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a-ET" sz="1000" dirty="0">
              <a:solidFill>
                <a:schemeClr val="bg1"/>
              </a:solidFill>
            </a:endParaRPr>
          </a:p>
        </p:txBody>
      </p:sp>
      <p:sp>
        <p:nvSpPr>
          <p:cNvPr id="9" name="Oval 28">
            <a:extLst>
              <a:ext uri="{FF2B5EF4-FFF2-40B4-BE49-F238E27FC236}">
                <a16:creationId xmlns:a16="http://schemas.microsoft.com/office/drawing/2014/main" id="{7E8857D8-28AF-60FF-AAE8-16B09A777C20}"/>
              </a:ext>
            </a:extLst>
          </p:cNvPr>
          <p:cNvSpPr/>
          <p:nvPr userDrawn="1"/>
        </p:nvSpPr>
        <p:spPr>
          <a:xfrm>
            <a:off x="11812588" y="8901113"/>
            <a:ext cx="762000" cy="762000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a-ET" sz="1000" dirty="0">
              <a:solidFill>
                <a:schemeClr val="bg1"/>
              </a:solidFill>
            </a:endParaRPr>
          </a:p>
        </p:txBody>
      </p:sp>
      <p:sp>
        <p:nvSpPr>
          <p:cNvPr id="10" name="Tekstvak 13">
            <a:extLst>
              <a:ext uri="{FF2B5EF4-FFF2-40B4-BE49-F238E27FC236}">
                <a16:creationId xmlns:a16="http://schemas.microsoft.com/office/drawing/2014/main" id="{DBFE8DE4-6EB3-8F9B-077F-B10802AFD8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585825" y="4294188"/>
            <a:ext cx="8194675" cy="738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nl-NL" altLang="nl-NL" sz="4100" b="1" dirty="0">
                <a:solidFill>
                  <a:schemeClr val="bg1"/>
                </a:solidFill>
              </a:rPr>
              <a:t>De Missie van Logius</a:t>
            </a:r>
          </a:p>
          <a:p>
            <a:pPr eaLnBrk="1" hangingPunct="1"/>
            <a:endParaRPr lang="nl-NL" altLang="nl-NL" sz="3200" dirty="0">
              <a:solidFill>
                <a:schemeClr val="bg1"/>
              </a:solidFill>
            </a:endParaRPr>
          </a:p>
          <a:p>
            <a:pPr eaLnBrk="1" hangingPunct="1"/>
            <a:r>
              <a:rPr lang="nl-NL" altLang="nl-NL" sz="2400" dirty="0">
                <a:solidFill>
                  <a:schemeClr val="bg1"/>
                </a:solidFill>
              </a:rPr>
              <a:t>Logius gelooft in een overheid die altijd, overal</a:t>
            </a:r>
          </a:p>
          <a:p>
            <a:pPr eaLnBrk="1" hangingPunct="1"/>
            <a:r>
              <a:rPr lang="nl-NL" altLang="nl-NL" sz="2400" dirty="0">
                <a:solidFill>
                  <a:schemeClr val="bg1"/>
                </a:solidFill>
              </a:rPr>
              <a:t>en voor iedereen beschikbaar en toegankelijk is.</a:t>
            </a:r>
          </a:p>
          <a:p>
            <a:pPr eaLnBrk="1" hangingPunct="1"/>
            <a:endParaRPr lang="nl-NL" altLang="nl-NL" sz="2400" dirty="0">
              <a:solidFill>
                <a:schemeClr val="bg1"/>
              </a:solidFill>
            </a:endParaRPr>
          </a:p>
          <a:p>
            <a:pPr eaLnBrk="1" hangingPunct="1"/>
            <a:r>
              <a:rPr lang="nl-NL" altLang="nl-NL" sz="2400" dirty="0">
                <a:solidFill>
                  <a:schemeClr val="bg1"/>
                </a:solidFill>
              </a:rPr>
              <a:t>Daarom bieden we publieke organisaties producten en diensten waarmee we er samen voor zorgen dat burgers en bedrijven digitaal zaken kunnen regelen met de overheid.</a:t>
            </a:r>
          </a:p>
          <a:p>
            <a:pPr eaLnBrk="1" hangingPunct="1"/>
            <a:endParaRPr lang="nl-NL" altLang="nl-NL" sz="2400" dirty="0">
              <a:solidFill>
                <a:schemeClr val="bg1"/>
              </a:solidFill>
            </a:endParaRPr>
          </a:p>
          <a:p>
            <a:pPr eaLnBrk="1" hangingPunct="1"/>
            <a:r>
              <a:rPr lang="nl-NL" altLang="nl-NL" sz="2400" dirty="0">
                <a:solidFill>
                  <a:schemeClr val="bg1"/>
                </a:solidFill>
              </a:rPr>
              <a:t>Dat doen we vakkundig, betrouwbaar en</a:t>
            </a:r>
          </a:p>
          <a:p>
            <a:pPr eaLnBrk="1" hangingPunct="1"/>
            <a:r>
              <a:rPr lang="nl-NL" altLang="nl-NL" sz="2400" dirty="0">
                <a:solidFill>
                  <a:schemeClr val="bg1"/>
                </a:solidFill>
              </a:rPr>
              <a:t>in eenvoud. </a:t>
            </a:r>
          </a:p>
        </p:txBody>
      </p:sp>
      <p:pic>
        <p:nvPicPr>
          <p:cNvPr id="11" name="Picture 2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C2972A0C-E0F4-FFB7-3D24-935B7099A9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2838113"/>
            <a:ext cx="29686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510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 Centrale boodschap Logius">
    <p:bg>
      <p:bgPr>
        <a:solidFill>
          <a:srgbClr val="3987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2A592F16-0A62-9716-A9CA-CDEA0B635BD6}"/>
              </a:ext>
            </a:extLst>
          </p:cNvPr>
          <p:cNvSpPr/>
          <p:nvPr userDrawn="1"/>
        </p:nvSpPr>
        <p:spPr>
          <a:xfrm>
            <a:off x="11815763" y="4672013"/>
            <a:ext cx="755650" cy="9043987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3861F8B7-BD96-4EBE-8B2D-48BDC6C2AD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9400" y="0"/>
            <a:ext cx="968375" cy="2408238"/>
          </a:xfrm>
          <a:prstGeom prst="rect">
            <a:avLst/>
          </a:prstGeom>
        </p:spPr>
      </p:pic>
      <p:sp>
        <p:nvSpPr>
          <p:cNvPr id="4" name="Tekstvak 4">
            <a:extLst>
              <a:ext uri="{FF2B5EF4-FFF2-40B4-BE49-F238E27FC236}">
                <a16:creationId xmlns:a16="http://schemas.microsoft.com/office/drawing/2014/main" id="{03CDFB9E-4265-43B1-5A0D-295E8ABEF7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03788" y="4322763"/>
            <a:ext cx="6324600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92000"/>
              </a:lnSpc>
            </a:pPr>
            <a:r>
              <a:rPr lang="nl-NL" altLang="nl-NL" sz="4100">
                <a:solidFill>
                  <a:schemeClr val="bg1"/>
                </a:solidFill>
              </a:rPr>
              <a:t>Toegang</a:t>
            </a:r>
          </a:p>
          <a:p>
            <a:pPr algn="r" eaLnBrk="1" hangingPunct="1">
              <a:lnSpc>
                <a:spcPct val="92000"/>
              </a:lnSpc>
            </a:pPr>
            <a:endParaRPr lang="nl-NL" altLang="nl-NL" sz="4100">
              <a:solidFill>
                <a:schemeClr val="bg1"/>
              </a:solidFill>
            </a:endParaRPr>
          </a:p>
          <a:p>
            <a:pPr algn="r" eaLnBrk="1" hangingPunct="1">
              <a:lnSpc>
                <a:spcPct val="92000"/>
              </a:lnSpc>
            </a:pPr>
            <a:r>
              <a:rPr lang="nl-NL" altLang="nl-NL" sz="4100">
                <a:solidFill>
                  <a:schemeClr val="bg1"/>
                </a:solidFill>
              </a:rPr>
              <a:t>Interactie</a:t>
            </a:r>
          </a:p>
          <a:p>
            <a:pPr algn="r" eaLnBrk="1" hangingPunct="1">
              <a:lnSpc>
                <a:spcPct val="92000"/>
              </a:lnSpc>
            </a:pPr>
            <a:endParaRPr lang="nl-NL" altLang="nl-NL" sz="4100">
              <a:solidFill>
                <a:schemeClr val="bg1"/>
              </a:solidFill>
            </a:endParaRPr>
          </a:p>
          <a:p>
            <a:pPr algn="r" eaLnBrk="1" hangingPunct="1">
              <a:lnSpc>
                <a:spcPct val="92000"/>
              </a:lnSpc>
            </a:pPr>
            <a:r>
              <a:rPr lang="nl-NL" altLang="nl-NL" sz="4100">
                <a:solidFill>
                  <a:schemeClr val="bg1"/>
                </a:solidFill>
              </a:rPr>
              <a:t>Gegevensuitwisseling</a:t>
            </a:r>
          </a:p>
          <a:p>
            <a:pPr algn="r" eaLnBrk="1" hangingPunct="1">
              <a:lnSpc>
                <a:spcPct val="92000"/>
              </a:lnSpc>
            </a:pPr>
            <a:endParaRPr lang="nl-NL" altLang="nl-NL" sz="4100">
              <a:solidFill>
                <a:schemeClr val="bg1"/>
              </a:solidFill>
            </a:endParaRPr>
          </a:p>
          <a:p>
            <a:pPr algn="r" eaLnBrk="1" hangingPunct="1">
              <a:lnSpc>
                <a:spcPct val="92000"/>
              </a:lnSpc>
            </a:pPr>
            <a:r>
              <a:rPr lang="nl-NL" altLang="nl-NL" sz="4100">
                <a:solidFill>
                  <a:schemeClr val="bg1"/>
                </a:solidFill>
              </a:rPr>
              <a:t>Infrastructuur</a:t>
            </a:r>
          </a:p>
          <a:p>
            <a:pPr algn="r" eaLnBrk="1" hangingPunct="1">
              <a:lnSpc>
                <a:spcPct val="92000"/>
              </a:lnSpc>
            </a:pPr>
            <a:endParaRPr lang="nl-NL" altLang="nl-NL" sz="4100">
              <a:solidFill>
                <a:schemeClr val="bg1"/>
              </a:solidFill>
            </a:endParaRPr>
          </a:p>
          <a:p>
            <a:pPr algn="r" eaLnBrk="1" hangingPunct="1">
              <a:lnSpc>
                <a:spcPct val="92000"/>
              </a:lnSpc>
            </a:pPr>
            <a:r>
              <a:rPr lang="nl-NL" altLang="nl-NL" sz="4100">
                <a:solidFill>
                  <a:schemeClr val="bg1"/>
                </a:solidFill>
              </a:rPr>
              <a:t>Regie op stelsels</a:t>
            </a:r>
            <a:br>
              <a:rPr lang="nl-NL" altLang="nl-NL" sz="4100">
                <a:solidFill>
                  <a:schemeClr val="bg1"/>
                </a:solidFill>
              </a:rPr>
            </a:br>
            <a:r>
              <a:rPr lang="nl-NL" altLang="nl-NL" sz="4100">
                <a:solidFill>
                  <a:schemeClr val="bg1"/>
                </a:solidFill>
              </a:rPr>
              <a:t>en standaarden</a:t>
            </a:r>
          </a:p>
        </p:txBody>
      </p:sp>
      <p:sp>
        <p:nvSpPr>
          <p:cNvPr id="5" name="Oval 24">
            <a:extLst>
              <a:ext uri="{FF2B5EF4-FFF2-40B4-BE49-F238E27FC236}">
                <a16:creationId xmlns:a16="http://schemas.microsoft.com/office/drawing/2014/main" id="{438B8E25-9008-EB44-D29A-D53C2FAB59E2}"/>
              </a:ext>
            </a:extLst>
          </p:cNvPr>
          <p:cNvSpPr/>
          <p:nvPr userDrawn="1"/>
        </p:nvSpPr>
        <p:spPr>
          <a:xfrm>
            <a:off x="11812588" y="4292600"/>
            <a:ext cx="762000" cy="762000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a-ET" sz="1000" dirty="0">
              <a:solidFill>
                <a:schemeClr val="bg1"/>
              </a:solidFill>
            </a:endParaRPr>
          </a:p>
        </p:txBody>
      </p:sp>
      <p:sp>
        <p:nvSpPr>
          <p:cNvPr id="6" name="Oval 25">
            <a:extLst>
              <a:ext uri="{FF2B5EF4-FFF2-40B4-BE49-F238E27FC236}">
                <a16:creationId xmlns:a16="http://schemas.microsoft.com/office/drawing/2014/main" id="{6285C0C4-E5A8-8346-DF4D-3C016C1050C7}"/>
              </a:ext>
            </a:extLst>
          </p:cNvPr>
          <p:cNvSpPr/>
          <p:nvPr userDrawn="1"/>
        </p:nvSpPr>
        <p:spPr>
          <a:xfrm>
            <a:off x="11812588" y="5445125"/>
            <a:ext cx="762000" cy="762000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a-ET" sz="1000" dirty="0">
              <a:solidFill>
                <a:schemeClr val="bg1"/>
              </a:solidFill>
            </a:endParaRPr>
          </a:p>
        </p:txBody>
      </p:sp>
      <p:sp>
        <p:nvSpPr>
          <p:cNvPr id="7" name="Oval 26">
            <a:extLst>
              <a:ext uri="{FF2B5EF4-FFF2-40B4-BE49-F238E27FC236}">
                <a16:creationId xmlns:a16="http://schemas.microsoft.com/office/drawing/2014/main" id="{0DF9EDA4-9915-F5AE-70C3-08532F333C93}"/>
              </a:ext>
            </a:extLst>
          </p:cNvPr>
          <p:cNvSpPr/>
          <p:nvPr userDrawn="1"/>
        </p:nvSpPr>
        <p:spPr>
          <a:xfrm>
            <a:off x="11812588" y="6597650"/>
            <a:ext cx="762000" cy="762000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a-ET" sz="1000" dirty="0">
              <a:solidFill>
                <a:schemeClr val="bg1"/>
              </a:solidFill>
            </a:endParaRPr>
          </a:p>
        </p:txBody>
      </p:sp>
      <p:sp>
        <p:nvSpPr>
          <p:cNvPr id="8" name="Oval 27">
            <a:extLst>
              <a:ext uri="{FF2B5EF4-FFF2-40B4-BE49-F238E27FC236}">
                <a16:creationId xmlns:a16="http://schemas.microsoft.com/office/drawing/2014/main" id="{5505672B-7D32-5DE0-DC43-373F9C7DDD76}"/>
              </a:ext>
            </a:extLst>
          </p:cNvPr>
          <p:cNvSpPr/>
          <p:nvPr userDrawn="1"/>
        </p:nvSpPr>
        <p:spPr>
          <a:xfrm>
            <a:off x="11811000" y="7750175"/>
            <a:ext cx="762000" cy="762000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a-ET" sz="1000" dirty="0">
              <a:solidFill>
                <a:schemeClr val="bg1"/>
              </a:solidFill>
            </a:endParaRPr>
          </a:p>
        </p:txBody>
      </p:sp>
      <p:sp>
        <p:nvSpPr>
          <p:cNvPr id="9" name="Oval 28">
            <a:extLst>
              <a:ext uri="{FF2B5EF4-FFF2-40B4-BE49-F238E27FC236}">
                <a16:creationId xmlns:a16="http://schemas.microsoft.com/office/drawing/2014/main" id="{94768B93-5C74-4D95-D74E-DF38FC83172D}"/>
              </a:ext>
            </a:extLst>
          </p:cNvPr>
          <p:cNvSpPr/>
          <p:nvPr userDrawn="1"/>
        </p:nvSpPr>
        <p:spPr>
          <a:xfrm>
            <a:off x="11812588" y="8901113"/>
            <a:ext cx="762000" cy="762000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a-ET" sz="1000" dirty="0">
              <a:solidFill>
                <a:schemeClr val="bg1"/>
              </a:solidFill>
            </a:endParaRPr>
          </a:p>
        </p:txBody>
      </p:sp>
      <p:sp>
        <p:nvSpPr>
          <p:cNvPr id="10" name="Tekstvak 13">
            <a:extLst>
              <a:ext uri="{FF2B5EF4-FFF2-40B4-BE49-F238E27FC236}">
                <a16:creationId xmlns:a16="http://schemas.microsoft.com/office/drawing/2014/main" id="{BDE9CAED-14F2-8B2C-DA1B-BB88C955E5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585825" y="4294188"/>
            <a:ext cx="6024563" cy="738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nl-NL" altLang="nl-NL" sz="4100" b="1">
                <a:solidFill>
                  <a:schemeClr val="bg1"/>
                </a:solidFill>
              </a:rPr>
              <a:t>Samen zorgen we voor een digitale overheid die werkt voor iedereen. </a:t>
            </a:r>
          </a:p>
        </p:txBody>
      </p:sp>
      <p:pic>
        <p:nvPicPr>
          <p:cNvPr id="11" name="Picture 2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347C664E-70D9-9BB2-05B1-B846EF018B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2838113"/>
            <a:ext cx="29686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714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 Domeinen kernboodsch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D7BC4052-A696-AC24-D4C4-3984C6E6EB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2038" y="4946650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946128D7-1C47-5A38-9D54-0D7E7AFCAC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275" y="4946650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D1D5A46-90DA-7E83-BF32-9F5B977236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513" y="4946650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7361DFC-BB64-C859-2A30-36118C6A63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946650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D0F6841B-9579-22A5-6BFC-3508AE3001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4948238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Logo">
            <a:extLst>
              <a:ext uri="{FF2B5EF4-FFF2-40B4-BE49-F238E27FC236}">
                <a16:creationId xmlns:a16="http://schemas.microsoft.com/office/drawing/2014/main" id="{6F65AC15-285A-9EAF-3CFB-B5843701CEE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1709400" y="0"/>
            <a:ext cx="968375" cy="2408238"/>
          </a:xfrm>
          <a:prstGeom prst="rect">
            <a:avLst/>
          </a:prstGeom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B62B42DD-9B97-CF90-D914-30CC2DA51CEB}"/>
              </a:ext>
            </a:extLst>
          </p:cNvPr>
          <p:cNvCxnSpPr/>
          <p:nvPr userDrawn="1"/>
        </p:nvCxnSpPr>
        <p:spPr>
          <a:xfrm>
            <a:off x="1549400" y="6126163"/>
            <a:ext cx="3937000" cy="0"/>
          </a:xfrm>
          <a:prstGeom prst="line">
            <a:avLst/>
          </a:prstGeom>
          <a:ln w="25400">
            <a:solidFill>
              <a:srgbClr val="E17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FB2D5879-05E5-720C-DD30-49E15B35AA70}"/>
              </a:ext>
            </a:extLst>
          </p:cNvPr>
          <p:cNvCxnSpPr/>
          <p:nvPr userDrawn="1"/>
        </p:nvCxnSpPr>
        <p:spPr>
          <a:xfrm>
            <a:off x="5873750" y="6126163"/>
            <a:ext cx="3935413" cy="0"/>
          </a:xfrm>
          <a:prstGeom prst="line">
            <a:avLst/>
          </a:prstGeom>
          <a:ln w="25400">
            <a:solidFill>
              <a:srgbClr val="8FC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95DB15FE-E19E-D672-225B-0D7F62FE2465}"/>
              </a:ext>
            </a:extLst>
          </p:cNvPr>
          <p:cNvCxnSpPr/>
          <p:nvPr userDrawn="1"/>
        </p:nvCxnSpPr>
        <p:spPr>
          <a:xfrm>
            <a:off x="10196513" y="6126163"/>
            <a:ext cx="3935412" cy="0"/>
          </a:xfrm>
          <a:prstGeom prst="line">
            <a:avLst/>
          </a:prstGeom>
          <a:ln w="25400">
            <a:solidFill>
              <a:srgbClr val="FFB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17EDD5E-1586-CC57-BFF5-9D4A48699423}"/>
              </a:ext>
            </a:extLst>
          </p:cNvPr>
          <p:cNvCxnSpPr/>
          <p:nvPr userDrawn="1"/>
        </p:nvCxnSpPr>
        <p:spPr>
          <a:xfrm>
            <a:off x="14519275" y="6126163"/>
            <a:ext cx="3937000" cy="0"/>
          </a:xfrm>
          <a:prstGeom prst="line">
            <a:avLst/>
          </a:prstGeom>
          <a:ln w="25400">
            <a:solidFill>
              <a:srgbClr val="76D2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7FD8AA71-4844-0F8D-97EC-C556CCC8F6F1}"/>
              </a:ext>
            </a:extLst>
          </p:cNvPr>
          <p:cNvCxnSpPr/>
          <p:nvPr userDrawn="1"/>
        </p:nvCxnSpPr>
        <p:spPr>
          <a:xfrm>
            <a:off x="18842038" y="6126163"/>
            <a:ext cx="3937000" cy="0"/>
          </a:xfrm>
          <a:prstGeom prst="line">
            <a:avLst/>
          </a:prstGeom>
          <a:ln w="25400">
            <a:solidFill>
              <a:srgbClr val="275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6">
            <a:extLst>
              <a:ext uri="{FF2B5EF4-FFF2-40B4-BE49-F238E27FC236}">
                <a16:creationId xmlns:a16="http://schemas.microsoft.com/office/drawing/2014/main" id="{F9681F9C-09AA-0319-EA6B-C4F4FC36BC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98725" y="4948238"/>
            <a:ext cx="29876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nl-NL" altLang="nl-NL" sz="2000" b="1"/>
              <a:t>Toegang</a:t>
            </a:r>
          </a:p>
        </p:txBody>
      </p:sp>
      <p:sp>
        <p:nvSpPr>
          <p:cNvPr id="14" name="Tekstvak 17">
            <a:extLst>
              <a:ext uri="{FF2B5EF4-FFF2-40B4-BE49-F238E27FC236}">
                <a16:creationId xmlns:a16="http://schemas.microsoft.com/office/drawing/2014/main" id="{35502D1C-DD3E-B2D2-783A-30D67CA3BF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23075" y="4948238"/>
            <a:ext cx="298608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nl-NL" altLang="nl-NL" sz="2000" b="1"/>
              <a:t>Interactie</a:t>
            </a:r>
          </a:p>
        </p:txBody>
      </p:sp>
      <p:sp>
        <p:nvSpPr>
          <p:cNvPr id="15" name="Tekstvak 18">
            <a:extLst>
              <a:ext uri="{FF2B5EF4-FFF2-40B4-BE49-F238E27FC236}">
                <a16:creationId xmlns:a16="http://schemas.microsoft.com/office/drawing/2014/main" id="{3572F166-D3CD-CAA6-2AF2-C779CBDC1B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45838" y="4948238"/>
            <a:ext cx="298608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nl-NL" altLang="nl-NL" sz="2000" b="1"/>
              <a:t>Gegevens-uitwisseling</a:t>
            </a:r>
          </a:p>
        </p:txBody>
      </p:sp>
      <p:sp>
        <p:nvSpPr>
          <p:cNvPr id="16" name="Tekstvak 19">
            <a:extLst>
              <a:ext uri="{FF2B5EF4-FFF2-40B4-BE49-F238E27FC236}">
                <a16:creationId xmlns:a16="http://schemas.microsoft.com/office/drawing/2014/main" id="{B772E6EB-0E23-A2F4-A2E7-BB07B92BFB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468600" y="4948238"/>
            <a:ext cx="29876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nl-NL" altLang="nl-NL" sz="2000" b="1"/>
              <a:t>Infrastructuur</a:t>
            </a:r>
          </a:p>
        </p:txBody>
      </p:sp>
      <p:sp>
        <p:nvSpPr>
          <p:cNvPr id="17" name="Tekstvak 20">
            <a:extLst>
              <a:ext uri="{FF2B5EF4-FFF2-40B4-BE49-F238E27FC236}">
                <a16:creationId xmlns:a16="http://schemas.microsoft.com/office/drawing/2014/main" id="{E806E098-486F-2927-632D-610BC9290F9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791363" y="4948238"/>
            <a:ext cx="29876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nl-NL" altLang="nl-NL" sz="2000" b="1"/>
              <a:t>Regie op stelsels en standaarden</a:t>
            </a:r>
          </a:p>
        </p:txBody>
      </p:sp>
      <p:sp>
        <p:nvSpPr>
          <p:cNvPr id="18" name="Tekstvak 21">
            <a:extLst>
              <a:ext uri="{FF2B5EF4-FFF2-40B4-BE49-F238E27FC236}">
                <a16:creationId xmlns:a16="http://schemas.microsoft.com/office/drawing/2014/main" id="{9A78F53A-FBAC-DD0A-9F5B-F5FA7B4092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49400" y="6615113"/>
            <a:ext cx="39370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nl-NL" altLang="nl-NL" sz="2000" dirty="0"/>
              <a:t>Met diensten en producten van Logius kan veilig en makkelijk toegang worden gegeven tot online </a:t>
            </a:r>
            <a:r>
              <a:rPr lang="nl-NL" altLang="nl-NL" sz="2000" dirty="0" err="1"/>
              <a:t>dienst-verlening</a:t>
            </a:r>
            <a:r>
              <a:rPr lang="nl-NL" altLang="nl-NL" sz="2000" dirty="0"/>
              <a:t>. Niet alleen vanuit Nederland, maar ook </a:t>
            </a:r>
            <a:r>
              <a:rPr lang="nl-NL" altLang="nl-NL" sz="2000" dirty="0" err="1"/>
              <a:t>daar-buiten</a:t>
            </a:r>
            <a:r>
              <a:rPr lang="nl-NL" altLang="nl-NL" sz="2000" dirty="0"/>
              <a:t>.</a:t>
            </a:r>
          </a:p>
          <a:p>
            <a:pPr eaLnBrk="1" hangingPunct="1"/>
            <a:endParaRPr lang="nl-NL" altLang="nl-NL" sz="2000" dirty="0"/>
          </a:p>
          <a:p>
            <a:pPr eaLnBrk="1" hangingPunct="1"/>
            <a:r>
              <a:rPr lang="nl-NL" altLang="nl-NL" sz="2000" dirty="0"/>
              <a:t>Vaak gaat het om privacygevoelige gegevens. Logius biedt de zekerheid dat gegevens met de juiste persoon of het juiste bedrijf worden gedeeld. </a:t>
            </a:r>
          </a:p>
        </p:txBody>
      </p:sp>
      <p:sp>
        <p:nvSpPr>
          <p:cNvPr id="19" name="Tekstvak 22">
            <a:extLst>
              <a:ext uri="{FF2B5EF4-FFF2-40B4-BE49-F238E27FC236}">
                <a16:creationId xmlns:a16="http://schemas.microsoft.com/office/drawing/2014/main" id="{5218B91D-4CE4-53C5-EC89-C687D47297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73750" y="6615113"/>
            <a:ext cx="3935413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nl-NL" altLang="nl-NL" sz="2000"/>
              <a:t>Burgers en ondernemers </a:t>
            </a:r>
          </a:p>
          <a:p>
            <a:r>
              <a:rPr lang="nl-NL" altLang="nl-NL" sz="2000"/>
              <a:t>kunt u op een veilige en toegankelijke manier attenderen op belangrijke zaken met een digitaal bericht.</a:t>
            </a:r>
          </a:p>
          <a:p>
            <a:endParaRPr lang="nl-NL" altLang="nl-NL" sz="2000"/>
          </a:p>
          <a:p>
            <a:r>
              <a:rPr lang="nl-NL" altLang="nl-NL" sz="2000"/>
              <a:t>Ook kunt u iemand inzicht geven in zijn of haar geregistreerde gegevens</a:t>
            </a:r>
          </a:p>
          <a:p>
            <a:r>
              <a:rPr lang="nl-NL" altLang="nl-NL" sz="2000"/>
              <a:t>en diegene de regie geven over deze persoons-gegevens, waaronder</a:t>
            </a:r>
          </a:p>
          <a:p>
            <a:r>
              <a:rPr lang="nl-NL" altLang="nl-NL" sz="2000"/>
              <a:t>het delen met anderen.</a:t>
            </a:r>
          </a:p>
        </p:txBody>
      </p:sp>
      <p:sp>
        <p:nvSpPr>
          <p:cNvPr id="20" name="Tekstvak 23">
            <a:extLst>
              <a:ext uri="{FF2B5EF4-FFF2-40B4-BE49-F238E27FC236}">
                <a16:creationId xmlns:a16="http://schemas.microsoft.com/office/drawing/2014/main" id="{9BBF5DE1-A63E-B0BA-50D5-59CBA03005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196513" y="6615113"/>
            <a:ext cx="3935412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nl-NL" altLang="nl-NL" sz="2000" dirty="0"/>
              <a:t>Uw gegevens kunt u veilig, betrouwbaar en </a:t>
            </a:r>
            <a:r>
              <a:rPr lang="nl-NL" altLang="nl-NL" sz="2000" dirty="0" err="1"/>
              <a:t>gestandaar-diseerd</a:t>
            </a:r>
            <a:r>
              <a:rPr lang="nl-NL" altLang="nl-NL" sz="2000" dirty="0"/>
              <a:t> uitwisselen tussen overheden, burgers en bedrijven.</a:t>
            </a:r>
          </a:p>
          <a:p>
            <a:endParaRPr lang="nl-NL" altLang="nl-NL" sz="2000" dirty="0"/>
          </a:p>
          <a:p>
            <a:r>
              <a:rPr lang="nl-NL" altLang="nl-NL" sz="2000" dirty="0"/>
              <a:t>Logius maakt dit mogelijk</a:t>
            </a:r>
          </a:p>
          <a:p>
            <a:r>
              <a:rPr lang="nl-NL" altLang="nl-NL" sz="2000" dirty="0"/>
              <a:t>als ketenpartner voor de digitale overheid.</a:t>
            </a:r>
          </a:p>
          <a:p>
            <a:endParaRPr lang="nl-NL" altLang="nl-NL" sz="2000" dirty="0"/>
          </a:p>
          <a:p>
            <a:r>
              <a:rPr lang="nl-NL" altLang="nl-NL" sz="2000" dirty="0"/>
              <a:t>Daarbij bieden we ook oplossingen om de gegevens in de basisregistraties op orde te houden en uit te wisselen.</a:t>
            </a:r>
          </a:p>
        </p:txBody>
      </p:sp>
      <p:sp>
        <p:nvSpPr>
          <p:cNvPr id="21" name="Tekstvak 24">
            <a:extLst>
              <a:ext uri="{FF2B5EF4-FFF2-40B4-BE49-F238E27FC236}">
                <a16:creationId xmlns:a16="http://schemas.microsoft.com/office/drawing/2014/main" id="{0D50928D-9075-9385-5672-8B5AC8AB47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519275" y="6615113"/>
            <a:ext cx="39370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nl-NL" altLang="nl-NL" sz="2000" dirty="0"/>
              <a:t>Uw digitale diensten</a:t>
            </a:r>
          </a:p>
          <a:p>
            <a:r>
              <a:rPr lang="nl-NL" altLang="nl-NL" sz="2000" dirty="0"/>
              <a:t>kunt u snel en schaalbaar opbouwen met ons IT-fundament.</a:t>
            </a:r>
          </a:p>
          <a:p>
            <a:endParaRPr lang="nl-NL" altLang="nl-NL" sz="2000" dirty="0"/>
          </a:p>
          <a:p>
            <a:r>
              <a:rPr lang="nl-NL" altLang="nl-NL" sz="2000" dirty="0"/>
              <a:t>En u voldoet altijd aan</a:t>
            </a:r>
          </a:p>
          <a:p>
            <a:r>
              <a:rPr lang="nl-NL" altLang="nl-NL" sz="2000" dirty="0"/>
              <a:t>de laatste veiligheidseisen, standaarden en regelgeving.</a:t>
            </a:r>
          </a:p>
          <a:p>
            <a:endParaRPr lang="nl-NL" altLang="nl-NL" sz="2000" dirty="0"/>
          </a:p>
          <a:p>
            <a:r>
              <a:rPr lang="nl-NL" altLang="nl-NL" sz="2000" dirty="0"/>
              <a:t>Ook zorgt Logius voor betrouwbare verbindingen voor het transport van uw data naar burgers, bedrijven en overheden.</a:t>
            </a:r>
          </a:p>
        </p:txBody>
      </p:sp>
      <p:sp>
        <p:nvSpPr>
          <p:cNvPr id="22" name="Tekstvak 25">
            <a:extLst>
              <a:ext uri="{FF2B5EF4-FFF2-40B4-BE49-F238E27FC236}">
                <a16:creationId xmlns:a16="http://schemas.microsoft.com/office/drawing/2014/main" id="{EB25837A-5D32-9838-1561-39BF1742C7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842038" y="6615113"/>
            <a:ext cx="3995737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nl-NL" altLang="nl-NL" sz="2000" dirty="0"/>
              <a:t>Uw digitale dienstverlening aan burgers en bedrijven</a:t>
            </a:r>
          </a:p>
          <a:p>
            <a:r>
              <a:rPr lang="nl-NL" altLang="nl-NL" sz="2000" dirty="0"/>
              <a:t>is veilig, herkenbaar en makkelijk door het gebruik van uniforme standaarden</a:t>
            </a:r>
          </a:p>
          <a:p>
            <a:r>
              <a:rPr lang="nl-NL" altLang="nl-NL" sz="2000" dirty="0"/>
              <a:t>en stelsels.</a:t>
            </a:r>
          </a:p>
          <a:p>
            <a:endParaRPr lang="nl-NL" altLang="nl-NL" sz="2000" dirty="0"/>
          </a:p>
          <a:p>
            <a:r>
              <a:rPr lang="nl-NL" altLang="nl-NL" sz="2000" dirty="0"/>
              <a:t>Daarvoor maken we samen sector overstijgende afspraken.</a:t>
            </a:r>
          </a:p>
          <a:p>
            <a:endParaRPr lang="nl-NL" altLang="nl-NL" sz="2000" dirty="0"/>
          </a:p>
          <a:p>
            <a:r>
              <a:rPr lang="nl-NL" altLang="nl-NL" sz="2000" dirty="0"/>
              <a:t>Logius heeft de regie op</a:t>
            </a:r>
          </a:p>
          <a:p>
            <a:r>
              <a:rPr lang="nl-NL" altLang="nl-NL" sz="2000" dirty="0"/>
              <a:t>het maken, vastleggen</a:t>
            </a:r>
          </a:p>
          <a:p>
            <a:r>
              <a:rPr lang="nl-NL" altLang="nl-NL" sz="2000" dirty="0"/>
              <a:t>en actualiseren van die afspraken en organiseert daarvoor publiek-private samenwerking.</a:t>
            </a:r>
          </a:p>
        </p:txBody>
      </p:sp>
      <p:cxnSp>
        <p:nvCxnSpPr>
          <p:cNvPr id="23" name="Straight Connector 8">
            <a:extLst>
              <a:ext uri="{FF2B5EF4-FFF2-40B4-BE49-F238E27FC236}">
                <a16:creationId xmlns:a16="http://schemas.microsoft.com/office/drawing/2014/main" id="{BF298285-4C56-4613-FF99-D141D124D101}"/>
              </a:ext>
            </a:extLst>
          </p:cNvPr>
          <p:cNvCxnSpPr>
            <a:cxnSpLocks/>
          </p:cNvCxnSpPr>
          <p:nvPr userDrawn="1"/>
        </p:nvCxnSpPr>
        <p:spPr>
          <a:xfrm>
            <a:off x="1349375" y="4030663"/>
            <a:ext cx="216884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7">
            <a:extLst>
              <a:ext uri="{FF2B5EF4-FFF2-40B4-BE49-F238E27FC236}">
                <a16:creationId xmlns:a16="http://schemas.microsoft.com/office/drawing/2014/main" id="{593E666F-8169-481F-43FB-366F167A10D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49375" y="2847975"/>
            <a:ext cx="2168842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nl-NL" altLang="nl-NL" sz="4800" b="1">
                <a:solidFill>
                  <a:srgbClr val="39870C"/>
                </a:solidFill>
              </a:rPr>
              <a:t>Samen zorgen we voor een </a:t>
            </a:r>
          </a:p>
          <a:p>
            <a:pPr eaLnBrk="1" hangingPunct="1"/>
            <a:r>
              <a:rPr lang="nl-NL" altLang="nl-NL" sz="4800" b="1">
                <a:solidFill>
                  <a:srgbClr val="39870C"/>
                </a:solidFill>
              </a:rPr>
              <a:t>digitale overheid die werkt voor iedereen.</a:t>
            </a:r>
          </a:p>
        </p:txBody>
      </p:sp>
      <p:pic>
        <p:nvPicPr>
          <p:cNvPr id="25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AF5858C3-BD97-5CB4-B4ED-AC2A7B315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2838113"/>
            <a:ext cx="2968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F97C5425-0E9E-B725-8BFD-B4073A86A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26 augustus 2021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7840BF8E-61BA-C388-2496-ABD6B4DD6A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3644F-DBC7-474E-A265-4A0B0C1F253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2807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 Centrale boodschap + dome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A038FD5D-AC79-F2B0-6FCC-FA2BB5F844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9400" y="0"/>
            <a:ext cx="968375" cy="2408238"/>
          </a:xfrm>
          <a:prstGeom prst="rect">
            <a:avLst/>
          </a:prstGeom>
        </p:spPr>
      </p:pic>
      <p:grpSp>
        <p:nvGrpSpPr>
          <p:cNvPr id="3" name="Groep 6">
            <a:extLst>
              <a:ext uri="{FF2B5EF4-FFF2-40B4-BE49-F238E27FC236}">
                <a16:creationId xmlns:a16="http://schemas.microsoft.com/office/drawing/2014/main" id="{9ACB365C-479E-80ED-51F8-22CFFCA2624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506538" y="4760913"/>
            <a:ext cx="21531262" cy="5081587"/>
            <a:chOff x="1506537" y="5516650"/>
            <a:chExt cx="21531880" cy="5081964"/>
          </a:xfrm>
        </p:grpSpPr>
        <p:sp>
          <p:nvSpPr>
            <p:cNvPr id="4" name="Tekstvak 7">
              <a:extLst>
                <a:ext uri="{FF2B5EF4-FFF2-40B4-BE49-F238E27FC236}">
                  <a16:creationId xmlns:a16="http://schemas.microsoft.com/office/drawing/2014/main" id="{D740A75B-B741-BE34-5EB1-F549B5E2B7CF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506537" y="8779950"/>
              <a:ext cx="2827719" cy="1808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nl-NL" altLang="nl-NL" sz="2800" b="1"/>
                <a:t>Toegang</a:t>
              </a:r>
              <a:endParaRPr lang="nl-NL" altLang="nl-NL" sz="2800"/>
            </a:p>
          </p:txBody>
        </p:sp>
        <p:sp>
          <p:nvSpPr>
            <p:cNvPr id="5" name="Tekstvak 8">
              <a:extLst>
                <a:ext uri="{FF2B5EF4-FFF2-40B4-BE49-F238E27FC236}">
                  <a16:creationId xmlns:a16="http://schemas.microsoft.com/office/drawing/2014/main" id="{40324ED2-E4F4-3CE8-6F2D-AE52923518D5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9609543" y="8790387"/>
              <a:ext cx="3428874" cy="1808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nl-NL" altLang="nl-NL" sz="2800" b="1"/>
                <a:t>Regie op stelsels en standaarden</a:t>
              </a:r>
              <a:endParaRPr lang="nl-NL" altLang="nl-NL" sz="2800"/>
            </a:p>
          </p:txBody>
        </p:sp>
        <p:sp>
          <p:nvSpPr>
            <p:cNvPr id="6" name="Tekstvak 9">
              <a:extLst>
                <a:ext uri="{FF2B5EF4-FFF2-40B4-BE49-F238E27FC236}">
                  <a16:creationId xmlns:a16="http://schemas.microsoft.com/office/drawing/2014/main" id="{74DE8AF0-4D9D-8527-C21E-4DD94A48DCD5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5046871" y="8779950"/>
              <a:ext cx="3566622" cy="1808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nl-NL" altLang="nl-NL" sz="2800" b="1"/>
                <a:t>Infrastructuur</a:t>
              </a:r>
              <a:endParaRPr lang="nl-NL" altLang="nl-NL" sz="2800"/>
            </a:p>
          </p:txBody>
        </p:sp>
        <p:sp>
          <p:nvSpPr>
            <p:cNvPr id="7" name="Tekstvak 10">
              <a:extLst>
                <a:ext uri="{FF2B5EF4-FFF2-40B4-BE49-F238E27FC236}">
                  <a16:creationId xmlns:a16="http://schemas.microsoft.com/office/drawing/2014/main" id="{A14773BC-FA23-8686-129F-7903FF49D1C1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0505992" y="8788677"/>
              <a:ext cx="3375185" cy="1808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nl-NL" altLang="nl-NL" sz="2800" b="1"/>
                <a:t>Gegevens-uitwisseling</a:t>
              </a:r>
              <a:endParaRPr lang="nl-NL" altLang="nl-NL" sz="2800"/>
            </a:p>
          </p:txBody>
        </p:sp>
        <p:sp>
          <p:nvSpPr>
            <p:cNvPr id="8" name="Tekstvak 11">
              <a:extLst>
                <a:ext uri="{FF2B5EF4-FFF2-40B4-BE49-F238E27FC236}">
                  <a16:creationId xmlns:a16="http://schemas.microsoft.com/office/drawing/2014/main" id="{0C737B7C-D145-F9B0-7C9D-90BE1D6E2715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6143132" y="8779950"/>
              <a:ext cx="2827719" cy="1808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nl-NL" altLang="nl-NL" sz="2800" b="1"/>
                <a:t>Interactie</a:t>
              </a:r>
              <a:endParaRPr lang="nl-NL" altLang="nl-NL" sz="2800"/>
            </a:p>
          </p:txBody>
        </p:sp>
        <p:pic>
          <p:nvPicPr>
            <p:cNvPr id="9" name="Afbeelding 12">
              <a:extLst>
                <a:ext uri="{FF2B5EF4-FFF2-40B4-BE49-F238E27FC236}">
                  <a16:creationId xmlns:a16="http://schemas.microsoft.com/office/drawing/2014/main" id="{D4D7F46D-8C7C-70E5-C4D4-CE0D4870E51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537" y="5516650"/>
              <a:ext cx="21374100" cy="280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id="{CE97A2CF-6999-A7C1-15F8-BEF05F0F491D}"/>
              </a:ext>
            </a:extLst>
          </p:cNvPr>
          <p:cNvCxnSpPr>
            <a:cxnSpLocks/>
          </p:cNvCxnSpPr>
          <p:nvPr userDrawn="1"/>
        </p:nvCxnSpPr>
        <p:spPr>
          <a:xfrm>
            <a:off x="1349375" y="4030663"/>
            <a:ext cx="216884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4">
            <a:extLst>
              <a:ext uri="{FF2B5EF4-FFF2-40B4-BE49-F238E27FC236}">
                <a16:creationId xmlns:a16="http://schemas.microsoft.com/office/drawing/2014/main" id="{50246C18-158C-C1E9-34D2-BDFA2CF165F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49375" y="2847975"/>
            <a:ext cx="2168842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nl-NL" altLang="nl-NL" sz="4800" b="1">
                <a:solidFill>
                  <a:srgbClr val="39870C"/>
                </a:solidFill>
              </a:rPr>
              <a:t>Samen zorgen we voor een </a:t>
            </a:r>
          </a:p>
          <a:p>
            <a:pPr eaLnBrk="1" hangingPunct="1"/>
            <a:r>
              <a:rPr lang="nl-NL" altLang="nl-NL" sz="4800" b="1">
                <a:solidFill>
                  <a:srgbClr val="39870C"/>
                </a:solidFill>
              </a:rPr>
              <a:t>digitale overheid die werkt voor iedereen.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ED1BD4B-53EF-B604-E6C7-F725284FD4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3938" y="4760913"/>
            <a:ext cx="28067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17184AA8-E249-F420-0059-599889955E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313" y="4772025"/>
            <a:ext cx="28067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EF629AD9-0CF9-6997-CA17-BC361809DF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463" y="4738688"/>
            <a:ext cx="2827337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204C7B8B-7861-8E5D-6528-DEA28CCB14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4760913"/>
            <a:ext cx="2827337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0EB1DD30-CC86-9773-6E09-9EAF0E7777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4760913"/>
            <a:ext cx="2827338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7">
            <a:extLst>
              <a:ext uri="{FF2B5EF4-FFF2-40B4-BE49-F238E27FC236}">
                <a16:creationId xmlns:a16="http://schemas.microsoft.com/office/drawing/2014/main" id="{3A097EED-C2AD-79F7-D073-49244D2252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59000" y="132334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nl-NL" altLang="nl-NL" sz="2400"/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EDBDABBF-1D4E-6D8C-FE7B-84201183F8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17800" y="130302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nl-NL" altLang="nl-NL" sz="2400"/>
          </a:p>
        </p:txBody>
      </p:sp>
      <p:pic>
        <p:nvPicPr>
          <p:cNvPr id="19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CDEA5836-3E91-69A4-37E8-911C6E886E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2838113"/>
            <a:ext cx="2968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EA36EE0-C4B1-4AB3-176E-31CB68DB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26 augustus 2021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FFBB50A-EE0F-9C2F-8524-165EA4769C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72DB8-5E3C-5D49-B80F-E6C7CD3DFE1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84371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5 Missie Logi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F8390FD6-0C00-A60D-899A-2E8ABA26AC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9400" y="0"/>
            <a:ext cx="968375" cy="2408238"/>
          </a:xfrm>
          <a:prstGeom prst="rect">
            <a:avLst/>
          </a:prstGeom>
        </p:spPr>
      </p:pic>
      <p:cxnSp>
        <p:nvCxnSpPr>
          <p:cNvPr id="3" name="Straight Connector 8">
            <a:extLst>
              <a:ext uri="{FF2B5EF4-FFF2-40B4-BE49-F238E27FC236}">
                <a16:creationId xmlns:a16="http://schemas.microsoft.com/office/drawing/2014/main" id="{D6FEEDCA-FE1E-237F-1F73-DC622C175ECF}"/>
              </a:ext>
            </a:extLst>
          </p:cNvPr>
          <p:cNvCxnSpPr>
            <a:cxnSpLocks/>
          </p:cNvCxnSpPr>
          <p:nvPr userDrawn="1"/>
        </p:nvCxnSpPr>
        <p:spPr>
          <a:xfrm>
            <a:off x="1349375" y="3295650"/>
            <a:ext cx="216884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7">
            <a:extLst>
              <a:ext uri="{FF2B5EF4-FFF2-40B4-BE49-F238E27FC236}">
                <a16:creationId xmlns:a16="http://schemas.microsoft.com/office/drawing/2014/main" id="{50961AEC-E609-E7C0-7642-B1CF1FCAA18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49375" y="2112963"/>
            <a:ext cx="21688425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nl-NL" altLang="nl-NL" sz="4800" b="1" dirty="0">
                <a:solidFill>
                  <a:srgbClr val="39870C"/>
                </a:solidFill>
              </a:rPr>
              <a:t>Missie van Logius</a:t>
            </a:r>
          </a:p>
        </p:txBody>
      </p:sp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355C5F08-2235-C8D4-F815-7F4EB4AD0648}"/>
              </a:ext>
            </a:extLst>
          </p:cNvPr>
          <p:cNvSpPr/>
          <p:nvPr userDrawn="1"/>
        </p:nvSpPr>
        <p:spPr>
          <a:xfrm>
            <a:off x="1349375" y="3708400"/>
            <a:ext cx="21688425" cy="1966913"/>
          </a:xfrm>
          <a:prstGeom prst="roundRect">
            <a:avLst/>
          </a:prstGeom>
          <a:solidFill>
            <a:srgbClr val="EB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solidFill>
                  <a:schemeClr val="tx1"/>
                </a:solidFill>
              </a:rPr>
              <a:t>Logius gelooft in een overheid die altijd, overal en voor iedereen beschikbaar en toegankelijk is. Daarom bieden we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solidFill>
                  <a:schemeClr val="tx1"/>
                </a:solidFill>
              </a:rPr>
              <a:t>Publieke organisaties producten en diensten waarmee we er samen voor zorgen dat burgers en bedrijven digitaal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solidFill>
                  <a:schemeClr val="tx1"/>
                </a:solidFill>
              </a:rPr>
              <a:t>zaken kunnen regelen met de overheid. Dat doen we vakkundig, betrouwbaar en in eenvoud. </a:t>
            </a:r>
          </a:p>
        </p:txBody>
      </p:sp>
      <p:grpSp>
        <p:nvGrpSpPr>
          <p:cNvPr id="6" name="Groep 9">
            <a:extLst>
              <a:ext uri="{FF2B5EF4-FFF2-40B4-BE49-F238E27FC236}">
                <a16:creationId xmlns:a16="http://schemas.microsoft.com/office/drawing/2014/main" id="{F175D33F-66F7-BF09-94FE-18716D9A3C7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506538" y="6365875"/>
            <a:ext cx="21531262" cy="5081588"/>
            <a:chOff x="1506537" y="5516650"/>
            <a:chExt cx="21531880" cy="5081964"/>
          </a:xfrm>
        </p:grpSpPr>
        <p:sp>
          <p:nvSpPr>
            <p:cNvPr id="7" name="Tekstvak 10">
              <a:extLst>
                <a:ext uri="{FF2B5EF4-FFF2-40B4-BE49-F238E27FC236}">
                  <a16:creationId xmlns:a16="http://schemas.microsoft.com/office/drawing/2014/main" id="{923A6013-BCDC-8C59-21DA-520BF4CFE876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506537" y="8779950"/>
              <a:ext cx="2827719" cy="1808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nl-NL" altLang="nl-NL" sz="2800" b="1"/>
                <a:t>Toegang</a:t>
              </a:r>
              <a:endParaRPr lang="nl-NL" altLang="nl-NL" sz="2800"/>
            </a:p>
          </p:txBody>
        </p:sp>
        <p:sp>
          <p:nvSpPr>
            <p:cNvPr id="8" name="Tekstvak 11">
              <a:extLst>
                <a:ext uri="{FF2B5EF4-FFF2-40B4-BE49-F238E27FC236}">
                  <a16:creationId xmlns:a16="http://schemas.microsoft.com/office/drawing/2014/main" id="{8DD00A7D-57BD-0FFB-3873-F6C22BF0B820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9609543" y="8790387"/>
              <a:ext cx="3428874" cy="1808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nl-NL" altLang="nl-NL" sz="2800" b="1"/>
                <a:t>Regie op stelsels en standaarden</a:t>
              </a:r>
              <a:endParaRPr lang="nl-NL" altLang="nl-NL" sz="2800"/>
            </a:p>
          </p:txBody>
        </p:sp>
        <p:sp>
          <p:nvSpPr>
            <p:cNvPr id="9" name="Tekstvak 12">
              <a:extLst>
                <a:ext uri="{FF2B5EF4-FFF2-40B4-BE49-F238E27FC236}">
                  <a16:creationId xmlns:a16="http://schemas.microsoft.com/office/drawing/2014/main" id="{BFDDA1B5-8D0D-77DA-8CEB-41B9AA9130DA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5046871" y="8779950"/>
              <a:ext cx="3566622" cy="1808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nl-NL" altLang="nl-NL" sz="2800" b="1"/>
                <a:t>Infrastructuur</a:t>
              </a:r>
              <a:endParaRPr lang="nl-NL" altLang="nl-NL" sz="2800"/>
            </a:p>
          </p:txBody>
        </p:sp>
        <p:sp>
          <p:nvSpPr>
            <p:cNvPr id="10" name="Tekstvak 13">
              <a:extLst>
                <a:ext uri="{FF2B5EF4-FFF2-40B4-BE49-F238E27FC236}">
                  <a16:creationId xmlns:a16="http://schemas.microsoft.com/office/drawing/2014/main" id="{F1D97F96-6E4C-83C6-527C-B0D2253CBCA9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0505992" y="8788677"/>
              <a:ext cx="3375185" cy="1808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nl-NL" altLang="nl-NL" sz="2800" b="1"/>
                <a:t>Gegevens-uitwisseling</a:t>
              </a:r>
              <a:endParaRPr lang="nl-NL" altLang="nl-NL" sz="2800"/>
            </a:p>
          </p:txBody>
        </p:sp>
        <p:sp>
          <p:nvSpPr>
            <p:cNvPr id="11" name="Tekstvak 14">
              <a:extLst>
                <a:ext uri="{FF2B5EF4-FFF2-40B4-BE49-F238E27FC236}">
                  <a16:creationId xmlns:a16="http://schemas.microsoft.com/office/drawing/2014/main" id="{D2A84070-FCAF-B023-4B29-1B0D60D51C2E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6143132" y="8779950"/>
              <a:ext cx="2827719" cy="1808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nl-NL" altLang="nl-NL" sz="2800" b="1"/>
                <a:t>Interactie</a:t>
              </a:r>
              <a:endParaRPr lang="nl-NL" altLang="nl-NL" sz="2800"/>
            </a:p>
          </p:txBody>
        </p:sp>
        <p:pic>
          <p:nvPicPr>
            <p:cNvPr id="12" name="Afbeelding 15">
              <a:extLst>
                <a:ext uri="{FF2B5EF4-FFF2-40B4-BE49-F238E27FC236}">
                  <a16:creationId xmlns:a16="http://schemas.microsoft.com/office/drawing/2014/main" id="{1BFCA719-4A11-DB55-FDD4-EF81D0E49BA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537" y="5516650"/>
              <a:ext cx="21374100" cy="280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9">
            <a:extLst>
              <a:ext uri="{FF2B5EF4-FFF2-40B4-BE49-F238E27FC236}">
                <a16:creationId xmlns:a16="http://schemas.microsoft.com/office/drawing/2014/main" id="{71265262-279C-248D-2781-AECB0A16BE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3938" y="6365875"/>
            <a:ext cx="28067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AE61B0D3-3F0F-2F18-A353-1DC1A6A219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313" y="6376988"/>
            <a:ext cx="28067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9FD0C455-3604-98B0-5272-93D2C1BB48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463" y="6345238"/>
            <a:ext cx="2827337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>
            <a:extLst>
              <a:ext uri="{FF2B5EF4-FFF2-40B4-BE49-F238E27FC236}">
                <a16:creationId xmlns:a16="http://schemas.microsoft.com/office/drawing/2014/main" id="{D4DF5B08-B224-68FB-CC79-3D054222A1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6365875"/>
            <a:ext cx="2827337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59D8B07D-F348-C008-5745-4B6A1A601F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6365875"/>
            <a:ext cx="2827338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1158D25-BC2F-0878-CC1F-62E463EBA8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2838113"/>
            <a:ext cx="2968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E166651-C399-2FDA-8E5A-59C57615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26 augustus 2021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D5AC3BF-3C8D-7211-1955-338FC2FE93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91B57-132A-DA4B-BD3A-309FE0A084A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56545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6 Missie Logius en kernwaar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0B109E7B-3805-126D-3CB9-67571C679E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"/>
            <a:ext cx="20929600" cy="129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Logo">
            <a:extLst>
              <a:ext uri="{FF2B5EF4-FFF2-40B4-BE49-F238E27FC236}">
                <a16:creationId xmlns:a16="http://schemas.microsoft.com/office/drawing/2014/main" id="{F421BC0A-6126-6AB3-4405-84AF51B9B2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709400" y="0"/>
            <a:ext cx="968375" cy="2408238"/>
          </a:xfrm>
          <a:prstGeom prst="rect">
            <a:avLst/>
          </a:prstGeom>
        </p:spPr>
      </p:pic>
      <p:cxnSp>
        <p:nvCxnSpPr>
          <p:cNvPr id="4" name="Straight Connector 11">
            <a:extLst>
              <a:ext uri="{FF2B5EF4-FFF2-40B4-BE49-F238E27FC236}">
                <a16:creationId xmlns:a16="http://schemas.microsoft.com/office/drawing/2014/main" id="{9B89516A-4EA2-8586-9A7D-430092688AA3}"/>
              </a:ext>
            </a:extLst>
          </p:cNvPr>
          <p:cNvCxnSpPr>
            <a:cxnSpLocks/>
          </p:cNvCxnSpPr>
          <p:nvPr userDrawn="1"/>
        </p:nvCxnSpPr>
        <p:spPr>
          <a:xfrm>
            <a:off x="1350963" y="4033838"/>
            <a:ext cx="9190037" cy="0"/>
          </a:xfrm>
          <a:prstGeom prst="line">
            <a:avLst/>
          </a:prstGeom>
          <a:ln w="38100">
            <a:solidFill>
              <a:srgbClr val="3987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8">
            <a:extLst>
              <a:ext uri="{FF2B5EF4-FFF2-40B4-BE49-F238E27FC236}">
                <a16:creationId xmlns:a16="http://schemas.microsoft.com/office/drawing/2014/main" id="{7336D67F-A6A9-143E-3F4D-6EAF0F66D4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62075" y="2851150"/>
            <a:ext cx="917892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nl-NL" altLang="nl-NL" sz="4800" b="1" dirty="0">
                <a:solidFill>
                  <a:srgbClr val="39870C"/>
                </a:solidFill>
              </a:rPr>
              <a:t>Missie Logius</a:t>
            </a:r>
          </a:p>
        </p:txBody>
      </p:sp>
      <p:sp>
        <p:nvSpPr>
          <p:cNvPr id="6" name="Tekstvak 9">
            <a:extLst>
              <a:ext uri="{FF2B5EF4-FFF2-40B4-BE49-F238E27FC236}">
                <a16:creationId xmlns:a16="http://schemas.microsoft.com/office/drawing/2014/main" id="{C9827B5D-F621-2475-6E98-38C52BF5D7F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49375" y="4465638"/>
            <a:ext cx="9191625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nl-NL" altLang="nl-NL" sz="3200" dirty="0"/>
              <a:t>Logius gelooft in een overheid die altijd, overal en voor iedereen beschikbaar en toegankelijk is.</a:t>
            </a:r>
          </a:p>
          <a:p>
            <a:pPr eaLnBrk="1" hangingPunct="1"/>
            <a:endParaRPr lang="nl-NL" altLang="nl-NL" sz="3200" dirty="0"/>
          </a:p>
          <a:p>
            <a:pPr eaLnBrk="1" hangingPunct="1"/>
            <a:r>
              <a:rPr lang="nl-NL" altLang="nl-NL" sz="3200" dirty="0"/>
              <a:t>Daarom bieden we publieke organisaties producten en diensten waarmee we er samen voor zorgen dat burgers en bedrijven digitaal zaken kunnen regelen met de overheid. </a:t>
            </a:r>
          </a:p>
          <a:p>
            <a:pPr eaLnBrk="1" hangingPunct="1"/>
            <a:endParaRPr lang="nl-NL" altLang="nl-NL" sz="3200" dirty="0"/>
          </a:p>
          <a:p>
            <a:pPr eaLnBrk="1" hangingPunct="1"/>
            <a:r>
              <a:rPr lang="nl-NL" altLang="nl-NL" sz="3200" dirty="0"/>
              <a:t>Dat doen we betrouwbaar, vakkundig </a:t>
            </a:r>
          </a:p>
          <a:p>
            <a:pPr eaLnBrk="1" hangingPunct="1"/>
            <a:r>
              <a:rPr lang="nl-NL" altLang="nl-NL" sz="3200" dirty="0"/>
              <a:t>en in eenvoud.</a:t>
            </a:r>
          </a:p>
        </p:txBody>
      </p:sp>
      <p:sp>
        <p:nvSpPr>
          <p:cNvPr id="7" name="Tekstvak 10">
            <a:extLst>
              <a:ext uri="{FF2B5EF4-FFF2-40B4-BE49-F238E27FC236}">
                <a16:creationId xmlns:a16="http://schemas.microsoft.com/office/drawing/2014/main" id="{B2CC9E16-3126-FE05-D7BD-688F86A0F4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385925" y="5202238"/>
            <a:ext cx="5561013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nl-NL" altLang="nl-NL" sz="3200" b="1">
                <a:solidFill>
                  <a:srgbClr val="39870C"/>
                </a:solidFill>
              </a:rPr>
              <a:t>In eenvoud</a:t>
            </a:r>
            <a:endParaRPr lang="nl-NL" altLang="nl-NL" sz="3200">
              <a:solidFill>
                <a:srgbClr val="39870C"/>
              </a:solidFill>
            </a:endParaRPr>
          </a:p>
        </p:txBody>
      </p:sp>
      <p:sp>
        <p:nvSpPr>
          <p:cNvPr id="8" name="Tekstvak 11">
            <a:extLst>
              <a:ext uri="{FF2B5EF4-FFF2-40B4-BE49-F238E27FC236}">
                <a16:creationId xmlns:a16="http://schemas.microsoft.com/office/drawing/2014/main" id="{078D8F69-73EE-8F8B-6C13-FCF9F7FF58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385925" y="7216775"/>
            <a:ext cx="5561013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nl-NL" altLang="nl-NL" sz="3200" b="1">
                <a:solidFill>
                  <a:srgbClr val="39870C"/>
                </a:solidFill>
              </a:rPr>
              <a:t>Betrouwbaar</a:t>
            </a:r>
            <a:endParaRPr lang="nl-NL" altLang="nl-NL" sz="3200">
              <a:solidFill>
                <a:srgbClr val="39870C"/>
              </a:solidFill>
            </a:endParaRPr>
          </a:p>
        </p:txBody>
      </p:sp>
      <p:sp>
        <p:nvSpPr>
          <p:cNvPr id="9" name="Tekstvak 12">
            <a:extLst>
              <a:ext uri="{FF2B5EF4-FFF2-40B4-BE49-F238E27FC236}">
                <a16:creationId xmlns:a16="http://schemas.microsoft.com/office/drawing/2014/main" id="{EF44942A-66A1-E6F3-84A2-12FCA683EF5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385925" y="9212263"/>
            <a:ext cx="5561013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nl-NL" altLang="nl-NL" sz="3200" b="1">
                <a:solidFill>
                  <a:srgbClr val="39870C"/>
                </a:solidFill>
              </a:rPr>
              <a:t>Vakkundig</a:t>
            </a:r>
            <a:endParaRPr lang="nl-NL" altLang="nl-NL" sz="3200">
              <a:solidFill>
                <a:srgbClr val="39870C"/>
              </a:solidFill>
            </a:endParaRPr>
          </a:p>
        </p:txBody>
      </p:sp>
      <p:pic>
        <p:nvPicPr>
          <p:cNvPr id="10" name="Afbeelding 13">
            <a:extLst>
              <a:ext uri="{FF2B5EF4-FFF2-40B4-BE49-F238E27FC236}">
                <a16:creationId xmlns:a16="http://schemas.microsoft.com/office/drawing/2014/main" id="{8909D5A6-999B-15DF-39B8-735BF49BD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5225" y="4619625"/>
            <a:ext cx="4846638" cy="760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0DDEBE1E-F84D-B839-BA3F-DB6BA8383C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13" y="5154613"/>
            <a:ext cx="13223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99AA2FAA-8823-25A4-A3DF-C2E582390F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7775" y="7183438"/>
            <a:ext cx="13049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8E84CC2F-4FC2-9225-1823-AF4C3FC81C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7775" y="9194800"/>
            <a:ext cx="130492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F0985B90-8F8F-53E0-60C4-CC8681E065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2838113"/>
            <a:ext cx="2968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D0A9244-37D3-D1F4-AA98-BF60ADE20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26 augustus 2021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D867F98-190B-94E9-DB04-499B9743FD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3BFAF-2119-0844-8CEE-7C7F6233E8D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4038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7 (Missie) Algemeen Tussenblad met tek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F8A8449C-2F43-D544-223D-104717EF7A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9400" y="0"/>
            <a:ext cx="968375" cy="2408238"/>
          </a:xfrm>
          <a:prstGeom prst="rect">
            <a:avLst/>
          </a:prstGeom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FC11020D-07F0-E4BE-C5EE-3694261706A9}"/>
              </a:ext>
            </a:extLst>
          </p:cNvPr>
          <p:cNvSpPr/>
          <p:nvPr userDrawn="1"/>
        </p:nvSpPr>
        <p:spPr>
          <a:xfrm>
            <a:off x="11718925" y="11264900"/>
            <a:ext cx="949325" cy="24511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9A10C2AF-D6C5-BD26-BC82-BEE9F535E7DD}"/>
              </a:ext>
            </a:extLst>
          </p:cNvPr>
          <p:cNvSpPr/>
          <p:nvPr userDrawn="1"/>
        </p:nvSpPr>
        <p:spPr>
          <a:xfrm>
            <a:off x="11718925" y="10802938"/>
            <a:ext cx="949325" cy="9509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5" name="Tekstvak 42">
            <a:extLst>
              <a:ext uri="{FF2B5EF4-FFF2-40B4-BE49-F238E27FC236}">
                <a16:creationId xmlns:a16="http://schemas.microsoft.com/office/drawing/2014/main" id="{AE316B12-1578-2A1B-FE7D-868F96129D7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30813" y="4035425"/>
            <a:ext cx="13925550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nl-NL" altLang="nl-NL" sz="3200" dirty="0">
                <a:solidFill>
                  <a:schemeClr val="bg1"/>
                </a:solidFill>
              </a:rPr>
              <a:t>Logius gelooft in een overheid</a:t>
            </a:r>
          </a:p>
          <a:p>
            <a:pPr algn="ctr" eaLnBrk="1" hangingPunct="1"/>
            <a:r>
              <a:rPr lang="nl-NL" altLang="nl-NL" sz="3200" dirty="0">
                <a:solidFill>
                  <a:schemeClr val="bg1"/>
                </a:solidFill>
              </a:rPr>
              <a:t>die altijd, overal en voor iedereen beschikbaar en toegankelijk is.</a:t>
            </a:r>
          </a:p>
          <a:p>
            <a:pPr algn="ctr" eaLnBrk="1" hangingPunct="1"/>
            <a:endParaRPr lang="nl-NL" altLang="nl-NL" sz="32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nl-NL" altLang="nl-NL" sz="3200" dirty="0">
                <a:solidFill>
                  <a:schemeClr val="bg1"/>
                </a:solidFill>
              </a:rPr>
              <a:t>Daarom bieden we publieke organisaties producten en diensten waarmee we er samen voor zorgen dat burgers en bedrijven digitaal zaken kunnen regelen met de overheid. </a:t>
            </a:r>
          </a:p>
          <a:p>
            <a:pPr algn="ctr" eaLnBrk="1" hangingPunct="1"/>
            <a:endParaRPr lang="nl-NL" altLang="nl-NL" sz="32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nl-NL" altLang="nl-NL" sz="3200" dirty="0">
                <a:solidFill>
                  <a:schemeClr val="bg1"/>
                </a:solidFill>
              </a:rPr>
              <a:t>Dat doen we betrouwbaar, vakkundig en in eenvoud.</a:t>
            </a:r>
          </a:p>
        </p:txBody>
      </p:sp>
      <p:pic>
        <p:nvPicPr>
          <p:cNvPr id="6" name="Picture 2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4BF31EFE-0E43-0BC9-92FA-2FC1684CB0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2838113"/>
            <a:ext cx="29686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169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8 Missie Logius met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3B303B4E-771C-EB4D-BB24-6E944C2F2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9400" y="0"/>
            <a:ext cx="968375" cy="2408238"/>
          </a:xfrm>
          <a:prstGeom prst="rect">
            <a:avLst/>
          </a:prstGeom>
        </p:spPr>
      </p:pic>
      <p:cxnSp>
        <p:nvCxnSpPr>
          <p:cNvPr id="3" name="Straight Connector 8">
            <a:extLst>
              <a:ext uri="{FF2B5EF4-FFF2-40B4-BE49-F238E27FC236}">
                <a16:creationId xmlns:a16="http://schemas.microsoft.com/office/drawing/2014/main" id="{318DB1F5-08BE-CAA3-BF45-A63EE77F5935}"/>
              </a:ext>
            </a:extLst>
          </p:cNvPr>
          <p:cNvCxnSpPr>
            <a:cxnSpLocks/>
          </p:cNvCxnSpPr>
          <p:nvPr userDrawn="1"/>
        </p:nvCxnSpPr>
        <p:spPr>
          <a:xfrm>
            <a:off x="1349375" y="3295650"/>
            <a:ext cx="216884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7">
            <a:extLst>
              <a:ext uri="{FF2B5EF4-FFF2-40B4-BE49-F238E27FC236}">
                <a16:creationId xmlns:a16="http://schemas.microsoft.com/office/drawing/2014/main" id="{4E19155C-DD88-734C-B7CF-254BB2CA91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49375" y="2112963"/>
            <a:ext cx="21688425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nl-NL" altLang="nl-NL" sz="4800" b="1" dirty="0">
                <a:solidFill>
                  <a:srgbClr val="39870C"/>
                </a:solidFill>
              </a:rPr>
              <a:t>De missie van Logius</a:t>
            </a:r>
          </a:p>
        </p:txBody>
      </p:sp>
      <p:sp>
        <p:nvSpPr>
          <p:cNvPr id="5" name="Tekstvak 8">
            <a:extLst>
              <a:ext uri="{FF2B5EF4-FFF2-40B4-BE49-F238E27FC236}">
                <a16:creationId xmlns:a16="http://schemas.microsoft.com/office/drawing/2014/main" id="{D7D8152D-3BCB-8632-CB4E-5DA731A1A3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49375" y="3725863"/>
            <a:ext cx="7666038" cy="770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nl-NL" altLang="nl-NL" sz="3200" dirty="0"/>
              <a:t>Logius gelooft in een overheid</a:t>
            </a:r>
          </a:p>
          <a:p>
            <a:pPr eaLnBrk="1" hangingPunct="1"/>
            <a:r>
              <a:rPr lang="nl-NL" altLang="nl-NL" sz="3200" dirty="0"/>
              <a:t>die altijd, overal en voor iedereen beschikbaar en toegankelijk is.</a:t>
            </a:r>
          </a:p>
          <a:p>
            <a:pPr eaLnBrk="1" hangingPunct="1"/>
            <a:endParaRPr lang="nl-NL" altLang="nl-NL" sz="3200" dirty="0"/>
          </a:p>
          <a:p>
            <a:pPr eaLnBrk="1" hangingPunct="1"/>
            <a:r>
              <a:rPr lang="nl-NL" altLang="nl-NL" sz="3200" dirty="0"/>
              <a:t>Daarom bieden we publieke organisaties producten en diensten waarmee we er samen voor zorgen dat burgers en bedrijven digitaal zaken kunnen regelen met de overheid. </a:t>
            </a:r>
          </a:p>
          <a:p>
            <a:pPr eaLnBrk="1" hangingPunct="1"/>
            <a:endParaRPr lang="nl-NL" altLang="nl-NL" sz="3200" dirty="0"/>
          </a:p>
          <a:p>
            <a:pPr eaLnBrk="1" hangingPunct="1"/>
            <a:r>
              <a:rPr lang="nl-NL" altLang="nl-NL" sz="3200" dirty="0"/>
              <a:t>Dat doen we betrouwbaar, vakkundig en in eenvoud.</a:t>
            </a:r>
          </a:p>
        </p:txBody>
      </p:sp>
      <p:pic>
        <p:nvPicPr>
          <p:cNvPr id="6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EAB3D27C-1E3C-BB49-6293-32A4D35656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075" y="4014788"/>
            <a:ext cx="13954125" cy="755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B1946053-5AA9-7A1B-E97C-979E68D28B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2838113"/>
            <a:ext cx="2968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E30E749-F16F-2128-70F1-75C1E715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26 augustus 2021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C3A311-8D80-0357-9546-D89332E96B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8BF18-1D6E-EF4D-9CD0-AA4E11CE1F2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4240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9 (Centrale Boodschap) - Algemeen Tussenblad met tek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ECACDD33-3284-57E1-3244-3D79DABD5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9400" y="0"/>
            <a:ext cx="968375" cy="2408238"/>
          </a:xfrm>
          <a:prstGeom prst="rect">
            <a:avLst/>
          </a:prstGeom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4FDE1156-D3AA-EFB3-70D1-B64F04DC81A6}"/>
              </a:ext>
            </a:extLst>
          </p:cNvPr>
          <p:cNvSpPr/>
          <p:nvPr userDrawn="1"/>
        </p:nvSpPr>
        <p:spPr>
          <a:xfrm>
            <a:off x="11718925" y="11264900"/>
            <a:ext cx="949325" cy="24511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9867CE6A-557B-2ABC-918B-9C001E651A36}"/>
              </a:ext>
            </a:extLst>
          </p:cNvPr>
          <p:cNvSpPr/>
          <p:nvPr userDrawn="1"/>
        </p:nvSpPr>
        <p:spPr>
          <a:xfrm>
            <a:off x="11718925" y="10802938"/>
            <a:ext cx="949325" cy="9509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5" name="Tekstvak 42">
            <a:extLst>
              <a:ext uri="{FF2B5EF4-FFF2-40B4-BE49-F238E27FC236}">
                <a16:creationId xmlns:a16="http://schemas.microsoft.com/office/drawing/2014/main" id="{6A68B77D-3C56-CA33-19AB-F841485821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30813" y="4035425"/>
            <a:ext cx="13925550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nl-NL" altLang="nl-NL" sz="3200">
                <a:solidFill>
                  <a:schemeClr val="bg1"/>
                </a:solidFill>
              </a:rPr>
              <a:t>Samen zorgen we voor een digitale overheid </a:t>
            </a:r>
          </a:p>
          <a:p>
            <a:pPr algn="ctr" eaLnBrk="1" hangingPunct="1"/>
            <a:r>
              <a:rPr lang="nl-NL" altLang="nl-NL" sz="3200">
                <a:solidFill>
                  <a:schemeClr val="bg1"/>
                </a:solidFill>
              </a:rPr>
              <a:t>die werkt voor iedereen. </a:t>
            </a:r>
          </a:p>
        </p:txBody>
      </p:sp>
      <p:pic>
        <p:nvPicPr>
          <p:cNvPr id="6" name="Picture 2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B69C07BA-BF08-77C7-2C2D-73D1EBA1F6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2838113"/>
            <a:ext cx="29686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51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 Algemeen pijl links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6FE7247-3F14-42DF-57A6-ADEC9B7E9252}"/>
              </a:ext>
            </a:extLst>
          </p:cNvPr>
          <p:cNvSpPr/>
          <p:nvPr userDrawn="1"/>
        </p:nvSpPr>
        <p:spPr>
          <a:xfrm>
            <a:off x="0" y="0"/>
            <a:ext cx="12193588" cy="13716000"/>
          </a:xfrm>
          <a:prstGeom prst="rect">
            <a:avLst/>
          </a:prstGeom>
          <a:solidFill>
            <a:srgbClr val="398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3" name="Graphic 6">
            <a:extLst>
              <a:ext uri="{FF2B5EF4-FFF2-40B4-BE49-F238E27FC236}">
                <a16:creationId xmlns:a16="http://schemas.microsoft.com/office/drawing/2014/main" id="{E287E39C-6E57-31C6-391D-C40856C1AA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7063" y="3352800"/>
            <a:ext cx="8458200" cy="7029450"/>
          </a:xfrm>
          <a:prstGeom prst="rect">
            <a:avLst/>
          </a:prstGeom>
        </p:spPr>
      </p:pic>
      <p:pic>
        <p:nvPicPr>
          <p:cNvPr id="4" name="Logo">
            <a:extLst>
              <a:ext uri="{FF2B5EF4-FFF2-40B4-BE49-F238E27FC236}">
                <a16:creationId xmlns:a16="http://schemas.microsoft.com/office/drawing/2014/main" id="{9B84FD47-1B4F-7306-5C7A-E8F5C87756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709400" y="0"/>
            <a:ext cx="968375" cy="2408238"/>
          </a:xfrm>
          <a:prstGeom prst="rect">
            <a:avLst/>
          </a:prstGeom>
        </p:spPr>
      </p:pic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1C5CABE8-12EA-924A-60A6-854EB5868E43}"/>
              </a:ext>
            </a:extLst>
          </p:cNvPr>
          <p:cNvCxnSpPr>
            <a:cxnSpLocks/>
          </p:cNvCxnSpPr>
          <p:nvPr userDrawn="1"/>
        </p:nvCxnSpPr>
        <p:spPr>
          <a:xfrm>
            <a:off x="12923838" y="3295650"/>
            <a:ext cx="10113962" cy="0"/>
          </a:xfrm>
          <a:prstGeom prst="line">
            <a:avLst/>
          </a:prstGeom>
          <a:ln w="38100">
            <a:solidFill>
              <a:srgbClr val="3987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988D35C8-8E09-CCD8-6877-1D4713579A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2838113"/>
            <a:ext cx="29686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2933600" y="1725613"/>
            <a:ext cx="10104820" cy="1292400"/>
          </a:xfrm>
        </p:spPr>
        <p:txBody>
          <a:bodyPr anchor="b"/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4800" b="1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6400" b="1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buFont typeface="Arial" panose="020B0604020202020204" pitchFamily="34" charset="0"/>
              <a:buNone/>
              <a:defRPr sz="6400" b="1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buNone/>
              <a:defRPr sz="6400" b="1">
                <a:solidFill>
                  <a:schemeClr val="tx2"/>
                </a:solidFill>
              </a:defRPr>
            </a:lvl4pPr>
            <a:lvl5pPr marL="360000" indent="0">
              <a:lnSpc>
                <a:spcPct val="90000"/>
              </a:lnSpc>
              <a:buNone/>
              <a:defRPr sz="6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12933600" y="3726000"/>
            <a:ext cx="10115308" cy="87026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75685F6E-1A24-DE0D-27B5-ABADA215AB6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26 augustus 2021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5772CC3-712E-4AEC-CBA1-07C27D51F85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17B03-8381-8D4D-B6A7-3904D95E15A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41553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0 - Algemeen; dienstverlening Logi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4E55394E-7E9A-2E6E-16FD-96051C47DB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9400" y="0"/>
            <a:ext cx="968375" cy="2408238"/>
          </a:xfrm>
          <a:prstGeom prst="rect">
            <a:avLst/>
          </a:prstGeom>
        </p:spPr>
      </p:pic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6984033C-CB3D-8445-0A25-88BDC5181385}"/>
              </a:ext>
            </a:extLst>
          </p:cNvPr>
          <p:cNvCxnSpPr>
            <a:cxnSpLocks/>
          </p:cNvCxnSpPr>
          <p:nvPr userDrawn="1"/>
        </p:nvCxnSpPr>
        <p:spPr>
          <a:xfrm>
            <a:off x="1349375" y="3295650"/>
            <a:ext cx="216884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30">
            <a:extLst>
              <a:ext uri="{FF2B5EF4-FFF2-40B4-BE49-F238E27FC236}">
                <a16:creationId xmlns:a16="http://schemas.microsoft.com/office/drawing/2014/main" id="{B5A407D3-B441-0723-B49A-E59C71D8E01F}"/>
              </a:ext>
            </a:extLst>
          </p:cNvPr>
          <p:cNvSpPr/>
          <p:nvPr userDrawn="1"/>
        </p:nvSpPr>
        <p:spPr>
          <a:xfrm>
            <a:off x="4692650" y="4338638"/>
            <a:ext cx="3179763" cy="7926387"/>
          </a:xfrm>
          <a:prstGeom prst="roundRect">
            <a:avLst/>
          </a:prstGeom>
          <a:solidFill>
            <a:srgbClr val="E17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a-ET"/>
          </a:p>
        </p:txBody>
      </p:sp>
      <p:sp>
        <p:nvSpPr>
          <p:cNvPr id="6" name="Tekstvak 42">
            <a:extLst>
              <a:ext uri="{FF2B5EF4-FFF2-40B4-BE49-F238E27FC236}">
                <a16:creationId xmlns:a16="http://schemas.microsoft.com/office/drawing/2014/main" id="{F0982B31-99BF-4B0D-F47D-153F71068D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19588" y="5113338"/>
            <a:ext cx="394017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nl-NL" altLang="nl-NL" sz="2000" b="1"/>
              <a:t>Toegang</a:t>
            </a:r>
          </a:p>
        </p:txBody>
      </p:sp>
      <p:sp>
        <p:nvSpPr>
          <p:cNvPr id="7" name="Rounded Rectangle 31">
            <a:extLst>
              <a:ext uri="{FF2B5EF4-FFF2-40B4-BE49-F238E27FC236}">
                <a16:creationId xmlns:a16="http://schemas.microsoft.com/office/drawing/2014/main" id="{A1F3D499-EEF1-3AEB-6FAD-6FE8697E8781}"/>
              </a:ext>
            </a:extLst>
          </p:cNvPr>
          <p:cNvSpPr/>
          <p:nvPr userDrawn="1"/>
        </p:nvSpPr>
        <p:spPr>
          <a:xfrm>
            <a:off x="8189913" y="4338638"/>
            <a:ext cx="3181350" cy="7926387"/>
          </a:xfrm>
          <a:prstGeom prst="roundRect">
            <a:avLst/>
          </a:prstGeom>
          <a:solidFill>
            <a:srgbClr val="8FCAE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a-ET"/>
          </a:p>
        </p:txBody>
      </p:sp>
      <p:sp>
        <p:nvSpPr>
          <p:cNvPr id="8" name="Tekstvak 42">
            <a:extLst>
              <a:ext uri="{FF2B5EF4-FFF2-40B4-BE49-F238E27FC236}">
                <a16:creationId xmlns:a16="http://schemas.microsoft.com/office/drawing/2014/main" id="{2DF5999F-55D7-1515-136A-D53BED4A4E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99375" y="5113338"/>
            <a:ext cx="394017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nl-NL" altLang="nl-NL" sz="2000" b="1"/>
              <a:t>Interactie</a:t>
            </a:r>
          </a:p>
        </p:txBody>
      </p:sp>
      <p:sp>
        <p:nvSpPr>
          <p:cNvPr id="9" name="Rounded Rectangle 32">
            <a:extLst>
              <a:ext uri="{FF2B5EF4-FFF2-40B4-BE49-F238E27FC236}">
                <a16:creationId xmlns:a16="http://schemas.microsoft.com/office/drawing/2014/main" id="{1976DD83-5266-B564-D7CF-B4977575D493}"/>
              </a:ext>
            </a:extLst>
          </p:cNvPr>
          <p:cNvSpPr/>
          <p:nvPr userDrawn="1"/>
        </p:nvSpPr>
        <p:spPr>
          <a:xfrm>
            <a:off x="11609388" y="4338638"/>
            <a:ext cx="3179762" cy="7926387"/>
          </a:xfrm>
          <a:prstGeom prst="roundRect">
            <a:avLst/>
          </a:prstGeom>
          <a:solidFill>
            <a:srgbClr val="FFB61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a-ET"/>
          </a:p>
        </p:txBody>
      </p:sp>
      <p:sp>
        <p:nvSpPr>
          <p:cNvPr id="10" name="Tekstvak 42">
            <a:extLst>
              <a:ext uri="{FF2B5EF4-FFF2-40B4-BE49-F238E27FC236}">
                <a16:creationId xmlns:a16="http://schemas.microsoft.com/office/drawing/2014/main" id="{FC5BD985-B811-E9A3-4703-646F27F622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77588" y="5113338"/>
            <a:ext cx="3840162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nl-NL" altLang="nl-NL" sz="2000" b="1"/>
              <a:t>Gegevens-</a:t>
            </a:r>
          </a:p>
          <a:p>
            <a:pPr algn="ctr" eaLnBrk="1" hangingPunct="1"/>
            <a:r>
              <a:rPr lang="nl-NL" altLang="nl-NL" sz="2000" b="1"/>
              <a:t>uitwisseling</a:t>
            </a:r>
          </a:p>
        </p:txBody>
      </p:sp>
      <p:sp>
        <p:nvSpPr>
          <p:cNvPr id="11" name="Rounded Rectangle 33">
            <a:extLst>
              <a:ext uri="{FF2B5EF4-FFF2-40B4-BE49-F238E27FC236}">
                <a16:creationId xmlns:a16="http://schemas.microsoft.com/office/drawing/2014/main" id="{845598BE-9FE1-2FD4-A693-818AF4EF5E82}"/>
              </a:ext>
            </a:extLst>
          </p:cNvPr>
          <p:cNvSpPr/>
          <p:nvPr userDrawn="1"/>
        </p:nvSpPr>
        <p:spPr>
          <a:xfrm>
            <a:off x="15043150" y="4338638"/>
            <a:ext cx="3179763" cy="7926387"/>
          </a:xfrm>
          <a:prstGeom prst="roundRect">
            <a:avLst/>
          </a:prstGeom>
          <a:solidFill>
            <a:srgbClr val="76D2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a-ET"/>
          </a:p>
        </p:txBody>
      </p:sp>
      <p:sp>
        <p:nvSpPr>
          <p:cNvPr id="12" name="Tekstvak 42">
            <a:extLst>
              <a:ext uri="{FF2B5EF4-FFF2-40B4-BE49-F238E27FC236}">
                <a16:creationId xmlns:a16="http://schemas.microsoft.com/office/drawing/2014/main" id="{4758F859-7660-FB86-9B4A-39AB628AEE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636750" y="5113338"/>
            <a:ext cx="3840163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nl-NL" altLang="nl-NL" sz="2000" b="1"/>
              <a:t>Infrastructuur</a:t>
            </a:r>
          </a:p>
        </p:txBody>
      </p:sp>
      <p:sp>
        <p:nvSpPr>
          <p:cNvPr id="13" name="TextBox 26">
            <a:extLst>
              <a:ext uri="{FF2B5EF4-FFF2-40B4-BE49-F238E27FC236}">
                <a16:creationId xmlns:a16="http://schemas.microsoft.com/office/drawing/2014/main" id="{889A346E-D06D-DD61-E80A-993A0CA0DB9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85975" y="6440488"/>
            <a:ext cx="26066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nl-NL" altLang="nl-NL" sz="1600" b="1"/>
              <a:t>Stelsels</a:t>
            </a:r>
          </a:p>
          <a:p>
            <a:pPr eaLnBrk="1" hangingPunct="1"/>
            <a:endParaRPr lang="nl-NL" altLang="nl-NL" sz="1600" b="1"/>
          </a:p>
          <a:p>
            <a:pPr eaLnBrk="1" hangingPunct="1"/>
            <a:endParaRPr lang="nl-NL" altLang="nl-NL" sz="1600" b="1"/>
          </a:p>
          <a:p>
            <a:pPr eaLnBrk="1" hangingPunct="1"/>
            <a:endParaRPr lang="nl-NL" altLang="nl-NL" sz="1600" b="1"/>
          </a:p>
          <a:p>
            <a:pPr eaLnBrk="1" hangingPunct="1"/>
            <a:endParaRPr lang="nl-NL" altLang="nl-NL" sz="1600" b="1"/>
          </a:p>
          <a:p>
            <a:pPr eaLnBrk="1" hangingPunct="1"/>
            <a:r>
              <a:rPr lang="nl-NL" altLang="nl-NL" sz="1600" b="1"/>
              <a:t>Standaarden</a:t>
            </a:r>
          </a:p>
          <a:p>
            <a:pPr eaLnBrk="1" hangingPunct="1"/>
            <a:endParaRPr lang="nl-NL" altLang="nl-NL" sz="1600" b="1"/>
          </a:p>
          <a:p>
            <a:pPr eaLnBrk="1" hangingPunct="1"/>
            <a:endParaRPr lang="nl-NL" altLang="nl-NL" sz="1600" b="1"/>
          </a:p>
          <a:p>
            <a:pPr eaLnBrk="1" hangingPunct="1"/>
            <a:endParaRPr lang="nl-NL" altLang="nl-NL" sz="1600" b="1"/>
          </a:p>
          <a:p>
            <a:pPr eaLnBrk="1" hangingPunct="1"/>
            <a:endParaRPr lang="nl-NL" altLang="nl-NL" sz="1600" b="1"/>
          </a:p>
          <a:p>
            <a:pPr eaLnBrk="1" hangingPunct="1"/>
            <a:endParaRPr lang="nl-NL" altLang="nl-NL" sz="1600" b="1"/>
          </a:p>
          <a:p>
            <a:pPr eaLnBrk="1" hangingPunct="1"/>
            <a:r>
              <a:rPr lang="nl-NL" altLang="nl-NL" sz="1600" b="1"/>
              <a:t>Voorzieningen</a:t>
            </a:r>
          </a:p>
          <a:p>
            <a:pPr eaLnBrk="1" hangingPunct="1"/>
            <a:endParaRPr lang="nl-NL" altLang="nl-NL" sz="1600" b="1"/>
          </a:p>
          <a:p>
            <a:pPr eaLnBrk="1" hangingPunct="1"/>
            <a:endParaRPr lang="nl-NL" altLang="nl-NL" sz="1600" b="1"/>
          </a:p>
          <a:p>
            <a:pPr eaLnBrk="1" hangingPunct="1"/>
            <a:endParaRPr lang="nl-NL" altLang="nl-NL" sz="1600" b="1"/>
          </a:p>
          <a:p>
            <a:pPr eaLnBrk="1" hangingPunct="1"/>
            <a:endParaRPr lang="nl-NL" altLang="nl-NL" sz="1600" b="1"/>
          </a:p>
          <a:p>
            <a:pPr eaLnBrk="1" hangingPunct="1"/>
            <a:endParaRPr lang="nl-NL" altLang="nl-NL" sz="1600" b="1"/>
          </a:p>
          <a:p>
            <a:pPr eaLnBrk="1" hangingPunct="1"/>
            <a:endParaRPr lang="nl-NL" altLang="nl-NL" sz="1600" b="1"/>
          </a:p>
          <a:p>
            <a:pPr eaLnBrk="1" hangingPunct="1"/>
            <a:endParaRPr lang="nl-NL" altLang="nl-NL" sz="1600" b="1"/>
          </a:p>
          <a:p>
            <a:pPr eaLnBrk="1" hangingPunct="1"/>
            <a:endParaRPr lang="nl-NL" altLang="nl-NL" sz="1600" b="1"/>
          </a:p>
          <a:p>
            <a:pPr eaLnBrk="1" hangingPunct="1"/>
            <a:endParaRPr lang="nl-NL" altLang="nl-NL" sz="1600" b="1"/>
          </a:p>
          <a:p>
            <a:pPr eaLnBrk="1" hangingPunct="1"/>
            <a:r>
              <a:rPr lang="nl-NL" altLang="nl-NL" sz="1600" b="1"/>
              <a:t>Dienstverlening</a:t>
            </a:r>
          </a:p>
          <a:p>
            <a:pPr eaLnBrk="1" hangingPunct="1"/>
            <a:endParaRPr lang="nl-NL" altLang="nl-NL" sz="1600" b="1"/>
          </a:p>
        </p:txBody>
      </p:sp>
      <p:sp>
        <p:nvSpPr>
          <p:cNvPr id="14" name="Tekstvak 42">
            <a:extLst>
              <a:ext uri="{FF2B5EF4-FFF2-40B4-BE49-F238E27FC236}">
                <a16:creationId xmlns:a16="http://schemas.microsoft.com/office/drawing/2014/main" id="{83317B6D-341A-E266-1848-C74B5DF6DF0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476913" y="5000625"/>
            <a:ext cx="3840162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nl-NL" altLang="nl-NL" sz="2000" b="1"/>
              <a:t>Regie op stelsels</a:t>
            </a:r>
          </a:p>
          <a:p>
            <a:pPr algn="ctr" eaLnBrk="1" hangingPunct="1"/>
            <a:r>
              <a:rPr lang="nl-NL" altLang="nl-NL" sz="2000" b="1"/>
              <a:t>En standaarden</a:t>
            </a:r>
          </a:p>
        </p:txBody>
      </p:sp>
      <p:cxnSp>
        <p:nvCxnSpPr>
          <p:cNvPr id="15" name="Straight Connector 35">
            <a:extLst>
              <a:ext uri="{FF2B5EF4-FFF2-40B4-BE49-F238E27FC236}">
                <a16:creationId xmlns:a16="http://schemas.microsoft.com/office/drawing/2014/main" id="{0775A7A4-A2CD-BEB3-6554-BD6E90FDDAAA}"/>
              </a:ext>
            </a:extLst>
          </p:cNvPr>
          <p:cNvCxnSpPr/>
          <p:nvPr userDrawn="1"/>
        </p:nvCxnSpPr>
        <p:spPr>
          <a:xfrm>
            <a:off x="5129213" y="6172200"/>
            <a:ext cx="2365375" cy="0"/>
          </a:xfrm>
          <a:prstGeom prst="line">
            <a:avLst/>
          </a:prstGeom>
          <a:ln w="222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36">
            <a:extLst>
              <a:ext uri="{FF2B5EF4-FFF2-40B4-BE49-F238E27FC236}">
                <a16:creationId xmlns:a16="http://schemas.microsoft.com/office/drawing/2014/main" id="{10A2EE52-1E55-9BB9-4B45-30CA9BAD2718}"/>
              </a:ext>
            </a:extLst>
          </p:cNvPr>
          <p:cNvCxnSpPr/>
          <p:nvPr userDrawn="1"/>
        </p:nvCxnSpPr>
        <p:spPr>
          <a:xfrm>
            <a:off x="8567738" y="6172200"/>
            <a:ext cx="2365375" cy="0"/>
          </a:xfrm>
          <a:prstGeom prst="line">
            <a:avLst/>
          </a:prstGeom>
          <a:ln w="22225">
            <a:solidFill>
              <a:srgbClr val="8FCAE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37">
            <a:extLst>
              <a:ext uri="{FF2B5EF4-FFF2-40B4-BE49-F238E27FC236}">
                <a16:creationId xmlns:a16="http://schemas.microsoft.com/office/drawing/2014/main" id="{0DFD6805-69F3-B4D7-12A8-0F924A95408E}"/>
              </a:ext>
            </a:extLst>
          </p:cNvPr>
          <p:cNvCxnSpPr/>
          <p:nvPr userDrawn="1"/>
        </p:nvCxnSpPr>
        <p:spPr>
          <a:xfrm>
            <a:off x="12006263" y="6172200"/>
            <a:ext cx="2365375" cy="0"/>
          </a:xfrm>
          <a:prstGeom prst="line">
            <a:avLst/>
          </a:prstGeom>
          <a:ln w="22225">
            <a:solidFill>
              <a:srgbClr val="FFB6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38">
            <a:extLst>
              <a:ext uri="{FF2B5EF4-FFF2-40B4-BE49-F238E27FC236}">
                <a16:creationId xmlns:a16="http://schemas.microsoft.com/office/drawing/2014/main" id="{C1D597D7-EAAC-9210-5FA7-E01EA4D64B91}"/>
              </a:ext>
            </a:extLst>
          </p:cNvPr>
          <p:cNvCxnSpPr/>
          <p:nvPr userDrawn="1"/>
        </p:nvCxnSpPr>
        <p:spPr>
          <a:xfrm>
            <a:off x="15386050" y="6172200"/>
            <a:ext cx="2365375" cy="0"/>
          </a:xfrm>
          <a:prstGeom prst="line">
            <a:avLst/>
          </a:prstGeom>
          <a:ln w="22225">
            <a:solidFill>
              <a:srgbClr val="76D2B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39">
            <a:extLst>
              <a:ext uri="{FF2B5EF4-FFF2-40B4-BE49-F238E27FC236}">
                <a16:creationId xmlns:a16="http://schemas.microsoft.com/office/drawing/2014/main" id="{829959F6-D659-A590-113C-184E10D0961A}"/>
              </a:ext>
            </a:extLst>
          </p:cNvPr>
          <p:cNvCxnSpPr>
            <a:cxnSpLocks/>
          </p:cNvCxnSpPr>
          <p:nvPr userDrawn="1"/>
        </p:nvCxnSpPr>
        <p:spPr>
          <a:xfrm>
            <a:off x="2160588" y="7405688"/>
            <a:ext cx="1631632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42">
            <a:extLst>
              <a:ext uri="{FF2B5EF4-FFF2-40B4-BE49-F238E27FC236}">
                <a16:creationId xmlns:a16="http://schemas.microsoft.com/office/drawing/2014/main" id="{2213EB52-411C-7B90-4CDB-BFB4D6685753}"/>
              </a:ext>
            </a:extLst>
          </p:cNvPr>
          <p:cNvCxnSpPr>
            <a:cxnSpLocks/>
          </p:cNvCxnSpPr>
          <p:nvPr userDrawn="1"/>
        </p:nvCxnSpPr>
        <p:spPr>
          <a:xfrm>
            <a:off x="2160588" y="8936038"/>
            <a:ext cx="1631632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44">
            <a:extLst>
              <a:ext uri="{FF2B5EF4-FFF2-40B4-BE49-F238E27FC236}">
                <a16:creationId xmlns:a16="http://schemas.microsoft.com/office/drawing/2014/main" id="{3A7FE546-B11E-FA71-528B-56EFF139C2B6}"/>
              </a:ext>
            </a:extLst>
          </p:cNvPr>
          <p:cNvCxnSpPr>
            <a:cxnSpLocks/>
          </p:cNvCxnSpPr>
          <p:nvPr userDrawn="1"/>
        </p:nvCxnSpPr>
        <p:spPr>
          <a:xfrm>
            <a:off x="2160588" y="11401425"/>
            <a:ext cx="1631632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61">
            <a:extLst>
              <a:ext uri="{FF2B5EF4-FFF2-40B4-BE49-F238E27FC236}">
                <a16:creationId xmlns:a16="http://schemas.microsoft.com/office/drawing/2014/main" id="{8B1F1D9E-EE61-C881-4ADE-C6EAECA234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046663" y="6440488"/>
            <a:ext cx="3063875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227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227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227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227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227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nl-NL" altLang="nl-NL" sz="1600">
                <a:solidFill>
                  <a:srgbClr val="000000"/>
                </a:solidFill>
              </a:rPr>
              <a:t>PKIoverheid</a:t>
            </a:r>
          </a:p>
          <a:p>
            <a:pPr eaLnBrk="1" hangingPunct="1"/>
            <a:r>
              <a:rPr lang="nl-NL" altLang="nl-NL" sz="1600">
                <a:solidFill>
                  <a:srgbClr val="000000"/>
                </a:solidFill>
              </a:rPr>
              <a:t>eHerkenning</a:t>
            </a:r>
          </a:p>
          <a:p>
            <a:pPr eaLnBrk="1" hangingPunct="1"/>
            <a:endParaRPr lang="nl-NL" altLang="nl-NL" sz="1600">
              <a:solidFill>
                <a:srgbClr val="000000"/>
              </a:solidFill>
            </a:endParaRPr>
          </a:p>
          <a:p>
            <a:pPr eaLnBrk="1" hangingPunct="1"/>
            <a:endParaRPr lang="nl-NL" altLang="nl-NL" sz="1600">
              <a:solidFill>
                <a:srgbClr val="000000"/>
              </a:solidFill>
            </a:endParaRPr>
          </a:p>
          <a:p>
            <a:pPr eaLnBrk="1" hangingPunct="1"/>
            <a:endParaRPr lang="nl-NL" altLang="nl-NL" sz="1600">
              <a:solidFill>
                <a:srgbClr val="000000"/>
              </a:solidFill>
            </a:endParaRPr>
          </a:p>
          <a:p>
            <a:pPr eaLnBrk="1" hangingPunct="1"/>
            <a:r>
              <a:rPr lang="nl-NL" altLang="nl-NL" sz="1600">
                <a:solidFill>
                  <a:srgbClr val="000000"/>
                </a:solidFill>
              </a:rPr>
              <a:t>PKIoverheid</a:t>
            </a:r>
          </a:p>
          <a:p>
            <a:pPr eaLnBrk="1" hangingPunct="1"/>
            <a:r>
              <a:rPr lang="nl-NL" altLang="nl-NL" sz="1600">
                <a:solidFill>
                  <a:srgbClr val="000000"/>
                </a:solidFill>
              </a:rPr>
              <a:t>Organisatie-</a:t>
            </a:r>
          </a:p>
          <a:p>
            <a:pPr eaLnBrk="1" hangingPunct="1"/>
            <a:r>
              <a:rPr lang="nl-NL" altLang="nl-NL" sz="1600">
                <a:solidFill>
                  <a:srgbClr val="000000"/>
                </a:solidFill>
              </a:rPr>
              <a:t>identificatienummer</a:t>
            </a:r>
          </a:p>
          <a:p>
            <a:pPr eaLnBrk="1" hangingPunct="1"/>
            <a:r>
              <a:rPr lang="nl-NL" altLang="nl-NL" sz="1600">
                <a:solidFill>
                  <a:srgbClr val="000000"/>
                </a:solidFill>
              </a:rPr>
              <a:t>(OIN)</a:t>
            </a:r>
          </a:p>
          <a:p>
            <a:pPr eaLnBrk="1" hangingPunct="1"/>
            <a:endParaRPr lang="nl-NL" altLang="nl-NL" sz="1600">
              <a:solidFill>
                <a:srgbClr val="000000"/>
              </a:solidFill>
            </a:endParaRPr>
          </a:p>
          <a:p>
            <a:pPr eaLnBrk="1" hangingPunct="1"/>
            <a:endParaRPr lang="nl-NL" altLang="nl-NL" sz="1600">
              <a:solidFill>
                <a:srgbClr val="000000"/>
              </a:solidFill>
            </a:endParaRPr>
          </a:p>
          <a:p>
            <a:pPr eaLnBrk="1" hangingPunct="1"/>
            <a:r>
              <a:rPr lang="nl-NL" altLang="nl-NL" sz="1600">
                <a:solidFill>
                  <a:srgbClr val="000000"/>
                </a:solidFill>
              </a:rPr>
              <a:t>DigiD</a:t>
            </a:r>
          </a:p>
          <a:p>
            <a:pPr eaLnBrk="1" hangingPunct="1"/>
            <a:r>
              <a:rPr lang="nl-NL" altLang="nl-NL" sz="1600">
                <a:solidFill>
                  <a:srgbClr val="000000"/>
                </a:solidFill>
              </a:rPr>
              <a:t>DigiD Machtigen</a:t>
            </a:r>
          </a:p>
          <a:p>
            <a:pPr eaLnBrk="1" hangingPunct="1"/>
            <a:r>
              <a:rPr lang="nl-NL" altLang="nl-NL" sz="1600">
                <a:solidFill>
                  <a:srgbClr val="000000"/>
                </a:solidFill>
              </a:rPr>
              <a:t>Routeringsvoorziening</a:t>
            </a:r>
          </a:p>
          <a:p>
            <a:pPr eaLnBrk="1" hangingPunct="1"/>
            <a:r>
              <a:rPr lang="nl-NL" altLang="nl-NL" sz="1600">
                <a:solidFill>
                  <a:srgbClr val="000000"/>
                </a:solidFill>
              </a:rPr>
              <a:t>BSNk PP</a:t>
            </a:r>
          </a:p>
          <a:p>
            <a:pPr eaLnBrk="1" hangingPunct="1"/>
            <a:r>
              <a:rPr lang="nl-NL" altLang="nl-NL" sz="1600">
                <a:solidFill>
                  <a:srgbClr val="000000"/>
                </a:solidFill>
              </a:rPr>
              <a:t>Machtigingenregister</a:t>
            </a:r>
          </a:p>
          <a:p>
            <a:pPr eaLnBrk="1" hangingPunct="1"/>
            <a:endParaRPr lang="nl-NL" altLang="nl-NL" sz="1600">
              <a:solidFill>
                <a:srgbClr val="000000"/>
              </a:solidFill>
            </a:endParaRPr>
          </a:p>
          <a:p>
            <a:pPr eaLnBrk="1" hangingPunct="1"/>
            <a:endParaRPr lang="nl-NL" altLang="nl-NL" sz="1600">
              <a:solidFill>
                <a:srgbClr val="000000"/>
              </a:solidFill>
            </a:endParaRPr>
          </a:p>
          <a:p>
            <a:pPr eaLnBrk="1" hangingPunct="1"/>
            <a:endParaRPr lang="nl-NL" altLang="nl-NL" sz="1600">
              <a:solidFill>
                <a:srgbClr val="000000"/>
              </a:solidFill>
            </a:endParaRPr>
          </a:p>
          <a:p>
            <a:pPr eaLnBrk="1" hangingPunct="1"/>
            <a:endParaRPr lang="nl-NL" altLang="nl-NL" sz="1600">
              <a:solidFill>
                <a:srgbClr val="000000"/>
              </a:solidFill>
            </a:endParaRPr>
          </a:p>
          <a:p>
            <a:pPr eaLnBrk="1" hangingPunct="1"/>
            <a:endParaRPr lang="nl-NL" altLang="nl-NL" sz="1600">
              <a:solidFill>
                <a:srgbClr val="000000"/>
              </a:solidFill>
            </a:endParaRPr>
          </a:p>
          <a:p>
            <a:pPr eaLnBrk="1" hangingPunct="1"/>
            <a:r>
              <a:rPr lang="nl-NL" altLang="nl-NL" sz="1600">
                <a:solidFill>
                  <a:srgbClr val="000000"/>
                </a:solidFill>
              </a:rPr>
              <a:t>eIDAS</a:t>
            </a:r>
          </a:p>
          <a:p>
            <a:pPr eaLnBrk="1" hangingPunct="1"/>
            <a:endParaRPr lang="nl-NL" altLang="nl-NL" sz="1600">
              <a:solidFill>
                <a:srgbClr val="000000"/>
              </a:solidFill>
            </a:endParaRPr>
          </a:p>
          <a:p>
            <a:pPr eaLnBrk="1" hangingPunct="1"/>
            <a:endParaRPr lang="nl-NL" altLang="nl-NL" sz="1600">
              <a:solidFill>
                <a:srgbClr val="000000"/>
              </a:solidFill>
            </a:endParaRPr>
          </a:p>
          <a:p>
            <a:pPr eaLnBrk="1" hangingPunct="1"/>
            <a:endParaRPr lang="nl-NL" altLang="nl-NL" sz="1600">
              <a:solidFill>
                <a:srgbClr val="000000"/>
              </a:solidFill>
            </a:endParaRPr>
          </a:p>
        </p:txBody>
      </p:sp>
      <p:sp>
        <p:nvSpPr>
          <p:cNvPr id="23" name="TextBox 65">
            <a:extLst>
              <a:ext uri="{FF2B5EF4-FFF2-40B4-BE49-F238E27FC236}">
                <a16:creationId xmlns:a16="http://schemas.microsoft.com/office/drawing/2014/main" id="{A0B742E2-DFD7-6CD5-E697-74E1CF35C2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86775" y="6440488"/>
            <a:ext cx="30622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227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227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227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227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227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nl-NL" altLang="nl-NL" sz="1600">
              <a:solidFill>
                <a:srgbClr val="000000"/>
              </a:solidFill>
            </a:endParaRPr>
          </a:p>
          <a:p>
            <a:pPr eaLnBrk="1" hangingPunct="1"/>
            <a:endParaRPr lang="nl-NL" altLang="nl-NL" sz="1600">
              <a:solidFill>
                <a:srgbClr val="000000"/>
              </a:solidFill>
            </a:endParaRPr>
          </a:p>
          <a:p>
            <a:pPr eaLnBrk="1" hangingPunct="1"/>
            <a:endParaRPr lang="nl-NL" altLang="nl-NL" sz="1600">
              <a:solidFill>
                <a:srgbClr val="000000"/>
              </a:solidFill>
            </a:endParaRPr>
          </a:p>
          <a:p>
            <a:pPr eaLnBrk="1" hangingPunct="1"/>
            <a:endParaRPr lang="nl-NL" altLang="nl-NL" sz="1600">
              <a:solidFill>
                <a:srgbClr val="000000"/>
              </a:solidFill>
            </a:endParaRPr>
          </a:p>
          <a:p>
            <a:pPr eaLnBrk="1" hangingPunct="1"/>
            <a:endParaRPr lang="nl-NL" altLang="nl-NL" sz="1600">
              <a:solidFill>
                <a:srgbClr val="000000"/>
              </a:solidFill>
            </a:endParaRPr>
          </a:p>
          <a:p>
            <a:pPr eaLnBrk="1" hangingPunct="1"/>
            <a:r>
              <a:rPr lang="nl-NL" altLang="nl-NL" sz="1600">
                <a:solidFill>
                  <a:srgbClr val="000000"/>
                </a:solidFill>
              </a:rPr>
              <a:t>DigiToegankelijk</a:t>
            </a:r>
          </a:p>
          <a:p>
            <a:pPr eaLnBrk="1" hangingPunct="1"/>
            <a:endParaRPr lang="nl-NL" altLang="nl-NL" sz="1600">
              <a:solidFill>
                <a:srgbClr val="000000"/>
              </a:solidFill>
            </a:endParaRPr>
          </a:p>
          <a:p>
            <a:pPr eaLnBrk="1" hangingPunct="1"/>
            <a:endParaRPr lang="nl-NL" altLang="nl-NL" sz="1600">
              <a:solidFill>
                <a:srgbClr val="000000"/>
              </a:solidFill>
            </a:endParaRPr>
          </a:p>
          <a:p>
            <a:pPr eaLnBrk="1" hangingPunct="1"/>
            <a:endParaRPr lang="nl-NL" altLang="nl-NL" sz="1600">
              <a:solidFill>
                <a:srgbClr val="000000"/>
              </a:solidFill>
            </a:endParaRPr>
          </a:p>
          <a:p>
            <a:pPr eaLnBrk="1" hangingPunct="1"/>
            <a:endParaRPr lang="nl-NL" altLang="nl-NL" sz="1600">
              <a:solidFill>
                <a:srgbClr val="000000"/>
              </a:solidFill>
            </a:endParaRPr>
          </a:p>
          <a:p>
            <a:pPr eaLnBrk="1" hangingPunct="1"/>
            <a:endParaRPr lang="nl-NL" altLang="nl-NL" sz="1600">
              <a:solidFill>
                <a:srgbClr val="000000"/>
              </a:solidFill>
            </a:endParaRPr>
          </a:p>
          <a:p>
            <a:pPr eaLnBrk="1" hangingPunct="1"/>
            <a:r>
              <a:rPr lang="nl-NL" altLang="nl-NL" sz="1600">
                <a:solidFill>
                  <a:srgbClr val="000000"/>
                </a:solidFill>
              </a:rPr>
              <a:t>MijnOverheid</a:t>
            </a:r>
          </a:p>
          <a:p>
            <a:pPr eaLnBrk="1" hangingPunct="1"/>
            <a:endParaRPr lang="nl-NL" altLang="nl-NL" sz="1600">
              <a:solidFill>
                <a:srgbClr val="000000"/>
              </a:solidFill>
            </a:endParaRPr>
          </a:p>
          <a:p>
            <a:pPr eaLnBrk="1" hangingPunct="1"/>
            <a:endParaRPr lang="nl-NL" altLang="nl-NL" sz="1600">
              <a:solidFill>
                <a:srgbClr val="000000"/>
              </a:solidFill>
            </a:endParaRPr>
          </a:p>
        </p:txBody>
      </p:sp>
      <p:sp>
        <p:nvSpPr>
          <p:cNvPr id="24" name="TextBox 66">
            <a:extLst>
              <a:ext uri="{FF2B5EF4-FFF2-40B4-BE49-F238E27FC236}">
                <a16:creationId xmlns:a16="http://schemas.microsoft.com/office/drawing/2014/main" id="{A14DD828-BFAA-EB31-C093-977DB7BF102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85613" y="6440488"/>
            <a:ext cx="306228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227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227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227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227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227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nl-NL" altLang="nl-NL" sz="1600">
                <a:solidFill>
                  <a:srgbClr val="000000"/>
                </a:solidFill>
              </a:rPr>
              <a:t>Standard Business</a:t>
            </a:r>
          </a:p>
          <a:p>
            <a:pPr eaLnBrk="1" hangingPunct="1"/>
            <a:r>
              <a:rPr lang="nl-NL" altLang="nl-NL" sz="1600">
                <a:solidFill>
                  <a:srgbClr val="000000"/>
                </a:solidFill>
              </a:rPr>
              <a:t>Reporting (SBR)</a:t>
            </a:r>
          </a:p>
          <a:p>
            <a:pPr eaLnBrk="1" hangingPunct="1"/>
            <a:r>
              <a:rPr lang="nl-NL" altLang="nl-NL" sz="1600">
                <a:solidFill>
                  <a:srgbClr val="000000"/>
                </a:solidFill>
              </a:rPr>
              <a:t>Peppol</a:t>
            </a:r>
          </a:p>
          <a:p>
            <a:pPr eaLnBrk="1" hangingPunct="1"/>
            <a:endParaRPr lang="nl-NL" altLang="nl-NL" sz="1600">
              <a:solidFill>
                <a:srgbClr val="000000"/>
              </a:solidFill>
            </a:endParaRPr>
          </a:p>
          <a:p>
            <a:pPr eaLnBrk="1" hangingPunct="1"/>
            <a:endParaRPr lang="nl-NL" altLang="nl-NL" sz="1600">
              <a:solidFill>
                <a:srgbClr val="000000"/>
              </a:solidFill>
            </a:endParaRPr>
          </a:p>
          <a:p>
            <a:pPr eaLnBrk="1" hangingPunct="1"/>
            <a:r>
              <a:rPr lang="nl-NL" altLang="nl-NL" sz="1600">
                <a:solidFill>
                  <a:srgbClr val="000000"/>
                </a:solidFill>
              </a:rPr>
              <a:t>Digikoppeling</a:t>
            </a:r>
          </a:p>
          <a:p>
            <a:pPr eaLnBrk="1" hangingPunct="1"/>
            <a:r>
              <a:rPr lang="nl-NL" altLang="nl-NL" sz="1600">
                <a:solidFill>
                  <a:srgbClr val="000000"/>
                </a:solidFill>
              </a:rPr>
              <a:t>XBRL</a:t>
            </a:r>
          </a:p>
          <a:p>
            <a:pPr eaLnBrk="1" hangingPunct="1"/>
            <a:r>
              <a:rPr lang="nl-NL" altLang="nl-NL" sz="1600">
                <a:solidFill>
                  <a:srgbClr val="000000"/>
                </a:solidFill>
              </a:rPr>
              <a:t>API-standaarden</a:t>
            </a:r>
          </a:p>
          <a:p>
            <a:pPr eaLnBrk="1" hangingPunct="1"/>
            <a:r>
              <a:rPr lang="nl-NL" altLang="nl-NL" sz="1600">
                <a:solidFill>
                  <a:srgbClr val="000000"/>
                </a:solidFill>
              </a:rPr>
              <a:t>E-procurement</a:t>
            </a:r>
          </a:p>
          <a:p>
            <a:pPr eaLnBrk="1" hangingPunct="1"/>
            <a:endParaRPr lang="nl-NL" altLang="nl-NL" sz="1600">
              <a:solidFill>
                <a:srgbClr val="000000"/>
              </a:solidFill>
            </a:endParaRPr>
          </a:p>
          <a:p>
            <a:pPr eaLnBrk="1" hangingPunct="1"/>
            <a:endParaRPr lang="nl-NL" altLang="nl-NL" sz="1600">
              <a:solidFill>
                <a:srgbClr val="000000"/>
              </a:solidFill>
            </a:endParaRPr>
          </a:p>
          <a:p>
            <a:pPr eaLnBrk="1" hangingPunct="1"/>
            <a:r>
              <a:rPr lang="nl-NL" altLang="nl-NL" sz="1600">
                <a:solidFill>
                  <a:srgbClr val="000000"/>
                </a:solidFill>
              </a:rPr>
              <a:t>Digipoort</a:t>
            </a:r>
          </a:p>
          <a:p>
            <a:pPr eaLnBrk="1" hangingPunct="1"/>
            <a:r>
              <a:rPr lang="nl-NL" altLang="nl-NL" sz="1600">
                <a:solidFill>
                  <a:srgbClr val="000000"/>
                </a:solidFill>
              </a:rPr>
              <a:t>Stelselvoorzieningen</a:t>
            </a:r>
          </a:p>
          <a:p>
            <a:pPr eaLnBrk="1" hangingPunct="1"/>
            <a:r>
              <a:rPr lang="nl-NL" altLang="nl-NL" sz="1600">
                <a:solidFill>
                  <a:srgbClr val="000000"/>
                </a:solidFill>
              </a:rPr>
              <a:t>Digilevering</a:t>
            </a:r>
          </a:p>
          <a:p>
            <a:pPr eaLnBrk="1" hangingPunct="1"/>
            <a:r>
              <a:rPr lang="nl-NL" altLang="nl-NL" sz="1600">
                <a:solidFill>
                  <a:srgbClr val="000000"/>
                </a:solidFill>
              </a:rPr>
              <a:t>Digimelding</a:t>
            </a:r>
          </a:p>
          <a:p>
            <a:pPr eaLnBrk="1" hangingPunct="1"/>
            <a:r>
              <a:rPr lang="nl-NL" altLang="nl-NL" sz="1600">
                <a:solidFill>
                  <a:srgbClr val="000000"/>
                </a:solidFill>
              </a:rPr>
              <a:t>Stelselcatalogus</a:t>
            </a:r>
          </a:p>
          <a:p>
            <a:pPr eaLnBrk="1" hangingPunct="1"/>
            <a:r>
              <a:rPr lang="nl-NL" altLang="nl-NL" sz="1600">
                <a:solidFill>
                  <a:srgbClr val="000000"/>
                </a:solidFill>
              </a:rPr>
              <a:t>Digikoppeling</a:t>
            </a:r>
          </a:p>
          <a:p>
            <a:pPr eaLnBrk="1" hangingPunct="1"/>
            <a:r>
              <a:rPr lang="nl-NL" altLang="nl-NL" sz="1600">
                <a:solidFill>
                  <a:srgbClr val="000000"/>
                </a:solidFill>
              </a:rPr>
              <a:t>DigiInkoop</a:t>
            </a:r>
          </a:p>
          <a:p>
            <a:pPr eaLnBrk="1" hangingPunct="1"/>
            <a:r>
              <a:rPr lang="nl-NL" altLang="nl-NL" sz="1600">
                <a:solidFill>
                  <a:srgbClr val="000000"/>
                </a:solidFill>
              </a:rPr>
              <a:t>E-factureren</a:t>
            </a:r>
          </a:p>
          <a:p>
            <a:pPr eaLnBrk="1" hangingPunct="1"/>
            <a:endParaRPr lang="nl-NL" altLang="nl-NL" sz="1600">
              <a:solidFill>
                <a:srgbClr val="000000"/>
              </a:solidFill>
            </a:endParaRPr>
          </a:p>
        </p:txBody>
      </p:sp>
      <p:sp>
        <p:nvSpPr>
          <p:cNvPr id="25" name="TextBox 68">
            <a:extLst>
              <a:ext uri="{FF2B5EF4-FFF2-40B4-BE49-F238E27FC236}">
                <a16:creationId xmlns:a16="http://schemas.microsoft.com/office/drawing/2014/main" id="{753718EB-8DE3-BD00-5C36-717DBA938B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305088" y="6440488"/>
            <a:ext cx="306228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227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227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227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227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227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nl-NL" altLang="nl-NL" sz="1600">
                <a:solidFill>
                  <a:srgbClr val="000000"/>
                </a:solidFill>
              </a:rPr>
              <a:t>Diginetwerk</a:t>
            </a:r>
          </a:p>
          <a:p>
            <a:pPr eaLnBrk="1" hangingPunct="1"/>
            <a:r>
              <a:rPr lang="nl-NL" altLang="nl-NL" sz="1600">
                <a:solidFill>
                  <a:srgbClr val="000000"/>
                </a:solidFill>
              </a:rPr>
              <a:t>IPv6 Overheidsbreed </a:t>
            </a:r>
          </a:p>
          <a:p>
            <a:pPr eaLnBrk="1" hangingPunct="1"/>
            <a:r>
              <a:rPr lang="nl-NL" altLang="nl-NL" sz="1600">
                <a:solidFill>
                  <a:srgbClr val="000000"/>
                </a:solidFill>
              </a:rPr>
              <a:t>Nummerplankader</a:t>
            </a:r>
          </a:p>
          <a:p>
            <a:pPr eaLnBrk="1" hangingPunct="1"/>
            <a:endParaRPr lang="nl-NL" altLang="nl-NL" sz="1600">
              <a:solidFill>
                <a:srgbClr val="000000"/>
              </a:solidFill>
            </a:endParaRPr>
          </a:p>
          <a:p>
            <a:pPr eaLnBrk="1" hangingPunct="1"/>
            <a:endParaRPr lang="nl-NL" altLang="nl-NL" sz="1600">
              <a:solidFill>
                <a:srgbClr val="000000"/>
              </a:solidFill>
            </a:endParaRPr>
          </a:p>
          <a:p>
            <a:pPr eaLnBrk="1" hangingPunct="1"/>
            <a:r>
              <a:rPr lang="nl-NL" altLang="nl-NL" sz="1600">
                <a:solidFill>
                  <a:srgbClr val="000000"/>
                </a:solidFill>
              </a:rPr>
              <a:t>Samenwerkende</a:t>
            </a:r>
          </a:p>
          <a:p>
            <a:pPr eaLnBrk="1" hangingPunct="1"/>
            <a:r>
              <a:rPr lang="nl-NL" altLang="nl-NL" sz="1600">
                <a:solidFill>
                  <a:srgbClr val="000000"/>
                </a:solidFill>
              </a:rPr>
              <a:t>Catalogi</a:t>
            </a:r>
          </a:p>
          <a:p>
            <a:pPr eaLnBrk="1" hangingPunct="1"/>
            <a:r>
              <a:rPr lang="nl-NL" altLang="nl-NL" sz="1600">
                <a:solidFill>
                  <a:srgbClr val="000000"/>
                </a:solidFill>
              </a:rPr>
              <a:t>BOMOS</a:t>
            </a:r>
          </a:p>
          <a:p>
            <a:pPr eaLnBrk="1" hangingPunct="1"/>
            <a:endParaRPr lang="nl-NL" altLang="nl-NL" sz="1600">
              <a:solidFill>
                <a:srgbClr val="000000"/>
              </a:solidFill>
            </a:endParaRPr>
          </a:p>
          <a:p>
            <a:pPr eaLnBrk="1" hangingPunct="1"/>
            <a:endParaRPr lang="nl-NL" altLang="nl-NL" sz="1600">
              <a:solidFill>
                <a:srgbClr val="000000"/>
              </a:solidFill>
            </a:endParaRPr>
          </a:p>
          <a:p>
            <a:pPr eaLnBrk="1" hangingPunct="1"/>
            <a:endParaRPr lang="nl-NL" altLang="nl-NL" sz="1600">
              <a:solidFill>
                <a:srgbClr val="000000"/>
              </a:solidFill>
            </a:endParaRPr>
          </a:p>
          <a:p>
            <a:pPr eaLnBrk="1" hangingPunct="1"/>
            <a:r>
              <a:rPr lang="nl-NL" altLang="nl-NL" sz="1600">
                <a:solidFill>
                  <a:srgbClr val="000000"/>
                </a:solidFill>
              </a:rPr>
              <a:t>Standaard Platform</a:t>
            </a:r>
          </a:p>
          <a:p>
            <a:pPr eaLnBrk="1" hangingPunct="1"/>
            <a:r>
              <a:rPr lang="nl-NL" altLang="nl-NL" sz="1600">
                <a:solidFill>
                  <a:srgbClr val="000000"/>
                </a:solidFill>
              </a:rPr>
              <a:t>Centraal Aansluitpunt</a:t>
            </a:r>
          </a:p>
          <a:p>
            <a:pPr eaLnBrk="1" hangingPunct="1"/>
            <a:endParaRPr lang="nl-NL" altLang="nl-NL" sz="1600">
              <a:solidFill>
                <a:srgbClr val="000000"/>
              </a:solidFill>
            </a:endParaRP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08590684-0AEF-664C-4E60-D8BF69B56C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9925" y="6613525"/>
            <a:ext cx="1363663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>
            <a:extLst>
              <a:ext uri="{FF2B5EF4-FFF2-40B4-BE49-F238E27FC236}">
                <a16:creationId xmlns:a16="http://schemas.microsoft.com/office/drawing/2014/main" id="{2BD40411-8170-4D9B-5056-D44E39C14A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0563" y="3636963"/>
            <a:ext cx="1404937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>
            <a:extLst>
              <a:ext uri="{FF2B5EF4-FFF2-40B4-BE49-F238E27FC236}">
                <a16:creationId xmlns:a16="http://schemas.microsoft.com/office/drawing/2014/main" id="{24F0CACB-FAB5-3BD3-C9D1-250829D838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9975" y="3643313"/>
            <a:ext cx="1398588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9">
            <a:extLst>
              <a:ext uri="{FF2B5EF4-FFF2-40B4-BE49-F238E27FC236}">
                <a16:creationId xmlns:a16="http://schemas.microsoft.com/office/drawing/2014/main" id="{2F76C8A7-56C7-1E51-6584-886A4EC9B0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3646488"/>
            <a:ext cx="1397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>
            <a:extLst>
              <a:ext uri="{FF2B5EF4-FFF2-40B4-BE49-F238E27FC236}">
                <a16:creationId xmlns:a16="http://schemas.microsoft.com/office/drawing/2014/main" id="{8B8A2ADE-3C58-454D-5EC2-19D6CAE1D2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0" y="3646488"/>
            <a:ext cx="1398588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C62D092-D726-0210-C961-9D16899FD8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2838113"/>
            <a:ext cx="2968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2" name="Date Placeholder 2">
            <a:extLst>
              <a:ext uri="{FF2B5EF4-FFF2-40B4-BE49-F238E27FC236}">
                <a16:creationId xmlns:a16="http://schemas.microsoft.com/office/drawing/2014/main" id="{10C2063E-EF4D-6BDC-480C-9A59E7DE9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26 augustus 2021</a:t>
            </a:r>
          </a:p>
        </p:txBody>
      </p: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8F31929B-B34E-BEA6-3D93-B989908D1E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9D7C7-CC87-5B4F-853A-8425F399950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16679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1 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A1DA32FC-9AB5-890D-EDEE-EAAF0115FB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9400" y="0"/>
            <a:ext cx="968375" cy="2408238"/>
          </a:xfrm>
          <a:prstGeom prst="rect">
            <a:avLst/>
          </a:prstGeom>
        </p:spPr>
      </p:pic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D79B0D25-6407-4AD5-DBEF-8A3485DD82DC}"/>
              </a:ext>
            </a:extLst>
          </p:cNvPr>
          <p:cNvCxnSpPr>
            <a:cxnSpLocks/>
          </p:cNvCxnSpPr>
          <p:nvPr userDrawn="1"/>
        </p:nvCxnSpPr>
        <p:spPr>
          <a:xfrm>
            <a:off x="1349375" y="3295650"/>
            <a:ext cx="216884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7" descr="Icon&#10;&#10;Description automatically generated">
            <a:extLst>
              <a:ext uri="{FF2B5EF4-FFF2-40B4-BE49-F238E27FC236}">
                <a16:creationId xmlns:a16="http://schemas.microsoft.com/office/drawing/2014/main" id="{430EC86D-2389-4AD5-F44C-ED0F951CE6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2"/>
          <a:stretch>
            <a:fillRect/>
          </a:stretch>
        </p:blipFill>
        <p:spPr bwMode="auto">
          <a:xfrm>
            <a:off x="-169863" y="3252788"/>
            <a:ext cx="24639588" cy="1065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F92982E6-1868-EF3F-280B-E61CCED0CE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2838113"/>
            <a:ext cx="2968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4578F8D4-1468-6018-6E16-277E99669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26 augustus 2021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AE9BCCD-C677-8231-0FF2-34B0BA14BC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EBED-C22B-7140-99CD-6BBCFC341DF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66087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C717041A-4B35-CBF6-374F-0CC1477027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87238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D1F673F-C86E-A09C-A013-CFE43C4249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2873" y="12302737"/>
            <a:ext cx="3640910" cy="910110"/>
          </a:xfrm>
          <a:prstGeom prst="rect">
            <a:avLst/>
          </a:prstGeom>
        </p:spPr>
      </p:pic>
      <p:pic>
        <p:nvPicPr>
          <p:cNvPr id="7" name="Afbeelding 7">
            <a:extLst>
              <a:ext uri="{FF2B5EF4-FFF2-40B4-BE49-F238E27FC236}">
                <a16:creationId xmlns:a16="http://schemas.microsoft.com/office/drawing/2014/main" id="{048C41FA-8067-197C-9783-93BCBB0A72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243871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110883" y="3765600"/>
            <a:ext cx="10009303" cy="4672800"/>
          </a:xfrm>
        </p:spPr>
        <p:txBody>
          <a:bodyPr tIns="90000" bIns="90000">
            <a:normAutofit/>
          </a:bodyPr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110883" y="8431200"/>
            <a:ext cx="10009303" cy="2678400"/>
          </a:xfrm>
        </p:spPr>
        <p:txBody>
          <a:bodyPr lIns="104400" tIns="90000" rIns="90000" bIns="46800"/>
          <a:lstStyle>
            <a:lvl1pPr marL="0" indent="0" algn="l">
              <a:buNone/>
              <a:defRPr sz="4800">
                <a:solidFill>
                  <a:schemeClr val="tx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13111283" y="11363326"/>
            <a:ext cx="10008903" cy="1079500"/>
          </a:xfrm>
        </p:spPr>
        <p:txBody>
          <a:bodyPr anchor="b"/>
          <a:lstStyle>
            <a:lvl1pPr marL="0" indent="0">
              <a:buNone/>
              <a:defRPr sz="32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91736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 Algemeen pijl links licht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A8AA851-ADAB-F3B4-5A26-D6A388239A06}"/>
              </a:ext>
            </a:extLst>
          </p:cNvPr>
          <p:cNvSpPr/>
          <p:nvPr userDrawn="1"/>
        </p:nvSpPr>
        <p:spPr>
          <a:xfrm>
            <a:off x="0" y="0"/>
            <a:ext cx="12193588" cy="13716000"/>
          </a:xfrm>
          <a:prstGeom prst="rect">
            <a:avLst/>
          </a:prstGeom>
          <a:solidFill>
            <a:srgbClr val="D7E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3" name="Graphic 6">
            <a:extLst>
              <a:ext uri="{FF2B5EF4-FFF2-40B4-BE49-F238E27FC236}">
                <a16:creationId xmlns:a16="http://schemas.microsoft.com/office/drawing/2014/main" id="{0AD391FF-75A2-65A1-82BE-45886F18B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7063" y="3352800"/>
            <a:ext cx="8458200" cy="7029450"/>
          </a:xfrm>
          <a:prstGeom prst="rect">
            <a:avLst/>
          </a:prstGeom>
        </p:spPr>
      </p:pic>
      <p:pic>
        <p:nvPicPr>
          <p:cNvPr id="4" name="Logo">
            <a:extLst>
              <a:ext uri="{FF2B5EF4-FFF2-40B4-BE49-F238E27FC236}">
                <a16:creationId xmlns:a16="http://schemas.microsoft.com/office/drawing/2014/main" id="{06B79545-D8D8-415D-56C5-5603C0325D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709400" y="0"/>
            <a:ext cx="968375" cy="2408238"/>
          </a:xfrm>
          <a:prstGeom prst="rect">
            <a:avLst/>
          </a:prstGeom>
        </p:spPr>
      </p:pic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AC89B410-2757-AA15-4409-312243C5DBBD}"/>
              </a:ext>
            </a:extLst>
          </p:cNvPr>
          <p:cNvCxnSpPr>
            <a:cxnSpLocks/>
          </p:cNvCxnSpPr>
          <p:nvPr userDrawn="1"/>
        </p:nvCxnSpPr>
        <p:spPr>
          <a:xfrm>
            <a:off x="12923838" y="3295650"/>
            <a:ext cx="10113962" cy="0"/>
          </a:xfrm>
          <a:prstGeom prst="line">
            <a:avLst/>
          </a:prstGeom>
          <a:ln w="38100">
            <a:solidFill>
              <a:srgbClr val="3987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8C64815-8E29-6B8E-2F92-75B8B3F1DB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2838113"/>
            <a:ext cx="2968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2933600" y="1725613"/>
            <a:ext cx="10104820" cy="1292400"/>
          </a:xfrm>
        </p:spPr>
        <p:txBody>
          <a:bodyPr anchor="b"/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4800" b="1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6400" b="1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buFont typeface="Arial" panose="020B0604020202020204" pitchFamily="34" charset="0"/>
              <a:buNone/>
              <a:defRPr sz="6400" b="1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buNone/>
              <a:defRPr sz="6400" b="1">
                <a:solidFill>
                  <a:schemeClr val="tx2"/>
                </a:solidFill>
              </a:defRPr>
            </a:lvl4pPr>
            <a:lvl5pPr marL="360000" indent="0">
              <a:lnSpc>
                <a:spcPct val="90000"/>
              </a:lnSpc>
              <a:buNone/>
              <a:defRPr sz="6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12933600" y="3726000"/>
            <a:ext cx="10115308" cy="87026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38A38980-354A-0BD1-D23F-67DD6E7DD36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26 augustus 2021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C8D9BD4-26EC-30B6-6D9C-72A00F984C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5B1ED-9A70-8749-8C24-D367A3B5854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310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5 Voorblad Groen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713078-1991-4F27-7884-C2257F578D91}"/>
              </a:ext>
            </a:extLst>
          </p:cNvPr>
          <p:cNvSpPr/>
          <p:nvPr userDrawn="1"/>
        </p:nvSpPr>
        <p:spPr>
          <a:xfrm>
            <a:off x="12193588" y="0"/>
            <a:ext cx="12193587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2EA46BBD-F2B0-9800-5A0A-8875A9C879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8925" y="0"/>
            <a:ext cx="6056313" cy="2541588"/>
          </a:xfrm>
          <a:prstGeom prst="rect">
            <a:avLst/>
          </a:prstGeom>
        </p:spPr>
      </p:pic>
      <p:pic>
        <p:nvPicPr>
          <p:cNvPr id="6" name="Picture 4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E6C4E8B8-80CD-BC9F-4529-A0F808E3A7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2838113"/>
            <a:ext cx="29686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1478" y="2542233"/>
            <a:ext cx="11147700" cy="8574946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8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77" y="11471275"/>
            <a:ext cx="11147699" cy="1406127"/>
          </a:xfrm>
        </p:spPr>
        <p:txBody>
          <a:bodyPr anchor="b"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588" cy="13716000"/>
          </a:xfrm>
          <a:custGeom>
            <a:avLst/>
            <a:gdLst>
              <a:gd name="connsiteX0" fmla="*/ 0 w 12193588"/>
              <a:gd name="connsiteY0" fmla="*/ 0 h 13716000"/>
              <a:gd name="connsiteX1" fmla="*/ 11711187 w 12193588"/>
              <a:gd name="connsiteY1" fmla="*/ 0 h 13716000"/>
              <a:gd name="connsiteX2" fmla="*/ 11711187 w 12193588"/>
              <a:gd name="connsiteY2" fmla="*/ 1923292 h 13716000"/>
              <a:gd name="connsiteX3" fmla="*/ 12193588 w 12193588"/>
              <a:gd name="connsiteY3" fmla="*/ 1923292 h 13716000"/>
              <a:gd name="connsiteX4" fmla="*/ 12193588 w 12193588"/>
              <a:gd name="connsiteY4" fmla="*/ 13716000 h 13716000"/>
              <a:gd name="connsiteX5" fmla="*/ 0 w 12193588"/>
              <a:gd name="connsiteY5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588" h="13716000">
                <a:moveTo>
                  <a:pt x="0" y="0"/>
                </a:moveTo>
                <a:lnTo>
                  <a:pt x="11711187" y="0"/>
                </a:lnTo>
                <a:lnTo>
                  <a:pt x="11711187" y="1923292"/>
                </a:lnTo>
                <a:lnTo>
                  <a:pt x="12193588" y="1923292"/>
                </a:lnTo>
                <a:lnTo>
                  <a:pt x="1219358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5286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 Voorblad Wit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4">
            <a:extLst>
              <a:ext uri="{FF2B5EF4-FFF2-40B4-BE49-F238E27FC236}">
                <a16:creationId xmlns:a16="http://schemas.microsoft.com/office/drawing/2014/main" id="{BE1B7C90-E41C-DAAA-47A1-8BB326CC19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0988" y="0"/>
            <a:ext cx="6029325" cy="2398713"/>
          </a:xfrm>
          <a:prstGeom prst="rect">
            <a:avLst/>
          </a:prstGeom>
        </p:spPr>
      </p:pic>
      <p:pic>
        <p:nvPicPr>
          <p:cNvPr id="3" name="Picture 2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05A8D980-62FB-8B4B-653B-850B8889E4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2838113"/>
            <a:ext cx="29686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588" cy="13716000"/>
          </a:xfrm>
          <a:custGeom>
            <a:avLst/>
            <a:gdLst>
              <a:gd name="connsiteX0" fmla="*/ 0 w 12193588"/>
              <a:gd name="connsiteY0" fmla="*/ 0 h 13716000"/>
              <a:gd name="connsiteX1" fmla="*/ 11711187 w 12193588"/>
              <a:gd name="connsiteY1" fmla="*/ 0 h 13716000"/>
              <a:gd name="connsiteX2" fmla="*/ 11711187 w 12193588"/>
              <a:gd name="connsiteY2" fmla="*/ 1923292 h 13716000"/>
              <a:gd name="connsiteX3" fmla="*/ 12193588 w 12193588"/>
              <a:gd name="connsiteY3" fmla="*/ 1923292 h 13716000"/>
              <a:gd name="connsiteX4" fmla="*/ 12193588 w 12193588"/>
              <a:gd name="connsiteY4" fmla="*/ 13716000 h 13716000"/>
              <a:gd name="connsiteX5" fmla="*/ 0 w 12193588"/>
              <a:gd name="connsiteY5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588" h="13716000">
                <a:moveTo>
                  <a:pt x="0" y="0"/>
                </a:moveTo>
                <a:lnTo>
                  <a:pt x="11711187" y="0"/>
                </a:lnTo>
                <a:lnTo>
                  <a:pt x="11711187" y="1923292"/>
                </a:lnTo>
                <a:lnTo>
                  <a:pt x="12193588" y="1923292"/>
                </a:lnTo>
                <a:lnTo>
                  <a:pt x="1219358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/>
          <a:lstStyle/>
          <a:p>
            <a:pPr lvl="0"/>
            <a:endParaRPr lang="en-GB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2821478" y="2542233"/>
            <a:ext cx="11147700" cy="8574946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8200">
                <a:solidFill>
                  <a:srgbClr val="39870C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2821477" y="11471275"/>
            <a:ext cx="11147699" cy="1406127"/>
          </a:xfrm>
        </p:spPr>
        <p:txBody>
          <a:bodyPr anchor="b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214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 Voorblad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06849FE-59EC-B7E0-E673-005AF4FAF5A2}"/>
              </a:ext>
            </a:extLst>
          </p:cNvPr>
          <p:cNvSpPr/>
          <p:nvPr userDrawn="1"/>
        </p:nvSpPr>
        <p:spPr>
          <a:xfrm>
            <a:off x="0" y="0"/>
            <a:ext cx="12193588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3" name="Graphic 6">
            <a:extLst>
              <a:ext uri="{FF2B5EF4-FFF2-40B4-BE49-F238E27FC236}">
                <a16:creationId xmlns:a16="http://schemas.microsoft.com/office/drawing/2014/main" id="{B9DCAA32-331E-F0FC-D49D-AC4D97C56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0988" y="0"/>
            <a:ext cx="6029325" cy="2398713"/>
          </a:xfrm>
          <a:prstGeom prst="rect">
            <a:avLst/>
          </a:prstGeom>
        </p:spPr>
      </p:pic>
      <p:pic>
        <p:nvPicPr>
          <p:cNvPr id="4" name="Picture 11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AC0E3091-4D12-59E3-C2F8-A38C53278B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2838113"/>
            <a:ext cx="29686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2821478" y="2542233"/>
            <a:ext cx="11147700" cy="8574946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8200">
                <a:solidFill>
                  <a:srgbClr val="39870C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2821477" y="11471275"/>
            <a:ext cx="11147699" cy="1406127"/>
          </a:xfrm>
        </p:spPr>
        <p:txBody>
          <a:bodyPr anchor="b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391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8 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>
            <a:extLst>
              <a:ext uri="{FF2B5EF4-FFF2-40B4-BE49-F238E27FC236}">
                <a16:creationId xmlns:a16="http://schemas.microsoft.com/office/drawing/2014/main" id="{05831D2B-8A08-5AFD-AAF8-90377B53A9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3276600"/>
            <a:ext cx="11366500" cy="1043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Logo">
            <a:extLst>
              <a:ext uri="{FF2B5EF4-FFF2-40B4-BE49-F238E27FC236}">
                <a16:creationId xmlns:a16="http://schemas.microsoft.com/office/drawing/2014/main" id="{971E2CF1-118B-7EF7-E729-34E34B2BEC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709400" y="0"/>
            <a:ext cx="968375" cy="2408238"/>
          </a:xfrm>
          <a:prstGeom prst="rect">
            <a:avLst/>
          </a:prstGeom>
        </p:spPr>
      </p:pic>
      <p:cxnSp>
        <p:nvCxnSpPr>
          <p:cNvPr id="4" name="Straight Connector 8">
            <a:extLst>
              <a:ext uri="{FF2B5EF4-FFF2-40B4-BE49-F238E27FC236}">
                <a16:creationId xmlns:a16="http://schemas.microsoft.com/office/drawing/2014/main" id="{929CC688-A3D6-1E4F-1671-3B1195D3984A}"/>
              </a:ext>
            </a:extLst>
          </p:cNvPr>
          <p:cNvCxnSpPr>
            <a:cxnSpLocks/>
          </p:cNvCxnSpPr>
          <p:nvPr userDrawn="1"/>
        </p:nvCxnSpPr>
        <p:spPr>
          <a:xfrm>
            <a:off x="1349375" y="3295650"/>
            <a:ext cx="216884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8">
            <a:extLst>
              <a:ext uri="{FF2B5EF4-FFF2-40B4-BE49-F238E27FC236}">
                <a16:creationId xmlns:a16="http://schemas.microsoft.com/office/drawing/2014/main" id="{605547D4-F23C-0636-475B-9C850A8915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49375" y="2112963"/>
            <a:ext cx="21688425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nl-NL" altLang="nl-NL" sz="4800" b="1">
                <a:solidFill>
                  <a:srgbClr val="39870C"/>
                </a:solidFill>
              </a:rPr>
              <a:t>Inhoudsopgave</a:t>
            </a:r>
          </a:p>
        </p:txBody>
      </p:sp>
      <p:pic>
        <p:nvPicPr>
          <p:cNvPr id="6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E3D1DDF0-8D25-E144-B3CE-7717EA456A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2838113"/>
            <a:ext cx="2968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1348754" y="3726000"/>
            <a:ext cx="1028686" cy="7740564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3200" b="1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6400" b="1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buFont typeface="Arial" panose="020B0604020202020204" pitchFamily="34" charset="0"/>
              <a:buNone/>
              <a:defRPr sz="6400" b="1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buNone/>
              <a:defRPr sz="6400" b="1">
                <a:solidFill>
                  <a:schemeClr val="tx2"/>
                </a:solidFill>
              </a:defRPr>
            </a:lvl4pPr>
            <a:lvl5pPr marL="360000" indent="0">
              <a:lnSpc>
                <a:spcPct val="90000"/>
              </a:lnSpc>
              <a:buNone/>
              <a:defRPr sz="6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2889504" y="3726000"/>
            <a:ext cx="8564071" cy="7740564"/>
          </a:xfrm>
        </p:spPr>
        <p:txBody>
          <a:bodyPr anchor="ctr" anchorCtr="0"/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6400" b="1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buFont typeface="Arial" panose="020B0604020202020204" pitchFamily="34" charset="0"/>
              <a:buNone/>
              <a:defRPr sz="6400" b="1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buNone/>
              <a:defRPr sz="6400" b="1">
                <a:solidFill>
                  <a:schemeClr val="tx2"/>
                </a:solidFill>
              </a:defRPr>
            </a:lvl4pPr>
            <a:lvl5pPr marL="360000" indent="0">
              <a:lnSpc>
                <a:spcPct val="90000"/>
              </a:lnSpc>
              <a:buNone/>
              <a:defRPr sz="6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13034786" y="3726000"/>
            <a:ext cx="1028686" cy="7740564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3200" b="1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6400" b="1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buFont typeface="Arial" panose="020B0604020202020204" pitchFamily="34" charset="0"/>
              <a:buNone/>
              <a:defRPr sz="6400" b="1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buNone/>
              <a:defRPr sz="6400" b="1">
                <a:solidFill>
                  <a:schemeClr val="tx2"/>
                </a:solidFill>
              </a:defRPr>
            </a:lvl4pPr>
            <a:lvl5pPr marL="360000" indent="0">
              <a:lnSpc>
                <a:spcPct val="90000"/>
              </a:lnSpc>
              <a:buNone/>
              <a:defRPr sz="6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14575536" y="3726000"/>
            <a:ext cx="8564071" cy="7740564"/>
          </a:xfrm>
        </p:spPr>
        <p:txBody>
          <a:bodyPr anchor="ctr" anchorCtr="0"/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6400" b="1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buFont typeface="Arial" panose="020B0604020202020204" pitchFamily="34" charset="0"/>
              <a:buNone/>
              <a:defRPr sz="6400" b="1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buNone/>
              <a:defRPr sz="6400" b="1">
                <a:solidFill>
                  <a:schemeClr val="tx2"/>
                </a:solidFill>
              </a:defRPr>
            </a:lvl4pPr>
            <a:lvl5pPr marL="360000" indent="0">
              <a:lnSpc>
                <a:spcPct val="90000"/>
              </a:lnSpc>
              <a:buNone/>
              <a:defRPr sz="6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D49A855-F2AA-8280-54B9-A46C9DEE465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26 augustus 2021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6AF3D34-FCA7-7429-E924-7CDEBAF96F4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80666-3900-C245-AF9E-9C118B3D128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359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9 Algemeen beeld links, inhoudsopgave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05C1AB8-C46A-1596-3958-6DD84813590F}"/>
              </a:ext>
            </a:extLst>
          </p:cNvPr>
          <p:cNvSpPr/>
          <p:nvPr userDrawn="1"/>
        </p:nvSpPr>
        <p:spPr>
          <a:xfrm>
            <a:off x="0" y="0"/>
            <a:ext cx="12193588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3" name="Graphic 6">
            <a:extLst>
              <a:ext uri="{FF2B5EF4-FFF2-40B4-BE49-F238E27FC236}">
                <a16:creationId xmlns:a16="http://schemas.microsoft.com/office/drawing/2014/main" id="{B5B56E82-C3E7-8853-893A-3157B2345B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7063" y="3352800"/>
            <a:ext cx="8458200" cy="7029450"/>
          </a:xfrm>
          <a:prstGeom prst="rect">
            <a:avLst/>
          </a:prstGeom>
        </p:spPr>
      </p:pic>
      <p:pic>
        <p:nvPicPr>
          <p:cNvPr id="5" name="Logo">
            <a:extLst>
              <a:ext uri="{FF2B5EF4-FFF2-40B4-BE49-F238E27FC236}">
                <a16:creationId xmlns:a16="http://schemas.microsoft.com/office/drawing/2014/main" id="{05824FAC-E110-06A8-B446-A5F0B9E703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709400" y="0"/>
            <a:ext cx="968375" cy="2408238"/>
          </a:xfrm>
          <a:prstGeom prst="rect">
            <a:avLst/>
          </a:prstGeom>
        </p:spPr>
      </p:pic>
      <p:cxnSp>
        <p:nvCxnSpPr>
          <p:cNvPr id="6" name="Straight Connector 11">
            <a:extLst>
              <a:ext uri="{FF2B5EF4-FFF2-40B4-BE49-F238E27FC236}">
                <a16:creationId xmlns:a16="http://schemas.microsoft.com/office/drawing/2014/main" id="{A8683DB2-F173-D14F-916D-8DB447DDD764}"/>
              </a:ext>
            </a:extLst>
          </p:cNvPr>
          <p:cNvCxnSpPr>
            <a:cxnSpLocks/>
          </p:cNvCxnSpPr>
          <p:nvPr userDrawn="1"/>
        </p:nvCxnSpPr>
        <p:spPr>
          <a:xfrm>
            <a:off x="12923838" y="3295650"/>
            <a:ext cx="10113962" cy="0"/>
          </a:xfrm>
          <a:prstGeom prst="line">
            <a:avLst/>
          </a:prstGeom>
          <a:ln w="38100">
            <a:solidFill>
              <a:srgbClr val="3987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D9A0A8FA-4B22-8F07-4F04-2F9E22A207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2838113"/>
            <a:ext cx="29686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2933600" y="1725613"/>
            <a:ext cx="10104820" cy="1292400"/>
          </a:xfrm>
        </p:spPr>
        <p:txBody>
          <a:bodyPr anchor="b"/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4800" b="1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6400" b="1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buFont typeface="Arial" panose="020B0604020202020204" pitchFamily="34" charset="0"/>
              <a:buNone/>
              <a:defRPr sz="6400" b="1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buNone/>
              <a:defRPr sz="6400" b="1">
                <a:solidFill>
                  <a:schemeClr val="tx2"/>
                </a:solidFill>
              </a:defRPr>
            </a:lvl4pPr>
            <a:lvl5pPr marL="360000" indent="0">
              <a:lnSpc>
                <a:spcPct val="90000"/>
              </a:lnSpc>
              <a:buNone/>
              <a:defRPr sz="6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12933600" y="3726000"/>
            <a:ext cx="1028686" cy="7740564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3200" b="1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6400" b="1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buFont typeface="Arial" panose="020B0604020202020204" pitchFamily="34" charset="0"/>
              <a:buNone/>
              <a:defRPr sz="6400" b="1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buNone/>
              <a:defRPr sz="6400" b="1">
                <a:solidFill>
                  <a:schemeClr val="tx2"/>
                </a:solidFill>
              </a:defRPr>
            </a:lvl4pPr>
            <a:lvl5pPr marL="360000" indent="0">
              <a:lnSpc>
                <a:spcPct val="90000"/>
              </a:lnSpc>
              <a:buNone/>
              <a:defRPr sz="6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14474350" y="3726000"/>
            <a:ext cx="8564071" cy="7740564"/>
          </a:xfrm>
        </p:spPr>
        <p:txBody>
          <a:bodyPr anchor="ctr" anchorCtr="0"/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6400" b="1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buFont typeface="Arial" panose="020B0604020202020204" pitchFamily="34" charset="0"/>
              <a:buNone/>
              <a:defRPr sz="6400" b="1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buNone/>
              <a:defRPr sz="6400" b="1">
                <a:solidFill>
                  <a:schemeClr val="tx2"/>
                </a:solidFill>
              </a:defRPr>
            </a:lvl4pPr>
            <a:lvl5pPr marL="360000" indent="0">
              <a:lnSpc>
                <a:spcPct val="90000"/>
              </a:lnSpc>
              <a:buNone/>
              <a:defRPr sz="6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51D8C443-6856-8638-6925-BEF953BC140C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26 augustus 2021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B672194-9AF8-31B9-79AE-CBB6DC25C48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72C79-ED04-6C4E-A5F1-1DF848C74F9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BD4BA28-203F-F732-8927-C1BB7537BA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60588" y="1725613"/>
            <a:ext cx="20012025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nl-NL" alt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448C2-AB27-86AD-B583-506E4F8F1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0588" y="3725863"/>
            <a:ext cx="20012025" cy="8628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  <a:p>
            <a:pPr lvl="5"/>
            <a:r>
              <a:rPr lang="nl-NL" dirty="0"/>
              <a:t>Six</a:t>
            </a:r>
          </a:p>
          <a:p>
            <a:pPr lvl="6"/>
            <a:r>
              <a:rPr lang="nl-NL" dirty="0" err="1"/>
              <a:t>Seven</a:t>
            </a:r>
            <a:endParaRPr lang="nl-NL" dirty="0"/>
          </a:p>
          <a:p>
            <a:pPr lvl="7"/>
            <a:r>
              <a:rPr lang="nl-NL" dirty="0" err="1"/>
              <a:t>Eight</a:t>
            </a:r>
            <a:endParaRPr lang="nl-NL" dirty="0"/>
          </a:p>
          <a:p>
            <a:pPr lvl="8"/>
            <a:r>
              <a:rPr lang="nl-NL" dirty="0" err="1"/>
              <a:t>Nine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A92AE-E2B3-CC8A-1E9A-349658482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165638" y="12780963"/>
            <a:ext cx="500697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1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26 augustus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FF584-413E-FC9C-F97C-D12BEABAB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410738" y="12780963"/>
            <a:ext cx="15589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1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0293ED-43AD-D74F-949A-BB82B4BCF42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  <p:sldLayoutId id="2147483934" r:id="rId18"/>
    <p:sldLayoutId id="2147483935" r:id="rId19"/>
    <p:sldLayoutId id="2147483936" r:id="rId20"/>
    <p:sldLayoutId id="2147483937" r:id="rId21"/>
    <p:sldLayoutId id="2147483938" r:id="rId22"/>
    <p:sldLayoutId id="2147483939" r:id="rId23"/>
    <p:sldLayoutId id="2147483940" r:id="rId24"/>
    <p:sldLayoutId id="2147483941" r:id="rId25"/>
    <p:sldLayoutId id="2147483942" r:id="rId26"/>
    <p:sldLayoutId id="2147483943" r:id="rId27"/>
    <p:sldLayoutId id="2147483944" r:id="rId28"/>
    <p:sldLayoutId id="2147483945" r:id="rId29"/>
    <p:sldLayoutId id="2147483946" r:id="rId30"/>
    <p:sldLayoutId id="2147483947" r:id="rId31"/>
    <p:sldLayoutId id="2147483948" r:id="rId32"/>
  </p:sldLayoutIdLst>
  <p:hf hdr="0" ftr="0" dt="0"/>
  <p:txStyles>
    <p:titleStyle>
      <a:lvl1pPr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Verdana" panose="020B0604030504040204" pitchFamily="34" charset="0"/>
        </a:defRPr>
      </a:lvl2pPr>
      <a:lvl3pPr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Verdana" panose="020B0604030504040204" pitchFamily="34" charset="0"/>
        </a:defRPr>
      </a:lvl3pPr>
      <a:lvl4pPr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Verdana" panose="020B0604030504040204" pitchFamily="34" charset="0"/>
        </a:defRPr>
      </a:lvl4pPr>
      <a:lvl5pPr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Verdana" panose="020B0604030504040204" pitchFamily="34" charset="0"/>
        </a:defRPr>
      </a:lvl5pPr>
      <a:lvl6pPr marL="4572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Verdana" panose="020B0604030504040204" pitchFamily="34" charset="0"/>
        </a:defRPr>
      </a:lvl6pPr>
      <a:lvl7pPr marL="9144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Verdana" panose="020B0604030504040204" pitchFamily="34" charset="0"/>
        </a:defRPr>
      </a:lvl7pPr>
      <a:lvl8pPr marL="13716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Verdana" panose="020B0604030504040204" pitchFamily="34" charset="0"/>
        </a:defRPr>
      </a:lvl8pPr>
      <a:lvl9pPr marL="18288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algn="l" defTabSz="1828800" rtl="0" fontAlgn="base">
        <a:spcBef>
          <a:spcPts val="240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1828800" rtl="0" fontAlgn="base">
        <a:spcBef>
          <a:spcPts val="2400"/>
        </a:spcBef>
        <a:spcAft>
          <a:spcPct val="0"/>
        </a:spcAft>
        <a:buFont typeface="Arial" panose="020B0604020202020204" pitchFamily="34" charset="0"/>
        <a:defRPr sz="2600" b="1" kern="1200">
          <a:solidFill>
            <a:srgbClr val="39870C"/>
          </a:solidFill>
          <a:latin typeface="+mn-lt"/>
          <a:ea typeface="+mn-ea"/>
          <a:cs typeface="+mn-cs"/>
        </a:defRPr>
      </a:lvl2pPr>
      <a:lvl3pPr algn="l" defTabSz="1828800" rtl="0" fontAlgn="base">
        <a:spcBef>
          <a:spcPts val="2400"/>
        </a:spcBef>
        <a:spcAft>
          <a:spcPct val="0"/>
        </a:spcAft>
        <a:buFont typeface="Arial" panose="020B0604020202020204" pitchFamily="34" charset="0"/>
        <a:defRPr sz="3200" b="1" kern="1200">
          <a:solidFill>
            <a:srgbClr val="39870C"/>
          </a:solidFill>
          <a:latin typeface="+mn-lt"/>
          <a:ea typeface="+mn-ea"/>
          <a:cs typeface="+mn-cs"/>
        </a:defRPr>
      </a:lvl3pPr>
      <a:lvl4pPr indent="-358775" algn="l" defTabSz="1828800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358775" algn="l" defTabSz="1828800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360000" algn="l" defTabSz="1828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540000" algn="l" defTabSz="18288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540000" algn="l" defTabSz="1828800" rtl="0" eaLnBrk="1" latinLnBrk="0" hangingPunct="1">
        <a:lnSpc>
          <a:spcPct val="100000"/>
        </a:lnSpc>
        <a:spcBef>
          <a:spcPts val="0"/>
        </a:spcBef>
        <a:buFont typeface="+mj-lt"/>
        <a:buAutoNum type="alphaL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540000" algn="l" defTabSz="1828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standaarden.overheid.nl/diwoo/metadata/diwoo-handleiding" TargetMode="Externa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standaarden.overheid.nl/diwoo/metadata/diwoo-handleiding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12" Type="http://schemas.openxmlformats.org/officeDocument/2006/relationships/image" Target="../media/image59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4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3.png"/><Relationship Id="rId7" Type="http://schemas.openxmlformats.org/officeDocument/2006/relationships/image" Target="../media/image6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7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el 1">
            <a:extLst>
              <a:ext uri="{FF2B5EF4-FFF2-40B4-BE49-F238E27FC236}">
                <a16:creationId xmlns:a16="http://schemas.microsoft.com/office/drawing/2014/main" id="{4DD22867-DAAE-B1F9-0FAB-E46B6547C64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3239750" y="2541588"/>
            <a:ext cx="11147425" cy="3137771"/>
          </a:xfrm>
        </p:spPr>
        <p:txBody>
          <a:bodyPr/>
          <a:lstStyle/>
          <a:p>
            <a:r>
              <a:rPr lang="nl-NL" altLang="nl-NL" sz="8000" dirty="0"/>
              <a:t>Woo-index</a:t>
            </a:r>
            <a:br>
              <a:rPr lang="nl-NL" altLang="nl-NL" dirty="0"/>
            </a:br>
            <a:r>
              <a:rPr lang="nl-NL" altLang="nl-NL" sz="7200" dirty="0"/>
              <a:t>zoekfunctionaliteit</a:t>
            </a:r>
            <a:r>
              <a:rPr lang="nl-NL" altLang="nl-NL" dirty="0"/>
              <a:t> </a:t>
            </a:r>
            <a:br>
              <a:rPr lang="nl-NL" altLang="nl-NL" dirty="0"/>
            </a:br>
            <a:endParaRPr lang="nl-NL" alt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00D4494-7BB6-E93E-4AA2-9740E50DB0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3805">
            <a:off x="-3280973" y="2397880"/>
            <a:ext cx="15742586" cy="8560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32638105-7078-B459-AC8D-C8A663C1A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83118">
            <a:off x="-435312" y="2942581"/>
            <a:ext cx="9931774" cy="5768170"/>
          </a:xfrm>
          <a:prstGeom prst="rect">
            <a:avLst/>
          </a:prstGeom>
        </p:spPr>
      </p:pic>
      <p:sp>
        <p:nvSpPr>
          <p:cNvPr id="5" name="Ondertitel 9">
            <a:extLst>
              <a:ext uri="{FF2B5EF4-FFF2-40B4-BE49-F238E27FC236}">
                <a16:creationId xmlns:a16="http://schemas.microsoft.com/office/drawing/2014/main" id="{CC7B3F2B-E172-16AA-B392-8996DA62845B}"/>
              </a:ext>
            </a:extLst>
          </p:cNvPr>
          <p:cNvSpPr txBox="1">
            <a:spLocks/>
          </p:cNvSpPr>
          <p:nvPr/>
        </p:nvSpPr>
        <p:spPr>
          <a:xfrm>
            <a:off x="13369791" y="7870509"/>
            <a:ext cx="10756773" cy="13778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marL="0" indent="0" algn="l" defTabSz="1828800" rtl="0" fontAlgn="base">
              <a:spcBef>
                <a:spcPts val="2400"/>
              </a:spcBef>
              <a:spcAft>
                <a:spcPct val="0"/>
              </a:spcAft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0" algn="ctr" defTabSz="1828800" rtl="0" fontAlgn="base"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39870C"/>
                </a:solidFill>
                <a:latin typeface="+mn-lt"/>
                <a:ea typeface="+mn-ea"/>
                <a:cs typeface="+mn-cs"/>
              </a:defRPr>
            </a:lvl2pPr>
            <a:lvl3pPr marL="1828800" indent="0" algn="ctr" defTabSz="1828800" rtl="0" fontAlgn="base"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None/>
              <a:defRPr sz="3600" b="1" kern="1200">
                <a:solidFill>
                  <a:srgbClr val="39870C"/>
                </a:solidFill>
                <a:latin typeface="+mn-lt"/>
                <a:ea typeface="+mn-ea"/>
                <a:cs typeface="+mn-cs"/>
              </a:defRPr>
            </a:lvl3pPr>
            <a:lvl4pPr marL="2743200" indent="0" algn="ctr" defTabSz="1828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indent="0" algn="ctr" defTabSz="1828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indent="0" algn="ctr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indent="0" algn="ctr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indent="0" algn="ctr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indent="0" algn="ctr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nl-NL" altLang="nl-NL" sz="3600" dirty="0"/>
              <a:t>KOOP | Implementatieteam Woo-index</a:t>
            </a:r>
          </a:p>
          <a:p>
            <a:pPr eaLnBrk="1" hangingPunct="1"/>
            <a:br>
              <a:rPr lang="nl-NL" altLang="nl-NL" dirty="0"/>
            </a:br>
            <a:endParaRPr lang="nl-NL" altLang="nl-NL" dirty="0"/>
          </a:p>
          <a:p>
            <a:pPr eaLnBrk="1" hangingPunct="1"/>
            <a:endParaRPr lang="nl-NL" dirty="0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C6C929EA-50F2-9368-0397-361CBA53E638}"/>
              </a:ext>
            </a:extLst>
          </p:cNvPr>
          <p:cNvGrpSpPr/>
          <p:nvPr/>
        </p:nvGrpSpPr>
        <p:grpSpPr>
          <a:xfrm>
            <a:off x="13201327" y="8347735"/>
            <a:ext cx="5106500" cy="3125745"/>
            <a:chOff x="3820438" y="10260879"/>
            <a:chExt cx="5106500" cy="3125745"/>
          </a:xfrm>
        </p:grpSpPr>
        <p:pic>
          <p:nvPicPr>
            <p:cNvPr id="8" name="Tijdelijke aanduiding voor afbeelding 49">
              <a:extLst>
                <a:ext uri="{FF2B5EF4-FFF2-40B4-BE49-F238E27FC236}">
                  <a16:creationId xmlns:a16="http://schemas.microsoft.com/office/drawing/2014/main" id="{3ED3D529-97C7-7509-6517-51D67548C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97" b="6897"/>
            <a:stretch/>
          </p:blipFill>
          <p:spPr>
            <a:xfrm>
              <a:off x="3820438" y="10260879"/>
              <a:ext cx="2629271" cy="2266614"/>
            </a:xfrm>
            <a:custGeom>
              <a:avLst/>
              <a:gdLst>
                <a:gd name="connsiteX0" fmla="*/ 320040 w 1484985"/>
                <a:gd name="connsiteY0" fmla="*/ 0 h 1280160"/>
                <a:gd name="connsiteX1" fmla="*/ 1164945 w 1484985"/>
                <a:gd name="connsiteY1" fmla="*/ 0 h 1280160"/>
                <a:gd name="connsiteX2" fmla="*/ 1484985 w 1484985"/>
                <a:gd name="connsiteY2" fmla="*/ 640080 h 1280160"/>
                <a:gd name="connsiteX3" fmla="*/ 1164945 w 1484985"/>
                <a:gd name="connsiteY3" fmla="*/ 1280160 h 1280160"/>
                <a:gd name="connsiteX4" fmla="*/ 320040 w 1484985"/>
                <a:gd name="connsiteY4" fmla="*/ 1280160 h 1280160"/>
                <a:gd name="connsiteX5" fmla="*/ 0 w 1484985"/>
                <a:gd name="connsiteY5" fmla="*/ 640080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4985" h="1280160">
                  <a:moveTo>
                    <a:pt x="320040" y="0"/>
                  </a:moveTo>
                  <a:lnTo>
                    <a:pt x="1164945" y="0"/>
                  </a:lnTo>
                  <a:lnTo>
                    <a:pt x="1484985" y="640080"/>
                  </a:lnTo>
                  <a:lnTo>
                    <a:pt x="1164945" y="1280160"/>
                  </a:lnTo>
                  <a:lnTo>
                    <a:pt x="320040" y="1280160"/>
                  </a:lnTo>
                  <a:lnTo>
                    <a:pt x="0" y="640080"/>
                  </a:lnTo>
                  <a:close/>
                </a:path>
              </a:pathLst>
            </a:custGeom>
          </p:spPr>
        </p:pic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EAD2F18B-C457-5C28-2D37-9B0F50B0B216}"/>
                </a:ext>
              </a:extLst>
            </p:cNvPr>
            <p:cNvSpPr txBox="1"/>
            <p:nvPr/>
          </p:nvSpPr>
          <p:spPr>
            <a:xfrm>
              <a:off x="3904659" y="12610517"/>
              <a:ext cx="3720517" cy="5143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/>
              <a:r>
                <a:rPr lang="nl-NL" sz="2400" dirty="0"/>
                <a:t>Rogier van Houts</a:t>
              </a: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B5F57F92-103B-7ED7-B7ED-8E8465099D41}"/>
                </a:ext>
              </a:extLst>
            </p:cNvPr>
            <p:cNvSpPr txBox="1"/>
            <p:nvPr/>
          </p:nvSpPr>
          <p:spPr>
            <a:xfrm>
              <a:off x="3935115" y="13017292"/>
              <a:ext cx="499182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nl-NL" sz="1800" dirty="0"/>
                <a:t>Implementatie adviseur</a:t>
              </a:r>
            </a:p>
          </p:txBody>
        </p:sp>
      </p:grp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30B350FD-A642-F161-7C19-C29E1A680506}"/>
              </a:ext>
            </a:extLst>
          </p:cNvPr>
          <p:cNvCxnSpPr>
            <a:cxnSpLocks/>
            <a:stCxn id="8" idx="2"/>
            <a:endCxn id="19" idx="5"/>
          </p:cNvCxnSpPr>
          <p:nvPr/>
        </p:nvCxnSpPr>
        <p:spPr>
          <a:xfrm>
            <a:off x="15830598" y="9481042"/>
            <a:ext cx="3625480" cy="5025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ep 17">
            <a:extLst>
              <a:ext uri="{FF2B5EF4-FFF2-40B4-BE49-F238E27FC236}">
                <a16:creationId xmlns:a16="http://schemas.microsoft.com/office/drawing/2014/main" id="{953814BB-3A3E-6F83-D3A0-E98167CB1936}"/>
              </a:ext>
            </a:extLst>
          </p:cNvPr>
          <p:cNvGrpSpPr/>
          <p:nvPr/>
        </p:nvGrpSpPr>
        <p:grpSpPr>
          <a:xfrm>
            <a:off x="19456078" y="8352760"/>
            <a:ext cx="3756375" cy="3174799"/>
            <a:chOff x="7052599" y="7083059"/>
            <a:chExt cx="3756375" cy="3174799"/>
          </a:xfrm>
        </p:grpSpPr>
        <p:pic>
          <p:nvPicPr>
            <p:cNvPr id="19" name="Tijdelijke aanduiding voor afbeelding 49">
              <a:extLst>
                <a:ext uri="{FF2B5EF4-FFF2-40B4-BE49-F238E27FC236}">
                  <a16:creationId xmlns:a16="http://schemas.microsoft.com/office/drawing/2014/main" id="{A286F1CB-EEC7-FF61-F365-8A9E215DE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4396" b="4396"/>
            <a:stretch/>
          </p:blipFill>
          <p:spPr>
            <a:xfrm>
              <a:off x="7052599" y="7083059"/>
              <a:ext cx="2629271" cy="2266614"/>
            </a:xfrm>
            <a:custGeom>
              <a:avLst/>
              <a:gdLst>
                <a:gd name="connsiteX0" fmla="*/ 320040 w 1484985"/>
                <a:gd name="connsiteY0" fmla="*/ 0 h 1280160"/>
                <a:gd name="connsiteX1" fmla="*/ 1164945 w 1484985"/>
                <a:gd name="connsiteY1" fmla="*/ 0 h 1280160"/>
                <a:gd name="connsiteX2" fmla="*/ 1484985 w 1484985"/>
                <a:gd name="connsiteY2" fmla="*/ 640080 h 1280160"/>
                <a:gd name="connsiteX3" fmla="*/ 1164945 w 1484985"/>
                <a:gd name="connsiteY3" fmla="*/ 1280160 h 1280160"/>
                <a:gd name="connsiteX4" fmla="*/ 320040 w 1484985"/>
                <a:gd name="connsiteY4" fmla="*/ 1280160 h 1280160"/>
                <a:gd name="connsiteX5" fmla="*/ 0 w 1484985"/>
                <a:gd name="connsiteY5" fmla="*/ 640080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4985" h="1280160">
                  <a:moveTo>
                    <a:pt x="320040" y="0"/>
                  </a:moveTo>
                  <a:lnTo>
                    <a:pt x="1164945" y="0"/>
                  </a:lnTo>
                  <a:lnTo>
                    <a:pt x="1484985" y="640080"/>
                  </a:lnTo>
                  <a:lnTo>
                    <a:pt x="1164945" y="1280160"/>
                  </a:lnTo>
                  <a:lnTo>
                    <a:pt x="320040" y="1280160"/>
                  </a:lnTo>
                  <a:lnTo>
                    <a:pt x="0" y="640080"/>
                  </a:lnTo>
                  <a:close/>
                </a:path>
              </a:pathLst>
            </a:custGeom>
          </p:spPr>
        </p:pic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B7C21223-C68B-7B79-696E-02C0237632BB}"/>
                </a:ext>
              </a:extLst>
            </p:cNvPr>
            <p:cNvSpPr txBox="1"/>
            <p:nvPr/>
          </p:nvSpPr>
          <p:spPr>
            <a:xfrm>
              <a:off x="7088457" y="9440976"/>
              <a:ext cx="3720517" cy="5143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/>
              <a:r>
                <a:rPr lang="nl-NL" sz="2400" dirty="0"/>
                <a:t>Dion Thoen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CA6A661F-2992-81F1-2653-A864EAEABC3C}"/>
                </a:ext>
              </a:extLst>
            </p:cNvPr>
            <p:cNvSpPr txBox="1"/>
            <p:nvPr/>
          </p:nvSpPr>
          <p:spPr>
            <a:xfrm>
              <a:off x="7110077" y="9888526"/>
              <a:ext cx="32585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nl-NL" sz="1800" dirty="0"/>
                <a:t>Implementatie adviseur</a:t>
              </a:r>
            </a:p>
          </p:txBody>
        </p:sp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A7544BD-DE35-822B-E4BC-D7024A1EE7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47032" y="0"/>
            <a:ext cx="905300" cy="19188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1348755" y="1725278"/>
            <a:ext cx="21689664" cy="1293785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nl-NL" dirty="0"/>
              <a:t>Contact</a:t>
            </a: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89F17CE2-0D9D-C892-8274-B097A5E40A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2410738" y="12780963"/>
            <a:ext cx="1558925" cy="73025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902C388-F1F8-654B-8494-9BB2626AA652}" type="slidenum">
              <a:rPr lang="nl-NL"/>
              <a:pPr>
                <a:spcAft>
                  <a:spcPts val="600"/>
                </a:spcAft>
                <a:defRPr/>
              </a:pPr>
              <a:t>10</a:t>
            </a:fld>
            <a:endParaRPr lang="nl-NL"/>
          </a:p>
        </p:txBody>
      </p:sp>
      <p:sp>
        <p:nvSpPr>
          <p:cNvPr id="2" name="Tijdelijke aanduiding voor dianummer 1" hidden="1">
            <a:extLst>
              <a:ext uri="{FF2B5EF4-FFF2-40B4-BE49-F238E27FC236}">
                <a16:creationId xmlns:a16="http://schemas.microsoft.com/office/drawing/2014/main" id="{8EC80549-88EC-1252-5009-E13849A67A3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2828250" y="12780963"/>
            <a:ext cx="1558925" cy="73025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0E0C543C-EF2B-E349-AEAD-AD62DC66D5E0}" type="slidenum">
              <a:rPr lang="nl-NL" smtClean="0"/>
              <a:pPr>
                <a:spcAft>
                  <a:spcPts val="600"/>
                </a:spcAft>
                <a:defRPr/>
              </a:pPr>
              <a:t>10</a:t>
            </a:fld>
            <a:endParaRPr lang="nl-NL"/>
          </a:p>
        </p:txBody>
      </p:sp>
      <p:graphicFrame>
        <p:nvGraphicFramePr>
          <p:cNvPr id="22" name="Tekstvak 5">
            <a:extLst>
              <a:ext uri="{FF2B5EF4-FFF2-40B4-BE49-F238E27FC236}">
                <a16:creationId xmlns:a16="http://schemas.microsoft.com/office/drawing/2014/main" id="{AB1C678A-705E-C46D-7999-E7BFC2BC2B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8185999"/>
              </p:ext>
            </p:extLst>
          </p:nvPr>
        </p:nvGraphicFramePr>
        <p:xfrm>
          <a:off x="1348756" y="3714749"/>
          <a:ext cx="21689664" cy="8640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3512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42D1B5C-1084-976F-9CED-9571C9352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Zijn er vragen?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E81129F-2E3A-81FD-EED1-CBCA83730C3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902C388-F1F8-654B-8494-9BB2626AA652}" type="slidenum">
              <a:rPr lang="nl-NL" smtClean="0"/>
              <a:pPr>
                <a:defRPr/>
              </a:pPr>
              <a:t>11</a:t>
            </a:fld>
            <a:endParaRPr lang="nl-NL" dirty="0"/>
          </a:p>
        </p:txBody>
      </p:sp>
      <p:pic>
        <p:nvPicPr>
          <p:cNvPr id="3" name="Graphic 2" descr="Vraagteken met effen opvulling">
            <a:extLst>
              <a:ext uri="{FF2B5EF4-FFF2-40B4-BE49-F238E27FC236}">
                <a16:creationId xmlns:a16="http://schemas.microsoft.com/office/drawing/2014/main" id="{D89D12B1-BEEC-F33F-AE6F-A9FAF3466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81537" y="6515100"/>
            <a:ext cx="4313243" cy="431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46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 idx="4294967295"/>
          </p:nvPr>
        </p:nvSpPr>
        <p:spPr>
          <a:xfrm>
            <a:off x="381000" y="1725613"/>
            <a:ext cx="12193587" cy="1293812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Publicatiestandaarden 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aanvullende zoekfunctionaliteit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4294967295"/>
          </p:nvPr>
        </p:nvSpPr>
        <p:spPr>
          <a:xfrm>
            <a:off x="0" y="3725863"/>
            <a:ext cx="10115550" cy="8702675"/>
          </a:xfrm>
        </p:spPr>
        <p:txBody>
          <a:bodyPr/>
          <a:lstStyle/>
          <a:p>
            <a:pPr lvl="4" indent="0">
              <a:buNone/>
            </a:pPr>
            <a:endParaRPr lang="nl-NL" sz="4400" u="sng" dirty="0">
              <a:solidFill>
                <a:srgbClr val="39870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B0AE342-6293-77FB-D06C-B4E3DEFB6D7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2828250" y="12780963"/>
            <a:ext cx="1558925" cy="730250"/>
          </a:xfrm>
        </p:spPr>
        <p:txBody>
          <a:bodyPr/>
          <a:lstStyle/>
          <a:p>
            <a:pPr algn="ctr">
              <a:defRPr/>
            </a:pPr>
            <a:fld id="{0E0C543C-EF2B-E349-AEAD-AD62DC66D5E0}" type="slidenum">
              <a:rPr lang="nl-NL" smtClean="0"/>
              <a:pPr algn="ctr">
                <a:defRPr/>
              </a:pPr>
              <a:t>12</a:t>
            </a:fld>
            <a:endParaRPr lang="nl-NL" dirty="0"/>
          </a:p>
        </p:txBody>
      </p:sp>
      <p:pic>
        <p:nvPicPr>
          <p:cNvPr id="11" name="Afbeelding 10" descr="Afbeelding met zwart, duisternis&#10;&#10;Automatisch gegenereerde beschrijving">
            <a:extLst>
              <a:ext uri="{FF2B5EF4-FFF2-40B4-BE49-F238E27FC236}">
                <a16:creationId xmlns:a16="http://schemas.microsoft.com/office/drawing/2014/main" id="{78E19F23-AAB5-6402-1FF9-91A592414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1988" y="4916838"/>
            <a:ext cx="1124868" cy="1124868"/>
          </a:xfrm>
          <a:prstGeom prst="rect">
            <a:avLst/>
          </a:prstGeom>
          <a:effectLst>
            <a:outerShdw blurRad="50800" dist="50800" dir="5400000" algn="ctr" rotWithShape="0">
              <a:srgbClr val="39870C"/>
            </a:outerShdw>
          </a:effec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CBE1A99-523B-6C50-E9B5-F953BB5C4A95}"/>
              </a:ext>
            </a:extLst>
          </p:cNvPr>
          <p:cNvSpPr/>
          <p:nvPr/>
        </p:nvSpPr>
        <p:spPr>
          <a:xfrm>
            <a:off x="4147807" y="3019425"/>
            <a:ext cx="7330831" cy="8050652"/>
          </a:xfrm>
          <a:prstGeom prst="rect">
            <a:avLst/>
          </a:prstGeom>
          <a:solidFill>
            <a:srgbClr val="D7E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jdelijke aanduiding voor tekst 22">
            <a:extLst>
              <a:ext uri="{FF2B5EF4-FFF2-40B4-BE49-F238E27FC236}">
                <a16:creationId xmlns:a16="http://schemas.microsoft.com/office/drawing/2014/main" id="{08171DE0-DFAD-8B8B-5322-EE74F7176F72}"/>
              </a:ext>
            </a:extLst>
          </p:cNvPr>
          <p:cNvSpPr txBox="1">
            <a:spLocks/>
          </p:cNvSpPr>
          <p:nvPr/>
        </p:nvSpPr>
        <p:spPr>
          <a:xfrm>
            <a:off x="16202241" y="4744921"/>
            <a:ext cx="8010310" cy="1782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1828800" rtl="0" fontAlgn="base">
              <a:spcBef>
                <a:spcPts val="24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828800" rtl="0" fontAlgn="base"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2600" b="1" kern="1200">
                <a:solidFill>
                  <a:srgbClr val="39870C"/>
                </a:solidFill>
                <a:latin typeface="+mn-lt"/>
                <a:ea typeface="+mn-ea"/>
                <a:cs typeface="+mn-cs"/>
              </a:defRPr>
            </a:lvl2pPr>
            <a:lvl3pPr algn="l" defTabSz="1828800" rtl="0" fontAlgn="base"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3200" b="1" kern="1200">
                <a:solidFill>
                  <a:srgbClr val="39870C"/>
                </a:solidFill>
                <a:latin typeface="+mn-lt"/>
                <a:ea typeface="+mn-ea"/>
                <a:cs typeface="+mn-cs"/>
              </a:defRPr>
            </a:lvl3pPr>
            <a:lvl4pPr indent="-358775" algn="l" defTabSz="1828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358775" algn="l" defTabSz="1828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36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eaLnBrk="1" hangingPunct="1"/>
            <a:r>
              <a:rPr lang="nl-NL" sz="2400" dirty="0">
                <a:solidFill>
                  <a:schemeClr val="tx1"/>
                </a:solidFill>
              </a:rPr>
              <a:t>Robots.txt</a:t>
            </a:r>
            <a:br>
              <a:rPr lang="nl-NL" sz="2400" b="0" u="sng" dirty="0">
                <a:solidFill>
                  <a:schemeClr val="tx1"/>
                </a:solidFill>
              </a:rPr>
            </a:br>
            <a:r>
              <a:rPr lang="nl-NL" sz="2400" b="0" dirty="0">
                <a:solidFill>
                  <a:schemeClr val="tx1"/>
                </a:solidFill>
              </a:rPr>
              <a:t>opnemen in de host binnen het internetdomein</a:t>
            </a:r>
            <a:br>
              <a:rPr lang="nl-NL" sz="2400" b="0" dirty="0">
                <a:solidFill>
                  <a:schemeClr val="tx1"/>
                </a:solidFill>
              </a:rPr>
            </a:br>
            <a:r>
              <a:rPr lang="nl-NL" sz="2400" b="0" dirty="0">
                <a:solidFill>
                  <a:schemeClr val="tx1"/>
                </a:solidFill>
              </a:rPr>
              <a:t>bijv. gemeente.nl of documenten.gemeente.nl</a:t>
            </a: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24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24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24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24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24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24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24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2400" b="0" dirty="0">
              <a:solidFill>
                <a:schemeClr val="tx1"/>
              </a:solidFill>
            </a:endParaRPr>
          </a:p>
        </p:txBody>
      </p:sp>
      <p:pic>
        <p:nvPicPr>
          <p:cNvPr id="7" name="Afbeelding 6" descr="Afbeelding met tekst, ontwerp, Graphics, schermopname&#10;&#10;Automatisch gegenereerde beschrijving">
            <a:extLst>
              <a:ext uri="{FF2B5EF4-FFF2-40B4-BE49-F238E27FC236}">
                <a16:creationId xmlns:a16="http://schemas.microsoft.com/office/drawing/2014/main" id="{77784E31-D9CD-0642-BDFE-FB1F8CE98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488" y="7044751"/>
            <a:ext cx="1257368" cy="1257368"/>
          </a:xfrm>
          <a:prstGeom prst="rect">
            <a:avLst/>
          </a:prstGeom>
          <a:effectLst>
            <a:outerShdw blurRad="50800" dist="50800" dir="5400000" algn="ctr" rotWithShape="0">
              <a:srgbClr val="39870C"/>
            </a:outerShdw>
          </a:effectLst>
        </p:spPr>
      </p:pic>
      <p:sp>
        <p:nvSpPr>
          <p:cNvPr id="13" name="Tijdelijke aanduiding voor tekst 22">
            <a:extLst>
              <a:ext uri="{FF2B5EF4-FFF2-40B4-BE49-F238E27FC236}">
                <a16:creationId xmlns:a16="http://schemas.microsoft.com/office/drawing/2014/main" id="{A01D6948-9120-B28B-5191-83A0450328D9}"/>
              </a:ext>
            </a:extLst>
          </p:cNvPr>
          <p:cNvSpPr txBox="1">
            <a:spLocks/>
          </p:cNvSpPr>
          <p:nvPr/>
        </p:nvSpPr>
        <p:spPr>
          <a:xfrm>
            <a:off x="16202241" y="7008125"/>
            <a:ext cx="7610259" cy="1782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1828800" rtl="0" fontAlgn="base">
              <a:spcBef>
                <a:spcPts val="24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828800" rtl="0" fontAlgn="base"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2600" b="1" kern="1200">
                <a:solidFill>
                  <a:srgbClr val="39870C"/>
                </a:solidFill>
                <a:latin typeface="+mn-lt"/>
                <a:ea typeface="+mn-ea"/>
                <a:cs typeface="+mn-cs"/>
              </a:defRPr>
            </a:lvl2pPr>
            <a:lvl3pPr algn="l" defTabSz="1828800" rtl="0" fontAlgn="base"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3200" b="1" kern="1200">
                <a:solidFill>
                  <a:srgbClr val="39870C"/>
                </a:solidFill>
                <a:latin typeface="+mn-lt"/>
                <a:ea typeface="+mn-ea"/>
                <a:cs typeface="+mn-cs"/>
              </a:defRPr>
            </a:lvl3pPr>
            <a:lvl4pPr indent="-358775" algn="l" defTabSz="1828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358775" algn="l" defTabSz="1828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36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eaLnBrk="1" hangingPunct="1"/>
            <a:r>
              <a:rPr lang="nl-NL" sz="2400" dirty="0">
                <a:solidFill>
                  <a:schemeClr val="tx1"/>
                </a:solidFill>
              </a:rPr>
              <a:t>XML Sitemaps</a:t>
            </a:r>
            <a:br>
              <a:rPr lang="nl-NL" sz="2400" b="0" dirty="0">
                <a:solidFill>
                  <a:schemeClr val="tx1"/>
                </a:solidFill>
              </a:rPr>
            </a:br>
            <a:r>
              <a:rPr lang="nl-NL" sz="2400" b="0" dirty="0">
                <a:solidFill>
                  <a:schemeClr val="tx1"/>
                </a:solidFill>
              </a:rPr>
              <a:t>Opname van URL’s die verwijzen naar individuele documenten bestuursorgaan.</a:t>
            </a: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24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24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24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24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24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24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24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2400" b="0" dirty="0">
              <a:solidFill>
                <a:schemeClr val="tx1"/>
              </a:solidFill>
            </a:endParaRPr>
          </a:p>
        </p:txBody>
      </p:sp>
      <p:pic>
        <p:nvPicPr>
          <p:cNvPr id="15" name="Afbeelding 14" descr="Afbeelding met zwart, duisternis&#10;&#10;Automatisch gegenereerde beschrijving">
            <a:extLst>
              <a:ext uri="{FF2B5EF4-FFF2-40B4-BE49-F238E27FC236}">
                <a16:creationId xmlns:a16="http://schemas.microsoft.com/office/drawing/2014/main" id="{CB71F90D-D284-5D68-E0FC-A1C8C6351B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423" y="9473567"/>
            <a:ext cx="1193021" cy="1193021"/>
          </a:xfrm>
          <a:prstGeom prst="rect">
            <a:avLst/>
          </a:prstGeom>
          <a:effectLst>
            <a:outerShdw blurRad="50800" dist="50800" dir="5400000" algn="ctr" rotWithShape="0">
              <a:srgbClr val="39870C"/>
            </a:outerShdw>
          </a:effectLst>
        </p:spPr>
      </p:pic>
      <p:sp>
        <p:nvSpPr>
          <p:cNvPr id="18" name="Tijdelijke aanduiding voor tekst 22">
            <a:extLst>
              <a:ext uri="{FF2B5EF4-FFF2-40B4-BE49-F238E27FC236}">
                <a16:creationId xmlns:a16="http://schemas.microsoft.com/office/drawing/2014/main" id="{31995678-7ADD-4C80-89FE-581CFD3D0D56}"/>
              </a:ext>
            </a:extLst>
          </p:cNvPr>
          <p:cNvSpPr txBox="1">
            <a:spLocks/>
          </p:cNvSpPr>
          <p:nvPr/>
        </p:nvSpPr>
        <p:spPr>
          <a:xfrm>
            <a:off x="16202241" y="9271329"/>
            <a:ext cx="8342828" cy="2511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1828800" rtl="0" fontAlgn="base">
              <a:spcBef>
                <a:spcPts val="24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828800" rtl="0" fontAlgn="base"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2600" b="1" kern="1200">
                <a:solidFill>
                  <a:srgbClr val="39870C"/>
                </a:solidFill>
                <a:latin typeface="+mn-lt"/>
                <a:ea typeface="+mn-ea"/>
                <a:cs typeface="+mn-cs"/>
              </a:defRPr>
            </a:lvl2pPr>
            <a:lvl3pPr algn="l" defTabSz="1828800" rtl="0" fontAlgn="base"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3200" b="1" kern="1200">
                <a:solidFill>
                  <a:srgbClr val="39870C"/>
                </a:solidFill>
                <a:latin typeface="+mn-lt"/>
                <a:ea typeface="+mn-ea"/>
                <a:cs typeface="+mn-cs"/>
              </a:defRPr>
            </a:lvl3pPr>
            <a:lvl4pPr indent="-358775" algn="l" defTabSz="1828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358775" algn="l" defTabSz="1828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36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eaLnBrk="1" hangingPunct="1"/>
            <a:r>
              <a:rPr lang="nl-NL" sz="2400" dirty="0">
                <a:solidFill>
                  <a:schemeClr val="tx1"/>
                </a:solidFill>
              </a:rPr>
              <a:t>Opnemen van metadata in sitemaps</a:t>
            </a:r>
            <a:br>
              <a:rPr lang="nl-NL" sz="2400" b="0" dirty="0">
                <a:solidFill>
                  <a:schemeClr val="tx1"/>
                </a:solidFill>
              </a:rPr>
            </a:br>
            <a:r>
              <a:rPr lang="nl-NL" sz="2400" b="0" dirty="0">
                <a:solidFill>
                  <a:schemeClr val="tx1"/>
                </a:solidFill>
              </a:rPr>
              <a:t>TOOI-standaard (aanbevolen)</a:t>
            </a:r>
            <a:br>
              <a:rPr lang="nl-NL" sz="2400" b="0" dirty="0">
                <a:solidFill>
                  <a:schemeClr val="tx1"/>
                </a:solidFill>
              </a:rPr>
            </a:br>
            <a:r>
              <a:rPr lang="nl-NL" sz="2400" b="0" dirty="0">
                <a:solidFill>
                  <a:schemeClr val="tx1"/>
                </a:solidFill>
              </a:rPr>
              <a:t>Naam-waarde paren</a:t>
            </a:r>
            <a:br>
              <a:rPr lang="nl-NL" sz="2400" b="0" dirty="0">
                <a:solidFill>
                  <a:schemeClr val="tx1"/>
                </a:solidFill>
              </a:rPr>
            </a:br>
            <a:r>
              <a:rPr lang="nl-NL" sz="2400" b="0" dirty="0">
                <a:solidFill>
                  <a:schemeClr val="tx1"/>
                </a:solidFill>
              </a:rPr>
              <a:t>MDTO-standaard (in ontwikkeling)</a:t>
            </a:r>
          </a:p>
          <a:p>
            <a:pPr marL="0" lvl="1" eaLnBrk="1" hangingPunct="1"/>
            <a:r>
              <a:rPr lang="nl-NL" sz="2400" b="0" dirty="0">
                <a:solidFill>
                  <a:schemeClr val="tx1"/>
                </a:solidFill>
              </a:rPr>
              <a:t>Of een combinatie van bovenstaande</a:t>
            </a: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24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24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24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24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24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24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24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2400" b="0" dirty="0">
              <a:solidFill>
                <a:schemeClr val="tx1"/>
              </a:solidFill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EA9C26D-D5EC-8073-BB45-CB34D05E536C}"/>
              </a:ext>
            </a:extLst>
          </p:cNvPr>
          <p:cNvCxnSpPr>
            <a:cxnSpLocks/>
          </p:cNvCxnSpPr>
          <p:nvPr/>
        </p:nvCxnSpPr>
        <p:spPr>
          <a:xfrm>
            <a:off x="12363450" y="6929650"/>
            <a:ext cx="38762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5DAE6614-45AD-7E50-15C5-70988BEACA5E}"/>
              </a:ext>
            </a:extLst>
          </p:cNvPr>
          <p:cNvCxnSpPr>
            <a:cxnSpLocks/>
          </p:cNvCxnSpPr>
          <p:nvPr/>
        </p:nvCxnSpPr>
        <p:spPr>
          <a:xfrm>
            <a:off x="12363450" y="4685464"/>
            <a:ext cx="38762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8087BDCA-8798-8005-5CB3-C12FC6B3B41A}"/>
              </a:ext>
            </a:extLst>
          </p:cNvPr>
          <p:cNvCxnSpPr>
            <a:cxnSpLocks/>
          </p:cNvCxnSpPr>
          <p:nvPr/>
        </p:nvCxnSpPr>
        <p:spPr>
          <a:xfrm>
            <a:off x="12363450" y="9253750"/>
            <a:ext cx="38762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 descr="A person standing in front of a screen&#10;&#10;Description automatically generated">
            <a:extLst>
              <a:ext uri="{FF2B5EF4-FFF2-40B4-BE49-F238E27FC236}">
                <a16:creationId xmlns:a16="http://schemas.microsoft.com/office/drawing/2014/main" id="{F3738559-2172-D28D-1F8B-B46D75825D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56" y="4617481"/>
            <a:ext cx="4464532" cy="3990358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1696969A-D779-2026-2B40-58E06407440C}"/>
              </a:ext>
            </a:extLst>
          </p:cNvPr>
          <p:cNvSpPr txBox="1"/>
          <p:nvPr/>
        </p:nvSpPr>
        <p:spPr>
          <a:xfrm>
            <a:off x="12888243" y="12427020"/>
            <a:ext cx="88072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dirty="0">
                <a:hlinkClick r:id="rId6"/>
              </a:rPr>
              <a:t>Link in chat naar standaarden.nl</a:t>
            </a:r>
            <a:endParaRPr lang="nl-NL" sz="4000" dirty="0"/>
          </a:p>
        </p:txBody>
      </p:sp>
      <p:sp>
        <p:nvSpPr>
          <p:cNvPr id="4" name="Tijdelijke aanduiding voor tekst 22">
            <a:extLst>
              <a:ext uri="{FF2B5EF4-FFF2-40B4-BE49-F238E27FC236}">
                <a16:creationId xmlns:a16="http://schemas.microsoft.com/office/drawing/2014/main" id="{8343F7A2-2AB4-9742-5E3B-CA3CE2584F97}"/>
              </a:ext>
            </a:extLst>
          </p:cNvPr>
          <p:cNvSpPr txBox="1">
            <a:spLocks/>
          </p:cNvSpPr>
          <p:nvPr/>
        </p:nvSpPr>
        <p:spPr>
          <a:xfrm>
            <a:off x="5844037" y="6858000"/>
            <a:ext cx="6177293" cy="1687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1828800" rtl="0" fontAlgn="base">
              <a:spcBef>
                <a:spcPts val="24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828800" rtl="0" fontAlgn="base"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2600" b="1" kern="1200">
                <a:solidFill>
                  <a:srgbClr val="39870C"/>
                </a:solidFill>
                <a:latin typeface="+mn-lt"/>
                <a:ea typeface="+mn-ea"/>
                <a:cs typeface="+mn-cs"/>
              </a:defRPr>
            </a:lvl2pPr>
            <a:lvl3pPr algn="l" defTabSz="1828800" rtl="0" fontAlgn="base"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3200" b="1" kern="1200">
                <a:solidFill>
                  <a:srgbClr val="39870C"/>
                </a:solidFill>
                <a:latin typeface="+mn-lt"/>
                <a:ea typeface="+mn-ea"/>
                <a:cs typeface="+mn-cs"/>
              </a:defRPr>
            </a:lvl3pPr>
            <a:lvl4pPr indent="-358775" algn="l" defTabSz="1828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358775" algn="l" defTabSz="1828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36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eaLnBrk="1" hangingPunct="1"/>
            <a:r>
              <a:rPr lang="nl-NL" sz="3200" b="0" dirty="0">
                <a:solidFill>
                  <a:schemeClr val="tx1"/>
                </a:solidFill>
              </a:rPr>
              <a:t>Wereldwijde standaarden</a:t>
            </a:r>
          </a:p>
          <a:p>
            <a:pPr marL="0" lvl="1" eaLnBrk="1" hangingPunct="1"/>
            <a:r>
              <a:rPr lang="nl-NL" sz="3200" b="0" dirty="0">
                <a:solidFill>
                  <a:schemeClr val="tx1"/>
                </a:solidFill>
              </a:rPr>
              <a:t>voor websiteontwikkeling</a:t>
            </a:r>
            <a:endParaRPr lang="nl-NL" sz="38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73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D24A51B-735A-7E6E-6D4E-14EBE094D9F8}"/>
              </a:ext>
            </a:extLst>
          </p:cNvPr>
          <p:cNvSpPr/>
          <p:nvPr/>
        </p:nvSpPr>
        <p:spPr>
          <a:xfrm>
            <a:off x="12193587" y="0"/>
            <a:ext cx="12193588" cy="13716000"/>
          </a:xfrm>
          <a:prstGeom prst="rect">
            <a:avLst/>
          </a:prstGeom>
          <a:solidFill>
            <a:srgbClr val="D7E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9"/>
          <p:cNvSpPr>
            <a:spLocks noGrp="1"/>
          </p:cNvSpPr>
          <p:nvPr>
            <p:ph type="ctrTitle"/>
          </p:nvPr>
        </p:nvSpPr>
        <p:spPr>
          <a:xfrm>
            <a:off x="729694" y="798332"/>
            <a:ext cx="11556750" cy="1782762"/>
          </a:xfrm>
        </p:spPr>
        <p:txBody>
          <a:bodyPr>
            <a:noAutofit/>
          </a:bodyPr>
          <a:lstStyle/>
          <a:p>
            <a:r>
              <a:rPr lang="nl-NL" sz="4800" dirty="0">
                <a:solidFill>
                  <a:srgbClr val="39870C"/>
                </a:solidFill>
                <a:ea typeface="+mn-ea"/>
                <a:cs typeface="+mn-cs"/>
              </a:rPr>
              <a:t>Robots.txt en XML sitemaps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4" indent="0">
              <a:buNone/>
            </a:pPr>
            <a:endParaRPr lang="nl-NL" sz="4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C16E7FD-C559-FEDA-4A37-36BA6F0314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2828250" y="12780963"/>
            <a:ext cx="1558925" cy="730250"/>
          </a:xfrm>
        </p:spPr>
        <p:txBody>
          <a:bodyPr/>
          <a:lstStyle/>
          <a:p>
            <a:pPr algn="ctr">
              <a:defRPr/>
            </a:pPr>
            <a:fld id="{0E0C543C-EF2B-E349-AEAD-AD62DC66D5E0}" type="slidenum">
              <a:rPr lang="nl-NL" smtClean="0"/>
              <a:pPr algn="ctr">
                <a:defRPr/>
              </a:pPr>
              <a:t>13</a:t>
            </a:fld>
            <a:endParaRPr lang="nl-NL" dirty="0"/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F220878C-D484-EABA-789C-A479F871E954}"/>
              </a:ext>
            </a:extLst>
          </p:cNvPr>
          <p:cNvCxnSpPr>
            <a:cxnSpLocks/>
          </p:cNvCxnSpPr>
          <p:nvPr/>
        </p:nvCxnSpPr>
        <p:spPr>
          <a:xfrm>
            <a:off x="10108836" y="4424877"/>
            <a:ext cx="24558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3A232390-701F-4073-F136-FD0F4CD8EAA7}"/>
              </a:ext>
            </a:extLst>
          </p:cNvPr>
          <p:cNvCxnSpPr>
            <a:cxnSpLocks/>
          </p:cNvCxnSpPr>
          <p:nvPr/>
        </p:nvCxnSpPr>
        <p:spPr>
          <a:xfrm>
            <a:off x="10108836" y="7255635"/>
            <a:ext cx="25081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40C8D53A-BC03-1C8B-872A-FF5C08CD4590}"/>
              </a:ext>
            </a:extLst>
          </p:cNvPr>
          <p:cNvCxnSpPr>
            <a:cxnSpLocks/>
          </p:cNvCxnSpPr>
          <p:nvPr/>
        </p:nvCxnSpPr>
        <p:spPr>
          <a:xfrm>
            <a:off x="10230928" y="10560693"/>
            <a:ext cx="23337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al 26">
            <a:extLst>
              <a:ext uri="{FF2B5EF4-FFF2-40B4-BE49-F238E27FC236}">
                <a16:creationId xmlns:a16="http://schemas.microsoft.com/office/drawing/2014/main" id="{86F81555-5757-CC80-41A9-45C264F116AC}"/>
              </a:ext>
            </a:extLst>
          </p:cNvPr>
          <p:cNvSpPr/>
          <p:nvPr/>
        </p:nvSpPr>
        <p:spPr>
          <a:xfrm>
            <a:off x="11955937" y="4138030"/>
            <a:ext cx="661014" cy="573691"/>
          </a:xfrm>
          <a:prstGeom prst="ellipse">
            <a:avLst/>
          </a:prstGeom>
          <a:solidFill>
            <a:srgbClr val="D7E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7A625506-995E-475B-E0E1-9646C1311558}"/>
              </a:ext>
            </a:extLst>
          </p:cNvPr>
          <p:cNvSpPr/>
          <p:nvPr/>
        </p:nvSpPr>
        <p:spPr>
          <a:xfrm>
            <a:off x="11955937" y="6968788"/>
            <a:ext cx="661014" cy="573691"/>
          </a:xfrm>
          <a:prstGeom prst="ellipse">
            <a:avLst/>
          </a:prstGeom>
          <a:solidFill>
            <a:srgbClr val="D7E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>
            <a:extLst>
              <a:ext uri="{FF2B5EF4-FFF2-40B4-BE49-F238E27FC236}">
                <a16:creationId xmlns:a16="http://schemas.microsoft.com/office/drawing/2014/main" id="{0B893074-937E-3EF5-8CD0-35C9E07DBF76}"/>
              </a:ext>
            </a:extLst>
          </p:cNvPr>
          <p:cNvSpPr/>
          <p:nvPr/>
        </p:nvSpPr>
        <p:spPr>
          <a:xfrm>
            <a:off x="11955937" y="10273846"/>
            <a:ext cx="661014" cy="573691"/>
          </a:xfrm>
          <a:prstGeom prst="ellipse">
            <a:avLst/>
          </a:prstGeom>
          <a:solidFill>
            <a:srgbClr val="D7E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9A34DFB-55FC-4977-6162-52B0E0977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1651" y="0"/>
            <a:ext cx="905300" cy="1918859"/>
          </a:xfrm>
          <a:prstGeom prst="rect">
            <a:avLst/>
          </a:prstGeom>
        </p:spPr>
      </p:pic>
      <p:sp>
        <p:nvSpPr>
          <p:cNvPr id="10" name="Tijdelijke aanduiding voor tekst 22">
            <a:extLst>
              <a:ext uri="{FF2B5EF4-FFF2-40B4-BE49-F238E27FC236}">
                <a16:creationId xmlns:a16="http://schemas.microsoft.com/office/drawing/2014/main" id="{16DBCBBC-221B-75B9-632E-A9879DB6F2BE}"/>
              </a:ext>
            </a:extLst>
          </p:cNvPr>
          <p:cNvSpPr txBox="1">
            <a:spLocks/>
          </p:cNvSpPr>
          <p:nvPr/>
        </p:nvSpPr>
        <p:spPr>
          <a:xfrm>
            <a:off x="1068298" y="2646920"/>
            <a:ext cx="9110389" cy="9592315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kern="0" dirty="0">
                <a:solidFill>
                  <a:sysClr val="windowText" lastClr="000000"/>
                </a:solidFill>
                <a:latin typeface="+mj-lt"/>
              </a:rPr>
              <a:t>Robots.txt is verplicht. Opgenomen in de host. </a:t>
            </a:r>
            <a:br>
              <a:rPr lang="nl-NL" sz="24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nl-NL" sz="2400" kern="0" dirty="0">
                <a:solidFill>
                  <a:sysClr val="windowText" lastClr="000000"/>
                </a:solidFill>
                <a:latin typeface="+mj-lt"/>
              </a:rPr>
              <a:t>Gemeente.nl of documenten.gemeente.nl</a:t>
            </a:r>
            <a:br>
              <a:rPr lang="nl-NL" sz="24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nl-NL" sz="2400" kern="0" dirty="0">
                <a:solidFill>
                  <a:sysClr val="windowText" lastClr="000000"/>
                </a:solidFill>
                <a:latin typeface="+mj-lt"/>
              </a:rPr>
              <a:t>Vaak al aanwezig;</a:t>
            </a:r>
            <a:br>
              <a:rPr lang="nl-NL" sz="2400" kern="0" dirty="0">
                <a:solidFill>
                  <a:sysClr val="windowText" lastClr="000000"/>
                </a:solidFill>
                <a:latin typeface="+mj-lt"/>
              </a:rPr>
            </a:br>
            <a:endParaRPr lang="nl-NL" sz="2400" kern="0" dirty="0">
              <a:solidFill>
                <a:sysClr val="windowText" lastClr="0000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kern="0" dirty="0">
                <a:solidFill>
                  <a:sysClr val="windowText" lastClr="000000"/>
                </a:solidFill>
                <a:latin typeface="+mj-lt"/>
              </a:rPr>
              <a:t>Robots.txt verwijst naar </a:t>
            </a:r>
            <a:r>
              <a:rPr lang="nl-NL" sz="2400" kern="0" dirty="0" err="1">
                <a:solidFill>
                  <a:sysClr val="windowText" lastClr="000000"/>
                </a:solidFill>
                <a:latin typeface="+mj-lt"/>
              </a:rPr>
              <a:t>sitemapindexbestanden</a:t>
            </a:r>
            <a:r>
              <a:rPr lang="nl-NL" sz="2400" kern="0" dirty="0">
                <a:solidFill>
                  <a:sysClr val="windowText" lastClr="000000"/>
                </a:solidFill>
                <a:latin typeface="+mj-lt"/>
              </a:rPr>
              <a:t> conform naamgevingsconventie.</a:t>
            </a:r>
            <a:br>
              <a:rPr lang="nl-NL" sz="24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nl-NL" sz="2400" kern="0" dirty="0">
                <a:solidFill>
                  <a:sysClr val="windowText" lastClr="000000"/>
                </a:solidFill>
                <a:latin typeface="+mj-lt"/>
              </a:rPr>
              <a:t>-	Naamgevingsconventie zorgt voor herkenbaarheid en plotten van 	documenten naar de juiste informatiecategorie;</a:t>
            </a:r>
            <a:br>
              <a:rPr lang="nl-NL" sz="24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nl-NL" sz="2400" kern="0" dirty="0">
                <a:solidFill>
                  <a:sysClr val="windowText" lastClr="000000"/>
                </a:solidFill>
                <a:latin typeface="+mj-lt"/>
              </a:rPr>
              <a:t>-	Ook een naamgevingsconventie om document </a:t>
            </a:r>
            <a:br>
              <a:rPr lang="nl-NL" sz="24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nl-NL" sz="2400" kern="0" dirty="0">
                <a:solidFill>
                  <a:sysClr val="windowText" lastClr="000000"/>
                </a:solidFill>
                <a:latin typeface="+mj-lt"/>
              </a:rPr>
              <a:t>te voorzien van  meerdere informatie categorieën.</a:t>
            </a:r>
            <a:br>
              <a:rPr lang="nl-NL" sz="24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nl-NL" sz="2400" kern="0" dirty="0">
                <a:solidFill>
                  <a:sysClr val="windowText" lastClr="000000"/>
                </a:solidFill>
                <a:latin typeface="+mj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kern="0" dirty="0" err="1">
                <a:solidFill>
                  <a:sysClr val="windowText" lastClr="000000"/>
                </a:solidFill>
                <a:latin typeface="+mj-lt"/>
              </a:rPr>
              <a:t>Sitemapindexbestanden</a:t>
            </a:r>
            <a:r>
              <a:rPr lang="nl-NL" sz="2400" kern="0" dirty="0">
                <a:solidFill>
                  <a:sysClr val="windowText" lastClr="000000"/>
                </a:solidFill>
                <a:latin typeface="+mj-lt"/>
              </a:rPr>
              <a:t> verwijzen via URL’s naar sitemaps. </a:t>
            </a:r>
            <a:br>
              <a:rPr lang="nl-NL" sz="24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nl-NL" sz="2400" kern="0" dirty="0">
                <a:solidFill>
                  <a:sysClr val="windowText" lastClr="000000"/>
                </a:solidFill>
                <a:latin typeface="+mj-lt"/>
              </a:rPr>
              <a:t>Max. 50.000 URL’s of 50mb groot;</a:t>
            </a:r>
            <a:br>
              <a:rPr lang="nl-NL" sz="2400" kern="0" dirty="0">
                <a:solidFill>
                  <a:sysClr val="windowText" lastClr="000000"/>
                </a:solidFill>
                <a:latin typeface="+mj-lt"/>
              </a:rPr>
            </a:br>
            <a:endParaRPr lang="nl-NL" sz="2400" kern="0" dirty="0">
              <a:solidFill>
                <a:sysClr val="windowText" lastClr="0000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kern="0" dirty="0">
                <a:solidFill>
                  <a:sysClr val="windowText" lastClr="000000"/>
                </a:solidFill>
                <a:latin typeface="+mj-lt"/>
              </a:rPr>
              <a:t>Een sitemap bestand verwijst met URL’s naar individuele documenten. </a:t>
            </a:r>
            <a:br>
              <a:rPr lang="nl-NL" sz="24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nl-NL" sz="2400" kern="0" dirty="0">
                <a:solidFill>
                  <a:sysClr val="windowText" lastClr="000000"/>
                </a:solidFill>
                <a:latin typeface="+mj-lt"/>
              </a:rPr>
              <a:t>- Max 50.000 URL’s of max. 50mb groot;</a:t>
            </a:r>
          </a:p>
          <a:p>
            <a:br>
              <a:rPr lang="nl-NL" sz="2400" kern="0" dirty="0">
                <a:solidFill>
                  <a:sysClr val="windowText" lastClr="000000"/>
                </a:solidFill>
                <a:latin typeface="+mj-lt"/>
              </a:rPr>
            </a:br>
            <a:endParaRPr lang="nl-NL" sz="2400" kern="0" dirty="0">
              <a:solidFill>
                <a:sysClr val="windowText" lastClr="0000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kern="0" dirty="0">
                <a:solidFill>
                  <a:sysClr val="windowText" lastClr="000000"/>
                </a:solidFill>
                <a:latin typeface="+mj-lt"/>
              </a:rPr>
              <a:t>Een </a:t>
            </a:r>
            <a:r>
              <a:rPr lang="nl-NL" sz="2400" kern="0" dirty="0" err="1">
                <a:solidFill>
                  <a:sysClr val="windowText" lastClr="000000"/>
                </a:solidFill>
                <a:latin typeface="+mj-lt"/>
              </a:rPr>
              <a:t>parent</a:t>
            </a:r>
            <a:r>
              <a:rPr lang="nl-NL" sz="2400" kern="0" dirty="0">
                <a:solidFill>
                  <a:sysClr val="windowText" lastClr="000000"/>
                </a:solidFill>
                <a:latin typeface="+mj-lt"/>
              </a:rPr>
              <a:t> URL element in een sitemap bevat minimaal:</a:t>
            </a:r>
            <a:br>
              <a:rPr lang="nl-NL" sz="24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nl-NL" sz="2400" kern="0" dirty="0">
                <a:solidFill>
                  <a:sysClr val="windowText" lastClr="000000"/>
                </a:solidFill>
                <a:latin typeface="+mj-lt"/>
              </a:rPr>
              <a:t>- het kind element: &lt;loc&gt; voor de URL.</a:t>
            </a:r>
            <a:br>
              <a:rPr lang="nl-NL" sz="24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nl-NL" sz="2400" kern="0" dirty="0">
                <a:solidFill>
                  <a:sysClr val="windowText" lastClr="000000"/>
                </a:solidFill>
                <a:latin typeface="+mj-lt"/>
              </a:rPr>
              <a:t>- het kind element:&lt;</a:t>
            </a:r>
            <a:r>
              <a:rPr lang="nl-NL" sz="2400" kern="0" dirty="0" err="1">
                <a:solidFill>
                  <a:sysClr val="windowText" lastClr="000000"/>
                </a:solidFill>
                <a:latin typeface="+mj-lt"/>
              </a:rPr>
              <a:t>lastmod</a:t>
            </a:r>
            <a:r>
              <a:rPr lang="nl-NL" sz="2400" kern="0" dirty="0">
                <a:solidFill>
                  <a:sysClr val="windowText" lastClr="000000"/>
                </a:solidFill>
                <a:latin typeface="+mj-lt"/>
              </a:rPr>
              <a:t>&gt; toevoegen om kenbaar te maken wanneer een document is geüpdatet;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kern="0" dirty="0">
              <a:solidFill>
                <a:sysClr val="windowText" lastClr="0000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kern="0" dirty="0">
                <a:solidFill>
                  <a:sysClr val="windowText" lastClr="000000"/>
                </a:solidFill>
                <a:latin typeface="+mj-lt"/>
              </a:rPr>
              <a:t>Document verwijderen? Gehele </a:t>
            </a:r>
            <a:r>
              <a:rPr lang="nl-NL" sz="2400" kern="0" dirty="0" err="1">
                <a:solidFill>
                  <a:sysClr val="windowText" lastClr="000000"/>
                </a:solidFill>
                <a:latin typeface="+mj-lt"/>
              </a:rPr>
              <a:t>parent</a:t>
            </a:r>
            <a:r>
              <a:rPr lang="nl-NL" sz="2400" kern="0" dirty="0">
                <a:solidFill>
                  <a:sysClr val="windowText" lastClr="000000"/>
                </a:solidFill>
                <a:latin typeface="+mj-lt"/>
              </a:rPr>
              <a:t> URL verwijderen uit sitemap.</a:t>
            </a:r>
            <a:br>
              <a:rPr lang="nl-NL" sz="1600" kern="0" dirty="0">
                <a:solidFill>
                  <a:sysClr val="windowText" lastClr="000000"/>
                </a:solidFill>
                <a:latin typeface="+mj-lt"/>
              </a:rPr>
            </a:br>
            <a:endParaRPr lang="nl-NL" sz="1600" kern="0" dirty="0">
              <a:solidFill>
                <a:sysClr val="windowText" lastClr="000000"/>
              </a:solidFill>
              <a:latin typeface="+mj-lt"/>
            </a:endParaRPr>
          </a:p>
          <a:p>
            <a:br>
              <a:rPr lang="nl-NL" sz="2800" kern="0" dirty="0">
                <a:solidFill>
                  <a:sysClr val="windowText" lastClr="000000"/>
                </a:solidFill>
              </a:rPr>
            </a:br>
            <a:endParaRPr lang="nl-NL" sz="2800" kern="0" dirty="0">
              <a:solidFill>
                <a:sysClr val="windowText" lastClr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800" kern="0" dirty="0">
              <a:solidFill>
                <a:sysClr val="windowText" lastClr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800" kern="0" dirty="0">
              <a:solidFill>
                <a:sysClr val="windowText" lastClr="000000"/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2ABB72C-B6C0-9441-0028-5756F2BD5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7954" y="2161968"/>
            <a:ext cx="9084517" cy="3128495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F5A045BA-1A2A-CC6E-0B95-84D357982501}"/>
              </a:ext>
            </a:extLst>
          </p:cNvPr>
          <p:cNvSpPr txBox="1"/>
          <p:nvPr/>
        </p:nvSpPr>
        <p:spPr>
          <a:xfrm>
            <a:off x="13189868" y="1689713"/>
            <a:ext cx="393955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nl-NL" sz="2000" dirty="0">
                <a:solidFill>
                  <a:schemeClr val="bg1"/>
                </a:solidFill>
                <a:latin typeface="+mj-lt"/>
                <a:cs typeface="Times New Roman"/>
              </a:rPr>
              <a:t>/robots.txt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D7888190-689F-E737-05AB-1C3BFCD19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9639" y="6057369"/>
            <a:ext cx="9084517" cy="3128494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F3EF44FC-9760-606E-D1FC-F9C7319562B5}"/>
              </a:ext>
            </a:extLst>
          </p:cNvPr>
          <p:cNvSpPr txBox="1"/>
          <p:nvPr/>
        </p:nvSpPr>
        <p:spPr>
          <a:xfrm>
            <a:off x="13221557" y="5354948"/>
            <a:ext cx="751634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+mj-lt"/>
              </a:rPr>
              <a:t>/sitemapindex-diwoo-infocat010.xml (hier mogen meerdere sitemaps in staan)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CCB86BA-B86B-EB5B-FCC0-48A94CBA37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8688" y="10013632"/>
            <a:ext cx="9015468" cy="2225603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8C77944F-EAB4-D340-D7AF-C500064E34FE}"/>
              </a:ext>
            </a:extLst>
          </p:cNvPr>
          <p:cNvSpPr txBox="1"/>
          <p:nvPr/>
        </p:nvSpPr>
        <p:spPr>
          <a:xfrm>
            <a:off x="13278687" y="9324434"/>
            <a:ext cx="901546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nl-NL" sz="2000" b="1" dirty="0">
                <a:solidFill>
                  <a:schemeClr val="bg1"/>
                </a:solidFill>
                <a:latin typeface="+mj-lt"/>
              </a:rPr>
              <a:t>/sitemaps/sitemap-adviezen1.xml (hier mogen meerdere documenten in staan)</a:t>
            </a:r>
          </a:p>
        </p:txBody>
      </p:sp>
    </p:spTree>
    <p:extLst>
      <p:ext uri="{BB962C8B-B14F-4D97-AF65-F5344CB8AC3E}">
        <p14:creationId xmlns:p14="http://schemas.microsoft.com/office/powerpoint/2010/main" val="505521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D24A51B-735A-7E6E-6D4E-14EBE094D9F8}"/>
              </a:ext>
            </a:extLst>
          </p:cNvPr>
          <p:cNvSpPr/>
          <p:nvPr/>
        </p:nvSpPr>
        <p:spPr>
          <a:xfrm>
            <a:off x="12193587" y="0"/>
            <a:ext cx="12193588" cy="13716000"/>
          </a:xfrm>
          <a:prstGeom prst="rect">
            <a:avLst/>
          </a:prstGeom>
          <a:solidFill>
            <a:srgbClr val="D7E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9"/>
          <p:cNvSpPr>
            <a:spLocks noGrp="1"/>
          </p:cNvSpPr>
          <p:nvPr>
            <p:ph type="ctrTitle"/>
          </p:nvPr>
        </p:nvSpPr>
        <p:spPr>
          <a:xfrm>
            <a:off x="164736" y="961052"/>
            <a:ext cx="11556750" cy="1782762"/>
          </a:xfrm>
        </p:spPr>
        <p:txBody>
          <a:bodyPr>
            <a:noAutofit/>
          </a:bodyPr>
          <a:lstStyle/>
          <a:p>
            <a:r>
              <a:rPr lang="nl-NL" sz="4800" dirty="0">
                <a:solidFill>
                  <a:srgbClr val="39870C"/>
                </a:solidFill>
                <a:ea typeface="+mn-ea"/>
                <a:cs typeface="+mn-cs"/>
              </a:rPr>
              <a:t>Metadata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4" indent="0">
              <a:buNone/>
            </a:pPr>
            <a:endParaRPr lang="nl-NL" sz="4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C16E7FD-C559-FEDA-4A37-36BA6F0314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2828250" y="12780963"/>
            <a:ext cx="1558925" cy="730250"/>
          </a:xfrm>
        </p:spPr>
        <p:txBody>
          <a:bodyPr/>
          <a:lstStyle/>
          <a:p>
            <a:pPr algn="ctr">
              <a:defRPr/>
            </a:pPr>
            <a:fld id="{0E0C543C-EF2B-E349-AEAD-AD62DC66D5E0}" type="slidenum">
              <a:rPr lang="nl-NL" smtClean="0"/>
              <a:pPr algn="ctr">
                <a:defRPr/>
              </a:pPr>
              <a:t>14</a:t>
            </a:fld>
            <a:endParaRPr lang="nl-NL" dirty="0"/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40C8D53A-BC03-1C8B-872A-FF5C08CD4590}"/>
              </a:ext>
            </a:extLst>
          </p:cNvPr>
          <p:cNvCxnSpPr>
            <a:cxnSpLocks/>
          </p:cNvCxnSpPr>
          <p:nvPr/>
        </p:nvCxnSpPr>
        <p:spPr>
          <a:xfrm>
            <a:off x="10230928" y="10749755"/>
            <a:ext cx="23337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al 28">
            <a:extLst>
              <a:ext uri="{FF2B5EF4-FFF2-40B4-BE49-F238E27FC236}">
                <a16:creationId xmlns:a16="http://schemas.microsoft.com/office/drawing/2014/main" id="{0B893074-937E-3EF5-8CD0-35C9E07DBF76}"/>
              </a:ext>
            </a:extLst>
          </p:cNvPr>
          <p:cNvSpPr/>
          <p:nvPr/>
        </p:nvSpPr>
        <p:spPr>
          <a:xfrm>
            <a:off x="11955937" y="10393898"/>
            <a:ext cx="661014" cy="573691"/>
          </a:xfrm>
          <a:prstGeom prst="ellipse">
            <a:avLst/>
          </a:prstGeom>
          <a:solidFill>
            <a:srgbClr val="D7E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9A34DFB-55FC-4977-6162-52B0E0977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1651" y="0"/>
            <a:ext cx="905300" cy="1918859"/>
          </a:xfrm>
          <a:prstGeom prst="rect">
            <a:avLst/>
          </a:prstGeom>
        </p:spPr>
      </p:pic>
      <p:sp>
        <p:nvSpPr>
          <p:cNvPr id="10" name="Tijdelijke aanduiding voor tekst 22">
            <a:extLst>
              <a:ext uri="{FF2B5EF4-FFF2-40B4-BE49-F238E27FC236}">
                <a16:creationId xmlns:a16="http://schemas.microsoft.com/office/drawing/2014/main" id="{16DBCBBC-221B-75B9-632E-A9879DB6F2BE}"/>
              </a:ext>
            </a:extLst>
          </p:cNvPr>
          <p:cNvSpPr txBox="1">
            <a:spLocks/>
          </p:cNvSpPr>
          <p:nvPr/>
        </p:nvSpPr>
        <p:spPr>
          <a:xfrm>
            <a:off x="998447" y="3162632"/>
            <a:ext cx="9110389" cy="9592315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err="1">
                <a:solidFill>
                  <a:sysClr val="windowText" lastClr="000000"/>
                </a:solidFill>
                <a:latin typeface="Verdana"/>
              </a:rPr>
              <a:t>Zoekfuncties</a:t>
            </a:r>
            <a:r>
              <a:rPr lang="en-US" sz="2400" dirty="0">
                <a:solidFill>
                  <a:sysClr val="windowText" lastClr="000000"/>
                </a:solidFill>
                <a:latin typeface="Verdana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Verdana"/>
              </a:rPr>
              <a:t>werken</a:t>
            </a:r>
            <a:r>
              <a:rPr lang="en-US" sz="2400" dirty="0">
                <a:solidFill>
                  <a:sysClr val="windowText" lastClr="000000"/>
                </a:solidFill>
                <a:latin typeface="Verdana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Verdana"/>
              </a:rPr>
              <a:t>beter</a:t>
            </a:r>
            <a:r>
              <a:rPr lang="en-US" sz="2400" dirty="0">
                <a:solidFill>
                  <a:sysClr val="windowText" lastClr="000000"/>
                </a:solidFill>
                <a:latin typeface="Verdana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Verdana"/>
              </a:rPr>
              <a:t>als</a:t>
            </a:r>
            <a:r>
              <a:rPr lang="en-US" sz="2400" dirty="0">
                <a:solidFill>
                  <a:sysClr val="windowText" lastClr="000000"/>
                </a:solidFill>
                <a:latin typeface="Verdana"/>
              </a:rPr>
              <a:t> de data </a:t>
            </a:r>
            <a:r>
              <a:rPr lang="en-US" sz="2400" dirty="0" err="1">
                <a:solidFill>
                  <a:sysClr val="windowText" lastClr="000000"/>
                </a:solidFill>
                <a:latin typeface="Verdana"/>
              </a:rPr>
              <a:t>waar</a:t>
            </a:r>
            <a:r>
              <a:rPr lang="en-US" sz="2400" dirty="0">
                <a:solidFill>
                  <a:sysClr val="windowText" lastClr="000000"/>
                </a:solidFill>
                <a:latin typeface="Verdana"/>
              </a:rPr>
              <a:t> de </a:t>
            </a:r>
            <a:r>
              <a:rPr lang="en-US" sz="2400" dirty="0" err="1">
                <a:solidFill>
                  <a:sysClr val="windowText" lastClr="000000"/>
                </a:solidFill>
                <a:latin typeface="Verdana"/>
              </a:rPr>
              <a:t>gebruiker</a:t>
            </a:r>
            <a:r>
              <a:rPr lang="en-US" sz="2400" dirty="0">
                <a:solidFill>
                  <a:sysClr val="windowText" lastClr="000000"/>
                </a:solidFill>
                <a:latin typeface="Verdana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Verdana"/>
              </a:rPr>
              <a:t>doorheen</a:t>
            </a:r>
            <a:r>
              <a:rPr lang="en-US" sz="2400" dirty="0">
                <a:solidFill>
                  <a:sysClr val="windowText" lastClr="000000"/>
                </a:solidFill>
                <a:latin typeface="Verdana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Verdana"/>
              </a:rPr>
              <a:t>zoekt</a:t>
            </a:r>
            <a:r>
              <a:rPr lang="en-US" sz="2400" dirty="0">
                <a:solidFill>
                  <a:sysClr val="windowText" lastClr="000000"/>
                </a:solidFill>
                <a:latin typeface="Verdana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Verdana"/>
              </a:rPr>
              <a:t>beter</a:t>
            </a:r>
            <a:r>
              <a:rPr lang="en-US" sz="2400" dirty="0">
                <a:solidFill>
                  <a:sysClr val="windowText" lastClr="000000"/>
                </a:solidFill>
                <a:latin typeface="Verdana"/>
              </a:rPr>
              <a:t> is </a:t>
            </a:r>
            <a:r>
              <a:rPr lang="en-US" sz="2400" dirty="0" err="1">
                <a:solidFill>
                  <a:sysClr val="windowText" lastClr="000000"/>
                </a:solidFill>
                <a:latin typeface="Verdana"/>
              </a:rPr>
              <a:t>gestructureerd</a:t>
            </a:r>
            <a:r>
              <a:rPr lang="en-US" sz="2400" dirty="0">
                <a:solidFill>
                  <a:sysClr val="windowText" lastClr="000000"/>
                </a:solidFill>
                <a:latin typeface="Verdana"/>
              </a:rPr>
              <a:t>;</a:t>
            </a:r>
            <a:br>
              <a:rPr lang="en-US" sz="2400" dirty="0">
                <a:solidFill>
                  <a:sysClr val="windowText" lastClr="000000"/>
                </a:solidFill>
                <a:latin typeface="Verdana"/>
              </a:rPr>
            </a:br>
            <a:endParaRPr lang="en-US" sz="2400" dirty="0">
              <a:solidFill>
                <a:sysClr val="windowText" lastClr="000000"/>
              </a:solidFill>
              <a:latin typeface="Verdana"/>
            </a:endParaRPr>
          </a:p>
          <a:p>
            <a:pPr marL="342900" marR="0" lvl="0" indent="-3429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Verdana"/>
              </a:rPr>
              <a:t>De Woo </a:t>
            </a:r>
            <a:r>
              <a:rPr lang="en-US" sz="2400" dirty="0" err="1">
                <a:solidFill>
                  <a:sysClr val="windowText" lastClr="000000"/>
                </a:solidFill>
                <a:latin typeface="Verdana"/>
              </a:rPr>
              <a:t>schrijft</a:t>
            </a:r>
            <a:r>
              <a:rPr lang="en-US" sz="2400" dirty="0">
                <a:solidFill>
                  <a:sysClr val="windowText" lastClr="000000"/>
                </a:solidFill>
                <a:latin typeface="Verdana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Verdana"/>
              </a:rPr>
              <a:t>voor</a:t>
            </a:r>
            <a:r>
              <a:rPr lang="en-US" sz="2400" dirty="0">
                <a:solidFill>
                  <a:sysClr val="windowText" lastClr="000000"/>
                </a:solidFill>
                <a:latin typeface="Verdana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Verdana"/>
              </a:rPr>
              <a:t>dat</a:t>
            </a:r>
            <a:r>
              <a:rPr lang="en-US" sz="2400" dirty="0">
                <a:solidFill>
                  <a:sysClr val="windowText" lastClr="000000"/>
                </a:solidFill>
                <a:latin typeface="Verdana"/>
              </a:rPr>
              <a:t> je </a:t>
            </a:r>
            <a:r>
              <a:rPr lang="en-US" sz="2400" dirty="0" err="1">
                <a:solidFill>
                  <a:sysClr val="windowText" lastClr="000000"/>
                </a:solidFill>
                <a:latin typeface="Verdana"/>
              </a:rPr>
              <a:t>documenten</a:t>
            </a:r>
            <a:r>
              <a:rPr lang="en-US" sz="2400" dirty="0">
                <a:solidFill>
                  <a:sysClr val="windowText" lastClr="000000"/>
                </a:solidFill>
                <a:latin typeface="Verdana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Verdana"/>
              </a:rPr>
              <a:t>openbaar</a:t>
            </a:r>
            <a:r>
              <a:rPr lang="en-US" sz="2400" dirty="0">
                <a:solidFill>
                  <a:sysClr val="windowText" lastClr="000000"/>
                </a:solidFill>
                <a:latin typeface="Verdana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Verdana"/>
              </a:rPr>
              <a:t>maakt</a:t>
            </a:r>
            <a:r>
              <a:rPr lang="en-US" sz="2400" dirty="0">
                <a:solidFill>
                  <a:sysClr val="windowText" lastClr="000000"/>
                </a:solidFill>
                <a:latin typeface="Verdana"/>
              </a:rPr>
              <a:t> met de metadata;</a:t>
            </a:r>
            <a:br>
              <a:rPr lang="en-US" sz="2400" dirty="0">
                <a:solidFill>
                  <a:sysClr val="windowText" lastClr="000000"/>
                </a:solidFill>
                <a:latin typeface="Verdana"/>
              </a:rPr>
            </a:br>
            <a:endParaRPr lang="en-US" sz="2400" dirty="0">
              <a:solidFill>
                <a:sysClr val="windowText" lastClr="000000"/>
              </a:solidFill>
              <a:latin typeface="Verdana"/>
            </a:endParaRPr>
          </a:p>
          <a:p>
            <a:pPr marL="342900" marR="0" lvl="0" indent="-3429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Verdana"/>
              </a:rPr>
              <a:t>Metadata neem je op in de sitemaps;</a:t>
            </a:r>
            <a:br>
              <a:rPr lang="en-US" sz="2400" dirty="0">
                <a:solidFill>
                  <a:sysClr val="windowText" lastClr="000000"/>
                </a:solidFill>
                <a:latin typeface="Verdana"/>
              </a:rPr>
            </a:br>
            <a:endParaRPr lang="en-US" sz="2400" dirty="0">
              <a:solidFill>
                <a:sysClr val="windowText" lastClr="000000"/>
              </a:solidFill>
              <a:latin typeface="Verdana"/>
            </a:endParaRPr>
          </a:p>
          <a:p>
            <a:pPr marL="342900" marR="0" lvl="0" indent="-3429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Verdana"/>
              </a:rPr>
              <a:t>Twee </a:t>
            </a:r>
            <a:r>
              <a:rPr lang="en-US" sz="2400" dirty="0" err="1">
                <a:solidFill>
                  <a:sysClr val="windowText" lastClr="000000"/>
                </a:solidFill>
                <a:latin typeface="Verdana"/>
              </a:rPr>
              <a:t>opties</a:t>
            </a:r>
            <a:r>
              <a:rPr lang="en-US" sz="2400" dirty="0">
                <a:solidFill>
                  <a:sysClr val="windowText" lastClr="000000"/>
                </a:solidFill>
                <a:latin typeface="Verdana"/>
              </a:rPr>
              <a:t> om </a:t>
            </a:r>
            <a:r>
              <a:rPr lang="en-US" sz="2400" dirty="0" err="1">
                <a:solidFill>
                  <a:sysClr val="windowText" lastClr="000000"/>
                </a:solidFill>
                <a:latin typeface="Verdana"/>
              </a:rPr>
              <a:t>dit</a:t>
            </a:r>
            <a:r>
              <a:rPr lang="en-US" sz="2400" dirty="0">
                <a:solidFill>
                  <a:sysClr val="windowText" lastClr="000000"/>
                </a:solidFill>
                <a:latin typeface="Verdana"/>
              </a:rPr>
              <a:t> op </a:t>
            </a:r>
            <a:r>
              <a:rPr lang="en-US" sz="2400" dirty="0" err="1">
                <a:solidFill>
                  <a:sysClr val="windowText" lastClr="000000"/>
                </a:solidFill>
                <a:latin typeface="Verdana"/>
              </a:rPr>
              <a:t>te</a:t>
            </a:r>
            <a:r>
              <a:rPr lang="en-US" sz="2400" dirty="0">
                <a:solidFill>
                  <a:sysClr val="windowText" lastClr="000000"/>
                </a:solidFill>
                <a:latin typeface="Verdana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Verdana"/>
              </a:rPr>
              <a:t>nemen</a:t>
            </a:r>
            <a:r>
              <a:rPr lang="en-US" sz="2400" dirty="0">
                <a:solidFill>
                  <a:sysClr val="windowText" lastClr="000000"/>
                </a:solidFill>
                <a:latin typeface="Verdana"/>
              </a:rPr>
              <a:t> in de sitemaps: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ysClr val="windowText" lastClr="000000"/>
                </a:solidFill>
                <a:latin typeface="Verdana"/>
              </a:rPr>
              <a:t>Op basis van TOOI;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ysClr val="windowText" lastClr="000000"/>
                </a:solidFill>
                <a:latin typeface="Verdana"/>
              </a:rPr>
              <a:t>Op basis van naam/</a:t>
            </a:r>
            <a:r>
              <a:rPr lang="en-US" sz="2000" b="0" dirty="0" err="1">
                <a:solidFill>
                  <a:sysClr val="windowText" lastClr="000000"/>
                </a:solidFill>
                <a:latin typeface="Verdana"/>
              </a:rPr>
              <a:t>waarde</a:t>
            </a:r>
            <a:r>
              <a:rPr lang="en-US" sz="2000" b="0" dirty="0">
                <a:solidFill>
                  <a:sysClr val="windowText" lastClr="000000"/>
                </a:solidFill>
                <a:latin typeface="Verdana"/>
              </a:rPr>
              <a:t> paren.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Verdana"/>
              </a:rPr>
              <a:t>In de </a:t>
            </a:r>
            <a:r>
              <a:rPr lang="en-US" sz="2000" b="1" dirty="0" err="1">
                <a:solidFill>
                  <a:sysClr val="windowText" lastClr="000000"/>
                </a:solidFill>
                <a:latin typeface="Verdana"/>
              </a:rPr>
              <a:t>toekomst</a:t>
            </a:r>
            <a:r>
              <a:rPr lang="en-US" sz="2000" b="1" dirty="0">
                <a:solidFill>
                  <a:sysClr val="windowText" lastClr="000000"/>
                </a:solidFill>
                <a:latin typeface="Verdana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Verdana"/>
              </a:rPr>
              <a:t>ook</a:t>
            </a:r>
            <a:r>
              <a:rPr lang="en-US" sz="2000" b="1" dirty="0">
                <a:solidFill>
                  <a:sysClr val="windowText" lastClr="000000"/>
                </a:solidFill>
                <a:latin typeface="Verdana"/>
              </a:rPr>
              <a:t> MDTO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Verdana"/>
              </a:rPr>
              <a:t>Of </a:t>
            </a:r>
            <a:r>
              <a:rPr lang="en-US" sz="2000" dirty="0" err="1">
                <a:solidFill>
                  <a:sysClr val="windowText" lastClr="000000"/>
                </a:solidFill>
                <a:latin typeface="Verdana"/>
              </a:rPr>
              <a:t>een</a:t>
            </a:r>
            <a:r>
              <a:rPr lang="en-US" sz="2000" dirty="0">
                <a:solidFill>
                  <a:sysClr val="windowText" lastClr="000000"/>
                </a:solidFill>
                <a:latin typeface="Verdana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Verdana"/>
              </a:rPr>
              <a:t>combinatie</a:t>
            </a:r>
            <a:r>
              <a:rPr lang="en-US" sz="2000" dirty="0">
                <a:solidFill>
                  <a:sysClr val="windowText" lastClr="000000"/>
                </a:solidFill>
                <a:latin typeface="Verdana"/>
              </a:rPr>
              <a:t> van </a:t>
            </a:r>
            <a:r>
              <a:rPr lang="en-US" sz="2000" dirty="0" err="1">
                <a:solidFill>
                  <a:sysClr val="windowText" lastClr="000000"/>
                </a:solidFill>
                <a:latin typeface="Verdana"/>
              </a:rPr>
              <a:t>hierboven</a:t>
            </a:r>
            <a:r>
              <a:rPr lang="en-US" sz="2000" dirty="0">
                <a:solidFill>
                  <a:sysClr val="windowText" lastClr="000000"/>
                </a:solidFill>
                <a:latin typeface="Verdana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Verdana"/>
              </a:rPr>
              <a:t>genoemd</a:t>
            </a:r>
            <a:endParaRPr lang="en-US" sz="2000" dirty="0">
              <a:solidFill>
                <a:sysClr val="windowText" lastClr="000000"/>
              </a:solidFill>
              <a:latin typeface="Verdana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000" b="0" dirty="0">
              <a:solidFill>
                <a:sysClr val="windowText" lastClr="000000"/>
              </a:solidFill>
              <a:latin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Verdana"/>
              </a:rPr>
              <a:t>De </a:t>
            </a:r>
            <a:r>
              <a:rPr lang="en-US" sz="2400" dirty="0" err="1">
                <a:solidFill>
                  <a:sysClr val="windowText" lastClr="000000"/>
                </a:solidFill>
                <a:latin typeface="Verdana"/>
              </a:rPr>
              <a:t>aanbeveling</a:t>
            </a:r>
            <a:r>
              <a:rPr lang="en-US" sz="2400" dirty="0">
                <a:solidFill>
                  <a:sysClr val="windowText" lastClr="000000"/>
                </a:solidFill>
                <a:latin typeface="Verdana"/>
              </a:rPr>
              <a:t> is om metadata </a:t>
            </a:r>
            <a:r>
              <a:rPr lang="en-US" sz="2400" dirty="0" err="1">
                <a:solidFill>
                  <a:sysClr val="windowText" lastClr="000000"/>
                </a:solidFill>
                <a:latin typeface="Verdana"/>
              </a:rPr>
              <a:t>volgens</a:t>
            </a:r>
            <a:r>
              <a:rPr lang="en-US" sz="2400" dirty="0">
                <a:solidFill>
                  <a:sysClr val="windowText" lastClr="000000"/>
                </a:solidFill>
                <a:latin typeface="Verdana"/>
              </a:rPr>
              <a:t> de TOOI-</a:t>
            </a:r>
            <a:r>
              <a:rPr lang="en-US" sz="2400" dirty="0" err="1">
                <a:solidFill>
                  <a:sysClr val="windowText" lastClr="000000"/>
                </a:solidFill>
                <a:latin typeface="Verdana"/>
              </a:rPr>
              <a:t>standaard</a:t>
            </a:r>
            <a:r>
              <a:rPr lang="en-US" sz="2400" dirty="0">
                <a:solidFill>
                  <a:sysClr val="windowText" lastClr="000000"/>
                </a:solidFill>
                <a:latin typeface="Verdana"/>
              </a:rPr>
              <a:t> door </a:t>
            </a:r>
            <a:r>
              <a:rPr lang="en-US" sz="2400" dirty="0" err="1">
                <a:solidFill>
                  <a:sysClr val="windowText" lastClr="000000"/>
                </a:solidFill>
                <a:latin typeface="Verdana"/>
              </a:rPr>
              <a:t>te</a:t>
            </a:r>
            <a:r>
              <a:rPr lang="en-US" sz="2400" dirty="0">
                <a:solidFill>
                  <a:sysClr val="windowText" lastClr="000000"/>
                </a:solidFill>
                <a:latin typeface="Verdana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Verdana"/>
              </a:rPr>
              <a:t>geven</a:t>
            </a:r>
            <a:r>
              <a:rPr lang="en-US" sz="2400" dirty="0">
                <a:solidFill>
                  <a:sysClr val="windowText" lastClr="000000"/>
                </a:solidFill>
                <a:latin typeface="Verdana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Verdana"/>
              </a:rPr>
              <a:t>zodat</a:t>
            </a:r>
            <a:r>
              <a:rPr lang="en-US" sz="2400" dirty="0">
                <a:solidFill>
                  <a:sysClr val="windowText" lastClr="000000"/>
                </a:solidFill>
                <a:latin typeface="Verdana"/>
              </a:rPr>
              <a:t> de </a:t>
            </a:r>
            <a:r>
              <a:rPr lang="en-US" sz="2400" dirty="0" err="1">
                <a:solidFill>
                  <a:sysClr val="windowText" lastClr="000000"/>
                </a:solidFill>
                <a:latin typeface="Verdana"/>
              </a:rPr>
              <a:t>zoekfunctie</a:t>
            </a:r>
            <a:r>
              <a:rPr lang="en-US" sz="2400" dirty="0">
                <a:solidFill>
                  <a:sysClr val="windowText" lastClr="000000"/>
                </a:solidFill>
                <a:latin typeface="Verdana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Verdana"/>
              </a:rPr>
              <a:t>dit</a:t>
            </a:r>
            <a:r>
              <a:rPr lang="en-US" sz="2400" dirty="0">
                <a:solidFill>
                  <a:sysClr val="windowText" lastClr="000000"/>
                </a:solidFill>
                <a:latin typeface="Verdana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Verdana"/>
              </a:rPr>
              <a:t>goed</a:t>
            </a:r>
            <a:r>
              <a:rPr lang="en-US" sz="2400" dirty="0">
                <a:solidFill>
                  <a:sysClr val="windowText" lastClr="000000"/>
                </a:solidFill>
                <a:latin typeface="Verdana"/>
              </a:rPr>
              <a:t> en </a:t>
            </a:r>
            <a:r>
              <a:rPr lang="en-US" sz="2400" dirty="0" err="1">
                <a:solidFill>
                  <a:sysClr val="windowText" lastClr="000000"/>
                </a:solidFill>
                <a:latin typeface="Verdana"/>
              </a:rPr>
              <a:t>betekenisvol</a:t>
            </a:r>
            <a:r>
              <a:rPr lang="en-US" sz="2400" dirty="0">
                <a:solidFill>
                  <a:sysClr val="windowText" lastClr="000000"/>
                </a:solidFill>
                <a:latin typeface="Verdana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Verdana"/>
              </a:rPr>
              <a:t>kan</a:t>
            </a:r>
            <a:r>
              <a:rPr lang="en-US" sz="2400" dirty="0">
                <a:solidFill>
                  <a:sysClr val="windowText" lastClr="000000"/>
                </a:solidFill>
                <a:latin typeface="Verdana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Verdana"/>
              </a:rPr>
              <a:t>verwerken</a:t>
            </a:r>
            <a:r>
              <a:rPr lang="en-US" sz="2400" dirty="0">
                <a:solidFill>
                  <a:sysClr val="windowText" lastClr="000000"/>
                </a:solidFill>
                <a:latin typeface="Verdana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ysClr val="windowText" lastClr="000000"/>
              </a:solidFill>
              <a:latin typeface="Verdana"/>
            </a:endParaRPr>
          </a:p>
          <a:p>
            <a:pPr marL="342900" marR="0" lvl="0" indent="-3429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400" dirty="0">
                <a:solidFill>
                  <a:sysClr val="windowText" lastClr="000000"/>
                </a:solidFill>
                <a:latin typeface="Verdana"/>
              </a:rPr>
              <a:t>Naam/waarde worden </a:t>
            </a:r>
            <a:r>
              <a:rPr lang="nl-NL" sz="2400" dirty="0" err="1">
                <a:solidFill>
                  <a:sysClr val="windowText" lastClr="000000"/>
                </a:solidFill>
                <a:latin typeface="Verdana"/>
              </a:rPr>
              <a:t>geindexeerd</a:t>
            </a:r>
            <a:r>
              <a:rPr lang="nl-NL" sz="2400" dirty="0">
                <a:solidFill>
                  <a:sysClr val="windowText" lastClr="000000"/>
                </a:solidFill>
                <a:latin typeface="Verdana"/>
              </a:rPr>
              <a:t> en doorzoekbaar gemaakt;</a:t>
            </a:r>
          </a:p>
          <a:p>
            <a:pPr marL="342900" marR="0" lvl="0" indent="-3429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2400" dirty="0">
              <a:solidFill>
                <a:sysClr val="windowText" lastClr="000000"/>
              </a:solidFill>
              <a:latin typeface="Verdana"/>
            </a:endParaRPr>
          </a:p>
          <a:p>
            <a:pPr marL="342900" marR="0" lvl="0" indent="-3429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400" dirty="0">
                <a:solidFill>
                  <a:sysClr val="windowText" lastClr="000000"/>
                </a:solidFill>
                <a:latin typeface="Verdana"/>
              </a:rPr>
              <a:t>Geen metadata meegeleverd, indien mogelijk: </a:t>
            </a:r>
            <a:br>
              <a:rPr lang="nl-NL" sz="2400" dirty="0">
                <a:solidFill>
                  <a:sysClr val="windowText" lastClr="000000"/>
                </a:solidFill>
                <a:latin typeface="Verdana"/>
              </a:rPr>
            </a:br>
            <a:r>
              <a:rPr lang="nl-NL" sz="2400" dirty="0">
                <a:solidFill>
                  <a:sysClr val="windowText" lastClr="000000"/>
                </a:solidFill>
                <a:latin typeface="Verdana"/>
              </a:rPr>
              <a:t>- indexatie op inhoud;</a:t>
            </a:r>
          </a:p>
          <a:p>
            <a:pPr marR="0" lvl="0">
              <a:lnSpc>
                <a:spcPct val="100000"/>
              </a:lnSpc>
              <a:buClrTx/>
              <a:buSzTx/>
              <a:tabLst/>
              <a:defRPr/>
            </a:pPr>
            <a:r>
              <a:rPr lang="nl-NL" sz="2400" dirty="0">
                <a:solidFill>
                  <a:sysClr val="windowText" lastClr="000000"/>
                </a:solidFill>
                <a:latin typeface="Verdana"/>
              </a:rPr>
              <a:t>   - KOOP zorgt voor invulling minimale set metadata</a:t>
            </a:r>
          </a:p>
          <a:p>
            <a:pPr marL="342900" marR="0" lvl="0" indent="-3429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4400" kern="0" dirty="0">
              <a:solidFill>
                <a:sysClr val="windowText" lastClr="000000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3FB8669-08D7-6091-6534-6C95FD46E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2600" y="8776233"/>
            <a:ext cx="9413797" cy="3712887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979016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F371438-3017-1499-D24D-6037302B42B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2828250" y="12780963"/>
            <a:ext cx="1558925" cy="730250"/>
          </a:xfrm>
        </p:spPr>
        <p:txBody>
          <a:bodyPr/>
          <a:lstStyle/>
          <a:p>
            <a:pPr algn="ctr">
              <a:defRPr/>
            </a:pPr>
            <a:fld id="{EF0F3761-1497-CF42-BCAC-B7F3AC54793E}" type="slidenum">
              <a:rPr lang="nl-NL"/>
              <a:pPr algn="ctr">
                <a:defRPr/>
              </a:pPr>
              <a:t>2</a:t>
            </a:fld>
            <a:endParaRPr lang="nl-NL" dirty="0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77022688-FC58-A57D-553C-D5C78E39F689}"/>
              </a:ext>
            </a:extLst>
          </p:cNvPr>
          <p:cNvGrpSpPr/>
          <p:nvPr/>
        </p:nvGrpSpPr>
        <p:grpSpPr>
          <a:xfrm>
            <a:off x="1746549" y="4415020"/>
            <a:ext cx="20894076" cy="7170503"/>
            <a:chOff x="622365" y="2522177"/>
            <a:chExt cx="22632803" cy="7990663"/>
          </a:xfrm>
          <a:effectLst>
            <a:outerShdw blurRad="76200" dir="13500000" sy="23000" kx="1200000" algn="br" rotWithShape="0">
              <a:schemeClr val="bg1">
                <a:alpha val="20000"/>
              </a:schemeClr>
            </a:outerShdw>
          </a:effectLst>
        </p:grpSpPr>
        <p:sp>
          <p:nvSpPr>
            <p:cNvPr id="39940" name="Tekstvak 9">
              <a:extLst>
                <a:ext uri="{FF2B5EF4-FFF2-40B4-BE49-F238E27FC236}">
                  <a16:creationId xmlns:a16="http://schemas.microsoft.com/office/drawing/2014/main" id="{EE3BAA67-9508-DC00-508A-D7AF043E0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1038" y="3281363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nl-NL" altLang="nl-NL" sz="2400"/>
            </a:p>
          </p:txBody>
        </p:sp>
        <p:sp>
          <p:nvSpPr>
            <p:cNvPr id="4" name="Pijl: gebogen 3">
              <a:extLst>
                <a:ext uri="{FF2B5EF4-FFF2-40B4-BE49-F238E27FC236}">
                  <a16:creationId xmlns:a16="http://schemas.microsoft.com/office/drawing/2014/main" id="{EB20D917-0450-F2F5-6295-5BE1E60C1C16}"/>
                </a:ext>
              </a:extLst>
            </p:cNvPr>
            <p:cNvSpPr/>
            <p:nvPr/>
          </p:nvSpPr>
          <p:spPr>
            <a:xfrm rot="10800000" flipH="1">
              <a:off x="3956180" y="5362863"/>
              <a:ext cx="12936852" cy="4227488"/>
            </a:xfrm>
            <a:prstGeom prst="bentArrow">
              <a:avLst>
                <a:gd name="adj1" fmla="val 22698"/>
                <a:gd name="adj2" fmla="val 23522"/>
                <a:gd name="adj3" fmla="val 25000"/>
                <a:gd name="adj4" fmla="val 43750"/>
              </a:avLst>
            </a:prstGeom>
            <a:solidFill>
              <a:srgbClr val="D7E7CE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6" name="Rechthoek: afgeronde hoeken 5">
              <a:extLst>
                <a:ext uri="{FF2B5EF4-FFF2-40B4-BE49-F238E27FC236}">
                  <a16:creationId xmlns:a16="http://schemas.microsoft.com/office/drawing/2014/main" id="{64AD7A2C-6C32-D752-1475-57EE11B88049}"/>
                </a:ext>
              </a:extLst>
            </p:cNvPr>
            <p:cNvSpPr/>
            <p:nvPr/>
          </p:nvSpPr>
          <p:spPr>
            <a:xfrm>
              <a:off x="16893032" y="6285351"/>
              <a:ext cx="6362136" cy="4227489"/>
            </a:xfrm>
            <a:prstGeom prst="roundRect">
              <a:avLst/>
            </a:prstGeom>
            <a:solidFill>
              <a:srgbClr val="D7E7CE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D92267E2-5FEB-95DE-122F-057F745C6B0A}"/>
                </a:ext>
              </a:extLst>
            </p:cNvPr>
            <p:cNvSpPr/>
            <p:nvPr/>
          </p:nvSpPr>
          <p:spPr>
            <a:xfrm>
              <a:off x="1685664" y="3318004"/>
              <a:ext cx="5668734" cy="2057298"/>
            </a:xfrm>
            <a:prstGeom prst="ellipse">
              <a:avLst/>
            </a:prstGeom>
            <a:solidFill>
              <a:srgbClr val="D7E7CE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Google Shape;314;p3">
              <a:extLst>
                <a:ext uri="{FF2B5EF4-FFF2-40B4-BE49-F238E27FC236}">
                  <a16:creationId xmlns:a16="http://schemas.microsoft.com/office/drawing/2014/main" id="{BF7100E4-F4AF-77E2-1496-FAADFFF9737A}"/>
                </a:ext>
              </a:extLst>
            </p:cNvPr>
            <p:cNvSpPr/>
            <p:nvPr/>
          </p:nvSpPr>
          <p:spPr>
            <a:xfrm>
              <a:off x="3517306" y="2852003"/>
              <a:ext cx="4904234" cy="947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nl-NL" sz="20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5CFA9C78-9550-DB01-7A07-66A1BCE2D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915" y="3799164"/>
              <a:ext cx="3447896" cy="1277144"/>
            </a:xfrm>
            <a:prstGeom prst="rect">
              <a:avLst/>
            </a:prstGeom>
          </p:spPr>
        </p:pic>
        <p:sp>
          <p:nvSpPr>
            <p:cNvPr id="12" name="Google Shape;320;p3">
              <a:extLst>
                <a:ext uri="{FF2B5EF4-FFF2-40B4-BE49-F238E27FC236}">
                  <a16:creationId xmlns:a16="http://schemas.microsoft.com/office/drawing/2014/main" id="{A393C05E-978F-2AE3-0FC5-4300A2C66479}"/>
                </a:ext>
              </a:extLst>
            </p:cNvPr>
            <p:cNvSpPr/>
            <p:nvPr/>
          </p:nvSpPr>
          <p:spPr>
            <a:xfrm flipH="1">
              <a:off x="8964736" y="9360480"/>
              <a:ext cx="4425122" cy="44425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2000" b="1" i="0" u="none" strike="noStrike" cap="none" dirty="0">
                  <a:solidFill>
                    <a:srgbClr val="39870C"/>
                  </a:solidFill>
                  <a:latin typeface="Verdana"/>
                  <a:ea typeface="Verdana"/>
                  <a:cs typeface="Arial"/>
                  <a:sym typeface="Verdana"/>
                </a:rPr>
                <a:t>Opdrachtgeving Woo-index</a:t>
              </a:r>
              <a:endParaRPr sz="2000" b="1" i="0" u="none" strike="noStrike" cap="none" dirty="0">
                <a:solidFill>
                  <a:srgbClr val="3987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20;p3">
              <a:extLst>
                <a:ext uri="{FF2B5EF4-FFF2-40B4-BE49-F238E27FC236}">
                  <a16:creationId xmlns:a16="http://schemas.microsoft.com/office/drawing/2014/main" id="{C3F89263-7868-6B18-34AF-AE33EB65C95D}"/>
                </a:ext>
              </a:extLst>
            </p:cNvPr>
            <p:cNvSpPr/>
            <p:nvPr/>
          </p:nvSpPr>
          <p:spPr>
            <a:xfrm flipH="1">
              <a:off x="622365" y="2522177"/>
              <a:ext cx="8342370" cy="58144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2800" dirty="0">
                  <a:solidFill>
                    <a:schemeClr val="tx2"/>
                  </a:solidFill>
                  <a:latin typeface="Verdana"/>
                  <a:ea typeface="Verdana"/>
                  <a:cs typeface="Verdana"/>
                  <a:sym typeface="Verdana"/>
                </a:rPr>
                <a:t>BZK / Programma PLOOI, Open op Orde</a:t>
              </a:r>
              <a:endParaRPr sz="2800" b="0" i="0" u="none" strike="noStrike" cap="none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320;p3">
            <a:extLst>
              <a:ext uri="{FF2B5EF4-FFF2-40B4-BE49-F238E27FC236}">
                <a16:creationId xmlns:a16="http://schemas.microsoft.com/office/drawing/2014/main" id="{D7807D7C-CCFD-71DB-19F6-702DA43245DE}"/>
              </a:ext>
            </a:extLst>
          </p:cNvPr>
          <p:cNvSpPr/>
          <p:nvPr/>
        </p:nvSpPr>
        <p:spPr>
          <a:xfrm flipH="1">
            <a:off x="17968742" y="11898369"/>
            <a:ext cx="3638698" cy="3986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1" i="0" u="none" strike="noStrike" cap="none" dirty="0">
                <a:solidFill>
                  <a:srgbClr val="39870C"/>
                </a:solidFill>
                <a:latin typeface="Verdana"/>
                <a:ea typeface="Verdana"/>
                <a:cs typeface="Arial"/>
                <a:sym typeface="Verdana"/>
              </a:rPr>
              <a:t>Ontwikkeling en beheer</a:t>
            </a:r>
            <a:endParaRPr sz="2000" b="1" i="0" u="none" strike="noStrike" cap="none" dirty="0">
              <a:solidFill>
                <a:srgbClr val="3987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el 19">
            <a:extLst>
              <a:ext uri="{FF2B5EF4-FFF2-40B4-BE49-F238E27FC236}">
                <a16:creationId xmlns:a16="http://schemas.microsoft.com/office/drawing/2014/main" id="{C01EB1A9-EE0C-E366-4856-CDD2116D5765}"/>
              </a:ext>
            </a:extLst>
          </p:cNvPr>
          <p:cNvSpPr txBox="1">
            <a:spLocks/>
          </p:cNvSpPr>
          <p:nvPr/>
        </p:nvSpPr>
        <p:spPr>
          <a:xfrm>
            <a:off x="1348756" y="1725278"/>
            <a:ext cx="15224744" cy="1293785"/>
          </a:xfrm>
          <a:prstGeom prst="rect">
            <a:avLst/>
          </a:prstGeom>
        </p:spPr>
        <p:txBody>
          <a:bodyPr/>
          <a:lstStyle>
            <a:lvl1pPr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nl-NL" dirty="0">
                <a:ea typeface="+mn-ea"/>
                <a:cs typeface="+mn-cs"/>
              </a:rPr>
              <a:t>Opdrachtgeving Woo-index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8FD9417-E667-2A40-E425-B565C9567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19789" y="8946670"/>
            <a:ext cx="4363017" cy="20034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D24A51B-735A-7E6E-6D4E-14EBE094D9F8}"/>
              </a:ext>
            </a:extLst>
          </p:cNvPr>
          <p:cNvSpPr/>
          <p:nvPr/>
        </p:nvSpPr>
        <p:spPr>
          <a:xfrm>
            <a:off x="12193587" y="0"/>
            <a:ext cx="12193588" cy="13716000"/>
          </a:xfrm>
          <a:prstGeom prst="rect">
            <a:avLst/>
          </a:prstGeom>
          <a:solidFill>
            <a:srgbClr val="D7E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9"/>
          <p:cNvSpPr>
            <a:spLocks noGrp="1"/>
          </p:cNvSpPr>
          <p:nvPr>
            <p:ph type="ctrTitle"/>
          </p:nvPr>
        </p:nvSpPr>
        <p:spPr>
          <a:xfrm>
            <a:off x="164736" y="961052"/>
            <a:ext cx="11556750" cy="1782762"/>
          </a:xfrm>
        </p:spPr>
        <p:txBody>
          <a:bodyPr>
            <a:noAutofit/>
          </a:bodyPr>
          <a:lstStyle/>
          <a:p>
            <a:r>
              <a:rPr lang="nl-NL" sz="4800" dirty="0">
                <a:solidFill>
                  <a:srgbClr val="39870C"/>
                </a:solidFill>
                <a:ea typeface="+mn-ea"/>
                <a:cs typeface="+mn-cs"/>
              </a:rPr>
              <a:t>Aanvullende</a:t>
            </a:r>
            <a:r>
              <a:rPr lang="nl-NL" sz="4800" dirty="0">
                <a:solidFill>
                  <a:srgbClr val="39870C"/>
                </a:solidFill>
              </a:rPr>
              <a:t> </a:t>
            </a:r>
            <a:r>
              <a:rPr lang="nl-NL" sz="4800" dirty="0">
                <a:solidFill>
                  <a:srgbClr val="39870C"/>
                </a:solidFill>
                <a:ea typeface="+mn-ea"/>
                <a:cs typeface="+mn-cs"/>
              </a:rPr>
              <a:t>zoekfunctionaliteit Woo-index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4" indent="0">
              <a:buNone/>
            </a:pPr>
            <a:endParaRPr lang="nl-NL" sz="4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4294967295"/>
          </p:nvPr>
        </p:nvSpPr>
        <p:spPr>
          <a:xfrm>
            <a:off x="12564710" y="4066896"/>
            <a:ext cx="10896600" cy="1782762"/>
          </a:xfrm>
        </p:spPr>
        <p:txBody>
          <a:bodyPr/>
          <a:lstStyle/>
          <a:p>
            <a:pPr lvl="1"/>
            <a:r>
              <a:rPr lang="nl-NL" sz="3200" b="0" dirty="0">
                <a:solidFill>
                  <a:schemeClr val="tx1"/>
                </a:solidFill>
              </a:rPr>
              <a:t>Doel: </a:t>
            </a:r>
            <a:br>
              <a:rPr lang="nl-NL" sz="3200" b="0" dirty="0">
                <a:solidFill>
                  <a:schemeClr val="tx1"/>
                </a:solidFill>
              </a:rPr>
            </a:br>
            <a:r>
              <a:rPr lang="nl-NL" sz="3200" b="0" dirty="0">
                <a:solidFill>
                  <a:schemeClr val="tx1"/>
                </a:solidFill>
              </a:rPr>
              <a:t>Documentverzamelingen doorzoekbaar maken op afzonderlijke documenten vanaf 1 centrale plek.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endParaRPr lang="nl-NL" sz="3400" b="0" dirty="0">
              <a:solidFill>
                <a:schemeClr val="tx1"/>
              </a:solidFill>
            </a:endParaRPr>
          </a:p>
          <a:p>
            <a:pPr marL="571500" lvl="1" indent="-571500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  <a:p>
            <a:pPr marL="571500" lvl="1" indent="-571500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  <a:p>
            <a:pPr marL="571500" lvl="1" indent="-571500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  <a:p>
            <a:pPr marL="571500" lvl="1" indent="-571500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  <a:p>
            <a:pPr marL="571500" lvl="1" indent="-571500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  <a:p>
            <a:pPr marL="571500" lvl="1" indent="-571500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  <a:p>
            <a:pPr marL="571500" lvl="1" indent="-571500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C16E7FD-C559-FEDA-4A37-36BA6F0314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2828250" y="12780963"/>
            <a:ext cx="1558925" cy="730250"/>
          </a:xfrm>
        </p:spPr>
        <p:txBody>
          <a:bodyPr/>
          <a:lstStyle/>
          <a:p>
            <a:pPr algn="ctr">
              <a:defRPr/>
            </a:pPr>
            <a:fld id="{0E0C543C-EF2B-E349-AEAD-AD62DC66D5E0}" type="slidenum">
              <a:rPr lang="nl-NL" smtClean="0"/>
              <a:pPr algn="ctr">
                <a:defRPr/>
              </a:pPr>
              <a:t>3</a:t>
            </a:fld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81740EB-4C3E-3D0D-0C7E-CAEAD125E93F}"/>
              </a:ext>
            </a:extLst>
          </p:cNvPr>
          <p:cNvSpPr txBox="1"/>
          <p:nvPr/>
        </p:nvSpPr>
        <p:spPr>
          <a:xfrm>
            <a:off x="12616951" y="7267048"/>
            <a:ext cx="11556750" cy="1152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l-NL" sz="3200" b="0" dirty="0"/>
              <a:t>Opname van documenten en metadata in de zoekfunctie gaat door middel van de Woo-harvester.</a:t>
            </a:r>
            <a:endParaRPr lang="nl-NL" sz="32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48090B7-A16A-1B3E-0177-0065ADC5CFD1}"/>
              </a:ext>
            </a:extLst>
          </p:cNvPr>
          <p:cNvSpPr txBox="1"/>
          <p:nvPr/>
        </p:nvSpPr>
        <p:spPr>
          <a:xfrm>
            <a:off x="12564710" y="10466509"/>
            <a:ext cx="11327740" cy="14061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l-NL" sz="3200" b="0" dirty="0"/>
              <a:t>Inspanning van bestuursorgaan is benodigd:</a:t>
            </a:r>
            <a:br>
              <a:rPr lang="nl-NL" sz="3200" b="0" dirty="0"/>
            </a:br>
            <a:r>
              <a:rPr lang="nl-NL" sz="3200" dirty="0">
                <a:latin typeface="Verdana"/>
                <a:hlinkClick r:id="rId2"/>
              </a:rPr>
              <a:t>Publicatiestandaarden zijn hier voor opgesteld.</a:t>
            </a:r>
            <a:br>
              <a:rPr lang="nl-NL" sz="3200" dirty="0">
                <a:latin typeface="Verdana"/>
                <a:hlinkClick r:id="rId2"/>
              </a:rPr>
            </a:br>
            <a:br>
              <a:rPr lang="nl-NL" sz="3200" dirty="0">
                <a:latin typeface="Verdana"/>
              </a:rPr>
            </a:br>
            <a:endParaRPr kumimoji="0" lang="nl-NL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/>
            </a:endParaRPr>
          </a:p>
        </p:txBody>
      </p:sp>
      <p:pic>
        <p:nvPicPr>
          <p:cNvPr id="5" name="Afbeelding 4" descr="Afbeelding met zwart, duisternis&#10;&#10;Automatisch gegenereerde beschrijving">
            <a:extLst>
              <a:ext uri="{FF2B5EF4-FFF2-40B4-BE49-F238E27FC236}">
                <a16:creationId xmlns:a16="http://schemas.microsoft.com/office/drawing/2014/main" id="{032B4CA1-EB67-A79C-4C19-B73ACFC83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899" y="6456253"/>
            <a:ext cx="2774113" cy="27741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6BE295A-C262-5F3F-0CBC-8A10651AB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667" y="3548774"/>
            <a:ext cx="5258529" cy="281900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Afbeelding 5" descr="Afbeelding met Lettertype, schermopname, symbool, lijn&#10;&#10;Automatisch gegenereerde beschrijving">
            <a:extLst>
              <a:ext uri="{FF2B5EF4-FFF2-40B4-BE49-F238E27FC236}">
                <a16:creationId xmlns:a16="http://schemas.microsoft.com/office/drawing/2014/main" id="{3539467C-54CE-0D22-5AB8-A1952CB476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429" y="10182071"/>
            <a:ext cx="1975004" cy="1975004"/>
          </a:xfrm>
          <a:prstGeom prst="rect">
            <a:avLst/>
          </a:prstGeom>
        </p:spPr>
      </p:pic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F220878C-D484-EABA-789C-A479F871E954}"/>
              </a:ext>
            </a:extLst>
          </p:cNvPr>
          <p:cNvCxnSpPr>
            <a:stCxn id="9" idx="3"/>
            <a:endCxn id="23" idx="1"/>
          </p:cNvCxnSpPr>
          <p:nvPr/>
        </p:nvCxnSpPr>
        <p:spPr>
          <a:xfrm>
            <a:off x="9416196" y="4958277"/>
            <a:ext cx="31485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3A232390-701F-4073-F136-FD0F4CD8EAA7}"/>
              </a:ext>
            </a:extLst>
          </p:cNvPr>
          <p:cNvCxnSpPr>
            <a:stCxn id="5" idx="3"/>
            <a:endCxn id="8" idx="1"/>
          </p:cNvCxnSpPr>
          <p:nvPr/>
        </p:nvCxnSpPr>
        <p:spPr>
          <a:xfrm>
            <a:off x="8142012" y="7843310"/>
            <a:ext cx="447493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40C8D53A-BC03-1C8B-872A-FF5C08CD4590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>
            <a:off x="7774433" y="11169573"/>
            <a:ext cx="47902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al 26">
            <a:extLst>
              <a:ext uri="{FF2B5EF4-FFF2-40B4-BE49-F238E27FC236}">
                <a16:creationId xmlns:a16="http://schemas.microsoft.com/office/drawing/2014/main" id="{86F81555-5757-CC80-41A9-45C264F116AC}"/>
              </a:ext>
            </a:extLst>
          </p:cNvPr>
          <p:cNvSpPr/>
          <p:nvPr/>
        </p:nvSpPr>
        <p:spPr>
          <a:xfrm>
            <a:off x="11955937" y="4671430"/>
            <a:ext cx="661014" cy="573691"/>
          </a:xfrm>
          <a:prstGeom prst="ellipse">
            <a:avLst/>
          </a:prstGeom>
          <a:solidFill>
            <a:srgbClr val="D7E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7A625506-995E-475B-E0E1-9646C1311558}"/>
              </a:ext>
            </a:extLst>
          </p:cNvPr>
          <p:cNvSpPr/>
          <p:nvPr/>
        </p:nvSpPr>
        <p:spPr>
          <a:xfrm>
            <a:off x="11955937" y="7556463"/>
            <a:ext cx="661014" cy="573691"/>
          </a:xfrm>
          <a:prstGeom prst="ellipse">
            <a:avLst/>
          </a:prstGeom>
          <a:solidFill>
            <a:srgbClr val="D7E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>
            <a:extLst>
              <a:ext uri="{FF2B5EF4-FFF2-40B4-BE49-F238E27FC236}">
                <a16:creationId xmlns:a16="http://schemas.microsoft.com/office/drawing/2014/main" id="{0B893074-937E-3EF5-8CD0-35C9E07DBF76}"/>
              </a:ext>
            </a:extLst>
          </p:cNvPr>
          <p:cNvSpPr/>
          <p:nvPr/>
        </p:nvSpPr>
        <p:spPr>
          <a:xfrm>
            <a:off x="11955937" y="10882726"/>
            <a:ext cx="661014" cy="573691"/>
          </a:xfrm>
          <a:prstGeom prst="ellipse">
            <a:avLst/>
          </a:prstGeom>
          <a:solidFill>
            <a:srgbClr val="D7E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350C3956-FA1E-50E6-4D4C-087FE3B0F49B}"/>
              </a:ext>
            </a:extLst>
          </p:cNvPr>
          <p:cNvSpPr txBox="1"/>
          <p:nvPr/>
        </p:nvSpPr>
        <p:spPr>
          <a:xfrm>
            <a:off x="13363574" y="8419573"/>
            <a:ext cx="108101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nl-NL" sz="3200" dirty="0">
                <a:latin typeface="+mn-lt"/>
              </a:rPr>
              <a:t>Documenten worden opgehaald, verwerkt </a:t>
            </a:r>
            <a:br>
              <a:rPr lang="nl-NL" sz="3200" dirty="0">
                <a:latin typeface="+mn-lt"/>
              </a:rPr>
            </a:br>
            <a:r>
              <a:rPr lang="nl-NL" sz="3200" dirty="0">
                <a:latin typeface="+mn-lt"/>
              </a:rPr>
              <a:t>maar niet bewaard</a:t>
            </a:r>
          </a:p>
          <a:p>
            <a:r>
              <a:rPr lang="nl-NL" sz="3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→ Verwijzen terug naar de bron</a:t>
            </a:r>
            <a:endParaRPr lang="nl-NL" sz="3200" dirty="0">
              <a:latin typeface="+mn-lt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9A34DFB-55FC-4977-6162-52B0E0977E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11651" y="0"/>
            <a:ext cx="905300" cy="191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68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E380E-86B0-9DCD-848A-2A00C2863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B7D3D48-0B14-D8FD-13E2-421EEE14B2C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2828250" y="12780963"/>
            <a:ext cx="1558925" cy="730250"/>
          </a:xfrm>
        </p:spPr>
        <p:txBody>
          <a:bodyPr/>
          <a:lstStyle/>
          <a:p>
            <a:pPr algn="ctr">
              <a:defRPr/>
            </a:pPr>
            <a:fld id="{DB03E6F7-A7B2-FE42-8528-2CCAB2DC25BC}" type="slidenum">
              <a:rPr lang="nl-NL" smtClean="0"/>
              <a:pPr algn="ctr">
                <a:defRPr/>
              </a:pPr>
              <a:t>4</a:t>
            </a:fld>
            <a:endParaRPr lang="nl-NL" dirty="0"/>
          </a:p>
        </p:txBody>
      </p:sp>
      <p:grpSp>
        <p:nvGrpSpPr>
          <p:cNvPr id="97" name="Groep 96">
            <a:extLst>
              <a:ext uri="{FF2B5EF4-FFF2-40B4-BE49-F238E27FC236}">
                <a16:creationId xmlns:a16="http://schemas.microsoft.com/office/drawing/2014/main" id="{9102B455-51CA-C14E-3EF5-E133B10B0FFB}"/>
              </a:ext>
            </a:extLst>
          </p:cNvPr>
          <p:cNvGrpSpPr/>
          <p:nvPr/>
        </p:nvGrpSpPr>
        <p:grpSpPr>
          <a:xfrm>
            <a:off x="1810991" y="3965195"/>
            <a:ext cx="23027305" cy="9180893"/>
            <a:chOff x="1071689" y="4015562"/>
            <a:chExt cx="23027305" cy="9180893"/>
          </a:xfrm>
        </p:grpSpPr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465B3D39-2DA4-89B8-094A-D2978E340C7D}"/>
                </a:ext>
              </a:extLst>
            </p:cNvPr>
            <p:cNvGrpSpPr/>
            <p:nvPr/>
          </p:nvGrpSpPr>
          <p:grpSpPr>
            <a:xfrm>
              <a:off x="1071689" y="4015562"/>
              <a:ext cx="23027305" cy="9180893"/>
              <a:chOff x="1071689" y="4015562"/>
              <a:chExt cx="23027305" cy="9180893"/>
            </a:xfrm>
          </p:grpSpPr>
          <p:grpSp>
            <p:nvGrpSpPr>
              <p:cNvPr id="88" name="Groep 87">
                <a:extLst>
                  <a:ext uri="{FF2B5EF4-FFF2-40B4-BE49-F238E27FC236}">
                    <a16:creationId xmlns:a16="http://schemas.microsoft.com/office/drawing/2014/main" id="{934C1435-6272-FC31-7129-062EBABD456D}"/>
                  </a:ext>
                </a:extLst>
              </p:cNvPr>
              <p:cNvGrpSpPr/>
              <p:nvPr/>
            </p:nvGrpSpPr>
            <p:grpSpPr>
              <a:xfrm>
                <a:off x="1071689" y="4015562"/>
                <a:ext cx="23027305" cy="9180893"/>
                <a:chOff x="1071689" y="4015562"/>
                <a:chExt cx="23027305" cy="9180893"/>
              </a:xfrm>
            </p:grpSpPr>
            <p:sp>
              <p:nvSpPr>
                <p:cNvPr id="19" name="Tekstvak 127">
                  <a:extLst>
                    <a:ext uri="{FF2B5EF4-FFF2-40B4-BE49-F238E27FC236}">
                      <a16:creationId xmlns:a16="http://schemas.microsoft.com/office/drawing/2014/main" id="{92D5197E-0ADE-255B-DFC8-E67733465B41}"/>
                    </a:ext>
                  </a:extLst>
                </p:cNvPr>
                <p:cNvSpPr txBox="1"/>
                <p:nvPr/>
              </p:nvSpPr>
              <p:spPr>
                <a:xfrm>
                  <a:off x="19647151" y="6152714"/>
                  <a:ext cx="4451843" cy="369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/>
                    <a:t>Organisaties.overheid.nl/woo</a:t>
                  </a:r>
                </a:p>
              </p:txBody>
            </p:sp>
            <p:grpSp>
              <p:nvGrpSpPr>
                <p:cNvPr id="87" name="Groep 86">
                  <a:extLst>
                    <a:ext uri="{FF2B5EF4-FFF2-40B4-BE49-F238E27FC236}">
                      <a16:creationId xmlns:a16="http://schemas.microsoft.com/office/drawing/2014/main" id="{2683D2AF-5A12-3051-84C6-A698388E16DD}"/>
                    </a:ext>
                  </a:extLst>
                </p:cNvPr>
                <p:cNvGrpSpPr/>
                <p:nvPr/>
              </p:nvGrpSpPr>
              <p:grpSpPr>
                <a:xfrm>
                  <a:off x="1071689" y="4015562"/>
                  <a:ext cx="22243796" cy="9180893"/>
                  <a:chOff x="1071689" y="4015562"/>
                  <a:chExt cx="22243796" cy="9180893"/>
                </a:xfrm>
              </p:grpSpPr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A55CBD9B-C6AB-2E4E-254F-1FACDE32C850}"/>
                      </a:ext>
                    </a:extLst>
                  </p:cNvPr>
                  <p:cNvSpPr txBox="1"/>
                  <p:nvPr/>
                </p:nvSpPr>
                <p:spPr>
                  <a:xfrm>
                    <a:off x="15482455" y="13196455"/>
                    <a:ext cx="0" cy="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noAutofit/>
                  </a:bodyPr>
                  <a:lstStyle/>
                  <a:p>
                    <a:pPr algn="l"/>
                    <a:endParaRPr lang="nl-NL" sz="2400" dirty="0" err="1"/>
                  </a:p>
                </p:txBody>
              </p:sp>
              <p:sp>
                <p:nvSpPr>
                  <p:cNvPr id="41" name="Rechthoek: afgeronde hoeken 1">
                    <a:extLst>
                      <a:ext uri="{FF2B5EF4-FFF2-40B4-BE49-F238E27FC236}">
                        <a16:creationId xmlns:a16="http://schemas.microsoft.com/office/drawing/2014/main" id="{54F84F80-48E0-D368-92C7-E74269A621D4}"/>
                      </a:ext>
                    </a:extLst>
                  </p:cNvPr>
                  <p:cNvSpPr/>
                  <p:nvPr/>
                </p:nvSpPr>
                <p:spPr>
                  <a:xfrm>
                    <a:off x="1071689" y="7499887"/>
                    <a:ext cx="22243796" cy="5185989"/>
                  </a:xfrm>
                  <a:prstGeom prst="roundRect">
                    <a:avLst/>
                  </a:prstGeom>
                  <a:solidFill>
                    <a:srgbClr val="FFF0D0">
                      <a:alpha val="49804"/>
                    </a:srgbClr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8" name="Rechthoek: afgeronde hoeken 209">
                    <a:extLst>
                      <a:ext uri="{FF2B5EF4-FFF2-40B4-BE49-F238E27FC236}">
                        <a16:creationId xmlns:a16="http://schemas.microsoft.com/office/drawing/2014/main" id="{7D5AAEF9-055A-7AF0-3D20-565345DB5B8B}"/>
                      </a:ext>
                    </a:extLst>
                  </p:cNvPr>
                  <p:cNvSpPr/>
                  <p:nvPr/>
                </p:nvSpPr>
                <p:spPr>
                  <a:xfrm>
                    <a:off x="2338958" y="7632803"/>
                    <a:ext cx="2209381" cy="3853135"/>
                  </a:xfrm>
                  <a:prstGeom prst="round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lang="nl-NL" dirty="0"/>
                      <a:t>Weblocaties bestuursorgaan</a:t>
                    </a:r>
                  </a:p>
                </p:txBody>
              </p:sp>
              <p:cxnSp>
                <p:nvCxnSpPr>
                  <p:cNvPr id="11" name="Rechte verbindingslijn met pijl 137">
                    <a:extLst>
                      <a:ext uri="{FF2B5EF4-FFF2-40B4-BE49-F238E27FC236}">
                        <a16:creationId xmlns:a16="http://schemas.microsoft.com/office/drawing/2014/main" id="{E3F4431F-9200-B11A-B605-B2BFC51791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48339" y="10750720"/>
                    <a:ext cx="15711876" cy="59742"/>
                  </a:xfrm>
                  <a:prstGeom prst="straightConnector1">
                    <a:avLst/>
                  </a:prstGeom>
                  <a:ln>
                    <a:headEnd type="triangle" w="lg" len="lg"/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2" name="Graphic 11" descr="Mannelijk profiel silhouet">
                    <a:extLst>
                      <a:ext uri="{FF2B5EF4-FFF2-40B4-BE49-F238E27FC236}">
                        <a16:creationId xmlns:a16="http://schemas.microsoft.com/office/drawing/2014/main" id="{4786E6D7-DED5-2798-9A72-CC5C8C55730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634023" y="4517004"/>
                    <a:ext cx="1599896" cy="1613191"/>
                  </a:xfrm>
                  <a:prstGeom prst="rect">
                    <a:avLst/>
                  </a:prstGeom>
                </p:spPr>
              </p:pic>
              <p:pic>
                <p:nvPicPr>
                  <p:cNvPr id="15" name="Graphic 14" descr="Internet silhouet">
                    <a:extLst>
                      <a:ext uri="{FF2B5EF4-FFF2-40B4-BE49-F238E27FC236}">
                        <a16:creationId xmlns:a16="http://schemas.microsoft.com/office/drawing/2014/main" id="{F3C5265C-5E12-975D-C5BE-E76C3C48E2F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86160" y="4201227"/>
                    <a:ext cx="2209381" cy="2227740"/>
                  </a:xfrm>
                  <a:prstGeom prst="rect">
                    <a:avLst/>
                  </a:prstGeom>
                </p:spPr>
              </p:pic>
              <p:sp>
                <p:nvSpPr>
                  <p:cNvPr id="17" name="Tekstvak 125">
                    <a:extLst>
                      <a:ext uri="{FF2B5EF4-FFF2-40B4-BE49-F238E27FC236}">
                        <a16:creationId xmlns:a16="http://schemas.microsoft.com/office/drawing/2014/main" id="{418240AA-EBAD-C7CF-3FF1-883E5E3FE468}"/>
                      </a:ext>
                    </a:extLst>
                  </p:cNvPr>
                  <p:cNvSpPr txBox="1"/>
                  <p:nvPr/>
                </p:nvSpPr>
                <p:spPr>
                  <a:xfrm>
                    <a:off x="9312295" y="6086727"/>
                    <a:ext cx="3688629" cy="369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dirty="0"/>
                      <a:t>Redactie-omgeving ROO</a:t>
                    </a:r>
                  </a:p>
                </p:txBody>
              </p:sp>
              <p:pic>
                <p:nvPicPr>
                  <p:cNvPr id="18" name="Graphic 17" descr="Internet met effen opvulling">
                    <a:extLst>
                      <a:ext uri="{FF2B5EF4-FFF2-40B4-BE49-F238E27FC236}">
                        <a16:creationId xmlns:a16="http://schemas.microsoft.com/office/drawing/2014/main" id="{437981D1-6230-2CCF-C72B-858096934CC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148249" y="4188804"/>
                    <a:ext cx="2209381" cy="2227740"/>
                  </a:xfrm>
                  <a:prstGeom prst="rect">
                    <a:avLst/>
                  </a:prstGeom>
                </p:spPr>
              </p:pic>
              <p:sp>
                <p:nvSpPr>
                  <p:cNvPr id="20" name="Tekstvak 128">
                    <a:extLst>
                      <a:ext uri="{FF2B5EF4-FFF2-40B4-BE49-F238E27FC236}">
                        <a16:creationId xmlns:a16="http://schemas.microsoft.com/office/drawing/2014/main" id="{CD7A568C-08F8-E365-BDBC-EFFA466E96CE}"/>
                      </a:ext>
                    </a:extLst>
                  </p:cNvPr>
                  <p:cNvSpPr txBox="1"/>
                  <p:nvPr/>
                </p:nvSpPr>
                <p:spPr>
                  <a:xfrm>
                    <a:off x="6282612" y="6168526"/>
                    <a:ext cx="1599898" cy="369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dirty="0"/>
                      <a:t>Account</a:t>
                    </a:r>
                  </a:p>
                </p:txBody>
              </p:sp>
              <p:cxnSp>
                <p:nvCxnSpPr>
                  <p:cNvPr id="21" name="Rechte verbindingslijn met pijl 129">
                    <a:extLst>
                      <a:ext uri="{FF2B5EF4-FFF2-40B4-BE49-F238E27FC236}">
                        <a16:creationId xmlns:a16="http://schemas.microsoft.com/office/drawing/2014/main" id="{DF0E39CC-46D8-FD5D-E570-B24A98E4778C}"/>
                      </a:ext>
                    </a:extLst>
                  </p:cNvPr>
                  <p:cNvCxnSpPr>
                    <a:cxnSpLocks/>
                    <a:stCxn id="12" idx="3"/>
                    <a:endCxn id="15" idx="1"/>
                  </p:cNvCxnSpPr>
                  <p:nvPr/>
                </p:nvCxnSpPr>
                <p:spPr>
                  <a:xfrm flipV="1">
                    <a:off x="4233919" y="5315097"/>
                    <a:ext cx="5452241" cy="8503"/>
                  </a:xfrm>
                  <a:prstGeom prst="straightConnector1">
                    <a:avLst/>
                  </a:prstGeom>
                  <a:ln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2" name="Graphic 21" descr="Internet met effen opvulling">
                    <a:extLst>
                      <a:ext uri="{FF2B5EF4-FFF2-40B4-BE49-F238E27FC236}">
                        <a16:creationId xmlns:a16="http://schemas.microsoft.com/office/drawing/2014/main" id="{2BC2BA6C-A9C5-8087-19A2-AA73B0E238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260215" y="9136761"/>
                    <a:ext cx="2209381" cy="2227740"/>
                  </a:xfrm>
                  <a:prstGeom prst="rect">
                    <a:avLst/>
                  </a:prstGeom>
                </p:spPr>
              </p:pic>
              <p:sp>
                <p:nvSpPr>
                  <p:cNvPr id="23" name="Tekstvak 134">
                    <a:extLst>
                      <a:ext uri="{FF2B5EF4-FFF2-40B4-BE49-F238E27FC236}">
                        <a16:creationId xmlns:a16="http://schemas.microsoft.com/office/drawing/2014/main" id="{C6711916-4AF2-9862-708F-EB21E6152C0A}"/>
                      </a:ext>
                    </a:extLst>
                  </p:cNvPr>
                  <p:cNvSpPr txBox="1"/>
                  <p:nvPr/>
                </p:nvSpPr>
                <p:spPr>
                  <a:xfrm>
                    <a:off x="19647151" y="11249284"/>
                    <a:ext cx="332532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nl-NL" dirty="0"/>
                      <a:t>open.overheid.nl</a:t>
                    </a:r>
                    <a:endParaRPr lang="nl-NL" b="1" dirty="0"/>
                  </a:p>
                </p:txBody>
              </p:sp>
              <p:cxnSp>
                <p:nvCxnSpPr>
                  <p:cNvPr id="24" name="Rechte verbindingslijn met pijl 135">
                    <a:extLst>
                      <a:ext uri="{FF2B5EF4-FFF2-40B4-BE49-F238E27FC236}">
                        <a16:creationId xmlns:a16="http://schemas.microsoft.com/office/drawing/2014/main" id="{F33CE9BC-65B7-FA85-6374-574E5A11F1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1697485" y="5319348"/>
                    <a:ext cx="1699552" cy="18950"/>
                  </a:xfrm>
                  <a:prstGeom prst="straightConnector1">
                    <a:avLst/>
                  </a:prstGeom>
                  <a:ln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Tekstvak 145">
                    <a:extLst>
                      <a:ext uri="{FF2B5EF4-FFF2-40B4-BE49-F238E27FC236}">
                        <a16:creationId xmlns:a16="http://schemas.microsoft.com/office/drawing/2014/main" id="{14221810-316E-575F-6D5D-215C8A58835E}"/>
                      </a:ext>
                    </a:extLst>
                  </p:cNvPr>
                  <p:cNvSpPr txBox="1"/>
                  <p:nvPr/>
                </p:nvSpPr>
                <p:spPr>
                  <a:xfrm>
                    <a:off x="2218146" y="6008630"/>
                    <a:ext cx="2451007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nl-NL" dirty="0"/>
                      <a:t>Beheerder bestuursorgaan</a:t>
                    </a:r>
                  </a:p>
                </p:txBody>
              </p:sp>
              <p:pic>
                <p:nvPicPr>
                  <p:cNvPr id="26" name="Graphic 25" descr="Ontgrendelen silhouet">
                    <a:extLst>
                      <a:ext uri="{FF2B5EF4-FFF2-40B4-BE49-F238E27FC236}">
                        <a16:creationId xmlns:a16="http://schemas.microsoft.com/office/drawing/2014/main" id="{8C48D819-4245-5C16-6CB2-B53E3CBEF4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40300" y="5447138"/>
                    <a:ext cx="726984" cy="733024"/>
                  </a:xfrm>
                  <a:prstGeom prst="rect">
                    <a:avLst/>
                  </a:prstGeom>
                </p:spPr>
              </p:pic>
              <p:sp>
                <p:nvSpPr>
                  <p:cNvPr id="28" name="Tekstvak 166">
                    <a:extLst>
                      <a:ext uri="{FF2B5EF4-FFF2-40B4-BE49-F238E27FC236}">
                        <a16:creationId xmlns:a16="http://schemas.microsoft.com/office/drawing/2014/main" id="{68DA1100-1552-E34B-B240-3EED20DF33C1}"/>
                      </a:ext>
                    </a:extLst>
                  </p:cNvPr>
                  <p:cNvSpPr txBox="1"/>
                  <p:nvPr/>
                </p:nvSpPr>
                <p:spPr>
                  <a:xfrm>
                    <a:off x="10049663" y="8140404"/>
                    <a:ext cx="3224972" cy="738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1400" i="1" dirty="0"/>
                      <a:t>Verwijst naar </a:t>
                    </a:r>
                    <a:r>
                      <a:rPr lang="nl-NL" sz="1400" i="1" u="sng" dirty="0"/>
                      <a:t>documentverzameling</a:t>
                    </a:r>
                    <a:r>
                      <a:rPr lang="nl-NL" sz="1400" i="1" dirty="0"/>
                      <a:t> op weblocatie bestuursorgaan</a:t>
                    </a:r>
                  </a:p>
                </p:txBody>
              </p:sp>
              <p:cxnSp>
                <p:nvCxnSpPr>
                  <p:cNvPr id="29" name="Verbindingslijn: gebogen 174">
                    <a:extLst>
                      <a:ext uri="{FF2B5EF4-FFF2-40B4-BE49-F238E27FC236}">
                        <a16:creationId xmlns:a16="http://schemas.microsoft.com/office/drawing/2014/main" id="{38F6865D-5EFC-D9D3-55DF-698421C89C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V="1">
                    <a:off x="4548340" y="6626611"/>
                    <a:ext cx="9260967" cy="1374738"/>
                  </a:xfrm>
                  <a:prstGeom prst="bentConnector3">
                    <a:avLst>
                      <a:gd name="adj1" fmla="val -54"/>
                    </a:avLst>
                  </a:prstGeom>
                  <a:ln>
                    <a:prstDash val="dash"/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Rechte verbindingslijn met pijl 189">
                    <a:extLst>
                      <a:ext uri="{FF2B5EF4-FFF2-40B4-BE49-F238E27FC236}">
                        <a16:creationId xmlns:a16="http://schemas.microsoft.com/office/drawing/2014/main" id="{36D7357F-9EB1-2FDF-BD93-2098880A8BC4}"/>
                      </a:ext>
                    </a:extLst>
                  </p:cNvPr>
                  <p:cNvCxnSpPr>
                    <a:cxnSpLocks/>
                    <a:endCxn id="18" idx="1"/>
                  </p:cNvCxnSpPr>
                  <p:nvPr/>
                </p:nvCxnSpPr>
                <p:spPr>
                  <a:xfrm>
                    <a:off x="15138401" y="5297456"/>
                    <a:ext cx="5009848" cy="5218"/>
                  </a:xfrm>
                  <a:prstGeom prst="straightConnector1">
                    <a:avLst/>
                  </a:prstGeom>
                  <a:ln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" name="Rechthoek: afgeronde hoeken 207">
                    <a:extLst>
                      <a:ext uri="{FF2B5EF4-FFF2-40B4-BE49-F238E27FC236}">
                        <a16:creationId xmlns:a16="http://schemas.microsoft.com/office/drawing/2014/main" id="{D76C3CF5-FA56-5D02-1B97-2877E750A198}"/>
                      </a:ext>
                    </a:extLst>
                  </p:cNvPr>
                  <p:cNvSpPr/>
                  <p:nvPr/>
                </p:nvSpPr>
                <p:spPr>
                  <a:xfrm>
                    <a:off x="13408432" y="4015562"/>
                    <a:ext cx="1785127" cy="1288313"/>
                  </a:xfrm>
                  <a:prstGeom prst="round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nl-NL" dirty="0" err="1"/>
                      <a:t>Woo</a:t>
                    </a:r>
                    <a:r>
                      <a:rPr lang="nl-NL" dirty="0"/>
                      <a:t>-informatie</a:t>
                    </a:r>
                  </a:p>
                </p:txBody>
              </p:sp>
              <p:sp>
                <p:nvSpPr>
                  <p:cNvPr id="37" name="Rechthoek: afgeronde hoeken 208">
                    <a:extLst>
                      <a:ext uri="{FF2B5EF4-FFF2-40B4-BE49-F238E27FC236}">
                        <a16:creationId xmlns:a16="http://schemas.microsoft.com/office/drawing/2014/main" id="{4680CCFD-9ED7-69D7-D079-381A2ED404B2}"/>
                      </a:ext>
                    </a:extLst>
                  </p:cNvPr>
                  <p:cNvSpPr/>
                  <p:nvPr/>
                </p:nvSpPr>
                <p:spPr>
                  <a:xfrm>
                    <a:off x="13408432" y="5338298"/>
                    <a:ext cx="1785127" cy="1288313"/>
                  </a:xfrm>
                  <a:prstGeom prst="round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nl-NL" dirty="0"/>
                      <a:t>Verwijzingen (URL’s)</a:t>
                    </a:r>
                  </a:p>
                </p:txBody>
              </p:sp>
              <p:pic>
                <p:nvPicPr>
                  <p:cNvPr id="39" name="Afbeelding 6" descr="Afbeelding met vergrootglas, cirkel, spiegel, overdekt&#10;&#10;Automatisch gegenereerde beschrijving">
                    <a:extLst>
                      <a:ext uri="{FF2B5EF4-FFF2-40B4-BE49-F238E27FC236}">
                        <a16:creationId xmlns:a16="http://schemas.microsoft.com/office/drawing/2014/main" id="{F03F5D05-5618-5F16-69EF-6C11492564C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824160" y="10221998"/>
                    <a:ext cx="1491325" cy="1491325"/>
                  </a:xfrm>
                  <a:prstGeom prst="rect">
                    <a:avLst/>
                  </a:prstGeom>
                </p:spPr>
              </p:pic>
              <p:sp>
                <p:nvSpPr>
                  <p:cNvPr id="40" name="Tekstvak 7">
                    <a:extLst>
                      <a:ext uri="{FF2B5EF4-FFF2-40B4-BE49-F238E27FC236}">
                        <a16:creationId xmlns:a16="http://schemas.microsoft.com/office/drawing/2014/main" id="{D6621D3E-02DB-B7E2-07BB-9AC7BE99BD4A}"/>
                      </a:ext>
                    </a:extLst>
                  </p:cNvPr>
                  <p:cNvSpPr txBox="1"/>
                  <p:nvPr/>
                </p:nvSpPr>
                <p:spPr>
                  <a:xfrm>
                    <a:off x="21033808" y="11910414"/>
                    <a:ext cx="214099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1400" b="1" i="1" dirty="0"/>
                      <a:t>Zoekfunctionaliteit</a:t>
                    </a:r>
                  </a:p>
                </p:txBody>
              </p:sp>
              <p:sp>
                <p:nvSpPr>
                  <p:cNvPr id="5" name="Tekstvak 4">
                    <a:extLst>
                      <a:ext uri="{FF2B5EF4-FFF2-40B4-BE49-F238E27FC236}">
                        <a16:creationId xmlns:a16="http://schemas.microsoft.com/office/drawing/2014/main" id="{21598111-2BA5-66D1-FE9A-E5EAAEE6C617}"/>
                      </a:ext>
                    </a:extLst>
                  </p:cNvPr>
                  <p:cNvSpPr txBox="1"/>
                  <p:nvPr/>
                </p:nvSpPr>
                <p:spPr>
                  <a:xfrm>
                    <a:off x="1749411" y="11612592"/>
                    <a:ext cx="3388474" cy="9045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algn="ctr"/>
                    <a:r>
                      <a:rPr lang="nl-NL" sz="1600" dirty="0">
                        <a:solidFill>
                          <a:srgbClr val="39870C"/>
                        </a:solidFill>
                      </a:rPr>
                      <a:t>Content management systeem </a:t>
                    </a:r>
                  </a:p>
                  <a:p>
                    <a:pPr algn="ctr"/>
                    <a:r>
                      <a:rPr lang="nl-NL" sz="1600" dirty="0">
                        <a:solidFill>
                          <a:srgbClr val="39870C"/>
                        </a:solidFill>
                      </a:rPr>
                      <a:t>/ </a:t>
                    </a:r>
                  </a:p>
                  <a:p>
                    <a:pPr algn="ctr"/>
                    <a:r>
                      <a:rPr lang="nl-NL" sz="1600" dirty="0">
                        <a:solidFill>
                          <a:srgbClr val="39870C"/>
                        </a:solidFill>
                      </a:rPr>
                      <a:t>Publicatieplatform</a:t>
                    </a:r>
                  </a:p>
                </p:txBody>
              </p:sp>
              <p:sp>
                <p:nvSpPr>
                  <p:cNvPr id="49" name="Tekstvak 48">
                    <a:extLst>
                      <a:ext uri="{FF2B5EF4-FFF2-40B4-BE49-F238E27FC236}">
                        <a16:creationId xmlns:a16="http://schemas.microsoft.com/office/drawing/2014/main" id="{70AE393E-FAE3-02ED-AC37-C78BA59ACB0E}"/>
                      </a:ext>
                    </a:extLst>
                  </p:cNvPr>
                  <p:cNvSpPr txBox="1"/>
                  <p:nvPr/>
                </p:nvSpPr>
                <p:spPr>
                  <a:xfrm>
                    <a:off x="4337533" y="8200398"/>
                    <a:ext cx="1885115" cy="338554"/>
                  </a:xfrm>
                  <a:prstGeom prst="rect">
                    <a:avLst/>
                  </a:prstGeom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r>
                      <a:rPr lang="nl-NL" sz="1600" dirty="0"/>
                      <a:t>Robots.txt</a:t>
                    </a:r>
                  </a:p>
                </p:txBody>
              </p:sp>
              <p:sp>
                <p:nvSpPr>
                  <p:cNvPr id="50" name="Tekstvak 49">
                    <a:extLst>
                      <a:ext uri="{FF2B5EF4-FFF2-40B4-BE49-F238E27FC236}">
                        <a16:creationId xmlns:a16="http://schemas.microsoft.com/office/drawing/2014/main" id="{C6494499-4750-0E6E-D8A7-7EA98037D6ED}"/>
                      </a:ext>
                    </a:extLst>
                  </p:cNvPr>
                  <p:cNvSpPr txBox="1"/>
                  <p:nvPr/>
                </p:nvSpPr>
                <p:spPr>
                  <a:xfrm>
                    <a:off x="4337532" y="8665606"/>
                    <a:ext cx="4220359" cy="338554"/>
                  </a:xfrm>
                  <a:prstGeom prst="rect">
                    <a:avLst/>
                  </a:prstGeom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r>
                      <a:rPr lang="nl-NL" sz="1600" dirty="0"/>
                      <a:t>Sitemapindex.xml en Sitemap.xml</a:t>
                    </a:r>
                  </a:p>
                </p:txBody>
              </p:sp>
              <p:sp>
                <p:nvSpPr>
                  <p:cNvPr id="51" name="Tekstvak 50">
                    <a:extLst>
                      <a:ext uri="{FF2B5EF4-FFF2-40B4-BE49-F238E27FC236}">
                        <a16:creationId xmlns:a16="http://schemas.microsoft.com/office/drawing/2014/main" id="{C48D1A94-33D9-F0B2-2DC7-498C6CCA18ED}"/>
                      </a:ext>
                    </a:extLst>
                  </p:cNvPr>
                  <p:cNvSpPr txBox="1"/>
                  <p:nvPr/>
                </p:nvSpPr>
                <p:spPr>
                  <a:xfrm>
                    <a:off x="4337532" y="9179819"/>
                    <a:ext cx="5282464" cy="338554"/>
                  </a:xfrm>
                  <a:prstGeom prst="rect">
                    <a:avLst/>
                  </a:prstGeom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r>
                      <a:rPr lang="nl-NL" sz="1600" dirty="0"/>
                      <a:t>Metadata (TOOI en/of naam/waarde-paren)</a:t>
                    </a:r>
                  </a:p>
                </p:txBody>
              </p:sp>
              <p:sp>
                <p:nvSpPr>
                  <p:cNvPr id="33" name="Tekstvak 166">
                    <a:extLst>
                      <a:ext uri="{FF2B5EF4-FFF2-40B4-BE49-F238E27FC236}">
                        <a16:creationId xmlns:a16="http://schemas.microsoft.com/office/drawing/2014/main" id="{9F705751-184B-C00B-B520-2AD70F43FFB6}"/>
                      </a:ext>
                    </a:extLst>
                  </p:cNvPr>
                  <p:cNvSpPr txBox="1"/>
                  <p:nvPr/>
                </p:nvSpPr>
                <p:spPr>
                  <a:xfrm>
                    <a:off x="14433951" y="7669406"/>
                    <a:ext cx="660355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1400" dirty="0"/>
                      <a:t>Haalt verwijzing op</a:t>
                    </a:r>
                  </a:p>
                </p:txBody>
              </p:sp>
              <p:sp>
                <p:nvSpPr>
                  <p:cNvPr id="34" name="Ovaal 33">
                    <a:extLst>
                      <a:ext uri="{FF2B5EF4-FFF2-40B4-BE49-F238E27FC236}">
                        <a16:creationId xmlns:a16="http://schemas.microsoft.com/office/drawing/2014/main" id="{013E534D-BD2E-3621-8CE9-311D3EC6E97C}"/>
                      </a:ext>
                    </a:extLst>
                  </p:cNvPr>
                  <p:cNvSpPr/>
                  <p:nvPr/>
                </p:nvSpPr>
                <p:spPr>
                  <a:xfrm>
                    <a:off x="17137582" y="9578386"/>
                    <a:ext cx="419493" cy="41550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69" name="Tekstvak 166">
                    <a:extLst>
                      <a:ext uri="{FF2B5EF4-FFF2-40B4-BE49-F238E27FC236}">
                        <a16:creationId xmlns:a16="http://schemas.microsoft.com/office/drawing/2014/main" id="{3EA8C1F7-0F34-72C4-67A1-F8231582E50E}"/>
                      </a:ext>
                    </a:extLst>
                  </p:cNvPr>
                  <p:cNvSpPr txBox="1"/>
                  <p:nvPr/>
                </p:nvSpPr>
                <p:spPr>
                  <a:xfrm>
                    <a:off x="10049663" y="11024002"/>
                    <a:ext cx="322497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1400" i="1" dirty="0"/>
                      <a:t>Verwijst naar </a:t>
                    </a:r>
                    <a:r>
                      <a:rPr lang="nl-NL" sz="1400" i="1" u="sng" dirty="0"/>
                      <a:t>document</a:t>
                    </a:r>
                    <a:r>
                      <a:rPr lang="nl-NL" sz="1400" i="1" dirty="0"/>
                      <a:t> op weblocatie bestuursorgaan</a:t>
                    </a:r>
                  </a:p>
                </p:txBody>
              </p:sp>
              <p:cxnSp>
                <p:nvCxnSpPr>
                  <p:cNvPr id="76" name="Verbindingslijn: gebogen 75">
                    <a:extLst>
                      <a:ext uri="{FF2B5EF4-FFF2-40B4-BE49-F238E27FC236}">
                        <a16:creationId xmlns:a16="http://schemas.microsoft.com/office/drawing/2014/main" id="{40D817A5-C61B-13B8-3CEC-335510CFC9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4165375" y="6626611"/>
                    <a:ext cx="6446970" cy="3173971"/>
                  </a:xfrm>
                  <a:prstGeom prst="bentConnector3">
                    <a:avLst>
                      <a:gd name="adj1" fmla="val -76"/>
                    </a:avLst>
                  </a:prstGeom>
                  <a:ln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" name="Gelijkbenige driehoek 84">
                    <a:extLst>
                      <a:ext uri="{FF2B5EF4-FFF2-40B4-BE49-F238E27FC236}">
                        <a16:creationId xmlns:a16="http://schemas.microsoft.com/office/drawing/2014/main" id="{47BCA204-B865-E4B6-9550-8B5353021A2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4027900" y="7753442"/>
                    <a:ext cx="279445" cy="322963"/>
                  </a:xfrm>
                  <a:prstGeom prst="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</p:grpSp>
          <p:cxnSp>
            <p:nvCxnSpPr>
              <p:cNvPr id="89" name="Rechte verbindingslijn met pijl 137">
                <a:extLst>
                  <a:ext uri="{FF2B5EF4-FFF2-40B4-BE49-F238E27FC236}">
                    <a16:creationId xmlns:a16="http://schemas.microsoft.com/office/drawing/2014/main" id="{B203AF4B-4FB6-A3A9-4BE7-118B1D911F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48339" y="9797185"/>
                <a:ext cx="16064006" cy="15514"/>
              </a:xfrm>
              <a:prstGeom prst="straightConnector1">
                <a:avLst/>
              </a:prstGeom>
              <a:ln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Tekstvak 166">
              <a:extLst>
                <a:ext uri="{FF2B5EF4-FFF2-40B4-BE49-F238E27FC236}">
                  <a16:creationId xmlns:a16="http://schemas.microsoft.com/office/drawing/2014/main" id="{56B3826E-8AE9-0519-8AB1-D80DB5A4757E}"/>
                </a:ext>
              </a:extLst>
            </p:cNvPr>
            <p:cNvSpPr txBox="1"/>
            <p:nvPr/>
          </p:nvSpPr>
          <p:spPr>
            <a:xfrm>
              <a:off x="8776793" y="9975637"/>
              <a:ext cx="32728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i="1" dirty="0"/>
                <a:t>Ophalen van document informatie + metadata door </a:t>
              </a:r>
              <a:r>
                <a:rPr lang="nl-NL" sz="1400" i="1" dirty="0" err="1"/>
                <a:t>Woo-harvester</a:t>
              </a:r>
              <a:endParaRPr lang="nl-NL" sz="1400" i="1" dirty="0"/>
            </a:p>
          </p:txBody>
        </p:sp>
      </p:grpSp>
      <p:sp>
        <p:nvSpPr>
          <p:cNvPr id="2" name="Titel 19">
            <a:extLst>
              <a:ext uri="{FF2B5EF4-FFF2-40B4-BE49-F238E27FC236}">
                <a16:creationId xmlns:a16="http://schemas.microsoft.com/office/drawing/2014/main" id="{29462FAB-1C51-0362-0FDA-F47290E672F3}"/>
              </a:ext>
            </a:extLst>
          </p:cNvPr>
          <p:cNvSpPr txBox="1">
            <a:spLocks/>
          </p:cNvSpPr>
          <p:nvPr/>
        </p:nvSpPr>
        <p:spPr>
          <a:xfrm>
            <a:off x="865534" y="1477389"/>
            <a:ext cx="21689664" cy="1293785"/>
          </a:xfrm>
          <a:prstGeom prst="rect">
            <a:avLst/>
          </a:prstGeom>
        </p:spPr>
        <p:txBody>
          <a:bodyPr/>
          <a:lstStyle>
            <a:lvl1pPr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nl-NL" dirty="0" err="1">
                <a:ea typeface="+mn-ea"/>
                <a:cs typeface="+mn-cs"/>
              </a:rPr>
              <a:t>Woo-index</a:t>
            </a:r>
            <a:r>
              <a:rPr lang="nl-NL" dirty="0">
                <a:ea typeface="+mn-ea"/>
                <a:cs typeface="+mn-cs"/>
              </a:rPr>
              <a:t> + aanvullende </a:t>
            </a:r>
          </a:p>
          <a:p>
            <a:pPr eaLnBrk="1" hangingPunct="1"/>
            <a:r>
              <a:rPr lang="nl-NL" dirty="0">
                <a:ea typeface="+mn-ea"/>
                <a:cs typeface="+mn-cs"/>
              </a:rPr>
              <a:t>Zoekfunctionaliteit (2)</a:t>
            </a:r>
          </a:p>
        </p:txBody>
      </p:sp>
      <p:sp>
        <p:nvSpPr>
          <p:cNvPr id="3" name="Rechthoek: afgeronde hoeken 1">
            <a:extLst>
              <a:ext uri="{FF2B5EF4-FFF2-40B4-BE49-F238E27FC236}">
                <a16:creationId xmlns:a16="http://schemas.microsoft.com/office/drawing/2014/main" id="{65EB40FB-9E91-D2BE-D9D6-C87350923FAF}"/>
              </a:ext>
            </a:extLst>
          </p:cNvPr>
          <p:cNvSpPr/>
          <p:nvPr/>
        </p:nvSpPr>
        <p:spPr>
          <a:xfrm>
            <a:off x="705609" y="7499887"/>
            <a:ext cx="1099686" cy="518598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Deel 2</a:t>
            </a:r>
          </a:p>
        </p:txBody>
      </p:sp>
      <p:sp>
        <p:nvSpPr>
          <p:cNvPr id="6" name="Rechthoek: afgeronde hoeken 1">
            <a:extLst>
              <a:ext uri="{FF2B5EF4-FFF2-40B4-BE49-F238E27FC236}">
                <a16:creationId xmlns:a16="http://schemas.microsoft.com/office/drawing/2014/main" id="{E34167D2-C8EF-DCD3-8F09-CE15954985C8}"/>
              </a:ext>
            </a:extLst>
          </p:cNvPr>
          <p:cNvSpPr/>
          <p:nvPr/>
        </p:nvSpPr>
        <p:spPr>
          <a:xfrm>
            <a:off x="705608" y="3365770"/>
            <a:ext cx="1099686" cy="4104841"/>
          </a:xfrm>
          <a:prstGeom prst="round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Deel 1</a:t>
            </a:r>
          </a:p>
        </p:txBody>
      </p:sp>
      <p:sp>
        <p:nvSpPr>
          <p:cNvPr id="7" name="Tekstvak 134">
            <a:extLst>
              <a:ext uri="{FF2B5EF4-FFF2-40B4-BE49-F238E27FC236}">
                <a16:creationId xmlns:a16="http://schemas.microsoft.com/office/drawing/2014/main" id="{2EF322AD-1396-5CA3-25F2-271CB84F8E64}"/>
              </a:ext>
            </a:extLst>
          </p:cNvPr>
          <p:cNvSpPr txBox="1"/>
          <p:nvPr/>
        </p:nvSpPr>
        <p:spPr>
          <a:xfrm>
            <a:off x="16973814" y="10008436"/>
            <a:ext cx="2225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Virusscan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DF34543C-7E32-C149-DA7B-45B52CC4DC2B}"/>
              </a:ext>
            </a:extLst>
          </p:cNvPr>
          <p:cNvSpPr/>
          <p:nvPr/>
        </p:nvSpPr>
        <p:spPr>
          <a:xfrm>
            <a:off x="10740273" y="9468006"/>
            <a:ext cx="543084" cy="4922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134">
            <a:extLst>
              <a:ext uri="{FF2B5EF4-FFF2-40B4-BE49-F238E27FC236}">
                <a16:creationId xmlns:a16="http://schemas.microsoft.com/office/drawing/2014/main" id="{F0377996-34B5-F413-2A74-5C40EE2147FC}"/>
              </a:ext>
            </a:extLst>
          </p:cNvPr>
          <p:cNvSpPr txBox="1"/>
          <p:nvPr/>
        </p:nvSpPr>
        <p:spPr>
          <a:xfrm>
            <a:off x="18771037" y="9985186"/>
            <a:ext cx="2225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Verwerking documenten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B838A3EF-36C0-0DD4-546A-8ADFD6758C17}"/>
              </a:ext>
            </a:extLst>
          </p:cNvPr>
          <p:cNvSpPr/>
          <p:nvPr/>
        </p:nvSpPr>
        <p:spPr>
          <a:xfrm>
            <a:off x="19565693" y="9481565"/>
            <a:ext cx="543084" cy="4922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4902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hoek 33">
            <a:extLst>
              <a:ext uri="{FF2B5EF4-FFF2-40B4-BE49-F238E27FC236}">
                <a16:creationId xmlns:a16="http://schemas.microsoft.com/office/drawing/2014/main" id="{2E7D909F-025D-7199-4427-AAE5D488D84A}"/>
              </a:ext>
            </a:extLst>
          </p:cNvPr>
          <p:cNvSpPr/>
          <p:nvPr/>
        </p:nvSpPr>
        <p:spPr>
          <a:xfrm flipH="1">
            <a:off x="20369540" y="3181384"/>
            <a:ext cx="3811839" cy="10329828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solidFill>
              <a:srgbClr val="3987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BF83DA62-C38B-6365-B9B4-EB99B032BC78}"/>
              </a:ext>
            </a:extLst>
          </p:cNvPr>
          <p:cNvSpPr/>
          <p:nvPr/>
        </p:nvSpPr>
        <p:spPr>
          <a:xfrm>
            <a:off x="205795" y="3181383"/>
            <a:ext cx="20163924" cy="10329829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solidFill>
              <a:srgbClr val="3987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9"/>
          <p:cNvSpPr>
            <a:spLocks noGrp="1"/>
          </p:cNvSpPr>
          <p:nvPr>
            <p:ph type="title" idx="4294967295"/>
          </p:nvPr>
        </p:nvSpPr>
        <p:spPr>
          <a:xfrm>
            <a:off x="205795" y="1597943"/>
            <a:ext cx="18095913" cy="1293812"/>
          </a:xfrm>
        </p:spPr>
        <p:txBody>
          <a:bodyPr/>
          <a:lstStyle/>
          <a:p>
            <a:r>
              <a:rPr lang="nl-NL" dirty="0"/>
              <a:t>Referentietraject aanvullende zoekfunctionaliteit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EC80549-88EC-1252-5009-E13849A67A3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2828250" y="12780963"/>
            <a:ext cx="1558925" cy="730250"/>
          </a:xfrm>
        </p:spPr>
        <p:txBody>
          <a:bodyPr/>
          <a:lstStyle/>
          <a:p>
            <a:pPr algn="ctr">
              <a:defRPr/>
            </a:pPr>
            <a:fld id="{0E0C543C-EF2B-E349-AEAD-AD62DC66D5E0}" type="slidenum">
              <a:rPr lang="nl-NL" smtClean="0"/>
              <a:pPr algn="ctr">
                <a:defRPr/>
              </a:pPr>
              <a:t>5</a:t>
            </a:fld>
            <a:endParaRPr lang="nl-NL" dirty="0"/>
          </a:p>
        </p:txBody>
      </p:sp>
      <p:sp>
        <p:nvSpPr>
          <p:cNvPr id="9" name="Tijdelijke aanduiding voor tekst 22">
            <a:extLst>
              <a:ext uri="{FF2B5EF4-FFF2-40B4-BE49-F238E27FC236}">
                <a16:creationId xmlns:a16="http://schemas.microsoft.com/office/drawing/2014/main" id="{AAABAAC1-251E-242C-44D5-9801B476B3F9}"/>
              </a:ext>
            </a:extLst>
          </p:cNvPr>
          <p:cNvSpPr txBox="1">
            <a:spLocks/>
          </p:cNvSpPr>
          <p:nvPr/>
        </p:nvSpPr>
        <p:spPr>
          <a:xfrm>
            <a:off x="2848298" y="3851100"/>
            <a:ext cx="12810909" cy="1293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1828800" rtl="0" fontAlgn="base">
              <a:spcBef>
                <a:spcPts val="24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828800" rtl="0" fontAlgn="base"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2600" b="1" kern="1200">
                <a:solidFill>
                  <a:srgbClr val="39870C"/>
                </a:solidFill>
                <a:latin typeface="+mn-lt"/>
                <a:ea typeface="+mn-ea"/>
                <a:cs typeface="+mn-cs"/>
              </a:defRPr>
            </a:lvl2pPr>
            <a:lvl3pPr algn="l" defTabSz="1828800" rtl="0" fontAlgn="base"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3200" b="1" kern="1200">
                <a:solidFill>
                  <a:srgbClr val="39870C"/>
                </a:solidFill>
                <a:latin typeface="+mn-lt"/>
                <a:ea typeface="+mn-ea"/>
                <a:cs typeface="+mn-cs"/>
              </a:defRPr>
            </a:lvl3pPr>
            <a:lvl4pPr indent="-358775" algn="l" defTabSz="1828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358775" algn="l" defTabSz="1828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36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eaLnBrk="1" hangingPunct="1"/>
            <a:r>
              <a:rPr lang="nl-NL" sz="3200" dirty="0">
                <a:solidFill>
                  <a:schemeClr val="tx1"/>
                </a:solidFill>
              </a:rPr>
              <a:t>DOEL:</a:t>
            </a:r>
            <a:br>
              <a:rPr lang="nl-NL" sz="3200" dirty="0">
                <a:solidFill>
                  <a:schemeClr val="tx1"/>
                </a:solidFill>
              </a:rPr>
            </a:br>
            <a:r>
              <a:rPr lang="nl-NL" sz="3200" b="0" dirty="0">
                <a:solidFill>
                  <a:schemeClr val="tx1"/>
                </a:solidFill>
              </a:rPr>
              <a:t>Software en publicatievoorwaarden toetsen aan de praktijk.</a:t>
            </a:r>
            <a:endParaRPr lang="nl-NL" sz="38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</p:txBody>
      </p:sp>
      <p:sp>
        <p:nvSpPr>
          <p:cNvPr id="27" name="Tijdelijke aanduiding voor tekst 22">
            <a:extLst>
              <a:ext uri="{FF2B5EF4-FFF2-40B4-BE49-F238E27FC236}">
                <a16:creationId xmlns:a16="http://schemas.microsoft.com/office/drawing/2014/main" id="{CE42F247-2F5E-66A0-5396-C529DCC6ABEA}"/>
              </a:ext>
            </a:extLst>
          </p:cNvPr>
          <p:cNvSpPr txBox="1">
            <a:spLocks/>
          </p:cNvSpPr>
          <p:nvPr/>
        </p:nvSpPr>
        <p:spPr>
          <a:xfrm>
            <a:off x="2848298" y="6877461"/>
            <a:ext cx="14486390" cy="14231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1828800" rtl="0" fontAlgn="base">
              <a:spcBef>
                <a:spcPts val="24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828800" rtl="0" fontAlgn="base"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2600" b="1" kern="1200">
                <a:solidFill>
                  <a:srgbClr val="39870C"/>
                </a:solidFill>
                <a:latin typeface="+mn-lt"/>
                <a:ea typeface="+mn-ea"/>
                <a:cs typeface="+mn-cs"/>
              </a:defRPr>
            </a:lvl2pPr>
            <a:lvl3pPr algn="l" defTabSz="1828800" rtl="0" fontAlgn="base"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3200" b="1" kern="1200">
                <a:solidFill>
                  <a:srgbClr val="39870C"/>
                </a:solidFill>
                <a:latin typeface="+mn-lt"/>
                <a:ea typeface="+mn-ea"/>
                <a:cs typeface="+mn-cs"/>
              </a:defRPr>
            </a:lvl3pPr>
            <a:lvl4pPr indent="-358775" algn="l" defTabSz="1828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358775" algn="l" defTabSz="1828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36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eaLnBrk="1" hangingPunct="1"/>
            <a:r>
              <a:rPr lang="nl-NL" sz="3200" b="0" dirty="0">
                <a:solidFill>
                  <a:schemeClr val="tx1"/>
                </a:solidFill>
              </a:rPr>
              <a:t>Met acht deelnemers tijdens intensief traject kennis- en ervaringen uitgewisseld.</a:t>
            </a:r>
            <a:br>
              <a:rPr lang="nl-NL" sz="3200" b="0" dirty="0">
                <a:solidFill>
                  <a:schemeClr val="tx1"/>
                </a:solidFill>
              </a:rPr>
            </a:br>
            <a:r>
              <a:rPr lang="nl-NL" sz="3200" b="0" dirty="0">
                <a:solidFill>
                  <a:schemeClr val="tx1"/>
                </a:solidFill>
              </a:rPr>
              <a:t>- Allen geïmplementeerd en gepubliceerd.</a:t>
            </a:r>
            <a:endParaRPr lang="nl-NL" sz="38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  <a:p>
            <a:pPr marL="571500" lvl="1" indent="-571500" algn="ctr" eaLnBrk="1" hangingPunct="1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</p:txBody>
      </p:sp>
      <p:sp>
        <p:nvSpPr>
          <p:cNvPr id="31" name="Tijdelijke aanduiding voor tekst 22">
            <a:extLst>
              <a:ext uri="{FF2B5EF4-FFF2-40B4-BE49-F238E27FC236}">
                <a16:creationId xmlns:a16="http://schemas.microsoft.com/office/drawing/2014/main" id="{83F97E1B-E63B-FC4C-C767-981AAC9A75CE}"/>
              </a:ext>
            </a:extLst>
          </p:cNvPr>
          <p:cNvSpPr txBox="1">
            <a:spLocks/>
          </p:cNvSpPr>
          <p:nvPr/>
        </p:nvSpPr>
        <p:spPr>
          <a:xfrm>
            <a:off x="2848298" y="10019877"/>
            <a:ext cx="12810909" cy="2533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1828800" rtl="0" fontAlgn="base">
              <a:spcBef>
                <a:spcPts val="24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828800" rtl="0" fontAlgn="base"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2600" b="1" kern="1200">
                <a:solidFill>
                  <a:srgbClr val="39870C"/>
                </a:solidFill>
                <a:latin typeface="+mn-lt"/>
                <a:ea typeface="+mn-ea"/>
                <a:cs typeface="+mn-cs"/>
              </a:defRPr>
            </a:lvl2pPr>
            <a:lvl3pPr algn="l" defTabSz="1828800" rtl="0" fontAlgn="base"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3200" b="1" kern="1200">
                <a:solidFill>
                  <a:srgbClr val="39870C"/>
                </a:solidFill>
                <a:latin typeface="+mn-lt"/>
                <a:ea typeface="+mn-ea"/>
                <a:cs typeface="+mn-cs"/>
              </a:defRPr>
            </a:lvl3pPr>
            <a:lvl4pPr indent="-358775" algn="l" defTabSz="1828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358775" algn="l" defTabSz="1828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36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eaLnBrk="1" hangingPunct="1"/>
            <a:r>
              <a:rPr lang="nl-NL" sz="3200" b="0" dirty="0">
                <a:solidFill>
                  <a:schemeClr val="tx1"/>
                </a:solidFill>
              </a:rPr>
              <a:t>Verbeterpunten verwerkt in de documentatie </a:t>
            </a:r>
            <a:r>
              <a:rPr lang="nl-NL" sz="3200" b="0" dirty="0">
                <a:solidFill>
                  <a:srgbClr val="FF0000"/>
                </a:solidFill>
              </a:rPr>
              <a:t>v</a:t>
            </a:r>
            <a:r>
              <a:rPr lang="nl-NL" sz="3200" dirty="0">
                <a:solidFill>
                  <a:srgbClr val="FF0000"/>
                </a:solidFill>
              </a:rPr>
              <a:t>0.93</a:t>
            </a:r>
            <a:br>
              <a:rPr lang="nl-NL" sz="3200" b="0" dirty="0">
                <a:solidFill>
                  <a:schemeClr val="tx1"/>
                </a:solidFill>
              </a:rPr>
            </a:br>
            <a:r>
              <a:rPr lang="nl-NL" sz="3200" b="0" dirty="0">
                <a:solidFill>
                  <a:schemeClr val="tx1"/>
                </a:solidFill>
              </a:rPr>
              <a:t>- Vooral verduidelijking</a:t>
            </a:r>
          </a:p>
          <a:p>
            <a:pPr marL="0" lvl="1" eaLnBrk="1" hangingPunct="1"/>
            <a:r>
              <a:rPr lang="nl-NL" sz="3200" b="0" dirty="0">
                <a:solidFill>
                  <a:schemeClr val="tx1"/>
                </a:solidFill>
              </a:rPr>
              <a:t>- Twee grotere uitzoekpunten: </a:t>
            </a:r>
            <a:br>
              <a:rPr lang="nl-NL" sz="3200" b="0" dirty="0">
                <a:solidFill>
                  <a:schemeClr val="tx1"/>
                </a:solidFill>
              </a:rPr>
            </a:br>
            <a:r>
              <a:rPr lang="nl-NL" sz="3200" b="0" dirty="0">
                <a:solidFill>
                  <a:schemeClr val="tx1"/>
                </a:solidFill>
              </a:rPr>
              <a:t>Cross domain verwijzingen en publiceren op dossierniveau.</a:t>
            </a:r>
          </a:p>
          <a:p>
            <a:pPr marL="914400" lvl="3" indent="0" eaLnBrk="1" hangingPunct="1">
              <a:buNone/>
            </a:pPr>
            <a:endParaRPr lang="nl-NL" sz="3600" b="0" dirty="0">
              <a:solidFill>
                <a:schemeClr val="tx1"/>
              </a:solidFill>
            </a:endParaRPr>
          </a:p>
        </p:txBody>
      </p:sp>
      <p:pic>
        <p:nvPicPr>
          <p:cNvPr id="13" name="Afbeelding 12" descr="Afbeelding met Graphics, Lettertype, symbool, logo&#10;&#10;Automatisch gegenereerde beschrijving">
            <a:extLst>
              <a:ext uri="{FF2B5EF4-FFF2-40B4-BE49-F238E27FC236}">
                <a16:creationId xmlns:a16="http://schemas.microsoft.com/office/drawing/2014/main" id="{F73C2C96-B446-B1AB-588E-9800BD8A8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96" y="10019877"/>
            <a:ext cx="1274374" cy="857673"/>
          </a:xfrm>
          <a:prstGeom prst="rect">
            <a:avLst/>
          </a:prstGeom>
        </p:spPr>
      </p:pic>
      <p:pic>
        <p:nvPicPr>
          <p:cNvPr id="14" name="Afbeelding 13" descr="Afbeelding met Lettertype, Graphics, logo, tekst&#10;&#10;Automatisch gegenereerde beschrijving">
            <a:extLst>
              <a:ext uri="{FF2B5EF4-FFF2-40B4-BE49-F238E27FC236}">
                <a16:creationId xmlns:a16="http://schemas.microsoft.com/office/drawing/2014/main" id="{54DD6DBD-0003-E3A3-DBE9-C34804866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2835" y="10379923"/>
            <a:ext cx="2517549" cy="753427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2089A06F-1153-672B-837A-3D0A8D447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6938" y="4415394"/>
            <a:ext cx="2886725" cy="959197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FAC97682-0D93-34BF-7479-697A5B4F18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3711" y="5604110"/>
            <a:ext cx="2577983" cy="936667"/>
          </a:xfrm>
          <a:prstGeom prst="rect">
            <a:avLst/>
          </a:prstGeom>
        </p:spPr>
      </p:pic>
      <p:pic>
        <p:nvPicPr>
          <p:cNvPr id="17" name="Afbeelding 16" descr="Afbeelding met schermopnam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768D284-4EF7-9008-119A-B18E14AE13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6342" y="7662052"/>
            <a:ext cx="4247999" cy="1638288"/>
          </a:xfrm>
          <a:prstGeom prst="rect">
            <a:avLst/>
          </a:prstGeom>
        </p:spPr>
      </p:pic>
      <p:pic>
        <p:nvPicPr>
          <p:cNvPr id="18" name="Picture 2" descr="Politie logo | Politie, Politie agenten, Politiefeestje">
            <a:extLst>
              <a:ext uri="{FF2B5EF4-FFF2-40B4-BE49-F238E27FC236}">
                <a16:creationId xmlns:a16="http://schemas.microsoft.com/office/drawing/2014/main" id="{B1ED4D56-B799-83EA-5F3F-E6654BF48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9671" y="6855710"/>
            <a:ext cx="1924429" cy="71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Afbeelding 18" descr="Afbeelding met tekst, logo, Lettertype, symbool&#10;&#10;Automatisch gegenereerde beschrijving">
            <a:extLst>
              <a:ext uri="{FF2B5EF4-FFF2-40B4-BE49-F238E27FC236}">
                <a16:creationId xmlns:a16="http://schemas.microsoft.com/office/drawing/2014/main" id="{B1FCA0B7-9F9E-5E38-F022-1A261C6974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061" y="9342225"/>
            <a:ext cx="3513320" cy="761925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979FED32-BD04-E69B-05D2-424F786CA6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44712" y="3336077"/>
            <a:ext cx="1825739" cy="917751"/>
          </a:xfrm>
          <a:prstGeom prst="rect">
            <a:avLst/>
          </a:prstGeom>
        </p:spPr>
      </p:pic>
      <p:pic>
        <p:nvPicPr>
          <p:cNvPr id="22" name="Afbeelding 21" descr="Afbeelding met Lettertype, Graphics, logo, tekst&#10;&#10;Automatisch gegenereerde beschrijving">
            <a:extLst>
              <a:ext uri="{FF2B5EF4-FFF2-40B4-BE49-F238E27FC236}">
                <a16:creationId xmlns:a16="http://schemas.microsoft.com/office/drawing/2014/main" id="{8A6C9EA1-6D43-DD94-04EF-DC0E427CEF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526" y="11670683"/>
            <a:ext cx="2360168" cy="730250"/>
          </a:xfrm>
          <a:prstGeom prst="rect">
            <a:avLst/>
          </a:prstGeom>
        </p:spPr>
      </p:pic>
      <p:sp>
        <p:nvSpPr>
          <p:cNvPr id="23" name="Titel 19">
            <a:extLst>
              <a:ext uri="{FF2B5EF4-FFF2-40B4-BE49-F238E27FC236}">
                <a16:creationId xmlns:a16="http://schemas.microsoft.com/office/drawing/2014/main" id="{AA025E3E-7162-19BF-86C1-DEC6B7A9DCAD}"/>
              </a:ext>
            </a:extLst>
          </p:cNvPr>
          <p:cNvSpPr txBox="1">
            <a:spLocks/>
          </p:cNvSpPr>
          <p:nvPr/>
        </p:nvSpPr>
        <p:spPr bwMode="auto">
          <a:xfrm>
            <a:off x="20563711" y="2498609"/>
            <a:ext cx="3195486" cy="55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nl-NL" sz="2400" dirty="0"/>
              <a:t>Deelnemers</a:t>
            </a:r>
          </a:p>
        </p:txBody>
      </p:sp>
      <p:pic>
        <p:nvPicPr>
          <p:cNvPr id="28" name="Afbeelding 27" descr="Afbeelding met tekenfilm, ontwerp&#10;&#10;Automatisch gegenereerde beschrijving">
            <a:extLst>
              <a:ext uri="{FF2B5EF4-FFF2-40B4-BE49-F238E27FC236}">
                <a16:creationId xmlns:a16="http://schemas.microsoft.com/office/drawing/2014/main" id="{F7CDB754-0CBF-D362-B9BA-9038515C4D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96" y="6855710"/>
            <a:ext cx="1274374" cy="1274374"/>
          </a:xfrm>
          <a:prstGeom prst="rect">
            <a:avLst/>
          </a:prstGeom>
        </p:spPr>
      </p:pic>
      <p:pic>
        <p:nvPicPr>
          <p:cNvPr id="32" name="Afbeelding 31" descr="Afbeelding met symbool, groen, logo, Graphics&#10;&#10;Automatisch gegenereerde beschrijving">
            <a:extLst>
              <a:ext uri="{FF2B5EF4-FFF2-40B4-BE49-F238E27FC236}">
                <a16:creationId xmlns:a16="http://schemas.microsoft.com/office/drawing/2014/main" id="{23E5E428-36D2-F3A3-3E4A-C7A81C9136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96" y="3768318"/>
            <a:ext cx="1274374" cy="127437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98827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hoek 33">
            <a:extLst>
              <a:ext uri="{FF2B5EF4-FFF2-40B4-BE49-F238E27FC236}">
                <a16:creationId xmlns:a16="http://schemas.microsoft.com/office/drawing/2014/main" id="{2E7D909F-025D-7199-4427-AAE5D488D84A}"/>
              </a:ext>
            </a:extLst>
          </p:cNvPr>
          <p:cNvSpPr/>
          <p:nvPr/>
        </p:nvSpPr>
        <p:spPr>
          <a:xfrm flipH="1">
            <a:off x="17627792" y="3181384"/>
            <a:ext cx="6553588" cy="9525104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solidFill>
              <a:srgbClr val="3987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BF83DA62-C38B-6365-B9B4-EB99B032BC78}"/>
              </a:ext>
            </a:extLst>
          </p:cNvPr>
          <p:cNvSpPr/>
          <p:nvPr/>
        </p:nvSpPr>
        <p:spPr>
          <a:xfrm>
            <a:off x="205795" y="3181384"/>
            <a:ext cx="17619745" cy="9525104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solidFill>
              <a:srgbClr val="3987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9"/>
          <p:cNvSpPr>
            <a:spLocks noGrp="1"/>
          </p:cNvSpPr>
          <p:nvPr>
            <p:ph type="title" idx="4294967295"/>
          </p:nvPr>
        </p:nvSpPr>
        <p:spPr>
          <a:xfrm>
            <a:off x="205795" y="1597943"/>
            <a:ext cx="21135956" cy="1293812"/>
          </a:xfrm>
        </p:spPr>
        <p:txBody>
          <a:bodyPr/>
          <a:lstStyle/>
          <a:p>
            <a:r>
              <a:rPr lang="nl-NL" dirty="0"/>
              <a:t>Vervolg referentietraject </a:t>
            </a:r>
            <a:r>
              <a:rPr lang="nl-NL" dirty="0" err="1"/>
              <a:t>ism</a:t>
            </a:r>
            <a:r>
              <a:rPr lang="nl-NL" dirty="0"/>
              <a:t> VNG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EC80549-88EC-1252-5009-E13849A67A3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2828250" y="12780963"/>
            <a:ext cx="1558925" cy="730250"/>
          </a:xfrm>
        </p:spPr>
        <p:txBody>
          <a:bodyPr/>
          <a:lstStyle/>
          <a:p>
            <a:pPr algn="ctr">
              <a:defRPr/>
            </a:pPr>
            <a:fld id="{0E0C543C-EF2B-E349-AEAD-AD62DC66D5E0}" type="slidenum">
              <a:rPr lang="nl-NL" smtClean="0"/>
              <a:pPr algn="ctr">
                <a:defRPr/>
              </a:pPr>
              <a:t>6</a:t>
            </a:fld>
            <a:endParaRPr lang="nl-NL" dirty="0"/>
          </a:p>
        </p:txBody>
      </p:sp>
      <p:sp>
        <p:nvSpPr>
          <p:cNvPr id="9" name="Tijdelijke aanduiding voor tekst 22">
            <a:extLst>
              <a:ext uri="{FF2B5EF4-FFF2-40B4-BE49-F238E27FC236}">
                <a16:creationId xmlns:a16="http://schemas.microsoft.com/office/drawing/2014/main" id="{AAABAAC1-251E-242C-44D5-9801B476B3F9}"/>
              </a:ext>
            </a:extLst>
          </p:cNvPr>
          <p:cNvSpPr txBox="1">
            <a:spLocks/>
          </p:cNvSpPr>
          <p:nvPr/>
        </p:nvSpPr>
        <p:spPr>
          <a:xfrm>
            <a:off x="2837366" y="3339128"/>
            <a:ext cx="14405664" cy="2873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1828800" rtl="0" fontAlgn="base">
              <a:spcBef>
                <a:spcPts val="24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828800" rtl="0" fontAlgn="base"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2600" b="1" kern="1200">
                <a:solidFill>
                  <a:srgbClr val="39870C"/>
                </a:solidFill>
                <a:latin typeface="+mn-lt"/>
                <a:ea typeface="+mn-ea"/>
                <a:cs typeface="+mn-cs"/>
              </a:defRPr>
            </a:lvl2pPr>
            <a:lvl3pPr algn="l" defTabSz="1828800" rtl="0" fontAlgn="base"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3200" b="1" kern="1200">
                <a:solidFill>
                  <a:srgbClr val="39870C"/>
                </a:solidFill>
                <a:latin typeface="+mn-lt"/>
                <a:ea typeface="+mn-ea"/>
                <a:cs typeface="+mn-cs"/>
              </a:defRPr>
            </a:lvl3pPr>
            <a:lvl4pPr indent="-358775" algn="l" defTabSz="1828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358775" algn="l" defTabSz="1828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36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eaLnBrk="1" hangingPunct="1"/>
            <a:r>
              <a:rPr lang="nl-NL" sz="3200" dirty="0">
                <a:solidFill>
                  <a:schemeClr val="tx1"/>
                </a:solidFill>
              </a:rPr>
              <a:t>DOEL:</a:t>
            </a:r>
            <a:br>
              <a:rPr lang="nl-NL" sz="3200" dirty="0">
                <a:solidFill>
                  <a:schemeClr val="tx1"/>
                </a:solidFill>
              </a:rPr>
            </a:br>
            <a:r>
              <a:rPr lang="nl-NL" sz="3200" b="0" dirty="0">
                <a:solidFill>
                  <a:schemeClr val="tx1"/>
                </a:solidFill>
              </a:rPr>
              <a:t>- Meer praktijkervaring opdoen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b="0" dirty="0">
                <a:solidFill>
                  <a:schemeClr val="tx1"/>
                </a:solidFill>
              </a:rPr>
              <a:t>software en publicatiestandaarden op basis van de aangepaste documentatie.</a:t>
            </a:r>
          </a:p>
          <a:p>
            <a:pPr marL="0" lvl="1" eaLnBrk="1" hangingPunct="1"/>
            <a:r>
              <a:rPr lang="nl-NL" sz="3200" b="0" dirty="0">
                <a:solidFill>
                  <a:schemeClr val="tx1"/>
                </a:solidFill>
              </a:rPr>
              <a:t>- Meer variatie in het </a:t>
            </a:r>
            <a:r>
              <a:rPr lang="nl-NL" sz="3200" b="0" dirty="0" err="1">
                <a:solidFill>
                  <a:schemeClr val="tx1"/>
                </a:solidFill>
              </a:rPr>
              <a:t>achterlandschap</a:t>
            </a:r>
            <a:r>
              <a:rPr lang="nl-NL" sz="3200" b="0" dirty="0">
                <a:solidFill>
                  <a:schemeClr val="tx1"/>
                </a:solidFill>
              </a:rPr>
              <a:t> van bestuursorgaan.</a:t>
            </a:r>
          </a:p>
          <a:p>
            <a:pPr marL="0" lvl="1" eaLnBrk="1" hangingPunct="1"/>
            <a:r>
              <a:rPr lang="nl-NL" sz="3200" b="0" dirty="0">
                <a:solidFill>
                  <a:schemeClr val="tx1"/>
                </a:solidFill>
              </a:rPr>
              <a:t>- Brede uitvraag achtergrondsituatie bij bestuursorganen door VNG.</a:t>
            </a:r>
            <a:br>
              <a:rPr lang="nl-NL" sz="3200" b="0" dirty="0">
                <a:solidFill>
                  <a:schemeClr val="tx1"/>
                </a:solidFill>
              </a:rPr>
            </a:br>
            <a:endParaRPr lang="nl-NL" sz="38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</p:txBody>
      </p:sp>
      <p:sp>
        <p:nvSpPr>
          <p:cNvPr id="27" name="Tijdelijke aanduiding voor tekst 22">
            <a:extLst>
              <a:ext uri="{FF2B5EF4-FFF2-40B4-BE49-F238E27FC236}">
                <a16:creationId xmlns:a16="http://schemas.microsoft.com/office/drawing/2014/main" id="{CE42F247-2F5E-66A0-5396-C529DCC6ABEA}"/>
              </a:ext>
            </a:extLst>
          </p:cNvPr>
          <p:cNvSpPr txBox="1">
            <a:spLocks/>
          </p:cNvSpPr>
          <p:nvPr/>
        </p:nvSpPr>
        <p:spPr>
          <a:xfrm>
            <a:off x="2863432" y="8107152"/>
            <a:ext cx="14486390" cy="2873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1828800" rtl="0" fontAlgn="base">
              <a:spcBef>
                <a:spcPts val="24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828800" rtl="0" fontAlgn="base"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2600" b="1" kern="1200">
                <a:solidFill>
                  <a:srgbClr val="39870C"/>
                </a:solidFill>
                <a:latin typeface="+mn-lt"/>
                <a:ea typeface="+mn-ea"/>
                <a:cs typeface="+mn-cs"/>
              </a:defRPr>
            </a:lvl2pPr>
            <a:lvl3pPr algn="l" defTabSz="1828800" rtl="0" fontAlgn="base"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3200" b="1" kern="1200">
                <a:solidFill>
                  <a:srgbClr val="39870C"/>
                </a:solidFill>
                <a:latin typeface="+mn-lt"/>
                <a:ea typeface="+mn-ea"/>
                <a:cs typeface="+mn-cs"/>
              </a:defRPr>
            </a:lvl3pPr>
            <a:lvl4pPr indent="-358775" algn="l" defTabSz="1828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358775" algn="l" defTabSz="1828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36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eaLnBrk="1" hangingPunct="1"/>
            <a:r>
              <a:rPr lang="nl-NL" sz="3200" b="0" dirty="0">
                <a:solidFill>
                  <a:schemeClr val="tx1"/>
                </a:solidFill>
              </a:rPr>
              <a:t>- 7 deelnemers</a:t>
            </a:r>
            <a:br>
              <a:rPr lang="nl-NL" sz="3200" b="0" dirty="0">
                <a:solidFill>
                  <a:schemeClr val="tx1"/>
                </a:solidFill>
              </a:rPr>
            </a:br>
            <a:r>
              <a:rPr lang="nl-NL" sz="3200" b="0" dirty="0">
                <a:solidFill>
                  <a:schemeClr val="tx1"/>
                </a:solidFill>
              </a:rPr>
              <a:t>- Oplevering publiceren medio mei, overgroot deel heeft gepubliceerd.</a:t>
            </a:r>
            <a:br>
              <a:rPr lang="nl-NL" sz="3200" b="0" dirty="0">
                <a:solidFill>
                  <a:schemeClr val="tx1"/>
                </a:solidFill>
              </a:rPr>
            </a:br>
            <a:r>
              <a:rPr lang="nl-NL" sz="3200" b="0" dirty="0">
                <a:solidFill>
                  <a:schemeClr val="tx1"/>
                </a:solidFill>
              </a:rPr>
              <a:t>- Rapport ter afsluiting (medio juli).</a:t>
            </a:r>
          </a:p>
          <a:p>
            <a:pPr marL="0" lvl="1" eaLnBrk="1" hangingPunct="1"/>
            <a:br>
              <a:rPr lang="nl-NL" sz="3200" b="0" dirty="0">
                <a:solidFill>
                  <a:schemeClr val="tx1"/>
                </a:solidFill>
              </a:rPr>
            </a:br>
            <a:br>
              <a:rPr lang="nl-NL" sz="3200" b="0" dirty="0">
                <a:solidFill>
                  <a:schemeClr val="tx1"/>
                </a:solidFill>
              </a:rPr>
            </a:br>
            <a:br>
              <a:rPr lang="nl-NL" sz="3200" b="0" dirty="0">
                <a:solidFill>
                  <a:schemeClr val="tx1"/>
                </a:solidFill>
              </a:rPr>
            </a:br>
            <a:endParaRPr lang="nl-NL" sz="3200" b="0" dirty="0">
              <a:solidFill>
                <a:schemeClr val="tx1"/>
              </a:solidFill>
            </a:endParaRPr>
          </a:p>
          <a:p>
            <a:pPr marL="0" lvl="1" eaLnBrk="1" hangingPunct="1"/>
            <a:endParaRPr lang="nl-NL" sz="20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  <a:p>
            <a:pPr marL="571500" lvl="1" indent="-571500" algn="ctr" eaLnBrk="1" hangingPunct="1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</p:txBody>
      </p:sp>
      <p:sp>
        <p:nvSpPr>
          <p:cNvPr id="31" name="Tijdelijke aanduiding voor tekst 22">
            <a:extLst>
              <a:ext uri="{FF2B5EF4-FFF2-40B4-BE49-F238E27FC236}">
                <a16:creationId xmlns:a16="http://schemas.microsoft.com/office/drawing/2014/main" id="{83F97E1B-E63B-FC4C-C767-981AAC9A75CE}"/>
              </a:ext>
            </a:extLst>
          </p:cNvPr>
          <p:cNvSpPr txBox="1">
            <a:spLocks/>
          </p:cNvSpPr>
          <p:nvPr/>
        </p:nvSpPr>
        <p:spPr>
          <a:xfrm>
            <a:off x="2848298" y="10019877"/>
            <a:ext cx="12810909" cy="2533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1828800" rtl="0" fontAlgn="base">
              <a:spcBef>
                <a:spcPts val="24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828800" rtl="0" fontAlgn="base"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2600" b="1" kern="1200">
                <a:solidFill>
                  <a:srgbClr val="39870C"/>
                </a:solidFill>
                <a:latin typeface="+mn-lt"/>
                <a:ea typeface="+mn-ea"/>
                <a:cs typeface="+mn-cs"/>
              </a:defRPr>
            </a:lvl2pPr>
            <a:lvl3pPr algn="l" defTabSz="1828800" rtl="0" fontAlgn="base"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3200" b="1" kern="1200">
                <a:solidFill>
                  <a:srgbClr val="39870C"/>
                </a:solidFill>
                <a:latin typeface="+mn-lt"/>
                <a:ea typeface="+mn-ea"/>
                <a:cs typeface="+mn-cs"/>
              </a:defRPr>
            </a:lvl3pPr>
            <a:lvl4pPr indent="-358775" algn="l" defTabSz="1828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358775" algn="l" defTabSz="1828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36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3" indent="0" eaLnBrk="1" hangingPunct="1">
              <a:buNone/>
            </a:pPr>
            <a:endParaRPr lang="nl-NL" sz="3600" b="0" dirty="0">
              <a:solidFill>
                <a:schemeClr val="tx1"/>
              </a:solidFill>
            </a:endParaRPr>
          </a:p>
        </p:txBody>
      </p:sp>
      <p:sp>
        <p:nvSpPr>
          <p:cNvPr id="23" name="Titel 19">
            <a:extLst>
              <a:ext uri="{FF2B5EF4-FFF2-40B4-BE49-F238E27FC236}">
                <a16:creationId xmlns:a16="http://schemas.microsoft.com/office/drawing/2014/main" id="{AA025E3E-7162-19BF-86C1-DEC6B7A9DCAD}"/>
              </a:ext>
            </a:extLst>
          </p:cNvPr>
          <p:cNvSpPr txBox="1">
            <a:spLocks/>
          </p:cNvSpPr>
          <p:nvPr/>
        </p:nvSpPr>
        <p:spPr bwMode="auto">
          <a:xfrm>
            <a:off x="20097885" y="2533115"/>
            <a:ext cx="3195486" cy="55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nl-NL" sz="2400" dirty="0"/>
              <a:t>Deelnemers</a:t>
            </a:r>
          </a:p>
        </p:txBody>
      </p:sp>
      <p:pic>
        <p:nvPicPr>
          <p:cNvPr id="28" name="Afbeelding 27" descr="Afbeelding met tekenfilm, ontwerp&#10;&#10;Automatisch gegenereerde beschrijving">
            <a:extLst>
              <a:ext uri="{FF2B5EF4-FFF2-40B4-BE49-F238E27FC236}">
                <a16:creationId xmlns:a16="http://schemas.microsoft.com/office/drawing/2014/main" id="{F7CDB754-0CBF-D362-B9BA-9038515C4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17" y="8107152"/>
            <a:ext cx="1274374" cy="1274374"/>
          </a:xfrm>
          <a:prstGeom prst="rect">
            <a:avLst/>
          </a:prstGeom>
        </p:spPr>
      </p:pic>
      <p:pic>
        <p:nvPicPr>
          <p:cNvPr id="32" name="Afbeelding 31" descr="Afbeelding met symbool, groen, logo, Graphics&#10;&#10;Automatisch gegenereerde beschrijving">
            <a:extLst>
              <a:ext uri="{FF2B5EF4-FFF2-40B4-BE49-F238E27FC236}">
                <a16:creationId xmlns:a16="http://schemas.microsoft.com/office/drawing/2014/main" id="{23E5E428-36D2-F3A3-3E4A-C7A81C913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96" y="3425418"/>
            <a:ext cx="1274374" cy="127437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Afbeelding 2" descr="Afbeelding met tekst, schermopname, Graphics, Lettertype&#10;&#10;Automatisch gegenereerde beschrijving">
            <a:extLst>
              <a:ext uri="{FF2B5EF4-FFF2-40B4-BE49-F238E27FC236}">
                <a16:creationId xmlns:a16="http://schemas.microsoft.com/office/drawing/2014/main" id="{1E0CD28C-A856-11CC-A47C-9FF32BA3B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269" y="3641485"/>
            <a:ext cx="1330049" cy="1330049"/>
          </a:xfrm>
          <a:prstGeom prst="rect">
            <a:avLst/>
          </a:prstGeom>
        </p:spPr>
      </p:pic>
      <p:pic>
        <p:nvPicPr>
          <p:cNvPr id="4" name="Afbeelding 3" descr="Afbeelding met Lettertype, tekst, Graphics, grafische vormgeving&#10;&#10;Automatisch gegenereerde beschrijving">
            <a:extLst>
              <a:ext uri="{FF2B5EF4-FFF2-40B4-BE49-F238E27FC236}">
                <a16:creationId xmlns:a16="http://schemas.microsoft.com/office/drawing/2014/main" id="{74C45CE3-3A7D-C6D4-1D1A-FF0EA0FBA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2369" y="3668538"/>
            <a:ext cx="3095625" cy="1476375"/>
          </a:xfrm>
          <a:prstGeom prst="rect">
            <a:avLst/>
          </a:prstGeom>
        </p:spPr>
      </p:pic>
      <p:pic>
        <p:nvPicPr>
          <p:cNvPr id="5" name="Afbeelding 4" descr="Afbeelding met Lettertype, logo, Graphics, rood&#10;&#10;Automatisch gegenereerde beschrijving">
            <a:extLst>
              <a:ext uri="{FF2B5EF4-FFF2-40B4-BE49-F238E27FC236}">
                <a16:creationId xmlns:a16="http://schemas.microsoft.com/office/drawing/2014/main" id="{DB674D55-56E3-73B5-CDC8-7B49762EB0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092" y="5683344"/>
            <a:ext cx="3619500" cy="1266825"/>
          </a:xfrm>
          <a:prstGeom prst="rect">
            <a:avLst/>
          </a:prstGeom>
        </p:spPr>
      </p:pic>
      <p:pic>
        <p:nvPicPr>
          <p:cNvPr id="6" name="Afbeelding 5" descr="Afbeelding met Lettertype, tekst, ontwerp, Graphics&#10;&#10;Automatisch gegenereerde beschrijving">
            <a:extLst>
              <a:ext uri="{FF2B5EF4-FFF2-40B4-BE49-F238E27FC236}">
                <a16:creationId xmlns:a16="http://schemas.microsoft.com/office/drawing/2014/main" id="{C27692BF-9FA1-F622-455B-B4E0A2EFFB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8144" y="5261163"/>
            <a:ext cx="2228850" cy="2047875"/>
          </a:xfrm>
          <a:prstGeom prst="rect">
            <a:avLst/>
          </a:prstGeom>
        </p:spPr>
      </p:pic>
      <p:pic>
        <p:nvPicPr>
          <p:cNvPr id="7" name="Afbeelding 6" descr="Afbeelding met Lettertype, wit, Graphics, tekst&#10;&#10;Automatisch gegenereerde beschrijving">
            <a:extLst>
              <a:ext uri="{FF2B5EF4-FFF2-40B4-BE49-F238E27FC236}">
                <a16:creationId xmlns:a16="http://schemas.microsoft.com/office/drawing/2014/main" id="{47B3467F-777D-CCA0-9AB2-E7B800A9A3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7263" y="7814367"/>
            <a:ext cx="3990975" cy="1143000"/>
          </a:xfrm>
          <a:prstGeom prst="rect">
            <a:avLst/>
          </a:prstGeom>
        </p:spPr>
      </p:pic>
      <p:pic>
        <p:nvPicPr>
          <p:cNvPr id="8" name="Afbeelding 7" descr="Afbeelding met tekst, logo, clipart, Graphics&#10;&#10;Automatisch gegenereerde beschrijving">
            <a:extLst>
              <a:ext uri="{FF2B5EF4-FFF2-40B4-BE49-F238E27FC236}">
                <a16:creationId xmlns:a16="http://schemas.microsoft.com/office/drawing/2014/main" id="{EE4AE4C0-3989-7062-E8A3-5A260723ED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8145" y="7348504"/>
            <a:ext cx="2133600" cy="2143125"/>
          </a:xfrm>
          <a:prstGeom prst="rect">
            <a:avLst/>
          </a:prstGeom>
        </p:spPr>
      </p:pic>
      <p:pic>
        <p:nvPicPr>
          <p:cNvPr id="11" name="Afbeelding 10" descr="Afbeelding met tekst, Lettertype, wit, ontwerp&#10;&#10;Automatisch gegenereerde beschrijving">
            <a:extLst>
              <a:ext uri="{FF2B5EF4-FFF2-40B4-BE49-F238E27FC236}">
                <a16:creationId xmlns:a16="http://schemas.microsoft.com/office/drawing/2014/main" id="{83CFF513-F78F-0E0E-1DA2-FC5A836BDA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530" y="9431078"/>
            <a:ext cx="41338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84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hoek 33">
            <a:extLst>
              <a:ext uri="{FF2B5EF4-FFF2-40B4-BE49-F238E27FC236}">
                <a16:creationId xmlns:a16="http://schemas.microsoft.com/office/drawing/2014/main" id="{2E7D909F-025D-7199-4427-AAE5D488D84A}"/>
              </a:ext>
            </a:extLst>
          </p:cNvPr>
          <p:cNvSpPr/>
          <p:nvPr/>
        </p:nvSpPr>
        <p:spPr>
          <a:xfrm flipH="1">
            <a:off x="17627792" y="3181384"/>
            <a:ext cx="6553588" cy="9525104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solidFill>
              <a:srgbClr val="3987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BF83DA62-C38B-6365-B9B4-EB99B032BC78}"/>
              </a:ext>
            </a:extLst>
          </p:cNvPr>
          <p:cNvSpPr/>
          <p:nvPr/>
        </p:nvSpPr>
        <p:spPr>
          <a:xfrm>
            <a:off x="155526" y="3255859"/>
            <a:ext cx="17619745" cy="9525104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solidFill>
              <a:srgbClr val="3987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Titel 19"/>
          <p:cNvSpPr>
            <a:spLocks noGrp="1"/>
          </p:cNvSpPr>
          <p:nvPr>
            <p:ph type="title" idx="4294967295"/>
          </p:nvPr>
        </p:nvSpPr>
        <p:spPr>
          <a:xfrm>
            <a:off x="205795" y="1597943"/>
            <a:ext cx="21135956" cy="1293812"/>
          </a:xfrm>
        </p:spPr>
        <p:txBody>
          <a:bodyPr/>
          <a:lstStyle/>
          <a:p>
            <a:r>
              <a:rPr lang="nl-NL" dirty="0"/>
              <a:t>Bevindingen vervolg referentietraject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EC80549-88EC-1252-5009-E13849A67A3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2828250" y="12780963"/>
            <a:ext cx="1558925" cy="730250"/>
          </a:xfrm>
        </p:spPr>
        <p:txBody>
          <a:bodyPr/>
          <a:lstStyle/>
          <a:p>
            <a:pPr algn="ctr">
              <a:defRPr/>
            </a:pPr>
            <a:fld id="{0E0C543C-EF2B-E349-AEAD-AD62DC66D5E0}" type="slidenum">
              <a:rPr lang="nl-NL" smtClean="0"/>
              <a:pPr algn="ctr">
                <a:defRPr/>
              </a:pPr>
              <a:t>7</a:t>
            </a:fld>
            <a:endParaRPr lang="nl-NL" dirty="0"/>
          </a:p>
        </p:txBody>
      </p:sp>
      <p:sp>
        <p:nvSpPr>
          <p:cNvPr id="9" name="Tijdelijke aanduiding voor tekst 22">
            <a:extLst>
              <a:ext uri="{FF2B5EF4-FFF2-40B4-BE49-F238E27FC236}">
                <a16:creationId xmlns:a16="http://schemas.microsoft.com/office/drawing/2014/main" id="{AAABAAC1-251E-242C-44D5-9801B476B3F9}"/>
              </a:ext>
            </a:extLst>
          </p:cNvPr>
          <p:cNvSpPr txBox="1">
            <a:spLocks/>
          </p:cNvSpPr>
          <p:nvPr/>
        </p:nvSpPr>
        <p:spPr>
          <a:xfrm>
            <a:off x="2837366" y="3339128"/>
            <a:ext cx="13866151" cy="4475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1828800" rtl="0" fontAlgn="base">
              <a:spcBef>
                <a:spcPts val="24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828800" rtl="0" fontAlgn="base"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2600" b="1" kern="1200">
                <a:solidFill>
                  <a:srgbClr val="39870C"/>
                </a:solidFill>
                <a:latin typeface="+mn-lt"/>
                <a:ea typeface="+mn-ea"/>
                <a:cs typeface="+mn-cs"/>
              </a:defRPr>
            </a:lvl2pPr>
            <a:lvl3pPr algn="l" defTabSz="1828800" rtl="0" fontAlgn="base"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3200" b="1" kern="1200">
                <a:solidFill>
                  <a:srgbClr val="39870C"/>
                </a:solidFill>
                <a:latin typeface="+mn-lt"/>
                <a:ea typeface="+mn-ea"/>
                <a:cs typeface="+mn-cs"/>
              </a:defRPr>
            </a:lvl3pPr>
            <a:lvl4pPr indent="-358775" algn="l" defTabSz="1828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358775" algn="l" defTabSz="1828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36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eaLnBrk="1" hangingPunct="1"/>
            <a:r>
              <a:rPr lang="nl-NL" sz="3200" b="0" dirty="0">
                <a:solidFill>
                  <a:schemeClr val="tx1"/>
                </a:solidFill>
              </a:rPr>
              <a:t>- Strippen op (sub) domein lijkt te beperkt, alternatief mogelijk</a:t>
            </a:r>
          </a:p>
          <a:p>
            <a:pPr marL="0" lvl="1" eaLnBrk="1" hangingPunct="1"/>
            <a:r>
              <a:rPr lang="nl-NL" sz="3200" b="0" dirty="0">
                <a:solidFill>
                  <a:schemeClr val="tx1"/>
                </a:solidFill>
              </a:rPr>
              <a:t>- </a:t>
            </a:r>
            <a:r>
              <a:rPr lang="nl-NL" sz="3200" b="0" dirty="0" err="1">
                <a:solidFill>
                  <a:schemeClr val="tx1"/>
                </a:solidFill>
              </a:rPr>
              <a:t>ROOTcertificaten</a:t>
            </a:r>
            <a:r>
              <a:rPr lang="nl-NL" sz="3200" b="0" dirty="0">
                <a:solidFill>
                  <a:schemeClr val="tx1"/>
                </a:solidFill>
              </a:rPr>
              <a:t> </a:t>
            </a:r>
          </a:p>
          <a:p>
            <a:pPr marL="0" lvl="1" eaLnBrk="1" hangingPunct="1"/>
            <a:r>
              <a:rPr lang="nl-NL" sz="3200" b="0" dirty="0">
                <a:solidFill>
                  <a:schemeClr val="tx1"/>
                </a:solidFill>
              </a:rPr>
              <a:t>- Dossiervorming/ documentrelaties</a:t>
            </a:r>
          </a:p>
          <a:p>
            <a:pPr marL="0" lvl="1" eaLnBrk="1" hangingPunct="1"/>
            <a:r>
              <a:rPr lang="nl-NL" sz="3200" b="0" dirty="0">
                <a:solidFill>
                  <a:schemeClr val="tx1"/>
                </a:solidFill>
              </a:rPr>
              <a:t>- Vergaderstukken decentrale overheden</a:t>
            </a:r>
          </a:p>
          <a:p>
            <a:pPr marL="0" lvl="1" eaLnBrk="1" hangingPunct="1"/>
            <a:br>
              <a:rPr lang="nl-NL" sz="3200" b="0" dirty="0">
                <a:solidFill>
                  <a:schemeClr val="tx1"/>
                </a:solidFill>
              </a:rPr>
            </a:br>
            <a:endParaRPr lang="nl-NL" sz="38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</p:txBody>
      </p:sp>
      <p:sp>
        <p:nvSpPr>
          <p:cNvPr id="27" name="Tijdelijke aanduiding voor tekst 22">
            <a:extLst>
              <a:ext uri="{FF2B5EF4-FFF2-40B4-BE49-F238E27FC236}">
                <a16:creationId xmlns:a16="http://schemas.microsoft.com/office/drawing/2014/main" id="{CE42F247-2F5E-66A0-5396-C529DCC6ABEA}"/>
              </a:ext>
            </a:extLst>
          </p:cNvPr>
          <p:cNvSpPr txBox="1">
            <a:spLocks/>
          </p:cNvSpPr>
          <p:nvPr/>
        </p:nvSpPr>
        <p:spPr>
          <a:xfrm>
            <a:off x="2863432" y="8107152"/>
            <a:ext cx="14486390" cy="4446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1828800" rtl="0" fontAlgn="base">
              <a:spcBef>
                <a:spcPts val="24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828800" rtl="0" fontAlgn="base"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2600" b="1" kern="1200">
                <a:solidFill>
                  <a:srgbClr val="39870C"/>
                </a:solidFill>
                <a:latin typeface="+mn-lt"/>
                <a:ea typeface="+mn-ea"/>
                <a:cs typeface="+mn-cs"/>
              </a:defRPr>
            </a:lvl2pPr>
            <a:lvl3pPr algn="l" defTabSz="1828800" rtl="0" fontAlgn="base"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3200" b="1" kern="1200">
                <a:solidFill>
                  <a:srgbClr val="39870C"/>
                </a:solidFill>
                <a:latin typeface="+mn-lt"/>
                <a:ea typeface="+mn-ea"/>
                <a:cs typeface="+mn-cs"/>
              </a:defRPr>
            </a:lvl3pPr>
            <a:lvl4pPr indent="-358775" algn="l" defTabSz="1828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358775" algn="l" defTabSz="1828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36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eaLnBrk="1" hangingPunct="1"/>
            <a:r>
              <a:rPr lang="nl-NL" sz="3200" b="0" dirty="0">
                <a:solidFill>
                  <a:schemeClr val="tx1"/>
                </a:solidFill>
              </a:rPr>
              <a:t>Meer voorkomend dan verwacht:</a:t>
            </a:r>
          </a:p>
          <a:p>
            <a:pPr marL="0" lvl="1" eaLnBrk="1" hangingPunct="1"/>
            <a:r>
              <a:rPr lang="nl-NL" sz="3200" b="0" dirty="0">
                <a:solidFill>
                  <a:schemeClr val="tx1"/>
                </a:solidFill>
              </a:rPr>
              <a:t>- Geen </a:t>
            </a:r>
            <a:r>
              <a:rPr lang="nl-NL" sz="3200" b="0" dirty="0" err="1">
                <a:solidFill>
                  <a:schemeClr val="tx1"/>
                </a:solidFill>
              </a:rPr>
              <a:t>validator</a:t>
            </a:r>
            <a:r>
              <a:rPr lang="nl-NL" sz="3200" b="0" dirty="0">
                <a:solidFill>
                  <a:schemeClr val="tx1"/>
                </a:solidFill>
              </a:rPr>
              <a:t>, veel foutjes metadata en inrichting sitemaps</a:t>
            </a:r>
          </a:p>
          <a:p>
            <a:pPr marL="0" lvl="1" eaLnBrk="1" hangingPunct="1"/>
            <a:r>
              <a:rPr lang="nl-NL" sz="3200" b="0" dirty="0">
                <a:solidFill>
                  <a:schemeClr val="tx1"/>
                </a:solidFill>
              </a:rPr>
              <a:t>- Meer ondersteuning benodigd vanuit KOOP </a:t>
            </a:r>
          </a:p>
          <a:p>
            <a:pPr marL="0" lvl="1" eaLnBrk="1" hangingPunct="1"/>
            <a:br>
              <a:rPr lang="nl-NL" sz="3200" b="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nl-NL" sz="3200" b="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nl-NL" sz="3200" b="0" dirty="0">
                <a:solidFill>
                  <a:schemeClr val="tx1"/>
                </a:solidFill>
              </a:rPr>
              <a:t> Diverse aanscherpingen op de handleiding, op naar v0.94</a:t>
            </a:r>
          </a:p>
          <a:p>
            <a:pPr marL="0" lvl="1" eaLnBrk="1" hangingPunct="1"/>
            <a:endParaRPr lang="nl-NL" sz="3200" b="0" dirty="0">
              <a:solidFill>
                <a:schemeClr val="tx1"/>
              </a:solidFill>
            </a:endParaRPr>
          </a:p>
          <a:p>
            <a:pPr marL="0" lvl="1" eaLnBrk="1" hangingPunct="1"/>
            <a:endParaRPr lang="nl-NL" sz="3200" b="0" dirty="0">
              <a:solidFill>
                <a:schemeClr val="tx1"/>
              </a:solidFill>
            </a:endParaRPr>
          </a:p>
          <a:p>
            <a:pPr marL="0" lvl="1" eaLnBrk="1" hangingPunct="1"/>
            <a:br>
              <a:rPr lang="nl-NL" sz="3200" b="0" dirty="0">
                <a:solidFill>
                  <a:schemeClr val="tx1"/>
                </a:solidFill>
              </a:rPr>
            </a:br>
            <a:br>
              <a:rPr lang="nl-NL" sz="3200" b="0" dirty="0">
                <a:solidFill>
                  <a:schemeClr val="tx1"/>
                </a:solidFill>
              </a:rPr>
            </a:br>
            <a:br>
              <a:rPr lang="nl-NL" sz="3200" b="0" dirty="0">
                <a:solidFill>
                  <a:schemeClr val="tx1"/>
                </a:solidFill>
              </a:rPr>
            </a:br>
            <a:endParaRPr lang="nl-NL" sz="3200" b="0" dirty="0">
              <a:solidFill>
                <a:schemeClr val="tx1"/>
              </a:solidFill>
            </a:endParaRPr>
          </a:p>
          <a:p>
            <a:pPr marL="0" lvl="1" eaLnBrk="1" hangingPunct="1"/>
            <a:endParaRPr lang="nl-NL" sz="20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  <a:p>
            <a:pPr marL="571500" lvl="1" indent="-571500" algn="ctr" eaLnBrk="1" hangingPunct="1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</p:txBody>
      </p:sp>
      <p:sp>
        <p:nvSpPr>
          <p:cNvPr id="31" name="Tijdelijke aanduiding voor tekst 22">
            <a:extLst>
              <a:ext uri="{FF2B5EF4-FFF2-40B4-BE49-F238E27FC236}">
                <a16:creationId xmlns:a16="http://schemas.microsoft.com/office/drawing/2014/main" id="{83F97E1B-E63B-FC4C-C767-981AAC9A75CE}"/>
              </a:ext>
            </a:extLst>
          </p:cNvPr>
          <p:cNvSpPr txBox="1">
            <a:spLocks/>
          </p:cNvSpPr>
          <p:nvPr/>
        </p:nvSpPr>
        <p:spPr>
          <a:xfrm>
            <a:off x="2848298" y="10019877"/>
            <a:ext cx="12810909" cy="2533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1828800" rtl="0" fontAlgn="base">
              <a:spcBef>
                <a:spcPts val="24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828800" rtl="0" fontAlgn="base"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2600" b="1" kern="1200">
                <a:solidFill>
                  <a:srgbClr val="39870C"/>
                </a:solidFill>
                <a:latin typeface="+mn-lt"/>
                <a:ea typeface="+mn-ea"/>
                <a:cs typeface="+mn-cs"/>
              </a:defRPr>
            </a:lvl2pPr>
            <a:lvl3pPr algn="l" defTabSz="1828800" rtl="0" fontAlgn="base"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3200" b="1" kern="1200">
                <a:solidFill>
                  <a:srgbClr val="39870C"/>
                </a:solidFill>
                <a:latin typeface="+mn-lt"/>
                <a:ea typeface="+mn-ea"/>
                <a:cs typeface="+mn-cs"/>
              </a:defRPr>
            </a:lvl3pPr>
            <a:lvl4pPr indent="-358775" algn="l" defTabSz="1828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358775" algn="l" defTabSz="1828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36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3" indent="0" eaLnBrk="1" hangingPunct="1">
              <a:buNone/>
            </a:pPr>
            <a:endParaRPr lang="nl-NL" sz="3600" b="0" dirty="0">
              <a:solidFill>
                <a:schemeClr val="tx1"/>
              </a:solidFill>
            </a:endParaRPr>
          </a:p>
        </p:txBody>
      </p:sp>
      <p:sp>
        <p:nvSpPr>
          <p:cNvPr id="23" name="Titel 19">
            <a:extLst>
              <a:ext uri="{FF2B5EF4-FFF2-40B4-BE49-F238E27FC236}">
                <a16:creationId xmlns:a16="http://schemas.microsoft.com/office/drawing/2014/main" id="{AA025E3E-7162-19BF-86C1-DEC6B7A9DCAD}"/>
              </a:ext>
            </a:extLst>
          </p:cNvPr>
          <p:cNvSpPr txBox="1">
            <a:spLocks/>
          </p:cNvSpPr>
          <p:nvPr/>
        </p:nvSpPr>
        <p:spPr bwMode="auto">
          <a:xfrm>
            <a:off x="20097885" y="2533115"/>
            <a:ext cx="3195486" cy="55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nl-NL" sz="2400" dirty="0"/>
              <a:t>Deelnemers</a:t>
            </a:r>
          </a:p>
        </p:txBody>
      </p:sp>
      <p:pic>
        <p:nvPicPr>
          <p:cNvPr id="3" name="Afbeelding 2" descr="Afbeelding met tekst, schermopname, Graphics, Lettertype&#10;&#10;Automatisch gegenereerde beschrijving">
            <a:extLst>
              <a:ext uri="{FF2B5EF4-FFF2-40B4-BE49-F238E27FC236}">
                <a16:creationId xmlns:a16="http://schemas.microsoft.com/office/drawing/2014/main" id="{1E0CD28C-A856-11CC-A47C-9FF32BA3B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269" y="3641485"/>
            <a:ext cx="1330049" cy="1330049"/>
          </a:xfrm>
          <a:prstGeom prst="rect">
            <a:avLst/>
          </a:prstGeom>
        </p:spPr>
      </p:pic>
      <p:pic>
        <p:nvPicPr>
          <p:cNvPr id="4" name="Afbeelding 3" descr="Afbeelding met Lettertype, tekst, Graphics, grafische vormgeving&#10;&#10;Automatisch gegenereerde beschrijving">
            <a:extLst>
              <a:ext uri="{FF2B5EF4-FFF2-40B4-BE49-F238E27FC236}">
                <a16:creationId xmlns:a16="http://schemas.microsoft.com/office/drawing/2014/main" id="{74C45CE3-3A7D-C6D4-1D1A-FF0EA0FBA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2369" y="3668538"/>
            <a:ext cx="3095625" cy="1476375"/>
          </a:xfrm>
          <a:prstGeom prst="rect">
            <a:avLst/>
          </a:prstGeom>
        </p:spPr>
      </p:pic>
      <p:pic>
        <p:nvPicPr>
          <p:cNvPr id="5" name="Afbeelding 4" descr="Afbeelding met Lettertype, logo, Graphics, rood&#10;&#10;Automatisch gegenereerde beschrijving">
            <a:extLst>
              <a:ext uri="{FF2B5EF4-FFF2-40B4-BE49-F238E27FC236}">
                <a16:creationId xmlns:a16="http://schemas.microsoft.com/office/drawing/2014/main" id="{DB674D55-56E3-73B5-CDC8-7B49762EB0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092" y="5683344"/>
            <a:ext cx="3619500" cy="1266825"/>
          </a:xfrm>
          <a:prstGeom prst="rect">
            <a:avLst/>
          </a:prstGeom>
        </p:spPr>
      </p:pic>
      <p:pic>
        <p:nvPicPr>
          <p:cNvPr id="6" name="Afbeelding 5" descr="Afbeelding met Lettertype, tekst, ontwerp, Graphics&#10;&#10;Automatisch gegenereerde beschrijving">
            <a:extLst>
              <a:ext uri="{FF2B5EF4-FFF2-40B4-BE49-F238E27FC236}">
                <a16:creationId xmlns:a16="http://schemas.microsoft.com/office/drawing/2014/main" id="{C27692BF-9FA1-F622-455B-B4E0A2EFFB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8144" y="5261163"/>
            <a:ext cx="2228850" cy="2047875"/>
          </a:xfrm>
          <a:prstGeom prst="rect">
            <a:avLst/>
          </a:prstGeom>
        </p:spPr>
      </p:pic>
      <p:pic>
        <p:nvPicPr>
          <p:cNvPr id="7" name="Afbeelding 6" descr="Afbeelding met Lettertype, wit, Graphics, tekst&#10;&#10;Automatisch gegenereerde beschrijving">
            <a:extLst>
              <a:ext uri="{FF2B5EF4-FFF2-40B4-BE49-F238E27FC236}">
                <a16:creationId xmlns:a16="http://schemas.microsoft.com/office/drawing/2014/main" id="{47B3467F-777D-CCA0-9AB2-E7B800A9A3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7263" y="7814367"/>
            <a:ext cx="3990975" cy="1143000"/>
          </a:xfrm>
          <a:prstGeom prst="rect">
            <a:avLst/>
          </a:prstGeom>
        </p:spPr>
      </p:pic>
      <p:pic>
        <p:nvPicPr>
          <p:cNvPr id="8" name="Afbeelding 7" descr="Afbeelding met tekst, logo, clipart, Graphics&#10;&#10;Automatisch gegenereerde beschrijving">
            <a:extLst>
              <a:ext uri="{FF2B5EF4-FFF2-40B4-BE49-F238E27FC236}">
                <a16:creationId xmlns:a16="http://schemas.microsoft.com/office/drawing/2014/main" id="{EE4AE4C0-3989-7062-E8A3-5A260723ED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8145" y="7348504"/>
            <a:ext cx="2133600" cy="2143125"/>
          </a:xfrm>
          <a:prstGeom prst="rect">
            <a:avLst/>
          </a:prstGeom>
        </p:spPr>
      </p:pic>
      <p:pic>
        <p:nvPicPr>
          <p:cNvPr id="11" name="Afbeelding 10" descr="Afbeelding met tekst, Lettertype, wit, ontwerp&#10;&#10;Automatisch gegenereerde beschrijving">
            <a:extLst>
              <a:ext uri="{FF2B5EF4-FFF2-40B4-BE49-F238E27FC236}">
                <a16:creationId xmlns:a16="http://schemas.microsoft.com/office/drawing/2014/main" id="{83CFF513-F78F-0E0E-1DA2-FC5A836BDA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530" y="9431078"/>
            <a:ext cx="4133850" cy="1104900"/>
          </a:xfrm>
          <a:prstGeom prst="rect">
            <a:avLst/>
          </a:prstGeom>
        </p:spPr>
      </p:pic>
      <p:pic>
        <p:nvPicPr>
          <p:cNvPr id="10" name="Afbeelding 9" descr="Afbeelding met Graphics, Lettertype, symbool, logo&#10;&#10;Automatisch gegenereerde beschrijving">
            <a:extLst>
              <a:ext uri="{FF2B5EF4-FFF2-40B4-BE49-F238E27FC236}">
                <a16:creationId xmlns:a16="http://schemas.microsoft.com/office/drawing/2014/main" id="{66218D02-3B2D-AA9C-5FC8-5A33143D01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17" y="3343926"/>
            <a:ext cx="1274374" cy="857673"/>
          </a:xfrm>
          <a:prstGeom prst="rect">
            <a:avLst/>
          </a:prstGeom>
        </p:spPr>
      </p:pic>
      <p:pic>
        <p:nvPicPr>
          <p:cNvPr id="12" name="Afbeelding 11" descr="Afbeelding met Graphics, Lettertype, symbool, logo&#10;&#10;Automatisch gegenereerde beschrijving">
            <a:extLst>
              <a:ext uri="{FF2B5EF4-FFF2-40B4-BE49-F238E27FC236}">
                <a16:creationId xmlns:a16="http://schemas.microsoft.com/office/drawing/2014/main" id="{4DBC483B-0790-9E5C-3346-E284BBE39C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6" y="7982002"/>
            <a:ext cx="1274374" cy="85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34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hoek 32">
            <a:extLst>
              <a:ext uri="{FF2B5EF4-FFF2-40B4-BE49-F238E27FC236}">
                <a16:creationId xmlns:a16="http://schemas.microsoft.com/office/drawing/2014/main" id="{BF83DA62-C38B-6365-B9B4-EB99B032BC78}"/>
              </a:ext>
            </a:extLst>
          </p:cNvPr>
          <p:cNvSpPr/>
          <p:nvPr/>
        </p:nvSpPr>
        <p:spPr>
          <a:xfrm>
            <a:off x="205794" y="3181384"/>
            <a:ext cx="23854355" cy="9525104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solidFill>
              <a:srgbClr val="3987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9"/>
          <p:cNvSpPr>
            <a:spLocks noGrp="1"/>
          </p:cNvSpPr>
          <p:nvPr>
            <p:ph type="title" idx="4294967295"/>
          </p:nvPr>
        </p:nvSpPr>
        <p:spPr>
          <a:xfrm>
            <a:off x="205795" y="1597943"/>
            <a:ext cx="18095913" cy="1293812"/>
          </a:xfrm>
        </p:spPr>
        <p:txBody>
          <a:bodyPr/>
          <a:lstStyle/>
          <a:p>
            <a:r>
              <a:rPr lang="nl-NL" dirty="0"/>
              <a:t>In productie genomen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EC80549-88EC-1252-5009-E13849A67A3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2828250" y="12780963"/>
            <a:ext cx="1558925" cy="730250"/>
          </a:xfrm>
        </p:spPr>
        <p:txBody>
          <a:bodyPr/>
          <a:lstStyle/>
          <a:p>
            <a:pPr algn="ctr">
              <a:defRPr/>
            </a:pPr>
            <a:fld id="{0E0C543C-EF2B-E349-AEAD-AD62DC66D5E0}" type="slidenum">
              <a:rPr lang="nl-NL" smtClean="0"/>
              <a:pPr algn="ctr">
                <a:defRPr/>
              </a:pPr>
              <a:t>8</a:t>
            </a:fld>
            <a:endParaRPr lang="nl-NL" dirty="0"/>
          </a:p>
        </p:txBody>
      </p:sp>
      <p:sp>
        <p:nvSpPr>
          <p:cNvPr id="9" name="Tijdelijke aanduiding voor tekst 22">
            <a:extLst>
              <a:ext uri="{FF2B5EF4-FFF2-40B4-BE49-F238E27FC236}">
                <a16:creationId xmlns:a16="http://schemas.microsoft.com/office/drawing/2014/main" id="{AAABAAC1-251E-242C-44D5-9801B476B3F9}"/>
              </a:ext>
            </a:extLst>
          </p:cNvPr>
          <p:cNvSpPr txBox="1">
            <a:spLocks/>
          </p:cNvSpPr>
          <p:nvPr/>
        </p:nvSpPr>
        <p:spPr>
          <a:xfrm>
            <a:off x="2848298" y="3851100"/>
            <a:ext cx="12810909" cy="1293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1828800" rtl="0" fontAlgn="base">
              <a:spcBef>
                <a:spcPts val="24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828800" rtl="0" fontAlgn="base"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2600" b="1" kern="1200">
                <a:solidFill>
                  <a:srgbClr val="39870C"/>
                </a:solidFill>
                <a:latin typeface="+mn-lt"/>
                <a:ea typeface="+mn-ea"/>
                <a:cs typeface="+mn-cs"/>
              </a:defRPr>
            </a:lvl2pPr>
            <a:lvl3pPr algn="l" defTabSz="1828800" rtl="0" fontAlgn="base"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3200" b="1" kern="1200">
                <a:solidFill>
                  <a:srgbClr val="39870C"/>
                </a:solidFill>
                <a:latin typeface="+mn-lt"/>
                <a:ea typeface="+mn-ea"/>
                <a:cs typeface="+mn-cs"/>
              </a:defRPr>
            </a:lvl3pPr>
            <a:lvl4pPr indent="-358775" algn="l" defTabSz="1828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358775" algn="l" defTabSz="1828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36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  <a:p>
            <a:pPr marL="571500" lvl="1" indent="-571500" eaLnBrk="1" hangingPunct="1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</p:txBody>
      </p:sp>
      <p:sp>
        <p:nvSpPr>
          <p:cNvPr id="27" name="Tijdelijke aanduiding voor tekst 22">
            <a:extLst>
              <a:ext uri="{FF2B5EF4-FFF2-40B4-BE49-F238E27FC236}">
                <a16:creationId xmlns:a16="http://schemas.microsoft.com/office/drawing/2014/main" id="{CE42F247-2F5E-66A0-5396-C529DCC6ABEA}"/>
              </a:ext>
            </a:extLst>
          </p:cNvPr>
          <p:cNvSpPr txBox="1">
            <a:spLocks/>
          </p:cNvSpPr>
          <p:nvPr/>
        </p:nvSpPr>
        <p:spPr>
          <a:xfrm>
            <a:off x="2848298" y="6877461"/>
            <a:ext cx="15744502" cy="14231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1828800" rtl="0" fontAlgn="base">
              <a:spcBef>
                <a:spcPts val="24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828800" rtl="0" fontAlgn="base"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2600" b="1" kern="1200">
                <a:solidFill>
                  <a:srgbClr val="39870C"/>
                </a:solidFill>
                <a:latin typeface="+mn-lt"/>
                <a:ea typeface="+mn-ea"/>
                <a:cs typeface="+mn-cs"/>
              </a:defRPr>
            </a:lvl2pPr>
            <a:lvl3pPr algn="l" defTabSz="1828800" rtl="0" fontAlgn="base"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3200" b="1" kern="1200">
                <a:solidFill>
                  <a:srgbClr val="39870C"/>
                </a:solidFill>
                <a:latin typeface="+mn-lt"/>
                <a:ea typeface="+mn-ea"/>
                <a:cs typeface="+mn-cs"/>
              </a:defRPr>
            </a:lvl3pPr>
            <a:lvl4pPr indent="-358775" algn="l" defTabSz="1828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358775" algn="l" defTabSz="1828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36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eaLnBrk="1" hangingPunct="1"/>
            <a:r>
              <a:rPr lang="nl-NL" sz="3800" b="0" dirty="0">
                <a:solidFill>
                  <a:schemeClr val="tx1"/>
                </a:solidFill>
              </a:rPr>
              <a:t>Capaciteit </a:t>
            </a:r>
            <a:r>
              <a:rPr lang="nl-NL" sz="3800" b="0" dirty="0" err="1">
                <a:solidFill>
                  <a:schemeClr val="tx1"/>
                </a:solidFill>
              </a:rPr>
              <a:t>harvesting</a:t>
            </a:r>
            <a:r>
              <a:rPr lang="nl-NL" sz="3800" b="0" dirty="0">
                <a:solidFill>
                  <a:schemeClr val="tx1"/>
                </a:solidFill>
              </a:rPr>
              <a:t> nu 15.000 documenten per dag</a:t>
            </a:r>
          </a:p>
          <a:p>
            <a:pPr marL="571500" lvl="1" indent="-571500" algn="ctr" eaLnBrk="1" hangingPunct="1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</p:txBody>
      </p:sp>
      <p:sp>
        <p:nvSpPr>
          <p:cNvPr id="31" name="Tijdelijke aanduiding voor tekst 22">
            <a:extLst>
              <a:ext uri="{FF2B5EF4-FFF2-40B4-BE49-F238E27FC236}">
                <a16:creationId xmlns:a16="http://schemas.microsoft.com/office/drawing/2014/main" id="{83F97E1B-E63B-FC4C-C767-981AAC9A75CE}"/>
              </a:ext>
            </a:extLst>
          </p:cNvPr>
          <p:cNvSpPr txBox="1">
            <a:spLocks/>
          </p:cNvSpPr>
          <p:nvPr/>
        </p:nvSpPr>
        <p:spPr>
          <a:xfrm>
            <a:off x="2848298" y="10019877"/>
            <a:ext cx="16570896" cy="2533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1828800" rtl="0" fontAlgn="base">
              <a:spcBef>
                <a:spcPts val="24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828800" rtl="0" fontAlgn="base"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2600" b="1" kern="1200">
                <a:solidFill>
                  <a:srgbClr val="39870C"/>
                </a:solidFill>
                <a:latin typeface="+mn-lt"/>
                <a:ea typeface="+mn-ea"/>
                <a:cs typeface="+mn-cs"/>
              </a:defRPr>
            </a:lvl2pPr>
            <a:lvl3pPr algn="l" defTabSz="1828800" rtl="0" fontAlgn="base"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3200" b="1" kern="1200">
                <a:solidFill>
                  <a:srgbClr val="39870C"/>
                </a:solidFill>
                <a:latin typeface="+mn-lt"/>
                <a:ea typeface="+mn-ea"/>
                <a:cs typeface="+mn-cs"/>
              </a:defRPr>
            </a:lvl3pPr>
            <a:lvl4pPr indent="-358775" algn="l" defTabSz="1828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358775" algn="l" defTabSz="1828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36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54000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eaLnBrk="1" hangingPunct="1"/>
            <a:r>
              <a:rPr lang="nl-NL" sz="3200" b="0" dirty="0">
                <a:solidFill>
                  <a:schemeClr val="tx1"/>
                </a:solidFill>
              </a:rPr>
              <a:t>Meer kandidaten volgen vanuit vervolg referentietraject en </a:t>
            </a:r>
            <a:r>
              <a:rPr lang="nl-NL" sz="3200" b="0" dirty="0" err="1">
                <a:solidFill>
                  <a:schemeClr val="tx1"/>
                </a:solidFill>
              </a:rPr>
              <a:t>Woo-index</a:t>
            </a:r>
            <a:r>
              <a:rPr lang="nl-NL" sz="3200" b="0" dirty="0">
                <a:solidFill>
                  <a:schemeClr val="tx1"/>
                </a:solidFill>
              </a:rPr>
              <a:t> check</a:t>
            </a:r>
          </a:p>
          <a:p>
            <a:pPr marL="914400" lvl="3" indent="0" eaLnBrk="1" hangingPunct="1">
              <a:buNone/>
            </a:pPr>
            <a:endParaRPr lang="nl-NL" sz="3600" b="0" dirty="0">
              <a:solidFill>
                <a:schemeClr val="tx1"/>
              </a:solidFill>
            </a:endParaRPr>
          </a:p>
        </p:txBody>
      </p:sp>
      <p:pic>
        <p:nvPicPr>
          <p:cNvPr id="13" name="Afbeelding 12" descr="Afbeelding met Graphics, Lettertype, symbool, logo&#10;&#10;Automatisch gegenereerde beschrijving">
            <a:extLst>
              <a:ext uri="{FF2B5EF4-FFF2-40B4-BE49-F238E27FC236}">
                <a16:creationId xmlns:a16="http://schemas.microsoft.com/office/drawing/2014/main" id="{F73C2C96-B446-B1AB-588E-9800BD8A8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96" y="10019877"/>
            <a:ext cx="1274374" cy="857673"/>
          </a:xfrm>
          <a:prstGeom prst="rect">
            <a:avLst/>
          </a:prstGeom>
        </p:spPr>
      </p:pic>
      <p:pic>
        <p:nvPicPr>
          <p:cNvPr id="17" name="Afbeelding 16" descr="Afbeelding met schermopnam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768D284-4EF7-9008-119A-B18E14AE1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556" y="3567311"/>
            <a:ext cx="4247999" cy="1638288"/>
          </a:xfrm>
          <a:prstGeom prst="rect">
            <a:avLst/>
          </a:prstGeom>
        </p:spPr>
      </p:pic>
      <p:pic>
        <p:nvPicPr>
          <p:cNvPr id="28" name="Afbeelding 27" descr="Afbeelding met tekenfilm, ontwerp&#10;&#10;Automatisch gegenereerde beschrijving">
            <a:extLst>
              <a:ext uri="{FF2B5EF4-FFF2-40B4-BE49-F238E27FC236}">
                <a16:creationId xmlns:a16="http://schemas.microsoft.com/office/drawing/2014/main" id="{F7CDB754-0CBF-D362-B9BA-9038515C4D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96" y="6855710"/>
            <a:ext cx="1274374" cy="1274374"/>
          </a:xfrm>
          <a:prstGeom prst="rect">
            <a:avLst/>
          </a:prstGeom>
        </p:spPr>
      </p:pic>
      <p:pic>
        <p:nvPicPr>
          <p:cNvPr id="32" name="Afbeelding 31" descr="Afbeelding met symbool, groen, logo, Graphics&#10;&#10;Automatisch gegenereerde beschrijving">
            <a:extLst>
              <a:ext uri="{FF2B5EF4-FFF2-40B4-BE49-F238E27FC236}">
                <a16:creationId xmlns:a16="http://schemas.microsoft.com/office/drawing/2014/main" id="{23E5E428-36D2-F3A3-3E4A-C7A81C9136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96" y="3768318"/>
            <a:ext cx="1274374" cy="127437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Afbeelding 2" descr="Afbeelding met Lettertype, Graphics, logo, tekst&#10;&#10;Automatisch gegenereerde beschrijving">
            <a:extLst>
              <a:ext uri="{FF2B5EF4-FFF2-40B4-BE49-F238E27FC236}">
                <a16:creationId xmlns:a16="http://schemas.microsoft.com/office/drawing/2014/main" id="{94E76BF4-3083-04E4-05F9-2D381E1C5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053" y="3999333"/>
            <a:ext cx="2360168" cy="730250"/>
          </a:xfrm>
          <a:prstGeom prst="rect">
            <a:avLst/>
          </a:prstGeom>
        </p:spPr>
      </p:pic>
      <p:pic>
        <p:nvPicPr>
          <p:cNvPr id="4" name="Afbeelding 3" descr="Afbeelding met tekst, schermopname, Graphics, Lettertype&#10;&#10;Automatisch gegenereerde beschrijving">
            <a:extLst>
              <a:ext uri="{FF2B5EF4-FFF2-40B4-BE49-F238E27FC236}">
                <a16:creationId xmlns:a16="http://schemas.microsoft.com/office/drawing/2014/main" id="{99689EDA-6073-F912-4641-EC88FF0129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438" y="10919080"/>
            <a:ext cx="1330049" cy="1330049"/>
          </a:xfrm>
          <a:prstGeom prst="rect">
            <a:avLst/>
          </a:prstGeom>
        </p:spPr>
      </p:pic>
      <p:pic>
        <p:nvPicPr>
          <p:cNvPr id="5" name="Afbeelding 4" descr="Afbeelding met tekst, Lettertype, wit, ontwerp&#10;&#10;Automatisch gegenereerde beschrijving">
            <a:extLst>
              <a:ext uri="{FF2B5EF4-FFF2-40B4-BE49-F238E27FC236}">
                <a16:creationId xmlns:a16="http://schemas.microsoft.com/office/drawing/2014/main" id="{4A8A82E3-AE3D-1C0C-7E5E-A95CF0AF4B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981" y="10975807"/>
            <a:ext cx="41338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55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D24A51B-735A-7E6E-6D4E-14EBE094D9F8}"/>
              </a:ext>
            </a:extLst>
          </p:cNvPr>
          <p:cNvSpPr/>
          <p:nvPr/>
        </p:nvSpPr>
        <p:spPr>
          <a:xfrm>
            <a:off x="12193587" y="0"/>
            <a:ext cx="12193588" cy="13716000"/>
          </a:xfrm>
          <a:prstGeom prst="rect">
            <a:avLst/>
          </a:prstGeom>
          <a:solidFill>
            <a:srgbClr val="D7E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9"/>
          <p:cNvSpPr>
            <a:spLocks noGrp="1"/>
          </p:cNvSpPr>
          <p:nvPr>
            <p:ph type="ctrTitle"/>
          </p:nvPr>
        </p:nvSpPr>
        <p:spPr>
          <a:xfrm>
            <a:off x="164736" y="961052"/>
            <a:ext cx="11556750" cy="1782762"/>
          </a:xfrm>
        </p:spPr>
        <p:txBody>
          <a:bodyPr>
            <a:noAutofit/>
          </a:bodyPr>
          <a:lstStyle/>
          <a:p>
            <a:r>
              <a:rPr lang="nl-NL" sz="4800" dirty="0" err="1">
                <a:solidFill>
                  <a:srgbClr val="39870C"/>
                </a:solidFill>
                <a:ea typeface="+mn-ea"/>
                <a:cs typeface="+mn-cs"/>
              </a:rPr>
              <a:t>Harvester</a:t>
            </a:r>
            <a:r>
              <a:rPr lang="nl-NL" sz="4800" dirty="0">
                <a:solidFill>
                  <a:srgbClr val="39870C"/>
                </a:solidFill>
                <a:ea typeface="+mn-ea"/>
                <a:cs typeface="+mn-cs"/>
              </a:rPr>
              <a:t> metadata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4" indent="0">
              <a:buNone/>
            </a:pPr>
            <a:endParaRPr lang="nl-NL" sz="4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4294967295"/>
          </p:nvPr>
        </p:nvSpPr>
        <p:spPr>
          <a:xfrm>
            <a:off x="12488510" y="2847696"/>
            <a:ext cx="10896600" cy="1782762"/>
          </a:xfrm>
        </p:spPr>
        <p:txBody>
          <a:bodyPr/>
          <a:lstStyle/>
          <a:p>
            <a:pPr lvl="1"/>
            <a:r>
              <a:rPr lang="nl-NL" sz="3200" b="0" dirty="0">
                <a:solidFill>
                  <a:schemeClr val="tx1"/>
                </a:solidFill>
              </a:rPr>
              <a:t>Nu: </a:t>
            </a:r>
            <a:br>
              <a:rPr lang="nl-NL" sz="3200" b="0" dirty="0">
                <a:solidFill>
                  <a:schemeClr val="tx1"/>
                </a:solidFill>
              </a:rPr>
            </a:br>
            <a:r>
              <a:rPr lang="nl-NL" sz="3200" b="0" dirty="0">
                <a:solidFill>
                  <a:schemeClr val="tx1"/>
                </a:solidFill>
              </a:rPr>
              <a:t>TOOI en naam/waarde paren</a:t>
            </a:r>
            <a:endParaRPr lang="nl-NL" sz="3400" b="0" dirty="0">
              <a:solidFill>
                <a:schemeClr val="tx1"/>
              </a:solidFill>
            </a:endParaRPr>
          </a:p>
          <a:p>
            <a:pPr marL="571500" lvl="1" indent="-571500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  <a:p>
            <a:pPr marL="571500" lvl="1" indent="-571500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  <a:p>
            <a:pPr marL="571500" lvl="1" indent="-571500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  <a:p>
            <a:pPr marL="571500" lvl="1" indent="-571500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  <a:p>
            <a:pPr marL="571500" lvl="1" indent="-571500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  <a:p>
            <a:pPr marL="571500" lvl="1" indent="-571500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  <a:p>
            <a:pPr marL="571500" lvl="1" indent="-571500">
              <a:buFont typeface="Arial" panose="020B0604020202020204" pitchFamily="34" charset="0"/>
              <a:buChar char="•"/>
            </a:pPr>
            <a:endParaRPr lang="nl-NL" sz="3800" b="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C16E7FD-C559-FEDA-4A37-36BA6F0314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2828250" y="12780963"/>
            <a:ext cx="1558925" cy="730250"/>
          </a:xfrm>
        </p:spPr>
        <p:txBody>
          <a:bodyPr/>
          <a:lstStyle/>
          <a:p>
            <a:pPr algn="ctr">
              <a:defRPr/>
            </a:pPr>
            <a:fld id="{0E0C543C-EF2B-E349-AEAD-AD62DC66D5E0}" type="slidenum">
              <a:rPr lang="nl-NL" smtClean="0"/>
              <a:pPr algn="ctr">
                <a:defRPr/>
              </a:pPr>
              <a:t>9</a:t>
            </a:fld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81740EB-4C3E-3D0D-0C7E-CAEAD125E93F}"/>
              </a:ext>
            </a:extLst>
          </p:cNvPr>
          <p:cNvSpPr txBox="1"/>
          <p:nvPr/>
        </p:nvSpPr>
        <p:spPr>
          <a:xfrm>
            <a:off x="12554777" y="5935120"/>
            <a:ext cx="12007874" cy="33527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l-NL" sz="3200" b="0" dirty="0"/>
              <a:t>Straks:</a:t>
            </a:r>
          </a:p>
          <a:p>
            <a:r>
              <a:rPr lang="nl-NL" sz="3200" dirty="0"/>
              <a:t>- Ook MDTO mogelijk</a:t>
            </a:r>
          </a:p>
          <a:p>
            <a:r>
              <a:rPr lang="nl-NL" sz="3200" dirty="0"/>
              <a:t>- TOOI </a:t>
            </a:r>
            <a:r>
              <a:rPr lang="nl-NL" sz="3200" dirty="0" err="1"/>
              <a:t>identifiers</a:t>
            </a:r>
            <a:r>
              <a:rPr lang="nl-NL" sz="3200" dirty="0"/>
              <a:t> ook te gebruiken binnen MDTO schema</a:t>
            </a:r>
          </a:p>
          <a:p>
            <a:r>
              <a:rPr lang="nl-NL" sz="3200" dirty="0"/>
              <a:t>- Te combineren met naam/waarde paren</a:t>
            </a:r>
          </a:p>
          <a:p>
            <a:br>
              <a:rPr lang="nl-NL" sz="3200" dirty="0"/>
            </a:br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48090B7-A16A-1B3E-0177-0065ADC5CFD1}"/>
              </a:ext>
            </a:extLst>
          </p:cNvPr>
          <p:cNvSpPr txBox="1"/>
          <p:nvPr/>
        </p:nvSpPr>
        <p:spPr>
          <a:xfrm>
            <a:off x="12564710" y="10466509"/>
            <a:ext cx="11327740" cy="14061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</a:rPr>
              <a:t>- Voorstel aan architectuurklankbord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/>
              </a:rPr>
              <a:t>Woo</a:t>
            </a:r>
            <a:br>
              <a:rPr kumimoji="0" 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</a:rPr>
            </a:b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</a:rPr>
              <a:t>- Feedback verwerken</a:t>
            </a:r>
          </a:p>
          <a:p>
            <a:r>
              <a:rPr lang="nl-NL" sz="3200" dirty="0">
                <a:latin typeface="Verdana"/>
              </a:rPr>
              <a:t>- Daarna richting stuurgroep IAO</a:t>
            </a:r>
          </a:p>
          <a:p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</a:rPr>
              <a:t>- Bij akkoord verwerking in de publicatie</a:t>
            </a:r>
            <a:r>
              <a:rPr lang="nl-NL" sz="3200" dirty="0">
                <a:latin typeface="Verdana"/>
              </a:rPr>
              <a:t>voorwaarden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/>
            </a:endParaRPr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F220878C-D484-EABA-789C-A479F871E954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7492146" y="3739077"/>
            <a:ext cx="49963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3A232390-701F-4073-F136-FD0F4CD8EAA7}"/>
              </a:ext>
            </a:extLst>
          </p:cNvPr>
          <p:cNvCxnSpPr>
            <a:cxnSpLocks/>
          </p:cNvCxnSpPr>
          <p:nvPr/>
        </p:nvCxnSpPr>
        <p:spPr>
          <a:xfrm>
            <a:off x="7209542" y="6834603"/>
            <a:ext cx="5236939" cy="19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40C8D53A-BC03-1C8B-872A-FF5C08CD4590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7260083" y="11169573"/>
            <a:ext cx="53046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al 26">
            <a:extLst>
              <a:ext uri="{FF2B5EF4-FFF2-40B4-BE49-F238E27FC236}">
                <a16:creationId xmlns:a16="http://schemas.microsoft.com/office/drawing/2014/main" id="{86F81555-5757-CC80-41A9-45C264F116AC}"/>
              </a:ext>
            </a:extLst>
          </p:cNvPr>
          <p:cNvSpPr/>
          <p:nvPr/>
        </p:nvSpPr>
        <p:spPr>
          <a:xfrm>
            <a:off x="11955937" y="3433180"/>
            <a:ext cx="661014" cy="573691"/>
          </a:xfrm>
          <a:prstGeom prst="ellipse">
            <a:avLst/>
          </a:prstGeom>
          <a:solidFill>
            <a:srgbClr val="D7E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7A625506-995E-475B-E0E1-9646C1311558}"/>
              </a:ext>
            </a:extLst>
          </p:cNvPr>
          <p:cNvSpPr/>
          <p:nvPr/>
        </p:nvSpPr>
        <p:spPr>
          <a:xfrm>
            <a:off x="11955937" y="6565863"/>
            <a:ext cx="661014" cy="573691"/>
          </a:xfrm>
          <a:prstGeom prst="ellipse">
            <a:avLst/>
          </a:prstGeom>
          <a:solidFill>
            <a:srgbClr val="D7E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>
            <a:extLst>
              <a:ext uri="{FF2B5EF4-FFF2-40B4-BE49-F238E27FC236}">
                <a16:creationId xmlns:a16="http://schemas.microsoft.com/office/drawing/2014/main" id="{0B893074-937E-3EF5-8CD0-35C9E07DBF76}"/>
              </a:ext>
            </a:extLst>
          </p:cNvPr>
          <p:cNvSpPr/>
          <p:nvPr/>
        </p:nvSpPr>
        <p:spPr>
          <a:xfrm>
            <a:off x="11955937" y="10882726"/>
            <a:ext cx="661014" cy="573691"/>
          </a:xfrm>
          <a:prstGeom prst="ellipse">
            <a:avLst/>
          </a:prstGeom>
          <a:solidFill>
            <a:srgbClr val="D7E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9A34DFB-55FC-4977-6162-52B0E0977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1651" y="0"/>
            <a:ext cx="905300" cy="1918859"/>
          </a:xfrm>
          <a:prstGeom prst="rect">
            <a:avLst/>
          </a:prstGeom>
        </p:spPr>
      </p:pic>
      <p:pic>
        <p:nvPicPr>
          <p:cNvPr id="10" name="Graphic 9" descr="Cirkel met pijl naar links silhouet">
            <a:extLst>
              <a:ext uri="{FF2B5EF4-FFF2-40B4-BE49-F238E27FC236}">
                <a16:creationId xmlns:a16="http://schemas.microsoft.com/office/drawing/2014/main" id="{4A7DE8BB-5C8A-5F1E-7BE0-A92B2CC09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7673" y="2617093"/>
            <a:ext cx="2243964" cy="2243964"/>
          </a:xfrm>
          <a:prstGeom prst="rect">
            <a:avLst/>
          </a:prstGeom>
        </p:spPr>
      </p:pic>
      <p:pic>
        <p:nvPicPr>
          <p:cNvPr id="13" name="Graphic 12" descr="Pijlen in visgraatmotief met effen opvulling">
            <a:extLst>
              <a:ext uri="{FF2B5EF4-FFF2-40B4-BE49-F238E27FC236}">
                <a16:creationId xmlns:a16="http://schemas.microsoft.com/office/drawing/2014/main" id="{224B9AC2-BA1A-456B-D468-544305BD29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03357" y="5943600"/>
            <a:ext cx="1856726" cy="1856726"/>
          </a:xfrm>
          <a:prstGeom prst="rect">
            <a:avLst/>
          </a:prstGeom>
        </p:spPr>
      </p:pic>
      <p:pic>
        <p:nvPicPr>
          <p:cNvPr id="19" name="Graphic 18" descr="Agenda silhouet">
            <a:extLst>
              <a:ext uri="{FF2B5EF4-FFF2-40B4-BE49-F238E27FC236}">
                <a16:creationId xmlns:a16="http://schemas.microsoft.com/office/drawing/2014/main" id="{98EC1473-1805-A684-CABE-386AAF52E9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41178" y="10203646"/>
            <a:ext cx="1790522" cy="179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29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ogius1">
      <a:dk1>
        <a:sysClr val="windowText" lastClr="000000"/>
      </a:dk1>
      <a:lt1>
        <a:sysClr val="window" lastClr="FFFFFF"/>
      </a:lt1>
      <a:dk2>
        <a:srgbClr val="39870C"/>
      </a:dk2>
      <a:lt2>
        <a:srgbClr val="E7E6E6"/>
      </a:lt2>
      <a:accent1>
        <a:srgbClr val="39870C"/>
      </a:accent1>
      <a:accent2>
        <a:srgbClr val="E17000"/>
      </a:accent2>
      <a:accent3>
        <a:srgbClr val="8FCAE7"/>
      </a:accent3>
      <a:accent4>
        <a:srgbClr val="FFB612"/>
      </a:accent4>
      <a:accent5>
        <a:srgbClr val="76D2B6"/>
      </a:accent5>
      <a:accent6>
        <a:srgbClr val="275937"/>
      </a:accent6>
      <a:hlink>
        <a:srgbClr val="0563C1"/>
      </a:hlink>
      <a:folHlink>
        <a:srgbClr val="954F72"/>
      </a:folHlink>
    </a:clrScheme>
    <a:fontScheme name="Logi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algn="l">
          <a:defRPr sz="2400" dirty="0" err="1" smtClean="0"/>
        </a:defPPr>
      </a:lstStyle>
    </a:txDef>
  </a:objectDefaults>
  <a:extraClrSchemeLst/>
  <a:custClrLst>
    <a:custClr name="Groen">
      <a:srgbClr val="39870C"/>
    </a:custClr>
    <a:custClr name="Oranje">
      <a:srgbClr val="E17000"/>
    </a:custClr>
    <a:custClr name="Licht blauw">
      <a:srgbClr val="8FCAE7"/>
    </a:custClr>
    <a:custClr name="Geel">
      <a:srgbClr val="FFB612"/>
    </a:custClr>
    <a:custClr name="Mint groen">
      <a:srgbClr val="76D2B6"/>
    </a:custClr>
    <a:custClr name="Donker groen">
      <a:srgbClr val="275937"/>
    </a:custClr>
    <a:custClr name="wit">
      <a:srgbClr val="FFFFFF"/>
    </a:custClr>
    <a:custClr name="wit">
      <a:srgbClr val="FFFFFF"/>
    </a:custClr>
    <a:custClr name="wit">
      <a:srgbClr val="FFFFFF"/>
    </a:custClr>
    <a:custClr name="wit">
      <a:srgbClr val="FFFFFF"/>
    </a:custClr>
    <a:custClr name="Groen achtergrond">
      <a:srgbClr val="D7E7CE"/>
    </a:custClr>
    <a:custClr name="Oranje achtergrond">
      <a:srgbClr val="F9E2CC"/>
    </a:custClr>
    <a:custClr name="Licht blauw achtergrond">
      <a:srgbClr val="E9F4FA"/>
    </a:custClr>
    <a:custClr name="Geel achtergrond">
      <a:srgbClr val="FFF0D0"/>
    </a:custClr>
    <a:custClr name="Mint groen achtergrond">
      <a:srgbClr val="E4F6F0"/>
    </a:custClr>
    <a:custClr name="Donker groen achtergrond">
      <a:srgbClr val="D4DED7"/>
    </a:custClr>
    <a:custClr name="wit">
      <a:srgbClr val="FFFFFF"/>
    </a:custClr>
    <a:custClr name="wit">
      <a:srgbClr val="FFFFFF"/>
    </a:custClr>
    <a:custClr name="wit">
      <a:srgbClr val="FFFFFF"/>
    </a:custClr>
    <a:custClr name="wit">
      <a:srgbClr val="FFFFFF"/>
    </a:custClr>
  </a:custClrLst>
  <a:extLst>
    <a:ext uri="{05A4C25C-085E-4340-85A3-A5531E510DB2}">
      <thm15:themeFamily xmlns:thm15="http://schemas.microsoft.com/office/thememl/2012/main" name="Logius-basis.potx" id="{8D478C09-9951-458B-AC9A-452CE5F3AD1A}" vid="{04410D83-B0F7-4032-98FF-F98D01A972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ogius1">
    <a:dk1>
      <a:sysClr val="windowText" lastClr="000000"/>
    </a:dk1>
    <a:lt1>
      <a:sysClr val="window" lastClr="FFFFFF"/>
    </a:lt1>
    <a:dk2>
      <a:srgbClr val="39870C"/>
    </a:dk2>
    <a:lt2>
      <a:srgbClr val="E7E6E6"/>
    </a:lt2>
    <a:accent1>
      <a:srgbClr val="39870C"/>
    </a:accent1>
    <a:accent2>
      <a:srgbClr val="E17000"/>
    </a:accent2>
    <a:accent3>
      <a:srgbClr val="8FCAE7"/>
    </a:accent3>
    <a:accent4>
      <a:srgbClr val="FFB612"/>
    </a:accent4>
    <a:accent5>
      <a:srgbClr val="76D2B6"/>
    </a:accent5>
    <a:accent6>
      <a:srgbClr val="27593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05CDE261E73B4E8B3DA99AE168F6EA" ma:contentTypeVersion="17" ma:contentTypeDescription="Een nieuw document maken." ma:contentTypeScope="" ma:versionID="1d639ee7365243ef1a1264401ed274f5">
  <xsd:schema xmlns:xsd="http://www.w3.org/2001/XMLSchema" xmlns:xs="http://www.w3.org/2001/XMLSchema" xmlns:p="http://schemas.microsoft.com/office/2006/metadata/properties" xmlns:ns2="6474c9c4-b9b3-4e38-afea-be3f98c67501" xmlns:ns3="d8b80fb9-af13-471c-bb7e-7196636d3cc4" targetNamespace="http://schemas.microsoft.com/office/2006/metadata/properties" ma:root="true" ma:fieldsID="bf57078a05cf165ea472cd134658ce25" ns2:_="" ns3:_="">
    <xsd:import namespace="6474c9c4-b9b3-4e38-afea-be3f98c67501"/>
    <xsd:import namespace="d8b80fb9-af13-471c-bb7e-7196636d3c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4c9c4-b9b3-4e38-afea-be3f98c675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description="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a99bed0e-432a-4091-b929-67b863917b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80fb9-af13-471c-bb7e-7196636d3cc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366fa74-9ba8-4890-a8db-04c5f2bdae1b}" ma:internalName="TaxCatchAll" ma:showField="CatchAllData" ma:web="d8b80fb9-af13-471c-bb7e-7196636d3c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474c9c4-b9b3-4e38-afea-be3f98c67501">
      <Terms xmlns="http://schemas.microsoft.com/office/infopath/2007/PartnerControls"/>
    </lcf76f155ced4ddcb4097134ff3c332f>
    <TaxCatchAll xmlns="d8b80fb9-af13-471c-bb7e-7196636d3cc4" xsi:nil="true"/>
  </documentManagement>
</p:properties>
</file>

<file path=customXml/itemProps1.xml><?xml version="1.0" encoding="utf-8"?>
<ds:datastoreItem xmlns:ds="http://schemas.openxmlformats.org/officeDocument/2006/customXml" ds:itemID="{13D816C1-3EA2-4E57-9C02-74A00DB69624}"/>
</file>

<file path=customXml/itemProps2.xml><?xml version="1.0" encoding="utf-8"?>
<ds:datastoreItem xmlns:ds="http://schemas.openxmlformats.org/officeDocument/2006/customXml" ds:itemID="{7BD88758-395A-498C-995B-5E8B079E2674}"/>
</file>

<file path=customXml/itemProps3.xml><?xml version="1.0" encoding="utf-8"?>
<ds:datastoreItem xmlns:ds="http://schemas.openxmlformats.org/officeDocument/2006/customXml" ds:itemID="{0AE20208-4CF3-4106-8C9B-7DFD412F730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7132</TotalTime>
  <Words>914</Words>
  <Application>Microsoft Office PowerPoint</Application>
  <PresentationFormat>Aangepast</PresentationFormat>
  <Paragraphs>186</Paragraphs>
  <Slides>14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Verdana</vt:lpstr>
      <vt:lpstr>Wingdings</vt:lpstr>
      <vt:lpstr>Office Theme</vt:lpstr>
      <vt:lpstr>Woo-index zoekfunctionaliteit  </vt:lpstr>
      <vt:lpstr>PowerPoint-presentatie</vt:lpstr>
      <vt:lpstr>Aanvullende zoekfunctionaliteit Woo-index</vt:lpstr>
      <vt:lpstr>PowerPoint-presentatie</vt:lpstr>
      <vt:lpstr>Referentietraject aanvullende zoekfunctionaliteit</vt:lpstr>
      <vt:lpstr>Vervolg referentietraject ism VNG</vt:lpstr>
      <vt:lpstr>Bevindingen vervolg referentietraject</vt:lpstr>
      <vt:lpstr>In productie genomen</vt:lpstr>
      <vt:lpstr>Harvester metadata</vt:lpstr>
      <vt:lpstr>Contact</vt:lpstr>
      <vt:lpstr>PowerPoint-presentatie</vt:lpstr>
      <vt:lpstr>Publicatiestandaarden  aanvullende zoekfunctionaliteit</vt:lpstr>
      <vt:lpstr>Robots.txt en XML sitemaps</vt:lpstr>
      <vt:lpstr>Metadata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Marc.Opijnen@koop.overheid.nl</dc:creator>
  <cp:lastModifiedBy>Cees van Westrenen</cp:lastModifiedBy>
  <cp:revision>409</cp:revision>
  <dcterms:created xsi:type="dcterms:W3CDTF">2021-08-25T10:40:13Z</dcterms:created>
  <dcterms:modified xsi:type="dcterms:W3CDTF">2024-07-02T09:07:30Z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0x0101005E05CDE261E73B4E8B3DA99AE168F6EA</vt:lpwstr>
  </property>
</Properties>
</file>