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4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A718"/>
    <a:srgbClr val="E7E6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2751A-79A6-4AEA-8326-38939C3F076B}" type="datetimeFigureOut">
              <a:rPr lang="nl-NL" smtClean="0"/>
              <a:t>27-6-2024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55320-1D09-40A6-BD0B-17B24DE74E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145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(open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silhouet, zwart, schets, wit&#10;&#10;Automatisch gegenereerde beschrijving">
            <a:extLst>
              <a:ext uri="{FF2B5EF4-FFF2-40B4-BE49-F238E27FC236}">
                <a16:creationId xmlns:a16="http://schemas.microsoft.com/office/drawing/2014/main" id="{0392C3B8-7D75-9779-CFD7-FE3F3A254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5721" y="-188843"/>
            <a:ext cx="12527721" cy="70468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A5836E5-6894-42C6-3187-A63707F9A3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84421"/>
            <a:ext cx="9144000" cy="146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titel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C59542D-8ED0-A25E-9692-EBF1E7153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36825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0" name="Afbeelding 9" descr="Afbeelding met logo, Graphics, grafische vormgeving, clipart&#10;&#10;Automatisch gegenereerde beschrijving">
            <a:extLst>
              <a:ext uri="{FF2B5EF4-FFF2-40B4-BE49-F238E27FC236}">
                <a16:creationId xmlns:a16="http://schemas.microsoft.com/office/drawing/2014/main" id="{A7366505-FC02-0BC6-9494-1D501E8663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61905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1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leiding of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Afbeelding met schermopname, Rechthoek, geel, ontwerp&#10;&#10;Automatisch gegenereerde beschrijving">
            <a:extLst>
              <a:ext uri="{FF2B5EF4-FFF2-40B4-BE49-F238E27FC236}">
                <a16:creationId xmlns:a16="http://schemas.microsoft.com/office/drawing/2014/main" id="{00F7FE8B-224C-F1D8-30A9-03F5C4BF3A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27" y="-597873"/>
            <a:ext cx="4761905" cy="476190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B8BE220-8A71-4C42-48C0-E06C51631F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Klikken om titel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2E1396-2F05-422A-D6FF-03BE4AA693E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39081"/>
            <a:ext cx="10515600" cy="4351338"/>
          </a:xfrm>
        </p:spPr>
        <p:txBody>
          <a:bodyPr/>
          <a:lstStyle/>
          <a:p>
            <a:pPr lvl="0"/>
            <a:r>
              <a:rPr lang="nl-NL"/>
              <a:t>Klikken om de tekst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D9D3463-2365-25D9-2041-46C5862A24E9}"/>
              </a:ext>
            </a:extLst>
          </p:cNvPr>
          <p:cNvSpPr/>
          <p:nvPr userDrawn="1"/>
        </p:nvSpPr>
        <p:spPr>
          <a:xfrm>
            <a:off x="11742821" y="0"/>
            <a:ext cx="44917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39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53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6A93341-6834-1FDF-0341-199F46D99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F61ABF-DB14-BDF8-B7B6-3C796D8E3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9" name="Afbeelding 8" descr="Afbeelding met zwart-wit&#10;&#10;Beschrijving automatisch gegenereerd met gemiddelde betrouwbaarheid">
            <a:extLst>
              <a:ext uri="{FF2B5EF4-FFF2-40B4-BE49-F238E27FC236}">
                <a16:creationId xmlns:a16="http://schemas.microsoft.com/office/drawing/2014/main" id="{E47EB81D-3864-FCA7-4538-7870E232BE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377" y="5679388"/>
            <a:ext cx="1626974" cy="162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41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hyperlink" Target="https://openwoo.app/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s://woogle.wooverheid.nl/search?q=*&amp;order=date-desc&amp;page=1&amp;publisher=gm0232&amp;country=nl&amp;type=2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hyperlink" Target="https://open.epe.nl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5E0D30-AC28-67E8-A9D3-2415F19CF6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solidFill>
                  <a:srgbClr val="D7A718"/>
                </a:solidFill>
                <a:latin typeface="+mn-lt"/>
              </a:rPr>
              <a:t>Open Epe</a:t>
            </a:r>
            <a:br>
              <a:rPr lang="nl-NL" dirty="0">
                <a:latin typeface="Calibri (Hoofdtekst)"/>
              </a:rPr>
            </a:br>
            <a:r>
              <a:rPr lang="nl-NL" dirty="0">
                <a:latin typeface="Calibri (Hoofdtekst)"/>
              </a:rPr>
              <a:t>Woo publicaties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F7F0B563-DE7F-F13E-0C67-B5E5293205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441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E7AA3-F3FF-8C3E-C33F-2BFB7E2F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D7A718"/>
                </a:solidFill>
                <a:latin typeface="+mn-lt"/>
              </a:rPr>
              <a:t>Voortraject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5F08676-C2E0-B5F6-3AC3-F93A62D50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u="sng" dirty="0">
                <a:latin typeface="Calibri" panose="020F0502020204030204" pitchFamily="34" charset="0"/>
              </a:rPr>
              <a:t>Uitgangspunten</a:t>
            </a:r>
            <a:r>
              <a:rPr lang="nl-NL" sz="1800" b="0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Transparantie is een kernwaarde van de gemeente Epe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Zo min mogelijk extra administratieve handelingen voor onze collega’s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effectLst/>
                <a:latin typeface="Calibri" panose="020F0502020204030204" pitchFamily="34" charset="0"/>
              </a:rPr>
              <a:t>Rechtstreeks vanuit de bronapplicatie(s) publiceren</a:t>
            </a:r>
          </a:p>
          <a:p>
            <a:pPr marL="0" indent="0">
              <a:buNone/>
            </a:pPr>
            <a:endParaRPr lang="nl-NL" sz="1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u="sng" dirty="0">
                <a:latin typeface="Calibri" panose="020F0502020204030204" pitchFamily="34" charset="0"/>
              </a:rPr>
              <a:t>Voortraject</a:t>
            </a:r>
            <a:r>
              <a:rPr lang="nl-NL" sz="1800" b="0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Afgestemd met bestuurlijk en ambtelijk apparaat dat de gemeente sneller en meer actief wil publiceren dan dat de implementatie voorschrijft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De leverancier van het belangrijkste bronsysteem komt met een derde partij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Derde partij neemt de leiding en ontwikkeld </a:t>
            </a:r>
            <a:r>
              <a:rPr lang="nl-NL" sz="1800" u="sng" dirty="0">
                <a:latin typeface="Calibri" panose="020F0502020204030204" pitchFamily="34" charset="0"/>
              </a:rPr>
              <a:t>samen</a:t>
            </a:r>
            <a:r>
              <a:rPr lang="nl-NL" sz="1800" b="0" dirty="0">
                <a:latin typeface="Calibri" panose="020F0502020204030204" pitchFamily="34" charset="0"/>
              </a:rPr>
              <a:t> de gewenste oplossing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0" dirty="0">
                <a:latin typeface="Calibri" panose="020F0502020204030204" pitchFamily="34" charset="0"/>
              </a:rPr>
              <a:t>Binnen 4 maanden van idee naar oplossing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210908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E7AA3-F3FF-8C3E-C33F-2BFB7E2F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D7A718"/>
                </a:solidFill>
                <a:latin typeface="+mn-lt"/>
              </a:rPr>
              <a:t>Heden</a:t>
            </a:r>
          </a:p>
        </p:txBody>
      </p:sp>
      <p:sp>
        <p:nvSpPr>
          <p:cNvPr id="6" name="Google Shape;119;p22">
            <a:extLst>
              <a:ext uri="{FF2B5EF4-FFF2-40B4-BE49-F238E27FC236}">
                <a16:creationId xmlns:a16="http://schemas.microsoft.com/office/drawing/2014/main" id="{8157C082-AC29-DA81-02A5-B0421788A32E}"/>
              </a:ext>
            </a:extLst>
          </p:cNvPr>
          <p:cNvSpPr/>
          <p:nvPr/>
        </p:nvSpPr>
        <p:spPr>
          <a:xfrm>
            <a:off x="838200" y="5593028"/>
            <a:ext cx="1745514" cy="788317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-NL" sz="1400" b="1" dirty="0"/>
              <a:t>CMS Website</a:t>
            </a:r>
          </a:p>
          <a:p>
            <a:pPr algn="ctr"/>
            <a:r>
              <a:rPr lang="nl-NL" sz="1400" dirty="0" err="1"/>
              <a:t>iO</a:t>
            </a:r>
            <a:r>
              <a:rPr lang="nl-NL" sz="1400" dirty="0"/>
              <a:t> </a:t>
            </a:r>
            <a:r>
              <a:rPr lang="nl-NL" sz="1400" dirty="0" err="1"/>
              <a:t>Drupal</a:t>
            </a:r>
            <a:endParaRPr lang="nl-NL" sz="1400" dirty="0"/>
          </a:p>
        </p:txBody>
      </p:sp>
      <p:sp>
        <p:nvSpPr>
          <p:cNvPr id="7" name="Google Shape;124;p22">
            <a:extLst>
              <a:ext uri="{FF2B5EF4-FFF2-40B4-BE49-F238E27FC236}">
                <a16:creationId xmlns:a16="http://schemas.microsoft.com/office/drawing/2014/main" id="{A6D1B34A-CED2-C902-0DB6-AC9B8776C4DA}"/>
              </a:ext>
            </a:extLst>
          </p:cNvPr>
          <p:cNvSpPr/>
          <p:nvPr/>
        </p:nvSpPr>
        <p:spPr>
          <a:xfrm>
            <a:off x="2815484" y="5593028"/>
            <a:ext cx="1745514" cy="788317"/>
          </a:xfrm>
          <a:prstGeom prst="flowChartAlternateProcess">
            <a:avLst/>
          </a:prstGeom>
          <a:solidFill>
            <a:srgbClr val="D7A718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" sz="1400" b="1" dirty="0"/>
              <a:t>Zaaksysteem</a:t>
            </a:r>
            <a:r>
              <a:rPr lang="nl" sz="1400" dirty="0"/>
              <a:t> </a:t>
            </a:r>
          </a:p>
          <a:p>
            <a:pPr algn="ctr"/>
            <a:r>
              <a:rPr lang="nl" sz="1400" dirty="0"/>
              <a:t>xxllnc</a:t>
            </a:r>
            <a:endParaRPr sz="1400" dirty="0"/>
          </a:p>
        </p:txBody>
      </p:sp>
      <p:sp>
        <p:nvSpPr>
          <p:cNvPr id="8" name="Google Shape;122;p22">
            <a:extLst>
              <a:ext uri="{FF2B5EF4-FFF2-40B4-BE49-F238E27FC236}">
                <a16:creationId xmlns:a16="http://schemas.microsoft.com/office/drawing/2014/main" id="{94AB627C-16E2-EBBB-5444-7E7CE06742E1}"/>
              </a:ext>
            </a:extLst>
          </p:cNvPr>
          <p:cNvSpPr/>
          <p:nvPr/>
        </p:nvSpPr>
        <p:spPr>
          <a:xfrm>
            <a:off x="4792794" y="5593028"/>
            <a:ext cx="1745514" cy="788317"/>
          </a:xfrm>
          <a:prstGeom prst="flowChartAlternateProcess">
            <a:avLst/>
          </a:prstGeom>
          <a:solidFill>
            <a:srgbClr val="D7A718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" sz="1400" b="1" dirty="0"/>
              <a:t>Notubiz</a:t>
            </a:r>
            <a:br>
              <a:rPr lang="nl" sz="1400" b="1" dirty="0"/>
            </a:br>
            <a:r>
              <a:rPr lang="nl" sz="1400" dirty="0"/>
              <a:t>Raadsinformatie</a:t>
            </a:r>
            <a:endParaRPr sz="1400" dirty="0"/>
          </a:p>
        </p:txBody>
      </p:sp>
      <p:sp>
        <p:nvSpPr>
          <p:cNvPr id="9" name="Google Shape;125;p22">
            <a:extLst>
              <a:ext uri="{FF2B5EF4-FFF2-40B4-BE49-F238E27FC236}">
                <a16:creationId xmlns:a16="http://schemas.microsoft.com/office/drawing/2014/main" id="{3DA6C3B8-67F1-4FAF-45FE-087D74C87356}"/>
              </a:ext>
            </a:extLst>
          </p:cNvPr>
          <p:cNvSpPr/>
          <p:nvPr/>
        </p:nvSpPr>
        <p:spPr>
          <a:xfrm>
            <a:off x="4792794" y="1618483"/>
            <a:ext cx="1745514" cy="788317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nl" sz="1400" b="1" dirty="0">
                <a:solidFill>
                  <a:schemeClr val="bg1">
                    <a:lumMod val="65000"/>
                  </a:schemeClr>
                </a:solidFill>
              </a:rPr>
              <a:t>CMS Website</a:t>
            </a:r>
          </a:p>
          <a:p>
            <a:pPr algn="ctr"/>
            <a:r>
              <a:rPr lang="nl" sz="1400" dirty="0">
                <a:solidFill>
                  <a:schemeClr val="bg1">
                    <a:lumMod val="65000"/>
                  </a:schemeClr>
                </a:solidFill>
              </a:rPr>
              <a:t>iO Drupal</a:t>
            </a:r>
            <a:endParaRPr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Google Shape;135;p22">
            <a:extLst>
              <a:ext uri="{FF2B5EF4-FFF2-40B4-BE49-F238E27FC236}">
                <a16:creationId xmlns:a16="http://schemas.microsoft.com/office/drawing/2014/main" id="{9B0E6B78-6C49-213E-6125-EA6100E6E855}"/>
              </a:ext>
            </a:extLst>
          </p:cNvPr>
          <p:cNvSpPr/>
          <p:nvPr/>
        </p:nvSpPr>
        <p:spPr>
          <a:xfrm>
            <a:off x="6770091" y="5593028"/>
            <a:ext cx="1745514" cy="788317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" sz="1400" b="1" dirty="0"/>
              <a:t>eDepot</a:t>
            </a:r>
            <a:br>
              <a:rPr lang="nl" sz="1400" dirty="0"/>
            </a:br>
            <a:r>
              <a:rPr lang="nl" sz="1400" dirty="0"/>
              <a:t>Archief</a:t>
            </a:r>
            <a:endParaRPr sz="1400" dirty="0"/>
          </a:p>
        </p:txBody>
      </p:sp>
      <p:sp>
        <p:nvSpPr>
          <p:cNvPr id="18" name="Google Shape;133;p22">
            <a:extLst>
              <a:ext uri="{FF2B5EF4-FFF2-40B4-BE49-F238E27FC236}">
                <a16:creationId xmlns:a16="http://schemas.microsoft.com/office/drawing/2014/main" id="{DCF51AD7-5F99-6E0F-4623-0C57E5287E67}"/>
              </a:ext>
            </a:extLst>
          </p:cNvPr>
          <p:cNvSpPr/>
          <p:nvPr/>
        </p:nvSpPr>
        <p:spPr>
          <a:xfrm>
            <a:off x="8747388" y="5593028"/>
            <a:ext cx="1745514" cy="788317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nl" sz="1400" b="1" dirty="0">
                <a:solidFill>
                  <a:schemeClr val="bg1">
                    <a:lumMod val="65000"/>
                  </a:schemeClr>
                </a:solidFill>
              </a:rPr>
              <a:t>Overige systemen</a:t>
            </a:r>
            <a:endParaRPr sz="1400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3" name="Google Shape;139;p22">
            <a:extLst>
              <a:ext uri="{FF2B5EF4-FFF2-40B4-BE49-F238E27FC236}">
                <a16:creationId xmlns:a16="http://schemas.microsoft.com/office/drawing/2014/main" id="{678EF47F-75FB-5CCE-8EE1-77E1FEF5D498}"/>
              </a:ext>
            </a:extLst>
          </p:cNvPr>
          <p:cNvCxnSpPr>
            <a:cxnSpLocks/>
            <a:stCxn id="11" idx="2"/>
            <a:endCxn id="19" idx="1"/>
          </p:cNvCxnSpPr>
          <p:nvPr/>
        </p:nvCxnSpPr>
        <p:spPr>
          <a:xfrm rot="5400000">
            <a:off x="5148746" y="1434511"/>
            <a:ext cx="921251" cy="4066954"/>
          </a:xfrm>
          <a:prstGeom prst="bentConnector4">
            <a:avLst>
              <a:gd name="adj1" fmla="val 28607"/>
              <a:gd name="adj2" fmla="val 105621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143;p22">
            <a:extLst>
              <a:ext uri="{FF2B5EF4-FFF2-40B4-BE49-F238E27FC236}">
                <a16:creationId xmlns:a16="http://schemas.microsoft.com/office/drawing/2014/main" id="{071A309F-CC76-BECE-ECD0-652F7DECC720}"/>
              </a:ext>
            </a:extLst>
          </p:cNvPr>
          <p:cNvCxnSpPr>
            <a:cxnSpLocks/>
          </p:cNvCxnSpPr>
          <p:nvPr/>
        </p:nvCxnSpPr>
        <p:spPr>
          <a:xfrm rot="16200000" flipV="1">
            <a:off x="2799861" y="4771322"/>
            <a:ext cx="1664414" cy="112347"/>
          </a:xfrm>
          <a:prstGeom prst="bentConnector4">
            <a:avLst>
              <a:gd name="adj1" fmla="val 38159"/>
              <a:gd name="adj2" fmla="val 980317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" name="Google Shape;144;p22">
            <a:extLst>
              <a:ext uri="{FF2B5EF4-FFF2-40B4-BE49-F238E27FC236}">
                <a16:creationId xmlns:a16="http://schemas.microsoft.com/office/drawing/2014/main" id="{27BF4515-F7E2-D319-1B9E-3A4542ABCD54}"/>
              </a:ext>
            </a:extLst>
          </p:cNvPr>
          <p:cNvCxnSpPr>
            <a:cxnSpLocks/>
            <a:stCxn id="19" idx="1"/>
            <a:endCxn id="22" idx="2"/>
          </p:cNvCxnSpPr>
          <p:nvPr/>
        </p:nvCxnSpPr>
        <p:spPr>
          <a:xfrm rot="10800000" flipH="1">
            <a:off x="3575894" y="3006730"/>
            <a:ext cx="1597098" cy="921884"/>
          </a:xfrm>
          <a:prstGeom prst="bentConnector4">
            <a:avLst>
              <a:gd name="adj1" fmla="val -14313"/>
              <a:gd name="adj2" fmla="val 71378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" name="Google Shape;143;p22">
            <a:extLst>
              <a:ext uri="{FF2B5EF4-FFF2-40B4-BE49-F238E27FC236}">
                <a16:creationId xmlns:a16="http://schemas.microsoft.com/office/drawing/2014/main" id="{18A165B1-48DB-0EC5-67FC-8129F226FC96}"/>
              </a:ext>
            </a:extLst>
          </p:cNvPr>
          <p:cNvCxnSpPr>
            <a:cxnSpLocks/>
          </p:cNvCxnSpPr>
          <p:nvPr/>
        </p:nvCxnSpPr>
        <p:spPr>
          <a:xfrm rot="16200000" flipV="1">
            <a:off x="4661273" y="4617324"/>
            <a:ext cx="1664414" cy="344143"/>
          </a:xfrm>
          <a:prstGeom prst="bentConnector2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Google Shape;140;p22">
            <a:extLst>
              <a:ext uri="{FF2B5EF4-FFF2-40B4-BE49-F238E27FC236}">
                <a16:creationId xmlns:a16="http://schemas.microsoft.com/office/drawing/2014/main" id="{3C4C1BE1-F5CD-EAEB-8879-8EF82EE111E7}"/>
              </a:ext>
            </a:extLst>
          </p:cNvPr>
          <p:cNvCxnSpPr>
            <a:cxnSpLocks/>
          </p:cNvCxnSpPr>
          <p:nvPr/>
        </p:nvCxnSpPr>
        <p:spPr>
          <a:xfrm flipH="1">
            <a:off x="5321408" y="2580281"/>
            <a:ext cx="5313524" cy="1315409"/>
          </a:xfrm>
          <a:prstGeom prst="bentConnector3">
            <a:avLst>
              <a:gd name="adj1" fmla="val -4302"/>
            </a:avLst>
          </a:prstGeom>
          <a:noFill/>
          <a:ln w="3810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" name="Google Shape;139;p22">
            <a:extLst>
              <a:ext uri="{FF2B5EF4-FFF2-40B4-BE49-F238E27FC236}">
                <a16:creationId xmlns:a16="http://schemas.microsoft.com/office/drawing/2014/main" id="{886D1E69-7931-5CC6-8C8C-A2EEBC5BC431}"/>
              </a:ext>
            </a:extLst>
          </p:cNvPr>
          <p:cNvCxnSpPr>
            <a:cxnSpLocks/>
          </p:cNvCxnSpPr>
          <p:nvPr/>
        </p:nvCxnSpPr>
        <p:spPr>
          <a:xfrm flipH="1">
            <a:off x="5321408" y="2580281"/>
            <a:ext cx="3194197" cy="1315409"/>
          </a:xfrm>
          <a:prstGeom prst="bentConnector3">
            <a:avLst>
              <a:gd name="adj1" fmla="val -7157"/>
            </a:avLst>
          </a:prstGeom>
          <a:noFill/>
          <a:ln w="3810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140;p22">
            <a:extLst>
              <a:ext uri="{FF2B5EF4-FFF2-40B4-BE49-F238E27FC236}">
                <a16:creationId xmlns:a16="http://schemas.microsoft.com/office/drawing/2014/main" id="{D936314A-489D-F3F0-71AB-6E29557992C7}"/>
              </a:ext>
            </a:extLst>
          </p:cNvPr>
          <p:cNvCxnSpPr>
            <a:cxnSpLocks/>
            <a:stCxn id="13" idx="2"/>
            <a:endCxn id="19" idx="1"/>
          </p:cNvCxnSpPr>
          <p:nvPr/>
        </p:nvCxnSpPr>
        <p:spPr>
          <a:xfrm rot="5400000">
            <a:off x="6208410" y="374848"/>
            <a:ext cx="921251" cy="6186281"/>
          </a:xfrm>
          <a:prstGeom prst="bentConnector4">
            <a:avLst>
              <a:gd name="adj1" fmla="val 28607"/>
              <a:gd name="adj2" fmla="val 103695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Google Shape;126;p22">
            <a:hlinkClick r:id="rId2"/>
            <a:extLst>
              <a:ext uri="{FF2B5EF4-FFF2-40B4-BE49-F238E27FC236}">
                <a16:creationId xmlns:a16="http://schemas.microsoft.com/office/drawing/2014/main" id="{C9AEAEA1-D131-18E3-9185-0035DC7BDA5B}"/>
              </a:ext>
            </a:extLst>
          </p:cNvPr>
          <p:cNvSpPr/>
          <p:nvPr/>
        </p:nvSpPr>
        <p:spPr>
          <a:xfrm>
            <a:off x="6770091" y="2219046"/>
            <a:ext cx="1745514" cy="788317"/>
          </a:xfrm>
          <a:prstGeom prst="flowChartAlternateProcess">
            <a:avLst/>
          </a:prstGeom>
          <a:solidFill>
            <a:srgbClr val="D7A718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" sz="1400" b="1" dirty="0"/>
              <a:t>WooGLe</a:t>
            </a:r>
            <a:endParaRPr sz="1400" b="1" dirty="0"/>
          </a:p>
        </p:txBody>
      </p:sp>
      <p:sp>
        <p:nvSpPr>
          <p:cNvPr id="13" name="Google Shape;128;p22">
            <a:extLst>
              <a:ext uri="{FF2B5EF4-FFF2-40B4-BE49-F238E27FC236}">
                <a16:creationId xmlns:a16="http://schemas.microsoft.com/office/drawing/2014/main" id="{653BD9A8-947F-DC87-2CC4-16C18F67D017}"/>
              </a:ext>
            </a:extLst>
          </p:cNvPr>
          <p:cNvSpPr/>
          <p:nvPr/>
        </p:nvSpPr>
        <p:spPr>
          <a:xfrm>
            <a:off x="8889418" y="2219046"/>
            <a:ext cx="1745514" cy="788317"/>
          </a:xfrm>
          <a:prstGeom prst="flowChartAlternateProcess">
            <a:avLst/>
          </a:prstGeom>
          <a:solidFill>
            <a:srgbClr val="E7E6E6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" sz="1400" b="1"/>
              <a:t>Woo-index</a:t>
            </a:r>
            <a:r>
              <a:rPr lang="nl" sz="1400" b="1" dirty="0"/>
              <a:t> </a:t>
            </a:r>
          </a:p>
          <a:p>
            <a:pPr algn="ctr"/>
            <a:r>
              <a:rPr lang="nl" sz="1400" b="1" dirty="0"/>
              <a:t>KOOP</a:t>
            </a:r>
            <a:endParaRPr sz="1400" b="1" dirty="0"/>
          </a:p>
        </p:txBody>
      </p:sp>
      <p:sp>
        <p:nvSpPr>
          <p:cNvPr id="19" name="Google Shape;130;p22">
            <a:hlinkClick r:id="rId3"/>
            <a:extLst>
              <a:ext uri="{FF2B5EF4-FFF2-40B4-BE49-F238E27FC236}">
                <a16:creationId xmlns:a16="http://schemas.microsoft.com/office/drawing/2014/main" id="{FEC8C7AE-3EB6-A804-54F3-B360DB8FCFAD}"/>
              </a:ext>
            </a:extLst>
          </p:cNvPr>
          <p:cNvSpPr/>
          <p:nvPr/>
        </p:nvSpPr>
        <p:spPr>
          <a:xfrm>
            <a:off x="3575894" y="3534455"/>
            <a:ext cx="1745514" cy="788317"/>
          </a:xfrm>
          <a:prstGeom prst="flowChartAlternateProcess">
            <a:avLst/>
          </a:prstGeom>
          <a:solidFill>
            <a:srgbClr val="D7A718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-NL" sz="1400" b="1" dirty="0" err="1"/>
              <a:t>OpenWOO.app</a:t>
            </a:r>
            <a:endParaRPr lang="nl-NL" sz="1400" b="1" dirty="0"/>
          </a:p>
          <a:p>
            <a:pPr algn="ctr"/>
            <a:r>
              <a:rPr lang="nl" sz="1400" dirty="0"/>
              <a:t>Conduction</a:t>
            </a:r>
            <a:endParaRPr sz="1400" dirty="0"/>
          </a:p>
        </p:txBody>
      </p:sp>
      <p:sp>
        <p:nvSpPr>
          <p:cNvPr id="22" name="Google Shape;138;p22">
            <a:hlinkClick r:id="rId4"/>
            <a:extLst>
              <a:ext uri="{FF2B5EF4-FFF2-40B4-BE49-F238E27FC236}">
                <a16:creationId xmlns:a16="http://schemas.microsoft.com/office/drawing/2014/main" id="{77912B20-4D95-71EF-0D12-B2EC0D7F8A02}"/>
              </a:ext>
            </a:extLst>
          </p:cNvPr>
          <p:cNvSpPr/>
          <p:nvPr/>
        </p:nvSpPr>
        <p:spPr>
          <a:xfrm>
            <a:off x="4300235" y="2218413"/>
            <a:ext cx="1745514" cy="788317"/>
          </a:xfrm>
          <a:prstGeom prst="flowChartAlternateProcess">
            <a:avLst/>
          </a:prstGeom>
          <a:solidFill>
            <a:srgbClr val="D7A718"/>
          </a:solidFill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nl-NL" sz="1400" b="1" dirty="0"/>
              <a:t>OpenEpe.nl</a:t>
            </a:r>
          </a:p>
          <a:p>
            <a:pPr algn="ctr"/>
            <a:r>
              <a:rPr lang="nl-NL" sz="1400" dirty="0"/>
              <a:t>Conduction</a:t>
            </a:r>
            <a:endParaRPr sz="1400" dirty="0"/>
          </a:p>
        </p:txBody>
      </p:sp>
      <p:pic>
        <p:nvPicPr>
          <p:cNvPr id="63" name="Graphic 62" descr="Groep mensen silhouet">
            <a:extLst>
              <a:ext uri="{FF2B5EF4-FFF2-40B4-BE49-F238E27FC236}">
                <a16:creationId xmlns:a16="http://schemas.microsoft.com/office/drawing/2014/main" id="{FBCA9691-FD80-1BF9-D8A2-79DE3CF4B1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24244" y="331955"/>
            <a:ext cx="1037208" cy="1037208"/>
          </a:xfrm>
          <a:prstGeom prst="rect">
            <a:avLst/>
          </a:prstGeom>
        </p:spPr>
      </p:pic>
      <p:pic>
        <p:nvPicPr>
          <p:cNvPr id="64" name="Graphic 63" descr="Bulldozer silhouet">
            <a:extLst>
              <a:ext uri="{FF2B5EF4-FFF2-40B4-BE49-F238E27FC236}">
                <a16:creationId xmlns:a16="http://schemas.microsoft.com/office/drawing/2014/main" id="{4B834728-D7B3-2C6E-612F-F3DDD158DA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939096" y="2492971"/>
            <a:ext cx="601702" cy="60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5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9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E7AA3-F3FF-8C3E-C33F-2BFB7E2F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D7A718"/>
                </a:solidFill>
                <a:latin typeface="+mn-lt"/>
              </a:rPr>
              <a:t>Vooruitblik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5F08676-C2E0-B5F6-3AC3-F93A62D50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u="sng" dirty="0"/>
              <a:t>KOOP</a:t>
            </a:r>
            <a:r>
              <a:rPr lang="nl-NL" sz="1800" b="0" dirty="0"/>
              <a:t>: </a:t>
            </a:r>
          </a:p>
          <a:p>
            <a:pPr lvl="1"/>
            <a:r>
              <a:rPr lang="nl-NL" sz="1800" b="0" dirty="0"/>
              <a:t>Zorg voor mogelijkheden om dossiers en documenten actief te publiceren op de WOO-index</a:t>
            </a:r>
          </a:p>
          <a:p>
            <a:pPr marL="914400" lvl="2" indent="0">
              <a:buNone/>
            </a:pPr>
            <a:r>
              <a:rPr lang="nl-NL" sz="1800" b="0" dirty="0"/>
              <a:t>n.a.v. KOOP Referentietraject 2, in samenwerking met Notubiz en Conduction</a:t>
            </a:r>
          </a:p>
          <a:p>
            <a:pPr marL="914400" lvl="2" indent="0">
              <a:buNone/>
            </a:pPr>
            <a:endParaRPr lang="nl-NL" sz="1800" b="0" dirty="0"/>
          </a:p>
          <a:p>
            <a:pPr marL="0" indent="0">
              <a:buNone/>
            </a:pPr>
            <a:r>
              <a:rPr lang="nl-NL" sz="1800" u="sng" dirty="0"/>
              <a:t>VNG/Gemeenten</a:t>
            </a:r>
            <a:r>
              <a:rPr lang="nl-NL" sz="1800" b="0" dirty="0"/>
              <a:t>: </a:t>
            </a:r>
          </a:p>
          <a:p>
            <a:r>
              <a:rPr lang="nl-NL" sz="1800" b="0" dirty="0"/>
              <a:t>Maak een overzicht van de bestaande oplossingen openbaar voor alle gemeenten </a:t>
            </a:r>
          </a:p>
          <a:p>
            <a:pPr marL="457200" lvl="1" indent="0">
              <a:buNone/>
            </a:pPr>
            <a:r>
              <a:rPr lang="nl-NL" sz="1800" b="0" dirty="0"/>
              <a:t>Beter goed gejat dan slecht verzonnen</a:t>
            </a:r>
          </a:p>
          <a:p>
            <a:pPr marL="0" indent="0">
              <a:buNone/>
            </a:pPr>
            <a:endParaRPr lang="nl-NL" sz="1800" b="0" dirty="0"/>
          </a:p>
          <a:p>
            <a:pPr marL="0" indent="0">
              <a:buNone/>
            </a:pPr>
            <a:r>
              <a:rPr lang="nl-NL" sz="1800" u="sng" dirty="0"/>
              <a:t>Leveranciers</a:t>
            </a:r>
            <a:r>
              <a:rPr lang="nl-NL" sz="1800" b="0" dirty="0"/>
              <a:t>: </a:t>
            </a:r>
          </a:p>
          <a:p>
            <a:r>
              <a:rPr lang="nl-NL" sz="1800" b="0" dirty="0"/>
              <a:t>Dwing gelijk werken door gemeenten/organisaties af (geen maatwerk)</a:t>
            </a:r>
          </a:p>
          <a:p>
            <a:r>
              <a:rPr lang="nl-NL" sz="1800" b="0" dirty="0"/>
              <a:t>Denk mee vanuit algemeen belang</a:t>
            </a:r>
          </a:p>
          <a:p>
            <a:endParaRPr lang="nl-NL" sz="1800" b="0" dirty="0"/>
          </a:p>
        </p:txBody>
      </p:sp>
    </p:spTree>
    <p:extLst>
      <p:ext uri="{BB962C8B-B14F-4D97-AF65-F5344CB8AC3E}">
        <p14:creationId xmlns:p14="http://schemas.microsoft.com/office/powerpoint/2010/main" val="89175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5CDE261E73B4E8B3DA99AE168F6EA" ma:contentTypeVersion="17" ma:contentTypeDescription="Een nieuw document maken." ma:contentTypeScope="" ma:versionID="1d639ee7365243ef1a1264401ed274f5">
  <xsd:schema xmlns:xsd="http://www.w3.org/2001/XMLSchema" xmlns:xs="http://www.w3.org/2001/XMLSchema" xmlns:p="http://schemas.microsoft.com/office/2006/metadata/properties" xmlns:ns2="6474c9c4-b9b3-4e38-afea-be3f98c67501" xmlns:ns3="d8b80fb9-af13-471c-bb7e-7196636d3cc4" targetNamespace="http://schemas.microsoft.com/office/2006/metadata/properties" ma:root="true" ma:fieldsID="bf57078a05cf165ea472cd134658ce25" ns2:_="" ns3:_="">
    <xsd:import namespace="6474c9c4-b9b3-4e38-afea-be3f98c67501"/>
    <xsd:import namespace="d8b80fb9-af13-471c-bb7e-7196636d3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4c9c4-b9b3-4e38-afea-be3f98c675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a99bed0e-432a-4091-b929-67b863917b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80fb9-af13-471c-bb7e-7196636d3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366fa74-9ba8-4890-a8db-04c5f2bdae1b}" ma:internalName="TaxCatchAll" ma:showField="CatchAllData" ma:web="d8b80fb9-af13-471c-bb7e-7196636d3c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b80fb9-af13-471c-bb7e-7196636d3cc4" xsi:nil="true"/>
    <lcf76f155ced4ddcb4097134ff3c332f xmlns="6474c9c4-b9b3-4e38-afea-be3f98c6750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C74E3F-92DB-4F65-86BC-EA7FD56803CE}"/>
</file>

<file path=customXml/itemProps2.xml><?xml version="1.0" encoding="utf-8"?>
<ds:datastoreItem xmlns:ds="http://schemas.openxmlformats.org/officeDocument/2006/customXml" ds:itemID="{6F3A50AC-0631-43F8-AF0B-0F05DFAFE7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6AE4E9-6CDB-4E18-B1D2-C4CDA66AAF31}">
  <ds:schemaRefs>
    <ds:schemaRef ds:uri="http://purl.org/dc/dcmitype/"/>
    <ds:schemaRef ds:uri="55b60146-070c-442f-9179-45dc1fa906bc"/>
    <ds:schemaRef ds:uri="98d97170-dc03-4bec-9c7c-3a88fbd1f22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7264</TotalTime>
  <Words>186</Words>
  <Application>Microsoft Office PowerPoint</Application>
  <PresentationFormat>Breedbeeld</PresentationFormat>
  <Paragraphs>41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(Hoofdtekst)</vt:lpstr>
      <vt:lpstr>Kantoorthema</vt:lpstr>
      <vt:lpstr>Open Epe Woo publicaties</vt:lpstr>
      <vt:lpstr>Voortraject</vt:lpstr>
      <vt:lpstr>Heden</vt:lpstr>
      <vt:lpstr>Vooruitblik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Epe</dc:title>
  <dc:creator>Willem</dc:creator>
  <cp:lastModifiedBy>Cees van Westrenen</cp:lastModifiedBy>
  <cp:revision>3</cp:revision>
  <dcterms:created xsi:type="dcterms:W3CDTF">2024-06-12T11:25:30Z</dcterms:created>
  <dcterms:modified xsi:type="dcterms:W3CDTF">2024-07-02T09:07:10Z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0x0101005E05CDE261E73B4E8B3DA99AE168F6EA</vt:lpwstr>
  </property>
  <property fmtid="{D5CDD505-2E9C-101B-9397-08002B2CF9AE}" pid="3" name="MediaServiceImageTags">
    <vt:lpwstr/>
  </property>
</Properties>
</file>