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4" r:id="rId3"/>
    <p:sldId id="268" r:id="rId4"/>
    <p:sldId id="321" r:id="rId5"/>
    <p:sldId id="265" r:id="rId6"/>
    <p:sldId id="320" r:id="rId7"/>
    <p:sldId id="305" r:id="rId8"/>
    <p:sldId id="299" r:id="rId9"/>
    <p:sldId id="263" r:id="rId10"/>
    <p:sldId id="266" r:id="rId11"/>
    <p:sldId id="306" r:id="rId12"/>
  </p:sldIdLst>
  <p:sldSz cx="9144000" cy="5143500" type="screen16x9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63">
          <p15:clr>
            <a:srgbClr val="A4A3A4"/>
          </p15:clr>
        </p15:guide>
        <p15:guide id="2" orient="horz" pos="550">
          <p15:clr>
            <a:srgbClr val="A4A3A4"/>
          </p15:clr>
        </p15:guide>
        <p15:guide id="3" orient="horz" pos="2936">
          <p15:clr>
            <a:srgbClr val="A4A3A4"/>
          </p15:clr>
        </p15:guide>
        <p15:guide id="4" pos="5457">
          <p15:clr>
            <a:srgbClr val="A4A3A4"/>
          </p15:clr>
        </p15:guide>
        <p15:guide id="5" pos="3096">
          <p15:clr>
            <a:srgbClr val="A4A3A4"/>
          </p15:clr>
        </p15:guide>
        <p15:guide id="6" pos="603">
          <p15:clr>
            <a:srgbClr val="A4A3A4"/>
          </p15:clr>
        </p15:guide>
        <p15:guide id="7" pos="2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99"/>
    <a:srgbClr val="FFFF66"/>
    <a:srgbClr val="D4D4D4"/>
    <a:srgbClr val="DFE0E1"/>
    <a:srgbClr val="008000"/>
    <a:srgbClr val="18933C"/>
    <a:srgbClr val="801966"/>
    <a:srgbClr val="189300"/>
    <a:srgbClr val="189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46" autoAdjust="0"/>
  </p:normalViewPr>
  <p:slideViewPr>
    <p:cSldViewPr snapToGrid="0" showGuides="1">
      <p:cViewPr varScale="1">
        <p:scale>
          <a:sx n="215" d="100"/>
          <a:sy n="215" d="100"/>
        </p:scale>
        <p:origin x="180" y="234"/>
      </p:cViewPr>
      <p:guideLst>
        <p:guide orient="horz" pos="463"/>
        <p:guide orient="horz" pos="550"/>
        <p:guide orient="horz" pos="2936"/>
        <p:guide pos="5457"/>
        <p:guide pos="3096"/>
        <p:guide pos="603"/>
        <p:guide pos="29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1920" y="-78"/>
      </p:cViewPr>
      <p:guideLst>
        <p:guide orient="horz" pos="313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79425" y="212725"/>
            <a:ext cx="59277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0750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022350" y="9215438"/>
            <a:ext cx="53848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0750">
              <a:defRPr sz="1000">
                <a:cs typeface="+mn-cs"/>
              </a:defRPr>
            </a:lvl1pPr>
          </a:lstStyle>
          <a:p>
            <a:pPr>
              <a:defRPr/>
            </a:pPr>
            <a:fld id="{F4350AA1-F4D3-4234-8FE8-B4B5165385B3}" type="datetime1">
              <a:rPr lang="nl-NL" smtClean="0"/>
              <a:t>3-2-2020</a:t>
            </a:fld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79425" y="9577388"/>
            <a:ext cx="592772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0750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022350" y="9398000"/>
            <a:ext cx="53848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0750">
              <a:defRPr sz="1000">
                <a:cs typeface="+mn-cs"/>
              </a:defRPr>
            </a:lvl1pPr>
          </a:lstStyle>
          <a:p>
            <a:pPr>
              <a:defRPr/>
            </a:pPr>
            <a:fld id="{2891884E-8B4B-D346-9EB5-55B40492C0D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79425" y="9215438"/>
            <a:ext cx="5461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58788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7575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77950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36738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939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511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83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655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l-NL" sz="1000" b="1">
                <a:cs typeface="+mn-cs"/>
              </a:rPr>
              <a:t>Datum</a:t>
            </a:r>
            <a:endParaRPr lang="en-US" sz="1000" b="1">
              <a:cs typeface="+mn-cs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79425" y="9398000"/>
            <a:ext cx="5461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58788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7575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77950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36738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939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511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83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655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l-NL" sz="1000" b="1">
                <a:cs typeface="+mn-cs"/>
              </a:rPr>
              <a:t>Pagina</a:t>
            </a:r>
            <a:endParaRPr lang="en-US" sz="1000" b="1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65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476250" y="633413"/>
            <a:ext cx="7839075" cy="4410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79425" y="5189538"/>
            <a:ext cx="5929313" cy="383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79425" y="212725"/>
            <a:ext cx="59277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0750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022350" y="9215438"/>
            <a:ext cx="53848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0750">
              <a:defRPr sz="1000">
                <a:cs typeface="+mn-cs"/>
              </a:defRPr>
            </a:lvl1pPr>
          </a:lstStyle>
          <a:p>
            <a:pPr>
              <a:defRPr/>
            </a:pPr>
            <a:fld id="{91D6489F-F0A3-40A8-86BC-5C2F88A2D4E5}" type="datetime1">
              <a:rPr lang="nl-NL" smtClean="0"/>
              <a:t>3-2-2020</a:t>
            </a:fld>
            <a:endParaRPr 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479425" y="9577388"/>
            <a:ext cx="592772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20750">
              <a:defRPr/>
            </a:pPr>
            <a:endParaRPr lang="en-US" sz="1000">
              <a:cs typeface="+mn-cs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1022350" y="9398000"/>
            <a:ext cx="53848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20750">
              <a:defRPr/>
            </a:pPr>
            <a:fld id="{B81F4A39-7051-B449-ABA8-BAF3CAE6EFDB}" type="slidenum">
              <a:rPr lang="en-US" sz="1000">
                <a:cs typeface="+mn-cs"/>
              </a:rPr>
              <a:pPr defTabSz="920750">
                <a:defRPr/>
              </a:pPr>
              <a:t>‹nr.›</a:t>
            </a:fld>
            <a:endParaRPr lang="en-US" sz="1000">
              <a:cs typeface="+mn-cs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479425" y="9215438"/>
            <a:ext cx="5461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58788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7575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77950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36738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939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511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83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655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l-NL" sz="1000" b="1">
                <a:cs typeface="+mn-cs"/>
              </a:rPr>
              <a:t>Datum</a:t>
            </a:r>
            <a:endParaRPr lang="en-US" sz="1000" b="1">
              <a:cs typeface="+mn-cs"/>
            </a:endParaRP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79425" y="9398000"/>
            <a:ext cx="5461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58788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7575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77950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36738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939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511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83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655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l-NL" sz="1000" b="1">
                <a:cs typeface="+mn-cs"/>
              </a:rPr>
              <a:t>Pagina</a:t>
            </a:r>
            <a:endParaRPr lang="en-US" sz="1000" b="1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49789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1793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3587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53816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7239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1D6489F-F0A3-40A8-86BC-5C2F88A2D4E5}" type="datetime1">
              <a:rPr lang="nl-NL" smtClean="0"/>
              <a:t>3-2-2020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05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 term </a:t>
            </a:r>
            <a:r>
              <a:rPr lang="nl-NL" dirty="0" err="1"/>
              <a:t>by</a:t>
            </a:r>
            <a:r>
              <a:rPr lang="nl-NL" dirty="0"/>
              <a:t> design wordt ‘gekaapt’ door de informatiebeheersector. Deels framing, maar zeker ook met gegronde reden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1D6489F-F0A3-40A8-86BC-5C2F88A2D4E5}" type="datetime1">
              <a:rPr lang="nl-NL" smtClean="0"/>
              <a:t>3-2-2020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8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Ik wil hem liever omdopen naar ‘duurzame toegankelijkheid </a:t>
            </a:r>
            <a:r>
              <a:rPr lang="nl-NL" dirty="0" err="1"/>
              <a:t>by</a:t>
            </a:r>
            <a:r>
              <a:rPr lang="nl-NL" dirty="0"/>
              <a:t> design’. Het doel is niet archiveren, maar duurzame toegankelijkheid, net als privacy.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1D6489F-F0A3-40A8-86BC-5C2F88A2D4E5}" type="datetime1">
              <a:rPr lang="nl-NL" smtClean="0"/>
              <a:t>3-2-2020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55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valt hier wel en niet onder? Website gemeente, NEN Standaard Sterktemetingen bruggen en sluizen, tabel ‘</a:t>
            </a:r>
            <a:r>
              <a:rPr lang="nl-NL" dirty="0" err="1"/>
              <a:t>Huisnummer_ID</a:t>
            </a:r>
            <a:r>
              <a:rPr lang="nl-NL" dirty="0"/>
              <a:t>’ in de database van ONS (belastingsysteem gemeente), video van een vergadering in MS-Teams?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1D6489F-F0A3-40A8-86BC-5C2F88A2D4E5}" type="datetime1">
              <a:rPr lang="nl-NL" smtClean="0"/>
              <a:t>3-2-2020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95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>
            <a:extLst>
              <a:ext uri="{FF2B5EF4-FFF2-40B4-BE49-F238E27FC236}">
                <a16:creationId xmlns:a16="http://schemas.microsoft.com/office/drawing/2014/main" id="{36845251-F59A-4E31-B9D0-17F4573321C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52D61EC4-20FD-4885-AC70-2953D4989F0A}" type="datetime1">
              <a:rPr lang="nl-NL" altLang="nl-NL" sz="1000" smtClean="0"/>
              <a:t>3-2-2020</a:t>
            </a:fld>
            <a:endParaRPr lang="en-US" altLang="nl-NL" sz="10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A3E5026-90C8-4D6F-9EB2-F59F3195E5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46BD9F82-B096-45F3-B2DD-72FB678617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9425" y="5189538"/>
            <a:ext cx="5930900" cy="3833812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nl-NL" dirty="0">
                <a:latin typeface="Arial" charset="0"/>
                <a:ea typeface="MS PGothic" charset="0"/>
                <a:cs typeface="MS PGothic" charset="0"/>
              </a:rPr>
              <a:t>Door het zo abstract te formuleren, kun je het toepassen op alle vormen van </a:t>
            </a:r>
            <a:r>
              <a:rPr lang="nl-NL" dirty="0" err="1">
                <a:latin typeface="Arial" charset="0"/>
                <a:ea typeface="MS PGothic" charset="0"/>
                <a:cs typeface="MS PGothic" charset="0"/>
              </a:rPr>
              <a:t>procesgebonden</a:t>
            </a:r>
            <a:r>
              <a:rPr lang="nl-NL" dirty="0">
                <a:latin typeface="Arial" charset="0"/>
                <a:ea typeface="MS PGothic" charset="0"/>
                <a:cs typeface="MS PGothic" charset="0"/>
              </a:rPr>
              <a:t> informatie. En kun je het vertalen voor de business en voor de collega’s van security, privacy, architectuur, IM. </a:t>
            </a:r>
          </a:p>
          <a:p>
            <a:pPr eaLnBrk="1" hangingPunct="1">
              <a:defRPr/>
            </a:pPr>
            <a:r>
              <a:rPr lang="nl-NL" dirty="0">
                <a:latin typeface="Arial" charset="0"/>
                <a:ea typeface="MS PGothic" charset="0"/>
                <a:cs typeface="MS PGothic" charset="0"/>
              </a:rPr>
              <a:t>Per criterium uitleggen wat we er onder verstaan.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Beheer toevoegen, evaluatie toevoegen (PEA), Kwaliteitsmanagement juiste positionering. Geschikt maken voor IIFO </a:t>
            </a:r>
            <a:r>
              <a:rPr lang="nl-NL"/>
              <a:t>brede toepassing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1D6489F-F0A3-40A8-86BC-5C2F88A2D4E5}" type="datetime1">
              <a:rPr lang="nl-NL" smtClean="0"/>
              <a:t>3-2-2020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70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emRdam_basislogo_rgb_300dp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-1"/>
            <a:ext cx="3084576" cy="759074"/>
          </a:xfrm>
          <a:prstGeom prst="rect">
            <a:avLst/>
          </a:prstGeom>
        </p:spPr>
      </p:pic>
      <p:sp>
        <p:nvSpPr>
          <p:cNvPr id="3" name="Rechthoek 2"/>
          <p:cNvSpPr/>
          <p:nvPr userDrawn="1"/>
        </p:nvSpPr>
        <p:spPr>
          <a:xfrm>
            <a:off x="957262" y="0"/>
            <a:ext cx="3741737" cy="735014"/>
          </a:xfrm>
          <a:prstGeom prst="rect">
            <a:avLst/>
          </a:prstGeom>
          <a:solidFill>
            <a:srgbClr val="189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afbeelding 9"/>
          <p:cNvSpPr>
            <a:spLocks noGrp="1"/>
          </p:cNvSpPr>
          <p:nvPr>
            <p:ph type="pic" sz="quarter" idx="11"/>
          </p:nvPr>
        </p:nvSpPr>
        <p:spPr>
          <a:xfrm>
            <a:off x="4918988" y="872728"/>
            <a:ext cx="3744000" cy="4270772"/>
          </a:xfrm>
          <a:solidFill>
            <a:schemeClr val="bg1">
              <a:lumMod val="95000"/>
            </a:schemeClr>
          </a:solidFill>
        </p:spPr>
        <p:txBody>
          <a:bodyPr lIns="6480000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gray">
          <a:xfrm>
            <a:off x="957263" y="873125"/>
            <a:ext cx="3744000" cy="3744000"/>
          </a:xfrm>
          <a:prstGeom prst="rect">
            <a:avLst/>
          </a:prstGeom>
          <a:solidFill>
            <a:srgbClr val="18933C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81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/>
          <p:cNvSpPr>
            <a:spLocks noGrp="1"/>
          </p:cNvSpPr>
          <p:nvPr>
            <p:ph type="pic" sz="quarter" idx="11"/>
          </p:nvPr>
        </p:nvSpPr>
        <p:spPr>
          <a:xfrm>
            <a:off x="0" y="874800"/>
            <a:ext cx="8662988" cy="4270772"/>
          </a:xfrm>
          <a:solidFill>
            <a:schemeClr val="bg1">
              <a:lumMod val="95000"/>
            </a:schemeClr>
          </a:solidFill>
        </p:spPr>
        <p:txBody>
          <a:bodyPr lIns="6480000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8" name="Afbeelding 7" descr="GemRdam_basislogo_rgb_300dp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-1"/>
            <a:ext cx="3084576" cy="759074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957262" y="0"/>
            <a:ext cx="3741737" cy="735014"/>
          </a:xfrm>
          <a:prstGeom prst="rect">
            <a:avLst/>
          </a:prstGeom>
          <a:solidFill>
            <a:srgbClr val="189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 27"/>
          <p:cNvSpPr>
            <a:spLocks noChangeArrowheads="1"/>
          </p:cNvSpPr>
          <p:nvPr userDrawn="1"/>
        </p:nvSpPr>
        <p:spPr bwMode="gray">
          <a:xfrm>
            <a:off x="957263" y="873125"/>
            <a:ext cx="3744000" cy="3744000"/>
          </a:xfrm>
          <a:prstGeom prst="rect">
            <a:avLst/>
          </a:prstGeom>
          <a:solidFill>
            <a:srgbClr val="18933C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90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57263" y="784623"/>
            <a:ext cx="7705726" cy="3876277"/>
          </a:xfrm>
        </p:spPr>
        <p:txBody>
          <a:bodyPr/>
          <a:lstStyle>
            <a:lvl2pPr marL="0" indent="-252000">
              <a:buFont typeface="Arial"/>
              <a:buChar char="•"/>
              <a:defRPr/>
            </a:lvl2pPr>
            <a:lvl3pPr marL="0" indent="-252000">
              <a:buFont typeface="Arial"/>
              <a:buChar char="•"/>
              <a:defRPr/>
            </a:lvl3pPr>
            <a:lvl4pPr marL="0" indent="-252000">
              <a:buFont typeface="Arial"/>
              <a:buChar char="•"/>
              <a:defRPr/>
            </a:lvl4pPr>
            <a:lvl5pPr marL="0" indent="-252000">
              <a:buFont typeface="Arial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248650" y="4944667"/>
            <a:ext cx="414338" cy="13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189300"/>
                </a:solidFill>
                <a:cs typeface="+mn-cs"/>
              </a:defRPr>
            </a:lvl1pPr>
          </a:lstStyle>
          <a:p>
            <a:pPr>
              <a:defRPr/>
            </a:pPr>
            <a:fld id="{66C00045-6252-134E-AEF1-5945D66C0B4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5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57263" y="4943475"/>
            <a:ext cx="1124479" cy="134541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18933C"/>
                </a:solidFill>
              </a:defRPr>
            </a:lvl1pPr>
          </a:lstStyle>
          <a:p>
            <a:pPr>
              <a:defRPr/>
            </a:pPr>
            <a:fld id="{2B0511BF-70A2-46DE-923D-C182C9C022AC}" type="datetime1">
              <a:rPr lang="nl-NL" smtClean="0"/>
              <a:t>3-2-2020</a:t>
            </a:fld>
            <a:endParaRPr lang="en-US" dirty="0"/>
          </a:p>
        </p:txBody>
      </p:sp>
      <p:sp>
        <p:nvSpPr>
          <p:cNvPr id="1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367606" y="4944667"/>
            <a:ext cx="5923281" cy="134540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18933C"/>
                </a:solidFill>
              </a:defRPr>
            </a:lvl1pPr>
          </a:lstStyle>
          <a:p>
            <a:pPr>
              <a:defRPr/>
            </a:pPr>
            <a:r>
              <a:rPr lang="nl-NL"/>
              <a:t>Duurzame toegankelijkheid by design op zijn Rotterdams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77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57262" y="784623"/>
            <a:ext cx="3741737" cy="3876278"/>
          </a:xfrm>
        </p:spPr>
        <p:txBody>
          <a:bodyPr/>
          <a:lstStyle>
            <a:lvl1pPr>
              <a:defRPr sz="2400"/>
            </a:lvl1pPr>
            <a:lvl2pPr marL="0" indent="-252000">
              <a:buFont typeface="Arial"/>
              <a:buChar char="•"/>
              <a:defRPr sz="2400"/>
            </a:lvl2pPr>
            <a:lvl3pPr marL="0" indent="-252000">
              <a:buFont typeface="Arial"/>
              <a:buChar char="•"/>
              <a:defRPr sz="2400"/>
            </a:lvl3pPr>
            <a:lvl4pPr marL="0" indent="-252000">
              <a:buFont typeface="Arial"/>
              <a:buChar char="•"/>
              <a:defRPr sz="2400"/>
            </a:lvl4pPr>
            <a:lvl5pPr marL="0" indent="-252000">
              <a:buFont typeface="Arial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4914901" y="784623"/>
            <a:ext cx="3748088" cy="3876278"/>
          </a:xfrm>
        </p:spPr>
        <p:txBody>
          <a:bodyPr/>
          <a:lstStyle>
            <a:lvl1pPr>
              <a:defRPr sz="2400"/>
            </a:lvl1pPr>
            <a:lvl2pPr marL="0" indent="-252000">
              <a:buFont typeface="Arial"/>
              <a:buChar char="•"/>
              <a:defRPr sz="2400"/>
            </a:lvl2pPr>
            <a:lvl3pPr marL="0" indent="-252000">
              <a:buFont typeface="Arial"/>
              <a:buChar char="•"/>
              <a:defRPr sz="2400"/>
            </a:lvl3pPr>
            <a:lvl4pPr marL="0" indent="-252000">
              <a:buFont typeface="Arial"/>
              <a:buChar char="•"/>
              <a:defRPr sz="2400"/>
            </a:lvl4pPr>
            <a:lvl5pPr marL="0" indent="-252000">
              <a:buFont typeface="Arial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248650" y="4944667"/>
            <a:ext cx="414338" cy="13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189300"/>
                </a:solidFill>
                <a:cs typeface="+mn-cs"/>
              </a:defRPr>
            </a:lvl1pPr>
          </a:lstStyle>
          <a:p>
            <a:pPr>
              <a:defRPr/>
            </a:pPr>
            <a:fld id="{66C00045-6252-134E-AEF1-5945D66C0B4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57263" y="4943475"/>
            <a:ext cx="1124479" cy="134541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18933C"/>
                </a:solidFill>
              </a:defRPr>
            </a:lvl1pPr>
          </a:lstStyle>
          <a:p>
            <a:pPr>
              <a:defRPr/>
            </a:pPr>
            <a:fld id="{7A251008-0F46-404A-B4C0-276D13A30C4B}" type="datetime1">
              <a:rPr lang="nl-NL" smtClean="0"/>
              <a:t>3-2-2020</a:t>
            </a:fld>
            <a:endParaRPr lang="en-US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367606" y="4944667"/>
            <a:ext cx="5923281" cy="134540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18933C"/>
                </a:solidFill>
              </a:defRPr>
            </a:lvl1pPr>
          </a:lstStyle>
          <a:p>
            <a:pPr>
              <a:defRPr/>
            </a:pPr>
            <a:r>
              <a:rPr lang="nl-NL"/>
              <a:t>Duurzame toegankelijkheid by design op zijn Rotterdams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94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248650" y="4944667"/>
            <a:ext cx="414338" cy="13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189300"/>
                </a:solidFill>
                <a:cs typeface="+mn-cs"/>
              </a:defRPr>
            </a:lvl1pPr>
          </a:lstStyle>
          <a:p>
            <a:pPr>
              <a:defRPr/>
            </a:pPr>
            <a:fld id="{66C00045-6252-134E-AEF1-5945D66C0B4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57263" y="4943475"/>
            <a:ext cx="1124479" cy="134541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18933C"/>
                </a:solidFill>
              </a:defRPr>
            </a:lvl1pPr>
          </a:lstStyle>
          <a:p>
            <a:pPr>
              <a:defRPr/>
            </a:pPr>
            <a:fld id="{B48C8E8D-31D2-4D54-AAEC-08CD7A108EE0}" type="datetime1">
              <a:rPr lang="nl-NL" smtClean="0"/>
              <a:t>3-2-2020</a:t>
            </a:fld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367606" y="4944667"/>
            <a:ext cx="5923281" cy="134540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18933C"/>
                </a:solidFill>
              </a:defRPr>
            </a:lvl1pPr>
          </a:lstStyle>
          <a:p>
            <a:pPr>
              <a:defRPr/>
            </a:pPr>
            <a:r>
              <a:rPr lang="nl-NL"/>
              <a:t>Duurzame toegankelijkheid by design op zijn Rotterdams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12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9"/>
          <p:cNvSpPr>
            <a:spLocks noGrp="1"/>
          </p:cNvSpPr>
          <p:nvPr>
            <p:ph type="pic" sz="quarter" idx="15"/>
          </p:nvPr>
        </p:nvSpPr>
        <p:spPr>
          <a:xfrm>
            <a:off x="3" y="0"/>
            <a:ext cx="8662986" cy="4660900"/>
          </a:xfrm>
          <a:solidFill>
            <a:schemeClr val="bg1">
              <a:lumMod val="95000"/>
            </a:schemeClr>
          </a:solidFill>
        </p:spPr>
        <p:txBody>
          <a:bodyPr lIns="6480000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248650" y="4944667"/>
            <a:ext cx="414338" cy="13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189300"/>
                </a:solidFill>
                <a:cs typeface="+mn-cs"/>
              </a:defRPr>
            </a:lvl1pPr>
          </a:lstStyle>
          <a:p>
            <a:pPr>
              <a:defRPr/>
            </a:pPr>
            <a:fld id="{66C00045-6252-134E-AEF1-5945D66C0B4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57263" y="4943475"/>
            <a:ext cx="1124479" cy="134541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18933C"/>
                </a:solidFill>
              </a:defRPr>
            </a:lvl1pPr>
          </a:lstStyle>
          <a:p>
            <a:pPr>
              <a:defRPr/>
            </a:pPr>
            <a:fld id="{C33A15B3-62E2-4673-A4F8-A3512DC494A7}" type="datetime1">
              <a:rPr lang="nl-NL" smtClean="0"/>
              <a:t>3-2-2020</a:t>
            </a:fld>
            <a:endParaRPr lang="en-US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367606" y="4944667"/>
            <a:ext cx="5923281" cy="134540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18933C"/>
                </a:solidFill>
              </a:defRPr>
            </a:lvl1pPr>
          </a:lstStyle>
          <a:p>
            <a:pPr>
              <a:defRPr/>
            </a:pPr>
            <a:r>
              <a:rPr lang="nl-NL"/>
              <a:t>Duurzame toegankelijkheid by design op zijn Rotterdams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76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oto'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9"/>
          <p:cNvSpPr>
            <a:spLocks noGrp="1"/>
          </p:cNvSpPr>
          <p:nvPr>
            <p:ph type="pic" sz="quarter" idx="13"/>
          </p:nvPr>
        </p:nvSpPr>
        <p:spPr>
          <a:xfrm>
            <a:off x="957263" y="872728"/>
            <a:ext cx="3741737" cy="3788172"/>
          </a:xfrm>
          <a:solidFill>
            <a:schemeClr val="bg1">
              <a:lumMod val="95000"/>
            </a:schemeClr>
          </a:solidFill>
        </p:spPr>
        <p:txBody>
          <a:bodyPr lIns="6480000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957263" y="310755"/>
            <a:ext cx="6459537" cy="42386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248650" y="4944667"/>
            <a:ext cx="414338" cy="13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189300"/>
                </a:solidFill>
                <a:cs typeface="+mn-cs"/>
              </a:defRPr>
            </a:lvl1pPr>
          </a:lstStyle>
          <a:p>
            <a:pPr>
              <a:defRPr/>
            </a:pPr>
            <a:fld id="{66C00045-6252-134E-AEF1-5945D66C0B4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2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57263" y="4943475"/>
            <a:ext cx="1124479" cy="134541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18933C"/>
                </a:solidFill>
              </a:defRPr>
            </a:lvl1pPr>
          </a:lstStyle>
          <a:p>
            <a:pPr>
              <a:defRPr/>
            </a:pPr>
            <a:fld id="{E57EF782-FBD9-4BC7-854E-79BE82B6D542}" type="datetime1">
              <a:rPr lang="nl-NL" smtClean="0"/>
              <a:t>3-2-2020</a:t>
            </a:fld>
            <a:endParaRPr lang="en-US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367606" y="4944667"/>
            <a:ext cx="5923281" cy="134540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18933C"/>
                </a:solidFill>
              </a:defRPr>
            </a:lvl1pPr>
          </a:lstStyle>
          <a:p>
            <a:pPr>
              <a:defRPr/>
            </a:pPr>
            <a:r>
              <a:rPr lang="nl-NL"/>
              <a:t>Duurzame toegankelijkheid by design op zijn Rotterdams</a:t>
            </a:r>
            <a:endParaRPr lang="en-US" dirty="0"/>
          </a:p>
        </p:txBody>
      </p:sp>
      <p:sp>
        <p:nvSpPr>
          <p:cNvPr id="14" name="Tijdelijke aanduiding voor afbeelding 9"/>
          <p:cNvSpPr>
            <a:spLocks noGrp="1"/>
          </p:cNvSpPr>
          <p:nvPr>
            <p:ph type="pic" sz="quarter" idx="14"/>
          </p:nvPr>
        </p:nvSpPr>
        <p:spPr>
          <a:xfrm>
            <a:off x="4914900" y="872728"/>
            <a:ext cx="3741737" cy="3788172"/>
          </a:xfrm>
          <a:solidFill>
            <a:schemeClr val="bg1">
              <a:lumMod val="95000"/>
            </a:schemeClr>
          </a:solidFill>
        </p:spPr>
        <p:txBody>
          <a:bodyPr lIns="6480000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972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9"/>
          <p:cNvSpPr>
            <a:spLocks noGrp="1"/>
          </p:cNvSpPr>
          <p:nvPr>
            <p:ph type="pic" sz="quarter" idx="13"/>
          </p:nvPr>
        </p:nvSpPr>
        <p:spPr>
          <a:xfrm>
            <a:off x="957263" y="872728"/>
            <a:ext cx="3741737" cy="3788172"/>
          </a:xfrm>
          <a:solidFill>
            <a:schemeClr val="bg1">
              <a:lumMod val="95000"/>
            </a:schemeClr>
          </a:solidFill>
        </p:spPr>
        <p:txBody>
          <a:bodyPr lIns="6480000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5"/>
          </p:nvPr>
        </p:nvSpPr>
        <p:spPr>
          <a:xfrm>
            <a:off x="4914900" y="2850300"/>
            <a:ext cx="3748088" cy="1810600"/>
          </a:xfrm>
          <a:solidFill>
            <a:schemeClr val="bg1">
              <a:lumMod val="95000"/>
            </a:schemeClr>
          </a:solidFill>
        </p:spPr>
        <p:txBody>
          <a:bodyPr lIns="6480000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957263" y="310755"/>
            <a:ext cx="6527270" cy="42386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248650" y="4944667"/>
            <a:ext cx="414338" cy="13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189300"/>
                </a:solidFill>
                <a:cs typeface="+mn-cs"/>
              </a:defRPr>
            </a:lvl1pPr>
          </a:lstStyle>
          <a:p>
            <a:pPr>
              <a:defRPr/>
            </a:pPr>
            <a:fld id="{66C00045-6252-134E-AEF1-5945D66C0B4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3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57263" y="4943475"/>
            <a:ext cx="1124479" cy="134541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18933C"/>
                </a:solidFill>
              </a:defRPr>
            </a:lvl1pPr>
          </a:lstStyle>
          <a:p>
            <a:pPr>
              <a:defRPr/>
            </a:pPr>
            <a:fld id="{79D4E79C-8876-41D5-B5DF-CDB95A646D03}" type="datetime1">
              <a:rPr lang="nl-NL" smtClean="0"/>
              <a:t>3-2-2020</a:t>
            </a:fld>
            <a:endParaRPr lang="en-US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367606" y="4944667"/>
            <a:ext cx="5923281" cy="134540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18933C"/>
                </a:solidFill>
              </a:defRPr>
            </a:lvl1pPr>
          </a:lstStyle>
          <a:p>
            <a:pPr>
              <a:defRPr/>
            </a:pPr>
            <a:r>
              <a:rPr lang="nl-NL"/>
              <a:t>Duurzame toegankelijkheid by design op zijn Rotterdams</a:t>
            </a:r>
            <a:endParaRPr lang="en-US" dirty="0"/>
          </a:p>
        </p:txBody>
      </p:sp>
      <p:sp>
        <p:nvSpPr>
          <p:cNvPr id="15" name="Tijdelijke aanduiding voor afbeelding 9"/>
          <p:cNvSpPr>
            <a:spLocks noGrp="1"/>
          </p:cNvSpPr>
          <p:nvPr>
            <p:ph type="pic" sz="quarter" idx="16"/>
          </p:nvPr>
        </p:nvSpPr>
        <p:spPr>
          <a:xfrm>
            <a:off x="4914900" y="873125"/>
            <a:ext cx="3748088" cy="1810600"/>
          </a:xfrm>
          <a:solidFill>
            <a:schemeClr val="bg1">
              <a:lumMod val="95000"/>
            </a:schemeClr>
          </a:solidFill>
        </p:spPr>
        <p:txBody>
          <a:bodyPr lIns="6480000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836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4CA38A-A661-482C-87E4-F88030607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91F26C-7DD3-480C-92CD-D864A2C68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B5C7C1-940C-4CF8-8F50-7E4449F8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DBBD-BD66-4DF3-9107-CB6005B95586}" type="datetime1">
              <a:rPr lang="nl-NL" smtClean="0"/>
              <a:t>3-2-2020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0F04D5-C961-412B-8CCD-6A98164FF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Duurzame toegankelijkheid by design op zijn Rotterdams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F57AF9-28E0-46CB-8616-7155848A6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BA5B-79EA-4F5F-9804-DE03FAD764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117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57263" y="276887"/>
            <a:ext cx="6669088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784622"/>
            <a:ext cx="7705726" cy="387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Tekst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248650" y="4944667"/>
            <a:ext cx="414338" cy="13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189300"/>
                </a:solidFill>
                <a:cs typeface="+mn-cs"/>
              </a:defRPr>
            </a:lvl1pPr>
          </a:lstStyle>
          <a:p>
            <a:pPr>
              <a:defRPr/>
            </a:pPr>
            <a:fld id="{66C00045-6252-134E-AEF1-5945D66C0B4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1033" name="Afbeelding 16" descr="GemRdam_bloklogo_rgb_PP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8" y="315515"/>
            <a:ext cx="1028700" cy="28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Rechte verbindingslijn 3"/>
          <p:cNvCxnSpPr/>
          <p:nvPr/>
        </p:nvCxnSpPr>
        <p:spPr>
          <a:xfrm>
            <a:off x="0" y="4867261"/>
            <a:ext cx="9144000" cy="0"/>
          </a:xfrm>
          <a:prstGeom prst="line">
            <a:avLst/>
          </a:prstGeom>
          <a:ln w="6350">
            <a:solidFill>
              <a:srgbClr val="18933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57263" y="4943475"/>
            <a:ext cx="1124479" cy="134541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18933C"/>
                </a:solidFill>
              </a:defRPr>
            </a:lvl1pPr>
          </a:lstStyle>
          <a:p>
            <a:pPr>
              <a:defRPr/>
            </a:pPr>
            <a:fld id="{77902BDD-BEC0-4539-810E-AE2B1FAEB158}" type="datetime1">
              <a:rPr lang="nl-NL" smtClean="0"/>
              <a:t>3-2-2020</a:t>
            </a:fld>
            <a:endParaRPr lang="en-US" dirty="0"/>
          </a:p>
        </p:txBody>
      </p:sp>
      <p:sp>
        <p:nvSpPr>
          <p:cNvPr id="2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367606" y="4944667"/>
            <a:ext cx="5923281" cy="134540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18933C"/>
                </a:solidFill>
              </a:defRPr>
            </a:lvl1pPr>
          </a:lstStyle>
          <a:p>
            <a:pPr>
              <a:defRPr/>
            </a:pPr>
            <a:r>
              <a:rPr lang="nl-NL"/>
              <a:t>Duurzame toegankelijkheid by design op zijn Rotterdams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8" r:id="rId2"/>
    <p:sldLayoutId id="2147483738" r:id="rId3"/>
    <p:sldLayoutId id="2147483740" r:id="rId4"/>
    <p:sldLayoutId id="2147483742" r:id="rId5"/>
    <p:sldLayoutId id="2147483743" r:id="rId6"/>
    <p:sldLayoutId id="2147483750" r:id="rId7"/>
    <p:sldLayoutId id="2147483749" r:id="rId8"/>
    <p:sldLayoutId id="2147483751" r:id="rId9"/>
  </p:sldLayoutIdLst>
  <p:hf sldNum="0" hdr="0" dt="0"/>
  <p:txStyles>
    <p:titleStyle>
      <a:lvl1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lang="en-US" sz="2400" b="1" i="0" dirty="0">
          <a:solidFill>
            <a:srgbClr val="18933C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200" b="1">
          <a:solidFill>
            <a:srgbClr val="18933C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200" b="1">
          <a:solidFill>
            <a:srgbClr val="18933C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200" b="1">
          <a:solidFill>
            <a:srgbClr val="18933C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200" b="1">
          <a:solidFill>
            <a:srgbClr val="18933C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0" indent="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buFontTx/>
        <a:buNone/>
        <a:defRPr sz="2400" b="0" i="0">
          <a:solidFill>
            <a:srgbClr val="000000"/>
          </a:solidFill>
          <a:latin typeface="Arial"/>
          <a:ea typeface="+mn-ea"/>
          <a:cs typeface="Arial"/>
        </a:defRPr>
      </a:lvl1pPr>
      <a:lvl2pPr marL="457200" indent="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buFontTx/>
        <a:buNone/>
        <a:defRPr sz="2400" b="0" i="0">
          <a:solidFill>
            <a:srgbClr val="000000"/>
          </a:solidFill>
          <a:latin typeface="Arial"/>
          <a:ea typeface="+mn-ea"/>
          <a:cs typeface="Arial"/>
        </a:defRPr>
      </a:lvl2pPr>
      <a:lvl3pPr marL="914400" indent="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buFontTx/>
        <a:buNone/>
        <a:defRPr sz="2400" b="0" i="0">
          <a:solidFill>
            <a:srgbClr val="000000"/>
          </a:solidFill>
          <a:latin typeface="Arial"/>
          <a:ea typeface="Arial" charset="0"/>
          <a:cs typeface="Arial"/>
        </a:defRPr>
      </a:lvl3pPr>
      <a:lvl4pPr marL="1371600" indent="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buFontTx/>
        <a:buNone/>
        <a:defRPr sz="2400" b="0" i="0">
          <a:solidFill>
            <a:srgbClr val="000000"/>
          </a:solidFill>
          <a:latin typeface="Arial"/>
          <a:ea typeface="Arial" charset="0"/>
          <a:cs typeface="Arial"/>
        </a:defRPr>
      </a:lvl4pPr>
      <a:lvl5pPr marL="1828800" indent="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buFontTx/>
        <a:buNone/>
        <a:defRPr sz="2400" b="0" i="0">
          <a:solidFill>
            <a:srgbClr val="000000"/>
          </a:solidFill>
          <a:latin typeface="Arial"/>
          <a:ea typeface="Arial" charset="0"/>
          <a:cs typeface="Arial"/>
        </a:defRPr>
      </a:lvl5pPr>
      <a:lvl6pPr marL="2955925" indent="-15875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3413125" indent="-15875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3870325" indent="-15875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4327525" indent="-15875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iensten.rotterdam.nl/share/page/site/expertisecentrum-informatiebeheer/document-details?nodeRef=workspace://SpacesStore/806c3f59-a867-4e72-ac26-f18f29814e7a" TargetMode="External"/><Relationship Id="rId3" Type="http://schemas.openxmlformats.org/officeDocument/2006/relationships/hyperlink" Target="https://diensten.rotterdam.nl/share/page/site/expertisecentrum-informatiebeheer/document-details?nodeRef=workspace://SpacesStore/9fe9625c-5714-43ba-b795-bc5aee5dc9f5" TargetMode="External"/><Relationship Id="rId7" Type="http://schemas.openxmlformats.org/officeDocument/2006/relationships/hyperlink" Target="https://diensten.rotterdam.nl/share/page/site/informatiebeheerplan-ibp-ter-inzage-voor-infomatiebeveiligers/documentlibrary#filter=path%7C%2F5_BIV_rapporten_per_cluster%7C&amp;page=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diensten.rotterdam.nl/share/page/site/informatiebeheerplan-ibp-ter-inzage-voor-infomatiebeveiligers/document-details?nodeRef=workspace://SpacesStore/f536813e-6979-4264-9e65-97c7f91acfca" TargetMode="External"/><Relationship Id="rId11" Type="http://schemas.openxmlformats.org/officeDocument/2006/relationships/hyperlink" Target="https://diva.rotterdam.nl/shine/#/site/project_000006/0/files/891854cf-3b16-4a8f-9026-6284515d1c2d" TargetMode="External"/><Relationship Id="rId5" Type="http://schemas.openxmlformats.org/officeDocument/2006/relationships/hyperlink" Target="https://diensten.rotterdam.nl/share/page/site/expertisecentrum-informatiebeheer/documentlibrary#filter=path%7C%2F01%2520Intern%2FZTC%7C&amp;page=1" TargetMode="External"/><Relationship Id="rId10" Type="http://schemas.openxmlformats.org/officeDocument/2006/relationships/hyperlink" Target="https://diensten.rotterdam.nl/share/page/site/expertisecentrum-informatiebeheer/documentlibrary#filter=path%7C%2F01%2520Intern%2FRichtlijnen%2FZaakgericht%2520werken%2FConcernrichtlijnen%2FDefinitief%7C&amp;page=1" TargetMode="External"/><Relationship Id="rId4" Type="http://schemas.openxmlformats.org/officeDocument/2006/relationships/hyperlink" Target="https://diensten.rotterdam.nl/share/page/site/expertisecentrum-informatiebeheer/document-details?nodeRef=workspace://SpacesStore/21f850aa-a63b-4ba1-a3b7-8f0396f9590b" TargetMode="External"/><Relationship Id="rId9" Type="http://schemas.openxmlformats.org/officeDocument/2006/relationships/hyperlink" Target="https://diensten.rotterdam.nl/share/page/site/expertisecentrum-informatiebeheer/documentlibrary#filter=path%7C%2F01%2520Intern%2FInstrumenten%2FBeheermaatregelen%2FKwaliteitssysteem%2FRoksi%2520eindversie%7C&amp;page=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ivacy_by_desig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kia.pleio.nl/groups/view/28319672/kennisplatform-informatiehuishouding-overheden/blog/view/55812854/kia-scrum-team-&#8216;archiving-by-design&#8217;-van-star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ensten.rotterdam.nl/share/page/site/expertisecentrum-informatiebeheer/document-details?nodeRef=workspace://SpacesStore/1f7ca1df-430f-4abc-822d-b5d069267ef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4"/>
          <p:cNvPicPr>
            <a:picLocks noChangeAspect="1"/>
          </p:cNvPicPr>
          <p:nvPr/>
        </p:nvPicPr>
        <p:blipFill rotWithShape="1">
          <a:blip r:embed="rId2"/>
          <a:srcRect t="8190" r="3079" b="17515"/>
          <a:stretch/>
        </p:blipFill>
        <p:spPr>
          <a:xfrm>
            <a:off x="0" y="874800"/>
            <a:ext cx="8662988" cy="4268700"/>
          </a:xfrm>
          <a:prstGeom prst="rect">
            <a:avLst/>
          </a:prstGeom>
        </p:spPr>
      </p:pic>
      <p:sp>
        <p:nvSpPr>
          <p:cNvPr id="7" name="Rectangle 27"/>
          <p:cNvSpPr>
            <a:spLocks noChangeArrowheads="1"/>
          </p:cNvSpPr>
          <p:nvPr/>
        </p:nvSpPr>
        <p:spPr bwMode="gray">
          <a:xfrm>
            <a:off x="957263" y="873125"/>
            <a:ext cx="3744000" cy="3744000"/>
          </a:xfrm>
          <a:prstGeom prst="rect">
            <a:avLst/>
          </a:prstGeom>
          <a:solidFill>
            <a:srgbClr val="18933C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cs typeface="+mn-cs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white">
          <a:xfrm>
            <a:off x="957263" y="873125"/>
            <a:ext cx="3741737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0000" tIns="9000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400" b="1" i="0" baseline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400" b="0" i="0">
                <a:solidFill>
                  <a:schemeClr val="bg1"/>
                </a:solidFill>
                <a:latin typeface="Arial for Rotterdam"/>
                <a:ea typeface="+mn-ea"/>
                <a:cs typeface="Arial for Rotterdam"/>
              </a:defRPr>
            </a:lvl2pPr>
            <a:lvl3pPr marL="1149350" indent="-234950"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0" i="0">
                <a:solidFill>
                  <a:srgbClr val="000000"/>
                </a:solidFill>
                <a:latin typeface="Arial"/>
                <a:ea typeface="Arial" charset="0"/>
                <a:cs typeface="Arial"/>
              </a:defRPr>
            </a:lvl3pPr>
            <a:lvl4pPr marL="1730375" indent="-358775"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0" i="0">
                <a:solidFill>
                  <a:srgbClr val="000000"/>
                </a:solidFill>
                <a:latin typeface="Arial"/>
                <a:ea typeface="Arial" charset="0"/>
                <a:cs typeface="Arial"/>
              </a:defRPr>
            </a:lvl4pPr>
            <a:lvl5pPr marL="2339975" indent="-511175"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0" i="0">
                <a:solidFill>
                  <a:srgbClr val="000000"/>
                </a:solidFill>
                <a:latin typeface="Arial"/>
                <a:ea typeface="Arial" charset="0"/>
                <a:cs typeface="Arial"/>
              </a:defRPr>
            </a:lvl5pPr>
            <a:lvl6pPr marL="2955925" indent="-15875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3413125" indent="-15875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870325" indent="-15875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4327525" indent="-15875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3000" dirty="0" err="1">
                <a:solidFill>
                  <a:schemeClr val="bg1"/>
                </a:solidFill>
                <a:latin typeface="+mj-lt"/>
                <a:cs typeface="Arial for Rotterdam"/>
              </a:rPr>
              <a:t>Duurzame</a:t>
            </a:r>
            <a:r>
              <a:rPr lang="en-US" sz="3000" dirty="0">
                <a:solidFill>
                  <a:schemeClr val="bg1"/>
                </a:solidFill>
                <a:latin typeface="+mj-lt"/>
                <a:cs typeface="Arial for Rotterdam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+mj-lt"/>
                <a:cs typeface="Arial for Rotterdam"/>
              </a:rPr>
              <a:t>toegankelijkheid</a:t>
            </a:r>
            <a:r>
              <a:rPr lang="en-US" sz="3000" dirty="0">
                <a:solidFill>
                  <a:schemeClr val="bg1"/>
                </a:solidFill>
                <a:latin typeface="+mj-lt"/>
                <a:cs typeface="Arial for Rotterdam"/>
              </a:rPr>
              <a:t> </a:t>
            </a:r>
            <a:r>
              <a:rPr lang="en-US" sz="3000" i="1" dirty="0">
                <a:solidFill>
                  <a:schemeClr val="bg1"/>
                </a:solidFill>
                <a:latin typeface="+mj-lt"/>
                <a:cs typeface="Arial for Rotterdam"/>
              </a:rPr>
              <a:t>by design </a:t>
            </a:r>
            <a:r>
              <a:rPr lang="en-US" sz="3000" dirty="0">
                <a:solidFill>
                  <a:schemeClr val="bg1"/>
                </a:solidFill>
                <a:latin typeface="+mj-lt"/>
                <a:cs typeface="Arial for Rotterdam"/>
              </a:rPr>
              <a:t>op </a:t>
            </a:r>
            <a:r>
              <a:rPr lang="en-US" sz="3000" dirty="0" err="1">
                <a:solidFill>
                  <a:schemeClr val="bg1"/>
                </a:solidFill>
                <a:latin typeface="+mj-lt"/>
                <a:cs typeface="Arial for Rotterdam"/>
              </a:rPr>
              <a:t>zijn</a:t>
            </a:r>
            <a:r>
              <a:rPr lang="en-US" sz="3000" dirty="0">
                <a:solidFill>
                  <a:schemeClr val="bg1"/>
                </a:solidFill>
                <a:latin typeface="+mj-lt"/>
                <a:cs typeface="Arial for Rotterdam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+mj-lt"/>
                <a:cs typeface="Arial for Rotterdam"/>
              </a:rPr>
              <a:t>Rotterdams</a:t>
            </a:r>
            <a:endParaRPr lang="en-US" sz="3000" dirty="0">
              <a:solidFill>
                <a:schemeClr val="bg1"/>
              </a:solidFill>
              <a:latin typeface="+mj-lt"/>
              <a:cs typeface="Arial for Rotterdam"/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3000" b="0" dirty="0">
                <a:solidFill>
                  <a:schemeClr val="bg1"/>
                </a:solidFill>
                <a:latin typeface="+mj-lt"/>
                <a:cs typeface="Arial for Rotterdam"/>
              </a:rPr>
              <a:t>3 </a:t>
            </a:r>
            <a:r>
              <a:rPr lang="en-US" sz="3000" b="0" dirty="0" err="1">
                <a:solidFill>
                  <a:schemeClr val="bg1"/>
                </a:solidFill>
                <a:latin typeface="+mj-lt"/>
                <a:cs typeface="Arial for Rotterdam"/>
              </a:rPr>
              <a:t>februari</a:t>
            </a:r>
            <a:r>
              <a:rPr lang="en-US" sz="3000" b="0" dirty="0">
                <a:solidFill>
                  <a:schemeClr val="bg1"/>
                </a:solidFill>
                <a:latin typeface="+mj-lt"/>
                <a:cs typeface="Arial for Rotterdam"/>
              </a:rPr>
              <a:t> 2020</a:t>
            </a:r>
          </a:p>
          <a:p>
            <a:r>
              <a:rPr lang="en-US" sz="2400" b="0" dirty="0">
                <a:solidFill>
                  <a:schemeClr val="bg1"/>
                </a:solidFill>
                <a:latin typeface="+mj-lt"/>
                <a:cs typeface="Arial for Rotterdam"/>
              </a:rPr>
              <a:t>Jeroen van Oss</a:t>
            </a:r>
          </a:p>
        </p:txBody>
      </p:sp>
    </p:spTree>
    <p:extLst>
      <p:ext uri="{BB962C8B-B14F-4D97-AF65-F5344CB8AC3E}">
        <p14:creationId xmlns:p14="http://schemas.microsoft.com/office/powerpoint/2010/main" val="4175456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542FEC-1CCE-4D05-938C-C1C97EDD6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63" y="276887"/>
            <a:ext cx="6669088" cy="791502"/>
          </a:xfrm>
        </p:spPr>
        <p:txBody>
          <a:bodyPr/>
          <a:lstStyle/>
          <a:p>
            <a:r>
              <a:rPr lang="nl-NL" i="1" dirty="0"/>
              <a:t>Laagdrempelig</a:t>
            </a:r>
            <a:r>
              <a:rPr lang="nl-NL" dirty="0"/>
              <a:t> en duidelijk voor gebruikers (p 7: user </a:t>
            </a:r>
            <a:r>
              <a:rPr lang="nl-NL" dirty="0" err="1"/>
              <a:t>centric</a:t>
            </a:r>
            <a:r>
              <a:rPr lang="nl-NL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A72F14-F0AA-444E-977A-BAC51593E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263" y="1068389"/>
            <a:ext cx="7705726" cy="3876278"/>
          </a:xfrm>
        </p:spPr>
        <p:txBody>
          <a:bodyPr/>
          <a:lstStyle/>
          <a:p>
            <a:r>
              <a:rPr lang="nl-NL" dirty="0"/>
              <a:t>Archiveringsproces zo veel mogelijk onzichtbaar voor de gebruiker, geïntegreerd in eigen werkomgeving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Archiveringsacties getriggerd door reguliere gebruikershandelingen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Zo min mogelijk handmatig metadata invoeren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Slepen in plaats van uploaden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DMS/RMA koppelen met taakapplicatie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Gebruiker vormt zelf dossiers, dus niet DIV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5D61B8E-399D-4286-A7DF-75C34CD9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Duurzame toegankelijkheid by design op zijn Rotterdams</a:t>
            </a:r>
          </a:p>
        </p:txBody>
      </p:sp>
    </p:spTree>
    <p:extLst>
      <p:ext uri="{BB962C8B-B14F-4D97-AF65-F5344CB8AC3E}">
        <p14:creationId xmlns:p14="http://schemas.microsoft.com/office/powerpoint/2010/main" val="2544930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7553-654F-4421-8BB0-2AAC405C0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08" y="276887"/>
            <a:ext cx="6951214" cy="423862"/>
          </a:xfrm>
        </p:spPr>
        <p:txBody>
          <a:bodyPr/>
          <a:lstStyle/>
          <a:p>
            <a:r>
              <a:rPr lang="nl-NL" sz="2000" dirty="0"/>
              <a:t>Duurzame toegankelijkheid in ontwerp #</a:t>
            </a:r>
            <a:r>
              <a:rPr lang="nl-NL" sz="2000" dirty="0" err="1"/>
              <a:t>hoedan</a:t>
            </a:r>
            <a:r>
              <a:rPr lang="nl-NL" sz="2000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AB36F-8ECD-4646-9303-FD215FB6F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307" y="784622"/>
            <a:ext cx="7850682" cy="3987126"/>
          </a:xfrm>
          <a:ln>
            <a:solidFill>
              <a:srgbClr val="000000"/>
            </a:solidFill>
          </a:ln>
        </p:spPr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1C47EA-2DB3-4F3F-8F75-EBEBBA44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Duurzame toegankelijkheid </a:t>
            </a:r>
            <a:r>
              <a:rPr lang="nl-NL" dirty="0" err="1"/>
              <a:t>by</a:t>
            </a:r>
            <a:r>
              <a:rPr lang="nl-NL" dirty="0"/>
              <a:t> design op zijn Rotterdams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C9AEFC1-DFAF-41E1-A84C-BE47E03A3B73}"/>
              </a:ext>
            </a:extLst>
          </p:cNvPr>
          <p:cNvSpPr/>
          <p:nvPr/>
        </p:nvSpPr>
        <p:spPr>
          <a:xfrm>
            <a:off x="2860461" y="902755"/>
            <a:ext cx="3501374" cy="2544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Concern Informatiebeheerbeleid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9C2F14D-B16B-4FB1-9CAC-415972EAED97}"/>
              </a:ext>
            </a:extLst>
          </p:cNvPr>
          <p:cNvSpPr/>
          <p:nvPr/>
        </p:nvSpPr>
        <p:spPr>
          <a:xfrm>
            <a:off x="2860459" y="1224655"/>
            <a:ext cx="3501374" cy="2462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Aspectarchitectuur Informatiebeheer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8" name="Rechthoek: met één afgeschuinde hoek 7">
            <a:extLst>
              <a:ext uri="{FF2B5EF4-FFF2-40B4-BE49-F238E27FC236}">
                <a16:creationId xmlns:a16="http://schemas.microsoft.com/office/drawing/2014/main" id="{F086ADED-C1DA-4383-A24D-ADAAE739A03A}"/>
              </a:ext>
            </a:extLst>
          </p:cNvPr>
          <p:cNvSpPr/>
          <p:nvPr/>
        </p:nvSpPr>
        <p:spPr>
          <a:xfrm>
            <a:off x="2860461" y="1984393"/>
            <a:ext cx="3501372" cy="36696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/>
              <a:t>Project Start Architectuur</a:t>
            </a:r>
          </a:p>
        </p:txBody>
      </p:sp>
      <p:sp>
        <p:nvSpPr>
          <p:cNvPr id="20" name="Rechthoek: met één afgeschuinde hoek 19">
            <a:extLst>
              <a:ext uri="{FF2B5EF4-FFF2-40B4-BE49-F238E27FC236}">
                <a16:creationId xmlns:a16="http://schemas.microsoft.com/office/drawing/2014/main" id="{499C8D12-0B3A-4A83-8D05-7F581A69649A}"/>
              </a:ext>
            </a:extLst>
          </p:cNvPr>
          <p:cNvSpPr/>
          <p:nvPr/>
        </p:nvSpPr>
        <p:spPr>
          <a:xfrm>
            <a:off x="2860460" y="2811279"/>
            <a:ext cx="1003273" cy="366960"/>
          </a:xfrm>
          <a:prstGeom prst="snip1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/>
              <a:t>Sitetemplates</a:t>
            </a:r>
          </a:p>
        </p:txBody>
      </p:sp>
      <p:sp>
        <p:nvSpPr>
          <p:cNvPr id="23" name="Rechthoek: met één afgeschuinde hoek 22">
            <a:extLst>
              <a:ext uri="{FF2B5EF4-FFF2-40B4-BE49-F238E27FC236}">
                <a16:creationId xmlns:a16="http://schemas.microsoft.com/office/drawing/2014/main" id="{D0160F3E-65DD-4A4C-9C33-B27D5D7A43A1}"/>
              </a:ext>
            </a:extLst>
          </p:cNvPr>
          <p:cNvSpPr/>
          <p:nvPr/>
        </p:nvSpPr>
        <p:spPr>
          <a:xfrm>
            <a:off x="4089827" y="2804325"/>
            <a:ext cx="1003273" cy="366960"/>
          </a:xfrm>
          <a:prstGeom prst="snip1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ZTC</a:t>
            </a:r>
            <a:endParaRPr lang="nl-NL" sz="900" dirty="0">
              <a:solidFill>
                <a:schemeClr val="bg1"/>
              </a:solidFill>
            </a:endParaRPr>
          </a:p>
        </p:txBody>
      </p:sp>
      <p:sp>
        <p:nvSpPr>
          <p:cNvPr id="24" name="Rechthoek: met één afgeschuinde hoek 23">
            <a:extLst>
              <a:ext uri="{FF2B5EF4-FFF2-40B4-BE49-F238E27FC236}">
                <a16:creationId xmlns:a16="http://schemas.microsoft.com/office/drawing/2014/main" id="{7D73410F-4DE5-4574-9B94-AE2B98ED5945}"/>
              </a:ext>
            </a:extLst>
          </p:cNvPr>
          <p:cNvSpPr/>
          <p:nvPr/>
        </p:nvSpPr>
        <p:spPr>
          <a:xfrm>
            <a:off x="2860460" y="3268722"/>
            <a:ext cx="1003273" cy="457077"/>
          </a:xfrm>
          <a:prstGeom prst="snip1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00" dirty="0"/>
              <a:t>Koppeling/</a:t>
            </a:r>
          </a:p>
          <a:p>
            <a:pPr algn="ctr"/>
            <a:r>
              <a:rPr lang="nl-NL" sz="700" dirty="0" err="1"/>
              <a:t>metadatamapping</a:t>
            </a:r>
            <a:endParaRPr lang="nl-NL" sz="700" dirty="0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C84C37BB-4DD8-44CB-8900-ABEEF61FE62E}"/>
              </a:ext>
            </a:extLst>
          </p:cNvPr>
          <p:cNvSpPr/>
          <p:nvPr/>
        </p:nvSpPr>
        <p:spPr>
          <a:xfrm rot="16200000">
            <a:off x="1638535" y="2379077"/>
            <a:ext cx="1164940" cy="419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Informatiebeheerplan</a:t>
            </a:r>
            <a:endParaRPr lang="nl-NL" sz="800" dirty="0">
              <a:solidFill>
                <a:schemeClr val="bg1"/>
              </a:solidFill>
            </a:endParaRPr>
          </a:p>
        </p:txBody>
      </p:sp>
      <p:sp>
        <p:nvSpPr>
          <p:cNvPr id="27" name="Rechthoek: met één afgeschuinde hoek 26">
            <a:extLst>
              <a:ext uri="{FF2B5EF4-FFF2-40B4-BE49-F238E27FC236}">
                <a16:creationId xmlns:a16="http://schemas.microsoft.com/office/drawing/2014/main" id="{1D137B64-50C1-4F00-93C1-F73DCE2BCD73}"/>
              </a:ext>
            </a:extLst>
          </p:cNvPr>
          <p:cNvSpPr/>
          <p:nvPr/>
        </p:nvSpPr>
        <p:spPr>
          <a:xfrm>
            <a:off x="4080678" y="3268721"/>
            <a:ext cx="1003273" cy="457077"/>
          </a:xfrm>
          <a:prstGeom prst="snip1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00" dirty="0"/>
              <a:t>Koppeling/</a:t>
            </a:r>
          </a:p>
          <a:p>
            <a:pPr algn="ctr"/>
            <a:r>
              <a:rPr lang="nl-NL" sz="700" dirty="0" err="1"/>
              <a:t>metadatamapping</a:t>
            </a:r>
            <a:endParaRPr lang="nl-NL" sz="700" dirty="0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2C774576-4135-4124-B4CE-CACC5575F584}"/>
              </a:ext>
            </a:extLst>
          </p:cNvPr>
          <p:cNvSpPr/>
          <p:nvPr/>
        </p:nvSpPr>
        <p:spPr>
          <a:xfrm rot="16200000">
            <a:off x="6590003" y="3561736"/>
            <a:ext cx="1569435" cy="2753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/>
              <a:t>Richtlijnen Informatieanalyse</a:t>
            </a:r>
          </a:p>
        </p:txBody>
      </p:sp>
      <p:sp>
        <p:nvSpPr>
          <p:cNvPr id="49" name="Rechthoek 48">
            <a:extLst>
              <a:ext uri="{FF2B5EF4-FFF2-40B4-BE49-F238E27FC236}">
                <a16:creationId xmlns:a16="http://schemas.microsoft.com/office/drawing/2014/main" id="{BC63ACBE-2B0A-4B72-A857-7CD64016B6C4}"/>
              </a:ext>
            </a:extLst>
          </p:cNvPr>
          <p:cNvSpPr/>
          <p:nvPr/>
        </p:nvSpPr>
        <p:spPr>
          <a:xfrm rot="16200000">
            <a:off x="6955557" y="2271299"/>
            <a:ext cx="798422" cy="2753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Classificatie</a:t>
            </a:r>
            <a:r>
              <a:rPr lang="nl-NL" sz="8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IB</a:t>
            </a:r>
            <a:endParaRPr lang="nl-NL" sz="800" dirty="0">
              <a:solidFill>
                <a:schemeClr val="bg1"/>
              </a:solidFill>
            </a:endParaRPr>
          </a:p>
        </p:txBody>
      </p:sp>
      <p:sp>
        <p:nvSpPr>
          <p:cNvPr id="50" name="Rechthoek 49">
            <a:extLst>
              <a:ext uri="{FF2B5EF4-FFF2-40B4-BE49-F238E27FC236}">
                <a16:creationId xmlns:a16="http://schemas.microsoft.com/office/drawing/2014/main" id="{DC2178F8-FDEB-4960-9401-F412B2F6BFB2}"/>
              </a:ext>
            </a:extLst>
          </p:cNvPr>
          <p:cNvSpPr/>
          <p:nvPr/>
        </p:nvSpPr>
        <p:spPr>
          <a:xfrm rot="16200000">
            <a:off x="6249256" y="3561760"/>
            <a:ext cx="1569433" cy="2753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/>
              <a:t>IB </a:t>
            </a:r>
            <a:r>
              <a:rPr lang="nl-NL" sz="700" dirty="0"/>
              <a:t>Beheermaatregelen</a:t>
            </a:r>
          </a:p>
        </p:txBody>
      </p:sp>
      <p:sp>
        <p:nvSpPr>
          <p:cNvPr id="51" name="Rechthoek: met één afgeschuinde hoek 50">
            <a:extLst>
              <a:ext uri="{FF2B5EF4-FFF2-40B4-BE49-F238E27FC236}">
                <a16:creationId xmlns:a16="http://schemas.microsoft.com/office/drawing/2014/main" id="{E9989796-20F0-47C2-BA9B-5E8D69C4F133}"/>
              </a:ext>
            </a:extLst>
          </p:cNvPr>
          <p:cNvSpPr/>
          <p:nvPr/>
        </p:nvSpPr>
        <p:spPr>
          <a:xfrm>
            <a:off x="2860459" y="3816785"/>
            <a:ext cx="3501374" cy="303393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Werkinstructies/ procesbeschrijvingen</a:t>
            </a:r>
          </a:p>
        </p:txBody>
      </p:sp>
      <p:sp>
        <p:nvSpPr>
          <p:cNvPr id="60" name="Rechthoek: met één afgeschuinde hoek 59">
            <a:extLst>
              <a:ext uri="{FF2B5EF4-FFF2-40B4-BE49-F238E27FC236}">
                <a16:creationId xmlns:a16="http://schemas.microsoft.com/office/drawing/2014/main" id="{A7FC4491-D8DC-4489-812D-C92BC6D42414}"/>
              </a:ext>
            </a:extLst>
          </p:cNvPr>
          <p:cNvSpPr/>
          <p:nvPr/>
        </p:nvSpPr>
        <p:spPr>
          <a:xfrm>
            <a:off x="5358561" y="2811279"/>
            <a:ext cx="1003273" cy="914520"/>
          </a:xfrm>
          <a:prstGeom prst="snip1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/>
              <a:t>IB functionaliteit inrichten</a:t>
            </a:r>
          </a:p>
        </p:txBody>
      </p:sp>
      <p:sp>
        <p:nvSpPr>
          <p:cNvPr id="62" name="Rechthoek: met één afgeschuinde hoek 61">
            <a:extLst>
              <a:ext uri="{FF2B5EF4-FFF2-40B4-BE49-F238E27FC236}">
                <a16:creationId xmlns:a16="http://schemas.microsoft.com/office/drawing/2014/main" id="{E386A6BF-EA93-4BD9-BEE2-ABCD017E2CFA}"/>
              </a:ext>
            </a:extLst>
          </p:cNvPr>
          <p:cNvSpPr/>
          <p:nvPr/>
        </p:nvSpPr>
        <p:spPr>
          <a:xfrm>
            <a:off x="2860460" y="4180753"/>
            <a:ext cx="3501374" cy="303393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Veranderplan, training</a:t>
            </a:r>
          </a:p>
        </p:txBody>
      </p:sp>
      <p:sp>
        <p:nvSpPr>
          <p:cNvPr id="67" name="Rechthoek 66">
            <a:extLst>
              <a:ext uri="{FF2B5EF4-FFF2-40B4-BE49-F238E27FC236}">
                <a16:creationId xmlns:a16="http://schemas.microsoft.com/office/drawing/2014/main" id="{E198508C-A706-498F-BDCB-93A4D4C18D5F}"/>
              </a:ext>
            </a:extLst>
          </p:cNvPr>
          <p:cNvSpPr/>
          <p:nvPr/>
        </p:nvSpPr>
        <p:spPr>
          <a:xfrm rot="16200000">
            <a:off x="6633893" y="2270430"/>
            <a:ext cx="800160" cy="2753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IB-eisen </a:t>
            </a:r>
            <a:r>
              <a:rPr lang="nl-NL" sz="800" dirty="0" err="1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aanbesteling</a:t>
            </a:r>
            <a:endParaRPr lang="nl-NL" sz="800" dirty="0">
              <a:solidFill>
                <a:schemeClr val="bg1"/>
              </a:solidFill>
            </a:endParaRPr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B430799D-7989-4438-ADCC-1192644E385D}"/>
              </a:ext>
            </a:extLst>
          </p:cNvPr>
          <p:cNvSpPr/>
          <p:nvPr/>
        </p:nvSpPr>
        <p:spPr>
          <a:xfrm rot="16200000">
            <a:off x="1764947" y="3821094"/>
            <a:ext cx="917439" cy="4194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 err="1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Kwaliteits-systeem</a:t>
            </a:r>
            <a:endParaRPr lang="nl-NL" sz="800" dirty="0">
              <a:solidFill>
                <a:schemeClr val="bg1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7FD5136-A4E7-47A8-A496-CAE9E7C0E3B5}"/>
              </a:ext>
            </a:extLst>
          </p:cNvPr>
          <p:cNvSpPr txBox="1"/>
          <p:nvPr/>
        </p:nvSpPr>
        <p:spPr>
          <a:xfrm>
            <a:off x="7550321" y="880803"/>
            <a:ext cx="859664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1000" dirty="0" err="1">
                <a:solidFill>
                  <a:schemeClr val="bg1"/>
                </a:solidFill>
              </a:rPr>
              <a:t>eSuite</a:t>
            </a:r>
            <a:r>
              <a:rPr lang="nl-NL" sz="1000" dirty="0">
                <a:solidFill>
                  <a:schemeClr val="bg1"/>
                </a:solidFill>
              </a:rPr>
              <a:t>/RDD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82E7C392-89B5-4043-8F45-B883D86B2F2F}"/>
              </a:ext>
            </a:extLst>
          </p:cNvPr>
          <p:cNvSpPr txBox="1"/>
          <p:nvPr/>
        </p:nvSpPr>
        <p:spPr>
          <a:xfrm>
            <a:off x="7550321" y="1139728"/>
            <a:ext cx="1112668" cy="246221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</a:rPr>
              <a:t>DIVA</a:t>
            </a:r>
          </a:p>
        </p:txBody>
      </p:sp>
      <p:sp>
        <p:nvSpPr>
          <p:cNvPr id="61" name="Tekstvak 60">
            <a:extLst>
              <a:ext uri="{FF2B5EF4-FFF2-40B4-BE49-F238E27FC236}">
                <a16:creationId xmlns:a16="http://schemas.microsoft.com/office/drawing/2014/main" id="{C474F03F-0874-4FE6-92B8-C37DBF33F89E}"/>
              </a:ext>
            </a:extLst>
          </p:cNvPr>
          <p:cNvSpPr txBox="1"/>
          <p:nvPr/>
        </p:nvSpPr>
        <p:spPr>
          <a:xfrm>
            <a:off x="7550321" y="1394036"/>
            <a:ext cx="1003274" cy="246221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</a:rPr>
              <a:t>Taakapplicatie</a:t>
            </a:r>
          </a:p>
        </p:txBody>
      </p:sp>
      <p:sp>
        <p:nvSpPr>
          <p:cNvPr id="71" name="Rechthoek 70">
            <a:extLst>
              <a:ext uri="{FF2B5EF4-FFF2-40B4-BE49-F238E27FC236}">
                <a16:creationId xmlns:a16="http://schemas.microsoft.com/office/drawing/2014/main" id="{79B93014-CFFE-4EF9-955A-037586B26ABF}"/>
              </a:ext>
            </a:extLst>
          </p:cNvPr>
          <p:cNvSpPr/>
          <p:nvPr/>
        </p:nvSpPr>
        <p:spPr>
          <a:xfrm rot="16200000">
            <a:off x="1387412" y="3030810"/>
            <a:ext cx="728358" cy="27538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Richtlijnen ZTC</a:t>
            </a:r>
            <a:endParaRPr lang="nl-NL" sz="800" dirty="0">
              <a:solidFill>
                <a:schemeClr val="bg1"/>
              </a:solidFill>
            </a:endParaRPr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179AAA10-CAA2-4758-B0B9-7DD05696C101}"/>
              </a:ext>
            </a:extLst>
          </p:cNvPr>
          <p:cNvSpPr/>
          <p:nvPr/>
        </p:nvSpPr>
        <p:spPr>
          <a:xfrm rot="16200000">
            <a:off x="1303120" y="3893385"/>
            <a:ext cx="906136" cy="27538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Richtlijnen Sitetemplates</a:t>
            </a:r>
            <a:r>
              <a:rPr lang="nl-NL" sz="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3" name="Rechthoek 72">
            <a:extLst>
              <a:ext uri="{FF2B5EF4-FFF2-40B4-BE49-F238E27FC236}">
                <a16:creationId xmlns:a16="http://schemas.microsoft.com/office/drawing/2014/main" id="{9F280C42-7A6A-4398-9AB2-BC67179AFE87}"/>
              </a:ext>
            </a:extLst>
          </p:cNvPr>
          <p:cNvSpPr/>
          <p:nvPr/>
        </p:nvSpPr>
        <p:spPr>
          <a:xfrm rot="16200000">
            <a:off x="842533" y="2839849"/>
            <a:ext cx="1118713" cy="27538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 err="1">
                <a:solidFill>
                  <a:schemeClr val="bg1"/>
                </a:solidFill>
              </a:rPr>
              <a:t>Metadataschema</a:t>
            </a:r>
            <a:r>
              <a:rPr lang="nl-NL" sz="800" dirty="0">
                <a:solidFill>
                  <a:schemeClr val="bg1"/>
                </a:solidFill>
              </a:rPr>
              <a:t> RDD</a:t>
            </a:r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51C2AC0A-A3A3-4917-8833-40DCD74D6B9E}"/>
              </a:ext>
            </a:extLst>
          </p:cNvPr>
          <p:cNvSpPr/>
          <p:nvPr/>
        </p:nvSpPr>
        <p:spPr>
          <a:xfrm rot="16200000">
            <a:off x="516055" y="2835631"/>
            <a:ext cx="1118715" cy="27538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 err="1">
                <a:solidFill>
                  <a:schemeClr val="bg1"/>
                </a:solidFill>
              </a:rPr>
              <a:t>Metadataschema</a:t>
            </a:r>
            <a:r>
              <a:rPr lang="nl-NL" sz="800" dirty="0">
                <a:solidFill>
                  <a:schemeClr val="bg1"/>
                </a:solidFill>
              </a:rPr>
              <a:t> </a:t>
            </a:r>
            <a:r>
              <a:rPr lang="nl-NL" sz="800" dirty="0" err="1">
                <a:solidFill>
                  <a:schemeClr val="bg1"/>
                </a:solidFill>
              </a:rPr>
              <a:t>eSuite</a:t>
            </a:r>
            <a:endParaRPr lang="nl-NL" sz="800" dirty="0">
              <a:solidFill>
                <a:schemeClr val="bg1"/>
              </a:solidFill>
            </a:endParaRPr>
          </a:p>
        </p:txBody>
      </p:sp>
      <p:sp>
        <p:nvSpPr>
          <p:cNvPr id="75" name="Rechthoek 74">
            <a:extLst>
              <a:ext uri="{FF2B5EF4-FFF2-40B4-BE49-F238E27FC236}">
                <a16:creationId xmlns:a16="http://schemas.microsoft.com/office/drawing/2014/main" id="{1CE44502-F2CC-40CD-8B6A-3FD83082EECC}"/>
              </a:ext>
            </a:extLst>
          </p:cNvPr>
          <p:cNvSpPr/>
          <p:nvPr/>
        </p:nvSpPr>
        <p:spPr>
          <a:xfrm>
            <a:off x="2860460" y="1565105"/>
            <a:ext cx="3501374" cy="2544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Instrumenten, kaders normen, richtlijnen</a:t>
            </a:r>
          </a:p>
        </p:txBody>
      </p:sp>
      <p:sp>
        <p:nvSpPr>
          <p:cNvPr id="21" name="Pijl: gebogen 20">
            <a:extLst>
              <a:ext uri="{FF2B5EF4-FFF2-40B4-BE49-F238E27FC236}">
                <a16:creationId xmlns:a16="http://schemas.microsoft.com/office/drawing/2014/main" id="{07A87192-1842-404D-9665-96CBA2645632}"/>
              </a:ext>
            </a:extLst>
          </p:cNvPr>
          <p:cNvSpPr/>
          <p:nvPr/>
        </p:nvSpPr>
        <p:spPr>
          <a:xfrm rot="5400000">
            <a:off x="6833861" y="1398338"/>
            <a:ext cx="246221" cy="707576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77" name="Rechthoek 76">
            <a:hlinkClick r:id="rId11"/>
            <a:extLst>
              <a:ext uri="{FF2B5EF4-FFF2-40B4-BE49-F238E27FC236}">
                <a16:creationId xmlns:a16="http://schemas.microsoft.com/office/drawing/2014/main" id="{3DF64B8C-4812-42FC-BB8C-9388B0E8CEB9}"/>
              </a:ext>
            </a:extLst>
          </p:cNvPr>
          <p:cNvSpPr/>
          <p:nvPr/>
        </p:nvSpPr>
        <p:spPr>
          <a:xfrm rot="16200000">
            <a:off x="946414" y="3890122"/>
            <a:ext cx="911398" cy="27538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Metadata-s</a:t>
            </a:r>
            <a:r>
              <a:rPr lang="nl-NL" sz="800" dirty="0">
                <a:solidFill>
                  <a:schemeClr val="bg1"/>
                </a:solidFill>
              </a:rPr>
              <a:t>chema DIVA</a:t>
            </a:r>
          </a:p>
        </p:txBody>
      </p:sp>
      <p:sp>
        <p:nvSpPr>
          <p:cNvPr id="26" name="Pijl: gebogen omhoog 25">
            <a:extLst>
              <a:ext uri="{FF2B5EF4-FFF2-40B4-BE49-F238E27FC236}">
                <a16:creationId xmlns:a16="http://schemas.microsoft.com/office/drawing/2014/main" id="{AD3609C7-DCA6-4195-BA11-996E577F92B9}"/>
              </a:ext>
            </a:extLst>
          </p:cNvPr>
          <p:cNvSpPr/>
          <p:nvPr/>
        </p:nvSpPr>
        <p:spPr>
          <a:xfrm rot="10800000">
            <a:off x="1504764" y="1657116"/>
            <a:ext cx="1076187" cy="20046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8" name="Rechthoek: met één afgeschuinde hoek 77">
            <a:extLst>
              <a:ext uri="{FF2B5EF4-FFF2-40B4-BE49-F238E27FC236}">
                <a16:creationId xmlns:a16="http://schemas.microsoft.com/office/drawing/2014/main" id="{8171A1E1-4C10-4FF5-B986-A74B53398E28}"/>
              </a:ext>
            </a:extLst>
          </p:cNvPr>
          <p:cNvSpPr/>
          <p:nvPr/>
        </p:nvSpPr>
        <p:spPr>
          <a:xfrm>
            <a:off x="2860766" y="2413965"/>
            <a:ext cx="3501372" cy="320067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/>
              <a:t>Aanbesteden / zelf ontwikkelen</a:t>
            </a:r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BCA21532-7EE5-4E04-B249-3A35F8E99CC7}"/>
              </a:ext>
            </a:extLst>
          </p:cNvPr>
          <p:cNvSpPr/>
          <p:nvPr/>
        </p:nvSpPr>
        <p:spPr>
          <a:xfrm>
            <a:off x="864433" y="1984392"/>
            <a:ext cx="1643921" cy="258760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9" name="Rechthoek 78">
            <a:extLst>
              <a:ext uri="{FF2B5EF4-FFF2-40B4-BE49-F238E27FC236}">
                <a16:creationId xmlns:a16="http://schemas.microsoft.com/office/drawing/2014/main" id="{65E9B296-CA50-499F-A2F0-E13D2F44D1AD}"/>
              </a:ext>
            </a:extLst>
          </p:cNvPr>
          <p:cNvSpPr/>
          <p:nvPr/>
        </p:nvSpPr>
        <p:spPr>
          <a:xfrm>
            <a:off x="6713938" y="1984392"/>
            <a:ext cx="1165642" cy="258760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Pijl: rechts 39">
            <a:extLst>
              <a:ext uri="{FF2B5EF4-FFF2-40B4-BE49-F238E27FC236}">
                <a16:creationId xmlns:a16="http://schemas.microsoft.com/office/drawing/2014/main" id="{D8C2F5DA-AA56-4CE9-AF64-E12434B2537A}"/>
              </a:ext>
            </a:extLst>
          </p:cNvPr>
          <p:cNvSpPr/>
          <p:nvPr/>
        </p:nvSpPr>
        <p:spPr>
          <a:xfrm>
            <a:off x="2580951" y="2981120"/>
            <a:ext cx="201592" cy="4570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0" name="Pijl: rechts 79">
            <a:extLst>
              <a:ext uri="{FF2B5EF4-FFF2-40B4-BE49-F238E27FC236}">
                <a16:creationId xmlns:a16="http://schemas.microsoft.com/office/drawing/2014/main" id="{83D5BE61-3FED-4801-84D7-9A68F2F95A14}"/>
              </a:ext>
            </a:extLst>
          </p:cNvPr>
          <p:cNvSpPr/>
          <p:nvPr/>
        </p:nvSpPr>
        <p:spPr>
          <a:xfrm rot="10800000">
            <a:off x="6434735" y="2973322"/>
            <a:ext cx="201592" cy="4570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9621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49BBBE-B349-4D27-A591-1653F80D2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err="1"/>
              <a:t>By</a:t>
            </a:r>
            <a:r>
              <a:rPr lang="nl-NL" i="1" dirty="0"/>
              <a:t> design</a:t>
            </a:r>
            <a:r>
              <a:rPr lang="nl-NL" dirty="0"/>
              <a:t>, waar komt de term vandaan?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A89325-5CA7-4CA0-B4A0-A802DE417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i="1" dirty="0"/>
              <a:t>Privacy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design bedacht door Ann </a:t>
            </a:r>
            <a:r>
              <a:rPr lang="nl-NL" dirty="0" err="1"/>
              <a:t>Cavoukian</a:t>
            </a:r>
            <a:r>
              <a:rPr lang="nl-NL" dirty="0"/>
              <a:t>, </a:t>
            </a:r>
            <a:r>
              <a:rPr lang="nl-NL" dirty="0" err="1"/>
              <a:t>privacycommissaris</a:t>
            </a:r>
            <a:r>
              <a:rPr lang="nl-NL" dirty="0"/>
              <a:t> uit Canada.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Overgenomen als eis in Algemene Verordening Gegevensbescherming van de EU.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CAB1397-A128-4AA2-835A-2CF38AA7635A}"/>
              </a:ext>
            </a:extLst>
          </p:cNvPr>
          <p:cNvSpPr txBox="1"/>
          <p:nvPr/>
        </p:nvSpPr>
        <p:spPr>
          <a:xfrm>
            <a:off x="1448301" y="4456926"/>
            <a:ext cx="50487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50" dirty="0"/>
              <a:t>https://www.privacycompany.eu/blogpost-nl/hoe-pas-je-de-zeven-principes-van-privacy-by-design-toe-in-jouw-organisatie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9F5F66-786C-4D5D-AB52-AAABC958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Duurzame toegankelijkheid by design op zijn Rotterdams</a:t>
            </a:r>
          </a:p>
        </p:txBody>
      </p:sp>
    </p:spTree>
    <p:extLst>
      <p:ext uri="{BB962C8B-B14F-4D97-AF65-F5344CB8AC3E}">
        <p14:creationId xmlns:p14="http://schemas.microsoft.com/office/powerpoint/2010/main" val="2586875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8E67B0-DCCE-44CC-ADCA-B7883A546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 principes van privacy </a:t>
            </a:r>
            <a:r>
              <a:rPr lang="nl-NL" dirty="0" err="1"/>
              <a:t>by</a:t>
            </a:r>
            <a:r>
              <a:rPr lang="nl-NL" dirty="0"/>
              <a:t> design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F6632D-B307-4845-8DD9-A1000F392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800" dirty="0"/>
              <a:t>Proactive not reactive; preventive not remedial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Privacy as the default setting</a:t>
            </a:r>
            <a:endParaRPr lang="en-US" sz="1800" baseline="30000" dirty="0"/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Privacy embedded into design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Full functionality – positive-sum, not zero-sum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End-to-end security – full lifecycle protection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Visibility and transparency – keep it open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Respect for user privacy – keep it user-centric</a:t>
            </a:r>
          </a:p>
          <a:p>
            <a:r>
              <a:rPr lang="nl-NL" sz="1000" i="1" dirty="0">
                <a:hlinkClick r:id="rId3"/>
              </a:rPr>
              <a:t>https://en.wikipedia.org/wiki/Privacy_by_design</a:t>
            </a:r>
            <a:endParaRPr lang="nl-NL" sz="1000" i="1" dirty="0"/>
          </a:p>
          <a:p>
            <a:endParaRPr lang="nl-NL" sz="1000" i="1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D2676-DA39-4275-8162-B11F05D78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Duurzame toegankelijkheid by design op zijn Rotterdams</a:t>
            </a:r>
          </a:p>
        </p:txBody>
      </p:sp>
    </p:spTree>
    <p:extLst>
      <p:ext uri="{BB962C8B-B14F-4D97-AF65-F5344CB8AC3E}">
        <p14:creationId xmlns:p14="http://schemas.microsoft.com/office/powerpoint/2010/main" val="3584720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64550B-333B-4F23-9778-CC196E017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‘</a:t>
            </a:r>
            <a:r>
              <a:rPr lang="nl-NL" dirty="0" err="1"/>
              <a:t>Archiving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design’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FBE2ED0-A934-4E13-9BDC-66E4C22E7B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99623" y="807357"/>
            <a:ext cx="4424578" cy="3398650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12179ED-C84B-4D5D-AEF4-911BE0BE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Duurzame toegankelijkheid by design op zijn Rotterdams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3115E11-4B7E-4131-B5FB-15840703780E}"/>
              </a:ext>
            </a:extLst>
          </p:cNvPr>
          <p:cNvSpPr/>
          <p:nvPr/>
        </p:nvSpPr>
        <p:spPr>
          <a:xfrm>
            <a:off x="396909" y="4312615"/>
            <a:ext cx="84908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800" dirty="0">
                <a:hlinkClick r:id="rId4"/>
              </a:rPr>
              <a:t>https://kia.pleio.nl/groups/view/28319672/kennisplatform-informatiehuishouding-overheden/blog/view/55812854/kia-scrum-team-‘archiving-by-design’-van-start</a:t>
            </a:r>
            <a:endParaRPr lang="nl-NL" sz="800" dirty="0"/>
          </a:p>
          <a:p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600483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BECC9-8D85-4A6D-98B3-086A5BF7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63" y="276887"/>
            <a:ext cx="6669088" cy="713448"/>
          </a:xfrm>
        </p:spPr>
        <p:txBody>
          <a:bodyPr/>
          <a:lstStyle/>
          <a:p>
            <a:r>
              <a:rPr lang="nl-NL" dirty="0"/>
              <a:t>Duurzame toegankelijkheid </a:t>
            </a:r>
            <a:r>
              <a:rPr lang="nl-NL" dirty="0" err="1"/>
              <a:t>by</a:t>
            </a:r>
            <a:r>
              <a:rPr lang="nl-NL" dirty="0"/>
              <a:t> design: werkdefinitie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497848-F009-4AB3-BC96-63842BCFE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263" y="990335"/>
            <a:ext cx="7705726" cy="3876278"/>
          </a:xfrm>
        </p:spPr>
        <p:txBody>
          <a:bodyPr/>
          <a:lstStyle/>
          <a:p>
            <a:r>
              <a:rPr lang="nl-NL" sz="2000" dirty="0"/>
              <a:t>Bij het </a:t>
            </a:r>
            <a:r>
              <a:rPr lang="nl-NL" sz="2000" b="1" dirty="0"/>
              <a:t>integraal</a:t>
            </a:r>
            <a:r>
              <a:rPr lang="nl-NL" sz="2000" dirty="0"/>
              <a:t> (her)ontwerpen van bedrijfsprocessen en de ondersteunende </a:t>
            </a:r>
            <a:r>
              <a:rPr lang="nl-NL" sz="2000" b="1" dirty="0"/>
              <a:t>informatiesystemen</a:t>
            </a:r>
            <a:r>
              <a:rPr lang="nl-NL" sz="2000" dirty="0"/>
              <a:t> worden </a:t>
            </a:r>
            <a:r>
              <a:rPr lang="nl-NL" sz="2000" b="1" dirty="0"/>
              <a:t>vooraf</a:t>
            </a:r>
            <a:r>
              <a:rPr lang="nl-NL" sz="2000" dirty="0"/>
              <a:t> passende beheermaatregelen geïmplementeerd die waarborgen dat de binnen processen ontvangen en gemaakte </a:t>
            </a:r>
            <a:r>
              <a:rPr lang="nl-NL" sz="2000" b="1" dirty="0"/>
              <a:t>informatie</a:t>
            </a:r>
            <a:r>
              <a:rPr lang="nl-NL" sz="2000" dirty="0"/>
              <a:t>: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2000" b="1" dirty="0"/>
              <a:t>duurzaam toegankelijk </a:t>
            </a:r>
            <a:r>
              <a:rPr lang="nl-NL" sz="2000" dirty="0"/>
              <a:t>is en blijft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2000" b="1" dirty="0"/>
              <a:t>vernietigd</a:t>
            </a:r>
            <a:r>
              <a:rPr lang="nl-NL" sz="2000" dirty="0"/>
              <a:t> kan worden conform wettelijke bewaartermijnen</a:t>
            </a:r>
          </a:p>
          <a:p>
            <a:r>
              <a:rPr lang="nl-NL" sz="2000" dirty="0"/>
              <a:t>Dit op een </a:t>
            </a:r>
            <a:r>
              <a:rPr lang="nl-NL" sz="2000" b="1" dirty="0"/>
              <a:t>passend kwaliteitsniveau </a:t>
            </a:r>
            <a:r>
              <a:rPr lang="nl-NL" sz="2000" dirty="0"/>
              <a:t>en zo </a:t>
            </a:r>
            <a:r>
              <a:rPr lang="nl-NL" sz="2000" b="1" dirty="0"/>
              <a:t>laagdrempelig en duidelijk</a:t>
            </a:r>
            <a:r>
              <a:rPr lang="nl-NL" sz="2000" dirty="0"/>
              <a:t> mogelijk voor de gebruiker.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BD428F2-584B-468E-AC9E-59D7BD0CD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Duurzame toegankelijkheid by design op zijn Rotterdams</a:t>
            </a:r>
          </a:p>
        </p:txBody>
      </p:sp>
    </p:spTree>
    <p:extLst>
      <p:ext uri="{BB962C8B-B14F-4D97-AF65-F5344CB8AC3E}">
        <p14:creationId xmlns:p14="http://schemas.microsoft.com/office/powerpoint/2010/main" val="3627283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88153-E7C2-404B-A0EE-383BE9DE1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/>
              <a:t>Informatie</a:t>
            </a:r>
            <a:r>
              <a:rPr lang="nl-NL" dirty="0"/>
              <a:t>, maar welke dan?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667E80-3A4E-46DF-A379-87A7331E8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Gevormd (gecreëerd/ontvangen) in het kader van uitvoering van processen gemeente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Nodig als: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bewijs van rechten en plichten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geheugen van de organisatie, </a:t>
            </a:r>
            <a:r>
              <a:rPr lang="nl-NL" dirty="0" err="1"/>
              <a:t>tbv</a:t>
            </a:r>
            <a:r>
              <a:rPr lang="nl-NL" dirty="0"/>
              <a:t> uitvoering werk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bewijs van handelen, verantwoording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Ongeacht de vorm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A9BB83A-2BD0-4CB1-B482-9AE9B4955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Duurzame toegankelijkheid by design op zijn Rotterdams</a:t>
            </a:r>
          </a:p>
        </p:txBody>
      </p:sp>
    </p:spTree>
    <p:extLst>
      <p:ext uri="{BB962C8B-B14F-4D97-AF65-F5344CB8AC3E}">
        <p14:creationId xmlns:p14="http://schemas.microsoft.com/office/powerpoint/2010/main" val="3140142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B1429C2-BA24-4249-A80F-CCA8E9A2D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i="1" dirty="0">
                <a:cs typeface="+mj-cs"/>
              </a:rPr>
              <a:t>Duurzaam toegankelijk</a:t>
            </a:r>
          </a:p>
        </p:txBody>
      </p:sp>
      <p:sp>
        <p:nvSpPr>
          <p:cNvPr id="15363" name="Oval 3">
            <a:extLst>
              <a:ext uri="{FF2B5EF4-FFF2-40B4-BE49-F238E27FC236}">
                <a16:creationId xmlns:a16="http://schemas.microsoft.com/office/drawing/2014/main" id="{E0F297F0-7839-4A80-AC1B-C842D9867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26" y="1221582"/>
            <a:ext cx="1241822" cy="1241822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l-NL">
                <a:latin typeface="Arial" charset="0"/>
                <a:ea typeface="ＭＳ Ｐゴシック" charset="0"/>
              </a:rPr>
              <a:t>Integer</a:t>
            </a:r>
          </a:p>
        </p:txBody>
      </p:sp>
      <p:sp>
        <p:nvSpPr>
          <p:cNvPr id="15364" name="Oval 4">
            <a:extLst>
              <a:ext uri="{FF2B5EF4-FFF2-40B4-BE49-F238E27FC236}">
                <a16:creationId xmlns:a16="http://schemas.microsoft.com/office/drawing/2014/main" id="{AB4354DD-0709-4D22-B05B-F57793C4F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132" y="1221582"/>
            <a:ext cx="1241822" cy="1241822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l-NL">
                <a:latin typeface="Arial" charset="0"/>
                <a:ea typeface="ＭＳ Ｐゴシック" charset="0"/>
              </a:rPr>
              <a:t>Authentiek</a:t>
            </a:r>
          </a:p>
        </p:txBody>
      </p:sp>
      <p:sp>
        <p:nvSpPr>
          <p:cNvPr id="15365" name="Oval 5">
            <a:extLst>
              <a:ext uri="{FF2B5EF4-FFF2-40B4-BE49-F238E27FC236}">
                <a16:creationId xmlns:a16="http://schemas.microsoft.com/office/drawing/2014/main" id="{2E121B1D-FE7E-4DF9-B4B1-A84E72AFE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982" y="2680097"/>
            <a:ext cx="1241822" cy="1241822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l-NL">
                <a:latin typeface="Arial" charset="0"/>
                <a:ea typeface="ＭＳ Ｐゴシック" charset="0"/>
              </a:rPr>
              <a:t>Interpreteerbaar</a:t>
            </a:r>
          </a:p>
        </p:txBody>
      </p:sp>
      <p:sp>
        <p:nvSpPr>
          <p:cNvPr id="15366" name="Oval 6">
            <a:extLst>
              <a:ext uri="{FF2B5EF4-FFF2-40B4-BE49-F238E27FC236}">
                <a16:creationId xmlns:a16="http://schemas.microsoft.com/office/drawing/2014/main" id="{7AC6ACA5-D110-44FA-B56F-92A809F94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124" y="576820"/>
            <a:ext cx="1241822" cy="1241822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l-NL">
                <a:latin typeface="Arial" charset="0"/>
                <a:ea typeface="ＭＳ Ｐゴシック" charset="0"/>
              </a:rPr>
              <a:t>Vindbaar</a:t>
            </a:r>
          </a:p>
        </p:txBody>
      </p:sp>
      <p:sp>
        <p:nvSpPr>
          <p:cNvPr id="15367" name="Oval 7">
            <a:extLst>
              <a:ext uri="{FF2B5EF4-FFF2-40B4-BE49-F238E27FC236}">
                <a16:creationId xmlns:a16="http://schemas.microsoft.com/office/drawing/2014/main" id="{3FDB82B2-914B-480A-B8E4-76E9E28ED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944" y="2301478"/>
            <a:ext cx="1241822" cy="1241822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l-NL">
                <a:latin typeface="Arial" charset="0"/>
                <a:ea typeface="ＭＳ Ｐゴシック" charset="0"/>
              </a:rPr>
              <a:t>Raadpleegbaar</a:t>
            </a:r>
          </a:p>
        </p:txBody>
      </p:sp>
      <p:sp>
        <p:nvSpPr>
          <p:cNvPr id="15368" name="Oval 8">
            <a:extLst>
              <a:ext uri="{FF2B5EF4-FFF2-40B4-BE49-F238E27FC236}">
                <a16:creationId xmlns:a16="http://schemas.microsoft.com/office/drawing/2014/main" id="{8533A934-F550-4AB0-AC21-C5B0DAC4D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37335" y="735807"/>
            <a:ext cx="1989534" cy="1889522"/>
          </a:xfrm>
          <a:prstGeom prst="ellipse">
            <a:avLst/>
          </a:prstGeom>
          <a:solidFill>
            <a:srgbClr val="FFFF00">
              <a:alpha val="38823"/>
            </a:srgbClr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buFontTx/>
              <a:buNone/>
              <a:defRPr/>
            </a:pPr>
            <a:r>
              <a:rPr lang="nl-NL" b="0" dirty="0">
                <a:cs typeface="+mn-cs"/>
              </a:rPr>
              <a:t>Integer</a:t>
            </a:r>
          </a:p>
        </p:txBody>
      </p:sp>
      <p:sp>
        <p:nvSpPr>
          <p:cNvPr id="15369" name="Oval 9">
            <a:extLst>
              <a:ext uri="{FF2B5EF4-FFF2-40B4-BE49-F238E27FC236}">
                <a16:creationId xmlns:a16="http://schemas.microsoft.com/office/drawing/2014/main" id="{D5F818D9-E6D4-4FA5-872C-C5DD64C2F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150" y="2733675"/>
            <a:ext cx="2044304" cy="1997869"/>
          </a:xfrm>
          <a:prstGeom prst="ellipse">
            <a:avLst/>
          </a:prstGeom>
          <a:solidFill>
            <a:srgbClr val="FFFF00">
              <a:alpha val="38823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marL="120254" indent="-120254" algn="ctr">
              <a:defRPr/>
            </a:pPr>
            <a:r>
              <a:rPr lang="nl-NL" sz="1650" dirty="0"/>
              <a:t>Vertrouwelijk</a:t>
            </a:r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6A9667B4-725C-4829-AB0F-CA57F6D16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261" y="1036149"/>
            <a:ext cx="1094184" cy="20774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l-NL" sz="750" dirty="0"/>
              <a:t>Informatiebeveiliging</a:t>
            </a:r>
          </a:p>
        </p:txBody>
      </p:sp>
      <p:sp>
        <p:nvSpPr>
          <p:cNvPr id="15371" name="Text Box 11">
            <a:extLst>
              <a:ext uri="{FF2B5EF4-FFF2-40B4-BE49-F238E27FC236}">
                <a16:creationId xmlns:a16="http://schemas.microsoft.com/office/drawing/2014/main" id="{8182EDF8-00E4-4ECD-AEF4-C58E271B9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261" y="1357403"/>
            <a:ext cx="1094184" cy="323165"/>
          </a:xfrm>
          <a:prstGeom prst="rect">
            <a:avLst/>
          </a:prstGeom>
          <a:solidFill>
            <a:srgbClr val="00CCFF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l-NL" sz="750" dirty="0"/>
              <a:t>Informatiebeheer (ISO 15489)</a:t>
            </a:r>
          </a:p>
        </p:txBody>
      </p:sp>
      <p:sp>
        <p:nvSpPr>
          <p:cNvPr id="15372" name="Oval 12">
            <a:extLst>
              <a:ext uri="{FF2B5EF4-FFF2-40B4-BE49-F238E27FC236}">
                <a16:creationId xmlns:a16="http://schemas.microsoft.com/office/drawing/2014/main" id="{5983D596-3E94-49FC-B6FA-7B0C7D51F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244" y="1059657"/>
            <a:ext cx="2044304" cy="1997869"/>
          </a:xfrm>
          <a:prstGeom prst="ellipse">
            <a:avLst/>
          </a:prstGeom>
          <a:solidFill>
            <a:srgbClr val="FFFF00">
              <a:alpha val="38823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marL="120254" indent="-120254" algn="ctr">
              <a:defRPr/>
            </a:pPr>
            <a:r>
              <a:rPr lang="nl-NL" sz="1650"/>
              <a:t>Beschikbaar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B1C08AA1-E4C4-445E-8AF3-73451E58A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Duurzame toegankelijkheid by design op zijn Rotterdams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36E4196-5653-4A57-8589-E7E3966AABD4}"/>
              </a:ext>
            </a:extLst>
          </p:cNvPr>
          <p:cNvSpPr/>
          <p:nvPr/>
        </p:nvSpPr>
        <p:spPr>
          <a:xfrm>
            <a:off x="853113" y="4407693"/>
            <a:ext cx="39505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800" dirty="0">
                <a:hlinkClick r:id="rId3"/>
              </a:rPr>
              <a:t>https://diensten.rotterdam.nl/share/page/site/expertisecentrum-informatiebeheer/document-details?nodeRef=workspace://SpacesStore/1f7ca1df-430f-4abc-822d-b5d069267ef1</a:t>
            </a:r>
            <a:endParaRPr lang="nl-NL" sz="800" dirty="0"/>
          </a:p>
          <a:p>
            <a:endParaRPr lang="nl-NL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66C51ED-A1C4-43E9-B040-DAC23BBF9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err="1">
                <a:cs typeface="+mj-cs"/>
              </a:rPr>
              <a:t>Passend</a:t>
            </a:r>
            <a:r>
              <a:rPr lang="en-US" i="1" dirty="0">
                <a:cs typeface="+mj-cs"/>
              </a:rPr>
              <a:t> </a:t>
            </a:r>
            <a:r>
              <a:rPr lang="en-US" i="1" dirty="0" err="1">
                <a:cs typeface="+mj-cs"/>
              </a:rPr>
              <a:t>kwaliteitsniveau</a:t>
            </a:r>
            <a:endParaRPr lang="en-US" i="1" dirty="0">
              <a:cs typeface="+mj-cs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1DCA31C-7932-4BBE-A1E2-8194A13D2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0176" y="757989"/>
            <a:ext cx="7705726" cy="3876278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BE" sz="2000" dirty="0"/>
              <a:t>Het kwaliteitsniveau van het informatiebeheerregime wordt</a:t>
            </a:r>
          </a:p>
          <a:p>
            <a:pPr lvl="1">
              <a:defRPr/>
            </a:pPr>
            <a:r>
              <a:rPr lang="nl-NL" altLang="nl-BE" sz="2000" dirty="0"/>
              <a:t>bepaald door het belang van het business proces &amp; de </a:t>
            </a:r>
          </a:p>
          <a:p>
            <a:pPr lvl="1">
              <a:defRPr/>
            </a:pPr>
            <a:r>
              <a:rPr lang="nl-NL" altLang="nl-BE" sz="2000" dirty="0"/>
              <a:t>Informatie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BE" sz="2000" dirty="0"/>
              <a:t>Meten we door middel van de classificatie Informatiebeheer per proces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BE" sz="2000" dirty="0"/>
              <a:t>Leidt tot een passend niveau van beheersmaatregelen.</a:t>
            </a:r>
          </a:p>
        </p:txBody>
      </p:sp>
      <p:pic>
        <p:nvPicPr>
          <p:cNvPr id="9220" name="Picture 5" descr="weegschaal">
            <a:extLst>
              <a:ext uri="{FF2B5EF4-FFF2-40B4-BE49-F238E27FC236}">
                <a16:creationId xmlns:a16="http://schemas.microsoft.com/office/drawing/2014/main" id="{5B48281E-CB20-41BE-9E04-ACAC430E8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476" y="2977635"/>
            <a:ext cx="1591524" cy="188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09D1825-56FE-4595-9B13-CAADB67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Duurzame toegankelijkheid by design op zijn Rotterdams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B146F0-EF4D-4BF8-A194-4574A1EC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63" y="276886"/>
            <a:ext cx="6669088" cy="659707"/>
          </a:xfrm>
        </p:spPr>
        <p:txBody>
          <a:bodyPr>
            <a:normAutofit fontScale="90000"/>
          </a:bodyPr>
          <a:lstStyle/>
          <a:p>
            <a:r>
              <a:rPr lang="nl-NL" i="1" dirty="0"/>
              <a:t>Integraal</a:t>
            </a:r>
            <a:r>
              <a:rPr lang="nl-NL" dirty="0"/>
              <a:t> met alle informatie- en procesdisciplines (principe 4: full </a:t>
            </a:r>
            <a:r>
              <a:rPr lang="nl-NL" dirty="0" err="1"/>
              <a:t>functionality</a:t>
            </a:r>
            <a:r>
              <a:rPr lang="nl-NL" dirty="0"/>
              <a:t>)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669CDA-724B-4DAE-BE0C-386674BA3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263" y="1029809"/>
            <a:ext cx="7705726" cy="3876278"/>
          </a:xfrm>
        </p:spPr>
        <p:txBody>
          <a:bodyPr/>
          <a:lstStyle/>
          <a:p>
            <a:pPr marL="728663" lvl="1" indent="-385763">
              <a:buFont typeface="+mj-lt"/>
              <a:buAutoNum type="arabicPeriod"/>
            </a:pPr>
            <a:r>
              <a:rPr lang="nl-NL" dirty="0"/>
              <a:t>Architectuur</a:t>
            </a:r>
          </a:p>
          <a:p>
            <a:pPr marL="728663" lvl="1" indent="-385763">
              <a:buFont typeface="+mj-lt"/>
              <a:buAutoNum type="arabicPeriod"/>
            </a:pPr>
            <a:r>
              <a:rPr lang="nl-NL" dirty="0"/>
              <a:t>Informatiemanagement</a:t>
            </a:r>
          </a:p>
          <a:p>
            <a:pPr marL="728663" lvl="1" indent="-385763">
              <a:buFont typeface="+mj-lt"/>
              <a:buAutoNum type="arabicPeriod"/>
            </a:pPr>
            <a:r>
              <a:rPr lang="nl-NL" dirty="0"/>
              <a:t>Procesanalyse</a:t>
            </a:r>
          </a:p>
          <a:p>
            <a:pPr marL="728663" lvl="1" indent="-385763">
              <a:buFont typeface="+mj-lt"/>
              <a:buAutoNum type="arabicPeriod"/>
            </a:pPr>
            <a:r>
              <a:rPr lang="nl-NL" dirty="0"/>
              <a:t>Kwaliteitsmanagement</a:t>
            </a:r>
          </a:p>
          <a:p>
            <a:pPr marL="728663" lvl="1" indent="-385763">
              <a:buFont typeface="+mj-lt"/>
              <a:buAutoNum type="arabicPeriod"/>
            </a:pPr>
            <a:r>
              <a:rPr lang="nl-NL" dirty="0"/>
              <a:t>Informatiebeveiliging</a:t>
            </a:r>
          </a:p>
          <a:p>
            <a:pPr marL="728663" lvl="1" indent="-385763">
              <a:buFont typeface="+mj-lt"/>
              <a:buAutoNum type="arabicPeriod"/>
            </a:pPr>
            <a:r>
              <a:rPr lang="nl-NL" dirty="0"/>
              <a:t>Privacybescherming</a:t>
            </a:r>
          </a:p>
          <a:p>
            <a:pPr marL="728663" lvl="1" indent="-385763">
              <a:buFont typeface="+mj-lt"/>
              <a:buAutoNum type="arabicPeriod"/>
            </a:pPr>
            <a:r>
              <a:rPr lang="nl-NL" dirty="0"/>
              <a:t>Open overheid</a:t>
            </a: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8258254-3C8B-4BF9-8F98-1C8EC2B7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Duurzame toegankelijkheid by design op zijn Rotterdams</a:t>
            </a:r>
          </a:p>
        </p:txBody>
      </p:sp>
    </p:spTree>
    <p:extLst>
      <p:ext uri="{BB962C8B-B14F-4D97-AF65-F5344CB8AC3E}">
        <p14:creationId xmlns:p14="http://schemas.microsoft.com/office/powerpoint/2010/main" val="373648868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rdam_BREEDBEELD">
  <a:themeElements>
    <a:clrScheme name="Custom 3">
      <a:dk1>
        <a:srgbClr val="000000"/>
      </a:dk1>
      <a:lt1>
        <a:srgbClr val="FFFFFF"/>
      </a:lt1>
      <a:dk2>
        <a:srgbClr val="8C8D8C"/>
      </a:dk2>
      <a:lt2>
        <a:srgbClr val="3C3C3C"/>
      </a:lt2>
      <a:accent1>
        <a:srgbClr val="18933C"/>
      </a:accent1>
      <a:accent2>
        <a:srgbClr val="67B87F"/>
      </a:accent2>
      <a:accent3>
        <a:srgbClr val="B3DBBF"/>
      </a:accent3>
      <a:accent4>
        <a:srgbClr val="DFE0E1"/>
      </a:accent4>
      <a:accent5>
        <a:srgbClr val="585858"/>
      </a:accent5>
      <a:accent6>
        <a:srgbClr val="878787"/>
      </a:accent6>
      <a:hlink>
        <a:srgbClr val="AFAFAF"/>
      </a:hlink>
      <a:folHlink>
        <a:srgbClr val="6B7EEF"/>
      </a:folHlink>
    </a:clrScheme>
    <a:fontScheme name="Aangepast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emeenteRotterdam_P 1">
        <a:dk1>
          <a:srgbClr val="0B1966"/>
        </a:dk1>
        <a:lt1>
          <a:srgbClr val="FFFFFF"/>
        </a:lt1>
        <a:dk2>
          <a:srgbClr val="FFFFFF"/>
        </a:dk2>
        <a:lt2>
          <a:srgbClr val="000000"/>
        </a:lt2>
        <a:accent1>
          <a:srgbClr val="18933C"/>
        </a:accent1>
        <a:accent2>
          <a:srgbClr val="1833D4"/>
        </a:accent2>
        <a:accent3>
          <a:srgbClr val="FFFFFF"/>
        </a:accent3>
        <a:accent4>
          <a:srgbClr val="081456"/>
        </a:accent4>
        <a:accent5>
          <a:srgbClr val="ABC8AF"/>
        </a:accent5>
        <a:accent6>
          <a:srgbClr val="152DC0"/>
        </a:accent6>
        <a:hlink>
          <a:srgbClr val="1FC14D"/>
        </a:hlink>
        <a:folHlink>
          <a:srgbClr val="6B7EE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B92DB8-8745-403F-BD50-572C98D6415C}"/>
</file>

<file path=customXml/itemProps2.xml><?xml version="1.0" encoding="utf-8"?>
<ds:datastoreItem xmlns:ds="http://schemas.openxmlformats.org/officeDocument/2006/customXml" ds:itemID="{22AAF5F4-1E46-4D97-90DA-BCC1F79BFEFA}"/>
</file>

<file path=docProps/app.xml><?xml version="1.0" encoding="utf-8"?>
<Properties xmlns="http://schemas.openxmlformats.org/officeDocument/2006/extended-properties" xmlns:vt="http://schemas.openxmlformats.org/officeDocument/2006/docPropsVTypes">
  <Template>powerpoint_rdam_BREEDBEELD</Template>
  <TotalTime>926</TotalTime>
  <Words>707</Words>
  <Application>Microsoft Office PowerPoint</Application>
  <PresentationFormat>Diavoorstelling (16:9)</PresentationFormat>
  <Paragraphs>120</Paragraphs>
  <Slides>11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Wingdings</vt:lpstr>
      <vt:lpstr>powerpoint_rdam_BREEDBEELD</vt:lpstr>
      <vt:lpstr>PowerPoint-presentatie</vt:lpstr>
      <vt:lpstr>By design, waar komt de term vandaan?</vt:lpstr>
      <vt:lpstr>7 principes van privacy by design </vt:lpstr>
      <vt:lpstr>‘Archiving by design’</vt:lpstr>
      <vt:lpstr>Duurzame toegankelijkheid by design: werkdefinitie</vt:lpstr>
      <vt:lpstr>Informatie, maar welke dan?</vt:lpstr>
      <vt:lpstr>Duurzaam toegankelijk</vt:lpstr>
      <vt:lpstr>Passend kwaliteitsniveau</vt:lpstr>
      <vt:lpstr>Integraal met alle informatie- en procesdisciplines (principe 4: full functionality) </vt:lpstr>
      <vt:lpstr>Laagdrempelig en duidelijk voor gebruikers (p 7: user centric)</vt:lpstr>
      <vt:lpstr>Duurzame toegankelijkheid in ontwerp #hoedan?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Oss J.D.J. van (Jeroen)</dc:creator>
  <cp:lastModifiedBy>Oss J.D.J. van (Jeroen)</cp:lastModifiedBy>
  <cp:revision>93</cp:revision>
  <dcterms:created xsi:type="dcterms:W3CDTF">2020-01-31T13:12:47Z</dcterms:created>
  <dcterms:modified xsi:type="dcterms:W3CDTF">2020-02-03T13:18:38Z</dcterms:modified>
</cp:coreProperties>
</file>