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729"/>
  </p:normalViewPr>
  <p:slideViewPr>
    <p:cSldViewPr snapToGrid="0">
      <p:cViewPr varScale="1">
        <p:scale>
          <a:sx n="109" d="100"/>
          <a:sy n="109" d="100"/>
        </p:scale>
        <p:origin x="68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openxmlformats.org/officeDocument/2006/relationships/customXml" Target="../customXml/item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14CF3-3F20-4D77-AF3F-B72AD118C3F9}" type="datetimeFigureOut">
              <a:rPr lang="nl-NL" smtClean="0"/>
              <a:t>03-11-2021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69167-1923-4BFF-8016-951478A9634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5118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14CF3-3F20-4D77-AF3F-B72AD118C3F9}" type="datetimeFigureOut">
              <a:rPr lang="nl-NL" smtClean="0"/>
              <a:t>03-11-2021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69167-1923-4BFF-8016-951478A9634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413129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14CF3-3F20-4D77-AF3F-B72AD118C3F9}" type="datetimeFigureOut">
              <a:rPr lang="nl-NL" smtClean="0"/>
              <a:t>03-11-2021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69167-1923-4BFF-8016-951478A9634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93793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14CF3-3F20-4D77-AF3F-B72AD118C3F9}" type="datetimeFigureOut">
              <a:rPr lang="nl-NL" smtClean="0"/>
              <a:t>03-11-2021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69167-1923-4BFF-8016-951478A9634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383678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14CF3-3F20-4D77-AF3F-B72AD118C3F9}" type="datetimeFigureOut">
              <a:rPr lang="nl-NL" smtClean="0"/>
              <a:t>03-11-2021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69167-1923-4BFF-8016-951478A9634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843567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14CF3-3F20-4D77-AF3F-B72AD118C3F9}" type="datetimeFigureOut">
              <a:rPr lang="nl-NL" smtClean="0"/>
              <a:t>03-11-2021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69167-1923-4BFF-8016-951478A9634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986345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14CF3-3F20-4D77-AF3F-B72AD118C3F9}" type="datetimeFigureOut">
              <a:rPr lang="nl-NL" smtClean="0"/>
              <a:t>03-11-2021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69167-1923-4BFF-8016-951478A9634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571677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14CF3-3F20-4D77-AF3F-B72AD118C3F9}" type="datetimeFigureOut">
              <a:rPr lang="nl-NL" smtClean="0"/>
              <a:t>03-11-2021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69167-1923-4BFF-8016-951478A9634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806578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14CF3-3F20-4D77-AF3F-B72AD118C3F9}" type="datetimeFigureOut">
              <a:rPr lang="nl-NL" smtClean="0"/>
              <a:t>03-11-2021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69167-1923-4BFF-8016-951478A9634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617143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14CF3-3F20-4D77-AF3F-B72AD118C3F9}" type="datetimeFigureOut">
              <a:rPr lang="nl-NL" smtClean="0"/>
              <a:t>03-11-2021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69167-1923-4BFF-8016-951478A9634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94122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14CF3-3F20-4D77-AF3F-B72AD118C3F9}" type="datetimeFigureOut">
              <a:rPr lang="nl-NL" smtClean="0"/>
              <a:t>03-11-2021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69167-1923-4BFF-8016-951478A9634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926391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A14CF3-3F20-4D77-AF3F-B72AD118C3F9}" type="datetimeFigureOut">
              <a:rPr lang="nl-NL" smtClean="0"/>
              <a:t>03-11-2021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A69167-1923-4BFF-8016-951478A9634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811193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/>
              <a:t>Nulmeting IHH SZW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/>
              <a:t>Presentatie Themasessie RDDI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776917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/>
              <a:t>SZW Nulmeting IHH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nl-NL" dirty="0"/>
              <a:t>Gekozen aanpak</a:t>
            </a:r>
          </a:p>
          <a:p>
            <a:pPr lvl="0"/>
            <a:r>
              <a:rPr lang="nl-NL" dirty="0"/>
              <a:t>Manier waarop wij dit hebben georganiseerd</a:t>
            </a:r>
          </a:p>
          <a:p>
            <a:pPr lvl="0"/>
            <a:r>
              <a:rPr lang="nl-NL" dirty="0"/>
              <a:t>Uitwerking tot nu toe</a:t>
            </a:r>
          </a:p>
          <a:p>
            <a:pPr lvl="0"/>
            <a:r>
              <a:rPr lang="nl-NL" dirty="0"/>
              <a:t>Geleerde lessen</a:t>
            </a:r>
          </a:p>
          <a:p>
            <a:pPr lvl="1"/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5185908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Gekozen aanpak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Opgepakt vanuit de lijn/ team DI, niet vanuit SZW programma IHH</a:t>
            </a:r>
          </a:p>
          <a:p>
            <a:r>
              <a:rPr lang="nl-NL" dirty="0"/>
              <a:t>Plan van aanpak met opdracht, doel en doorlooptijden voor akkoord voorgelegd aan stuurgroep</a:t>
            </a:r>
          </a:p>
          <a:p>
            <a:r>
              <a:rPr lang="nl-NL" dirty="0"/>
              <a:t>Daarin verzocht om vragenlijst in te vullen per werkveld (5x) en per werkveld een contactpersoon aan te wijzen</a:t>
            </a:r>
          </a:p>
          <a:p>
            <a:r>
              <a:rPr lang="nl-NL" dirty="0"/>
              <a:t>Stuurgroep akkoord, maar met verzoek werkvelden goed op weg te helpen</a:t>
            </a:r>
          </a:p>
        </p:txBody>
      </p:sp>
    </p:spTree>
    <p:extLst>
      <p:ext uri="{BB962C8B-B14F-4D97-AF65-F5344CB8AC3E}">
        <p14:creationId xmlns:p14="http://schemas.microsoft.com/office/powerpoint/2010/main" val="8478386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Manier waarop wij dit hebben georganiseerd  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Voorbereiding: Team DI heeft bij iedere vraag een ‘voorlopig’ volwassenheidsniveau + toelichting genoteerd</a:t>
            </a:r>
          </a:p>
          <a:p>
            <a:r>
              <a:rPr lang="nl-NL" dirty="0"/>
              <a:t>Kick-off meeting met werkvelden (5x): doel, verwachtingen, afspraken</a:t>
            </a:r>
          </a:p>
          <a:p>
            <a:r>
              <a:rPr lang="nl-NL" dirty="0"/>
              <a:t>Werksessies werkvelden (5x): de vragenlijst ingevuld</a:t>
            </a:r>
          </a:p>
          <a:p>
            <a:r>
              <a:rPr lang="nl-NL" dirty="0"/>
              <a:t>Team DI heeft 5 inzendingen geconsolideerd, waarbij we qua volwassenheidsniveau aan de ‘voorzichtige’ kant bleven</a:t>
            </a:r>
          </a:p>
          <a:p>
            <a:r>
              <a:rPr lang="nl-NL" dirty="0"/>
              <a:t>Overallrapportage voorgelegd voor akkoord in 1 sessie aan werkvelden</a:t>
            </a:r>
          </a:p>
          <a:p>
            <a:endParaRPr lang="nl-NL" dirty="0"/>
          </a:p>
          <a:p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6912576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Uitwerking tot nu toe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Er is een totale rapportage met alle inzendingen vanuit werkvelden</a:t>
            </a:r>
          </a:p>
          <a:p>
            <a:r>
              <a:rPr lang="nl-NL" dirty="0"/>
              <a:t>Er is een door de werkvelden geaccordeerde overallrapportage in Excel. Met naast volwassenheidsniveau ook korte toelichting</a:t>
            </a:r>
          </a:p>
          <a:p>
            <a:r>
              <a:rPr lang="nl-NL" dirty="0"/>
              <a:t>Er is een overzicht van vragen die wij onduidelijk vonden</a:t>
            </a:r>
          </a:p>
          <a:p>
            <a:endParaRPr lang="nl-NL" dirty="0"/>
          </a:p>
          <a:p>
            <a:pPr marL="0" indent="0">
              <a:buNone/>
            </a:pPr>
            <a:r>
              <a:rPr lang="nl-NL" dirty="0"/>
              <a:t>Nog doen</a:t>
            </a:r>
          </a:p>
          <a:p>
            <a:r>
              <a:rPr lang="nl-NL" dirty="0"/>
              <a:t>Intern besluitvormingsproces</a:t>
            </a:r>
          </a:p>
          <a:p>
            <a:r>
              <a:rPr lang="nl-NL" dirty="0"/>
              <a:t>1/12 &gt; Bureau Regeringscommissaris</a:t>
            </a:r>
          </a:p>
          <a:p>
            <a:pPr marL="0" lvl="0" indent="0">
              <a:buNone/>
            </a:pPr>
            <a:endParaRPr lang="nl-NL" dirty="0"/>
          </a:p>
          <a:p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2214756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Geleerde lessen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l-NL" dirty="0"/>
              <a:t>Steek opdracht op hoog ambtelijk niveau in. PSG heeft gepleit voor serieuze medewerking vanuit werkvelden</a:t>
            </a:r>
          </a:p>
          <a:p>
            <a:r>
              <a:rPr lang="nl-NL" dirty="0"/>
              <a:t>Vragen zijn technisch ingestoken, waardoor richtinggevende antwoorden vanuit team DI bij de vragen een gouden greep bleken. Het hielp werkvelden op weg en het creëerde draagvlak</a:t>
            </a:r>
          </a:p>
          <a:p>
            <a:r>
              <a:rPr lang="nl-NL" dirty="0"/>
              <a:t>Goede Kick-off is belangrijk: doel, verwachtingen, afspraken</a:t>
            </a:r>
          </a:p>
          <a:p>
            <a:r>
              <a:rPr lang="nl-NL" dirty="0"/>
              <a:t>Bereid werksessies goed voor, want al gauw gaan discussies alle kanten op</a:t>
            </a:r>
          </a:p>
          <a:p>
            <a:r>
              <a:rPr lang="nl-NL"/>
              <a:t>Doe </a:t>
            </a:r>
            <a:r>
              <a:rPr lang="nl-NL" dirty="0"/>
              <a:t>het niet in je eentje. Tis best veel werk en samen optrekken werkt prettig</a:t>
            </a:r>
          </a:p>
          <a:p>
            <a:endParaRPr lang="nl-NL" dirty="0"/>
          </a:p>
          <a:p>
            <a:pPr marL="0" lvl="0" indent="0">
              <a:buNone/>
            </a:pPr>
            <a:endParaRPr lang="nl-NL" dirty="0"/>
          </a:p>
          <a:p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297802195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979AC081F1EA545875FD8DCD9B709FA" ma:contentTypeVersion="18" ma:contentTypeDescription="Create a new document." ma:contentTypeScope="" ma:versionID="13c0a23065d9a49ac9a814ac843676c1">
  <xsd:schema xmlns:xsd="http://www.w3.org/2001/XMLSchema" xmlns:xs="http://www.w3.org/2001/XMLSchema" xmlns:p="http://schemas.microsoft.com/office/2006/metadata/properties" xmlns:ns2="0941c815-8673-45d9-bee9-a1453d13a96d" xmlns:ns3="da01d95d-9a53-4690-91f2-3ea4d21374f2" targetNamespace="http://schemas.microsoft.com/office/2006/metadata/properties" ma:root="true" ma:fieldsID="ffed2328b44d3216ab2e4b28d8992e7a" ns2:_="" ns3:_="">
    <xsd:import namespace="0941c815-8673-45d9-bee9-a1453d13a96d"/>
    <xsd:import namespace="da01d95d-9a53-4690-91f2-3ea4d21374f2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LengthInSeconds" minOccurs="0"/>
                <xsd:element ref="ns3:MediaServiceLocation" minOccurs="0"/>
                <xsd:element ref="ns3:lcf76f155ced4ddcb4097134ff3c332f" minOccurs="0"/>
                <xsd:element ref="ns2:TaxCatchAll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941c815-8673-45d9-bee9-a1453d13a96d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702c36e3-81a3-4f8c-bfa2-ac1adf0ae0c5}" ma:internalName="TaxCatchAll" ma:showField="CatchAllData" ma:web="0941c815-8673-45d9-bee9-a1453d13a96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a01d95d-9a53-4690-91f2-3ea4d21374f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MediaServiceAutoTags" ma:internalName="MediaServiceAutoTags" ma:readOnly="true">
      <xsd:simpleType>
        <xsd:restriction base="dms:Text"/>
      </xsd:simpleType>
    </xsd:element>
    <xsd:element name="MediaServiceOCR" ma:index="13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6ceaa658-fae8-49cd-a23d-c95849ea146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32EF23A-19DB-4525-93C9-D5DBA150984E}"/>
</file>

<file path=customXml/itemProps2.xml><?xml version="1.0" encoding="utf-8"?>
<ds:datastoreItem xmlns:ds="http://schemas.openxmlformats.org/officeDocument/2006/customXml" ds:itemID="{0695355C-8F6B-4CB8-998F-FA596A7BED5A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287</Words>
  <Application>Microsoft Macintosh PowerPoint</Application>
  <PresentationFormat>Breedbeeld</PresentationFormat>
  <Paragraphs>40</Paragraphs>
  <Slides>6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Kantoorthema</vt:lpstr>
      <vt:lpstr>Nulmeting IHH SZW</vt:lpstr>
      <vt:lpstr>SZW Nulmeting IHH</vt:lpstr>
      <vt:lpstr>Gekozen aanpak</vt:lpstr>
      <vt:lpstr>Manier waarop wij dit hebben georganiseerd  </vt:lpstr>
      <vt:lpstr>Uitwerking tot nu toe</vt:lpstr>
      <vt:lpstr>Geleerde lessen</vt:lpstr>
    </vt:vector>
  </TitlesOfParts>
  <Company>Rijksoverheid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Informatiesystemen bij SZW</dc:title>
  <dc:creator>Selder, J.P.</dc:creator>
  <cp:lastModifiedBy>Mariëlle Slooff</cp:lastModifiedBy>
  <cp:revision>15</cp:revision>
  <dcterms:created xsi:type="dcterms:W3CDTF">2021-05-11T06:23:37Z</dcterms:created>
  <dcterms:modified xsi:type="dcterms:W3CDTF">2021-11-03T21:25:40Z</dcterms:modified>
</cp:coreProperties>
</file>