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8" r:id="rId2"/>
    <p:sldId id="259" r:id="rId3"/>
    <p:sldId id="260" r:id="rId4"/>
    <p:sldId id="280" r:id="rId5"/>
    <p:sldId id="263" r:id="rId6"/>
    <p:sldId id="262" r:id="rId7"/>
    <p:sldId id="261" r:id="rId8"/>
    <p:sldId id="264" r:id="rId9"/>
    <p:sldId id="265" r:id="rId10"/>
    <p:sldId id="266" r:id="rId11"/>
    <p:sldId id="268" r:id="rId12"/>
    <p:sldId id="269" r:id="rId13"/>
    <p:sldId id="275" r:id="rId14"/>
    <p:sldId id="276" r:id="rId15"/>
    <p:sldId id="278" r:id="rId16"/>
    <p:sldId id="277" r:id="rId17"/>
    <p:sldId id="279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- 4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werkt een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Samenstellen van de werkgroep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Ontvangst van de representatieve </a:t>
            </a:r>
            <a:r>
              <a:rPr lang="nl-NL" dirty="0" err="1" smtClean="0"/>
              <a:t>testset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…</a:t>
            </a:r>
            <a:endParaRPr lang="nl-NL" dirty="0"/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Eerste bijeenkomst / Kick-off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Eerste week onderzoek, analyse, schrijven tussenrapport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Tussenbijeenkomst met presentatie tussenrapport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Tweede week onderzoek, analyse en schrijven eindrapport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 smtClean="0"/>
              <a:t>Afsluitende bijeenkomst met presentatie eindrapport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96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 van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Project van aansluiten van een bronsysteem van Ministerie van Veiligheid en Justitie</a:t>
            </a:r>
          </a:p>
          <a:p>
            <a:r>
              <a:rPr lang="nl-NL" dirty="0" smtClean="0"/>
              <a:t>Gekozen bronsysteem: CDD+, in beheer bij </a:t>
            </a:r>
            <a:r>
              <a:rPr lang="nl-NL" dirty="0" err="1" smtClean="0"/>
              <a:t>JustID</a:t>
            </a:r>
            <a:endParaRPr lang="nl-NL" dirty="0" smtClean="0"/>
          </a:p>
          <a:p>
            <a:r>
              <a:rPr lang="nl-NL" dirty="0" smtClean="0"/>
              <a:t>Geselecteerde archief gaat worden overgebracht</a:t>
            </a:r>
          </a:p>
          <a:p>
            <a:endParaRPr lang="nl-NL" dirty="0"/>
          </a:p>
          <a:p>
            <a:r>
              <a:rPr lang="nl-NL" dirty="0" smtClean="0"/>
              <a:t>3 partijen:  </a:t>
            </a:r>
            <a:r>
              <a:rPr lang="nl-NL" dirty="0" err="1" smtClean="0"/>
              <a:t>MinV&amp;J</a:t>
            </a:r>
            <a:r>
              <a:rPr lang="nl-NL" dirty="0" smtClean="0"/>
              <a:t>, NA en </a:t>
            </a:r>
            <a:r>
              <a:rPr lang="nl-NL" dirty="0" err="1" smtClean="0"/>
              <a:t>JustID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533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443" y="1260930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88" y="1155700"/>
            <a:ext cx="9748837" cy="493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al 5"/>
          <p:cNvSpPr/>
          <p:nvPr/>
        </p:nvSpPr>
        <p:spPr>
          <a:xfrm>
            <a:off x="2583543" y="1712686"/>
            <a:ext cx="4484914" cy="1611086"/>
          </a:xfrm>
          <a:prstGeom prst="ellipse">
            <a:avLst/>
          </a:prstGeom>
          <a:solidFill>
            <a:schemeClr val="bg1">
              <a:lumMod val="85000"/>
              <a:alpha val="75000"/>
            </a:schemeClr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b="1" dirty="0" smtClean="0">
                <a:solidFill>
                  <a:schemeClr val="tx1"/>
                </a:solidFill>
              </a:rPr>
              <a:t>Min V&amp;J</a:t>
            </a:r>
            <a:endParaRPr lang="nl-NL" sz="4000" b="1" dirty="0">
              <a:solidFill>
                <a:schemeClr val="tx1"/>
              </a:solidFill>
            </a:endParaRPr>
          </a:p>
        </p:txBody>
      </p:sp>
      <p:grpSp>
        <p:nvGrpSpPr>
          <p:cNvPr id="3079" name="Groep 3078"/>
          <p:cNvGrpSpPr/>
          <p:nvPr/>
        </p:nvGrpSpPr>
        <p:grpSpPr>
          <a:xfrm>
            <a:off x="4832349" y="1706337"/>
            <a:ext cx="4413252" cy="1617435"/>
            <a:chOff x="4832349" y="1706337"/>
            <a:chExt cx="4413252" cy="1617435"/>
          </a:xfrm>
        </p:grpSpPr>
        <p:sp>
          <p:nvSpPr>
            <p:cNvPr id="8" name="Ovaal 7"/>
            <p:cNvSpPr/>
            <p:nvPr/>
          </p:nvSpPr>
          <p:spPr>
            <a:xfrm>
              <a:off x="7170057" y="1712686"/>
              <a:ext cx="2075544" cy="1611086"/>
            </a:xfrm>
            <a:prstGeom prst="ellipse">
              <a:avLst/>
            </a:prstGeom>
            <a:solidFill>
              <a:schemeClr val="bg1">
                <a:lumMod val="85000"/>
                <a:alpha val="75000"/>
              </a:schemeClr>
            </a:solidFill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4000" b="1" dirty="0" smtClean="0">
                  <a:solidFill>
                    <a:schemeClr val="tx1"/>
                  </a:solidFill>
                </a:rPr>
                <a:t>CDD+ </a:t>
              </a:r>
              <a:r>
                <a:rPr lang="nl-NL" sz="4000" b="1" dirty="0" err="1" smtClean="0">
                  <a:solidFill>
                    <a:schemeClr val="tx1"/>
                  </a:solidFill>
                </a:rPr>
                <a:t>JustID</a:t>
              </a:r>
              <a:endParaRPr lang="nl-NL" sz="4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Gekromde verbindingslijn 9"/>
            <p:cNvCxnSpPr>
              <a:stCxn id="6" idx="0"/>
              <a:endCxn id="8" idx="0"/>
            </p:cNvCxnSpPr>
            <p:nvPr/>
          </p:nvCxnSpPr>
          <p:spPr>
            <a:xfrm rot="5400000" flipH="1" flipV="1">
              <a:off x="6516914" y="21772"/>
              <a:ext cx="12700" cy="3381829"/>
            </a:xfrm>
            <a:prstGeom prst="curvedConnector3">
              <a:avLst>
                <a:gd name="adj1" fmla="val 4542858"/>
              </a:avLst>
            </a:prstGeom>
            <a:ln w="317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93" name="Groep 3092"/>
          <p:cNvGrpSpPr/>
          <p:nvPr/>
        </p:nvGrpSpPr>
        <p:grpSpPr>
          <a:xfrm>
            <a:off x="2583543" y="3392960"/>
            <a:ext cx="5703207" cy="2594134"/>
            <a:chOff x="2583543" y="3392960"/>
            <a:chExt cx="5703207" cy="2594134"/>
          </a:xfrm>
        </p:grpSpPr>
        <p:grpSp>
          <p:nvGrpSpPr>
            <p:cNvPr id="3080" name="Groep 3079"/>
            <p:cNvGrpSpPr/>
            <p:nvPr/>
          </p:nvGrpSpPr>
          <p:grpSpPr>
            <a:xfrm>
              <a:off x="2583543" y="3392960"/>
              <a:ext cx="5703207" cy="2594134"/>
              <a:chOff x="2583543" y="3392960"/>
              <a:chExt cx="5703207" cy="2594134"/>
            </a:xfrm>
          </p:grpSpPr>
          <p:sp>
            <p:nvSpPr>
              <p:cNvPr id="9" name="Ovaal 8"/>
              <p:cNvSpPr/>
              <p:nvPr/>
            </p:nvSpPr>
            <p:spPr>
              <a:xfrm>
                <a:off x="2583543" y="4376008"/>
                <a:ext cx="2641600" cy="1611086"/>
              </a:xfrm>
              <a:prstGeom prst="ellipse">
                <a:avLst/>
              </a:prstGeom>
              <a:solidFill>
                <a:schemeClr val="bg1">
                  <a:lumMod val="85000"/>
                  <a:alpha val="75000"/>
                </a:schemeClr>
              </a:solidFill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4000" b="1" dirty="0" smtClean="0">
                    <a:solidFill>
                      <a:schemeClr val="tx1"/>
                    </a:solidFill>
                  </a:rPr>
                  <a:t>E-depot NA</a:t>
                </a:r>
                <a:endParaRPr lang="nl-NL" sz="40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7" name="Gekromde verbindingslijn 16"/>
              <p:cNvCxnSpPr/>
              <p:nvPr/>
            </p:nvCxnSpPr>
            <p:spPr>
              <a:xfrm rot="10800000" flipV="1">
                <a:off x="6962776" y="3392960"/>
                <a:ext cx="1323974" cy="267022"/>
              </a:xfrm>
              <a:prstGeom prst="curvedConnector3">
                <a:avLst>
                  <a:gd name="adj1" fmla="val 1079"/>
                </a:avLst>
              </a:prstGeom>
              <a:ln w="31750">
                <a:solidFill>
                  <a:schemeClr val="tx1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Gekromde verbindingslijn 46"/>
            <p:cNvCxnSpPr/>
            <p:nvPr/>
          </p:nvCxnSpPr>
          <p:spPr>
            <a:xfrm rot="10800000" flipV="1">
              <a:off x="3904344" y="3670300"/>
              <a:ext cx="1264557" cy="705706"/>
            </a:xfrm>
            <a:prstGeom prst="curvedConnector3">
              <a:avLst>
                <a:gd name="adj1" fmla="val 100215"/>
              </a:avLst>
            </a:prstGeom>
            <a:ln w="31750">
              <a:solidFill>
                <a:schemeClr val="tx1"/>
              </a:solidFill>
              <a:prstDash val="dashDot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546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Teamsamenstelling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Vanuit NA:  </a:t>
            </a:r>
          </a:p>
          <a:p>
            <a:pPr lvl="1"/>
            <a:r>
              <a:rPr lang="nl-NL" dirty="0" smtClean="0"/>
              <a:t>Recordkeepers (voor metadata-mapping) </a:t>
            </a:r>
          </a:p>
          <a:p>
            <a:pPr lvl="1"/>
            <a:r>
              <a:rPr lang="nl-NL" dirty="0" smtClean="0"/>
              <a:t>Digitale archivarissen (voor context, structuur en inhoudelijke beschrijvingen)</a:t>
            </a:r>
          </a:p>
          <a:p>
            <a:pPr lvl="1"/>
            <a:r>
              <a:rPr lang="nl-NL" dirty="0" smtClean="0"/>
              <a:t>Preservation onderzoekers (voor bestanden)</a:t>
            </a:r>
          </a:p>
          <a:p>
            <a:pPr lvl="1"/>
            <a:r>
              <a:rPr lang="nl-NL" dirty="0"/>
              <a:t>Projectleider</a:t>
            </a:r>
          </a:p>
          <a:p>
            <a:pPr lvl="1"/>
            <a:r>
              <a:rPr lang="nl-NL" dirty="0" smtClean="0"/>
              <a:t>Nu nog: ontwikkelaars E-depot (voor evt. aanpassingen ingest-workflow)</a:t>
            </a:r>
          </a:p>
          <a:p>
            <a:r>
              <a:rPr lang="nl-NL" dirty="0" smtClean="0"/>
              <a:t>Vanuit V&amp;J:</a:t>
            </a:r>
          </a:p>
          <a:p>
            <a:pPr lvl="1"/>
            <a:r>
              <a:rPr lang="nl-NL" dirty="0" smtClean="0"/>
              <a:t>Specialisten van de afdeling die het archief gevormd hebben</a:t>
            </a:r>
          </a:p>
          <a:p>
            <a:r>
              <a:rPr lang="nl-NL" dirty="0" smtClean="0"/>
              <a:t>Vanuit </a:t>
            </a:r>
            <a:r>
              <a:rPr lang="nl-NL" dirty="0" err="1" smtClean="0"/>
              <a:t>JustID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Specialisten van de CDD+-applicatie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69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Representatieve </a:t>
            </a:r>
            <a:r>
              <a:rPr lang="nl-NL" dirty="0" err="1" smtClean="0"/>
              <a:t>testset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err="1" smtClean="0"/>
              <a:t>MinV&amp;J</a:t>
            </a:r>
            <a:r>
              <a:rPr lang="nl-NL" dirty="0" smtClean="0"/>
              <a:t> heeft 116 bestanden geselecteerd die representatief zijn voor de inhoud van het over te brengen archiefblok</a:t>
            </a:r>
          </a:p>
          <a:p>
            <a:endParaRPr lang="nl-NL" dirty="0"/>
          </a:p>
          <a:p>
            <a:r>
              <a:rPr lang="nl-NL" dirty="0" err="1" smtClean="0"/>
              <a:t>JustID</a:t>
            </a:r>
            <a:r>
              <a:rPr lang="nl-NL" dirty="0" smtClean="0"/>
              <a:t> heeft uit CDD+ deze bestanden geanonimiseerd, en daarna geëxporteerd met hun structuur en metadata volgens het metadata-formaat van CDD+</a:t>
            </a:r>
          </a:p>
          <a:p>
            <a:endParaRPr lang="nl-NL" dirty="0"/>
          </a:p>
          <a:p>
            <a:r>
              <a:rPr lang="nl-NL" dirty="0" smtClean="0"/>
              <a:t>Deze export is als mappenstructuur aangeleverd. De metadata zat per map en per document in een XML-bestand.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43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Welke normen van toepassing zijn bepaalt de archiefdienst zelf. </a:t>
            </a:r>
            <a:br>
              <a:rPr lang="nl-NL" dirty="0" smtClean="0"/>
            </a:b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Bijvoorbeeld:</a:t>
            </a:r>
          </a:p>
          <a:p>
            <a:endParaRPr lang="nl-NL" dirty="0" smtClean="0"/>
          </a:p>
          <a:p>
            <a:r>
              <a:rPr lang="nl-NL" dirty="0" smtClean="0"/>
              <a:t>Voldoende beschrijvende en correcte hiërarchie</a:t>
            </a:r>
          </a:p>
          <a:p>
            <a:r>
              <a:rPr lang="nl-NL" dirty="0" smtClean="0"/>
              <a:t>Inhoudelijk juiste mapnamen en bestandsnamen</a:t>
            </a:r>
          </a:p>
          <a:p>
            <a:r>
              <a:rPr lang="nl-NL" dirty="0" smtClean="0"/>
              <a:t>Bestandsformaten die voldoen aan de lijst Voorkeursformaten</a:t>
            </a:r>
          </a:p>
          <a:p>
            <a:r>
              <a:rPr lang="nl-NL" dirty="0" smtClean="0"/>
              <a:t>Alle verplichte metadata zijn aanwezig</a:t>
            </a:r>
          </a:p>
          <a:p>
            <a:r>
              <a:rPr lang="nl-NL" dirty="0" smtClean="0"/>
              <a:t>Geen metadata die we niet op kunnen nemen</a:t>
            </a:r>
          </a:p>
          <a:p>
            <a:r>
              <a:rPr lang="nl-NL" dirty="0" smtClean="0"/>
              <a:t>Alleen daadwerkelijk op te nemen bestanden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32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 bevindingen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21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zijn jullie aan de beurt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Op Moodle staat een PDF met een beschrijving van de mappen en bestanden die ik (als archiefvormer) aan jullie (als archivaris) wil gaan overdragen.</a:t>
            </a:r>
          </a:p>
          <a:p>
            <a:r>
              <a:rPr lang="nl-NL" dirty="0" smtClean="0"/>
              <a:t>Maar… het is een puinhoop.</a:t>
            </a:r>
          </a:p>
          <a:p>
            <a:endParaRPr lang="nl-NL" dirty="0"/>
          </a:p>
          <a:p>
            <a:r>
              <a:rPr lang="nl-NL" dirty="0" smtClean="0"/>
              <a:t>Bekijk de mappen en bestanden en schrijf alle bevindingen op die je aangepast zou willen zien.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83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digitale archivering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45" y="1928592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ep 10"/>
          <p:cNvGrpSpPr/>
          <p:nvPr/>
        </p:nvGrpSpPr>
        <p:grpSpPr>
          <a:xfrm>
            <a:off x="7068457" y="1768933"/>
            <a:ext cx="2111829" cy="1366153"/>
            <a:chOff x="7068457" y="1768933"/>
            <a:chExt cx="2111829" cy="1366153"/>
          </a:xfrm>
        </p:grpSpPr>
        <p:sp>
          <p:nvSpPr>
            <p:cNvPr id="7" name="Ovaal 6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Rechte verbindingslijn met pijl 8"/>
            <p:cNvCxnSpPr>
              <a:stCxn id="7" idx="3"/>
            </p:cNvCxnSpPr>
            <p:nvPr/>
          </p:nvCxnSpPr>
          <p:spPr>
            <a:xfrm flipH="1">
              <a:off x="7068457" y="2351203"/>
              <a:ext cx="538462" cy="78388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ep 12"/>
          <p:cNvGrpSpPr/>
          <p:nvPr/>
        </p:nvGrpSpPr>
        <p:grpSpPr>
          <a:xfrm>
            <a:off x="6937830" y="4127450"/>
            <a:ext cx="2510971" cy="682172"/>
            <a:chOff x="6669315" y="1768933"/>
            <a:chExt cx="2510971" cy="682172"/>
          </a:xfrm>
        </p:grpSpPr>
        <p:sp>
          <p:nvSpPr>
            <p:cNvPr id="14" name="Ovaal 13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Rechte verbindingslijn met pijl 14"/>
            <p:cNvCxnSpPr/>
            <p:nvPr/>
          </p:nvCxnSpPr>
          <p:spPr>
            <a:xfrm flipH="1">
              <a:off x="6669315" y="2110019"/>
              <a:ext cx="66765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017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Focus op proces van opname in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79568"/>
          </a:xfrm>
        </p:spPr>
        <p:txBody>
          <a:bodyPr>
            <a:normAutofit/>
          </a:bodyPr>
          <a:lstStyle/>
          <a:p>
            <a:r>
              <a:rPr lang="nl-NL" dirty="0" smtClean="0"/>
              <a:t>Overbrenging van DMS / RMA naar e-depot is een kritiek moment</a:t>
            </a:r>
          </a:p>
          <a:p>
            <a:endParaRPr lang="nl-NL" dirty="0"/>
          </a:p>
          <a:p>
            <a:r>
              <a:rPr lang="nl-NL" dirty="0" smtClean="0"/>
              <a:t>Na overbrenging worden de bestanden uit het bronsysteem verwijderd</a:t>
            </a:r>
          </a:p>
          <a:p>
            <a:endParaRPr lang="nl-NL" dirty="0"/>
          </a:p>
          <a:p>
            <a:r>
              <a:rPr lang="nl-NL" dirty="0" smtClean="0"/>
              <a:t>Fouten tijdens de overbrenging die niet opgemerkt worden zijn </a:t>
            </a:r>
            <a:br>
              <a:rPr lang="nl-NL" dirty="0" smtClean="0"/>
            </a:br>
            <a:r>
              <a:rPr lang="nl-NL" dirty="0" smtClean="0"/>
              <a:t>moeilijk of helemaal niet meer te herstellen</a:t>
            </a:r>
          </a:p>
          <a:p>
            <a:endParaRPr lang="nl-NL" dirty="0"/>
          </a:p>
          <a:p>
            <a:r>
              <a:rPr lang="nl-NL" dirty="0" smtClean="0"/>
              <a:t>Eenmaal goed opgenomen kan het beheer en de beschikbaar stelling altijd nog worden verbeterd.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95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overbrengen naar een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Impactanalyse aansluiting bronsysteem   	( = les van maandag)</a:t>
            </a:r>
          </a:p>
          <a:p>
            <a:r>
              <a:rPr lang="nl-NL" dirty="0" smtClean="0"/>
              <a:t>Invullen beslisdocument met afspraken   	( = les van dinsdag)</a:t>
            </a:r>
          </a:p>
          <a:p>
            <a:r>
              <a:rPr lang="nl-NL" dirty="0" err="1" smtClean="0"/>
              <a:t>Metadata-mapping</a:t>
            </a:r>
            <a:r>
              <a:rPr lang="nl-NL" dirty="0" smtClean="0"/>
              <a:t>                                    	( = les van woensdag)</a:t>
            </a:r>
          </a:p>
          <a:p>
            <a:r>
              <a:rPr lang="nl-NL" dirty="0" smtClean="0"/>
              <a:t>Export van SIP</a:t>
            </a:r>
          </a:p>
          <a:p>
            <a:endParaRPr lang="nl-NL" dirty="0"/>
          </a:p>
          <a:p>
            <a:r>
              <a:rPr lang="nl-NL" dirty="0" smtClean="0"/>
              <a:t>Daarna kan het ingest-proces starten dat vorige week behandeld is.</a:t>
            </a:r>
          </a:p>
          <a:p>
            <a:r>
              <a:rPr lang="nl-NL" dirty="0" smtClean="0"/>
              <a:t>Succesvolle ingest?  Dan afronding:</a:t>
            </a:r>
          </a:p>
          <a:p>
            <a:pPr lvl="1"/>
            <a:r>
              <a:rPr lang="nl-NL" dirty="0" smtClean="0"/>
              <a:t>Verwijdering bestanden uit bronsysteem</a:t>
            </a:r>
          </a:p>
          <a:p>
            <a:pPr lvl="1"/>
            <a:r>
              <a:rPr lang="nl-NL" dirty="0" smtClean="0"/>
              <a:t>Akte van overbrenging, eventueel Besluit Beperkingen Openbaarheid</a:t>
            </a:r>
          </a:p>
          <a:p>
            <a:pPr lvl="1"/>
            <a:r>
              <a:rPr lang="nl-NL" dirty="0" smtClean="0"/>
              <a:t>Afsluiting verwervingsdossier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60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Aansluiting bronsysteem op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Bronsysteem = informatiesysteem waarin de over te brengen stukken zitten</a:t>
            </a:r>
          </a:p>
          <a:p>
            <a:endParaRPr lang="nl-NL" dirty="0" smtClean="0"/>
          </a:p>
          <a:p>
            <a:r>
              <a:rPr lang="nl-NL" dirty="0" smtClean="0"/>
              <a:t>Bronsystemen zijn ontwikkeld om informatie in op te slaan</a:t>
            </a:r>
          </a:p>
          <a:p>
            <a:r>
              <a:rPr lang="nl-NL" dirty="0" smtClean="0"/>
              <a:t>Exporteren voor overdracht naar e-depot is vaak geen bestaande functie</a:t>
            </a:r>
          </a:p>
          <a:p>
            <a:r>
              <a:rPr lang="nl-NL" dirty="0" smtClean="0"/>
              <a:t>Hulp van leverancier is nodig om export-functie toe te voegen</a:t>
            </a:r>
          </a:p>
          <a:p>
            <a:endParaRPr lang="nl-NL" dirty="0"/>
          </a:p>
          <a:p>
            <a:r>
              <a:rPr lang="nl-NL" dirty="0" smtClean="0"/>
              <a:t>Vraag:  Wat is er nodig om het bronsysteem aan te sluiten op het e-depot?</a:t>
            </a:r>
          </a:p>
          <a:p>
            <a:r>
              <a:rPr lang="nl-NL" dirty="0" smtClean="0"/>
              <a:t>Antwoord komt via een impactanalyse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11205403" y="352023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*)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204269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Aansluiting bronsysteem op e-depot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Bronsysteem = informatiesysteem waarin de over te brengen stukken zitten</a:t>
            </a:r>
          </a:p>
          <a:p>
            <a:endParaRPr lang="nl-NL" dirty="0" smtClean="0"/>
          </a:p>
          <a:p>
            <a:r>
              <a:rPr lang="nl-NL" dirty="0" smtClean="0"/>
              <a:t>Bronsystemen zijn ontwikkeld om informatie in op te slaan</a:t>
            </a:r>
          </a:p>
          <a:p>
            <a:r>
              <a:rPr lang="nl-NL" dirty="0" smtClean="0"/>
              <a:t>Exporteren voor overdracht naar e-depot is vaak geen bestaande functie</a:t>
            </a:r>
          </a:p>
          <a:p>
            <a:r>
              <a:rPr lang="nl-NL" dirty="0" smtClean="0"/>
              <a:t>Hulp van leverancier is nodig om export-functie toe te voegen</a:t>
            </a:r>
          </a:p>
          <a:p>
            <a:endParaRPr lang="nl-NL" dirty="0"/>
          </a:p>
          <a:p>
            <a:r>
              <a:rPr lang="nl-NL" dirty="0" smtClean="0"/>
              <a:t>Vraag:  Wat is er nodig om het bronsysteem aan te sluiten op het e-depot?</a:t>
            </a:r>
          </a:p>
          <a:p>
            <a:r>
              <a:rPr lang="nl-NL" dirty="0" smtClean="0"/>
              <a:t>Antwoord komt via een impactanalyse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1596571" y="1857829"/>
            <a:ext cx="7939315" cy="40059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b="1" dirty="0" smtClean="0"/>
              <a:t>*)</a:t>
            </a:r>
            <a:r>
              <a:rPr lang="nl-NL" sz="2200" dirty="0" smtClean="0"/>
              <a:t> Uit les 2: functies van een informatiesysteem:</a:t>
            </a:r>
          </a:p>
          <a:p>
            <a:pPr lvl="2"/>
            <a:r>
              <a:rPr lang="nl-NL" sz="2400" dirty="0" smtClean="0"/>
              <a:t>Registratie en opslag</a:t>
            </a:r>
          </a:p>
          <a:p>
            <a:pPr lvl="2"/>
            <a:r>
              <a:rPr lang="nl-NL" sz="2400" dirty="0" smtClean="0"/>
              <a:t>Vastleggen van de ‘opsteller’</a:t>
            </a:r>
          </a:p>
          <a:p>
            <a:pPr lvl="2"/>
            <a:r>
              <a:rPr lang="nl-NL" sz="2400" dirty="0" smtClean="0"/>
              <a:t>Toekennen toegangsrechten </a:t>
            </a:r>
          </a:p>
          <a:p>
            <a:pPr lvl="2"/>
            <a:r>
              <a:rPr lang="nl-NL" sz="2400" dirty="0" smtClean="0"/>
              <a:t>Documenten delen, routeren, advies vragen, etc.</a:t>
            </a:r>
          </a:p>
          <a:p>
            <a:pPr lvl="2"/>
            <a:r>
              <a:rPr lang="nl-NL" sz="2400" dirty="0" smtClean="0"/>
              <a:t>Uitchecken en inchecken, versies maken</a:t>
            </a:r>
          </a:p>
          <a:p>
            <a:pPr lvl="2"/>
            <a:r>
              <a:rPr lang="nl-NL" sz="2400" dirty="0" smtClean="0"/>
              <a:t>Terugzoeken, etc.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i="1" dirty="0" smtClean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i="1" dirty="0" smtClean="0"/>
              <a:t>En dus niet: exporteren voor archivering!</a:t>
            </a:r>
            <a:endParaRPr lang="nl-NL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11205403" y="352023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*)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14893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Impactanalyse aansluiting van een bronsysteem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Project met medewerkers van archiefvormer, archiefdienst en leverancier van bronsysteem</a:t>
            </a:r>
          </a:p>
          <a:p>
            <a:endParaRPr lang="nl-NL" dirty="0" smtClean="0"/>
          </a:p>
          <a:p>
            <a:r>
              <a:rPr lang="nl-NL" dirty="0" smtClean="0"/>
              <a:t>Doel: uitzoeken wat er moet gebeuren om de aansluiting te realiseren</a:t>
            </a:r>
          </a:p>
          <a:p>
            <a:pPr lvl="1"/>
            <a:r>
              <a:rPr lang="nl-NL" dirty="0" smtClean="0"/>
              <a:t>Organisatorisch:  juridisch, mandaat, Verklaring van Overbrenging, openbaarheid</a:t>
            </a:r>
          </a:p>
          <a:p>
            <a:pPr lvl="1"/>
            <a:r>
              <a:rPr lang="nl-NL" dirty="0" smtClean="0"/>
              <a:t>Inhoudelijk: ordeningsschema, beschrijvingen, bestandsformaten </a:t>
            </a:r>
            <a:br>
              <a:rPr lang="nl-NL" dirty="0" smtClean="0"/>
            </a:br>
            <a:r>
              <a:rPr lang="nl-NL" dirty="0" smtClean="0"/>
              <a:t>		      (Goede, Geordende en Toegankelijke Staat)</a:t>
            </a:r>
          </a:p>
          <a:p>
            <a:pPr lvl="1"/>
            <a:r>
              <a:rPr lang="nl-NL" dirty="0" smtClean="0"/>
              <a:t>Technisch: hoe wordt de export gemaakt, en hoe komt hij bij de archiefdienst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507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Opbrengst van een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00406"/>
            <a:ext cx="11282082" cy="38375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 smtClean="0"/>
              <a:t>Antwoord op de vragen:</a:t>
            </a:r>
          </a:p>
          <a:p>
            <a:endParaRPr lang="nl-NL" dirty="0"/>
          </a:p>
          <a:p>
            <a:r>
              <a:rPr lang="nl-NL" dirty="0" smtClean="0"/>
              <a:t>Wat </a:t>
            </a:r>
            <a:r>
              <a:rPr lang="nl-NL" dirty="0"/>
              <a:t>moet er gebeuren om het archiefsysteem aan te sluiten op het e-depot?</a:t>
            </a:r>
          </a:p>
          <a:p>
            <a:r>
              <a:rPr lang="nl-NL" dirty="0" smtClean="0"/>
              <a:t>In </a:t>
            </a:r>
            <a:r>
              <a:rPr lang="nl-NL" dirty="0"/>
              <a:t>welke volgorde moet dat gebeuren?</a:t>
            </a:r>
          </a:p>
          <a:p>
            <a:r>
              <a:rPr lang="nl-NL" dirty="0" smtClean="0"/>
              <a:t>Welke </a:t>
            </a:r>
            <a:r>
              <a:rPr lang="nl-NL" dirty="0"/>
              <a:t>randvoorwaarden zijn van toepassing?</a:t>
            </a:r>
          </a:p>
          <a:p>
            <a:r>
              <a:rPr lang="nl-NL" dirty="0" smtClean="0"/>
              <a:t>Welke </a:t>
            </a:r>
            <a:r>
              <a:rPr lang="nl-NL" dirty="0"/>
              <a:t>mensen (rollen/functies/kennis) zijn hierbij nodig?</a:t>
            </a:r>
          </a:p>
          <a:p>
            <a:r>
              <a:rPr lang="nl-NL" dirty="0" smtClean="0"/>
              <a:t>Hoeveel </a:t>
            </a:r>
            <a:r>
              <a:rPr lang="nl-NL" dirty="0"/>
              <a:t>tijd is hiervoor nodig?</a:t>
            </a:r>
          </a:p>
          <a:p>
            <a:r>
              <a:rPr lang="nl-NL" dirty="0" smtClean="0"/>
              <a:t>Wat </a:t>
            </a:r>
            <a:r>
              <a:rPr lang="nl-NL" dirty="0"/>
              <a:t>zijn de kosten voor de archiefvormer en de archiefdienst?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35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een impactanalyse niet?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23042"/>
            <a:ext cx="11282082" cy="4312769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Een impactanalyse zorgt niet voor de daadwerkelijke aansluiting</a:t>
            </a:r>
          </a:p>
          <a:p>
            <a:r>
              <a:rPr lang="nl-NL" dirty="0" smtClean="0"/>
              <a:t>De impactanalyse zit daar vóór</a:t>
            </a:r>
          </a:p>
          <a:p>
            <a:endParaRPr lang="nl-NL" dirty="0"/>
          </a:p>
          <a:p>
            <a:r>
              <a:rPr lang="nl-NL" dirty="0" smtClean="0"/>
              <a:t>Na de impactanalyse weet je wat er nodig zou zijn om de aansluiting daadwerkelijk te realiseren (de impact in geld, tijd en mensen)</a:t>
            </a:r>
          </a:p>
          <a:p>
            <a:endParaRPr lang="nl-NL" dirty="0"/>
          </a:p>
          <a:p>
            <a:r>
              <a:rPr lang="nl-NL" dirty="0" smtClean="0"/>
              <a:t>Daarna is een “go / no go”-moment om een project te starten dat de daadwerkelijke aansluiting uitvoert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55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7B0B90-FB55-4EFC-AAE4-D506F814F10D}"/>
</file>

<file path=customXml/itemProps2.xml><?xml version="1.0" encoding="utf-8"?>
<ds:datastoreItem xmlns:ds="http://schemas.openxmlformats.org/officeDocument/2006/customXml" ds:itemID="{0B4814AF-D56A-4BA1-A1ED-DB1107B9621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2105</TotalTime>
  <Words>662</Words>
  <Application>Microsoft Office PowerPoint</Application>
  <PresentationFormat>Aangepast</PresentationFormat>
  <Paragraphs>150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Office Theme</vt:lpstr>
      <vt:lpstr>PowerPoint-presentatie</vt:lpstr>
      <vt:lpstr>Proces van digitale archivering</vt:lpstr>
      <vt:lpstr>Focus op proces van opname in e-depot</vt:lpstr>
      <vt:lpstr>Proces van overbrengen naar een e-depot</vt:lpstr>
      <vt:lpstr>Aansluiting bronsysteem op e-depot</vt:lpstr>
      <vt:lpstr>Aansluiting bronsysteem op e-depot</vt:lpstr>
      <vt:lpstr>Impactanalyse aansluiting van een bronsysteem</vt:lpstr>
      <vt:lpstr>Opbrengst van een impactanalyse</vt:lpstr>
      <vt:lpstr>Wat is een impactanalyse niet?</vt:lpstr>
      <vt:lpstr>Hoe werkt een impactanalyse</vt:lpstr>
      <vt:lpstr>Voorbeeld van Impactanalyse</vt:lpstr>
      <vt:lpstr>PowerPoint-presentatie</vt:lpstr>
      <vt:lpstr>Teamsamenstelling</vt:lpstr>
      <vt:lpstr>Representatieve testset</vt:lpstr>
      <vt:lpstr>Normen</vt:lpstr>
      <vt:lpstr>Voorbeeld bevindingen</vt:lpstr>
      <vt:lpstr>Nu zijn jullie aan de beurt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108</cp:revision>
  <dcterms:created xsi:type="dcterms:W3CDTF">2017-04-06T13:47:56Z</dcterms:created>
  <dcterms:modified xsi:type="dcterms:W3CDTF">2018-06-11T22:56:51Z</dcterms:modified>
</cp:coreProperties>
</file>