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8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4"/>
  </p:sldMasterIdLst>
  <p:notesMasterIdLst>
    <p:notesMasterId r:id="rId27"/>
  </p:notesMasterIdLst>
  <p:sldIdLst>
    <p:sldId id="259" r:id="rId5"/>
    <p:sldId id="276" r:id="rId6"/>
    <p:sldId id="275" r:id="rId7"/>
    <p:sldId id="277" r:id="rId8"/>
    <p:sldId id="282" r:id="rId9"/>
    <p:sldId id="280" r:id="rId10"/>
    <p:sldId id="260" r:id="rId11"/>
    <p:sldId id="261" r:id="rId12"/>
    <p:sldId id="262" r:id="rId13"/>
    <p:sldId id="263" r:id="rId14"/>
    <p:sldId id="283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85" r:id="rId25"/>
    <p:sldId id="284" r:id="rId26"/>
  </p:sldIdLst>
  <p:sldSz cx="10691813" cy="7559675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E64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25" autoAdjust="0"/>
    <p:restoredTop sz="94673" autoAdjust="0"/>
  </p:normalViewPr>
  <p:slideViewPr>
    <p:cSldViewPr snapToGrid="0">
      <p:cViewPr varScale="1">
        <p:scale>
          <a:sx n="76" d="100"/>
          <a:sy n="76" d="100"/>
        </p:scale>
        <p:origin x="1162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26E575-4D33-438F-8F6C-8F3C235D4BA8}" type="datetimeFigureOut">
              <a:rPr lang="nl-NL" smtClean="0"/>
              <a:t>11-12-2019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246188" y="1143000"/>
            <a:ext cx="43656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A83DF3-9C6F-4580-85BC-55893CA091C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166189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library.maastrichtuniversity.nl/collections/databases/digitale-plakkaatzoeker/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Let</a:t>
            </a:r>
            <a:r>
              <a:rPr lang="nl-NL" baseline="0" dirty="0" smtClean="0"/>
              <a:t> </a:t>
            </a:r>
            <a:r>
              <a:rPr lang="nl-NL" baseline="0" dirty="0" err="1" smtClean="0"/>
              <a:t>us</a:t>
            </a:r>
            <a:r>
              <a:rPr lang="nl-NL" baseline="0" dirty="0" smtClean="0"/>
              <a:t> first </a:t>
            </a:r>
            <a:r>
              <a:rPr lang="nl-NL" baseline="0" dirty="0" err="1" smtClean="0"/>
              <a:t>give</a:t>
            </a:r>
            <a:r>
              <a:rPr lang="nl-NL" baseline="0" dirty="0" smtClean="0"/>
              <a:t> </a:t>
            </a:r>
            <a:r>
              <a:rPr lang="nl-NL" baseline="0" dirty="0" err="1" smtClean="0"/>
              <a:t>you</a:t>
            </a:r>
            <a:r>
              <a:rPr lang="nl-NL" baseline="0" dirty="0" smtClean="0"/>
              <a:t> </a:t>
            </a:r>
            <a:r>
              <a:rPr lang="nl-NL" baseline="0" dirty="0" err="1" smtClean="0"/>
              <a:t>some</a:t>
            </a:r>
            <a:r>
              <a:rPr lang="nl-NL" baseline="0" dirty="0" smtClean="0"/>
              <a:t> context </a:t>
            </a:r>
            <a:r>
              <a:rPr lang="nl-NL" baseline="0" dirty="0" err="1" smtClean="0"/>
              <a:t>regarding</a:t>
            </a:r>
            <a:r>
              <a:rPr lang="nl-NL" baseline="0" dirty="0" smtClean="0"/>
              <a:t> </a:t>
            </a:r>
            <a:r>
              <a:rPr lang="nl-NL" baseline="0" dirty="0" err="1" smtClean="0"/>
              <a:t>our</a:t>
            </a:r>
            <a:r>
              <a:rPr lang="nl-NL" baseline="0" dirty="0" smtClean="0"/>
              <a:t> project ‘Entangled Histories’ at </a:t>
            </a:r>
            <a:r>
              <a:rPr lang="nl-NL" baseline="0" dirty="0" err="1" smtClean="0"/>
              <a:t>the</a:t>
            </a:r>
            <a:r>
              <a:rPr lang="nl-NL" baseline="0" dirty="0" smtClean="0"/>
              <a:t> KB National Library of </a:t>
            </a:r>
            <a:r>
              <a:rPr lang="nl-NL" baseline="0" dirty="0" err="1" smtClean="0"/>
              <a:t>the</a:t>
            </a:r>
            <a:r>
              <a:rPr lang="nl-NL" baseline="0" dirty="0" smtClean="0"/>
              <a:t> Netherlands. </a:t>
            </a:r>
          </a:p>
          <a:p>
            <a:r>
              <a:rPr lang="nl-NL" baseline="0" dirty="0" smtClean="0"/>
              <a:t>I (Annemieke) </a:t>
            </a:r>
            <a:r>
              <a:rPr lang="nl-NL" baseline="0" dirty="0" err="1" smtClean="0"/>
              <a:t>applied</a:t>
            </a:r>
            <a:r>
              <a:rPr lang="nl-NL" baseline="0" dirty="0" smtClean="0"/>
              <a:t> </a:t>
            </a:r>
            <a:r>
              <a:rPr lang="nl-NL" baseline="0" dirty="0" err="1" smtClean="0"/>
              <a:t>for</a:t>
            </a:r>
            <a:r>
              <a:rPr lang="nl-NL" baseline="0" dirty="0" smtClean="0"/>
              <a:t> </a:t>
            </a:r>
            <a:r>
              <a:rPr lang="nl-NL" baseline="0" dirty="0" err="1" smtClean="0"/>
              <a:t>the</a:t>
            </a:r>
            <a:r>
              <a:rPr lang="nl-NL" baseline="0" dirty="0" smtClean="0"/>
              <a:t> researcher-in-</a:t>
            </a:r>
            <a:r>
              <a:rPr lang="nl-NL" baseline="0" dirty="0" err="1" smtClean="0"/>
              <a:t>residence</a:t>
            </a:r>
            <a:r>
              <a:rPr lang="nl-NL" baseline="0" dirty="0" smtClean="0"/>
              <a:t> </a:t>
            </a:r>
            <a:r>
              <a:rPr lang="nl-NL" baseline="0" dirty="0" err="1" smtClean="0"/>
              <a:t>position</a:t>
            </a:r>
            <a:r>
              <a:rPr lang="nl-NL" baseline="0" dirty="0" smtClean="0"/>
              <a:t> </a:t>
            </a:r>
            <a:r>
              <a:rPr lang="nl-NL" baseline="0" dirty="0" err="1" smtClean="0"/>
              <a:t>about</a:t>
            </a:r>
            <a:r>
              <a:rPr lang="nl-NL" baseline="0" dirty="0" smtClean="0"/>
              <a:t> a </a:t>
            </a:r>
            <a:r>
              <a:rPr lang="nl-NL" baseline="0" dirty="0" err="1" smtClean="0"/>
              <a:t>year</a:t>
            </a:r>
            <a:r>
              <a:rPr lang="nl-NL" baseline="0" dirty="0" smtClean="0"/>
              <a:t> </a:t>
            </a:r>
            <a:r>
              <a:rPr lang="nl-NL" baseline="0" dirty="0" err="1" smtClean="0"/>
              <a:t>ago</a:t>
            </a:r>
            <a:r>
              <a:rPr lang="nl-NL" baseline="0" dirty="0" smtClean="0"/>
              <a:t>. </a:t>
            </a:r>
            <a:r>
              <a:rPr lang="nl-NL" baseline="0" dirty="0" err="1" smtClean="0"/>
              <a:t>This</a:t>
            </a:r>
            <a:r>
              <a:rPr lang="nl-NL" baseline="0" dirty="0" smtClean="0"/>
              <a:t> is a </a:t>
            </a:r>
            <a:r>
              <a:rPr lang="nl-NL" baseline="0" dirty="0" err="1" smtClean="0"/>
              <a:t>fully</a:t>
            </a:r>
            <a:r>
              <a:rPr lang="nl-NL" baseline="0" dirty="0" smtClean="0"/>
              <a:t> </a:t>
            </a:r>
            <a:r>
              <a:rPr lang="nl-NL" baseline="0" dirty="0" err="1" smtClean="0"/>
              <a:t>funded</a:t>
            </a:r>
            <a:r>
              <a:rPr lang="nl-NL" baseline="0" dirty="0" smtClean="0"/>
              <a:t> </a:t>
            </a:r>
            <a:r>
              <a:rPr lang="nl-NL" baseline="0" dirty="0" err="1" smtClean="0"/>
              <a:t>part-time</a:t>
            </a:r>
            <a:r>
              <a:rPr lang="nl-NL" baseline="0" dirty="0" smtClean="0"/>
              <a:t> </a:t>
            </a:r>
            <a:r>
              <a:rPr lang="nl-NL" baseline="0" dirty="0" err="1" smtClean="0"/>
              <a:t>function</a:t>
            </a:r>
            <a:r>
              <a:rPr lang="nl-NL" baseline="0" dirty="0" smtClean="0"/>
              <a:t> </a:t>
            </a:r>
            <a:r>
              <a:rPr lang="nl-NL" baseline="0" dirty="0" err="1" smtClean="0"/>
              <a:t>to</a:t>
            </a:r>
            <a:r>
              <a:rPr lang="nl-NL" baseline="0" dirty="0" smtClean="0"/>
              <a:t> </a:t>
            </a:r>
            <a:r>
              <a:rPr lang="nl-NL" baseline="0" dirty="0" err="1" smtClean="0"/>
              <a:t>use</a:t>
            </a:r>
            <a:r>
              <a:rPr lang="nl-NL" baseline="0" dirty="0" smtClean="0"/>
              <a:t> </a:t>
            </a:r>
            <a:r>
              <a:rPr lang="nl-NL" baseline="0" dirty="0" err="1" smtClean="0"/>
              <a:t>the</a:t>
            </a:r>
            <a:r>
              <a:rPr lang="nl-NL" baseline="0" dirty="0" smtClean="0"/>
              <a:t> KB </a:t>
            </a:r>
            <a:r>
              <a:rPr lang="nl-NL" baseline="0" dirty="0" err="1" smtClean="0"/>
              <a:t>collection</a:t>
            </a:r>
            <a:r>
              <a:rPr lang="nl-NL" baseline="0" dirty="0" smtClean="0"/>
              <a:t> </a:t>
            </a:r>
            <a:r>
              <a:rPr lang="nl-NL" baseline="0" dirty="0" err="1" smtClean="0"/>
              <a:t>to</a:t>
            </a:r>
            <a:r>
              <a:rPr lang="nl-NL" baseline="0" dirty="0" smtClean="0"/>
              <a:t> </a:t>
            </a:r>
            <a:r>
              <a:rPr lang="nl-NL" baseline="0" dirty="0" err="1" smtClean="0"/>
              <a:t>answer</a:t>
            </a:r>
            <a:r>
              <a:rPr lang="nl-NL" baseline="0" dirty="0" smtClean="0"/>
              <a:t> a </a:t>
            </a:r>
            <a:r>
              <a:rPr lang="nl-NL" baseline="0" dirty="0" err="1" smtClean="0"/>
              <a:t>specific</a:t>
            </a:r>
            <a:r>
              <a:rPr lang="nl-NL" baseline="0" dirty="0" smtClean="0"/>
              <a:t> research question. </a:t>
            </a:r>
          </a:p>
          <a:p>
            <a:r>
              <a:rPr lang="nl-NL" baseline="0" dirty="0" smtClean="0"/>
              <a:t>My focus is on </a:t>
            </a:r>
            <a:r>
              <a:rPr lang="nl-NL" baseline="0" dirty="0" err="1" smtClean="0"/>
              <a:t>early</a:t>
            </a:r>
            <a:r>
              <a:rPr lang="nl-NL" baseline="0" dirty="0" smtClean="0"/>
              <a:t> modern legislation. </a:t>
            </a:r>
            <a:r>
              <a:rPr lang="nl-NL" baseline="0" dirty="0" err="1" smtClean="0"/>
              <a:t>Since</a:t>
            </a:r>
            <a:r>
              <a:rPr lang="nl-NL" baseline="0" dirty="0" smtClean="0"/>
              <a:t> </a:t>
            </a:r>
            <a:r>
              <a:rPr lang="nl-NL" baseline="0" dirty="0" err="1" smtClean="0"/>
              <a:t>the</a:t>
            </a:r>
            <a:r>
              <a:rPr lang="nl-NL" baseline="0" dirty="0" smtClean="0"/>
              <a:t> Low </a:t>
            </a:r>
            <a:r>
              <a:rPr lang="nl-NL" baseline="0" dirty="0" err="1" smtClean="0"/>
              <a:t>Countries</a:t>
            </a:r>
            <a:r>
              <a:rPr lang="nl-NL" baseline="0" dirty="0" smtClean="0"/>
              <a:t> – or, 17 </a:t>
            </a:r>
            <a:r>
              <a:rPr lang="nl-NL" baseline="0" dirty="0" err="1" smtClean="0"/>
              <a:t>Provinces</a:t>
            </a:r>
            <a:r>
              <a:rPr lang="nl-NL" baseline="0" dirty="0" smtClean="0"/>
              <a:t> – </a:t>
            </a:r>
            <a:r>
              <a:rPr lang="nl-NL" baseline="0" dirty="0" err="1" smtClean="0"/>
              <a:t>were</a:t>
            </a:r>
            <a:r>
              <a:rPr lang="nl-NL" baseline="0" dirty="0" smtClean="0"/>
              <a:t> small, </a:t>
            </a:r>
            <a:r>
              <a:rPr lang="nl-NL" baseline="0" dirty="0" err="1" smtClean="0"/>
              <a:t>they</a:t>
            </a:r>
            <a:r>
              <a:rPr lang="nl-NL" baseline="0" dirty="0" smtClean="0"/>
              <a:t> </a:t>
            </a:r>
            <a:r>
              <a:rPr lang="nl-NL" baseline="0" dirty="0" err="1" smtClean="0"/>
              <a:t>seemed</a:t>
            </a:r>
            <a:r>
              <a:rPr lang="nl-NL" baseline="0" dirty="0" smtClean="0"/>
              <a:t> </a:t>
            </a:r>
            <a:r>
              <a:rPr lang="nl-NL" baseline="0" dirty="0" err="1" smtClean="0"/>
              <a:t>to</a:t>
            </a:r>
            <a:r>
              <a:rPr lang="nl-NL" baseline="0" dirty="0" smtClean="0"/>
              <a:t> have </a:t>
            </a:r>
            <a:r>
              <a:rPr lang="nl-NL" baseline="0" dirty="0" err="1" smtClean="0"/>
              <a:t>to</a:t>
            </a:r>
            <a:r>
              <a:rPr lang="nl-NL" baseline="0" dirty="0" smtClean="0"/>
              <a:t> </a:t>
            </a:r>
            <a:r>
              <a:rPr lang="nl-NL" baseline="0" dirty="0" err="1" smtClean="0"/>
              <a:t>cope</a:t>
            </a:r>
            <a:r>
              <a:rPr lang="nl-NL" baseline="0" dirty="0" smtClean="0"/>
              <a:t> </a:t>
            </a:r>
            <a:r>
              <a:rPr lang="nl-NL" baseline="0" dirty="0" err="1" smtClean="0"/>
              <a:t>with</a:t>
            </a:r>
            <a:r>
              <a:rPr lang="nl-NL" baseline="0" dirty="0" smtClean="0"/>
              <a:t> a lot. In </a:t>
            </a:r>
            <a:r>
              <a:rPr lang="nl-NL" baseline="0" dirty="0" err="1" smtClean="0"/>
              <a:t>my</a:t>
            </a:r>
            <a:r>
              <a:rPr lang="nl-NL" baseline="0" dirty="0" smtClean="0"/>
              <a:t> BA, </a:t>
            </a:r>
            <a:r>
              <a:rPr lang="nl-NL" baseline="0" dirty="0" err="1" smtClean="0"/>
              <a:t>years</a:t>
            </a:r>
            <a:r>
              <a:rPr lang="nl-NL" baseline="0" dirty="0" smtClean="0"/>
              <a:t> </a:t>
            </a:r>
            <a:r>
              <a:rPr lang="nl-NL" baseline="0" dirty="0" err="1" smtClean="0"/>
              <a:t>ago</a:t>
            </a:r>
            <a:r>
              <a:rPr lang="nl-NL" baseline="0" dirty="0" smtClean="0"/>
              <a:t>, I </a:t>
            </a:r>
            <a:r>
              <a:rPr lang="nl-NL" baseline="0" dirty="0" err="1" smtClean="0"/>
              <a:t>encountered</a:t>
            </a:r>
            <a:r>
              <a:rPr lang="nl-NL" baseline="0" dirty="0" smtClean="0"/>
              <a:t> legislation </a:t>
            </a:r>
            <a:r>
              <a:rPr lang="nl-NL" baseline="0" dirty="0" err="1" smtClean="0"/>
              <a:t>against</a:t>
            </a:r>
            <a:r>
              <a:rPr lang="nl-NL" baseline="0" dirty="0" smtClean="0"/>
              <a:t> </a:t>
            </a:r>
            <a:r>
              <a:rPr lang="nl-NL" baseline="0" dirty="0" err="1" smtClean="0"/>
              <a:t>beggars</a:t>
            </a:r>
            <a:r>
              <a:rPr lang="nl-NL" baseline="0" dirty="0" smtClean="0"/>
              <a:t> and </a:t>
            </a:r>
            <a:r>
              <a:rPr lang="nl-NL" baseline="0" dirty="0" err="1" smtClean="0"/>
              <a:t>vagrants</a:t>
            </a:r>
            <a:r>
              <a:rPr lang="nl-NL" baseline="0" dirty="0" smtClean="0"/>
              <a:t> </a:t>
            </a:r>
            <a:r>
              <a:rPr lang="nl-NL" baseline="0" dirty="0" err="1" smtClean="0"/>
              <a:t>stating</a:t>
            </a:r>
            <a:r>
              <a:rPr lang="nl-NL" baseline="0" dirty="0" smtClean="0"/>
              <a:t> </a:t>
            </a:r>
            <a:r>
              <a:rPr lang="nl-NL" baseline="0" dirty="0" err="1" smtClean="0"/>
              <a:t>that</a:t>
            </a:r>
            <a:r>
              <a:rPr lang="nl-NL" baseline="0" dirty="0" smtClean="0"/>
              <a:t> </a:t>
            </a:r>
            <a:r>
              <a:rPr lang="nl-NL" baseline="0" dirty="0" err="1" smtClean="0"/>
              <a:t>they</a:t>
            </a:r>
            <a:r>
              <a:rPr lang="nl-NL" baseline="0" dirty="0" smtClean="0"/>
              <a:t> </a:t>
            </a:r>
            <a:r>
              <a:rPr lang="nl-NL" baseline="0" dirty="0" err="1" smtClean="0"/>
              <a:t>needed</a:t>
            </a:r>
            <a:r>
              <a:rPr lang="nl-NL" baseline="0" dirty="0" smtClean="0"/>
              <a:t> </a:t>
            </a:r>
            <a:r>
              <a:rPr lang="nl-NL" baseline="0" dirty="0" err="1" smtClean="0"/>
              <a:t>to</a:t>
            </a:r>
            <a:r>
              <a:rPr lang="nl-NL" baseline="0" dirty="0" smtClean="0"/>
              <a:t> </a:t>
            </a:r>
            <a:r>
              <a:rPr lang="nl-NL" baseline="0" dirty="0" err="1" smtClean="0"/>
              <a:t>leave</a:t>
            </a:r>
            <a:r>
              <a:rPr lang="nl-NL" baseline="0" dirty="0" smtClean="0"/>
              <a:t> </a:t>
            </a:r>
            <a:r>
              <a:rPr lang="nl-NL" baseline="0" dirty="0" err="1" smtClean="0"/>
              <a:t>within</a:t>
            </a:r>
            <a:r>
              <a:rPr lang="nl-NL" baseline="0" dirty="0" smtClean="0"/>
              <a:t> a week, or </a:t>
            </a:r>
            <a:r>
              <a:rPr lang="nl-NL" baseline="0" dirty="0" err="1" smtClean="0"/>
              <a:t>else</a:t>
            </a:r>
            <a:r>
              <a:rPr lang="nl-NL" baseline="0" dirty="0" smtClean="0"/>
              <a:t> </a:t>
            </a:r>
            <a:r>
              <a:rPr lang="nl-NL" baseline="0" dirty="0" err="1" smtClean="0"/>
              <a:t>they</a:t>
            </a:r>
            <a:r>
              <a:rPr lang="nl-NL" baseline="0" dirty="0" smtClean="0"/>
              <a:t> </a:t>
            </a:r>
            <a:r>
              <a:rPr lang="nl-NL" baseline="0" dirty="0" err="1" smtClean="0"/>
              <a:t>would</a:t>
            </a:r>
            <a:r>
              <a:rPr lang="nl-NL" baseline="0" dirty="0" smtClean="0"/>
              <a:t> </a:t>
            </a:r>
            <a:r>
              <a:rPr lang="nl-NL" baseline="0" dirty="0" err="1" smtClean="0"/>
              <a:t>be</a:t>
            </a:r>
            <a:r>
              <a:rPr lang="nl-NL" baseline="0" dirty="0" smtClean="0"/>
              <a:t> </a:t>
            </a:r>
            <a:r>
              <a:rPr lang="nl-NL" baseline="0" dirty="0" err="1" smtClean="0"/>
              <a:t>chased</a:t>
            </a:r>
            <a:r>
              <a:rPr lang="nl-NL" baseline="0" dirty="0" smtClean="0"/>
              <a:t> down. But </a:t>
            </a:r>
            <a:r>
              <a:rPr lang="nl-NL" baseline="0" dirty="0" err="1" smtClean="0"/>
              <a:t>where</a:t>
            </a:r>
            <a:r>
              <a:rPr lang="nl-NL" baseline="0" dirty="0" smtClean="0"/>
              <a:t> </a:t>
            </a:r>
            <a:r>
              <a:rPr lang="nl-NL" baseline="0" dirty="0" err="1" smtClean="0"/>
              <a:t>did</a:t>
            </a:r>
            <a:r>
              <a:rPr lang="nl-NL" baseline="0" dirty="0" smtClean="0"/>
              <a:t> </a:t>
            </a:r>
            <a:r>
              <a:rPr lang="nl-NL" baseline="0" dirty="0" err="1" smtClean="0"/>
              <a:t>they</a:t>
            </a:r>
            <a:r>
              <a:rPr lang="nl-NL" baseline="0" dirty="0" smtClean="0"/>
              <a:t> go? I </a:t>
            </a:r>
            <a:r>
              <a:rPr lang="nl-NL" baseline="0" dirty="0" err="1" smtClean="0"/>
              <a:t>assumed</a:t>
            </a:r>
            <a:r>
              <a:rPr lang="nl-NL" baseline="0" dirty="0" smtClean="0"/>
              <a:t> </a:t>
            </a:r>
            <a:r>
              <a:rPr lang="nl-NL" baseline="0" dirty="0" err="1" smtClean="0"/>
              <a:t>that</a:t>
            </a:r>
            <a:r>
              <a:rPr lang="nl-NL" baseline="0" dirty="0" smtClean="0"/>
              <a:t>, </a:t>
            </a:r>
            <a:r>
              <a:rPr lang="nl-NL" baseline="0" dirty="0" err="1" smtClean="0"/>
              <a:t>when</a:t>
            </a:r>
            <a:r>
              <a:rPr lang="nl-NL" baseline="0" dirty="0" smtClean="0"/>
              <a:t> </a:t>
            </a:r>
            <a:r>
              <a:rPr lang="nl-NL" baseline="0" dirty="0" err="1" smtClean="0"/>
              <a:t>they</a:t>
            </a:r>
            <a:r>
              <a:rPr lang="nl-NL" baseline="0" dirty="0" smtClean="0"/>
              <a:t> </a:t>
            </a:r>
            <a:r>
              <a:rPr lang="nl-NL" baseline="0" dirty="0" err="1" smtClean="0"/>
              <a:t>crossed</a:t>
            </a:r>
            <a:r>
              <a:rPr lang="nl-NL" baseline="0" dirty="0" smtClean="0"/>
              <a:t> </a:t>
            </a:r>
            <a:r>
              <a:rPr lang="nl-NL" baseline="0" dirty="0" err="1" smtClean="0"/>
              <a:t>the</a:t>
            </a:r>
            <a:r>
              <a:rPr lang="nl-NL" baseline="0" dirty="0" smtClean="0"/>
              <a:t> border </a:t>
            </a:r>
            <a:r>
              <a:rPr lang="nl-NL" baseline="0" dirty="0" err="1" smtClean="0"/>
              <a:t>another</a:t>
            </a:r>
            <a:r>
              <a:rPr lang="nl-NL" baseline="0" dirty="0" smtClean="0"/>
              <a:t> area </a:t>
            </a:r>
            <a:r>
              <a:rPr lang="nl-NL" baseline="0" dirty="0" err="1" smtClean="0"/>
              <a:t>would</a:t>
            </a:r>
            <a:r>
              <a:rPr lang="nl-NL" baseline="0" dirty="0" smtClean="0"/>
              <a:t> end up </a:t>
            </a:r>
            <a:r>
              <a:rPr lang="nl-NL" baseline="0" dirty="0" err="1" smtClean="0"/>
              <a:t>with</a:t>
            </a:r>
            <a:r>
              <a:rPr lang="nl-NL" baseline="0" dirty="0" smtClean="0"/>
              <a:t> </a:t>
            </a:r>
            <a:r>
              <a:rPr lang="nl-NL" baseline="0" dirty="0" err="1" smtClean="0"/>
              <a:t>the</a:t>
            </a:r>
            <a:r>
              <a:rPr lang="nl-NL" baseline="0" dirty="0" smtClean="0"/>
              <a:t> </a:t>
            </a:r>
            <a:r>
              <a:rPr lang="nl-NL" baseline="0" dirty="0" err="1" smtClean="0"/>
              <a:t>same</a:t>
            </a:r>
            <a:r>
              <a:rPr lang="nl-NL" baseline="0" dirty="0" smtClean="0"/>
              <a:t> </a:t>
            </a:r>
            <a:r>
              <a:rPr lang="nl-NL" baseline="0" dirty="0" err="1" smtClean="0"/>
              <a:t>troubles</a:t>
            </a:r>
            <a:r>
              <a:rPr lang="nl-NL" baseline="0" dirty="0" smtClean="0"/>
              <a:t>. </a:t>
            </a:r>
            <a:r>
              <a:rPr lang="nl-NL" baseline="0" dirty="0" err="1" smtClean="0"/>
              <a:t>Hence</a:t>
            </a:r>
            <a:r>
              <a:rPr lang="nl-NL" baseline="0" dirty="0" smtClean="0"/>
              <a:t>, I </a:t>
            </a:r>
            <a:r>
              <a:rPr lang="nl-NL" baseline="0" dirty="0" err="1" smtClean="0"/>
              <a:t>came</a:t>
            </a:r>
            <a:r>
              <a:rPr lang="nl-NL" baseline="0" dirty="0" smtClean="0"/>
              <a:t> up </a:t>
            </a:r>
            <a:r>
              <a:rPr lang="nl-NL" baseline="0" dirty="0" err="1" smtClean="0"/>
              <a:t>with</a:t>
            </a:r>
            <a:r>
              <a:rPr lang="nl-NL" baseline="0" dirty="0" smtClean="0"/>
              <a:t> </a:t>
            </a:r>
            <a:r>
              <a:rPr lang="nl-NL" baseline="0" dirty="0" err="1" smtClean="0"/>
              <a:t>the</a:t>
            </a:r>
            <a:r>
              <a:rPr lang="nl-NL" baseline="0" dirty="0" smtClean="0"/>
              <a:t> </a:t>
            </a:r>
            <a:r>
              <a:rPr lang="nl-NL" baseline="0" dirty="0" err="1" smtClean="0"/>
              <a:t>following</a:t>
            </a:r>
            <a:r>
              <a:rPr lang="nl-NL" baseline="0" dirty="0" smtClean="0"/>
              <a:t> hypothesis: ‘</a:t>
            </a:r>
            <a:r>
              <a:rPr lang="nl-NL" baseline="0" dirty="0" err="1" smtClean="0"/>
              <a:t>Early</a:t>
            </a:r>
            <a:r>
              <a:rPr lang="nl-NL" baseline="0" dirty="0" smtClean="0"/>
              <a:t> Modern European </a:t>
            </a:r>
            <a:r>
              <a:rPr lang="nl-NL" baseline="0" dirty="0" err="1" smtClean="0"/>
              <a:t>states</a:t>
            </a:r>
            <a:r>
              <a:rPr lang="nl-NL" baseline="0" dirty="0" smtClean="0"/>
              <a:t> </a:t>
            </a:r>
            <a:r>
              <a:rPr lang="nl-NL" baseline="0" dirty="0" err="1" smtClean="0"/>
              <a:t>struggled</a:t>
            </a:r>
            <a:r>
              <a:rPr lang="nl-NL" baseline="0" dirty="0" smtClean="0"/>
              <a:t> </a:t>
            </a:r>
            <a:r>
              <a:rPr lang="nl-NL" baseline="0" dirty="0" err="1" smtClean="0"/>
              <a:t>for</a:t>
            </a:r>
            <a:r>
              <a:rPr lang="nl-NL" baseline="0" dirty="0" smtClean="0"/>
              <a:t> survival, making it </a:t>
            </a:r>
            <a:r>
              <a:rPr lang="nl-NL" baseline="0" dirty="0" err="1" smtClean="0"/>
              <a:t>impossible</a:t>
            </a:r>
            <a:r>
              <a:rPr lang="nl-NL" baseline="0" dirty="0" smtClean="0"/>
              <a:t> </a:t>
            </a:r>
            <a:r>
              <a:rPr lang="nl-NL" baseline="0" dirty="0" err="1" smtClean="0"/>
              <a:t>to</a:t>
            </a:r>
            <a:r>
              <a:rPr lang="nl-NL" baseline="0" dirty="0" smtClean="0"/>
              <a:t> ‘</a:t>
            </a:r>
            <a:r>
              <a:rPr lang="nl-NL" baseline="0" dirty="0" err="1" smtClean="0"/>
              <a:t>reinvent</a:t>
            </a:r>
            <a:r>
              <a:rPr lang="nl-NL" baseline="0" dirty="0" smtClean="0"/>
              <a:t> </a:t>
            </a:r>
            <a:r>
              <a:rPr lang="nl-NL" baseline="0" dirty="0" err="1" smtClean="0"/>
              <a:t>the</a:t>
            </a:r>
            <a:r>
              <a:rPr lang="nl-NL" baseline="0" dirty="0" smtClean="0"/>
              <a:t> </a:t>
            </a:r>
            <a:r>
              <a:rPr lang="nl-NL" baseline="0" dirty="0" err="1" smtClean="0"/>
              <a:t>wheel</a:t>
            </a:r>
            <a:r>
              <a:rPr lang="nl-NL" baseline="0" dirty="0" smtClean="0"/>
              <a:t>’ </a:t>
            </a:r>
            <a:r>
              <a:rPr lang="nl-NL" baseline="0" dirty="0" err="1" smtClean="0"/>
              <a:t>each</a:t>
            </a:r>
            <a:r>
              <a:rPr lang="nl-NL" baseline="0" dirty="0" smtClean="0"/>
              <a:t> time a </a:t>
            </a:r>
            <a:r>
              <a:rPr lang="nl-NL" baseline="0" dirty="0" err="1" smtClean="0"/>
              <a:t>problem</a:t>
            </a:r>
            <a:r>
              <a:rPr lang="nl-NL" baseline="0" dirty="0" smtClean="0"/>
              <a:t> </a:t>
            </a:r>
            <a:r>
              <a:rPr lang="nl-NL" baseline="0" dirty="0" err="1" smtClean="0"/>
              <a:t>arose</a:t>
            </a:r>
            <a:r>
              <a:rPr lang="nl-NL" baseline="0" dirty="0" smtClean="0"/>
              <a:t>. </a:t>
            </a:r>
            <a:r>
              <a:rPr lang="nl-NL" baseline="0" dirty="0" err="1" smtClean="0"/>
              <a:t>Hence</a:t>
            </a:r>
            <a:r>
              <a:rPr lang="nl-NL" baseline="0" dirty="0" smtClean="0"/>
              <a:t>, it was of </a:t>
            </a:r>
            <a:r>
              <a:rPr lang="nl-NL" baseline="0" dirty="0" err="1" smtClean="0"/>
              <a:t>tremendous</a:t>
            </a:r>
            <a:r>
              <a:rPr lang="nl-NL" baseline="0" dirty="0" smtClean="0"/>
              <a:t> </a:t>
            </a:r>
            <a:r>
              <a:rPr lang="nl-NL" baseline="0" dirty="0" err="1" smtClean="0"/>
              <a:t>importance</a:t>
            </a:r>
            <a:r>
              <a:rPr lang="nl-NL" baseline="0" dirty="0" smtClean="0"/>
              <a:t> </a:t>
            </a:r>
            <a:r>
              <a:rPr lang="nl-NL" baseline="0" dirty="0" err="1" smtClean="0"/>
              <a:t>to</a:t>
            </a:r>
            <a:r>
              <a:rPr lang="nl-NL" baseline="0" dirty="0" smtClean="0"/>
              <a:t> copy, </a:t>
            </a:r>
            <a:r>
              <a:rPr lang="nl-NL" baseline="0" dirty="0" err="1" smtClean="0"/>
              <a:t>adapt</a:t>
            </a:r>
            <a:r>
              <a:rPr lang="nl-NL" baseline="0" dirty="0" smtClean="0"/>
              <a:t> and </a:t>
            </a:r>
            <a:r>
              <a:rPr lang="nl-NL" baseline="0" dirty="0" err="1" smtClean="0"/>
              <a:t>implement</a:t>
            </a:r>
            <a:r>
              <a:rPr lang="nl-NL" baseline="0" dirty="0" smtClean="0"/>
              <a:t> </a:t>
            </a:r>
            <a:r>
              <a:rPr lang="nl-NL" baseline="0" dirty="0" err="1" smtClean="0"/>
              <a:t>normative</a:t>
            </a:r>
            <a:r>
              <a:rPr lang="nl-NL" baseline="0" dirty="0" smtClean="0"/>
              <a:t> </a:t>
            </a:r>
            <a:r>
              <a:rPr lang="nl-NL" baseline="0" dirty="0" err="1" smtClean="0"/>
              <a:t>rules</a:t>
            </a:r>
            <a:r>
              <a:rPr lang="nl-NL" baseline="0" dirty="0" smtClean="0"/>
              <a:t> (</a:t>
            </a:r>
            <a:r>
              <a:rPr lang="nl-NL" baseline="0" dirty="0" err="1" smtClean="0"/>
              <a:t>aka</a:t>
            </a:r>
            <a:r>
              <a:rPr lang="nl-NL" baseline="0" dirty="0" smtClean="0"/>
              <a:t> legislation) </a:t>
            </a:r>
            <a:r>
              <a:rPr lang="nl-NL" baseline="0" dirty="0" err="1" smtClean="0"/>
              <a:t>that</a:t>
            </a:r>
            <a:r>
              <a:rPr lang="nl-NL" baseline="0" dirty="0" smtClean="0"/>
              <a:t> </a:t>
            </a:r>
            <a:r>
              <a:rPr lang="nl-NL" baseline="0" dirty="0" err="1" smtClean="0"/>
              <a:t>were</a:t>
            </a:r>
            <a:r>
              <a:rPr lang="nl-NL" baseline="0" dirty="0" smtClean="0"/>
              <a:t> </a:t>
            </a:r>
            <a:r>
              <a:rPr lang="nl-NL" baseline="0" dirty="0" err="1" smtClean="0"/>
              <a:t>already</a:t>
            </a:r>
            <a:r>
              <a:rPr lang="nl-NL" baseline="0" dirty="0" smtClean="0"/>
              <a:t> proven </a:t>
            </a:r>
            <a:r>
              <a:rPr lang="nl-NL" baseline="0" dirty="0" err="1" smtClean="0"/>
              <a:t>succesful</a:t>
            </a:r>
            <a:r>
              <a:rPr lang="nl-NL" baseline="0" dirty="0" smtClean="0"/>
              <a:t> </a:t>
            </a:r>
            <a:r>
              <a:rPr lang="nl-NL" baseline="0" dirty="0" err="1" smtClean="0"/>
              <a:t>elsewhere</a:t>
            </a:r>
            <a:r>
              <a:rPr lang="nl-NL" baseline="0" dirty="0" smtClean="0"/>
              <a:t>.’ </a:t>
            </a:r>
            <a:r>
              <a:rPr lang="nl-NL" baseline="0" dirty="0" err="1" smtClean="0"/>
              <a:t>This</a:t>
            </a:r>
            <a:r>
              <a:rPr lang="nl-NL" baseline="0" dirty="0" smtClean="0"/>
              <a:t> hypothesis is </a:t>
            </a:r>
            <a:r>
              <a:rPr lang="nl-NL" baseline="0" dirty="0" err="1" smtClean="0"/>
              <a:t>broader</a:t>
            </a:r>
            <a:r>
              <a:rPr lang="nl-NL" baseline="0" dirty="0" smtClean="0"/>
              <a:t> </a:t>
            </a:r>
            <a:r>
              <a:rPr lang="nl-NL" baseline="0" dirty="0" err="1" smtClean="0"/>
              <a:t>than</a:t>
            </a:r>
            <a:r>
              <a:rPr lang="nl-NL" baseline="0" dirty="0" smtClean="0"/>
              <a:t> </a:t>
            </a:r>
            <a:r>
              <a:rPr lang="nl-NL" baseline="0" dirty="0" err="1" smtClean="0"/>
              <a:t>the</a:t>
            </a:r>
            <a:r>
              <a:rPr lang="nl-NL" baseline="0" dirty="0" smtClean="0"/>
              <a:t> Low </a:t>
            </a:r>
            <a:r>
              <a:rPr lang="nl-NL" baseline="0" dirty="0" err="1" smtClean="0"/>
              <a:t>Countries</a:t>
            </a:r>
            <a:r>
              <a:rPr lang="nl-NL" baseline="0" dirty="0" smtClean="0"/>
              <a:t>, but </a:t>
            </a:r>
            <a:r>
              <a:rPr lang="nl-NL" baseline="0" dirty="0" err="1" smtClean="0"/>
              <a:t>within</a:t>
            </a:r>
            <a:r>
              <a:rPr lang="nl-NL" baseline="0" dirty="0" smtClean="0"/>
              <a:t> </a:t>
            </a:r>
            <a:r>
              <a:rPr lang="nl-NL" baseline="0" dirty="0" err="1" smtClean="0"/>
              <a:t>this</a:t>
            </a:r>
            <a:r>
              <a:rPr lang="nl-NL" baseline="0" dirty="0" smtClean="0"/>
              <a:t> project, we do “</a:t>
            </a:r>
            <a:r>
              <a:rPr lang="nl-NL" baseline="0" dirty="0" err="1" smtClean="0"/>
              <a:t>narrow</a:t>
            </a:r>
            <a:r>
              <a:rPr lang="nl-NL" baseline="0" dirty="0" smtClean="0"/>
              <a:t> it down” </a:t>
            </a:r>
            <a:r>
              <a:rPr lang="nl-NL" baseline="0" dirty="0" err="1" smtClean="0"/>
              <a:t>to</a:t>
            </a:r>
            <a:r>
              <a:rPr lang="nl-NL" baseline="0" dirty="0" smtClean="0"/>
              <a:t> </a:t>
            </a:r>
            <a:r>
              <a:rPr lang="nl-NL" baseline="0" dirty="0" err="1" smtClean="0"/>
              <a:t>the</a:t>
            </a:r>
            <a:r>
              <a:rPr lang="nl-NL" baseline="0" dirty="0" smtClean="0"/>
              <a:t> 17 </a:t>
            </a:r>
            <a:r>
              <a:rPr lang="nl-NL" baseline="0" dirty="0" err="1" smtClean="0"/>
              <a:t>provinces</a:t>
            </a:r>
            <a:r>
              <a:rPr lang="nl-NL" baseline="0" dirty="0" smtClean="0"/>
              <a:t> </a:t>
            </a:r>
            <a:r>
              <a:rPr lang="nl-NL" baseline="0" dirty="0" err="1" smtClean="0"/>
              <a:t>to</a:t>
            </a:r>
            <a:r>
              <a:rPr lang="nl-NL" baseline="0" dirty="0" smtClean="0"/>
              <a:t> test it.</a:t>
            </a:r>
          </a:p>
          <a:p>
            <a:r>
              <a:rPr lang="nl-NL" baseline="0" dirty="0" smtClean="0"/>
              <a:t>It </a:t>
            </a:r>
            <a:r>
              <a:rPr lang="nl-NL" baseline="0" dirty="0" err="1" smtClean="0"/>
              <a:t>may</a:t>
            </a:r>
            <a:r>
              <a:rPr lang="nl-NL" baseline="0" dirty="0" smtClean="0"/>
              <a:t> </a:t>
            </a:r>
            <a:r>
              <a:rPr lang="nl-NL" baseline="0" dirty="0" err="1" smtClean="0"/>
              <a:t>be</a:t>
            </a:r>
            <a:r>
              <a:rPr lang="nl-NL" baseline="0" dirty="0" smtClean="0"/>
              <a:t> </a:t>
            </a:r>
            <a:r>
              <a:rPr lang="nl-NL" baseline="0" dirty="0" err="1" smtClean="0"/>
              <a:t>interesting</a:t>
            </a:r>
            <a:r>
              <a:rPr lang="nl-NL" baseline="0" dirty="0" smtClean="0"/>
              <a:t> </a:t>
            </a:r>
            <a:r>
              <a:rPr lang="nl-NL" baseline="0" dirty="0" err="1" smtClean="0"/>
              <a:t>to</a:t>
            </a:r>
            <a:r>
              <a:rPr lang="nl-NL" baseline="0" dirty="0" smtClean="0"/>
              <a:t> </a:t>
            </a:r>
            <a:r>
              <a:rPr lang="nl-NL" baseline="0" dirty="0" err="1" smtClean="0"/>
              <a:t>know</a:t>
            </a:r>
            <a:r>
              <a:rPr lang="nl-NL" baseline="0" dirty="0" smtClean="0"/>
              <a:t> </a:t>
            </a:r>
            <a:r>
              <a:rPr lang="nl-NL" baseline="0" dirty="0" err="1" smtClean="0"/>
              <a:t>that</a:t>
            </a:r>
            <a:r>
              <a:rPr lang="nl-NL" baseline="0" dirty="0" smtClean="0"/>
              <a:t> </a:t>
            </a:r>
            <a:r>
              <a:rPr lang="nl-NL" baseline="0" dirty="0" err="1" smtClean="0"/>
              <a:t>early</a:t>
            </a:r>
            <a:r>
              <a:rPr lang="nl-NL" baseline="0" dirty="0" smtClean="0"/>
              <a:t> modern legislation was </a:t>
            </a:r>
            <a:r>
              <a:rPr lang="nl-NL" baseline="0" dirty="0" err="1" smtClean="0"/>
              <a:t>announced</a:t>
            </a:r>
            <a:r>
              <a:rPr lang="nl-NL" baseline="0" dirty="0" smtClean="0"/>
              <a:t> </a:t>
            </a:r>
            <a:r>
              <a:rPr lang="nl-NL" baseline="0" dirty="0" err="1" smtClean="0"/>
              <a:t>by</a:t>
            </a:r>
            <a:r>
              <a:rPr lang="nl-NL" baseline="0" dirty="0" smtClean="0"/>
              <a:t> </a:t>
            </a:r>
            <a:r>
              <a:rPr lang="nl-NL" baseline="0" dirty="0" err="1" smtClean="0"/>
              <a:t>the</a:t>
            </a:r>
            <a:r>
              <a:rPr lang="nl-NL" baseline="0" dirty="0" smtClean="0"/>
              <a:t> </a:t>
            </a:r>
            <a:r>
              <a:rPr lang="nl-NL" baseline="0" dirty="0" err="1" smtClean="0"/>
              <a:t>city</a:t>
            </a:r>
            <a:r>
              <a:rPr lang="nl-NL" baseline="0" dirty="0" smtClean="0"/>
              <a:t> </a:t>
            </a:r>
            <a:r>
              <a:rPr lang="nl-NL" baseline="0" dirty="0" err="1" smtClean="0"/>
              <a:t>crier</a:t>
            </a:r>
            <a:r>
              <a:rPr lang="nl-NL" baseline="0" dirty="0" smtClean="0"/>
              <a:t> and </a:t>
            </a:r>
            <a:r>
              <a:rPr lang="nl-NL" baseline="0" dirty="0" err="1" smtClean="0"/>
              <a:t>then</a:t>
            </a:r>
            <a:r>
              <a:rPr lang="nl-NL" baseline="0" dirty="0" smtClean="0"/>
              <a:t> </a:t>
            </a:r>
            <a:r>
              <a:rPr lang="nl-NL" baseline="0" dirty="0" err="1" smtClean="0"/>
              <a:t>stuck</a:t>
            </a:r>
            <a:r>
              <a:rPr lang="nl-NL" baseline="0" dirty="0" smtClean="0"/>
              <a:t> </a:t>
            </a:r>
            <a:r>
              <a:rPr lang="nl-NL" baseline="0" dirty="0" err="1" smtClean="0"/>
              <a:t>to</a:t>
            </a:r>
            <a:r>
              <a:rPr lang="nl-NL" baseline="0" dirty="0" smtClean="0"/>
              <a:t> ‘</a:t>
            </a:r>
            <a:r>
              <a:rPr lang="nl-NL" baseline="0" dirty="0" err="1" smtClean="0"/>
              <a:t>known</a:t>
            </a:r>
            <a:r>
              <a:rPr lang="nl-NL" baseline="0" dirty="0" smtClean="0"/>
              <a:t> </a:t>
            </a:r>
            <a:r>
              <a:rPr lang="nl-NL" baseline="0" dirty="0" err="1" smtClean="0"/>
              <a:t>places</a:t>
            </a:r>
            <a:r>
              <a:rPr lang="nl-NL" baseline="0" dirty="0" smtClean="0"/>
              <a:t>’ </a:t>
            </a:r>
            <a:r>
              <a:rPr lang="nl-NL" baseline="0" dirty="0" err="1" smtClean="0"/>
              <a:t>around</a:t>
            </a:r>
            <a:r>
              <a:rPr lang="nl-NL" baseline="0" dirty="0" smtClean="0"/>
              <a:t> </a:t>
            </a:r>
            <a:r>
              <a:rPr lang="nl-NL" baseline="0" dirty="0" err="1" smtClean="0"/>
              <a:t>the</a:t>
            </a:r>
            <a:r>
              <a:rPr lang="nl-NL" baseline="0" dirty="0" smtClean="0"/>
              <a:t> </a:t>
            </a:r>
            <a:r>
              <a:rPr lang="nl-NL" baseline="0" dirty="0" err="1" smtClean="0"/>
              <a:t>cities</a:t>
            </a:r>
            <a:r>
              <a:rPr lang="nl-NL" baseline="0" dirty="0" smtClean="0"/>
              <a:t> and </a:t>
            </a:r>
            <a:r>
              <a:rPr lang="nl-NL" baseline="0" dirty="0" err="1" smtClean="0"/>
              <a:t>towns</a:t>
            </a:r>
            <a:r>
              <a:rPr lang="nl-NL" baseline="0" dirty="0" smtClean="0"/>
              <a:t>. </a:t>
            </a:r>
            <a:r>
              <a:rPr lang="nl-NL" baseline="0" dirty="0" err="1" smtClean="0"/>
              <a:t>Here</a:t>
            </a:r>
            <a:r>
              <a:rPr lang="nl-NL" baseline="0" dirty="0" smtClean="0"/>
              <a:t> </a:t>
            </a:r>
            <a:r>
              <a:rPr lang="nl-NL" baseline="0" dirty="0" err="1" smtClean="0"/>
              <a:t>you</a:t>
            </a:r>
            <a:r>
              <a:rPr lang="nl-NL" baseline="0" dirty="0" smtClean="0"/>
              <a:t> </a:t>
            </a:r>
            <a:r>
              <a:rPr lang="nl-NL" baseline="0" dirty="0" err="1" smtClean="0"/>
              <a:t>see</a:t>
            </a:r>
            <a:r>
              <a:rPr lang="nl-NL" baseline="0" dirty="0" smtClean="0"/>
              <a:t> a part of a </a:t>
            </a:r>
            <a:r>
              <a:rPr lang="nl-NL" baseline="0" dirty="0" err="1" smtClean="0"/>
              <a:t>painting</a:t>
            </a:r>
            <a:r>
              <a:rPr lang="nl-NL" baseline="0" dirty="0" smtClean="0"/>
              <a:t> </a:t>
            </a:r>
            <a:r>
              <a:rPr lang="nl-NL" baseline="0" dirty="0" err="1" smtClean="0"/>
              <a:t>that</a:t>
            </a:r>
            <a:r>
              <a:rPr lang="nl-NL" baseline="0" dirty="0" smtClean="0"/>
              <a:t> shows </a:t>
            </a:r>
            <a:r>
              <a:rPr lang="nl-NL" baseline="0" dirty="0" err="1" smtClean="0"/>
              <a:t>such</a:t>
            </a:r>
            <a:r>
              <a:rPr lang="nl-NL" baseline="0" dirty="0" smtClean="0"/>
              <a:t> a ‘</a:t>
            </a:r>
            <a:r>
              <a:rPr lang="nl-NL" baseline="0" dirty="0" err="1" smtClean="0"/>
              <a:t>known</a:t>
            </a:r>
            <a:r>
              <a:rPr lang="nl-NL" baseline="0" dirty="0" smtClean="0"/>
              <a:t> </a:t>
            </a:r>
            <a:r>
              <a:rPr lang="nl-NL" baseline="0" dirty="0" err="1" smtClean="0"/>
              <a:t>place</a:t>
            </a:r>
            <a:r>
              <a:rPr lang="nl-NL" baseline="0" dirty="0" smtClean="0"/>
              <a:t>’ in Amsterdam (</a:t>
            </a:r>
            <a:r>
              <a:rPr lang="nl-NL" baseline="0" dirty="0" err="1" smtClean="0"/>
              <a:t>the</a:t>
            </a:r>
            <a:r>
              <a:rPr lang="nl-NL" baseline="0" dirty="0" smtClean="0"/>
              <a:t> Paalhuis). 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CEE1D9B6-DF1F-4FBF-828A-99D873AE59AB}" type="datetime4">
              <a:rPr lang="nl-NL" smtClean="0"/>
              <a:t>11 december 2019</a:t>
            </a:fld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840B3E4-1789-47F8-9E4E-BC7A36243C64}" type="slidenum">
              <a:rPr lang="nl-NL" smtClean="0"/>
              <a:pPr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463510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Links onder: </a:t>
            </a:r>
            <a:r>
              <a:rPr lang="nl-NL" dirty="0" smtClean="0">
                <a:hlinkClick r:id="rId3"/>
              </a:rPr>
              <a:t>https://library.maastrichtuniversity.nl/collections/databases/digitale-plakkaatzoeker/</a:t>
            </a:r>
            <a:endParaRPr lang="nl-NL" dirty="0" smtClean="0"/>
          </a:p>
          <a:p>
            <a:r>
              <a:rPr lang="nl-NL" dirty="0" smtClean="0"/>
              <a:t>Rechts onder: Plakkaat van </a:t>
            </a:r>
            <a:r>
              <a:rPr lang="nl-NL" dirty="0" err="1" smtClean="0"/>
              <a:t>Verlatinghe</a:t>
            </a:r>
            <a:r>
              <a:rPr lang="nl-NL" dirty="0" smtClean="0"/>
              <a:t>, pagina 1 (NA)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A83DF3-9C6F-4580-85BC-55893CA091C7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399994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P2PaLa is a lay-out</a:t>
            </a:r>
            <a:r>
              <a:rPr lang="nl-NL" baseline="0" dirty="0" smtClean="0"/>
              <a:t> analysis tool </a:t>
            </a:r>
            <a:r>
              <a:rPr lang="nl-NL" baseline="0" dirty="0" err="1" smtClean="0"/>
              <a:t>incorportated</a:t>
            </a:r>
            <a:r>
              <a:rPr lang="nl-NL" baseline="0" dirty="0" smtClean="0"/>
              <a:t> </a:t>
            </a:r>
            <a:r>
              <a:rPr lang="nl-NL" baseline="0" dirty="0" err="1" smtClean="0"/>
              <a:t>within</a:t>
            </a:r>
            <a:r>
              <a:rPr lang="nl-NL" baseline="0" dirty="0" smtClean="0"/>
              <a:t> Transkribus. It has been </a:t>
            </a:r>
            <a:r>
              <a:rPr lang="nl-NL" baseline="0" dirty="0" err="1" smtClean="0"/>
              <a:t>created</a:t>
            </a:r>
            <a:r>
              <a:rPr lang="nl-NL" baseline="0" dirty="0" smtClean="0"/>
              <a:t> </a:t>
            </a:r>
            <a:r>
              <a:rPr lang="nl-NL" baseline="0" dirty="0" err="1" smtClean="0"/>
              <a:t>by</a:t>
            </a:r>
            <a:r>
              <a:rPr lang="nl-NL" baseline="0" dirty="0" smtClean="0"/>
              <a:t> </a:t>
            </a:r>
            <a:r>
              <a:rPr lang="nl-NL" baseline="0" dirty="0" err="1" smtClean="0"/>
              <a:t>the</a:t>
            </a:r>
            <a:r>
              <a:rPr lang="nl-NL" baseline="0" dirty="0" smtClean="0"/>
              <a:t> Technical University of Valencía (Spain). </a:t>
            </a:r>
            <a:r>
              <a:rPr lang="nl-NL" baseline="0" dirty="0" err="1" smtClean="0"/>
              <a:t>One</a:t>
            </a:r>
            <a:r>
              <a:rPr lang="nl-NL" baseline="0" dirty="0" smtClean="0"/>
              <a:t> </a:t>
            </a:r>
            <a:r>
              <a:rPr lang="nl-NL" baseline="0" dirty="0" err="1" smtClean="0"/>
              <a:t>can</a:t>
            </a:r>
            <a:r>
              <a:rPr lang="nl-NL" baseline="0" dirty="0" smtClean="0"/>
              <a:t> tag </a:t>
            </a:r>
            <a:r>
              <a:rPr lang="nl-NL" baseline="0" dirty="0" err="1" smtClean="0"/>
              <a:t>the</a:t>
            </a:r>
            <a:r>
              <a:rPr lang="nl-NL" baseline="0" dirty="0" smtClean="0"/>
              <a:t> </a:t>
            </a:r>
            <a:r>
              <a:rPr lang="nl-NL" baseline="0" dirty="0" err="1" smtClean="0"/>
              <a:t>text-regions</a:t>
            </a:r>
            <a:r>
              <a:rPr lang="nl-NL" baseline="0" dirty="0" smtClean="0"/>
              <a:t> </a:t>
            </a:r>
            <a:r>
              <a:rPr lang="nl-NL" baseline="0" dirty="0" err="1" smtClean="0"/>
              <a:t>with</a:t>
            </a:r>
            <a:r>
              <a:rPr lang="nl-NL" baseline="0" dirty="0" smtClean="0"/>
              <a:t> metadata </a:t>
            </a:r>
            <a:r>
              <a:rPr lang="nl-NL" baseline="0" dirty="0" err="1" smtClean="0"/>
              <a:t>such</a:t>
            </a:r>
            <a:r>
              <a:rPr lang="nl-NL" baseline="0" dirty="0" smtClean="0"/>
              <a:t> as page-</a:t>
            </a:r>
            <a:r>
              <a:rPr lang="nl-NL" baseline="0" dirty="0" err="1" smtClean="0"/>
              <a:t>number</a:t>
            </a:r>
            <a:r>
              <a:rPr lang="nl-NL" baseline="0" dirty="0" smtClean="0"/>
              <a:t>, </a:t>
            </a:r>
            <a:r>
              <a:rPr lang="nl-NL" baseline="0" dirty="0" err="1" smtClean="0"/>
              <a:t>paragraph</a:t>
            </a:r>
            <a:r>
              <a:rPr lang="nl-NL" baseline="0" dirty="0" smtClean="0"/>
              <a:t> and header, as is </a:t>
            </a:r>
            <a:r>
              <a:rPr lang="nl-NL" baseline="0" dirty="0" err="1" smtClean="0"/>
              <a:t>shown</a:t>
            </a:r>
            <a:r>
              <a:rPr lang="nl-NL" baseline="0" dirty="0" smtClean="0"/>
              <a:t> on </a:t>
            </a:r>
            <a:r>
              <a:rPr lang="nl-NL" baseline="0" dirty="0" err="1" smtClean="0"/>
              <a:t>the</a:t>
            </a:r>
            <a:r>
              <a:rPr lang="nl-NL" baseline="0" dirty="0" smtClean="0"/>
              <a:t> slide. It does </a:t>
            </a:r>
            <a:r>
              <a:rPr lang="nl-NL" baseline="0" dirty="0" err="1" smtClean="0"/>
              <a:t>need</a:t>
            </a:r>
            <a:r>
              <a:rPr lang="nl-NL" baseline="0" dirty="0" smtClean="0"/>
              <a:t> a lot of training-data </a:t>
            </a:r>
            <a:r>
              <a:rPr lang="nl-NL" baseline="0" dirty="0" err="1" smtClean="0"/>
              <a:t>to</a:t>
            </a:r>
            <a:r>
              <a:rPr lang="nl-NL" baseline="0" dirty="0" smtClean="0"/>
              <a:t> </a:t>
            </a:r>
            <a:r>
              <a:rPr lang="nl-NL" baseline="0" dirty="0" err="1" smtClean="0"/>
              <a:t>create</a:t>
            </a:r>
            <a:r>
              <a:rPr lang="nl-NL" baseline="0" dirty="0" smtClean="0"/>
              <a:t> a model. Best </a:t>
            </a:r>
            <a:r>
              <a:rPr lang="nl-NL" baseline="0" dirty="0" err="1" smtClean="0"/>
              <a:t>not</a:t>
            </a:r>
            <a:r>
              <a:rPr lang="nl-NL" baseline="0" dirty="0" smtClean="0"/>
              <a:t> </a:t>
            </a:r>
            <a:r>
              <a:rPr lang="nl-NL" baseline="0" dirty="0" err="1" smtClean="0"/>
              <a:t>to</a:t>
            </a:r>
            <a:r>
              <a:rPr lang="nl-NL" baseline="0" dirty="0" smtClean="0"/>
              <a:t> do it </a:t>
            </a:r>
            <a:r>
              <a:rPr lang="nl-NL" baseline="0" dirty="0" err="1" smtClean="0"/>
              <a:t>with</a:t>
            </a:r>
            <a:r>
              <a:rPr lang="nl-NL" baseline="0" dirty="0" smtClean="0"/>
              <a:t> </a:t>
            </a:r>
            <a:r>
              <a:rPr lang="nl-NL" baseline="0" dirty="0" err="1" smtClean="0"/>
              <a:t>to</a:t>
            </a:r>
            <a:r>
              <a:rPr lang="nl-NL" baseline="0" dirty="0" smtClean="0"/>
              <a:t> </a:t>
            </a:r>
            <a:r>
              <a:rPr lang="nl-NL" baseline="0" dirty="0" err="1" smtClean="0"/>
              <a:t>many</a:t>
            </a:r>
            <a:r>
              <a:rPr lang="nl-NL" baseline="0" dirty="0" smtClean="0"/>
              <a:t> tags, as </a:t>
            </a:r>
            <a:r>
              <a:rPr lang="nl-NL" baseline="0" dirty="0" err="1" smtClean="0"/>
              <a:t>this</a:t>
            </a:r>
            <a:r>
              <a:rPr lang="nl-NL" baseline="0" dirty="0" smtClean="0"/>
              <a:t> </a:t>
            </a:r>
            <a:r>
              <a:rPr lang="nl-NL" baseline="0" dirty="0" err="1" smtClean="0"/>
              <a:t>can</a:t>
            </a:r>
            <a:r>
              <a:rPr lang="nl-NL" baseline="0" dirty="0" smtClean="0"/>
              <a:t> </a:t>
            </a:r>
            <a:r>
              <a:rPr lang="nl-NL" baseline="0" dirty="0" err="1" smtClean="0"/>
              <a:t>tick</a:t>
            </a:r>
            <a:r>
              <a:rPr lang="nl-NL" baseline="0" dirty="0" smtClean="0"/>
              <a:t> </a:t>
            </a:r>
            <a:r>
              <a:rPr lang="nl-NL" baseline="0" dirty="0" err="1" smtClean="0"/>
              <a:t>the</a:t>
            </a:r>
            <a:r>
              <a:rPr lang="nl-NL" baseline="0" dirty="0" smtClean="0"/>
              <a:t> system off. 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CEE1D9B6-DF1F-4FBF-828A-99D873AE59AB}" type="datetime4">
              <a:rPr lang="nl-NL" smtClean="0"/>
              <a:t>11 december 2019</a:t>
            </a:fld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840B3E4-1789-47F8-9E4E-BC7A36243C64}" type="slidenum">
              <a:rPr lang="nl-NL" smtClean="0"/>
              <a:pPr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626974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US" sz="3800" dirty="0" smtClean="0">
                <a:solidFill>
                  <a:schemeClr val="tx1"/>
                </a:solidFill>
                <a:latin typeface="Bradley Hand ITC" panose="03070402050302030203" pitchFamily="66" charset="0"/>
              </a:rPr>
              <a:t>Passau is a German, Bayern bishopric.</a:t>
            </a:r>
          </a:p>
          <a:p>
            <a:pPr lvl="1"/>
            <a:r>
              <a:rPr lang="en-US" sz="3800" dirty="0" smtClean="0">
                <a:solidFill>
                  <a:schemeClr val="tx1"/>
                </a:solidFill>
                <a:latin typeface="Bradley Hand ITC" panose="03070402050302030203" pitchFamily="66" charset="0"/>
              </a:rPr>
              <a:t>The parish registers recorded the profession of fathers and husbands. The death registers contained the job of the deceased. </a:t>
            </a:r>
          </a:p>
          <a:p>
            <a:pPr lvl="1"/>
            <a:r>
              <a:rPr lang="en-US" sz="3800" dirty="0" smtClean="0">
                <a:solidFill>
                  <a:schemeClr val="tx1"/>
                </a:solidFill>
                <a:latin typeface="Bradley Hand ITC" panose="03070402050302030203" pitchFamily="66" charset="0"/>
              </a:rPr>
              <a:t>The 19</a:t>
            </a:r>
            <a:r>
              <a:rPr lang="en-US" sz="3800" baseline="30000" dirty="0" smtClean="0">
                <a:solidFill>
                  <a:schemeClr val="tx1"/>
                </a:solidFill>
                <a:latin typeface="Bradley Hand ITC" panose="03070402050302030203" pitchFamily="66" charset="0"/>
              </a:rPr>
              <a:t>th</a:t>
            </a:r>
            <a:r>
              <a:rPr lang="en-US" sz="3800" dirty="0" smtClean="0">
                <a:solidFill>
                  <a:schemeClr val="tx1"/>
                </a:solidFill>
                <a:latin typeface="Bradley Hand ITC" panose="03070402050302030203" pitchFamily="66" charset="0"/>
              </a:rPr>
              <a:t> century is characterized by the development of new professions and technology emerging alongside historical professions. </a:t>
            </a:r>
          </a:p>
          <a:p>
            <a:pPr lvl="1"/>
            <a:r>
              <a:rPr lang="en-US" sz="3800" dirty="0" smtClean="0">
                <a:solidFill>
                  <a:schemeClr val="tx1"/>
                </a:solidFill>
                <a:latin typeface="Bradley Hand ITC" panose="03070402050302030203" pitchFamily="66" charset="0"/>
              </a:rPr>
              <a:t>It’s remarkable how they changed in the diocese of Passau between the city and the rural areas, highly developed regions and those far from industrialization.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smtClean="0">
                <a:solidFill>
                  <a:schemeClr val="tx1"/>
                </a:solidFill>
                <a:latin typeface="Bradley Hand ITC" panose="03070402050302030203" pitchFamily="66" charset="0"/>
              </a:rPr>
              <a:t>The variety and distribution of professions in the entire diocese tell researchers important information about the levels of education and the affinity to modern life in the 19</a:t>
            </a:r>
            <a:r>
              <a:rPr lang="en-US" sz="4000" baseline="30000" dirty="0" smtClean="0">
                <a:solidFill>
                  <a:schemeClr val="tx1"/>
                </a:solidFill>
                <a:latin typeface="Bradley Hand ITC" panose="03070402050302030203" pitchFamily="66" charset="0"/>
              </a:rPr>
              <a:t>th</a:t>
            </a:r>
            <a:r>
              <a:rPr lang="en-US" sz="4000" dirty="0" smtClean="0">
                <a:solidFill>
                  <a:schemeClr val="tx1"/>
                </a:solidFill>
                <a:latin typeface="Bradley Hand ITC" panose="03070402050302030203" pitchFamily="66" charset="0"/>
              </a:rPr>
              <a:t> century. Visualizing on a map shows how professions spread throughout the territory and how they changed over time.</a:t>
            </a:r>
          </a:p>
          <a:p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FD964F6D-2089-4B38-9B13-CA8A6B81B40C}" type="datetime4">
              <a:rPr lang="nl-NL" smtClean="0"/>
              <a:t>11 december 2019</a:t>
            </a:fld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840B3E4-1789-47F8-9E4E-BC7A36243C64}" type="slidenum">
              <a:rPr lang="nl-NL" smtClean="0"/>
              <a:pPr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707143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30288" y="1243013"/>
            <a:ext cx="4745037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Show 144 GT with images</a:t>
            </a:r>
          </a:p>
          <a:p>
            <a:endParaRPr lang="en-GB" dirty="0" smtClean="0"/>
          </a:p>
          <a:p>
            <a:r>
              <a:rPr lang="en-GB" dirty="0" smtClean="0"/>
              <a:t>Data ground Truth: 1000 images have been properly</a:t>
            </a:r>
            <a:r>
              <a:rPr lang="en-GB" baseline="0" dirty="0" smtClean="0"/>
              <a:t> annotated (rows / columns)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BEFEE5-791E-4A1D-AECC-858B2BFA62FC}" type="slidenum">
              <a:rPr kumimoji="0" lang="en-US" sz="1300" b="0" i="0" u="none" strike="noStrike" kern="1200" cap="none" spc="-1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DejaVu Sans"/>
                <a:cs typeface="DejaVu San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3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DejaVu Sans"/>
              <a:cs typeface="DejaVu Sans"/>
            </a:endParaRPr>
          </a:p>
        </p:txBody>
      </p:sp>
    </p:spTree>
    <p:extLst>
      <p:ext uri="{BB962C8B-B14F-4D97-AF65-F5344CB8AC3E}">
        <p14:creationId xmlns:p14="http://schemas.microsoft.com/office/powerpoint/2010/main" val="29031605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2400" dirty="0" smtClean="0"/>
              <a:t>Our Approach: a Unified Tool for Document Layout/Understanding</a:t>
            </a:r>
          </a:p>
          <a:p>
            <a:r>
              <a:rPr lang="en-GB" sz="2400" dirty="0" smtClean="0"/>
              <a:t>Graph-based Approach</a:t>
            </a:r>
          </a:p>
          <a:p>
            <a:pPr marL="742950" lvl="1" indent="-285750"/>
            <a:r>
              <a:rPr lang="en-GB" dirty="0" smtClean="0">
                <a:solidFill>
                  <a:schemeClr val="tx1"/>
                </a:solidFill>
              </a:rPr>
              <a:t>One page: one graph</a:t>
            </a:r>
          </a:p>
          <a:p>
            <a:pPr marL="742950" lvl="1" indent="-285750"/>
            <a:r>
              <a:rPr lang="en-GB" dirty="0" smtClean="0">
                <a:solidFill>
                  <a:schemeClr val="tx1"/>
                </a:solidFill>
              </a:rPr>
              <a:t>Nodes: </a:t>
            </a:r>
            <a:r>
              <a:rPr lang="en-GB" dirty="0" err="1" smtClean="0">
                <a:solidFill>
                  <a:schemeClr val="tx1"/>
                </a:solidFill>
              </a:rPr>
              <a:t>textlines</a:t>
            </a:r>
            <a:endParaRPr lang="en-GB" dirty="0" smtClean="0">
              <a:solidFill>
                <a:schemeClr val="tx1"/>
              </a:solidFill>
            </a:endParaRPr>
          </a:p>
          <a:p>
            <a:pPr marL="742950" lvl="1" indent="-285750"/>
            <a:r>
              <a:rPr lang="en-GB" dirty="0" smtClean="0">
                <a:solidFill>
                  <a:schemeClr val="tx1"/>
                </a:solidFill>
              </a:rPr>
              <a:t>Edges: positional relations</a:t>
            </a:r>
          </a:p>
          <a:p>
            <a:pPr marL="742950" lvl="1" indent="-285750"/>
            <a:r>
              <a:rPr lang="en-GB" dirty="0" smtClean="0">
                <a:solidFill>
                  <a:schemeClr val="tx1"/>
                </a:solidFill>
              </a:rPr>
              <a:t>Task: nodes/edge classification</a:t>
            </a:r>
          </a:p>
          <a:p>
            <a:pPr marL="742950" lvl="1" indent="-285750"/>
            <a:endParaRPr lang="en-GB" sz="1600" dirty="0" smtClean="0">
              <a:solidFill>
                <a:schemeClr val="tx1"/>
              </a:solidFill>
            </a:endParaRPr>
          </a:p>
          <a:p>
            <a:r>
              <a:rPr lang="en-GB" sz="2400" dirty="0" smtClean="0"/>
              <a:t>Two Structured Machine Learning Approaches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GB" dirty="0" smtClean="0">
                <a:solidFill>
                  <a:schemeClr val="tx1"/>
                </a:solidFill>
              </a:rPr>
              <a:t>Graph Conditional Random Fields (CRF)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GB" dirty="0" smtClean="0">
                <a:solidFill>
                  <a:schemeClr val="tx1"/>
                </a:solidFill>
              </a:rPr>
              <a:t>Graph Convolutional Networks (GCN)</a:t>
            </a:r>
          </a:p>
          <a:p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FD964F6D-2089-4B38-9B13-CA8A6B81B40C}" type="datetime4">
              <a:rPr lang="nl-NL" smtClean="0"/>
              <a:t>11 december 2019</a:t>
            </a:fld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840B3E4-1789-47F8-9E4E-BC7A36243C64}" type="slidenum">
              <a:rPr lang="nl-NL" smtClean="0"/>
              <a:pPr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38051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spc="-1" dirty="0" smtClean="0">
                <a:latin typeface="Arial" panose="020B0604020202020204" pitchFamily="34" charset="0"/>
                <a:cs typeface="Arial" panose="020B0604020202020204" pitchFamily="34" charset="0"/>
              </a:rPr>
              <a:t>Handwritten Text Recognition + Information Extraction</a:t>
            </a:r>
            <a:br>
              <a:rPr lang="en-US" sz="1200" spc="-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dirty="0" smtClean="0">
                <a:latin typeface="Arial"/>
                <a:ea typeface="DejaVu Sans"/>
                <a:cs typeface="DejaVu Sans"/>
              </a:rPr>
              <a:t>Generating Annotated Data from ABP Database (synthetic)</a:t>
            </a:r>
          </a:p>
          <a:p>
            <a:endParaRPr lang="en-GB" dirty="0" smtClean="0">
              <a:latin typeface="Arial"/>
              <a:ea typeface="DejaVu Sans"/>
              <a:cs typeface="DejaVu Sans"/>
            </a:endParaRPr>
          </a:p>
          <a:p>
            <a:pPr marL="285750" lvl="3" indent="-285750">
              <a:buFont typeface="Arial" panose="020B0604020202020204" pitchFamily="34" charset="0"/>
              <a:buChar char="•"/>
            </a:pPr>
            <a:r>
              <a:rPr lang="en-GB" dirty="0" smtClean="0">
                <a:latin typeface="Arial"/>
                <a:ea typeface="DejaVu Sans"/>
                <a:cs typeface="DejaVu Sans"/>
              </a:rPr>
              <a:t>First name, last name</a:t>
            </a:r>
          </a:p>
          <a:p>
            <a:pPr marL="285750" lvl="2" indent="-285750">
              <a:buFont typeface="Arial" panose="020B0604020202020204" pitchFamily="34" charset="0"/>
              <a:buChar char="•"/>
            </a:pPr>
            <a:r>
              <a:rPr lang="en-GB" dirty="0" smtClean="0">
                <a:latin typeface="Arial"/>
                <a:ea typeface="DejaVu Sans"/>
                <a:cs typeface="DejaVu Sans"/>
              </a:rPr>
              <a:t>Location</a:t>
            </a:r>
          </a:p>
          <a:p>
            <a:pPr marL="285750" lvl="2" indent="-285750">
              <a:buFont typeface="Arial" panose="020B0604020202020204" pitchFamily="34" charset="0"/>
              <a:buChar char="•"/>
            </a:pPr>
            <a:r>
              <a:rPr lang="en-GB" dirty="0" smtClean="0">
                <a:latin typeface="Arial"/>
                <a:ea typeface="DejaVu Sans"/>
                <a:cs typeface="DejaVu Sans"/>
              </a:rPr>
              <a:t>Profession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GB" dirty="0" smtClean="0">
                <a:latin typeface="Arial"/>
                <a:ea typeface="DejaVu Sans"/>
                <a:cs typeface="DejaVu Sans"/>
              </a:rPr>
              <a:t>Religion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GB" dirty="0" smtClean="0">
                <a:latin typeface="Arial"/>
                <a:ea typeface="DejaVu Sans"/>
                <a:cs typeface="DejaVu Sans"/>
              </a:rPr>
              <a:t>Reason of death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GB" dirty="0" smtClean="0">
                <a:latin typeface="Arial"/>
                <a:ea typeface="DejaVu Sans"/>
                <a:cs typeface="DejaVu Sans"/>
              </a:rPr>
              <a:t>Death/burial date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GB" dirty="0" smtClean="0">
                <a:latin typeface="Arial"/>
                <a:ea typeface="DejaVu Sans"/>
                <a:cs typeface="DejaVu Sans"/>
              </a:rPr>
              <a:t>Age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GB" dirty="0" smtClean="0">
                <a:latin typeface="Arial"/>
                <a:ea typeface="DejaVu Sans"/>
                <a:cs typeface="DejaVu Sans"/>
              </a:rPr>
              <a:t>Family status</a:t>
            </a:r>
          </a:p>
          <a:p>
            <a:endParaRPr lang="en-GB" dirty="0" smtClean="0">
              <a:latin typeface="Arial"/>
              <a:ea typeface="DejaVu Sans"/>
              <a:cs typeface="DejaVu Sans"/>
            </a:endParaRPr>
          </a:p>
          <a:p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FD964F6D-2089-4B38-9B13-CA8A6B81B40C}" type="datetime4">
              <a:rPr lang="nl-NL" smtClean="0"/>
              <a:t>11 december 2019</a:t>
            </a:fld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840B3E4-1789-47F8-9E4E-BC7A36243C64}" type="slidenum">
              <a:rPr lang="nl-NL" smtClean="0"/>
              <a:pPr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388730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tags" Target="../tags/tag2.xml"/><Relationship Id="rId7" Type="http://schemas.openxmlformats.org/officeDocument/2006/relationships/image" Target="../media/image3.emf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slideMaster" Target="../slideMasters/slideMaster1.xml"/><Relationship Id="rId10" Type="http://schemas.openxmlformats.org/officeDocument/2006/relationships/image" Target="../media/image6.png"/><Relationship Id="rId4" Type="http://schemas.openxmlformats.org/officeDocument/2006/relationships/tags" Target="../tags/tag3.xml"/><Relationship Id="rId9" Type="http://schemas.openxmlformats.org/officeDocument/2006/relationships/image" Target="../media/image5.emf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tags" Target="../tags/tag5.xml"/><Relationship Id="rId2" Type="http://schemas.openxmlformats.org/officeDocument/2006/relationships/tags" Target="../tags/tag4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2.bin"/><Relationship Id="rId4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3.bin"/><Relationship Id="rId4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1886" y="1237197"/>
            <a:ext cx="9088041" cy="2631887"/>
          </a:xfrm>
        </p:spPr>
        <p:txBody>
          <a:bodyPr anchor="b"/>
          <a:lstStyle>
            <a:lvl1pPr algn="ctr">
              <a:defRPr sz="6614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6477" y="3970580"/>
            <a:ext cx="8018860" cy="1825171"/>
          </a:xfrm>
        </p:spPr>
        <p:txBody>
          <a:bodyPr/>
          <a:lstStyle>
            <a:lvl1pPr marL="0" indent="0" algn="ctr">
              <a:buNone/>
              <a:defRPr sz="2646"/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nl-NL" smtClean="0"/>
              <a:t>Klik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09738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7A2A4-F823-488E-98EE-B08E7160EC1C}" type="datetimeFigureOut">
              <a:rPr lang="nl-BE" smtClean="0"/>
              <a:t>11/12/2019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FC753-26FB-4B27-A844-5AB39C88C6A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9349503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51329" y="402483"/>
            <a:ext cx="2305422" cy="6406475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5063" y="402483"/>
            <a:ext cx="6782619" cy="6406475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7A2A4-F823-488E-98EE-B08E7160EC1C}" type="datetimeFigureOut">
              <a:rPr lang="nl-BE" smtClean="0"/>
              <a:t>11/12/2019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FC753-26FB-4B27-A844-5AB39C88C6A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5776681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Hoofdstuk Goud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="" xmlns:a16="http://schemas.microsoft.com/office/drawing/2014/main" id="{F2DDAFA9-9C67-409F-8B03-25EFBB75859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392" y="1751"/>
          <a:ext cx="1393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name="think-cell Slide" r:id="rId6" imgW="338" imgH="337" progId="TCLayout.ActiveDocument.1">
                  <p:embed/>
                </p:oleObj>
              </mc:Choice>
              <mc:Fallback>
                <p:oleObj name="think-cell Slide" r:id="rId6" imgW="338" imgH="33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392" y="1751"/>
                        <a:ext cx="1393" cy="1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hthoek 9" hidden="1">
            <a:extLst>
              <a:ext uri="{FF2B5EF4-FFF2-40B4-BE49-F238E27FC236}">
                <a16:creationId xmlns="" xmlns:a16="http://schemas.microsoft.com/office/drawing/2014/main" id="{AB38586A-E5E7-4D48-979C-16CAC40688D6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39216" cy="1749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nl-NL" sz="5262" b="0" i="0" baseline="0" dirty="0"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="" xmlns:a16="http://schemas.microsoft.com/office/drawing/2014/main" id="{9F9D0A6F-4923-40A0-9734-04172BFAFF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1749" y="2992497"/>
            <a:ext cx="6707272" cy="925139"/>
          </a:xfrm>
        </p:spPr>
        <p:txBody>
          <a:bodyPr anchor="t" anchorCtr="0"/>
          <a:lstStyle>
            <a:lvl1pPr>
              <a:defRPr sz="5262" cap="all" baseline="0">
                <a:latin typeface="+mj-lt"/>
              </a:defRPr>
            </a:lvl1pPr>
          </a:lstStyle>
          <a:p>
            <a:r>
              <a:rPr lang="nl-NL" dirty="0"/>
              <a:t>Hoofdstuk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="" xmlns:a16="http://schemas.microsoft.com/office/drawing/2014/main" id="{B167C603-75DA-4445-A170-5F1EFEC5D5C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61749" y="5206539"/>
            <a:ext cx="6707272" cy="420308"/>
          </a:xfrm>
        </p:spPr>
        <p:txBody>
          <a:bodyPr wrap="square">
            <a:spAutoFit/>
          </a:bodyPr>
          <a:lstStyle>
            <a:lvl1pPr marL="0" indent="0">
              <a:buNone/>
              <a:defRPr sz="2368">
                <a:solidFill>
                  <a:schemeClr val="tx1"/>
                </a:solidFill>
              </a:defRPr>
            </a:lvl1pPr>
            <a:lvl2pPr marL="400964" indent="0">
              <a:buNone/>
              <a:defRPr sz="1754">
                <a:solidFill>
                  <a:schemeClr val="tx1">
                    <a:tint val="75000"/>
                  </a:schemeClr>
                </a:solidFill>
              </a:defRPr>
            </a:lvl2pPr>
            <a:lvl3pPr marL="801929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3pPr>
            <a:lvl4pPr marL="1202893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4pPr>
            <a:lvl5pPr marL="1603858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5pPr>
            <a:lvl6pPr marL="2004822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6pPr>
            <a:lvl7pPr marL="2405786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7pPr>
            <a:lvl8pPr marL="2806751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8pPr>
            <a:lvl9pPr marL="3207715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dirty="0"/>
              <a:t>Subtitel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="" xmlns:a16="http://schemas.microsoft.com/office/drawing/2014/main" id="{8A98CF33-D587-4029-99D6-82B3D02727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Onderzoeksweek: Transkribus workshop</a:t>
            </a:r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="" xmlns:a16="http://schemas.microsoft.com/office/drawing/2014/main" id="{C8D39C43-30E3-4840-8584-668100C866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1EF90-EEA4-4DC0-ADC4-2316CACBDB4E}" type="slidenum">
              <a:rPr lang="nl-NL" smtClean="0"/>
              <a:t>‹nr.›</a:t>
            </a:fld>
            <a:endParaRPr lang="nl-NL" dirty="0"/>
          </a:p>
        </p:txBody>
      </p:sp>
      <p:sp>
        <p:nvSpPr>
          <p:cNvPr id="7" name="Vrije vorm: vorm 6">
            <a:extLst>
              <a:ext uri="{FF2B5EF4-FFF2-40B4-BE49-F238E27FC236}">
                <a16:creationId xmlns="" xmlns:a16="http://schemas.microsoft.com/office/drawing/2014/main" id="{CD23658A-EE22-4B85-BCB0-0F9187D18D9F}"/>
              </a:ext>
            </a:extLst>
          </p:cNvPr>
          <p:cNvSpPr/>
          <p:nvPr userDrawn="1"/>
        </p:nvSpPr>
        <p:spPr>
          <a:xfrm>
            <a:off x="8141757" y="0"/>
            <a:ext cx="2550058" cy="7559675"/>
          </a:xfrm>
          <a:custGeom>
            <a:avLst/>
            <a:gdLst>
              <a:gd name="connsiteX0" fmla="*/ 0 w 2907861"/>
              <a:gd name="connsiteY0" fmla="*/ 0 h 6858000"/>
              <a:gd name="connsiteX1" fmla="*/ 2907861 w 2907861"/>
              <a:gd name="connsiteY1" fmla="*/ 0 h 6858000"/>
              <a:gd name="connsiteX2" fmla="*/ 2907861 w 2907861"/>
              <a:gd name="connsiteY2" fmla="*/ 6858000 h 6858000"/>
              <a:gd name="connsiteX3" fmla="*/ 0 w 2907861"/>
              <a:gd name="connsiteY3" fmla="*/ 6858000 h 6858000"/>
              <a:gd name="connsiteX4" fmla="*/ 871570 w 2907861"/>
              <a:gd name="connsiteY4" fmla="*/ 3432303 h 6858000"/>
              <a:gd name="connsiteX5" fmla="*/ 0 w 2907861"/>
              <a:gd name="connsiteY5" fmla="*/ 6607 h 6858000"/>
              <a:gd name="connsiteX6" fmla="*/ 0 w 290786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07861" h="6858000">
                <a:moveTo>
                  <a:pt x="0" y="0"/>
                </a:moveTo>
                <a:lnTo>
                  <a:pt x="2907861" y="0"/>
                </a:lnTo>
                <a:lnTo>
                  <a:pt x="2907861" y="6858000"/>
                </a:lnTo>
                <a:lnTo>
                  <a:pt x="0" y="6858000"/>
                </a:lnTo>
                <a:lnTo>
                  <a:pt x="871570" y="3432303"/>
                </a:lnTo>
                <a:lnTo>
                  <a:pt x="0" y="6607"/>
                </a:lnTo>
                <a:lnTo>
                  <a:pt x="0" y="0"/>
                </a:lnTo>
                <a:close/>
              </a:path>
            </a:pathLst>
          </a:custGeom>
          <a:solidFill>
            <a:srgbClr val="CBA0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sz="1579" dirty="0"/>
          </a:p>
        </p:txBody>
      </p:sp>
      <p:pic>
        <p:nvPicPr>
          <p:cNvPr id="8" name="Picture 10">
            <a:extLst>
              <a:ext uri="{FF2B5EF4-FFF2-40B4-BE49-F238E27FC236}">
                <a16:creationId xmlns="" xmlns:a16="http://schemas.microsoft.com/office/drawing/2014/main" id="{B5715D46-1ACB-4D6B-BFA3-32D8AE7E70BF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9242572" y="6881714"/>
            <a:ext cx="999573" cy="362974"/>
          </a:xfrm>
          <a:prstGeom prst="rect">
            <a:avLst/>
          </a:prstGeom>
        </p:spPr>
      </p:pic>
      <p:sp>
        <p:nvSpPr>
          <p:cNvPr id="9" name="Tijdelijke aanduiding voor tekst 14">
            <a:extLst>
              <a:ext uri="{FF2B5EF4-FFF2-40B4-BE49-F238E27FC236}">
                <a16:creationId xmlns="" xmlns:a16="http://schemas.microsoft.com/office/drawing/2014/main" id="{C592670B-C5A2-49BD-986D-6E6476496F8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61748" y="2339411"/>
            <a:ext cx="6707272" cy="687496"/>
          </a:xfrm>
        </p:spPr>
        <p:txBody>
          <a:bodyPr wrap="square" anchor="b" anchorCtr="0">
            <a:sp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4297" cap="none" baseline="0">
                <a:latin typeface="+mn-lt"/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grpSp>
        <p:nvGrpSpPr>
          <p:cNvPr id="23" name="Groep 22">
            <a:extLst>
              <a:ext uri="{FF2B5EF4-FFF2-40B4-BE49-F238E27FC236}">
                <a16:creationId xmlns="" xmlns:a16="http://schemas.microsoft.com/office/drawing/2014/main" id="{B51771AE-EA9F-4EBE-B4F7-99F39CFFA8C4}"/>
              </a:ext>
            </a:extLst>
          </p:cNvPr>
          <p:cNvGrpSpPr/>
          <p:nvPr userDrawn="1"/>
        </p:nvGrpSpPr>
        <p:grpSpPr>
          <a:xfrm>
            <a:off x="-1509233" y="1822426"/>
            <a:ext cx="1395632" cy="3914823"/>
            <a:chOff x="-1720996" y="519113"/>
            <a:chExt cx="1591456" cy="3551456"/>
          </a:xfrm>
        </p:grpSpPr>
        <p:sp>
          <p:nvSpPr>
            <p:cNvPr id="16" name="Content Placeholder 6">
              <a:extLst>
                <a:ext uri="{FF2B5EF4-FFF2-40B4-BE49-F238E27FC236}">
                  <a16:creationId xmlns="" xmlns:a16="http://schemas.microsoft.com/office/drawing/2014/main" id="{DB9E7F44-52B5-4EE1-89D9-2B9507D8AC7C}"/>
                </a:ext>
              </a:extLst>
            </p:cNvPr>
            <p:cNvSpPr txBox="1">
              <a:spLocks/>
            </p:cNvSpPr>
            <p:nvPr userDrawn="1">
              <p:custDataLst>
                <p:tags r:id="rId4"/>
              </p:custDataLst>
            </p:nvPr>
          </p:nvSpPr>
          <p:spPr>
            <a:xfrm>
              <a:off x="-1720996" y="519113"/>
              <a:ext cx="1591456" cy="26943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defPPr>
                <a:defRPr lang="nl-NL"/>
              </a:defPPr>
              <a:lvl1pPr marL="0" lvl="0" indent="0" defTabSz="914400" eaLnBrk="1" latinLnBrk="0" hangingPunct="1">
                <a:lnSpc>
                  <a:spcPct val="120000"/>
                </a:lnSpc>
                <a:spcBef>
                  <a:spcPts val="0"/>
                </a:spcBef>
                <a:buSzPct val="80000"/>
                <a:buFontTx/>
                <a:buNone/>
                <a:defRPr sz="1000">
                  <a:solidFill>
                    <a:schemeClr val="tx2"/>
                  </a:solidFill>
                  <a:latin typeface="+mn-lt"/>
                  <a:cs typeface="+mn-cs"/>
                </a:defRPr>
              </a:lvl1pPr>
              <a:lvl2pPr marL="447675" indent="-177800" defTabSz="914400" eaLnBrk="1" latinLnBrk="0" hangingPunct="1">
                <a:lnSpc>
                  <a:spcPct val="120000"/>
                </a:lnSpc>
                <a:spcBef>
                  <a:spcPts val="0"/>
                </a:spcBef>
                <a:buFont typeface="Arial" pitchFamily="34" charset="0"/>
                <a:buChar char="•"/>
                <a:defRPr sz="1000">
                  <a:solidFill>
                    <a:schemeClr val="tx2"/>
                  </a:solidFill>
                  <a:latin typeface="+mn-lt"/>
                  <a:cs typeface="+mn-cs"/>
                </a:defRPr>
              </a:lvl2pPr>
              <a:lvl3pPr marL="628650" indent="-180975" defTabSz="91440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itchFamily="34" charset="0"/>
                <a:buChar char="-"/>
                <a:defRPr sz="1000">
                  <a:solidFill>
                    <a:schemeClr val="tx2"/>
                  </a:solidFill>
                  <a:latin typeface="+mn-lt"/>
                  <a:cs typeface="+mn-cs"/>
                </a:defRPr>
              </a:lvl3pPr>
              <a:lvl4pPr marL="806450" indent="-177800" defTabSz="91440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itchFamily="34" charset="0"/>
                <a:buChar char="·"/>
                <a:defRPr sz="1000">
                  <a:solidFill>
                    <a:schemeClr val="tx2"/>
                  </a:solidFill>
                  <a:latin typeface="+mn-lt"/>
                  <a:cs typeface="+mn-cs"/>
                </a:defRPr>
              </a:lvl4pPr>
              <a:lvl5pPr marL="2057400" indent="-228600" defTabSz="914400" eaLnBrk="1" latinLnBrk="0" hangingPunct="1">
                <a:lnSpc>
                  <a:spcPct val="120000"/>
                </a:lnSpc>
                <a:spcBef>
                  <a:spcPts val="0"/>
                </a:spcBef>
                <a:buFont typeface="Arial" pitchFamily="34" charset="0"/>
                <a:buChar char="»"/>
                <a:defRPr sz="1000">
                  <a:solidFill>
                    <a:schemeClr val="tx2"/>
                  </a:solidFill>
                  <a:latin typeface="+mn-lt"/>
                  <a:cs typeface="+mn-cs"/>
                </a:defRPr>
              </a:lvl5pPr>
              <a:lvl6pPr marL="25146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latin typeface="+mn-lt"/>
                  <a:cs typeface="+mn-cs"/>
                </a:defRPr>
              </a:lvl6pPr>
              <a:lvl7pPr marL="29718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latin typeface="+mn-lt"/>
                  <a:cs typeface="+mn-cs"/>
                </a:defRPr>
              </a:lvl7pPr>
              <a:lvl8pPr marL="34290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latin typeface="+mn-lt"/>
                  <a:cs typeface="+mn-cs"/>
                </a:defRPr>
              </a:lvl8pPr>
              <a:lvl9pPr marL="38862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latin typeface="+mn-lt"/>
                  <a:cs typeface="+mn-cs"/>
                </a:defRPr>
              </a:lvl9pPr>
            </a:lstStyle>
            <a:p>
              <a:pPr lvl="0">
                <a:lnSpc>
                  <a:spcPct val="110000"/>
                </a:lnSpc>
              </a:pPr>
              <a:r>
                <a:rPr lang="nl-NL" sz="877" b="1" noProof="0" dirty="0">
                  <a:solidFill>
                    <a:schemeClr val="tx1"/>
                  </a:solidFill>
                </a:rPr>
                <a:t>De achtergrondkleur van de dia aanpassen:</a:t>
              </a:r>
            </a:p>
          </p:txBody>
        </p:sp>
        <p:sp>
          <p:nvSpPr>
            <p:cNvPr id="17" name="Content Placeholder 4">
              <a:extLst>
                <a:ext uri="{FF2B5EF4-FFF2-40B4-BE49-F238E27FC236}">
                  <a16:creationId xmlns="" xmlns:a16="http://schemas.microsoft.com/office/drawing/2014/main" id="{332771B9-0BE0-4AF5-B468-12CD0893ACDB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1720996" y="949393"/>
              <a:ext cx="1591456" cy="102853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 marL="269875" indent="-269875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SzPct val="80000"/>
                <a:buFontTx/>
                <a:buBlip>
                  <a:blip r:embed="rId9"/>
                </a:buBlip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447675" indent="-17780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Arial" pitchFamily="34" charset="0"/>
                <a:buChar char="•"/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628650" indent="-180975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itchFamily="34" charset="0"/>
                <a:buChar char="-"/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806450" indent="-17780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itchFamily="34" charset="0"/>
                <a:buChar char="·"/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Arial" pitchFamily="34" charset="0"/>
                <a:buChar char="»"/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20000"/>
                </a:lnSpc>
                <a:buFontTx/>
                <a:buNone/>
              </a:pPr>
              <a:r>
                <a:rPr lang="nl-NL" sz="877" noProof="0" dirty="0">
                  <a:solidFill>
                    <a:schemeClr val="tx1"/>
                  </a:solidFill>
                  <a:latin typeface="+mn-lt"/>
                </a:rPr>
                <a:t>Klik met de rechtermuisknop op de gekleurde achtergrond en kies voor </a:t>
              </a:r>
              <a:r>
                <a:rPr lang="nl-NL" sz="877" b="0" noProof="0" dirty="0">
                  <a:solidFill>
                    <a:schemeClr val="tx1"/>
                  </a:solidFill>
                  <a:latin typeface="+mn-lt"/>
                </a:rPr>
                <a:t>Achtergrond opmaken.</a:t>
              </a:r>
            </a:p>
            <a:p>
              <a:pPr marL="0" marR="0" lvl="0" indent="0" algn="l" defTabSz="801929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80000"/>
                <a:buFontTx/>
                <a:buNone/>
                <a:tabLst/>
                <a:defRPr/>
              </a:pPr>
              <a:r>
                <a:rPr lang="nl-NL" sz="877" noProof="0" dirty="0">
                  <a:solidFill>
                    <a:schemeClr val="tx1"/>
                  </a:solidFill>
                  <a:latin typeface="+mn-lt"/>
                </a:rPr>
                <a:t>Kies onder </a:t>
              </a:r>
              <a:r>
                <a:rPr lang="nl-NL" sz="877" b="0" noProof="0" dirty="0">
                  <a:solidFill>
                    <a:schemeClr val="tx1"/>
                  </a:solidFill>
                  <a:latin typeface="+mn-lt"/>
                </a:rPr>
                <a:t>Kleur</a:t>
              </a:r>
              <a:r>
                <a:rPr lang="nl-NL" sz="877" noProof="0" dirty="0">
                  <a:solidFill>
                    <a:schemeClr val="tx1"/>
                  </a:solidFill>
                  <a:latin typeface="+mn-lt"/>
                </a:rPr>
                <a:t> uit de Themakleuren een andere kleur.</a:t>
              </a:r>
              <a:endParaRPr lang="nl-NL" sz="877" b="1" noProof="0" dirty="0">
                <a:solidFill>
                  <a:schemeClr val="tx1"/>
                </a:solidFill>
                <a:latin typeface="+mn-lt"/>
              </a:endParaRPr>
            </a:p>
          </p:txBody>
        </p:sp>
        <p:pic>
          <p:nvPicPr>
            <p:cNvPr id="19" name="Afbeelding 18">
              <a:extLst>
                <a:ext uri="{FF2B5EF4-FFF2-40B4-BE49-F238E27FC236}">
                  <a16:creationId xmlns="" xmlns:a16="http://schemas.microsoft.com/office/drawing/2014/main" id="{BE01B4A2-AE1F-440A-A395-6D9F1BB5FE6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720996" y="2317751"/>
              <a:ext cx="1168545" cy="1752818"/>
            </a:xfrm>
            <a:prstGeom prst="rect">
              <a:avLst/>
            </a:prstGeom>
          </p:spPr>
        </p:pic>
        <p:cxnSp>
          <p:nvCxnSpPr>
            <p:cNvPr id="22" name="Rechte verbindingslijn 21">
              <a:extLst>
                <a:ext uri="{FF2B5EF4-FFF2-40B4-BE49-F238E27FC236}">
                  <a16:creationId xmlns="" xmlns:a16="http://schemas.microsoft.com/office/drawing/2014/main" id="{0A0F4C3B-9F21-4C0B-9C16-653E4A5F5B0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720996" y="2269019"/>
              <a:ext cx="1591456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Tijdelijke aanduiding voor afbeelding 16">
            <a:extLst>
              <a:ext uri="{FF2B5EF4-FFF2-40B4-BE49-F238E27FC236}">
                <a16:creationId xmlns="" xmlns:a16="http://schemas.microsoft.com/office/drawing/2014/main" id="{197869EB-348A-462C-8C86-C5F6A66BD4A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946006" y="6810456"/>
            <a:ext cx="1000779" cy="503376"/>
          </a:xfrm>
          <a:noFill/>
        </p:spPr>
        <p:txBody>
          <a:bodyPr wrap="square" bIns="0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789"/>
            </a:lvl1pPr>
          </a:lstStyle>
          <a:p>
            <a:r>
              <a:rPr lang="nl-NL" dirty="0"/>
              <a:t>Eventueel programmalogo</a:t>
            </a:r>
          </a:p>
        </p:txBody>
      </p:sp>
    </p:spTree>
    <p:extLst>
      <p:ext uri="{BB962C8B-B14F-4D97-AF65-F5344CB8AC3E}">
        <p14:creationId xmlns:p14="http://schemas.microsoft.com/office/powerpoint/2010/main" val="3083675943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ceHolder 1"/>
          <p:cNvSpPr>
            <a:spLocks noGrp="1"/>
          </p:cNvSpPr>
          <p:nvPr>
            <p:ph type="title"/>
          </p:nvPr>
        </p:nvSpPr>
        <p:spPr>
          <a:xfrm>
            <a:off x="534591" y="301593"/>
            <a:ext cx="9622211" cy="126193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2096" b="0" strike="noStrike" spc="-1">
              <a:solidFill>
                <a:srgbClr val="FFFFFF"/>
              </a:solidFill>
              <a:latin typeface="Apple SD 산돌고딕 Neo 옅은체"/>
            </a:endParaRPr>
          </a:p>
        </p:txBody>
      </p:sp>
      <p:sp>
        <p:nvSpPr>
          <p:cNvPr id="4" name="PlaceHolder 2"/>
          <p:cNvSpPr>
            <a:spLocks noGrp="1"/>
          </p:cNvSpPr>
          <p:nvPr>
            <p:ph type="subTitle"/>
          </p:nvPr>
        </p:nvSpPr>
        <p:spPr>
          <a:xfrm>
            <a:off x="534591" y="1768686"/>
            <a:ext cx="9622211" cy="4384215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2806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13777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34591" y="301593"/>
            <a:ext cx="9622211" cy="126193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2096" b="0" strike="noStrike" spc="-1">
              <a:solidFill>
                <a:srgbClr val="FFFFFF"/>
              </a:solidFill>
              <a:latin typeface="Apple SD 산돌고딕 Neo 옅은체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534591" y="1768686"/>
            <a:ext cx="9622211" cy="438421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ctr">
              <a:spcBef>
                <a:spcPts val="1243"/>
              </a:spcBef>
              <a:defRPr/>
            </a:lvl1pPr>
          </a:lstStyle>
          <a:p>
            <a:pPr algn="ctr">
              <a:spcBef>
                <a:spcPts val="1417"/>
              </a:spcBef>
            </a:pPr>
            <a:endParaRPr lang="en-US" sz="1850" b="0" strike="noStrike" spc="-1">
              <a:solidFill>
                <a:srgbClr val="FFFFFF"/>
              </a:solidFill>
              <a:latin typeface="Apple SD 산돌고딕 Neo 옅은체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>
          <a:xfrm>
            <a:off x="9971018" y="7187441"/>
            <a:ext cx="445924" cy="27540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ctr"/>
            <a:fld id="{E5ED9DC1-C3E1-4CA1-8161-A0BE346CE433}" type="slidenum">
              <a:rPr lang="en-US" sz="991" spc="-1" smtClean="0">
                <a:latin typeface="Apple SD 산돌고딕 Neo 옅은체"/>
                <a:ea typeface="Apple SD 산돌고딕 Neo 옅은체"/>
              </a:rPr>
              <a:pPr algn="ctr"/>
              <a:t>‹nr.›</a:t>
            </a:fld>
            <a:endParaRPr lang="en-US" sz="991" spc="-1" dirty="0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87444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noProof="0" smtClean="0"/>
              <a:t>Klik om de stijl te bewerken</a:t>
            </a:r>
            <a:endParaRPr lang="en-GB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2511223" y="6935828"/>
            <a:ext cx="1417005" cy="402483"/>
          </a:xfrm>
          <a:prstGeom prst="rect">
            <a:avLst/>
          </a:prstGeom>
        </p:spPr>
        <p:txBody>
          <a:bodyPr/>
          <a:lstStyle/>
          <a:p>
            <a:fld id="{F2443E58-CDC3-4782-B82C-4D381C795B98}" type="datetime1">
              <a:rPr lang="en-GB" noProof="0" smtClean="0"/>
              <a:t>11/12/2019</a:t>
            </a:fld>
            <a:endParaRPr lang="en-GB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en-GB" noProof="0" smtClean="0"/>
              <a:t>‹nr.›</a:t>
            </a:fld>
            <a:endParaRPr lang="en-GB" noProof="0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587071" y="1063079"/>
            <a:ext cx="9545669" cy="5039164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Photo</a:t>
            </a:r>
          </a:p>
        </p:txBody>
      </p:sp>
    </p:spTree>
    <p:extLst>
      <p:ext uri="{BB962C8B-B14F-4D97-AF65-F5344CB8AC3E}">
        <p14:creationId xmlns:p14="http://schemas.microsoft.com/office/powerpoint/2010/main" val="21017562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kst en afbeelding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>
            <a:extLst>
              <a:ext uri="{FF2B5EF4-FFF2-40B4-BE49-F238E27FC236}">
                <a16:creationId xmlns:a16="http://schemas.microsoft.com/office/drawing/2014/main" xmlns="" id="{51926A24-1AF9-4115-8A05-8F582842F81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393" y="1751"/>
          <a:ext cx="1392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" name="think-cell Slide" r:id="rId5" imgW="338" imgH="337" progId="TCLayout.ActiveDocument.1">
                  <p:embed/>
                </p:oleObj>
              </mc:Choice>
              <mc:Fallback>
                <p:oleObj name="think-cell Slide" r:id="rId5" imgW="338" imgH="33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393" y="1751"/>
                        <a:ext cx="1392" cy="1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hthoek 7" hidden="1">
            <a:extLst>
              <a:ext uri="{FF2B5EF4-FFF2-40B4-BE49-F238E27FC236}">
                <a16:creationId xmlns:a16="http://schemas.microsoft.com/office/drawing/2014/main" xmlns="" id="{5AE742C6-4EAA-4586-A6B4-8682314DD16D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39216" cy="1749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nl-NL" sz="3507" b="0" i="0" baseline="0" dirty="0"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="" id="{D751A05C-7832-4FD4-B351-073B56A71D3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61750" y="2271403"/>
            <a:ext cx="5051250" cy="4049326"/>
          </a:xfrm>
        </p:spPr>
        <p:txBody>
          <a:bodyPr>
            <a:normAutofit/>
          </a:bodyPr>
          <a:lstStyle>
            <a:lvl1pPr>
              <a:defRPr sz="1754"/>
            </a:lvl1pPr>
            <a:lvl2pPr>
              <a:defRPr sz="1754"/>
            </a:lvl2pPr>
            <a:lvl3pPr>
              <a:defRPr sz="1754"/>
            </a:lvl3pPr>
            <a:lvl4pPr>
              <a:defRPr sz="1754"/>
            </a:lvl4pPr>
            <a:lvl5pPr>
              <a:defRPr sz="1754"/>
            </a:lvl5pPr>
          </a:lstStyle>
          <a:p>
            <a:pPr lvl="0"/>
            <a:r>
              <a:rPr lang="nl-NL" dirty="0"/>
              <a:t>Backspace om </a:t>
            </a:r>
            <a:r>
              <a:rPr lang="nl-NL" dirty="0" err="1"/>
              <a:t>bullet</a:t>
            </a:r>
            <a:r>
              <a:rPr lang="nl-NL" dirty="0"/>
              <a:t> weg te halen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="" id="{21580487-F90E-47D3-97CA-DB74F2019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/>
              <a:t>Voettekst invullen via Invoegen - Koptekst en voettekst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xmlns="" id="{9A5EAF1B-6806-4BFC-A9A6-B83DAAFDA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1EF90-EEA4-4DC0-ADC4-2316CACBDB4E}" type="slidenum">
              <a:rPr lang="nl-NL" smtClean="0"/>
              <a:t>‹nr.›</a:t>
            </a:fld>
            <a:endParaRPr lang="nl-NL" dirty="0"/>
          </a:p>
        </p:txBody>
      </p:sp>
      <p:sp>
        <p:nvSpPr>
          <p:cNvPr id="12" name="Titel 11">
            <a:extLst>
              <a:ext uri="{FF2B5EF4-FFF2-40B4-BE49-F238E27FC236}">
                <a16:creationId xmlns:a16="http://schemas.microsoft.com/office/drawing/2014/main" xmlns="" id="{A33253EC-3BC6-4F9F-9950-D38EFCC7BD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1750" y="783540"/>
            <a:ext cx="5051250" cy="610680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/>
              <a:t>Titel</a:t>
            </a:r>
          </a:p>
        </p:txBody>
      </p:sp>
      <p:sp>
        <p:nvSpPr>
          <p:cNvPr id="13" name="Tijdelijke aanduiding voor afbeelding 16">
            <a:extLst>
              <a:ext uri="{FF2B5EF4-FFF2-40B4-BE49-F238E27FC236}">
                <a16:creationId xmlns:a16="http://schemas.microsoft.com/office/drawing/2014/main" xmlns="" id="{F8697454-B9F8-4F8B-AA3D-9892C54FA15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22969" y="1249447"/>
            <a:ext cx="4468844" cy="5071282"/>
          </a:xfrm>
          <a:solidFill>
            <a:schemeClr val="accent1">
              <a:lumMod val="20000"/>
              <a:lumOff val="80000"/>
            </a:schemeClr>
          </a:solidFill>
        </p:spPr>
        <p:txBody>
          <a:bodyPr bIns="648000" anchor="ctr" anchorCtr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754"/>
            </a:lvl1pPr>
          </a:lstStyle>
          <a:p>
            <a:r>
              <a:rPr lang="nl-NL" dirty="0"/>
              <a:t>Klik op icoon om afbeelding in te voegen</a:t>
            </a:r>
          </a:p>
        </p:txBody>
      </p:sp>
      <p:sp>
        <p:nvSpPr>
          <p:cNvPr id="11" name="Tijdelijke aanduiding voor afbeelding 16">
            <a:extLst>
              <a:ext uri="{FF2B5EF4-FFF2-40B4-BE49-F238E27FC236}">
                <a16:creationId xmlns:a16="http://schemas.microsoft.com/office/drawing/2014/main" xmlns="" id="{78EF0444-A6DB-400A-B09D-0973BA247CF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946006" y="6810456"/>
            <a:ext cx="1000779" cy="503376"/>
          </a:xfrm>
          <a:solidFill>
            <a:schemeClr val="bg1"/>
          </a:solidFill>
        </p:spPr>
        <p:txBody>
          <a:bodyPr wrap="square" bIns="0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789"/>
            </a:lvl1pPr>
          </a:lstStyle>
          <a:p>
            <a:r>
              <a:rPr lang="nl-NL" dirty="0"/>
              <a:t>Eventueel programmalogo</a:t>
            </a:r>
          </a:p>
        </p:txBody>
      </p:sp>
    </p:spTree>
    <p:extLst>
      <p:ext uri="{BB962C8B-B14F-4D97-AF65-F5344CB8AC3E}">
        <p14:creationId xmlns:p14="http://schemas.microsoft.com/office/powerpoint/2010/main" val="28454146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houdsopga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>
            <a:extLst>
              <a:ext uri="{FF2B5EF4-FFF2-40B4-BE49-F238E27FC236}">
                <a16:creationId xmlns:a16="http://schemas.microsoft.com/office/drawing/2014/main" xmlns="" id="{8B7702C9-AE11-490E-82A2-3ABBC386E97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393" y="1751"/>
          <a:ext cx="1392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1" name="think-cell Slide" r:id="rId5" imgW="338" imgH="337" progId="TCLayout.ActiveDocument.1">
                  <p:embed/>
                </p:oleObj>
              </mc:Choice>
              <mc:Fallback>
                <p:oleObj name="think-cell Slide" r:id="rId5" imgW="338" imgH="33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393" y="1751"/>
                        <a:ext cx="1392" cy="1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hthoek 3" hidden="1">
            <a:extLst>
              <a:ext uri="{FF2B5EF4-FFF2-40B4-BE49-F238E27FC236}">
                <a16:creationId xmlns:a16="http://schemas.microsoft.com/office/drawing/2014/main" xmlns="" id="{FB132FB0-E92A-40F2-BF86-1B3B35A0084F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39216" cy="1749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nl-NL" sz="4296" b="0" i="0" baseline="0" dirty="0"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xmlns="" id="{67312B0C-E62E-4AF7-A98D-8C5A81B4F9C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>
            <a:lvl1pPr marL="554026" indent="-554026">
              <a:buSzPct val="90000"/>
              <a:buFont typeface="+mj-lt"/>
              <a:buAutoNum type="arabicPeriod"/>
              <a:defRPr>
                <a:latin typeface="+mj-lt"/>
              </a:defRPr>
            </a:lvl1pPr>
            <a:lvl2pPr marL="785103" indent="-233860">
              <a:defRPr sz="2455"/>
            </a:lvl2pPr>
            <a:lvl3pPr marL="1024531" indent="-235253">
              <a:defRPr sz="2455"/>
            </a:lvl3pPr>
            <a:lvl4pPr marL="1257000" indent="-243605">
              <a:defRPr sz="2455"/>
            </a:lvl4pPr>
            <a:lvl5pPr marL="1496428" indent="-235253">
              <a:defRPr sz="2455"/>
            </a:lvl5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="" id="{21580487-F90E-47D3-97CA-DB74F2019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/>
              <a:t>Voettekst invullen via Invoegen - Koptekst en voettekst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xmlns="" id="{9A5EAF1B-6806-4BFC-A9A6-B83DAAFDA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1EF90-EEA4-4DC0-ADC4-2316CACBDB4E}" type="slidenum">
              <a:rPr lang="nl-NL" smtClean="0"/>
              <a:t>‹nr.›</a:t>
            </a:fld>
            <a:endParaRPr lang="nl-NL" dirty="0"/>
          </a:p>
        </p:txBody>
      </p:sp>
      <p:sp>
        <p:nvSpPr>
          <p:cNvPr id="15" name="Titel 1">
            <a:extLst>
              <a:ext uri="{FF2B5EF4-FFF2-40B4-BE49-F238E27FC236}">
                <a16:creationId xmlns:a16="http://schemas.microsoft.com/office/drawing/2014/main" xmlns="" id="{8377452A-A6A3-4F19-85B6-F0330ABCEFB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61750" y="454117"/>
            <a:ext cx="5987693" cy="748083"/>
          </a:xfrm>
        </p:spPr>
        <p:txBody>
          <a:bodyPr wrap="square" anchor="t" anchorCtr="0"/>
          <a:lstStyle>
            <a:lvl1pPr algn="l">
              <a:lnSpc>
                <a:spcPct val="90000"/>
              </a:lnSpc>
              <a:spcBef>
                <a:spcPts val="0"/>
              </a:spcBef>
              <a:defRPr sz="4296"/>
            </a:lvl1pPr>
          </a:lstStyle>
          <a:p>
            <a:r>
              <a:rPr lang="nl-NL" dirty="0"/>
              <a:t>Titel deel 1 </a:t>
            </a:r>
            <a:r>
              <a:rPr lang="nl-NL" dirty="0" err="1"/>
              <a:t>linkslijnend</a:t>
            </a:r>
            <a:endParaRPr lang="nl-NL" dirty="0"/>
          </a:p>
        </p:txBody>
      </p:sp>
      <p:sp>
        <p:nvSpPr>
          <p:cNvPr id="9" name="Tijdelijke aanduiding voor tekst 14">
            <a:extLst>
              <a:ext uri="{FF2B5EF4-FFF2-40B4-BE49-F238E27FC236}">
                <a16:creationId xmlns:a16="http://schemas.microsoft.com/office/drawing/2014/main" xmlns="" id="{1949E2D2-1586-4C5B-A311-57B8EEB4C80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61750" y="1233587"/>
            <a:ext cx="5987693" cy="820930"/>
          </a:xfrm>
        </p:spPr>
        <p:txBody>
          <a:bodyPr wrap="square">
            <a:sp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5261" cap="all" baseline="0">
                <a:latin typeface="+mj-lt"/>
              </a:defRPr>
            </a:lvl1pPr>
          </a:lstStyle>
          <a:p>
            <a:pPr lvl="0"/>
            <a:r>
              <a:rPr lang="nl-NL" dirty="0"/>
              <a:t>Titel deel 2</a:t>
            </a:r>
          </a:p>
        </p:txBody>
      </p:sp>
      <p:sp>
        <p:nvSpPr>
          <p:cNvPr id="14" name="Tijdelijke aanduiding voor afbeelding 16">
            <a:extLst>
              <a:ext uri="{FF2B5EF4-FFF2-40B4-BE49-F238E27FC236}">
                <a16:creationId xmlns:a16="http://schemas.microsoft.com/office/drawing/2014/main" xmlns="" id="{E4275016-2E73-4329-9802-93443945009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946006" y="6810456"/>
            <a:ext cx="1000779" cy="503376"/>
          </a:xfrm>
          <a:solidFill>
            <a:schemeClr val="bg1"/>
          </a:solidFill>
        </p:spPr>
        <p:txBody>
          <a:bodyPr wrap="square" bIns="0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789"/>
            </a:lvl1pPr>
          </a:lstStyle>
          <a:p>
            <a:r>
              <a:rPr lang="nl-NL" dirty="0"/>
              <a:t>Eventueel programmalogo</a:t>
            </a:r>
          </a:p>
        </p:txBody>
      </p:sp>
    </p:spTree>
    <p:extLst>
      <p:ext uri="{BB962C8B-B14F-4D97-AF65-F5344CB8AC3E}">
        <p14:creationId xmlns:p14="http://schemas.microsoft.com/office/powerpoint/2010/main" val="21086393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7A2A4-F823-488E-98EE-B08E7160EC1C}" type="datetimeFigureOut">
              <a:rPr lang="nl-BE" smtClean="0"/>
              <a:t>11/12/2019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FC753-26FB-4B27-A844-5AB39C88C6A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6667345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9494" y="1884671"/>
            <a:ext cx="9221689" cy="3144614"/>
          </a:xfrm>
        </p:spPr>
        <p:txBody>
          <a:bodyPr anchor="b"/>
          <a:lstStyle>
            <a:lvl1pPr>
              <a:defRPr sz="6614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494" y="5059035"/>
            <a:ext cx="9221689" cy="1653678"/>
          </a:xfrm>
        </p:spPr>
        <p:txBody>
          <a:bodyPr/>
          <a:lstStyle>
            <a:lvl1pPr marL="0" indent="0">
              <a:buNone/>
              <a:defRPr sz="2646">
                <a:solidFill>
                  <a:schemeClr val="tx1"/>
                </a:solidFill>
              </a:defRPr>
            </a:lvl1pPr>
            <a:lvl2pPr marL="503972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7A2A4-F823-488E-98EE-B08E7160EC1C}" type="datetimeFigureOut">
              <a:rPr lang="nl-BE" smtClean="0"/>
              <a:t>11/12/2019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FC753-26FB-4B27-A844-5AB39C88C6A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7232493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5062" y="2012414"/>
            <a:ext cx="4544021" cy="4796544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2730" y="2012414"/>
            <a:ext cx="4544021" cy="4796544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7A2A4-F823-488E-98EE-B08E7160EC1C}" type="datetimeFigureOut">
              <a:rPr lang="nl-BE" smtClean="0"/>
              <a:t>11/12/2019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FC753-26FB-4B27-A844-5AB39C88C6A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016435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402484"/>
            <a:ext cx="9221689" cy="1461188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1853171"/>
            <a:ext cx="4523137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6456" y="2761381"/>
            <a:ext cx="4523137" cy="4061576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12731" y="1853171"/>
            <a:ext cx="4545413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12731" y="2761381"/>
            <a:ext cx="4545413" cy="4061576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7A2A4-F823-488E-98EE-B08E7160EC1C}" type="datetimeFigureOut">
              <a:rPr lang="nl-BE" smtClean="0"/>
              <a:t>11/12/2019</a:t>
            </a:fld>
            <a:endParaRPr lang="nl-B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FC753-26FB-4B27-A844-5AB39C88C6A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439639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7A2A4-F823-488E-98EE-B08E7160EC1C}" type="datetimeFigureOut">
              <a:rPr lang="nl-BE" smtClean="0"/>
              <a:t>11/12/2019</a:t>
            </a:fld>
            <a:endParaRPr lang="nl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FC753-26FB-4B27-A844-5AB39C88C6A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4310346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7A2A4-F823-488E-98EE-B08E7160EC1C}" type="datetimeFigureOut">
              <a:rPr lang="nl-BE" smtClean="0"/>
              <a:t>11/12/2019</a:t>
            </a:fld>
            <a:endParaRPr lang="nl-B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FC753-26FB-4B27-A844-5AB39C88C6AB}" type="slidenum">
              <a:rPr lang="nl-BE" smtClean="0"/>
              <a:t>‹nr.›</a:t>
            </a:fld>
            <a:endParaRPr lang="nl-BE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3" hasCustomPrompt="1"/>
          </p:nvPr>
        </p:nvSpPr>
        <p:spPr>
          <a:xfrm>
            <a:off x="367013" y="1076323"/>
            <a:ext cx="10324800" cy="5040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err="1"/>
              <a:t>Klik</a:t>
            </a:r>
            <a:r>
              <a:rPr lang="en-US" dirty="0"/>
              <a:t> op het pictogram om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afbeelding</a:t>
            </a:r>
            <a:r>
              <a:rPr lang="en-US" dirty="0"/>
              <a:t> in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voegen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5502535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5413" y="1088455"/>
            <a:ext cx="5412730" cy="5372269"/>
          </a:xfr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7A2A4-F823-488E-98EE-B08E7160EC1C}" type="datetimeFigureOut">
              <a:rPr lang="nl-BE" smtClean="0"/>
              <a:t>11/12/2019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FC753-26FB-4B27-A844-5AB39C88C6A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114842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45413" y="1088455"/>
            <a:ext cx="5412730" cy="5372269"/>
          </a:xfrm>
        </p:spPr>
        <p:txBody>
          <a:bodyPr anchor="t"/>
          <a:lstStyle>
            <a:lvl1pPr marL="0" indent="0">
              <a:buNone/>
              <a:defRPr sz="3527"/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7A2A4-F823-488E-98EE-B08E7160EC1C}" type="datetimeFigureOut">
              <a:rPr lang="nl-BE" smtClean="0"/>
              <a:t>11/12/2019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FC753-26FB-4B27-A844-5AB39C88C6A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605340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368333" y="1080277"/>
            <a:ext cx="10323481" cy="5039398"/>
          </a:xfrm>
          <a:prstGeom prst="rect">
            <a:avLst/>
          </a:prstGeom>
          <a:solidFill>
            <a:srgbClr val="1E64C8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13" tIns="22856" rIns="45713" bIns="2285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BE" sz="636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5062" y="402484"/>
            <a:ext cx="9221689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5062" y="2012414"/>
            <a:ext cx="9221689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062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A7A2A4-F823-488E-98EE-B08E7160EC1C}" type="datetimeFigureOut">
              <a:rPr lang="nl-BE" smtClean="0"/>
              <a:t>11/12/2019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1663" y="7006700"/>
            <a:ext cx="3608487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51093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2FC753-26FB-4B27-A844-5AB39C88C6AB}" type="slidenum">
              <a:rPr lang="nl-BE" smtClean="0"/>
              <a:t>‹nr.›</a:t>
            </a:fld>
            <a:endParaRPr lang="nl-BE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" y="6119675"/>
            <a:ext cx="1799619" cy="1440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52016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517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  <p:sldLayoutId id="2147483726" r:id="rId17"/>
  </p:sldLayoutIdLst>
  <p:txStyles>
    <p:titleStyle>
      <a:lvl1pPr algn="l" defTabSz="1007943" rtl="0" eaLnBrk="1" latinLnBrk="0" hangingPunct="1">
        <a:lnSpc>
          <a:spcPct val="90000"/>
        </a:lnSpc>
        <a:spcBef>
          <a:spcPct val="0"/>
        </a:spcBef>
        <a:buNone/>
        <a:defRPr sz="4850" kern="1200">
          <a:solidFill>
            <a:schemeClr val="tx1"/>
          </a:solidFill>
          <a:latin typeface="UGent Panno Text" panose="02000506040000040003" pitchFamily="50" charset="0"/>
          <a:ea typeface="+mj-ea"/>
          <a:cs typeface="+mj-cs"/>
        </a:defRPr>
      </a:lvl1pPr>
    </p:titleStyle>
    <p:bodyStyle>
      <a:lvl1pPr marL="251986" indent="-251986" algn="l" defTabSz="1007943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086" kern="1200">
          <a:solidFill>
            <a:schemeClr val="tx1"/>
          </a:solidFill>
          <a:latin typeface="UGent Panno Text" panose="02000506040000040003" pitchFamily="50" charset="0"/>
          <a:ea typeface="+mn-ea"/>
          <a:cs typeface="+mn-cs"/>
        </a:defRPr>
      </a:lvl1pPr>
      <a:lvl2pPr marL="75595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UGent Panno Text" panose="02000506040000040003" pitchFamily="50" charset="0"/>
          <a:ea typeface="+mn-ea"/>
          <a:cs typeface="+mn-cs"/>
        </a:defRPr>
      </a:lvl2pPr>
      <a:lvl3pPr marL="1259929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UGent Panno Text" panose="02000506040000040003" pitchFamily="50" charset="0"/>
          <a:ea typeface="+mn-ea"/>
          <a:cs typeface="+mn-cs"/>
        </a:defRPr>
      </a:lvl3pPr>
      <a:lvl4pPr marL="1763900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UGent Panno Text" panose="02000506040000040003" pitchFamily="50" charset="0"/>
          <a:ea typeface="+mn-ea"/>
          <a:cs typeface="+mn-cs"/>
        </a:defRPr>
      </a:lvl4pPr>
      <a:lvl5pPr marL="2267872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UGent Panno Text" panose="02000506040000040003" pitchFamily="50" charset="0"/>
          <a:ea typeface="+mn-ea"/>
          <a:cs typeface="+mn-cs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30.jpe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10" Type="http://schemas.openxmlformats.org/officeDocument/2006/relationships/image" Target="../media/image28.jpe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8.jpeg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8.jpeg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8.jpeg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21.png"/><Relationship Id="rId2" Type="http://schemas.openxmlformats.org/officeDocument/2006/relationships/tags" Target="../tags/tag8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4.bin"/><Relationship Id="rId4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4" t="35434" r="23552" b="13384"/>
          <a:stretch/>
        </p:blipFill>
        <p:spPr>
          <a:xfrm>
            <a:off x="378964" y="1066800"/>
            <a:ext cx="10312849" cy="5050528"/>
          </a:xfrm>
        </p:spPr>
      </p:pic>
      <p:sp>
        <p:nvSpPr>
          <p:cNvPr id="3" name="TextBox 2"/>
          <p:cNvSpPr txBox="1"/>
          <p:nvPr/>
        </p:nvSpPr>
        <p:spPr>
          <a:xfrm>
            <a:off x="378965" y="3593561"/>
            <a:ext cx="3869185" cy="2523768"/>
          </a:xfrm>
          <a:prstGeom prst="rect">
            <a:avLst/>
          </a:prstGeom>
          <a:solidFill>
            <a:srgbClr val="1E64C8"/>
          </a:solidFill>
        </p:spPr>
        <p:txBody>
          <a:bodyPr wrap="square" rtlCol="0" anchor="b">
            <a:spAutoFit/>
          </a:bodyPr>
          <a:lstStyle/>
          <a:p>
            <a:pPr marL="355600" lvl="0"/>
            <a:endParaRPr lang="nl-NL" sz="2400" b="1" u="sng" dirty="0" smtClean="0">
              <a:solidFill>
                <a:prstClr val="white"/>
              </a:solidFill>
              <a:latin typeface="UGent Panno Text SemiBold" panose="02000706040000040003" pitchFamily="50" charset="0"/>
            </a:endParaRPr>
          </a:p>
          <a:p>
            <a:pPr marL="355600" lvl="0"/>
            <a:r>
              <a:rPr lang="nl-NL" sz="2400" b="1" u="sng" dirty="0" smtClean="0">
                <a:solidFill>
                  <a:prstClr val="white"/>
                </a:solidFill>
                <a:latin typeface="UGent Panno Text SemiBold" panose="02000706040000040003" pitchFamily="50" charset="0"/>
              </a:rPr>
              <a:t>Transkribus-LA ervaringen met drukwerk</a:t>
            </a:r>
            <a:endParaRPr lang="nl-BE" sz="2400" b="1" u="sng" dirty="0">
              <a:solidFill>
                <a:prstClr val="white"/>
              </a:solidFill>
              <a:latin typeface="UGent Panno Text SemiBold" panose="02000706040000040003" pitchFamily="50" charset="0"/>
            </a:endParaRPr>
          </a:p>
          <a:p>
            <a:pPr marL="355600"/>
            <a:endParaRPr lang="en-US" sz="1400" dirty="0">
              <a:solidFill>
                <a:schemeClr val="bg1"/>
              </a:solidFill>
              <a:latin typeface="UGent Panno Text" panose="02000506040000040003" pitchFamily="50" charset="0"/>
            </a:endParaRPr>
          </a:p>
          <a:p>
            <a:pPr marL="698500" indent="-342900">
              <a:buFont typeface="UGent Panno Text" panose="02000506040000040003" pitchFamily="2" charset="0"/>
              <a:buChar char="→"/>
            </a:pPr>
            <a:r>
              <a:rPr lang="en-US" sz="1200" dirty="0" smtClean="0">
                <a:solidFill>
                  <a:schemeClr val="bg1"/>
                </a:solidFill>
                <a:latin typeface="UGent Panno Text Medium" panose="02000606040000040003" pitchFamily="2" charset="0"/>
              </a:rPr>
              <a:t>Researcher-in-Residence project ‘Entangled Histories’.</a:t>
            </a:r>
          </a:p>
          <a:p>
            <a:pPr marL="698500" indent="-342900">
              <a:buFont typeface="UGent Panno Text" panose="02000506040000040003" pitchFamily="2" charset="0"/>
              <a:buChar char="→"/>
            </a:pPr>
            <a:r>
              <a:rPr lang="en-US" sz="1200" dirty="0" err="1" smtClean="0">
                <a:solidFill>
                  <a:schemeClr val="bg1"/>
                </a:solidFill>
                <a:latin typeface="UGent Panno Text Medium" panose="02000606040000040003" pitchFamily="2" charset="0"/>
              </a:rPr>
              <a:t>Vroegmoderne</a:t>
            </a:r>
            <a:r>
              <a:rPr lang="en-US" sz="1200" dirty="0" smtClean="0">
                <a:solidFill>
                  <a:schemeClr val="bg1"/>
                </a:solidFill>
                <a:latin typeface="UGent Panno Text Medium" panose="02000606040000040003" pitchFamily="2" charset="0"/>
              </a:rPr>
              <a:t> provincial </a:t>
            </a:r>
            <a:r>
              <a:rPr lang="en-US" sz="1200" dirty="0" err="1" smtClean="0">
                <a:solidFill>
                  <a:schemeClr val="bg1"/>
                </a:solidFill>
                <a:latin typeface="UGent Panno Text Medium" panose="02000606040000040003" pitchFamily="2" charset="0"/>
              </a:rPr>
              <a:t>regelgeving</a:t>
            </a:r>
            <a:r>
              <a:rPr lang="en-US" sz="1200" dirty="0" smtClean="0">
                <a:solidFill>
                  <a:schemeClr val="bg1"/>
                </a:solidFill>
                <a:latin typeface="UGent Panno Text Medium" panose="02000606040000040003" pitchFamily="2" charset="0"/>
              </a:rPr>
              <a:t>.</a:t>
            </a:r>
          </a:p>
          <a:p>
            <a:pPr marL="698500" indent="-342900">
              <a:buFont typeface="UGent Panno Text" panose="02000506040000040003" pitchFamily="2" charset="0"/>
              <a:buChar char="→"/>
            </a:pPr>
            <a:r>
              <a:rPr lang="en-US" sz="1200" dirty="0" smtClean="0">
                <a:solidFill>
                  <a:schemeClr val="bg1"/>
                </a:solidFill>
                <a:latin typeface="UGent Panno Text Medium" panose="02000606040000040003" pitchFamily="2" charset="0"/>
              </a:rPr>
              <a:t>Team</a:t>
            </a:r>
            <a:r>
              <a:rPr lang="en-US" sz="1200" dirty="0">
                <a:solidFill>
                  <a:schemeClr val="bg1"/>
                </a:solidFill>
                <a:latin typeface="UGent Panno Text Medium" panose="02000606040000040003" pitchFamily="2" charset="0"/>
              </a:rPr>
              <a:t>: Michel de </a:t>
            </a:r>
            <a:r>
              <a:rPr lang="en-US" sz="1200" dirty="0" smtClean="0">
                <a:solidFill>
                  <a:schemeClr val="bg1"/>
                </a:solidFill>
                <a:latin typeface="UGent Panno Text Medium" panose="02000606040000040003" pitchFamily="2" charset="0"/>
              </a:rPr>
              <a:t>Gruijter (PM), Annemieke Romein (PI) </a:t>
            </a:r>
            <a:r>
              <a:rPr lang="en-US" sz="1200" dirty="0" err="1" smtClean="0">
                <a:solidFill>
                  <a:schemeClr val="bg1"/>
                </a:solidFill>
                <a:latin typeface="UGent Panno Text Medium" panose="02000606040000040003" pitchFamily="2" charset="0"/>
              </a:rPr>
              <a:t>en</a:t>
            </a:r>
            <a:r>
              <a:rPr lang="en-US" sz="1200" dirty="0" smtClean="0">
                <a:solidFill>
                  <a:schemeClr val="bg1"/>
                </a:solidFill>
                <a:latin typeface="UGent Panno Text Medium" panose="02000606040000040003" pitchFamily="2" charset="0"/>
              </a:rPr>
              <a:t> </a:t>
            </a:r>
            <a:r>
              <a:rPr lang="en-US" sz="1200" dirty="0">
                <a:solidFill>
                  <a:schemeClr val="bg1"/>
                </a:solidFill>
                <a:latin typeface="UGent Panno Text Medium" panose="02000606040000040003" pitchFamily="2" charset="0"/>
              </a:rPr>
              <a:t>Sara Veldhoen </a:t>
            </a:r>
            <a:r>
              <a:rPr lang="en-US" sz="1200" dirty="0" smtClean="0">
                <a:solidFill>
                  <a:schemeClr val="bg1"/>
                </a:solidFill>
                <a:latin typeface="UGent Panno Text Medium" panose="02000606040000040003" pitchFamily="2" charset="0"/>
              </a:rPr>
              <a:t>(SP).</a:t>
            </a:r>
          </a:p>
          <a:p>
            <a:pPr marL="698500" indent="-342900">
              <a:buFont typeface="UGent Panno Text" panose="02000506040000040003" pitchFamily="2" charset="0"/>
              <a:buChar char="→"/>
            </a:pPr>
            <a:endParaRPr lang="en-US" sz="1200" dirty="0">
              <a:solidFill>
                <a:schemeClr val="bg1"/>
              </a:solidFill>
              <a:latin typeface="UGent Panno Text Medium" panose="02000606040000040003" pitchFamily="2" charset="0"/>
            </a:endParaRPr>
          </a:p>
        </p:txBody>
      </p:sp>
      <p:pic>
        <p:nvPicPr>
          <p:cNvPr id="5" name="Picture 2" descr="Afbeeldingsresultaat voor CC BY S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5988" y="6472240"/>
            <a:ext cx="2031585" cy="74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Afbeeldingsresultaat voor Erasmus University Rotterdam 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2434" y="6372520"/>
            <a:ext cx="950980" cy="950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217" y="6244778"/>
            <a:ext cx="3659824" cy="1203204"/>
          </a:xfrm>
          <a:prstGeom prst="rect">
            <a:avLst/>
          </a:prstGeom>
        </p:spPr>
      </p:pic>
      <p:pic>
        <p:nvPicPr>
          <p:cNvPr id="8" name="Picture 2" descr="Afbeeldingsresultaat voor transkribu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2877" y="411749"/>
            <a:ext cx="1599208" cy="1795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READ Project Logo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4406" y="230638"/>
            <a:ext cx="996940" cy="36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99318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772765"/>
            <a:ext cx="10691813" cy="6014145"/>
          </a:xfrm>
          <a:prstGeom prst="rect">
            <a:avLst/>
          </a:prstGeom>
        </p:spPr>
      </p:pic>
      <p:sp>
        <p:nvSpPr>
          <p:cNvPr id="7" name="Ovaal 6"/>
          <p:cNvSpPr/>
          <p:nvPr/>
        </p:nvSpPr>
        <p:spPr>
          <a:xfrm>
            <a:off x="1312915" y="4480655"/>
            <a:ext cx="771476" cy="78047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3141" tIns="63141" rIns="63141" bIns="63141" rtlCol="0" anchor="ctr"/>
          <a:lstStyle/>
          <a:p>
            <a:pPr algn="ctr"/>
            <a:endParaRPr lang="nl-NL" sz="1754" dirty="0"/>
          </a:p>
        </p:txBody>
      </p:sp>
      <p:cxnSp>
        <p:nvCxnSpPr>
          <p:cNvPr id="8" name="Rechte verbindingslijn met pijl 7"/>
          <p:cNvCxnSpPr/>
          <p:nvPr/>
        </p:nvCxnSpPr>
        <p:spPr>
          <a:xfrm flipV="1">
            <a:off x="2084392" y="3195223"/>
            <a:ext cx="3084522" cy="167567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al 8"/>
          <p:cNvSpPr/>
          <p:nvPr/>
        </p:nvSpPr>
        <p:spPr>
          <a:xfrm>
            <a:off x="5044213" y="3647875"/>
            <a:ext cx="771476" cy="78047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3141" tIns="63141" rIns="63141" bIns="63141" rtlCol="0" anchor="ctr"/>
          <a:lstStyle/>
          <a:p>
            <a:pPr algn="ctr"/>
            <a:endParaRPr lang="nl-NL" sz="1754" dirty="0"/>
          </a:p>
        </p:txBody>
      </p:sp>
      <p:cxnSp>
        <p:nvCxnSpPr>
          <p:cNvPr id="10" name="Rechte verbindingslijn met pijl 9"/>
          <p:cNvCxnSpPr/>
          <p:nvPr/>
        </p:nvCxnSpPr>
        <p:spPr>
          <a:xfrm flipV="1">
            <a:off x="5815690" y="2058896"/>
            <a:ext cx="1563828" cy="197921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7784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nl-NL" dirty="0" err="1"/>
              <a:t>Layout</a:t>
            </a:r>
            <a:r>
              <a:rPr lang="nl-NL" dirty="0"/>
              <a:t>-analyse trainen </a:t>
            </a:r>
            <a:r>
              <a:rPr lang="nl-NL" dirty="0" smtClean="0"/>
              <a:t/>
            </a:r>
            <a:br>
              <a:rPr lang="nl-NL" dirty="0" smtClean="0"/>
            </a:br>
            <a:r>
              <a:rPr lang="nl-NL" dirty="0" smtClean="0"/>
              <a:t>NLE Document Understanding</a:t>
            </a:r>
            <a:endParaRPr lang="nl-NL" dirty="0"/>
          </a:p>
        </p:txBody>
      </p:sp>
      <p:sp>
        <p:nvSpPr>
          <p:cNvPr id="4" name="Ondertitel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 smtClean="0"/>
              <a:t>Ook/ juist ook voor tabellen!</a:t>
            </a:r>
            <a:endParaRPr lang="nl-NL" dirty="0"/>
          </a:p>
        </p:txBody>
      </p:sp>
      <p:sp>
        <p:nvSpPr>
          <p:cNvPr id="2" name="Tekstvak 1"/>
          <p:cNvSpPr txBox="1"/>
          <p:nvPr/>
        </p:nvSpPr>
        <p:spPr>
          <a:xfrm>
            <a:off x="6280220" y="6119445"/>
            <a:ext cx="40293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dirty="0" smtClean="0"/>
              <a:t>De volgende dia’s komen van de </a:t>
            </a:r>
            <a:br>
              <a:rPr lang="nl-NL" dirty="0" smtClean="0"/>
            </a:br>
            <a:r>
              <a:rPr lang="nl-NL" dirty="0" err="1" smtClean="0"/>
              <a:t>Naver</a:t>
            </a:r>
            <a:r>
              <a:rPr lang="nl-NL" dirty="0" smtClean="0"/>
              <a:t> </a:t>
            </a:r>
            <a:r>
              <a:rPr lang="nl-NL" dirty="0"/>
              <a:t>Labs Europe </a:t>
            </a:r>
            <a:r>
              <a:rPr lang="nl-NL" dirty="0" err="1"/>
              <a:t>booth</a:t>
            </a:r>
            <a:r>
              <a:rPr lang="nl-NL" dirty="0"/>
              <a:t> at </a:t>
            </a:r>
            <a:r>
              <a:rPr lang="nl-NL" dirty="0" err="1"/>
              <a:t>DevView</a:t>
            </a:r>
            <a:r>
              <a:rPr lang="nl-NL" dirty="0"/>
              <a:t> </a:t>
            </a:r>
            <a:r>
              <a:rPr lang="nl-NL" dirty="0" smtClean="0"/>
              <a:t>2019 (Korea) en </a:t>
            </a:r>
            <a:r>
              <a:rPr lang="nl-NL" dirty="0"/>
              <a:t>EMNLP 2019 </a:t>
            </a:r>
            <a:r>
              <a:rPr lang="nl-NL" dirty="0" smtClean="0"/>
              <a:t>(Hong Kong)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88135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tekst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8" name="Rechthoek 7"/>
          <p:cNvSpPr/>
          <p:nvPr/>
        </p:nvSpPr>
        <p:spPr>
          <a:xfrm>
            <a:off x="-1" y="0"/>
            <a:ext cx="10691813" cy="784776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3141" tIns="63141" rIns="63141" bIns="63141" rtlCol="0" anchor="ctr"/>
          <a:lstStyle/>
          <a:p>
            <a:pPr algn="ctr"/>
            <a:endParaRPr lang="nl-NL" sz="1754" dirty="0"/>
          </a:p>
        </p:txBody>
      </p:sp>
      <p:sp>
        <p:nvSpPr>
          <p:cNvPr id="9" name="TextBox 5"/>
          <p:cNvSpPr txBox="1"/>
          <p:nvPr/>
        </p:nvSpPr>
        <p:spPr>
          <a:xfrm>
            <a:off x="308336" y="3229645"/>
            <a:ext cx="8138059" cy="225125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GB" sz="2806" dirty="0">
                <a:solidFill>
                  <a:schemeClr val="bg1"/>
                </a:solidFill>
                <a:sym typeface="Wingdings" panose="05000000000000000000" pitchFamily="2" charset="2"/>
              </a:rPr>
              <a:t> Information extraction</a:t>
            </a:r>
            <a:endParaRPr lang="en-GB" sz="2806" dirty="0">
              <a:solidFill>
                <a:schemeClr val="bg1"/>
              </a:solidFill>
            </a:endParaRPr>
          </a:p>
          <a:p>
            <a:endParaRPr lang="en-GB" sz="2806" dirty="0">
              <a:solidFill>
                <a:schemeClr val="bg1"/>
              </a:solidFill>
            </a:endParaRPr>
          </a:p>
          <a:p>
            <a:r>
              <a:rPr lang="en-GB" sz="2806" dirty="0">
                <a:solidFill>
                  <a:schemeClr val="bg1"/>
                </a:solidFill>
              </a:rPr>
              <a:t>NLE Document Understanding – </a:t>
            </a:r>
            <a:r>
              <a:rPr lang="en-GB" sz="2806" dirty="0" err="1">
                <a:solidFill>
                  <a:schemeClr val="bg1"/>
                </a:solidFill>
              </a:rPr>
              <a:t>Naverlab</a:t>
            </a:r>
            <a:r>
              <a:rPr lang="en-GB" sz="2806" dirty="0">
                <a:solidFill>
                  <a:schemeClr val="bg1"/>
                </a:solidFill>
              </a:rPr>
              <a:t> Europe</a:t>
            </a:r>
          </a:p>
          <a:p>
            <a:r>
              <a:rPr lang="en-GB" sz="2806" dirty="0">
                <a:solidFill>
                  <a:schemeClr val="bg1"/>
                </a:solidFill>
              </a:rPr>
              <a:t>Hervé </a:t>
            </a:r>
            <a:r>
              <a:rPr lang="en-GB" sz="2806" dirty="0" err="1">
                <a:solidFill>
                  <a:schemeClr val="bg1"/>
                </a:solidFill>
              </a:rPr>
              <a:t>Dejean</a:t>
            </a:r>
            <a:endParaRPr lang="en-GB" sz="2806" dirty="0">
              <a:solidFill>
                <a:schemeClr val="bg1"/>
              </a:solidFill>
            </a:endParaRPr>
          </a:p>
          <a:p>
            <a:r>
              <a:rPr lang="en-GB" sz="2806" dirty="0">
                <a:solidFill>
                  <a:schemeClr val="bg1"/>
                </a:solidFill>
              </a:rPr>
              <a:t>Jean-Luc </a:t>
            </a:r>
            <a:r>
              <a:rPr lang="en-GB" sz="2806" dirty="0" err="1">
                <a:solidFill>
                  <a:schemeClr val="bg1"/>
                </a:solidFill>
              </a:rPr>
              <a:t>Meunier</a:t>
            </a:r>
            <a:endParaRPr lang="en-GB" sz="2806" dirty="0">
              <a:solidFill>
                <a:schemeClr val="bg1"/>
              </a:solidFill>
            </a:endParaRPr>
          </a:p>
        </p:txBody>
      </p:sp>
      <p:pic>
        <p:nvPicPr>
          <p:cNvPr id="10" name="Picture 12"/>
          <p:cNvPicPr>
            <a:picLocks noChangeAspect="1"/>
          </p:cNvPicPr>
          <p:nvPr/>
        </p:nvPicPr>
        <p:blipFill rotWithShape="1">
          <a:blip r:embed="rId3"/>
          <a:srcRect l="27568" t="12977" r="15782" b="2467"/>
          <a:stretch/>
        </p:blipFill>
        <p:spPr>
          <a:xfrm>
            <a:off x="5990895" y="921955"/>
            <a:ext cx="3910221" cy="3131025"/>
          </a:xfrm>
          <a:prstGeom prst="rect">
            <a:avLst/>
          </a:prstGeom>
        </p:spPr>
      </p:pic>
      <p:pic>
        <p:nvPicPr>
          <p:cNvPr id="11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4860" y="5286359"/>
            <a:ext cx="1421472" cy="71975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</p:pic>
      <p:pic>
        <p:nvPicPr>
          <p:cNvPr id="12" name="Picture 2"/>
          <p:cNvPicPr>
            <a:picLocks noChangeAspect="1"/>
          </p:cNvPicPr>
          <p:nvPr/>
        </p:nvPicPr>
        <p:blipFill rotWithShape="1">
          <a:blip r:embed="rId5"/>
          <a:srcRect l="65469" t="31112" r="8750" b="32221"/>
          <a:stretch/>
        </p:blipFill>
        <p:spPr>
          <a:xfrm>
            <a:off x="4987541" y="5286359"/>
            <a:ext cx="899697" cy="719758"/>
          </a:xfrm>
          <a:prstGeom prst="rect">
            <a:avLst/>
          </a:prstGeom>
        </p:spPr>
      </p:pic>
      <p:pic>
        <p:nvPicPr>
          <p:cNvPr id="54274" name="Picture 2" descr="Afbeeldingsresultaat voor naverlab europe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246"/>
          <a:stretch/>
        </p:blipFill>
        <p:spPr bwMode="auto">
          <a:xfrm>
            <a:off x="7543954" y="5312973"/>
            <a:ext cx="2976513" cy="705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1410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4591" y="1271752"/>
            <a:ext cx="9622210" cy="485830"/>
          </a:xfrm>
        </p:spPr>
        <p:txBody>
          <a:bodyPr>
            <a:normAutofit fontScale="90000"/>
          </a:bodyPr>
          <a:lstStyle/>
          <a:p>
            <a:r>
              <a:rPr lang="nl-NL" dirty="0" smtClean="0"/>
              <a:t>Stap 1. Tabellen markeren!</a:t>
            </a:r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1419" y="1757582"/>
            <a:ext cx="8892986" cy="5002305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2"/>
          <a:srcRect l="33469" t="19017" r="54955" b="49789"/>
          <a:stretch/>
        </p:blipFill>
        <p:spPr>
          <a:xfrm>
            <a:off x="7780461" y="834465"/>
            <a:ext cx="2611548" cy="3958557"/>
          </a:xfrm>
          <a:prstGeom prst="rect">
            <a:avLst/>
          </a:prstGeom>
          <a:effectLst>
            <a:outerShdw blurRad="50800" dist="50800" algn="ctr" rotWithShape="0">
              <a:srgbClr val="000000">
                <a:alpha val="43137"/>
              </a:srgbClr>
            </a:outerShdw>
          </a:effectLst>
        </p:spPr>
      </p:pic>
      <p:sp>
        <p:nvSpPr>
          <p:cNvPr id="6" name="Ovaal 5"/>
          <p:cNvSpPr/>
          <p:nvPr/>
        </p:nvSpPr>
        <p:spPr>
          <a:xfrm>
            <a:off x="3924462" y="2329104"/>
            <a:ext cx="771476" cy="78047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3141" tIns="63141" rIns="63141" bIns="63141" rtlCol="0" anchor="ctr"/>
          <a:lstStyle/>
          <a:p>
            <a:pPr algn="ctr"/>
            <a:endParaRPr lang="nl-NL" sz="1754" dirty="0"/>
          </a:p>
        </p:txBody>
      </p:sp>
      <p:cxnSp>
        <p:nvCxnSpPr>
          <p:cNvPr id="7" name="Rechte verbindingslijn met pijl 6"/>
          <p:cNvCxnSpPr/>
          <p:nvPr/>
        </p:nvCxnSpPr>
        <p:spPr>
          <a:xfrm flipV="1">
            <a:off x="4695939" y="1043672"/>
            <a:ext cx="3084522" cy="167567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5"/>
          <p:cNvSpPr/>
          <p:nvPr/>
        </p:nvSpPr>
        <p:spPr>
          <a:xfrm>
            <a:off x="1381419" y="6513622"/>
            <a:ext cx="6787392" cy="970535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579" dirty="0"/>
              <a:t>Rijen en kolommen in een tabel zijn lastig: niet systematische scheidingslijn, voorgedrukte lijnen, scheef geschreven of gescand, stijl varieert tussen auteurs, informatie in de verkeerde kolom.</a:t>
            </a:r>
          </a:p>
        </p:txBody>
      </p:sp>
    </p:spTree>
    <p:extLst>
      <p:ext uri="{BB962C8B-B14F-4D97-AF65-F5344CB8AC3E}">
        <p14:creationId xmlns:p14="http://schemas.microsoft.com/office/powerpoint/2010/main" val="3969012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/>
          </p:nvPr>
        </p:nvSpPr>
        <p:spPr>
          <a:xfrm>
            <a:off x="523863" y="1071013"/>
            <a:ext cx="9622211" cy="1261930"/>
          </a:xfrm>
        </p:spPr>
        <p:txBody>
          <a:bodyPr anchor="t"/>
          <a:lstStyle/>
          <a:p>
            <a:r>
              <a:rPr lang="en-US" sz="3508" b="1" spc="-1" dirty="0" err="1">
                <a:latin typeface="Calibri Light"/>
              </a:rPr>
              <a:t>Globale</a:t>
            </a:r>
            <a:r>
              <a:rPr lang="en-US" sz="3508" b="1" spc="-1" dirty="0">
                <a:latin typeface="Calibri Light"/>
              </a:rPr>
              <a:t> workflow </a:t>
            </a:r>
            <a:r>
              <a:rPr lang="en-US" sz="3508" b="1" spc="-1" dirty="0" err="1">
                <a:latin typeface="Calibri Light"/>
              </a:rPr>
              <a:t>Naverlab’s</a:t>
            </a:r>
            <a:r>
              <a:rPr lang="en-US" sz="3508" b="1" spc="-1" dirty="0">
                <a:latin typeface="Calibri Light"/>
              </a:rPr>
              <a:t> Document Understanding</a:t>
            </a:r>
            <a:endParaRPr lang="en-US" sz="3508" spc="-1" dirty="0">
              <a:latin typeface="Calibri"/>
            </a:endParaRPr>
          </a:p>
          <a:p>
            <a:endParaRPr lang="en-GB" dirty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2389620" y="2953455"/>
            <a:ext cx="665565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5002188" y="2958362"/>
            <a:ext cx="665565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7515857" y="2953455"/>
            <a:ext cx="665565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5" name="Group 44"/>
          <p:cNvGrpSpPr/>
          <p:nvPr/>
        </p:nvGrpSpPr>
        <p:grpSpPr>
          <a:xfrm>
            <a:off x="7216974" y="4682195"/>
            <a:ext cx="1867549" cy="631367"/>
            <a:chOff x="8229601" y="4457969"/>
            <a:chExt cx="2129588" cy="719955"/>
          </a:xfrm>
        </p:grpSpPr>
        <p:cxnSp>
          <p:nvCxnSpPr>
            <p:cNvPr id="24" name="Straight Connector 23"/>
            <p:cNvCxnSpPr/>
            <p:nvPr/>
          </p:nvCxnSpPr>
          <p:spPr>
            <a:xfrm>
              <a:off x="10319565" y="4457969"/>
              <a:ext cx="0" cy="719955"/>
            </a:xfrm>
            <a:prstGeom prst="line">
              <a:avLst/>
            </a:prstGeom>
            <a:ln w="76200"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 flipH="1">
              <a:off x="8229601" y="5177924"/>
              <a:ext cx="2129588" cy="0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Group 36"/>
          <p:cNvGrpSpPr/>
          <p:nvPr/>
        </p:nvGrpSpPr>
        <p:grpSpPr>
          <a:xfrm>
            <a:off x="99330" y="2154446"/>
            <a:ext cx="2662588" cy="2039292"/>
            <a:chOff x="113267" y="1575547"/>
            <a:chExt cx="3036180" cy="2325429"/>
          </a:xfrm>
        </p:grpSpPr>
        <p:pic>
          <p:nvPicPr>
            <p:cNvPr id="6" name="Content Placeholder 3"/>
            <p:cNvPicPr/>
            <p:nvPr/>
          </p:nvPicPr>
          <p:blipFill>
            <a:blip r:embed="rId3"/>
            <a:stretch/>
          </p:blipFill>
          <p:spPr>
            <a:xfrm>
              <a:off x="668312" y="1575547"/>
              <a:ext cx="1905480" cy="1822240"/>
            </a:xfrm>
            <a:prstGeom prst="rect">
              <a:avLst/>
            </a:prstGeom>
            <a:ln>
              <a:noFill/>
            </a:ln>
          </p:spPr>
        </p:pic>
        <p:sp>
          <p:nvSpPr>
            <p:cNvPr id="32" name="TextBox 31"/>
            <p:cNvSpPr txBox="1"/>
            <p:nvPr/>
          </p:nvSpPr>
          <p:spPr>
            <a:xfrm>
              <a:off x="113267" y="3518575"/>
              <a:ext cx="3036180" cy="3824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79" spc="-1" dirty="0">
                  <a:latin typeface="Calibri"/>
                </a:rPr>
                <a:t>Data collection / Ground truth</a:t>
              </a:r>
              <a:endParaRPr lang="en-US" sz="1579" spc="-1" dirty="0"/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3010581" y="2154446"/>
            <a:ext cx="2234779" cy="2039292"/>
            <a:chOff x="3433001" y="1575547"/>
            <a:chExt cx="2548344" cy="2325429"/>
          </a:xfrm>
        </p:grpSpPr>
        <p:pic>
          <p:nvPicPr>
            <p:cNvPr id="8" name="Picture 8"/>
            <p:cNvPicPr/>
            <p:nvPr/>
          </p:nvPicPr>
          <p:blipFill rotWithShape="1">
            <a:blip r:embed="rId4"/>
            <a:srcRect l="29260" t="16350" r="19940" b="7157"/>
            <a:stretch/>
          </p:blipFill>
          <p:spPr>
            <a:xfrm>
              <a:off x="3649296" y="1575547"/>
              <a:ext cx="1911960" cy="1808560"/>
            </a:xfrm>
            <a:prstGeom prst="rect">
              <a:avLst/>
            </a:prstGeom>
            <a:ln>
              <a:noFill/>
            </a:ln>
          </p:spPr>
        </p:pic>
        <p:sp>
          <p:nvSpPr>
            <p:cNvPr id="33" name="TextBox 32"/>
            <p:cNvSpPr txBox="1"/>
            <p:nvPr/>
          </p:nvSpPr>
          <p:spPr>
            <a:xfrm>
              <a:off x="3433001" y="3518575"/>
              <a:ext cx="2548344" cy="3824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 algn="ctr">
                <a:defRPr/>
              </a:pPr>
              <a:r>
                <a:rPr lang="en-US" sz="1579" spc="-1" dirty="0">
                  <a:latin typeface="Calibri"/>
                </a:rPr>
                <a:t>Text line detection (URO)</a:t>
              </a:r>
              <a:endParaRPr lang="en-US" sz="1579" spc="-1" dirty="0"/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5503603" y="2110325"/>
            <a:ext cx="2353529" cy="2083415"/>
            <a:chOff x="6275825" y="1525235"/>
            <a:chExt cx="2683757" cy="2375743"/>
          </a:xfrm>
        </p:grpSpPr>
        <p:pic>
          <p:nvPicPr>
            <p:cNvPr id="9" name="Picture 10"/>
            <p:cNvPicPr/>
            <p:nvPr/>
          </p:nvPicPr>
          <p:blipFill>
            <a:blip r:embed="rId5"/>
            <a:srcRect l="31048" t="13001" r="18351" b="2658"/>
            <a:stretch/>
          </p:blipFill>
          <p:spPr>
            <a:xfrm>
              <a:off x="6618454" y="1525235"/>
              <a:ext cx="1802930" cy="1835295"/>
            </a:xfrm>
            <a:prstGeom prst="rect">
              <a:avLst/>
            </a:prstGeom>
            <a:ln>
              <a:noFill/>
            </a:ln>
          </p:spPr>
        </p:pic>
        <p:sp>
          <p:nvSpPr>
            <p:cNvPr id="34" name="TextBox 33"/>
            <p:cNvSpPr txBox="1"/>
            <p:nvPr/>
          </p:nvSpPr>
          <p:spPr>
            <a:xfrm>
              <a:off x="6275825" y="3518577"/>
              <a:ext cx="2683757" cy="3824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 algn="ctr">
                <a:defRPr/>
              </a:pPr>
              <a:r>
                <a:rPr lang="en-US" sz="1579" spc="-1" dirty="0">
                  <a:latin typeface="Calibri"/>
                </a:rPr>
                <a:t>Table Understanding (NLE)</a:t>
              </a:r>
              <a:endParaRPr lang="en-US" sz="1579" spc="-1" dirty="0"/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8255482" y="2134385"/>
            <a:ext cx="1768092" cy="2253916"/>
            <a:chOff x="9413824" y="1552672"/>
            <a:chExt cx="2016176" cy="2570167"/>
          </a:xfrm>
        </p:grpSpPr>
        <p:pic>
          <p:nvPicPr>
            <p:cNvPr id="11" name="Picture 9"/>
            <p:cNvPicPr/>
            <p:nvPr/>
          </p:nvPicPr>
          <p:blipFill rotWithShape="1">
            <a:blip r:embed="rId6"/>
            <a:srcRect l="31048" t="16794" r="18647" b="6538"/>
            <a:stretch/>
          </p:blipFill>
          <p:spPr>
            <a:xfrm>
              <a:off x="9413824" y="1552672"/>
              <a:ext cx="2016176" cy="1807858"/>
            </a:xfrm>
            <a:prstGeom prst="rect">
              <a:avLst/>
            </a:prstGeom>
            <a:ln>
              <a:noFill/>
            </a:ln>
          </p:spPr>
        </p:pic>
        <p:sp>
          <p:nvSpPr>
            <p:cNvPr id="35" name="TextBox 34"/>
            <p:cNvSpPr txBox="1"/>
            <p:nvPr/>
          </p:nvSpPr>
          <p:spPr>
            <a:xfrm>
              <a:off x="9496778" y="3463325"/>
              <a:ext cx="1933222" cy="6595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1579" spc="-1" dirty="0">
                  <a:latin typeface="Calibri"/>
                </a:rPr>
                <a:t>Handwritten Text Recognition (URO)</a:t>
              </a:r>
              <a:endParaRPr lang="en-US" sz="1579" spc="-1" dirty="0"/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3484856" y="4682195"/>
            <a:ext cx="3430746" cy="1780724"/>
            <a:chOff x="3973823" y="4457969"/>
            <a:chExt cx="3912120" cy="2030581"/>
          </a:xfrm>
        </p:grpSpPr>
        <p:pic>
          <p:nvPicPr>
            <p:cNvPr id="10" name="Picture 13"/>
            <p:cNvPicPr/>
            <p:nvPr/>
          </p:nvPicPr>
          <p:blipFill rotWithShape="1">
            <a:blip r:embed="rId7"/>
            <a:srcRect l="539" t="38991" r="8185" b="14732"/>
            <a:stretch/>
          </p:blipFill>
          <p:spPr>
            <a:xfrm>
              <a:off x="3973823" y="4457969"/>
              <a:ext cx="3912120" cy="1538565"/>
            </a:xfrm>
            <a:prstGeom prst="rect">
              <a:avLst/>
            </a:prstGeom>
            <a:ln>
              <a:noFill/>
            </a:ln>
          </p:spPr>
        </p:pic>
        <p:sp>
          <p:nvSpPr>
            <p:cNvPr id="36" name="TextBox 35"/>
            <p:cNvSpPr txBox="1"/>
            <p:nvPr/>
          </p:nvSpPr>
          <p:spPr>
            <a:xfrm>
              <a:off x="4385905" y="6106149"/>
              <a:ext cx="3395247" cy="3824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en-US" sz="1579" spc="-1" dirty="0">
                  <a:latin typeface="Calibri"/>
                </a:rPr>
                <a:t>Information Extraction (NLE)</a:t>
              </a:r>
              <a:endParaRPr lang="en-US" sz="1579" spc="-1" dirty="0"/>
            </a:p>
          </p:txBody>
        </p:sp>
      </p:grpSp>
      <p:pic>
        <p:nvPicPr>
          <p:cNvPr id="25" name="Picture 2" descr="Afbeeldingsresultaat voor naverlab europe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246"/>
          <a:stretch/>
        </p:blipFill>
        <p:spPr bwMode="auto">
          <a:xfrm>
            <a:off x="7715300" y="6155916"/>
            <a:ext cx="2976513" cy="705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8703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591" y="1296044"/>
            <a:ext cx="9622210" cy="437247"/>
          </a:xfrm>
        </p:spPr>
        <p:txBody>
          <a:bodyPr/>
          <a:lstStyle/>
          <a:p>
            <a:r>
              <a:rPr lang="en-GB" sz="3157" dirty="0" err="1"/>
              <a:t>Proces</a:t>
            </a:r>
            <a:r>
              <a:rPr lang="en-GB" sz="3157" dirty="0"/>
              <a:t> van Document Understanding</a:t>
            </a:r>
          </a:p>
        </p:txBody>
      </p:sp>
      <p:pic>
        <p:nvPicPr>
          <p:cNvPr id="1026" name="Picture 2" descr="Image result for ocr ht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90" y="3315426"/>
            <a:ext cx="1189007" cy="792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68562" y="2905972"/>
            <a:ext cx="952505" cy="3353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579" dirty="0"/>
              <a:t>OCR/HTR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2684090" y="2905973"/>
            <a:ext cx="37867" cy="3586913"/>
          </a:xfrm>
          <a:prstGeom prst="line">
            <a:avLst/>
          </a:prstGeom>
          <a:ln>
            <a:solidFill>
              <a:srgbClr val="C00000"/>
            </a:solidFill>
            <a:prstDash val="sysDash"/>
            <a:headEnd type="none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8" name="Right Arrow 7"/>
          <p:cNvSpPr/>
          <p:nvPr/>
        </p:nvSpPr>
        <p:spPr>
          <a:xfrm>
            <a:off x="2504637" y="4630671"/>
            <a:ext cx="498951" cy="258385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579">
              <a:solidFill>
                <a:schemeClr val="tx1"/>
              </a:solidFill>
            </a:endParaRPr>
          </a:p>
        </p:txBody>
      </p:sp>
      <p:pic>
        <p:nvPicPr>
          <p:cNvPr id="1036" name="Picture 12" descr="Image result for table page printe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4898" y="4086969"/>
            <a:ext cx="1003070" cy="1296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1427428" y="2044319"/>
            <a:ext cx="7742248" cy="3353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579" i="1" dirty="0" err="1"/>
              <a:t>Begrip</a:t>
            </a:r>
            <a:r>
              <a:rPr lang="en-GB" sz="1579" i="1" dirty="0"/>
              <a:t> </a:t>
            </a:r>
            <a:r>
              <a:rPr lang="en-GB" sz="1579" i="1" dirty="0" err="1"/>
              <a:t>voor</a:t>
            </a:r>
            <a:r>
              <a:rPr lang="en-GB" sz="1579" i="1" dirty="0"/>
              <a:t> de document layout (</a:t>
            </a:r>
            <a:r>
              <a:rPr lang="en-GB" sz="1579" i="1" dirty="0" err="1"/>
              <a:t>organisatie</a:t>
            </a:r>
            <a:r>
              <a:rPr lang="en-GB" sz="1579" i="1" dirty="0"/>
              <a:t>) </a:t>
            </a:r>
            <a:r>
              <a:rPr lang="en-GB" sz="1579" i="1" dirty="0" err="1"/>
              <a:t>zodat</a:t>
            </a:r>
            <a:r>
              <a:rPr lang="en-GB" sz="1579" i="1" dirty="0"/>
              <a:t> Information Extraction </a:t>
            </a:r>
            <a:r>
              <a:rPr lang="en-GB" sz="1579" i="1" dirty="0" err="1"/>
              <a:t>kan</a:t>
            </a:r>
            <a:r>
              <a:rPr lang="en-GB" sz="1579" i="1" dirty="0"/>
              <a:t> </a:t>
            </a:r>
            <a:r>
              <a:rPr lang="en-GB" sz="1579" i="1" dirty="0" err="1"/>
              <a:t>plaatsvinden</a:t>
            </a:r>
            <a:endParaRPr lang="en-GB" sz="1579" i="1" dirty="0"/>
          </a:p>
        </p:txBody>
      </p:sp>
      <p:sp>
        <p:nvSpPr>
          <p:cNvPr id="62" name="Right Arrow 61"/>
          <p:cNvSpPr/>
          <p:nvPr/>
        </p:nvSpPr>
        <p:spPr>
          <a:xfrm>
            <a:off x="4196517" y="4616490"/>
            <a:ext cx="498951" cy="258385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579">
              <a:solidFill>
                <a:schemeClr val="tx1"/>
              </a:solidFill>
            </a:endParaRPr>
          </a:p>
        </p:txBody>
      </p:sp>
      <p:sp>
        <p:nvSpPr>
          <p:cNvPr id="63" name="Right Arrow 62"/>
          <p:cNvSpPr/>
          <p:nvPr/>
        </p:nvSpPr>
        <p:spPr>
          <a:xfrm>
            <a:off x="5880320" y="4616490"/>
            <a:ext cx="498951" cy="258385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579">
              <a:solidFill>
                <a:schemeClr val="tx1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931319" y="3011456"/>
            <a:ext cx="1281326" cy="2575596"/>
            <a:chOff x="4866618" y="2552805"/>
            <a:chExt cx="1461111" cy="2936983"/>
          </a:xfrm>
        </p:grpSpPr>
        <p:sp>
          <p:nvSpPr>
            <p:cNvPr id="7" name="Rectangle 6"/>
            <p:cNvSpPr/>
            <p:nvPr/>
          </p:nvSpPr>
          <p:spPr>
            <a:xfrm>
              <a:off x="4916838" y="3690621"/>
              <a:ext cx="1410891" cy="1799167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702" dirty="0">
                <a:solidFill>
                  <a:schemeClr val="tx1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866618" y="2832259"/>
              <a:ext cx="1442720" cy="3824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579" dirty="0"/>
                <a:t>Our Input</a:t>
              </a:r>
            </a:p>
          </p:txBody>
        </p:sp>
        <p:pic>
          <p:nvPicPr>
            <p:cNvPr id="1038" name="Picture 14" descr="Image result for location naver maps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81956" y="2552805"/>
              <a:ext cx="325465" cy="3254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9" name="Group 18"/>
            <p:cNvGrpSpPr/>
            <p:nvPr/>
          </p:nvGrpSpPr>
          <p:grpSpPr>
            <a:xfrm>
              <a:off x="5198989" y="4046220"/>
              <a:ext cx="840231" cy="1017852"/>
              <a:chOff x="3674988" y="4013200"/>
              <a:chExt cx="840231" cy="1017852"/>
            </a:xfrm>
          </p:grpSpPr>
          <p:sp>
            <p:nvSpPr>
              <p:cNvPr id="18" name="Rectangle 17"/>
              <p:cNvSpPr/>
              <p:nvPr/>
            </p:nvSpPr>
            <p:spPr>
              <a:xfrm>
                <a:off x="3678766" y="4013200"/>
                <a:ext cx="160523" cy="4571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579">
                  <a:solidFill>
                    <a:schemeClr val="tx1"/>
                  </a:solidFill>
                </a:endParaRPr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3678766" y="4133393"/>
                <a:ext cx="160523" cy="4571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579">
                  <a:solidFill>
                    <a:schemeClr val="tx1"/>
                  </a:solidFill>
                </a:endParaRPr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3678766" y="4253586"/>
                <a:ext cx="160523" cy="4571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579">
                  <a:solidFill>
                    <a:schemeClr val="tx1"/>
                  </a:solidFill>
                </a:endParaRPr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3674988" y="4366196"/>
                <a:ext cx="160523" cy="4571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579">
                  <a:solidFill>
                    <a:schemeClr val="tx1"/>
                  </a:solidFill>
                </a:endParaRPr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3674988" y="4486389"/>
                <a:ext cx="160523" cy="4571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579">
                  <a:solidFill>
                    <a:schemeClr val="tx1"/>
                  </a:solidFill>
                </a:endParaRPr>
              </a:p>
            </p:txBody>
          </p:sp>
          <p:sp>
            <p:nvSpPr>
              <p:cNvPr id="30" name="Rectangle 29"/>
              <p:cNvSpPr/>
              <p:nvPr/>
            </p:nvSpPr>
            <p:spPr>
              <a:xfrm>
                <a:off x="3674988" y="4606582"/>
                <a:ext cx="160523" cy="4571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579">
                  <a:solidFill>
                    <a:schemeClr val="tx1"/>
                  </a:solidFill>
                </a:endParaRPr>
              </a:p>
            </p:txBody>
          </p:sp>
          <p:sp>
            <p:nvSpPr>
              <p:cNvPr id="31" name="Rectangle 30"/>
              <p:cNvSpPr/>
              <p:nvPr/>
            </p:nvSpPr>
            <p:spPr>
              <a:xfrm>
                <a:off x="3674988" y="4740960"/>
                <a:ext cx="160523" cy="4571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579">
                  <a:solidFill>
                    <a:schemeClr val="tx1"/>
                  </a:solidFill>
                </a:endParaRPr>
              </a:p>
            </p:txBody>
          </p:sp>
          <p:sp>
            <p:nvSpPr>
              <p:cNvPr id="32" name="Rectangle 31"/>
              <p:cNvSpPr/>
              <p:nvPr/>
            </p:nvSpPr>
            <p:spPr>
              <a:xfrm>
                <a:off x="3674988" y="4861153"/>
                <a:ext cx="160523" cy="4571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579">
                  <a:solidFill>
                    <a:schemeClr val="tx1"/>
                  </a:solidFill>
                </a:endParaRPr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3674988" y="4981346"/>
                <a:ext cx="160523" cy="4571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579">
                  <a:solidFill>
                    <a:schemeClr val="tx1"/>
                  </a:solidFill>
                </a:endParaRPr>
              </a:p>
            </p:txBody>
          </p:sp>
          <p:sp>
            <p:nvSpPr>
              <p:cNvPr id="34" name="Rectangle 33"/>
              <p:cNvSpPr/>
              <p:nvPr/>
            </p:nvSpPr>
            <p:spPr>
              <a:xfrm>
                <a:off x="3969433" y="4017187"/>
                <a:ext cx="110066" cy="4571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579">
                  <a:solidFill>
                    <a:schemeClr val="tx1"/>
                  </a:solidFill>
                </a:endParaRPr>
              </a:p>
            </p:txBody>
          </p:sp>
          <p:sp>
            <p:nvSpPr>
              <p:cNvPr id="35" name="Rectangle 34"/>
              <p:cNvSpPr/>
              <p:nvPr/>
            </p:nvSpPr>
            <p:spPr>
              <a:xfrm>
                <a:off x="3969433" y="4137380"/>
                <a:ext cx="110066" cy="4571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579">
                  <a:solidFill>
                    <a:schemeClr val="tx1"/>
                  </a:solidFill>
                </a:endParaRPr>
              </a:p>
            </p:txBody>
          </p:sp>
          <p:sp>
            <p:nvSpPr>
              <p:cNvPr id="36" name="Rectangle 35"/>
              <p:cNvSpPr/>
              <p:nvPr/>
            </p:nvSpPr>
            <p:spPr>
              <a:xfrm>
                <a:off x="3969433" y="4257573"/>
                <a:ext cx="110066" cy="4571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579">
                  <a:solidFill>
                    <a:schemeClr val="tx1"/>
                  </a:solidFill>
                </a:endParaRPr>
              </a:p>
            </p:txBody>
          </p:sp>
          <p:sp>
            <p:nvSpPr>
              <p:cNvPr id="37" name="Rectangle 36"/>
              <p:cNvSpPr/>
              <p:nvPr/>
            </p:nvSpPr>
            <p:spPr>
              <a:xfrm>
                <a:off x="3965655" y="4370183"/>
                <a:ext cx="110066" cy="4571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579">
                  <a:solidFill>
                    <a:schemeClr val="tx1"/>
                  </a:solidFill>
                </a:endParaRPr>
              </a:p>
            </p:txBody>
          </p:sp>
          <p:sp>
            <p:nvSpPr>
              <p:cNvPr id="38" name="Rectangle 37"/>
              <p:cNvSpPr/>
              <p:nvPr/>
            </p:nvSpPr>
            <p:spPr>
              <a:xfrm>
                <a:off x="3965655" y="4490376"/>
                <a:ext cx="110066" cy="4571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579">
                  <a:solidFill>
                    <a:schemeClr val="tx1"/>
                  </a:solidFill>
                </a:endParaRPr>
              </a:p>
            </p:txBody>
          </p:sp>
          <p:sp>
            <p:nvSpPr>
              <p:cNvPr id="39" name="Rectangle 38"/>
              <p:cNvSpPr/>
              <p:nvPr/>
            </p:nvSpPr>
            <p:spPr>
              <a:xfrm>
                <a:off x="3965655" y="4610569"/>
                <a:ext cx="110066" cy="4571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579">
                  <a:solidFill>
                    <a:schemeClr val="tx1"/>
                  </a:solidFill>
                </a:endParaRPr>
              </a:p>
            </p:txBody>
          </p:sp>
          <p:sp>
            <p:nvSpPr>
              <p:cNvPr id="40" name="Rectangle 39"/>
              <p:cNvSpPr/>
              <p:nvPr/>
            </p:nvSpPr>
            <p:spPr>
              <a:xfrm>
                <a:off x="3965655" y="4744947"/>
                <a:ext cx="110066" cy="4571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579">
                  <a:solidFill>
                    <a:schemeClr val="tx1"/>
                  </a:solidFill>
                </a:endParaRPr>
              </a:p>
            </p:txBody>
          </p:sp>
          <p:sp>
            <p:nvSpPr>
              <p:cNvPr id="41" name="Rectangle 40"/>
              <p:cNvSpPr/>
              <p:nvPr/>
            </p:nvSpPr>
            <p:spPr>
              <a:xfrm>
                <a:off x="3965655" y="4865140"/>
                <a:ext cx="110066" cy="4571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579">
                  <a:solidFill>
                    <a:schemeClr val="tx1"/>
                  </a:solidFill>
                </a:endParaRPr>
              </a:p>
            </p:txBody>
          </p:sp>
          <p:sp>
            <p:nvSpPr>
              <p:cNvPr id="42" name="Rectangle 41"/>
              <p:cNvSpPr/>
              <p:nvPr/>
            </p:nvSpPr>
            <p:spPr>
              <a:xfrm>
                <a:off x="3965655" y="4985333"/>
                <a:ext cx="110066" cy="4571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579">
                  <a:solidFill>
                    <a:schemeClr val="tx1"/>
                  </a:solidFill>
                </a:endParaRPr>
              </a:p>
            </p:txBody>
          </p:sp>
          <p:sp>
            <p:nvSpPr>
              <p:cNvPr id="43" name="Rectangle 42"/>
              <p:cNvSpPr/>
              <p:nvPr/>
            </p:nvSpPr>
            <p:spPr>
              <a:xfrm>
                <a:off x="4244208" y="4013200"/>
                <a:ext cx="45719" cy="4571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579">
                  <a:solidFill>
                    <a:schemeClr val="tx1"/>
                  </a:solidFill>
                </a:endParaRPr>
              </a:p>
            </p:txBody>
          </p:sp>
          <p:sp>
            <p:nvSpPr>
              <p:cNvPr id="44" name="Rectangle 43"/>
              <p:cNvSpPr/>
              <p:nvPr/>
            </p:nvSpPr>
            <p:spPr>
              <a:xfrm>
                <a:off x="4244208" y="4133393"/>
                <a:ext cx="45719" cy="4571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579">
                  <a:solidFill>
                    <a:schemeClr val="tx1"/>
                  </a:solidFill>
                </a:endParaRPr>
              </a:p>
            </p:txBody>
          </p:sp>
          <p:sp>
            <p:nvSpPr>
              <p:cNvPr id="45" name="Rectangle 44"/>
              <p:cNvSpPr/>
              <p:nvPr/>
            </p:nvSpPr>
            <p:spPr>
              <a:xfrm>
                <a:off x="4244208" y="4253586"/>
                <a:ext cx="45719" cy="4571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579">
                  <a:solidFill>
                    <a:schemeClr val="tx1"/>
                  </a:solidFill>
                </a:endParaRPr>
              </a:p>
            </p:txBody>
          </p:sp>
          <p:sp>
            <p:nvSpPr>
              <p:cNvPr id="46" name="Rectangle 45"/>
              <p:cNvSpPr/>
              <p:nvPr/>
            </p:nvSpPr>
            <p:spPr>
              <a:xfrm>
                <a:off x="4240430" y="4366196"/>
                <a:ext cx="45719" cy="4571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579">
                  <a:solidFill>
                    <a:schemeClr val="tx1"/>
                  </a:solidFill>
                </a:endParaRPr>
              </a:p>
            </p:txBody>
          </p:sp>
          <p:sp>
            <p:nvSpPr>
              <p:cNvPr id="47" name="Rectangle 46"/>
              <p:cNvSpPr/>
              <p:nvPr/>
            </p:nvSpPr>
            <p:spPr>
              <a:xfrm>
                <a:off x="4240430" y="4486389"/>
                <a:ext cx="45719" cy="4571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579">
                  <a:solidFill>
                    <a:schemeClr val="tx1"/>
                  </a:solidFill>
                </a:endParaRPr>
              </a:p>
            </p:txBody>
          </p:sp>
          <p:sp>
            <p:nvSpPr>
              <p:cNvPr id="48" name="Rectangle 47"/>
              <p:cNvSpPr/>
              <p:nvPr/>
            </p:nvSpPr>
            <p:spPr>
              <a:xfrm>
                <a:off x="4240430" y="4606582"/>
                <a:ext cx="45719" cy="4571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579">
                  <a:solidFill>
                    <a:schemeClr val="tx1"/>
                  </a:solidFill>
                </a:endParaRPr>
              </a:p>
            </p:txBody>
          </p:sp>
          <p:sp>
            <p:nvSpPr>
              <p:cNvPr id="49" name="Rectangle 48"/>
              <p:cNvSpPr/>
              <p:nvPr/>
            </p:nvSpPr>
            <p:spPr>
              <a:xfrm>
                <a:off x="4240430" y="4740960"/>
                <a:ext cx="45719" cy="4571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579">
                  <a:solidFill>
                    <a:schemeClr val="tx1"/>
                  </a:solidFill>
                </a:endParaRPr>
              </a:p>
            </p:txBody>
          </p:sp>
          <p:sp>
            <p:nvSpPr>
              <p:cNvPr id="50" name="Rectangle 49"/>
              <p:cNvSpPr/>
              <p:nvPr/>
            </p:nvSpPr>
            <p:spPr>
              <a:xfrm>
                <a:off x="4240430" y="4861153"/>
                <a:ext cx="45719" cy="4571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579">
                  <a:solidFill>
                    <a:schemeClr val="tx1"/>
                  </a:solidFill>
                </a:endParaRPr>
              </a:p>
            </p:txBody>
          </p:sp>
          <p:sp>
            <p:nvSpPr>
              <p:cNvPr id="51" name="Rectangle 50"/>
              <p:cNvSpPr/>
              <p:nvPr/>
            </p:nvSpPr>
            <p:spPr>
              <a:xfrm>
                <a:off x="4240430" y="4981346"/>
                <a:ext cx="45719" cy="4571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579">
                  <a:solidFill>
                    <a:schemeClr val="tx1"/>
                  </a:solidFill>
                </a:endParaRPr>
              </a:p>
            </p:txBody>
          </p:sp>
          <p:sp>
            <p:nvSpPr>
              <p:cNvPr id="52" name="Rectangle 51"/>
              <p:cNvSpPr/>
              <p:nvPr/>
            </p:nvSpPr>
            <p:spPr>
              <a:xfrm>
                <a:off x="4469500" y="4013200"/>
                <a:ext cx="45719" cy="4571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579">
                  <a:solidFill>
                    <a:schemeClr val="tx1"/>
                  </a:solidFill>
                </a:endParaRPr>
              </a:p>
            </p:txBody>
          </p:sp>
          <p:sp>
            <p:nvSpPr>
              <p:cNvPr id="53" name="Rectangle 52"/>
              <p:cNvSpPr/>
              <p:nvPr/>
            </p:nvSpPr>
            <p:spPr>
              <a:xfrm>
                <a:off x="4469500" y="4133393"/>
                <a:ext cx="45719" cy="4571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579">
                  <a:solidFill>
                    <a:schemeClr val="tx1"/>
                  </a:solidFill>
                </a:endParaRPr>
              </a:p>
            </p:txBody>
          </p:sp>
          <p:sp>
            <p:nvSpPr>
              <p:cNvPr id="54" name="Rectangle 53"/>
              <p:cNvSpPr/>
              <p:nvPr/>
            </p:nvSpPr>
            <p:spPr>
              <a:xfrm>
                <a:off x="4469500" y="4253586"/>
                <a:ext cx="45719" cy="4571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579">
                  <a:solidFill>
                    <a:schemeClr val="tx1"/>
                  </a:solidFill>
                </a:endParaRPr>
              </a:p>
            </p:txBody>
          </p:sp>
          <p:sp>
            <p:nvSpPr>
              <p:cNvPr id="55" name="Rectangle 54"/>
              <p:cNvSpPr/>
              <p:nvPr/>
            </p:nvSpPr>
            <p:spPr>
              <a:xfrm>
                <a:off x="4465722" y="4366196"/>
                <a:ext cx="45719" cy="4571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579">
                  <a:solidFill>
                    <a:schemeClr val="tx1"/>
                  </a:solidFill>
                </a:endParaRPr>
              </a:p>
            </p:txBody>
          </p:sp>
          <p:sp>
            <p:nvSpPr>
              <p:cNvPr id="56" name="Rectangle 55"/>
              <p:cNvSpPr/>
              <p:nvPr/>
            </p:nvSpPr>
            <p:spPr>
              <a:xfrm>
                <a:off x="4465722" y="4486389"/>
                <a:ext cx="45719" cy="4571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579">
                  <a:solidFill>
                    <a:schemeClr val="tx1"/>
                  </a:solidFill>
                </a:endParaRPr>
              </a:p>
            </p:txBody>
          </p:sp>
          <p:sp>
            <p:nvSpPr>
              <p:cNvPr id="57" name="Rectangle 56"/>
              <p:cNvSpPr/>
              <p:nvPr/>
            </p:nvSpPr>
            <p:spPr>
              <a:xfrm>
                <a:off x="4465722" y="4606582"/>
                <a:ext cx="45719" cy="4571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579">
                  <a:solidFill>
                    <a:schemeClr val="tx1"/>
                  </a:solidFill>
                </a:endParaRPr>
              </a:p>
            </p:txBody>
          </p:sp>
          <p:sp>
            <p:nvSpPr>
              <p:cNvPr id="58" name="Rectangle 57"/>
              <p:cNvSpPr/>
              <p:nvPr/>
            </p:nvSpPr>
            <p:spPr>
              <a:xfrm>
                <a:off x="4465722" y="4740960"/>
                <a:ext cx="45719" cy="4571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579">
                  <a:solidFill>
                    <a:schemeClr val="tx1"/>
                  </a:solidFill>
                </a:endParaRPr>
              </a:p>
            </p:txBody>
          </p:sp>
          <p:sp>
            <p:nvSpPr>
              <p:cNvPr id="59" name="Rectangle 58"/>
              <p:cNvSpPr/>
              <p:nvPr/>
            </p:nvSpPr>
            <p:spPr>
              <a:xfrm>
                <a:off x="4465722" y="4861153"/>
                <a:ext cx="45719" cy="4571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579">
                  <a:solidFill>
                    <a:schemeClr val="tx1"/>
                  </a:solidFill>
                </a:endParaRPr>
              </a:p>
            </p:txBody>
          </p:sp>
          <p:sp>
            <p:nvSpPr>
              <p:cNvPr id="60" name="Rectangle 59"/>
              <p:cNvSpPr/>
              <p:nvPr/>
            </p:nvSpPr>
            <p:spPr>
              <a:xfrm>
                <a:off x="4465722" y="4981346"/>
                <a:ext cx="45719" cy="4571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579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0" name="TextBox 19"/>
            <p:cNvSpPr txBox="1"/>
            <p:nvPr/>
          </p:nvSpPr>
          <p:spPr>
            <a:xfrm>
              <a:off x="4894509" y="3288283"/>
              <a:ext cx="1173893" cy="3207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28" i="1" dirty="0"/>
                <a:t>Text, position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6191367" y="3656435"/>
            <a:ext cx="1852220" cy="1726587"/>
            <a:chOff x="8584089" y="3288283"/>
            <a:chExt cx="2112108" cy="1968847"/>
          </a:xfrm>
        </p:grpSpPr>
        <p:pic>
          <p:nvPicPr>
            <p:cNvPr id="1034" name="Picture 10" descr="Image result for database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66133" y="3803600"/>
              <a:ext cx="1677017" cy="14535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6" name="TextBox 65"/>
            <p:cNvSpPr txBox="1"/>
            <p:nvPr/>
          </p:nvSpPr>
          <p:spPr>
            <a:xfrm>
              <a:off x="8584089" y="3288283"/>
              <a:ext cx="2112108" cy="3207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28" i="1" dirty="0"/>
                <a:t>Information (database)</a:t>
              </a:r>
            </a:p>
          </p:txBody>
        </p:sp>
      </p:grpSp>
      <p:pic>
        <p:nvPicPr>
          <p:cNvPr id="3" name="Picture 2" descr="Image result for pd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183" y="5210524"/>
            <a:ext cx="978347" cy="1213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TextBox 60"/>
          <p:cNvSpPr txBox="1"/>
          <p:nvPr/>
        </p:nvSpPr>
        <p:spPr>
          <a:xfrm>
            <a:off x="1578061" y="3791388"/>
            <a:ext cx="744499" cy="2812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28" i="1" dirty="0"/>
              <a:t>Raw text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4541965" y="3656435"/>
            <a:ext cx="1295839" cy="1930617"/>
            <a:chOff x="6703257" y="3288283"/>
            <a:chExt cx="1477660" cy="2201505"/>
          </a:xfrm>
        </p:grpSpPr>
        <p:grpSp>
          <p:nvGrpSpPr>
            <p:cNvPr id="9" name="Group 8"/>
            <p:cNvGrpSpPr/>
            <p:nvPr/>
          </p:nvGrpSpPr>
          <p:grpSpPr>
            <a:xfrm>
              <a:off x="6703257" y="3288283"/>
              <a:ext cx="1477660" cy="2201505"/>
              <a:chOff x="6703257" y="3288283"/>
              <a:chExt cx="1477660" cy="2201505"/>
            </a:xfrm>
          </p:grpSpPr>
          <p:sp>
            <p:nvSpPr>
              <p:cNvPr id="15" name="Rectangle 14"/>
              <p:cNvSpPr/>
              <p:nvPr/>
            </p:nvSpPr>
            <p:spPr>
              <a:xfrm>
                <a:off x="6821837" y="3690621"/>
                <a:ext cx="1359080" cy="1799167"/>
              </a:xfrm>
              <a:prstGeom prst="rect">
                <a:avLst/>
              </a:prstGeom>
              <a:solidFill>
                <a:srgbClr val="92D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702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5" name="TextBox 64"/>
              <p:cNvSpPr txBox="1"/>
              <p:nvPr/>
            </p:nvSpPr>
            <p:spPr>
              <a:xfrm>
                <a:off x="6703257" y="3288283"/>
                <a:ext cx="1417006" cy="3207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228" i="1" dirty="0"/>
                  <a:t>Layout Structure</a:t>
                </a:r>
              </a:p>
            </p:txBody>
          </p:sp>
        </p:grp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023595" y="3920422"/>
              <a:ext cx="1012024" cy="1243692"/>
            </a:xfrm>
            <a:prstGeom prst="rect">
              <a:avLst/>
            </a:prstGeom>
          </p:spPr>
        </p:pic>
      </p:grpSp>
      <p:sp>
        <p:nvSpPr>
          <p:cNvPr id="67" name="Right Arrow 66"/>
          <p:cNvSpPr/>
          <p:nvPr/>
        </p:nvSpPr>
        <p:spPr>
          <a:xfrm>
            <a:off x="7893387" y="4616490"/>
            <a:ext cx="498951" cy="258385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579">
              <a:solidFill>
                <a:schemeClr val="tx1"/>
              </a:solidFill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8457510" y="3002860"/>
            <a:ext cx="1852220" cy="3164041"/>
            <a:chOff x="9644199" y="2543004"/>
            <a:chExt cx="2112108" cy="3607993"/>
          </a:xfrm>
        </p:grpSpPr>
        <p:grpSp>
          <p:nvGrpSpPr>
            <p:cNvPr id="17" name="Group 16"/>
            <p:cNvGrpSpPr/>
            <p:nvPr/>
          </p:nvGrpSpPr>
          <p:grpSpPr>
            <a:xfrm>
              <a:off x="9757413" y="3067927"/>
              <a:ext cx="1951758" cy="3083070"/>
              <a:chOff x="9757413" y="3067927"/>
              <a:chExt cx="1951758" cy="3083070"/>
            </a:xfrm>
          </p:grpSpPr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757413" y="3067927"/>
                <a:ext cx="1951758" cy="1317204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9847183" y="4542268"/>
                <a:ext cx="1772218" cy="1608729"/>
              </a:xfrm>
              <a:prstGeom prst="rect">
                <a:avLst/>
              </a:prstGeom>
            </p:spPr>
          </p:pic>
        </p:grpSp>
        <p:sp>
          <p:nvSpPr>
            <p:cNvPr id="68" name="TextBox 67"/>
            <p:cNvSpPr txBox="1"/>
            <p:nvPr/>
          </p:nvSpPr>
          <p:spPr>
            <a:xfrm>
              <a:off x="9644199" y="2543004"/>
              <a:ext cx="2112108" cy="3207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28" i="1" dirty="0"/>
                <a:t>Analysis</a:t>
              </a:r>
            </a:p>
          </p:txBody>
        </p:sp>
      </p:grpSp>
      <p:pic>
        <p:nvPicPr>
          <p:cNvPr id="69" name="Picture 2" descr="Afbeeldingsresultaat voor naverlab europe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246"/>
          <a:stretch/>
        </p:blipFill>
        <p:spPr bwMode="auto">
          <a:xfrm>
            <a:off x="7715300" y="761144"/>
            <a:ext cx="2976513" cy="705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9696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2000">
        <p:fade/>
      </p:transition>
    </mc:Choice>
    <mc:Fallback xmlns="">
      <p:transition spd="med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1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1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9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9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7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6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62" grpId="0" animBg="1"/>
      <p:bldP spid="63" grpId="0" animBg="1"/>
      <p:bldP spid="6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1051" y="1320335"/>
            <a:ext cx="10418760" cy="388664"/>
          </a:xfrm>
        </p:spPr>
        <p:txBody>
          <a:bodyPr/>
          <a:lstStyle/>
          <a:p>
            <a:r>
              <a:rPr lang="en-GB" sz="2806" dirty="0" err="1"/>
              <a:t>Aanpak</a:t>
            </a:r>
            <a:r>
              <a:rPr lang="en-GB" sz="2806" dirty="0"/>
              <a:t>: </a:t>
            </a:r>
            <a:r>
              <a:rPr lang="en-GB" sz="2806" dirty="0" err="1"/>
              <a:t>één</a:t>
            </a:r>
            <a:r>
              <a:rPr lang="en-GB" sz="2806" dirty="0"/>
              <a:t> tool </a:t>
            </a:r>
            <a:r>
              <a:rPr lang="en-GB" sz="2806" dirty="0" err="1"/>
              <a:t>voor</a:t>
            </a:r>
            <a:r>
              <a:rPr lang="en-GB" sz="2806" dirty="0"/>
              <a:t> Document Layout/Understanding</a:t>
            </a:r>
            <a:endParaRPr lang="en-GB" sz="2806" b="1" dirty="0"/>
          </a:p>
        </p:txBody>
      </p:sp>
      <p:grpSp>
        <p:nvGrpSpPr>
          <p:cNvPr id="255" name="Group 254"/>
          <p:cNvGrpSpPr/>
          <p:nvPr/>
        </p:nvGrpSpPr>
        <p:grpSpPr>
          <a:xfrm>
            <a:off x="1192663" y="2158292"/>
            <a:ext cx="2586414" cy="3997624"/>
            <a:chOff x="1360008" y="1579933"/>
            <a:chExt cx="2949318" cy="4558538"/>
          </a:xfrm>
        </p:grpSpPr>
        <p:sp>
          <p:nvSpPr>
            <p:cNvPr id="4" name="Rectangle 3"/>
            <p:cNvSpPr/>
            <p:nvPr/>
          </p:nvSpPr>
          <p:spPr>
            <a:xfrm>
              <a:off x="1656184" y="2925796"/>
              <a:ext cx="2387029" cy="3212675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579">
                <a:solidFill>
                  <a:schemeClr val="tx1"/>
                </a:solidFill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2324497" y="3240387"/>
              <a:ext cx="992652" cy="160233"/>
            </a:xfrm>
            <a:prstGeom prst="rect">
              <a:avLst/>
            </a:prstGeom>
            <a:solidFill>
              <a:srgbClr val="0070C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579">
                <a:solidFill>
                  <a:schemeClr val="tx1"/>
                </a:solidFill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2014012" y="3640644"/>
              <a:ext cx="818650" cy="120520"/>
            </a:xfrm>
            <a:prstGeom prst="rect">
              <a:avLst/>
            </a:prstGeom>
            <a:solidFill>
              <a:srgbClr val="0070C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579">
                <a:solidFill>
                  <a:schemeClr val="tx1"/>
                </a:solidFill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2014012" y="3811383"/>
              <a:ext cx="818650" cy="120520"/>
            </a:xfrm>
            <a:prstGeom prst="rect">
              <a:avLst/>
            </a:prstGeom>
            <a:solidFill>
              <a:srgbClr val="0070C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579">
                <a:solidFill>
                  <a:schemeClr val="tx1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2014012" y="3971088"/>
              <a:ext cx="818650" cy="120520"/>
            </a:xfrm>
            <a:prstGeom prst="rect">
              <a:avLst/>
            </a:prstGeom>
            <a:solidFill>
              <a:srgbClr val="0070C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579">
                <a:solidFill>
                  <a:schemeClr val="tx1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2014013" y="4143959"/>
              <a:ext cx="549416" cy="120520"/>
            </a:xfrm>
            <a:prstGeom prst="rect">
              <a:avLst/>
            </a:prstGeom>
            <a:solidFill>
              <a:srgbClr val="0070C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579">
                <a:solidFill>
                  <a:schemeClr val="tx1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2019423" y="4403636"/>
              <a:ext cx="818650" cy="120520"/>
            </a:xfrm>
            <a:prstGeom prst="rect">
              <a:avLst/>
            </a:prstGeom>
            <a:solidFill>
              <a:srgbClr val="0070C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579">
                <a:solidFill>
                  <a:schemeClr val="tx1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019423" y="4574375"/>
              <a:ext cx="818650" cy="120520"/>
            </a:xfrm>
            <a:prstGeom prst="rect">
              <a:avLst/>
            </a:prstGeom>
            <a:solidFill>
              <a:srgbClr val="0070C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579">
                <a:solidFill>
                  <a:schemeClr val="tx1"/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2019423" y="4734080"/>
              <a:ext cx="818650" cy="120520"/>
            </a:xfrm>
            <a:prstGeom prst="rect">
              <a:avLst/>
            </a:prstGeom>
            <a:solidFill>
              <a:srgbClr val="0070C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579">
                <a:solidFill>
                  <a:schemeClr val="tx1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019423" y="4906951"/>
              <a:ext cx="370124" cy="120520"/>
            </a:xfrm>
            <a:prstGeom prst="rect">
              <a:avLst/>
            </a:prstGeom>
            <a:solidFill>
              <a:srgbClr val="0070C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579">
                <a:solidFill>
                  <a:schemeClr val="tx1"/>
                </a:solidFill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3058280" y="3640644"/>
              <a:ext cx="818650" cy="120520"/>
            </a:xfrm>
            <a:prstGeom prst="rect">
              <a:avLst/>
            </a:prstGeom>
            <a:solidFill>
              <a:srgbClr val="0070C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579">
                <a:solidFill>
                  <a:schemeClr val="tx1"/>
                </a:solidFill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3058280" y="3811383"/>
              <a:ext cx="818650" cy="120520"/>
            </a:xfrm>
            <a:prstGeom prst="rect">
              <a:avLst/>
            </a:prstGeom>
            <a:solidFill>
              <a:srgbClr val="0070C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579">
                <a:solidFill>
                  <a:schemeClr val="tx1"/>
                </a:solidFill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3058280" y="3971088"/>
              <a:ext cx="818650" cy="120520"/>
            </a:xfrm>
            <a:prstGeom prst="rect">
              <a:avLst/>
            </a:prstGeom>
            <a:solidFill>
              <a:srgbClr val="0070C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579">
                <a:solidFill>
                  <a:schemeClr val="tx1"/>
                </a:solidFill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3058281" y="4143959"/>
              <a:ext cx="818649" cy="120520"/>
            </a:xfrm>
            <a:prstGeom prst="rect">
              <a:avLst/>
            </a:prstGeom>
            <a:solidFill>
              <a:srgbClr val="0070C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579">
                <a:solidFill>
                  <a:schemeClr val="tx1"/>
                </a:solidFill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3058280" y="4301497"/>
              <a:ext cx="546622" cy="120520"/>
            </a:xfrm>
            <a:prstGeom prst="rect">
              <a:avLst/>
            </a:prstGeom>
            <a:solidFill>
              <a:srgbClr val="0070C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579">
                <a:solidFill>
                  <a:schemeClr val="tx1"/>
                </a:solidFill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3058279" y="4488884"/>
              <a:ext cx="818650" cy="120520"/>
            </a:xfrm>
            <a:prstGeom prst="rect">
              <a:avLst/>
            </a:prstGeom>
            <a:solidFill>
              <a:srgbClr val="0070C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579">
                <a:solidFill>
                  <a:schemeClr val="tx1"/>
                </a:solidFill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3058279" y="4635319"/>
              <a:ext cx="818650" cy="120520"/>
            </a:xfrm>
            <a:prstGeom prst="rect">
              <a:avLst/>
            </a:prstGeom>
            <a:solidFill>
              <a:srgbClr val="0070C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579">
                <a:solidFill>
                  <a:schemeClr val="tx1"/>
                </a:solidFill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3050478" y="4798561"/>
              <a:ext cx="370124" cy="120520"/>
            </a:xfrm>
            <a:prstGeom prst="rect">
              <a:avLst/>
            </a:prstGeom>
            <a:solidFill>
              <a:srgbClr val="0070C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579">
                <a:solidFill>
                  <a:schemeClr val="tx1"/>
                </a:solidFill>
              </a:endParaRPr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1360008" y="1579933"/>
              <a:ext cx="2949318" cy="12137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579" dirty="0"/>
                <a:t>Graph Creation</a:t>
              </a:r>
            </a:p>
            <a:p>
              <a:pPr marL="250603" indent="-250603">
                <a:buFont typeface="Arial" panose="020B0604020202020204" pitchFamily="34" charset="0"/>
                <a:buChar char="•"/>
              </a:pPr>
              <a:r>
                <a:rPr lang="en-GB" sz="1579" dirty="0"/>
                <a:t>Nodes: textlines</a:t>
              </a:r>
            </a:p>
            <a:p>
              <a:pPr marL="250603" indent="-250603">
                <a:buFont typeface="Arial" panose="020B0604020202020204" pitchFamily="34" charset="0"/>
                <a:buChar char="•"/>
              </a:pPr>
              <a:r>
                <a:rPr lang="en-GB" sz="1579" dirty="0"/>
                <a:t>Edges: positional relations</a:t>
              </a:r>
            </a:p>
            <a:p>
              <a:pPr marL="250603" indent="-250603">
                <a:buFont typeface="Arial" panose="020B0604020202020204" pitchFamily="34" charset="0"/>
                <a:buChar char="•"/>
              </a:pPr>
              <a:endParaRPr lang="en-GB" sz="1579" dirty="0"/>
            </a:p>
          </p:txBody>
        </p:sp>
      </p:grpSp>
      <p:grpSp>
        <p:nvGrpSpPr>
          <p:cNvPr id="128" name="Group 127"/>
          <p:cNvGrpSpPr/>
          <p:nvPr/>
        </p:nvGrpSpPr>
        <p:grpSpPr>
          <a:xfrm>
            <a:off x="4646701" y="2158292"/>
            <a:ext cx="2295922" cy="4023320"/>
            <a:chOff x="5279024" y="1579933"/>
            <a:chExt cx="2618067" cy="4587839"/>
          </a:xfrm>
        </p:grpSpPr>
        <p:pic>
          <p:nvPicPr>
            <p:cNvPr id="250" name="Picture 24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79024" y="2930515"/>
              <a:ext cx="2414225" cy="3237257"/>
            </a:xfrm>
            <a:prstGeom prst="rect">
              <a:avLst/>
            </a:prstGeom>
          </p:spPr>
        </p:pic>
        <p:sp>
          <p:nvSpPr>
            <p:cNvPr id="253" name="TextBox 252"/>
            <p:cNvSpPr txBox="1"/>
            <p:nvPr/>
          </p:nvSpPr>
          <p:spPr>
            <a:xfrm>
              <a:off x="5279024" y="1579933"/>
              <a:ext cx="2618067" cy="936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579" dirty="0"/>
                <a:t>Page Layout Segmentation</a:t>
              </a:r>
            </a:p>
            <a:p>
              <a:pPr marL="250603" indent="-250603">
                <a:buFont typeface="Arial" panose="020B0604020202020204" pitchFamily="34" charset="0"/>
                <a:buChar char="•"/>
              </a:pPr>
              <a:r>
                <a:rPr lang="en-GB" sz="1579" dirty="0"/>
                <a:t>Edge classification</a:t>
              </a:r>
            </a:p>
          </p:txBody>
        </p:sp>
      </p:grpSp>
      <p:grpSp>
        <p:nvGrpSpPr>
          <p:cNvPr id="129" name="Group 128"/>
          <p:cNvGrpSpPr/>
          <p:nvPr/>
        </p:nvGrpSpPr>
        <p:grpSpPr>
          <a:xfrm>
            <a:off x="7941374" y="2158292"/>
            <a:ext cx="2295922" cy="4019181"/>
            <a:chOff x="9055642" y="1579933"/>
            <a:chExt cx="2618067" cy="4583120"/>
          </a:xfrm>
        </p:grpSpPr>
        <p:pic>
          <p:nvPicPr>
            <p:cNvPr id="251" name="Picture 25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055642" y="2925796"/>
              <a:ext cx="2414225" cy="3237257"/>
            </a:xfrm>
            <a:prstGeom prst="rect">
              <a:avLst/>
            </a:prstGeom>
          </p:spPr>
        </p:pic>
        <p:sp>
          <p:nvSpPr>
            <p:cNvPr id="254" name="TextBox 253"/>
            <p:cNvSpPr txBox="1"/>
            <p:nvPr/>
          </p:nvSpPr>
          <p:spPr>
            <a:xfrm>
              <a:off x="9055642" y="1579933"/>
              <a:ext cx="2618067" cy="6595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579" dirty="0"/>
                <a:t>Document Reconstruction</a:t>
              </a:r>
            </a:p>
          </p:txBody>
        </p:sp>
      </p:grpSp>
      <p:cxnSp>
        <p:nvCxnSpPr>
          <p:cNvPr id="19" name="Straight Connector 18"/>
          <p:cNvCxnSpPr>
            <a:stCxn id="6" idx="2"/>
            <a:endCxn id="7" idx="0"/>
          </p:cNvCxnSpPr>
          <p:nvPr/>
        </p:nvCxnSpPr>
        <p:spPr>
          <a:xfrm>
            <a:off x="2116760" y="4101261"/>
            <a:ext cx="0" cy="44040"/>
          </a:xfrm>
          <a:prstGeom prst="line">
            <a:avLst/>
          </a:prstGeom>
          <a:ln w="12700">
            <a:solidFill>
              <a:schemeClr val="tx1"/>
            </a:solidFill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stCxn id="5" idx="2"/>
            <a:endCxn id="6" idx="0"/>
          </p:cNvCxnSpPr>
          <p:nvPr/>
        </p:nvCxnSpPr>
        <p:spPr>
          <a:xfrm flipH="1">
            <a:off x="2116760" y="3785080"/>
            <a:ext cx="348577" cy="210490"/>
          </a:xfrm>
          <a:prstGeom prst="line">
            <a:avLst/>
          </a:prstGeom>
          <a:ln w="12700">
            <a:solidFill>
              <a:schemeClr val="tx1"/>
            </a:solidFill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>
            <a:stCxn id="24" idx="2"/>
            <a:endCxn id="25" idx="0"/>
          </p:cNvCxnSpPr>
          <p:nvPr/>
        </p:nvCxnSpPr>
        <p:spPr>
          <a:xfrm>
            <a:off x="3032534" y="4101261"/>
            <a:ext cx="0" cy="44040"/>
          </a:xfrm>
          <a:prstGeom prst="line">
            <a:avLst/>
          </a:prstGeom>
          <a:ln w="12700">
            <a:solidFill>
              <a:schemeClr val="tx1"/>
            </a:solidFill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>
            <a:stCxn id="7" idx="2"/>
            <a:endCxn id="8" idx="0"/>
          </p:cNvCxnSpPr>
          <p:nvPr/>
        </p:nvCxnSpPr>
        <p:spPr>
          <a:xfrm>
            <a:off x="2116760" y="4250991"/>
            <a:ext cx="0" cy="34363"/>
          </a:xfrm>
          <a:prstGeom prst="line">
            <a:avLst/>
          </a:prstGeom>
          <a:ln w="12700">
            <a:solidFill>
              <a:schemeClr val="tx1"/>
            </a:solidFill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>
            <a:stCxn id="8" idx="2"/>
            <a:endCxn id="9" idx="0"/>
          </p:cNvCxnSpPr>
          <p:nvPr/>
        </p:nvCxnSpPr>
        <p:spPr>
          <a:xfrm flipH="1">
            <a:off x="1998708" y="4391045"/>
            <a:ext cx="118052" cy="45909"/>
          </a:xfrm>
          <a:prstGeom prst="line">
            <a:avLst/>
          </a:prstGeom>
          <a:ln w="12700">
            <a:solidFill>
              <a:schemeClr val="tx1"/>
            </a:solidFill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>
            <a:stCxn id="10" idx="2"/>
            <a:endCxn id="11" idx="0"/>
          </p:cNvCxnSpPr>
          <p:nvPr/>
        </p:nvCxnSpPr>
        <p:spPr>
          <a:xfrm>
            <a:off x="2121505" y="4770369"/>
            <a:ext cx="0" cy="44040"/>
          </a:xfrm>
          <a:prstGeom prst="line">
            <a:avLst/>
          </a:prstGeom>
          <a:ln w="12700">
            <a:solidFill>
              <a:schemeClr val="tx1"/>
            </a:solidFill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>
            <a:stCxn id="11" idx="2"/>
            <a:endCxn id="12" idx="0"/>
          </p:cNvCxnSpPr>
          <p:nvPr/>
        </p:nvCxnSpPr>
        <p:spPr>
          <a:xfrm>
            <a:off x="2121505" y="4920099"/>
            <a:ext cx="0" cy="34363"/>
          </a:xfrm>
          <a:prstGeom prst="line">
            <a:avLst/>
          </a:prstGeom>
          <a:ln w="12700">
            <a:solidFill>
              <a:schemeClr val="tx1"/>
            </a:solidFill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stCxn id="12" idx="2"/>
            <a:endCxn id="13" idx="0"/>
          </p:cNvCxnSpPr>
          <p:nvPr/>
        </p:nvCxnSpPr>
        <p:spPr>
          <a:xfrm flipH="1">
            <a:off x="1924838" y="5060153"/>
            <a:ext cx="196668" cy="45909"/>
          </a:xfrm>
          <a:prstGeom prst="line">
            <a:avLst/>
          </a:prstGeom>
          <a:ln w="12700">
            <a:solidFill>
              <a:schemeClr val="tx1"/>
            </a:solidFill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>
            <a:stCxn id="9" idx="2"/>
            <a:endCxn id="10" idx="0"/>
          </p:cNvCxnSpPr>
          <p:nvPr/>
        </p:nvCxnSpPr>
        <p:spPr>
          <a:xfrm>
            <a:off x="1998709" y="4542645"/>
            <a:ext cx="122797" cy="122034"/>
          </a:xfrm>
          <a:prstGeom prst="line">
            <a:avLst/>
          </a:prstGeom>
          <a:ln w="12700">
            <a:solidFill>
              <a:schemeClr val="tx1"/>
            </a:solidFill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>
            <a:stCxn id="25" idx="2"/>
            <a:endCxn id="26" idx="0"/>
          </p:cNvCxnSpPr>
          <p:nvPr/>
        </p:nvCxnSpPr>
        <p:spPr>
          <a:xfrm>
            <a:off x="3032534" y="4250991"/>
            <a:ext cx="0" cy="34363"/>
          </a:xfrm>
          <a:prstGeom prst="line">
            <a:avLst/>
          </a:prstGeom>
          <a:ln w="12700">
            <a:solidFill>
              <a:schemeClr val="tx1"/>
            </a:solidFill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>
            <a:stCxn id="26" idx="2"/>
            <a:endCxn id="27" idx="0"/>
          </p:cNvCxnSpPr>
          <p:nvPr/>
        </p:nvCxnSpPr>
        <p:spPr>
          <a:xfrm>
            <a:off x="3032535" y="4391045"/>
            <a:ext cx="1" cy="45909"/>
          </a:xfrm>
          <a:prstGeom prst="line">
            <a:avLst/>
          </a:prstGeom>
          <a:ln w="12700">
            <a:solidFill>
              <a:schemeClr val="tx1"/>
            </a:solidFill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>
            <a:stCxn id="27" idx="2"/>
            <a:endCxn id="28" idx="0"/>
          </p:cNvCxnSpPr>
          <p:nvPr/>
        </p:nvCxnSpPr>
        <p:spPr>
          <a:xfrm flipH="1">
            <a:off x="2913257" y="4542644"/>
            <a:ext cx="119279" cy="32463"/>
          </a:xfrm>
          <a:prstGeom prst="line">
            <a:avLst/>
          </a:prstGeom>
          <a:ln w="12700">
            <a:solidFill>
              <a:schemeClr val="tx1"/>
            </a:solidFill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>
            <a:stCxn id="28" idx="2"/>
            <a:endCxn id="29" idx="0"/>
          </p:cNvCxnSpPr>
          <p:nvPr/>
        </p:nvCxnSpPr>
        <p:spPr>
          <a:xfrm>
            <a:off x="2913257" y="4680798"/>
            <a:ext cx="119277" cy="58639"/>
          </a:xfrm>
          <a:prstGeom prst="line">
            <a:avLst/>
          </a:prstGeom>
          <a:ln w="12700">
            <a:solidFill>
              <a:schemeClr val="tx1"/>
            </a:solidFill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>
            <a:stCxn id="29" idx="2"/>
            <a:endCxn id="30" idx="0"/>
          </p:cNvCxnSpPr>
          <p:nvPr/>
        </p:nvCxnSpPr>
        <p:spPr>
          <a:xfrm>
            <a:off x="3032533" y="4845128"/>
            <a:ext cx="0" cy="22726"/>
          </a:xfrm>
          <a:prstGeom prst="line">
            <a:avLst/>
          </a:prstGeom>
          <a:ln w="12700">
            <a:solidFill>
              <a:schemeClr val="tx1"/>
            </a:solidFill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>
            <a:stCxn id="30" idx="2"/>
            <a:endCxn id="31" idx="0"/>
          </p:cNvCxnSpPr>
          <p:nvPr/>
        </p:nvCxnSpPr>
        <p:spPr>
          <a:xfrm flipH="1">
            <a:off x="2829024" y="4973544"/>
            <a:ext cx="203509" cy="37465"/>
          </a:xfrm>
          <a:prstGeom prst="line">
            <a:avLst/>
          </a:prstGeom>
          <a:ln w="12700">
            <a:solidFill>
              <a:schemeClr val="tx1"/>
            </a:solidFill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>
            <a:stCxn id="5" idx="2"/>
            <a:endCxn id="24" idx="0"/>
          </p:cNvCxnSpPr>
          <p:nvPr/>
        </p:nvCxnSpPr>
        <p:spPr>
          <a:xfrm>
            <a:off x="2465337" y="3785080"/>
            <a:ext cx="567197" cy="210490"/>
          </a:xfrm>
          <a:prstGeom prst="line">
            <a:avLst/>
          </a:prstGeom>
          <a:ln w="12700">
            <a:solidFill>
              <a:schemeClr val="tx1"/>
            </a:solidFill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>
            <a:stCxn id="6" idx="3"/>
            <a:endCxn id="24" idx="1"/>
          </p:cNvCxnSpPr>
          <p:nvPr/>
        </p:nvCxnSpPr>
        <p:spPr>
          <a:xfrm>
            <a:off x="2475719" y="4048415"/>
            <a:ext cx="197856" cy="0"/>
          </a:xfrm>
          <a:prstGeom prst="line">
            <a:avLst/>
          </a:prstGeom>
          <a:ln w="12700">
            <a:solidFill>
              <a:schemeClr val="tx1"/>
            </a:solidFill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>
            <a:off x="2444806" y="4168014"/>
            <a:ext cx="350017" cy="0"/>
          </a:xfrm>
          <a:prstGeom prst="line">
            <a:avLst/>
          </a:prstGeom>
          <a:ln w="12700">
            <a:solidFill>
              <a:schemeClr val="tx1"/>
            </a:solidFill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2444806" y="4293775"/>
            <a:ext cx="350017" cy="0"/>
          </a:xfrm>
          <a:prstGeom prst="line">
            <a:avLst/>
          </a:prstGeom>
          <a:ln w="12700">
            <a:solidFill>
              <a:schemeClr val="tx1"/>
            </a:solidFill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>
            <a:stCxn id="9" idx="3"/>
            <a:endCxn id="27" idx="1"/>
          </p:cNvCxnSpPr>
          <p:nvPr/>
        </p:nvCxnSpPr>
        <p:spPr>
          <a:xfrm>
            <a:off x="2239614" y="4489799"/>
            <a:ext cx="433962" cy="0"/>
          </a:xfrm>
          <a:prstGeom prst="line">
            <a:avLst/>
          </a:prstGeom>
          <a:ln w="12700">
            <a:solidFill>
              <a:schemeClr val="tx1"/>
            </a:solidFill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>
            <a:stCxn id="10" idx="3"/>
            <a:endCxn id="28" idx="1"/>
          </p:cNvCxnSpPr>
          <p:nvPr/>
        </p:nvCxnSpPr>
        <p:spPr>
          <a:xfrm flipV="1">
            <a:off x="2480465" y="4627953"/>
            <a:ext cx="193111" cy="89571"/>
          </a:xfrm>
          <a:prstGeom prst="line">
            <a:avLst/>
          </a:prstGeom>
          <a:ln w="12700">
            <a:solidFill>
              <a:schemeClr val="tx1"/>
            </a:solidFill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>
            <a:stCxn id="10" idx="3"/>
            <a:endCxn id="29" idx="1"/>
          </p:cNvCxnSpPr>
          <p:nvPr/>
        </p:nvCxnSpPr>
        <p:spPr>
          <a:xfrm>
            <a:off x="2480464" y="4717523"/>
            <a:ext cx="193110" cy="74759"/>
          </a:xfrm>
          <a:prstGeom prst="line">
            <a:avLst/>
          </a:prstGeom>
          <a:ln w="12700">
            <a:solidFill>
              <a:schemeClr val="tx1"/>
            </a:solidFill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>
            <a:stCxn id="11" idx="3"/>
            <a:endCxn id="30" idx="1"/>
          </p:cNvCxnSpPr>
          <p:nvPr/>
        </p:nvCxnSpPr>
        <p:spPr>
          <a:xfrm>
            <a:off x="2480464" y="4867254"/>
            <a:ext cx="193110" cy="53445"/>
          </a:xfrm>
          <a:prstGeom prst="line">
            <a:avLst/>
          </a:prstGeom>
          <a:ln w="12700">
            <a:solidFill>
              <a:schemeClr val="tx1"/>
            </a:solidFill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>
            <a:stCxn id="12" idx="3"/>
            <a:endCxn id="31" idx="1"/>
          </p:cNvCxnSpPr>
          <p:nvPr/>
        </p:nvCxnSpPr>
        <p:spPr>
          <a:xfrm>
            <a:off x="2480465" y="5007308"/>
            <a:ext cx="186269" cy="56547"/>
          </a:xfrm>
          <a:prstGeom prst="line">
            <a:avLst/>
          </a:prstGeom>
          <a:ln w="12700">
            <a:solidFill>
              <a:schemeClr val="tx1"/>
            </a:solidFill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5" name="Picture 2" descr="Afbeeldingsresultaat voor naverlab europe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246"/>
          <a:stretch/>
        </p:blipFill>
        <p:spPr bwMode="auto">
          <a:xfrm>
            <a:off x="7715300" y="6155916"/>
            <a:ext cx="2976513" cy="705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5047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/>
          <p:cNvPicPr>
            <a:picLocks noChangeAspect="1"/>
          </p:cNvPicPr>
          <p:nvPr/>
        </p:nvPicPr>
        <p:blipFill rotWithShape="1">
          <a:blip r:embed="rId2"/>
          <a:srcRect l="20068" t="17298" r="6757" b="10811"/>
          <a:stretch/>
        </p:blipFill>
        <p:spPr>
          <a:xfrm>
            <a:off x="-1" y="878275"/>
            <a:ext cx="10691813" cy="5908635"/>
          </a:xfrm>
          <a:prstGeom prst="rect">
            <a:avLst/>
          </a:prstGeom>
        </p:spPr>
      </p:pic>
      <p:pic>
        <p:nvPicPr>
          <p:cNvPr id="3" name="Picture 2" descr="Afbeeldingsresultaat voor naverlab europe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246"/>
          <a:stretch/>
        </p:blipFill>
        <p:spPr bwMode="auto">
          <a:xfrm>
            <a:off x="7715300" y="6081116"/>
            <a:ext cx="2976513" cy="705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5050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3"/>
          <a:srcRect l="19865" t="17838" r="6756" b="9369"/>
          <a:stretch/>
        </p:blipFill>
        <p:spPr>
          <a:xfrm>
            <a:off x="-86009" y="772765"/>
            <a:ext cx="10777821" cy="6014145"/>
          </a:xfrm>
          <a:prstGeom prst="rect">
            <a:avLst/>
          </a:prstGeom>
        </p:spPr>
      </p:pic>
      <p:pic>
        <p:nvPicPr>
          <p:cNvPr id="3" name="Picture 2" descr="Afbeeldingsresultaat voor naverlab europe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246"/>
          <a:stretch/>
        </p:blipFill>
        <p:spPr bwMode="auto">
          <a:xfrm>
            <a:off x="7630645" y="6081117"/>
            <a:ext cx="2976513" cy="705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7956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591" y="772765"/>
            <a:ext cx="9622210" cy="1003936"/>
          </a:xfrm>
        </p:spPr>
        <p:txBody>
          <a:bodyPr/>
          <a:lstStyle/>
          <a:p>
            <a:r>
              <a:rPr lang="en-GB" sz="3157" dirty="0">
                <a:solidFill>
                  <a:schemeClr val="bg1"/>
                </a:solidFill>
              </a:rPr>
              <a:t>Visualize how disease spread over the Passau region</a:t>
            </a:r>
            <a:endParaRPr lang="fr-FR" sz="3157" dirty="0">
              <a:solidFill>
                <a:schemeClr val="bg1"/>
              </a:solidFill>
            </a:endParaRPr>
          </a:p>
        </p:txBody>
      </p:sp>
      <p:pic>
        <p:nvPicPr>
          <p:cNvPr id="5" name="Passau Scarlet Case Retrieva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772765"/>
            <a:ext cx="10691813" cy="6014145"/>
          </a:xfrm>
          <a:prstGeom prst="rect">
            <a:avLst/>
          </a:prstGeom>
        </p:spPr>
      </p:pic>
      <p:pic>
        <p:nvPicPr>
          <p:cNvPr id="4" name="Picture 2" descr="Afbeeldingsresultaat voor naverlab europe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246"/>
          <a:stretch/>
        </p:blipFill>
        <p:spPr bwMode="auto">
          <a:xfrm>
            <a:off x="7715300" y="6081116"/>
            <a:ext cx="2976513" cy="705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242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42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61750" y="1221187"/>
            <a:ext cx="5587945" cy="485830"/>
          </a:xfrm>
        </p:spPr>
        <p:txBody>
          <a:bodyPr>
            <a:normAutofit fontScale="90000"/>
          </a:bodyPr>
          <a:lstStyle/>
          <a:p>
            <a:r>
              <a:rPr lang="nl-NL" cap="none" dirty="0" smtClean="0"/>
              <a:t>Hypothesis</a:t>
            </a:r>
            <a:endParaRPr lang="nl-NL" cap="non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en-GB" noProof="0" smtClean="0"/>
              <a:t>2</a:t>
            </a:fld>
            <a:endParaRPr lang="en-GB" noProof="0" dirty="0"/>
          </a:p>
        </p:txBody>
      </p:sp>
      <p:pic>
        <p:nvPicPr>
          <p:cNvPr id="8" name="Picture 2" descr="https://upload.wikimedia.org/wikipedia/commons/thumb/6/62/Spanish_Netherlands.svg/2000px-Spanish_Netherlands.svg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398" y="1221187"/>
            <a:ext cx="3812507" cy="4575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vak 2"/>
          <p:cNvSpPr txBox="1"/>
          <p:nvPr/>
        </p:nvSpPr>
        <p:spPr>
          <a:xfrm>
            <a:off x="861750" y="1880672"/>
            <a:ext cx="5686985" cy="30360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nl-NL" sz="2192" dirty="0"/>
              <a:t>Vroegmoderne staten zagen zich vaak geconfronteerd met problemen. </a:t>
            </a:r>
          </a:p>
          <a:p>
            <a:pPr algn="just"/>
            <a:r>
              <a:rPr lang="nl-NL" sz="2192" dirty="0"/>
              <a:t>Omdat het voortbestaan op het spel stond, moesten ze snel en adequaat handelen.</a:t>
            </a:r>
          </a:p>
          <a:p>
            <a:pPr algn="just"/>
            <a:endParaRPr lang="nl-NL" sz="2192" dirty="0"/>
          </a:p>
          <a:p>
            <a:pPr algn="just"/>
            <a:r>
              <a:rPr lang="nl-NL" sz="2192" dirty="0"/>
              <a:t>Zodoende was het ontzettend belangrijk om wet- en regelgeving te kopiëren, aan te passen en te implementeren – wanneer deze in andere gebieden al succesvol bleken te zijn!</a:t>
            </a:r>
          </a:p>
        </p:txBody>
      </p:sp>
    </p:spTree>
    <p:extLst>
      <p:ext uri="{BB962C8B-B14F-4D97-AF65-F5344CB8AC3E}">
        <p14:creationId xmlns:p14="http://schemas.microsoft.com/office/powerpoint/2010/main" val="1794308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Passau Scarlet Cumulative 1871 187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772765"/>
            <a:ext cx="10691813" cy="6014145"/>
          </a:xfrm>
          <a:prstGeom prst="rect">
            <a:avLst/>
          </a:prstGeom>
        </p:spPr>
      </p:pic>
      <p:pic>
        <p:nvPicPr>
          <p:cNvPr id="5" name="Picture 2" descr="Afbeeldingsresultaat voor naverlab europe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246"/>
          <a:stretch/>
        </p:blipFill>
        <p:spPr bwMode="auto">
          <a:xfrm>
            <a:off x="7715300" y="6081116"/>
            <a:ext cx="2976513" cy="705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7689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/>
          <a:srcRect l="42104" t="6699" r="30359" b="25133"/>
          <a:stretch/>
        </p:blipFill>
        <p:spPr>
          <a:xfrm>
            <a:off x="2426650" y="301593"/>
            <a:ext cx="5838091" cy="8129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354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/>
          <p:cNvSpPr>
            <a:spLocks noGrp="1"/>
          </p:cNvSpPr>
          <p:nvPr>
            <p:ph type="subTitle"/>
          </p:nvPr>
        </p:nvSpPr>
        <p:spPr>
          <a:xfrm>
            <a:off x="534591" y="2502216"/>
            <a:ext cx="9622211" cy="3406215"/>
          </a:xfrm>
        </p:spPr>
        <p:txBody>
          <a:bodyPr/>
          <a:lstStyle/>
          <a:p>
            <a:r>
              <a:rPr lang="nl-NL" dirty="0" smtClean="0"/>
              <a:t>Conclusies m.b.t. segmenteren van de teksten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15911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" y="772765"/>
            <a:ext cx="7254562" cy="6001454"/>
          </a:xfrm>
        </p:spPr>
      </p:pic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en-GB" noProof="0" smtClean="0"/>
              <a:t>3</a:t>
            </a:fld>
            <a:endParaRPr lang="en-GB" noProof="0" dirty="0"/>
          </a:p>
        </p:txBody>
      </p:sp>
      <p:sp>
        <p:nvSpPr>
          <p:cNvPr id="7" name="Gelijkbenige driehoek 6"/>
          <p:cNvSpPr/>
          <p:nvPr/>
        </p:nvSpPr>
        <p:spPr>
          <a:xfrm rot="14460692">
            <a:off x="4855994" y="1575554"/>
            <a:ext cx="2439198" cy="4241395"/>
          </a:xfrm>
          <a:prstGeom prst="triangle">
            <a:avLst>
              <a:gd name="adj" fmla="val 41320"/>
            </a:avLst>
          </a:prstGeom>
          <a:solidFill>
            <a:srgbClr val="1E64C8"/>
          </a:solidFill>
          <a:ln w="31750">
            <a:solidFill>
              <a:srgbClr val="1E64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110">
              <a:solidFill>
                <a:schemeClr val="tx1"/>
              </a:solidFill>
            </a:endParaRP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5079" y="1460710"/>
            <a:ext cx="3808096" cy="2281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079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52387" indent="-352387"/>
            <a:r>
              <a:rPr lang="nl-NL" sz="2455" dirty="0"/>
              <a:t>Provinciale wetgeving (en soms stedelijke ‘costumen’) werden gebundeld.</a:t>
            </a:r>
          </a:p>
          <a:p>
            <a:pPr marL="352387" indent="-352387"/>
            <a:r>
              <a:rPr lang="nl-NL" sz="2455" dirty="0"/>
              <a:t>Selectie.</a:t>
            </a:r>
          </a:p>
          <a:p>
            <a:pPr marL="352387" indent="-352387"/>
            <a:r>
              <a:rPr lang="nl-NL" sz="2455" dirty="0"/>
              <a:t>Grote variatie in onderwerpen.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en-GB" noProof="0" smtClean="0"/>
              <a:t>4</a:t>
            </a:fld>
            <a:endParaRPr lang="en-GB" noProof="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61750" y="1179466"/>
            <a:ext cx="5051250" cy="610680"/>
          </a:xfrm>
        </p:spPr>
        <p:txBody>
          <a:bodyPr>
            <a:normAutofit fontScale="90000"/>
          </a:bodyPr>
          <a:lstStyle/>
          <a:p>
            <a:r>
              <a:rPr lang="nl-NL" dirty="0" smtClean="0"/>
              <a:t>Wie wat bewaard,…</a:t>
            </a:r>
            <a:endParaRPr lang="nl-NL" dirty="0"/>
          </a:p>
        </p:txBody>
      </p:sp>
      <p:pic>
        <p:nvPicPr>
          <p:cNvPr id="9" name="Tijdelijke aanduiding voor inhoud 4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86" r="13086"/>
          <a:stretch>
            <a:fillRect/>
          </a:stretch>
        </p:blipFill>
        <p:spPr/>
      </p:pic>
      <p:sp>
        <p:nvSpPr>
          <p:cNvPr id="5" name="Tijdelijke aanduiding voor afbeelding 4"/>
          <p:cNvSpPr>
            <a:spLocks noGrp="1"/>
          </p:cNvSpPr>
          <p:nvPr>
            <p:ph type="pic" sz="quarter" idx="14"/>
          </p:nvPr>
        </p:nvSpPr>
        <p:spPr/>
      </p:sp>
      <p:pic>
        <p:nvPicPr>
          <p:cNvPr id="7" name="Picture 2" descr="https://library.maastrichtuniversity.nl/wp-content/uploads/plakkaa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0406" y="4693089"/>
            <a:ext cx="2333937" cy="2333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s://images.nrc.nl/uNUX_X9Ns0mcKuccfI7dwbv5u8Q=/1280x/filters:no_upscale()/s3/static.nrc.nl/bvhw/files/2018/02/web_0102opiakte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00" b="15500"/>
          <a:stretch>
            <a:fillRect/>
          </a:stretch>
        </p:blipFill>
        <p:spPr bwMode="auto">
          <a:xfrm>
            <a:off x="4989543" y="4693089"/>
            <a:ext cx="4468844" cy="2716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jdelijke aanduiding voor inhoud 6"/>
          <p:cNvSpPr txBox="1">
            <a:spLocks/>
          </p:cNvSpPr>
          <p:nvPr/>
        </p:nvSpPr>
        <p:spPr>
          <a:xfrm>
            <a:off x="5626108" y="91012"/>
            <a:ext cx="5065705" cy="8343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51986" indent="-251986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Char char="•"/>
              <a:defRPr sz="1754" kern="1200">
                <a:solidFill>
                  <a:schemeClr val="tx1"/>
                </a:solidFill>
                <a:latin typeface="UGent Panno Text" panose="02000506040000040003" pitchFamily="50" charset="0"/>
                <a:ea typeface="+mn-ea"/>
                <a:cs typeface="+mn-cs"/>
              </a:defRPr>
            </a:lvl1pPr>
            <a:lvl2pPr marL="75595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754" kern="1200">
                <a:solidFill>
                  <a:schemeClr val="tx1"/>
                </a:solidFill>
                <a:latin typeface="UGent Panno Text" panose="02000506040000040003" pitchFamily="50" charset="0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754" kern="1200">
                <a:solidFill>
                  <a:schemeClr val="tx1"/>
                </a:solidFill>
                <a:latin typeface="UGent Panno Text" panose="02000506040000040003" pitchFamily="50" charset="0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754" kern="1200">
                <a:solidFill>
                  <a:schemeClr val="tx1"/>
                </a:solidFill>
                <a:latin typeface="UGent Panno Text" panose="02000506040000040003" pitchFamily="50" charset="0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754" kern="1200">
                <a:solidFill>
                  <a:schemeClr val="tx1"/>
                </a:solidFill>
                <a:latin typeface="UGent Panno Text" panose="02000506040000040003" pitchFamily="50" charset="0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36173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tekst 5"/>
          <p:cNvSpPr>
            <a:spLocks noGrp="1"/>
          </p:cNvSpPr>
          <p:nvPr>
            <p:ph type="body"/>
          </p:nvPr>
        </p:nvSpPr>
        <p:spPr>
          <a:xfrm>
            <a:off x="534589" y="2100281"/>
            <a:ext cx="9622211" cy="4384215"/>
          </a:xfrm>
        </p:spPr>
        <p:txBody>
          <a:bodyPr/>
          <a:lstStyle/>
          <a:p>
            <a:pPr marL="514350" indent="-514350" algn="l">
              <a:buFont typeface="+mj-lt"/>
              <a:buAutoNum type="arabicPeriod"/>
            </a:pPr>
            <a:r>
              <a:rPr lang="nl-NL" dirty="0" smtClean="0"/>
              <a:t>Verbeteren van de OCR </a:t>
            </a:r>
            <a:r>
              <a:rPr lang="nl-NL" dirty="0" err="1" smtClean="0"/>
              <a:t>dmv</a:t>
            </a:r>
            <a:r>
              <a:rPr lang="nl-NL" dirty="0" smtClean="0"/>
              <a:t> HTR+ (ATR).</a:t>
            </a:r>
          </a:p>
          <a:p>
            <a:pPr marL="514350" indent="-514350" algn="l">
              <a:buFont typeface="+mj-lt"/>
              <a:buAutoNum type="arabicPeriod"/>
            </a:pPr>
            <a:r>
              <a:rPr lang="nl-NL" dirty="0" smtClean="0"/>
              <a:t>Segmentatie van de tekst.</a:t>
            </a:r>
          </a:p>
          <a:p>
            <a:pPr marL="514350" indent="-514350" algn="l">
              <a:buFont typeface="+mj-lt"/>
              <a:buAutoNum type="arabicPeriod"/>
            </a:pPr>
            <a:r>
              <a:rPr lang="nl-NL" sz="3200" dirty="0"/>
              <a:t>Automatische indexatie d.m.v.: </a:t>
            </a:r>
            <a:r>
              <a:rPr lang="nl-NL" sz="3200" dirty="0" err="1"/>
              <a:t>Annif</a:t>
            </a:r>
            <a:r>
              <a:rPr lang="nl-NL" sz="3200" dirty="0"/>
              <a:t>.</a:t>
            </a:r>
          </a:p>
          <a:p>
            <a:pPr algn="l"/>
            <a:endParaRPr lang="nl-NL" dirty="0" smtClean="0"/>
          </a:p>
          <a:p>
            <a:pPr algn="l"/>
            <a:endParaRPr lang="nl-NL" dirty="0" smtClean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534590" y="914543"/>
            <a:ext cx="9622211" cy="1261930"/>
          </a:xfrm>
        </p:spPr>
        <p:txBody>
          <a:bodyPr>
            <a:normAutofit/>
          </a:bodyPr>
          <a:lstStyle/>
          <a:p>
            <a:r>
              <a:rPr lang="nl-NL" dirty="0" smtClean="0"/>
              <a:t>Drie doelen:</a:t>
            </a:r>
            <a:endParaRPr lang="nl-NL" dirty="0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 rotWithShape="1">
          <a:blip r:embed="rId2"/>
          <a:srcRect l="34662" t="35676" r="37466" b="9730"/>
          <a:stretch/>
        </p:blipFill>
        <p:spPr>
          <a:xfrm>
            <a:off x="7815209" y="140817"/>
            <a:ext cx="2768673" cy="3050575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97927" y="3030040"/>
            <a:ext cx="3959461" cy="3064344"/>
          </a:xfrm>
          <a:prstGeom prst="rect">
            <a:avLst/>
          </a:prstGeom>
        </p:spPr>
      </p:pic>
      <p:sp>
        <p:nvSpPr>
          <p:cNvPr id="9" name="Tekstvak 8"/>
          <p:cNvSpPr txBox="1"/>
          <p:nvPr/>
        </p:nvSpPr>
        <p:spPr>
          <a:xfrm>
            <a:off x="7038515" y="6172682"/>
            <a:ext cx="3482475" cy="7755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nl-NL" sz="1850" dirty="0" err="1"/>
              <a:t>Annif</a:t>
            </a:r>
            <a:r>
              <a:rPr lang="nl-NL" sz="1850" dirty="0"/>
              <a:t> (annif.org)</a:t>
            </a:r>
          </a:p>
          <a:p>
            <a:pPr algn="l">
              <a:lnSpc>
                <a:spcPct val="120000"/>
              </a:lnSpc>
            </a:pPr>
            <a:r>
              <a:rPr lang="nl-NL" sz="1850" dirty="0"/>
              <a:t>Library of Finland</a:t>
            </a:r>
          </a:p>
        </p:txBody>
      </p:sp>
    </p:spTree>
    <p:extLst>
      <p:ext uri="{BB962C8B-B14F-4D97-AF65-F5344CB8AC3E}">
        <p14:creationId xmlns:p14="http://schemas.microsoft.com/office/powerpoint/2010/main" val="254605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xmlns="" id="{A6C136DF-B0BA-4F5F-AE0B-6725E1F1E408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393" y="774158"/>
          <a:ext cx="1392" cy="13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9" name="think-cell Slide" r:id="rId5" imgW="338" imgH="337" progId="TCLayout.ActiveDocument.1">
                  <p:embed/>
                </p:oleObj>
              </mc:Choice>
              <mc:Fallback>
                <p:oleObj name="think-cell Slide" r:id="rId5" imgW="338" imgH="33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393" y="774158"/>
                        <a:ext cx="1392" cy="139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jdelijke aanduiding voor tekst 1"/>
          <p:cNvSpPr>
            <a:spLocks noGrp="1"/>
          </p:cNvSpPr>
          <p:nvPr>
            <p:ph type="body" sz="quarter" idx="13"/>
          </p:nvPr>
        </p:nvSpPr>
        <p:spPr>
          <a:xfrm>
            <a:off x="522926" y="1839878"/>
            <a:ext cx="9681069" cy="4129057"/>
          </a:xfrm>
        </p:spPr>
        <p:txBody>
          <a:bodyPr/>
          <a:lstStyle/>
          <a:p>
            <a:r>
              <a:rPr lang="nl-NL" dirty="0" smtClean="0"/>
              <a:t>‘Visueel’: P2PaLA (Transkribus/Valencia)</a:t>
            </a:r>
          </a:p>
          <a:p>
            <a:r>
              <a:rPr lang="nl-NL" dirty="0" smtClean="0"/>
              <a:t>‘</a:t>
            </a:r>
            <a:r>
              <a:rPr lang="nl-NL" dirty="0" err="1" smtClean="0"/>
              <a:t>Tekstgebaseerd</a:t>
            </a:r>
            <a:r>
              <a:rPr lang="nl-NL" dirty="0" smtClean="0"/>
              <a:t>/locatie’: NLE Document Understanding</a:t>
            </a:r>
          </a:p>
        </p:txBody>
      </p:sp>
      <p:sp>
        <p:nvSpPr>
          <p:cNvPr id="3" name="Titel 2"/>
          <p:cNvSpPr>
            <a:spLocks noGrp="1"/>
          </p:cNvSpPr>
          <p:nvPr>
            <p:ph type="ctrTitle"/>
          </p:nvPr>
        </p:nvSpPr>
        <p:spPr>
          <a:xfrm>
            <a:off x="861750" y="1134040"/>
            <a:ext cx="5987693" cy="705838"/>
          </a:xfrm>
        </p:spPr>
        <p:txBody>
          <a:bodyPr>
            <a:normAutofit/>
          </a:bodyPr>
          <a:lstStyle/>
          <a:p>
            <a:r>
              <a:rPr lang="en-GB" dirty="0" err="1" smtClean="0"/>
              <a:t>Segmentatie</a:t>
            </a:r>
            <a:endParaRPr lang="nl-NL" dirty="0"/>
          </a:p>
        </p:txBody>
      </p:sp>
      <p:pic>
        <p:nvPicPr>
          <p:cNvPr id="8" name="Tijdelijke aanduiding voor afbeelding 5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7"/>
          <a:srcRect l="41771" t="7421" r="28117" b="70700"/>
          <a:stretch/>
        </p:blipFill>
        <p:spPr>
          <a:xfrm>
            <a:off x="1538382" y="3717520"/>
            <a:ext cx="7509770" cy="3069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202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nl-NL" dirty="0" err="1"/>
              <a:t>Layout</a:t>
            </a:r>
            <a:r>
              <a:rPr lang="nl-NL" dirty="0"/>
              <a:t>-analyse trainen </a:t>
            </a:r>
            <a:r>
              <a:rPr lang="nl-NL" dirty="0" smtClean="0"/>
              <a:t>P2PaLA</a:t>
            </a:r>
            <a:endParaRPr lang="nl-NL" dirty="0"/>
          </a:p>
        </p:txBody>
      </p:sp>
      <p:sp>
        <p:nvSpPr>
          <p:cNvPr id="4" name="Ondertitel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62807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61747" y="1094733"/>
            <a:ext cx="9226845" cy="485830"/>
          </a:xfrm>
        </p:spPr>
        <p:txBody>
          <a:bodyPr>
            <a:normAutofit fontScale="90000"/>
          </a:bodyPr>
          <a:lstStyle/>
          <a:p>
            <a:r>
              <a:rPr lang="nl-NL" dirty="0" smtClean="0"/>
              <a:t>Geef je tekst structuur-tags (dan pas BL)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2"/>
          <a:srcRect l="-101" t="6667" r="5034" b="16216"/>
          <a:stretch/>
        </p:blipFill>
        <p:spPr>
          <a:xfrm>
            <a:off x="0" y="1913640"/>
            <a:ext cx="10164446" cy="4637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352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P2PaLA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735062" y="2012414"/>
            <a:ext cx="5746125" cy="4796544"/>
          </a:xfrm>
        </p:spPr>
        <p:txBody>
          <a:bodyPr/>
          <a:lstStyle/>
          <a:p>
            <a:r>
              <a:rPr lang="nl-NL" dirty="0" smtClean="0"/>
              <a:t>Je hebt dus een groot aantal pagina’s nodig die al structuurtags hebben.</a:t>
            </a:r>
          </a:p>
          <a:p>
            <a:endParaRPr lang="nl-NL" dirty="0"/>
          </a:p>
          <a:p>
            <a:r>
              <a:rPr lang="nl-NL" dirty="0" smtClean="0"/>
              <a:t>± 200 voor een redelijke uitkomst (maar ook dan nog onzeker)</a:t>
            </a:r>
          </a:p>
          <a:p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2"/>
          <a:srcRect l="406" t="6306" r="69898" b="12072"/>
          <a:stretch/>
        </p:blipFill>
        <p:spPr>
          <a:xfrm>
            <a:off x="6696831" y="892416"/>
            <a:ext cx="3846885" cy="5947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293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mO5Sm9RManOmQqNTOWiA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5CsfcJHwE06FTW2yYsKq_Q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9E9_Md4KS7Oa9dvfHyAl5g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8MZKsr8R02vNdL0V4TCMQ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Kantoorthema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4_liggend_UGent_LW_EN.potx" id="{EE3FD6D4-1FD5-4328-B1E5-0C3B53E0E9B1}" vid="{D4F2C19D-4419-48F6-9571-462F7150A414}"/>
    </a:ext>
  </a:extLst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979AC081F1EA545875FD8DCD9B709FA" ma:contentTypeVersion="18" ma:contentTypeDescription="Create a new document." ma:contentTypeScope="" ma:versionID="13c0a23065d9a49ac9a814ac843676c1">
  <xsd:schema xmlns:xsd="http://www.w3.org/2001/XMLSchema" xmlns:xs="http://www.w3.org/2001/XMLSchema" xmlns:p="http://schemas.microsoft.com/office/2006/metadata/properties" xmlns:ns2="0941c815-8673-45d9-bee9-a1453d13a96d" xmlns:ns3="da01d95d-9a53-4690-91f2-3ea4d21374f2" targetNamespace="http://schemas.microsoft.com/office/2006/metadata/properties" ma:root="true" ma:fieldsID="ffed2328b44d3216ab2e4b28d8992e7a" ns2:_="" ns3:_="">
    <xsd:import namespace="0941c815-8673-45d9-bee9-a1453d13a96d"/>
    <xsd:import namespace="da01d95d-9a53-4690-91f2-3ea4d21374f2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LengthInSeconds" minOccurs="0"/>
                <xsd:element ref="ns3:MediaServiceLocation" minOccurs="0"/>
                <xsd:element ref="ns3:lcf76f155ced4ddcb4097134ff3c332f" minOccurs="0"/>
                <xsd:element ref="ns2:TaxCatchAll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941c815-8673-45d9-bee9-a1453d13a96d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702c36e3-81a3-4f8c-bfa2-ac1adf0ae0c5}" ma:internalName="TaxCatchAll" ma:showField="CatchAllData" ma:web="0941c815-8673-45d9-bee9-a1453d13a96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a01d95d-9a53-4690-91f2-3ea4d21374f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MediaServiceAutoTags" ma:internalName="MediaServiceAutoTags" ma:readOnly="true">
      <xsd:simpleType>
        <xsd:restriction base="dms:Text"/>
      </xsd:simpleType>
    </xsd:element>
    <xsd:element name="MediaServiceOCR" ma:index="13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6ceaa658-fae8-49cd-a23d-c95849ea146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0941c815-8673-45d9-bee9-a1453d13a96d" xsi:nil="true"/>
    <lcf76f155ced4ddcb4097134ff3c332f xmlns="da01d95d-9a53-4690-91f2-3ea4d21374f2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65A0CAFB-C4F4-489A-B5D2-4282C7ED621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4AD541D-6FD4-4005-9DE2-660996FDDC4C}"/>
</file>

<file path=customXml/itemProps3.xml><?xml version="1.0" encoding="utf-8"?>
<ds:datastoreItem xmlns:ds="http://schemas.openxmlformats.org/officeDocument/2006/customXml" ds:itemID="{EB5B34E1-78A2-450F-A454-29B249F34156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A4_liggend_UGent_LW_EN</Template>
  <TotalTime>18</TotalTime>
  <Words>950</Words>
  <Application>Microsoft Office PowerPoint</Application>
  <PresentationFormat>Aangepast</PresentationFormat>
  <Paragraphs>114</Paragraphs>
  <Slides>22</Slides>
  <Notes>7</Notes>
  <HiddenSlides>0</HiddenSlides>
  <MMClips>2</MMClips>
  <ScaleCrop>false</ScaleCrop>
  <HeadingPairs>
    <vt:vector size="8" baseType="variant">
      <vt:variant>
        <vt:lpstr>Gebruikte lettertypen</vt:lpstr>
      </vt:variant>
      <vt:variant>
        <vt:i4>11</vt:i4>
      </vt:variant>
      <vt:variant>
        <vt:lpstr>Thema</vt:lpstr>
      </vt:variant>
      <vt:variant>
        <vt:i4>1</vt:i4>
      </vt:variant>
      <vt:variant>
        <vt:lpstr>Ingesloten OLE-bronprogramma's</vt:lpstr>
      </vt:variant>
      <vt:variant>
        <vt:i4>1</vt:i4>
      </vt:variant>
      <vt:variant>
        <vt:lpstr>Diatitels</vt:lpstr>
      </vt:variant>
      <vt:variant>
        <vt:i4>22</vt:i4>
      </vt:variant>
    </vt:vector>
  </HeadingPairs>
  <TitlesOfParts>
    <vt:vector size="35" baseType="lpstr">
      <vt:lpstr>Apple SD 산돌고딕 Neo 옅은체</vt:lpstr>
      <vt:lpstr>Arial</vt:lpstr>
      <vt:lpstr>Bradley Hand ITC</vt:lpstr>
      <vt:lpstr>Calibri</vt:lpstr>
      <vt:lpstr>Calibri Light</vt:lpstr>
      <vt:lpstr>DejaVu Sans</vt:lpstr>
      <vt:lpstr>Times New Roman</vt:lpstr>
      <vt:lpstr>UGent Panno Text</vt:lpstr>
      <vt:lpstr>UGent Panno Text Medium</vt:lpstr>
      <vt:lpstr>UGent Panno Text SemiBold</vt:lpstr>
      <vt:lpstr>Wingdings</vt:lpstr>
      <vt:lpstr>Kantoorthema</vt:lpstr>
      <vt:lpstr>think-cell Slide</vt:lpstr>
      <vt:lpstr>PowerPoint-presentatie</vt:lpstr>
      <vt:lpstr>Hypothesis</vt:lpstr>
      <vt:lpstr>PowerPoint-presentatie</vt:lpstr>
      <vt:lpstr>Wie wat bewaard,…</vt:lpstr>
      <vt:lpstr>Drie doelen:</vt:lpstr>
      <vt:lpstr>Segmentatie</vt:lpstr>
      <vt:lpstr>Layout-analyse trainen P2PaLA</vt:lpstr>
      <vt:lpstr>Geef je tekst structuur-tags (dan pas BL)</vt:lpstr>
      <vt:lpstr>P2PaLA</vt:lpstr>
      <vt:lpstr>PowerPoint-presentatie</vt:lpstr>
      <vt:lpstr>Layout-analyse trainen  NLE Document Understanding</vt:lpstr>
      <vt:lpstr>PowerPoint-presentatie</vt:lpstr>
      <vt:lpstr>Stap 1. Tabellen markeren!</vt:lpstr>
      <vt:lpstr>PowerPoint-presentatie</vt:lpstr>
      <vt:lpstr>Proces van Document Understanding</vt:lpstr>
      <vt:lpstr>Aanpak: één tool voor Document Layout/Understanding</vt:lpstr>
      <vt:lpstr>PowerPoint-presentatie</vt:lpstr>
      <vt:lpstr>PowerPoint-presentatie</vt:lpstr>
      <vt:lpstr>Visualize how disease spread over the Passau region</vt:lpstr>
      <vt:lpstr>PowerPoint-presentatie</vt:lpstr>
      <vt:lpstr>PowerPoint-presentatie</vt:lpstr>
      <vt:lpstr>PowerPoint-presentatie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Annemieke werk</dc:creator>
  <cp:lastModifiedBy>Annemieke werk</cp:lastModifiedBy>
  <cp:revision>5</cp:revision>
  <dcterms:created xsi:type="dcterms:W3CDTF">2017-10-09T11:57:02Z</dcterms:created>
  <dcterms:modified xsi:type="dcterms:W3CDTF">2019-12-11T10:54:16Z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0x010100E91811DB7D7E694B8EC22729AAE447A5</vt:lpwstr>
  </property>
</Properties>
</file>