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47.xml" ContentType="application/vnd.openxmlformats-officedocument.presentationml.slide+xml"/>
  <Override PartName="/ppt/presentation.xml" ContentType="application/vnd.openxmlformats-officedocument.presentationml.presentation.main+xml"/>
  <Override PartName="/ppt/slides/slide3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44.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 id="2147483682" r:id="rId3"/>
    <p:sldMasterId id="2147483694" r:id="rId4"/>
  </p:sldMasterIdLst>
  <p:notesMasterIdLst>
    <p:notesMasterId r:id="rId52"/>
  </p:notesMasterIdLst>
  <p:handoutMasterIdLst>
    <p:handoutMasterId r:id="rId53"/>
  </p:handoutMasterIdLst>
  <p:sldIdLst>
    <p:sldId id="426" r:id="rId5"/>
    <p:sldId id="265" r:id="rId6"/>
    <p:sldId id="490" r:id="rId7"/>
    <p:sldId id="482" r:id="rId8"/>
    <p:sldId id="513" r:id="rId9"/>
    <p:sldId id="493" r:id="rId10"/>
    <p:sldId id="486" r:id="rId11"/>
    <p:sldId id="514" r:id="rId12"/>
    <p:sldId id="516" r:id="rId13"/>
    <p:sldId id="535" r:id="rId14"/>
    <p:sldId id="517" r:id="rId15"/>
    <p:sldId id="518" r:id="rId16"/>
    <p:sldId id="519" r:id="rId17"/>
    <p:sldId id="520" r:id="rId18"/>
    <p:sldId id="521" r:id="rId19"/>
    <p:sldId id="522" r:id="rId20"/>
    <p:sldId id="523" r:id="rId21"/>
    <p:sldId id="524" r:id="rId22"/>
    <p:sldId id="525" r:id="rId23"/>
    <p:sldId id="526" r:id="rId24"/>
    <p:sldId id="527" r:id="rId25"/>
    <p:sldId id="531" r:id="rId26"/>
    <p:sldId id="532" r:id="rId27"/>
    <p:sldId id="533" r:id="rId28"/>
    <p:sldId id="534" r:id="rId29"/>
    <p:sldId id="445" r:id="rId30"/>
    <p:sldId id="495" r:id="rId31"/>
    <p:sldId id="496" r:id="rId32"/>
    <p:sldId id="497" r:id="rId33"/>
    <p:sldId id="537" r:id="rId34"/>
    <p:sldId id="538" r:id="rId35"/>
    <p:sldId id="539" r:id="rId36"/>
    <p:sldId id="498" r:id="rId37"/>
    <p:sldId id="499" r:id="rId38"/>
    <p:sldId id="500" r:id="rId39"/>
    <p:sldId id="501" r:id="rId40"/>
    <p:sldId id="502" r:id="rId41"/>
    <p:sldId id="503" r:id="rId42"/>
    <p:sldId id="504" r:id="rId43"/>
    <p:sldId id="512" r:id="rId44"/>
    <p:sldId id="506" r:id="rId45"/>
    <p:sldId id="507" r:id="rId46"/>
    <p:sldId id="508" r:id="rId47"/>
    <p:sldId id="509" r:id="rId48"/>
    <p:sldId id="510" r:id="rId49"/>
    <p:sldId id="511" r:id="rId50"/>
    <p:sldId id="494" r:id="rId51"/>
  </p:sldIdLst>
  <p:sldSz cx="12192000" cy="6858000"/>
  <p:notesSz cx="6858000" cy="9144000"/>
  <p:embeddedFontLst>
    <p:embeddedFont>
      <p:font typeface="Roboto Mono" pitchFamily="2"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D1D6"/>
    <a:srgbClr val="B4B6C9"/>
    <a:srgbClr val="ADAEC3"/>
    <a:srgbClr val="EBEAEE"/>
    <a:srgbClr val="E0DFE4"/>
    <a:srgbClr val="DDE5D5"/>
    <a:srgbClr val="FBE2BC"/>
    <a:srgbClr val="F6F8E3"/>
    <a:srgbClr val="FAD4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114" d="100"/>
          <a:sy n="114" d="100"/>
        </p:scale>
        <p:origin x="332" y="80"/>
      </p:cViewPr>
      <p:guideLst>
        <p:guide orient="horz" pos="2160"/>
        <p:guide pos="3840"/>
      </p:guideLst>
    </p:cSldViewPr>
  </p:slideViewPr>
  <p:notesTextViewPr>
    <p:cViewPr>
      <p:scale>
        <a:sx n="3" d="2"/>
        <a:sy n="3" d="2"/>
      </p:scale>
      <p:origin x="0" y="0"/>
    </p:cViewPr>
  </p:notesTextViewPr>
  <p:sorterViewPr>
    <p:cViewPr varScale="1">
      <p:scale>
        <a:sx n="1" d="1"/>
        <a:sy n="1" d="1"/>
      </p:scale>
      <p:origin x="0" y="-9672"/>
    </p:cViewPr>
  </p:sorterViewPr>
  <p:notesViewPr>
    <p:cSldViewPr snapToGrid="0">
      <p:cViewPr varScale="1">
        <p:scale>
          <a:sx n="88" d="100"/>
          <a:sy n="88" d="100"/>
        </p:scale>
        <p:origin x="3822" y="66"/>
      </p:cViewPr>
      <p:guideLst/>
    </p:cSldViewPr>
  </p:notesViewPr>
  <p:gridSpacing cx="151200" cy="151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FC317-2C9E-4E54-AD1A-E71C8F523342}" type="datetimeFigureOut">
              <a:rPr lang="en-GB" smtClean="0"/>
              <a:t>28/04/2021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BC9107-B74B-4AF8-B32F-4C8F342FB5F8}" type="slidenum">
              <a:rPr lang="en-GB" smtClean="0"/>
              <a:t>‹#›</a:t>
            </a:fld>
            <a:endParaRPr lang="en-GB" dirty="0"/>
          </a:p>
        </p:txBody>
      </p:sp>
    </p:spTree>
    <p:extLst>
      <p:ext uri="{BB962C8B-B14F-4D97-AF65-F5344CB8AC3E}">
        <p14:creationId xmlns:p14="http://schemas.microsoft.com/office/powerpoint/2010/main" val="1606550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0A0B3-D67A-4350-BD5B-4A0A02C7E8C6}" type="datetimeFigureOut">
              <a:rPr lang="en-GB" smtClean="0"/>
              <a:t>28/04/2021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46113-99EE-47ED-8069-50833CEF5E57}" type="slidenum">
              <a:rPr lang="en-GB" smtClean="0"/>
              <a:t>‹#›</a:t>
            </a:fld>
            <a:endParaRPr lang="en-GB" dirty="0"/>
          </a:p>
        </p:txBody>
      </p:sp>
    </p:spTree>
    <p:extLst>
      <p:ext uri="{BB962C8B-B14F-4D97-AF65-F5344CB8AC3E}">
        <p14:creationId xmlns:p14="http://schemas.microsoft.com/office/powerpoint/2010/main" val="217398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DBED204-E6FF-4554-8498-A5CA82605ED7}" type="slidenum">
              <a:rPr lang="en-GB" altLang="en-US"/>
              <a:pPr eaLnBrk="1" hangingPunct="1">
                <a:spcBef>
                  <a:spcPct val="0"/>
                </a:spcBef>
              </a:pPr>
              <a:t>4</a:t>
            </a:fld>
            <a:endParaRPr lang="en-GB" altLang="en-US"/>
          </a:p>
        </p:txBody>
      </p:sp>
      <p:sp>
        <p:nvSpPr>
          <p:cNvPr id="72707" name="Rectangle 2"/>
          <p:cNvSpPr>
            <a:spLocks noGrp="1" noRot="1" noChangeAspect="1" noChangeArrowheads="1" noTextEdit="1"/>
          </p:cNvSpPr>
          <p:nvPr>
            <p:ph type="sldImg"/>
          </p:nvPr>
        </p:nvSpPr>
        <p:spPr>
          <a:xfrm>
            <a:off x="92075" y="746125"/>
            <a:ext cx="6615113" cy="3721100"/>
          </a:xfrm>
          <a:ln/>
        </p:spPr>
      </p:sp>
      <p:sp>
        <p:nvSpPr>
          <p:cNvPr id="72708"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289557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6084000-FCC8-4B63-9756-42C1375F1857}" type="slidenum">
              <a:rPr lang="en-GB" smtClean="0"/>
              <a:pPr/>
              <a:t>25</a:t>
            </a:fld>
            <a:endParaRPr lang="en-GB" smtClean="0"/>
          </a:p>
        </p:txBody>
      </p:sp>
      <p:sp>
        <p:nvSpPr>
          <p:cNvPr id="111619" name="Rectangle 2"/>
          <p:cNvSpPr>
            <a:spLocks noGrp="1" noRot="1" noChangeAspect="1" noChangeArrowheads="1" noTextEdit="1"/>
          </p:cNvSpPr>
          <p:nvPr>
            <p:ph type="sldImg"/>
          </p:nvPr>
        </p:nvSpPr>
        <p:spPr>
          <a:xfrm>
            <a:off x="111125" y="741363"/>
            <a:ext cx="6577013" cy="3700462"/>
          </a:xfrm>
          <a:ln/>
        </p:spPr>
      </p:sp>
      <p:sp>
        <p:nvSpPr>
          <p:cNvPr id="111620" name="Rectangle 3"/>
          <p:cNvSpPr>
            <a:spLocks noGrp="1" noChangeArrowheads="1"/>
          </p:cNvSpPr>
          <p:nvPr>
            <p:ph type="body" idx="1"/>
          </p:nvPr>
        </p:nvSpPr>
        <p:spPr>
          <a:xfrm>
            <a:off x="906463" y="4688489"/>
            <a:ext cx="4984750" cy="4442225"/>
          </a:xfrm>
          <a:noFill/>
          <a:ln/>
        </p:spPr>
        <p:txBody>
          <a:bodyPr/>
          <a:lstStyle/>
          <a:p>
            <a:pPr eaLnBrk="1" hangingPunct="1"/>
            <a:endParaRPr lang="en-US" sz="1000" smtClean="0"/>
          </a:p>
        </p:txBody>
      </p:sp>
    </p:spTree>
    <p:extLst>
      <p:ext uri="{BB962C8B-B14F-4D97-AF65-F5344CB8AC3E}">
        <p14:creationId xmlns:p14="http://schemas.microsoft.com/office/powerpoint/2010/main" val="290414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2E6AEF7-ED0F-40EF-9AEF-AD2150081902}" type="slidenum">
              <a:rPr lang="en-GB" smtClean="0"/>
              <a:pPr/>
              <a:t>26</a:t>
            </a:fld>
            <a:endParaRPr lang="en-GB" smtClean="0"/>
          </a:p>
        </p:txBody>
      </p:sp>
      <p:sp>
        <p:nvSpPr>
          <p:cNvPr id="116739" name="Rectangle 2"/>
          <p:cNvSpPr>
            <a:spLocks noGrp="1" noRot="1" noChangeAspect="1" noChangeArrowheads="1" noTextEdit="1"/>
          </p:cNvSpPr>
          <p:nvPr>
            <p:ph type="sldImg"/>
          </p:nvPr>
        </p:nvSpPr>
        <p:spPr>
          <a:xfrm>
            <a:off x="111125" y="741363"/>
            <a:ext cx="6577013" cy="3700462"/>
          </a:xfrm>
          <a:ln/>
        </p:spPr>
      </p:sp>
      <p:sp>
        <p:nvSpPr>
          <p:cNvPr id="116740" name="Rectangle 3"/>
          <p:cNvSpPr>
            <a:spLocks noGrp="1" noChangeArrowheads="1"/>
          </p:cNvSpPr>
          <p:nvPr>
            <p:ph type="body" idx="1"/>
          </p:nvPr>
        </p:nvSpPr>
        <p:spPr>
          <a:xfrm>
            <a:off x="906463" y="4688489"/>
            <a:ext cx="4984750" cy="4442225"/>
          </a:xfrm>
          <a:noFill/>
          <a:ln/>
        </p:spPr>
        <p:txBody>
          <a:bodyPr/>
          <a:lstStyle/>
          <a:p>
            <a:r>
              <a:rPr lang="en-GB" sz="1000" smtClean="0"/>
              <a:t> </a:t>
            </a:r>
          </a:p>
        </p:txBody>
      </p:sp>
    </p:spTree>
    <p:extLst>
      <p:ext uri="{BB962C8B-B14F-4D97-AF65-F5344CB8AC3E}">
        <p14:creationId xmlns:p14="http://schemas.microsoft.com/office/powerpoint/2010/main" val="163556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This is Wenceslaus</a:t>
            </a:r>
            <a:r>
              <a:rPr lang="en-GB" baseline="0" smtClean="0"/>
              <a:t> </a:t>
            </a:r>
            <a:r>
              <a:rPr lang="en-GB" smtClean="0"/>
              <a:t>Hollar’s map from 1667, showing</a:t>
            </a:r>
            <a:r>
              <a:rPr lang="en-GB" baseline="0" smtClean="0"/>
              <a:t> the area of the city that was destroyed by the fire and includes a wonderful prospect of the city as seen from the south side of the River Thames, showing the fire raging. And then we introduce them to other documents and give them facsimiles to work with to find the evidence for the events that they already know about.</a:t>
            </a:r>
            <a:endParaRPr lang="en-GB" smtClean="0"/>
          </a:p>
          <a:p>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30</a:t>
            </a:fld>
            <a:endParaRPr lang="en-GB" dirty="0"/>
          </a:p>
        </p:txBody>
      </p:sp>
    </p:spTree>
    <p:extLst>
      <p:ext uri="{BB962C8B-B14F-4D97-AF65-F5344CB8AC3E}">
        <p14:creationId xmlns:p14="http://schemas.microsoft.com/office/powerpoint/2010/main" val="406868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mtClean="0"/>
              <a:t>We then build up to the grand finale in the workshop which is what is happening in this picture</a:t>
            </a:r>
            <a:r>
              <a:rPr lang="en-GB" baseline="0" smtClean="0"/>
              <a:t>… what you see hear is something quite extraordinary. These are 6 year olds who are </a:t>
            </a:r>
            <a:r>
              <a:rPr lang="en-GB" smtClean="0"/>
              <a:t>looking</a:t>
            </a:r>
            <a:r>
              <a:rPr lang="en-GB" baseline="0" smtClean="0"/>
              <a:t> in awe and wonder at something remarkable. It’s not a Superhero or a Power Ranger or even a Pokemon. It’s a 17</a:t>
            </a:r>
            <a:r>
              <a:rPr lang="en-GB" baseline="30000" smtClean="0"/>
              <a:t>th</a:t>
            </a:r>
            <a:r>
              <a:rPr lang="en-GB" baseline="0" smtClean="0"/>
              <a:t> century tax document!</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31</a:t>
            </a:fld>
            <a:endParaRPr lang="en-GB" dirty="0"/>
          </a:p>
        </p:txBody>
      </p:sp>
    </p:spTree>
    <p:extLst>
      <p:ext uri="{BB962C8B-B14F-4D97-AF65-F5344CB8AC3E}">
        <p14:creationId xmlns:p14="http://schemas.microsoft.com/office/powerpoint/2010/main" val="136865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smtClean="0"/>
              <a:t>This is a Hearth Tax return. The Hearth Tax was one of those ingenious ways that 17</a:t>
            </a:r>
            <a:r>
              <a:rPr lang="en-GB" baseline="30000" smtClean="0"/>
              <a:t>th</a:t>
            </a:r>
            <a:r>
              <a:rPr lang="en-GB" baseline="0" smtClean="0"/>
              <a:t> Century governments found for working out how wealthy someone was by counting up the number of fireplaces, or hearths, that they had in their house. The bigger the house, the greater the number of rooms and the greater the number of fireplaces; and so the more tax you were liable for. But this is not just any Hearth Tax return. This is the actual one for Pudding Lane which shows Thomas Farrinor’s bakery with its five hearths and one oven, which is where The Great Fire broke out. You would not believe the excitement that this document causes! I have heard children literally squeal with excitement, but more importantly it creates a powerful learning experience which transforms their understanding of what History is and how it is studied.</a:t>
            </a:r>
            <a:endParaRPr lang="en-GB" smtClean="0"/>
          </a:p>
          <a:p>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32</a:t>
            </a:fld>
            <a:endParaRPr lang="en-GB" dirty="0"/>
          </a:p>
        </p:txBody>
      </p:sp>
    </p:spTree>
    <p:extLst>
      <p:ext uri="{BB962C8B-B14F-4D97-AF65-F5344CB8AC3E}">
        <p14:creationId xmlns:p14="http://schemas.microsoft.com/office/powerpoint/2010/main" val="9628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6084000-FCC8-4B63-9756-42C1375F1857}" type="slidenum">
              <a:rPr lang="en-GB" smtClean="0"/>
              <a:pPr/>
              <a:t>6</a:t>
            </a:fld>
            <a:endParaRPr lang="en-GB" smtClean="0"/>
          </a:p>
        </p:txBody>
      </p:sp>
      <p:sp>
        <p:nvSpPr>
          <p:cNvPr id="111619" name="Rectangle 2"/>
          <p:cNvSpPr>
            <a:spLocks noGrp="1" noRot="1" noChangeAspect="1" noChangeArrowheads="1" noTextEdit="1"/>
          </p:cNvSpPr>
          <p:nvPr>
            <p:ph type="sldImg"/>
          </p:nvPr>
        </p:nvSpPr>
        <p:spPr>
          <a:xfrm>
            <a:off x="111125" y="741363"/>
            <a:ext cx="6577013" cy="3700462"/>
          </a:xfrm>
          <a:ln/>
        </p:spPr>
      </p:sp>
      <p:sp>
        <p:nvSpPr>
          <p:cNvPr id="111620" name="Rectangle 3"/>
          <p:cNvSpPr>
            <a:spLocks noGrp="1" noChangeArrowheads="1"/>
          </p:cNvSpPr>
          <p:nvPr>
            <p:ph type="body" idx="1"/>
          </p:nvPr>
        </p:nvSpPr>
        <p:spPr>
          <a:xfrm>
            <a:off x="906463" y="4688489"/>
            <a:ext cx="4984750" cy="4442225"/>
          </a:xfrm>
          <a:noFill/>
          <a:ln/>
        </p:spPr>
        <p:txBody>
          <a:bodyPr/>
          <a:lstStyle/>
          <a:p>
            <a:pPr eaLnBrk="1" hangingPunct="1"/>
            <a:endParaRPr lang="en-US" sz="1000" smtClean="0"/>
          </a:p>
        </p:txBody>
      </p:sp>
    </p:spTree>
    <p:extLst>
      <p:ext uri="{BB962C8B-B14F-4D97-AF65-F5344CB8AC3E}">
        <p14:creationId xmlns:p14="http://schemas.microsoft.com/office/powerpoint/2010/main" val="2024969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While digital represents</a:t>
            </a:r>
            <a:r>
              <a:rPr lang="en-GB" baseline="0" smtClean="0"/>
              <a:t> the greatest challenge for all archives around the world, it also offers huge opportunities. This was no more apparent than in March 2019 when we had to close The National Archives as a result of the lockdown implemented by the UK government in response to the global coronavirus pandemic. Suddenly we could no longer provide workshops and other programmes to our 15,000 students, 2,000 teachers and growing family and community audiences.</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8</a:t>
            </a:fld>
            <a:endParaRPr lang="en-GB" dirty="0"/>
          </a:p>
        </p:txBody>
      </p:sp>
    </p:spTree>
    <p:extLst>
      <p:ext uri="{BB962C8B-B14F-4D97-AF65-F5344CB8AC3E}">
        <p14:creationId xmlns:p14="http://schemas.microsoft.com/office/powerpoint/2010/main" val="323363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Our response,</a:t>
            </a:r>
            <a:r>
              <a:rPr lang="en-GB" baseline="0" smtClean="0"/>
              <a:t> however was immediate and highly creative. On 23 April we launched Time Travel TV to offer video-based lessons for home-schoolers. I am so proud of how my team responded to this challenge, offering engaging and clearly structured lessons within 4 weeks of the national lockdown. The only other organisation to respond so quickly was the BBC!</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9</a:t>
            </a:fld>
            <a:endParaRPr lang="en-GB" dirty="0"/>
          </a:p>
        </p:txBody>
      </p:sp>
    </p:spTree>
    <p:extLst>
      <p:ext uri="{BB962C8B-B14F-4D97-AF65-F5344CB8AC3E}">
        <p14:creationId xmlns:p14="http://schemas.microsoft.com/office/powerpoint/2010/main" val="105803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6084000-FCC8-4B63-9756-42C1375F1857}" type="slidenum">
              <a:rPr lang="en-GB" smtClean="0"/>
              <a:pPr/>
              <a:t>10</a:t>
            </a:fld>
            <a:endParaRPr lang="en-GB" smtClean="0"/>
          </a:p>
        </p:txBody>
      </p:sp>
      <p:sp>
        <p:nvSpPr>
          <p:cNvPr id="111619" name="Rectangle 2"/>
          <p:cNvSpPr>
            <a:spLocks noGrp="1" noRot="1" noChangeAspect="1" noChangeArrowheads="1" noTextEdit="1"/>
          </p:cNvSpPr>
          <p:nvPr>
            <p:ph type="sldImg"/>
          </p:nvPr>
        </p:nvSpPr>
        <p:spPr>
          <a:xfrm>
            <a:off x="111125" y="741363"/>
            <a:ext cx="6577013" cy="3700462"/>
          </a:xfrm>
          <a:ln/>
        </p:spPr>
      </p:sp>
      <p:sp>
        <p:nvSpPr>
          <p:cNvPr id="111620" name="Rectangle 3"/>
          <p:cNvSpPr>
            <a:spLocks noGrp="1" noChangeArrowheads="1"/>
          </p:cNvSpPr>
          <p:nvPr>
            <p:ph type="body" idx="1"/>
          </p:nvPr>
        </p:nvSpPr>
        <p:spPr>
          <a:xfrm>
            <a:off x="906463" y="4688489"/>
            <a:ext cx="4984750" cy="4442225"/>
          </a:xfrm>
          <a:noFill/>
          <a:ln/>
        </p:spPr>
        <p:txBody>
          <a:bodyPr/>
          <a:lstStyle/>
          <a:p>
            <a:pPr eaLnBrk="1" hangingPunct="1"/>
            <a:endParaRPr lang="en-US" sz="1000" smtClean="0"/>
          </a:p>
        </p:txBody>
      </p:sp>
    </p:spTree>
    <p:extLst>
      <p:ext uri="{BB962C8B-B14F-4D97-AF65-F5344CB8AC3E}">
        <p14:creationId xmlns:p14="http://schemas.microsoft.com/office/powerpoint/2010/main" val="372145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We are now producing a series of videos</a:t>
            </a:r>
            <a:r>
              <a:rPr lang="en-GB" baseline="0" smtClean="0"/>
              <a:t> called History Hook which provide a short introduction to our ppopular online lessons in a similar way that a classroom teacher would do. This offers better engagement, guidance and support for students required to work from home during periods of Covid isolation. Many teachers also find it offers an engaging start to their own lessons by providing a direct link to the archives and documents that the students are working with.</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21</a:t>
            </a:fld>
            <a:endParaRPr lang="en-GB" dirty="0"/>
          </a:p>
        </p:txBody>
      </p:sp>
    </p:spTree>
    <p:extLst>
      <p:ext uri="{BB962C8B-B14F-4D97-AF65-F5344CB8AC3E}">
        <p14:creationId xmlns:p14="http://schemas.microsoft.com/office/powerpoint/2010/main" val="48543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2E6AEF7-ED0F-40EF-9AEF-AD2150081902}" type="slidenum">
              <a:rPr lang="en-GB" smtClean="0"/>
              <a:pPr/>
              <a:t>22</a:t>
            </a:fld>
            <a:endParaRPr lang="en-GB" smtClean="0"/>
          </a:p>
        </p:txBody>
      </p:sp>
      <p:sp>
        <p:nvSpPr>
          <p:cNvPr id="116739" name="Rectangle 2"/>
          <p:cNvSpPr>
            <a:spLocks noGrp="1" noRot="1" noChangeAspect="1" noChangeArrowheads="1" noTextEdit="1"/>
          </p:cNvSpPr>
          <p:nvPr>
            <p:ph type="sldImg"/>
          </p:nvPr>
        </p:nvSpPr>
        <p:spPr>
          <a:xfrm>
            <a:off x="111125" y="741363"/>
            <a:ext cx="6577013" cy="3700462"/>
          </a:xfrm>
          <a:ln/>
        </p:spPr>
      </p:sp>
      <p:sp>
        <p:nvSpPr>
          <p:cNvPr id="116740" name="Rectangle 3"/>
          <p:cNvSpPr>
            <a:spLocks noGrp="1" noChangeArrowheads="1"/>
          </p:cNvSpPr>
          <p:nvPr>
            <p:ph type="body" idx="1"/>
          </p:nvPr>
        </p:nvSpPr>
        <p:spPr>
          <a:xfrm>
            <a:off x="906463" y="4688489"/>
            <a:ext cx="4984750" cy="4442225"/>
          </a:xfrm>
          <a:noFill/>
          <a:ln/>
        </p:spPr>
        <p:txBody>
          <a:bodyPr/>
          <a:lstStyle/>
          <a:p>
            <a:r>
              <a:rPr lang="en-GB" sz="1000" smtClean="0"/>
              <a:t> </a:t>
            </a:r>
          </a:p>
        </p:txBody>
      </p:sp>
    </p:spTree>
    <p:extLst>
      <p:ext uri="{BB962C8B-B14F-4D97-AF65-F5344CB8AC3E}">
        <p14:creationId xmlns:p14="http://schemas.microsoft.com/office/powerpoint/2010/main" val="61249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6084000-FCC8-4B63-9756-42C1375F1857}" type="slidenum">
              <a:rPr lang="en-GB" smtClean="0"/>
              <a:pPr/>
              <a:t>23</a:t>
            </a:fld>
            <a:endParaRPr lang="en-GB" smtClean="0"/>
          </a:p>
        </p:txBody>
      </p:sp>
      <p:sp>
        <p:nvSpPr>
          <p:cNvPr id="111619" name="Rectangle 2"/>
          <p:cNvSpPr>
            <a:spLocks noGrp="1" noRot="1" noChangeAspect="1" noChangeArrowheads="1" noTextEdit="1"/>
          </p:cNvSpPr>
          <p:nvPr>
            <p:ph type="sldImg"/>
          </p:nvPr>
        </p:nvSpPr>
        <p:spPr>
          <a:xfrm>
            <a:off x="111125" y="741363"/>
            <a:ext cx="6577013" cy="3700462"/>
          </a:xfrm>
          <a:ln/>
        </p:spPr>
      </p:sp>
      <p:sp>
        <p:nvSpPr>
          <p:cNvPr id="111620" name="Rectangle 3"/>
          <p:cNvSpPr>
            <a:spLocks noGrp="1" noChangeArrowheads="1"/>
          </p:cNvSpPr>
          <p:nvPr>
            <p:ph type="body" idx="1"/>
          </p:nvPr>
        </p:nvSpPr>
        <p:spPr>
          <a:xfrm>
            <a:off x="906463" y="4688489"/>
            <a:ext cx="4984750" cy="4442225"/>
          </a:xfrm>
          <a:noFill/>
          <a:ln/>
        </p:spPr>
        <p:txBody>
          <a:bodyPr/>
          <a:lstStyle/>
          <a:p>
            <a:pPr eaLnBrk="1" hangingPunct="1"/>
            <a:endParaRPr lang="en-US" sz="1000" smtClean="0"/>
          </a:p>
        </p:txBody>
      </p:sp>
    </p:spTree>
    <p:extLst>
      <p:ext uri="{BB962C8B-B14F-4D97-AF65-F5344CB8AC3E}">
        <p14:creationId xmlns:p14="http://schemas.microsoft.com/office/powerpoint/2010/main" val="307633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6084000-FCC8-4B63-9756-42C1375F1857}" type="slidenum">
              <a:rPr lang="en-GB" smtClean="0"/>
              <a:pPr/>
              <a:t>24</a:t>
            </a:fld>
            <a:endParaRPr lang="en-GB" smtClean="0"/>
          </a:p>
        </p:txBody>
      </p:sp>
      <p:sp>
        <p:nvSpPr>
          <p:cNvPr id="111619" name="Rectangle 2"/>
          <p:cNvSpPr>
            <a:spLocks noGrp="1" noRot="1" noChangeAspect="1" noChangeArrowheads="1" noTextEdit="1"/>
          </p:cNvSpPr>
          <p:nvPr>
            <p:ph type="sldImg"/>
          </p:nvPr>
        </p:nvSpPr>
        <p:spPr>
          <a:xfrm>
            <a:off x="111125" y="741363"/>
            <a:ext cx="6577013" cy="3700462"/>
          </a:xfrm>
          <a:ln/>
        </p:spPr>
      </p:sp>
      <p:sp>
        <p:nvSpPr>
          <p:cNvPr id="111620" name="Rectangle 3"/>
          <p:cNvSpPr>
            <a:spLocks noGrp="1" noChangeArrowheads="1"/>
          </p:cNvSpPr>
          <p:nvPr>
            <p:ph type="body" idx="1"/>
          </p:nvPr>
        </p:nvSpPr>
        <p:spPr>
          <a:xfrm>
            <a:off x="906463" y="4688489"/>
            <a:ext cx="4984750" cy="4442225"/>
          </a:xfrm>
          <a:noFill/>
          <a:ln/>
        </p:spPr>
        <p:txBody>
          <a:bodyPr/>
          <a:lstStyle/>
          <a:p>
            <a:pPr eaLnBrk="1" hangingPunct="1"/>
            <a:endParaRPr lang="en-US" sz="1000" smtClean="0"/>
          </a:p>
        </p:txBody>
      </p:sp>
    </p:spTree>
    <p:extLst>
      <p:ext uri="{BB962C8B-B14F-4D97-AF65-F5344CB8AC3E}">
        <p14:creationId xmlns:p14="http://schemas.microsoft.com/office/powerpoint/2010/main" val="221886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nk">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1046163" y="798514"/>
            <a:ext cx="6351587" cy="2743756"/>
          </a:xfrm>
          <a:prstGeom prst="rect">
            <a:avLst/>
          </a:prstGeom>
        </p:spPr>
        <p:txBody>
          <a:bodyPr/>
          <a:lstStyle>
            <a:lvl1pPr marL="0" indent="0">
              <a:spcBef>
                <a:spcPts val="0"/>
              </a:spcBef>
              <a:spcAft>
                <a:spcPts val="1200"/>
              </a:spcAft>
              <a:buNone/>
              <a:defRPr sz="4000" baseline="0">
                <a:latin typeface="Roboto Mono" pitchFamily="2" charset="0"/>
                <a:ea typeface="Roboto Mono" pitchFamily="2" charset="0"/>
              </a:defRPr>
            </a:lvl1pPr>
          </a:lstStyle>
          <a:p>
            <a:pPr lvl="0"/>
            <a:endParaRPr lang="en-GB"/>
          </a:p>
        </p:txBody>
      </p:sp>
      <p:sp>
        <p:nvSpPr>
          <p:cNvPr id="18" name="Text Placeholder 17"/>
          <p:cNvSpPr>
            <a:spLocks noGrp="1"/>
          </p:cNvSpPr>
          <p:nvPr>
            <p:ph type="body" sz="quarter" idx="14"/>
          </p:nvPr>
        </p:nvSpPr>
        <p:spPr>
          <a:xfrm>
            <a:off x="6240015" y="3789040"/>
            <a:ext cx="4248473" cy="345600"/>
          </a:xfrm>
          <a:prstGeom prst="rect">
            <a:avLst/>
          </a:prstGeom>
        </p:spPr>
        <p:txBody>
          <a:bodyPr/>
          <a:lstStyle>
            <a:lvl1pPr marL="0" indent="0">
              <a:buNone/>
              <a:defRPr sz="2400" baseline="0">
                <a:latin typeface="Roboto Mono" pitchFamily="2" charset="0"/>
                <a:ea typeface="Roboto Mono" pitchFamily="2" charset="0"/>
              </a:defRPr>
            </a:lvl1pPr>
          </a:lstStyle>
          <a:p>
            <a:pPr lvl="0"/>
            <a:endParaRPr lang="en-GB"/>
          </a:p>
        </p:txBody>
      </p:sp>
      <p:sp>
        <p:nvSpPr>
          <p:cNvPr id="19" name="Text Placeholder 17"/>
          <p:cNvSpPr>
            <a:spLocks noGrp="1"/>
          </p:cNvSpPr>
          <p:nvPr>
            <p:ph type="body" sz="quarter" idx="15"/>
          </p:nvPr>
        </p:nvSpPr>
        <p:spPr>
          <a:xfrm>
            <a:off x="6240016" y="4221088"/>
            <a:ext cx="4248472" cy="345600"/>
          </a:xfrm>
          <a:prstGeom prst="rect">
            <a:avLst/>
          </a:prstGeom>
        </p:spPr>
        <p:txBody>
          <a:bodyPr/>
          <a:lstStyle>
            <a:lvl1pPr marL="0" indent="0">
              <a:buNone/>
              <a:defRPr sz="1800" baseline="0">
                <a:latin typeface="Roboto Mono" pitchFamily="2" charset="0"/>
                <a:ea typeface="Roboto Mono" pitchFamily="2" charset="0"/>
              </a:defRPr>
            </a:lvl1pPr>
          </a:lstStyle>
          <a:p>
            <a:pPr lvl="0"/>
            <a:endParaRPr lang="en-GB"/>
          </a:p>
        </p:txBody>
      </p:sp>
    </p:spTree>
    <p:extLst>
      <p:ext uri="{BB962C8B-B14F-4D97-AF65-F5344CB8AC3E}">
        <p14:creationId xmlns:p14="http://schemas.microsoft.com/office/powerpoint/2010/main" val="4259644343"/>
      </p:ext>
    </p:extLst>
  </p:cSld>
  <p:clrMapOvr>
    <a:masterClrMapping/>
  </p:clrMapOvr>
  <p:extLst mod="1">
    <p:ext uri="{DCECCB84-F9BA-43D5-87BE-67443E8EF086}">
      <p15:sldGuideLst xmlns:p15="http://schemas.microsoft.com/office/powerpoint/2012/main">
        <p15:guide id="1" orient="horz" pos="2636" userDrawn="1">
          <p15:clr>
            <a:srgbClr val="FBAE40"/>
          </p15:clr>
        </p15:guide>
        <p15:guide id="2" pos="7106" userDrawn="1">
          <p15:clr>
            <a:srgbClr val="FBAE40"/>
          </p15:clr>
        </p15:guide>
        <p15:guide id="3" orient="horz" pos="414" userDrawn="1">
          <p15:clr>
            <a:srgbClr val="FBAE40"/>
          </p15:clr>
        </p15:guide>
        <p15:guide id="4" orient="horz" pos="731" userDrawn="1">
          <p15:clr>
            <a:srgbClr val="FBAE40"/>
          </p15:clr>
        </p15:guide>
        <p15:guide id="5" orient="horz" pos="1049" userDrawn="1">
          <p15:clr>
            <a:srgbClr val="FBAE40"/>
          </p15:clr>
        </p15:guide>
        <p15:guide id="6" orient="horz" pos="1366" userDrawn="1">
          <p15:clr>
            <a:srgbClr val="FBAE40"/>
          </p15:clr>
        </p15:guide>
        <p15:guide id="7" orient="horz" pos="1661" userDrawn="1">
          <p15:clr>
            <a:srgbClr val="FBAE40"/>
          </p15:clr>
        </p15:guide>
        <p15:guide id="8" orient="horz" pos="2001" userDrawn="1">
          <p15:clr>
            <a:srgbClr val="FBAE40"/>
          </p15:clr>
        </p15:guide>
        <p15:guide id="9" orient="horz" pos="2319" userDrawn="1">
          <p15:clr>
            <a:srgbClr val="FBAE40"/>
          </p15:clr>
        </p15:guide>
        <p15:guide id="10" orient="horz" pos="2954" userDrawn="1">
          <p15:clr>
            <a:srgbClr val="FBAE40"/>
          </p15:clr>
        </p15:guide>
        <p15:guide id="11" orient="horz" pos="3271" userDrawn="1">
          <p15:clr>
            <a:srgbClr val="FBAE40"/>
          </p15:clr>
        </p15:guide>
        <p15:guide id="12" orient="horz" pos="3589" userDrawn="1">
          <p15:clr>
            <a:srgbClr val="FBAE40"/>
          </p15:clr>
        </p15:guide>
        <p15:guide id="13" orient="horz" pos="3906" userDrawn="1">
          <p15:clr>
            <a:srgbClr val="FBAE40"/>
          </p15:clr>
        </p15:guide>
        <p15:guide id="14" orient="horz" pos="4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cs typeface="Arial"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1073887" y="1456660"/>
            <a:ext cx="9303489" cy="4515800"/>
          </a:xfrm>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a:t>
            </a:r>
            <a:r>
              <a:rPr lang="en-US" dirty="0" smtClean="0"/>
              <a:t>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7"/>
          <p:cNvSpPr>
            <a:spLocks noGrp="1"/>
          </p:cNvSpPr>
          <p:nvPr>
            <p:ph type="sldNum" sz="quarter" idx="10"/>
          </p:nvPr>
        </p:nvSpPr>
        <p:spPr/>
        <p:txBody>
          <a:bodyPr/>
          <a:lstStyle>
            <a:lvl1pPr>
              <a:defRPr/>
            </a:lvl1pPr>
          </a:lstStyle>
          <a:p>
            <a:pPr>
              <a:defRPr/>
            </a:pPr>
            <a:endParaRPr lang="en-GB" dirty="0"/>
          </a:p>
        </p:txBody>
      </p:sp>
    </p:spTree>
    <p:extLst>
      <p:ext uri="{BB962C8B-B14F-4D97-AF65-F5344CB8AC3E}">
        <p14:creationId xmlns:p14="http://schemas.microsoft.com/office/powerpoint/2010/main" val="274107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009775" y="941388"/>
            <a:ext cx="9696450" cy="54864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93284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rchives">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04" t="-263" r="508" b="586"/>
          <a:stretch/>
        </p:blipFill>
        <p:spPr>
          <a:xfrm>
            <a:off x="958899" y="687966"/>
            <a:ext cx="11029245" cy="5971823"/>
          </a:xfrm>
          <a:prstGeom prst="rect">
            <a:avLst/>
          </a:prstGeom>
          <a:ln>
            <a:noFill/>
          </a:ln>
        </p:spPr>
      </p:pic>
    </p:spTree>
    <p:extLst>
      <p:ext uri="{BB962C8B-B14F-4D97-AF65-F5344CB8AC3E}">
        <p14:creationId xmlns:p14="http://schemas.microsoft.com/office/powerpoint/2010/main" val="2660803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pository">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009775" y="941388"/>
            <a:ext cx="9696450" cy="54864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105" y="708766"/>
            <a:ext cx="11018755" cy="5951644"/>
          </a:xfrm>
          <a:prstGeom prst="rect">
            <a:avLst/>
          </a:prstGeom>
        </p:spPr>
      </p:pic>
    </p:spTree>
    <p:extLst>
      <p:ext uri="{BB962C8B-B14F-4D97-AF65-F5344CB8AC3E}">
        <p14:creationId xmlns:p14="http://schemas.microsoft.com/office/powerpoint/2010/main" val="847388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a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402958" y="747801"/>
            <a:ext cx="7375350" cy="5886917"/>
          </a:xfrm>
          <a:prstGeom prst="rect">
            <a:avLst/>
          </a:prstGeom>
        </p:spPr>
      </p:pic>
    </p:spTree>
    <p:extLst>
      <p:ext uri="{BB962C8B-B14F-4D97-AF65-F5344CB8AC3E}">
        <p14:creationId xmlns:p14="http://schemas.microsoft.com/office/powerpoint/2010/main" val="393333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bar">
    <p:spTree>
      <p:nvGrpSpPr>
        <p:cNvPr id="1" name=""/>
        <p:cNvGrpSpPr/>
        <p:nvPr/>
      </p:nvGrpSpPr>
      <p:grpSpPr>
        <a:xfrm>
          <a:off x="0" y="0"/>
          <a:ext cx="0" cy="0"/>
          <a:chOff x="0" y="0"/>
          <a:chExt cx="0" cy="0"/>
        </a:xfrm>
      </p:grpSpPr>
      <p:cxnSp>
        <p:nvCxnSpPr>
          <p:cNvPr id="8" name="Straight Connector 7"/>
          <p:cNvCxnSpPr/>
          <p:nvPr userDrawn="1"/>
        </p:nvCxnSpPr>
        <p:spPr>
          <a:xfrm>
            <a:off x="9785676" y="193872"/>
            <a:ext cx="0" cy="6469167"/>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0"/>
          </p:nvPr>
        </p:nvSpPr>
        <p:spPr>
          <a:xfrm>
            <a:off x="2027238" y="950913"/>
            <a:ext cx="7442200" cy="54229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98840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bar text">
    <p:spTree>
      <p:nvGrpSpPr>
        <p:cNvPr id="1" name=""/>
        <p:cNvGrpSpPr/>
        <p:nvPr/>
      </p:nvGrpSpPr>
      <p:grpSpPr>
        <a:xfrm>
          <a:off x="0" y="0"/>
          <a:ext cx="0" cy="0"/>
          <a:chOff x="0" y="0"/>
          <a:chExt cx="0" cy="0"/>
        </a:xfrm>
      </p:grpSpPr>
      <p:cxnSp>
        <p:nvCxnSpPr>
          <p:cNvPr id="7" name="Straight Connector 6"/>
          <p:cNvCxnSpPr/>
          <p:nvPr userDrawn="1"/>
        </p:nvCxnSpPr>
        <p:spPr>
          <a:xfrm>
            <a:off x="9045563" y="198765"/>
            <a:ext cx="0" cy="6469167"/>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0"/>
          </p:nvPr>
        </p:nvSpPr>
        <p:spPr>
          <a:xfrm>
            <a:off x="2046288" y="950913"/>
            <a:ext cx="6654800" cy="547687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2" name="Text Placeholder 11"/>
          <p:cNvSpPr>
            <a:spLocks noGrp="1"/>
          </p:cNvSpPr>
          <p:nvPr>
            <p:ph type="body" sz="quarter" idx="11"/>
          </p:nvPr>
        </p:nvSpPr>
        <p:spPr>
          <a:xfrm>
            <a:off x="9361488" y="941388"/>
            <a:ext cx="2335212" cy="54594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92244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 captions">
    <p:spTree>
      <p:nvGrpSpPr>
        <p:cNvPr id="1" name=""/>
        <p:cNvGrpSpPr/>
        <p:nvPr/>
      </p:nvGrpSpPr>
      <p:grpSpPr>
        <a:xfrm>
          <a:off x="0" y="0"/>
          <a:ext cx="0" cy="0"/>
          <a:chOff x="0" y="0"/>
          <a:chExt cx="0" cy="0"/>
        </a:xfrm>
      </p:grpSpPr>
      <p:cxnSp>
        <p:nvCxnSpPr>
          <p:cNvPr id="10" name="Straight Connector 9"/>
          <p:cNvCxnSpPr/>
          <p:nvPr userDrawn="1"/>
        </p:nvCxnSpPr>
        <p:spPr>
          <a:xfrm>
            <a:off x="6833703" y="198765"/>
            <a:ext cx="0" cy="6469167"/>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sp>
        <p:nvSpPr>
          <p:cNvPr id="15" name="Picture Placeholder 14"/>
          <p:cNvSpPr>
            <a:spLocks noGrp="1"/>
          </p:cNvSpPr>
          <p:nvPr>
            <p:ph type="pic" sz="quarter" idx="10"/>
          </p:nvPr>
        </p:nvSpPr>
        <p:spPr>
          <a:xfrm>
            <a:off x="1665288" y="688064"/>
            <a:ext cx="5168900" cy="5484778"/>
          </a:xfrm>
          <a:prstGeom prst="rect">
            <a:avLst/>
          </a:prstGeom>
        </p:spPr>
        <p:txBody>
          <a:bodyPr/>
          <a:lstStyle/>
          <a:p>
            <a:r>
              <a:rPr lang="en-US" dirty="0" smtClean="0"/>
              <a:t>Click icon to add picture</a:t>
            </a:r>
            <a:endParaRPr lang="en-GB" dirty="0"/>
          </a:p>
        </p:txBody>
      </p:sp>
      <p:sp>
        <p:nvSpPr>
          <p:cNvPr id="17" name="Picture Placeholder 16"/>
          <p:cNvSpPr>
            <a:spLocks noGrp="1"/>
          </p:cNvSpPr>
          <p:nvPr>
            <p:ph type="pic" sz="quarter" idx="11"/>
          </p:nvPr>
        </p:nvSpPr>
        <p:spPr>
          <a:xfrm>
            <a:off x="6834188" y="687388"/>
            <a:ext cx="5160962" cy="5485453"/>
          </a:xfrm>
          <a:prstGeom prst="rect">
            <a:avLst/>
          </a:prstGeom>
        </p:spPr>
        <p:txBody>
          <a:bodyPr/>
          <a:lstStyle/>
          <a:p>
            <a:r>
              <a:rPr lang="en-US" dirty="0" smtClean="0"/>
              <a:t>Click icon to add picture</a:t>
            </a:r>
            <a:endParaRPr lang="en-GB" dirty="0"/>
          </a:p>
        </p:txBody>
      </p:sp>
      <p:sp>
        <p:nvSpPr>
          <p:cNvPr id="45" name="Text Placeholder 44"/>
          <p:cNvSpPr>
            <a:spLocks noGrp="1"/>
          </p:cNvSpPr>
          <p:nvPr>
            <p:ph type="body" sz="quarter" idx="12" hasCustomPrompt="1"/>
          </p:nvPr>
        </p:nvSpPr>
        <p:spPr>
          <a:xfrm>
            <a:off x="1656624" y="6181253"/>
            <a:ext cx="5169626" cy="490538"/>
          </a:xfrm>
          <a:prstGeom prst="rect">
            <a:avLst/>
          </a:prstGeom>
        </p:spPr>
        <p:txBody>
          <a:bodyPr/>
          <a:lstStyle>
            <a:lvl1pPr marL="0" indent="0">
              <a:buNone/>
              <a:defRPr sz="1400">
                <a:latin typeface="+mj-lt"/>
              </a:defRPr>
            </a:lvl1pPr>
          </a:lstStyle>
          <a:p>
            <a:pPr lvl="0"/>
            <a:r>
              <a:rPr lang="en-GB" sz="1400" smtClean="0"/>
              <a:t>Image caption</a:t>
            </a:r>
            <a:endParaRPr lang="en-GB"/>
          </a:p>
        </p:txBody>
      </p:sp>
      <p:sp>
        <p:nvSpPr>
          <p:cNvPr id="46" name="Text Placeholder 44"/>
          <p:cNvSpPr>
            <a:spLocks noGrp="1"/>
          </p:cNvSpPr>
          <p:nvPr>
            <p:ph type="body" sz="quarter" idx="13" hasCustomPrompt="1"/>
          </p:nvPr>
        </p:nvSpPr>
        <p:spPr>
          <a:xfrm>
            <a:off x="6836528" y="6177129"/>
            <a:ext cx="5169626" cy="490538"/>
          </a:xfrm>
          <a:prstGeom prst="rect">
            <a:avLst/>
          </a:prstGeom>
        </p:spPr>
        <p:txBody>
          <a:bodyPr/>
          <a:lstStyle>
            <a:lvl1pPr marL="0" indent="0">
              <a:buNone/>
              <a:defRPr sz="1400">
                <a:latin typeface="+mj-lt"/>
              </a:defRPr>
            </a:lvl1pPr>
          </a:lstStyle>
          <a:p>
            <a:pPr lvl="0"/>
            <a:r>
              <a:rPr lang="en-GB" sz="1400" smtClean="0"/>
              <a:t>Image caption</a:t>
            </a:r>
            <a:endParaRPr lang="en-GB"/>
          </a:p>
        </p:txBody>
      </p:sp>
      <p:cxnSp>
        <p:nvCxnSpPr>
          <p:cNvPr id="48" name="Straight Connector 47"/>
          <p:cNvCxnSpPr/>
          <p:nvPr userDrawn="1"/>
        </p:nvCxnSpPr>
        <p:spPr>
          <a:xfrm flipH="1">
            <a:off x="1656624" y="1666875"/>
            <a:ext cx="8664" cy="5008258"/>
          </a:xfrm>
          <a:prstGeom prst="line">
            <a:avLst/>
          </a:prstGeom>
          <a:ln w="222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9804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cxnSp>
        <p:nvCxnSpPr>
          <p:cNvPr id="10" name="Straight Connector 9"/>
          <p:cNvCxnSpPr/>
          <p:nvPr userDrawn="1"/>
        </p:nvCxnSpPr>
        <p:spPr>
          <a:xfrm>
            <a:off x="6833703" y="198765"/>
            <a:ext cx="0" cy="6469167"/>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sp>
        <p:nvSpPr>
          <p:cNvPr id="4" name="Text Placeholder 3"/>
          <p:cNvSpPr>
            <a:spLocks noGrp="1"/>
          </p:cNvSpPr>
          <p:nvPr>
            <p:ph type="body" sz="quarter" idx="10"/>
          </p:nvPr>
        </p:nvSpPr>
        <p:spPr>
          <a:xfrm>
            <a:off x="1990535" y="914399"/>
            <a:ext cx="4436927" cy="5531667"/>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5" name="Text Placeholder 34"/>
          <p:cNvSpPr>
            <a:spLocks noGrp="1"/>
          </p:cNvSpPr>
          <p:nvPr>
            <p:ph type="body" sz="quarter" idx="11"/>
          </p:nvPr>
        </p:nvSpPr>
        <p:spPr>
          <a:xfrm>
            <a:off x="7161291" y="914400"/>
            <a:ext cx="4499572" cy="553166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37" name="Straight Connector 36"/>
          <p:cNvCxnSpPr/>
          <p:nvPr userDrawn="1"/>
        </p:nvCxnSpPr>
        <p:spPr>
          <a:xfrm flipH="1">
            <a:off x="1662947" y="1666875"/>
            <a:ext cx="13448" cy="5008258"/>
          </a:xfrm>
          <a:prstGeom prst="line">
            <a:avLst/>
          </a:prstGeom>
          <a:ln w="222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033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 caption">
    <p:spTree>
      <p:nvGrpSpPr>
        <p:cNvPr id="1" name=""/>
        <p:cNvGrpSpPr/>
        <p:nvPr/>
      </p:nvGrpSpPr>
      <p:grpSpPr>
        <a:xfrm>
          <a:off x="0" y="0"/>
          <a:ext cx="0" cy="0"/>
          <a:chOff x="0" y="0"/>
          <a:chExt cx="0" cy="0"/>
        </a:xfrm>
      </p:grpSpPr>
      <p:sp>
        <p:nvSpPr>
          <p:cNvPr id="62" name="Picture Placeholder 61"/>
          <p:cNvSpPr>
            <a:spLocks noGrp="1"/>
          </p:cNvSpPr>
          <p:nvPr>
            <p:ph type="pic" sz="quarter" idx="10"/>
          </p:nvPr>
        </p:nvSpPr>
        <p:spPr>
          <a:xfrm>
            <a:off x="9045575" y="685800"/>
            <a:ext cx="2954338" cy="3995738"/>
          </a:xfrm>
          <a:prstGeom prst="rect">
            <a:avLst/>
          </a:prstGeom>
        </p:spPr>
        <p:txBody>
          <a:bodyPr/>
          <a:lstStyle/>
          <a:p>
            <a:r>
              <a:rPr lang="en-US" dirty="0" smtClean="0"/>
              <a:t>Click icon to add picture</a:t>
            </a:r>
            <a:endParaRPr lang="en-GB" dirty="0"/>
          </a:p>
        </p:txBody>
      </p:sp>
      <p:cxnSp>
        <p:nvCxnSpPr>
          <p:cNvPr id="29" name="Straight Connector 28"/>
          <p:cNvCxnSpPr/>
          <p:nvPr userDrawn="1"/>
        </p:nvCxnSpPr>
        <p:spPr>
          <a:xfrm>
            <a:off x="9045911" y="686069"/>
            <a:ext cx="0" cy="5998984"/>
          </a:xfrm>
          <a:prstGeom prst="line">
            <a:avLst/>
          </a:prstGeom>
          <a:ln w="22225"/>
        </p:spPr>
        <p:style>
          <a:lnRef idx="1">
            <a:schemeClr val="dk1"/>
          </a:lnRef>
          <a:fillRef idx="0">
            <a:schemeClr val="dk1"/>
          </a:fillRef>
          <a:effectRef idx="0">
            <a:schemeClr val="dk1"/>
          </a:effectRef>
          <a:fontRef idx="minor">
            <a:schemeClr val="tx1"/>
          </a:fontRef>
        </p:style>
      </p:cxnSp>
      <p:grpSp>
        <p:nvGrpSpPr>
          <p:cNvPr id="32" name="Group 31"/>
          <p:cNvGrpSpPr/>
          <p:nvPr userDrawn="1"/>
        </p:nvGrpSpPr>
        <p:grpSpPr>
          <a:xfrm>
            <a:off x="9036858" y="5664200"/>
            <a:ext cx="2979392" cy="1020853"/>
            <a:chOff x="9036858" y="5664200"/>
            <a:chExt cx="2979392" cy="1020853"/>
          </a:xfrm>
        </p:grpSpPr>
        <p:cxnSp>
          <p:nvCxnSpPr>
            <p:cNvPr id="17" name="Straight Connector 16"/>
            <p:cNvCxnSpPr/>
            <p:nvPr userDrawn="1"/>
          </p:nvCxnSpPr>
          <p:spPr>
            <a:xfrm>
              <a:off x="9036858" y="5664200"/>
              <a:ext cx="2979392"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10518371" y="5664200"/>
              <a:ext cx="0" cy="1020853"/>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10518371" y="6169084"/>
              <a:ext cx="1497879"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11258257" y="5664200"/>
              <a:ext cx="0" cy="1020853"/>
            </a:xfrm>
            <a:prstGeom prst="line">
              <a:avLst/>
            </a:prstGeom>
            <a:ln w="22225"/>
          </p:spPr>
          <p:style>
            <a:lnRef idx="1">
              <a:schemeClr val="dk1"/>
            </a:lnRef>
            <a:fillRef idx="0">
              <a:schemeClr val="dk1"/>
            </a:fillRef>
            <a:effectRef idx="0">
              <a:schemeClr val="dk1"/>
            </a:effectRef>
            <a:fontRef idx="minor">
              <a:schemeClr val="tx1"/>
            </a:fontRef>
          </p:style>
        </p:cxnSp>
      </p:grpSp>
      <p:cxnSp>
        <p:nvCxnSpPr>
          <p:cNvPr id="64" name="Straight Connector 63"/>
          <p:cNvCxnSpPr/>
          <p:nvPr userDrawn="1"/>
        </p:nvCxnSpPr>
        <p:spPr>
          <a:xfrm>
            <a:off x="9045575" y="4681538"/>
            <a:ext cx="2947725"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66" name="Text Placeholder 65"/>
          <p:cNvSpPr>
            <a:spLocks noGrp="1"/>
          </p:cNvSpPr>
          <p:nvPr>
            <p:ph type="body" sz="quarter" idx="11"/>
          </p:nvPr>
        </p:nvSpPr>
        <p:spPr>
          <a:xfrm>
            <a:off x="9045575" y="4681538"/>
            <a:ext cx="2927350" cy="982662"/>
          </a:xfrm>
          <a:prstGeom prst="rect">
            <a:avLst/>
          </a:prstGeom>
        </p:spPr>
        <p:txBody>
          <a:bodyPr/>
          <a:lstStyle>
            <a:lvl1pPr marL="0" indent="0">
              <a:buNone/>
              <a:defRPr sz="1400">
                <a:latin typeface="+mj-lt"/>
              </a:defRPr>
            </a:lvl1pPr>
          </a:lstStyle>
          <a:p>
            <a:pPr lvl="0"/>
            <a:r>
              <a:rPr lang="en-US" smtClean="0"/>
              <a:t>Edit Master text styles</a:t>
            </a:r>
          </a:p>
          <a:p>
            <a:pPr lvl="1"/>
            <a:r>
              <a:rPr lang="en-US" smtClean="0"/>
              <a:t>Second level</a:t>
            </a:r>
          </a:p>
        </p:txBody>
      </p:sp>
      <p:sp>
        <p:nvSpPr>
          <p:cNvPr id="68" name="Text Placeholder 67"/>
          <p:cNvSpPr>
            <a:spLocks noGrp="1"/>
          </p:cNvSpPr>
          <p:nvPr>
            <p:ph type="body" sz="quarter" idx="12"/>
          </p:nvPr>
        </p:nvSpPr>
        <p:spPr>
          <a:xfrm>
            <a:off x="2027976" y="923454"/>
            <a:ext cx="6654297" cy="551356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687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slide">
    <p:bg>
      <p:bgPr>
        <a:solidFill>
          <a:schemeClr val="bg1"/>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2"/>
          </p:nvPr>
        </p:nvSpPr>
        <p:spPr>
          <a:xfrm>
            <a:off x="1054100" y="823913"/>
            <a:ext cx="9342437" cy="725487"/>
          </a:xfrm>
          <a:prstGeom prst="rect">
            <a:avLst/>
          </a:prstGeom>
        </p:spPr>
        <p:txBody>
          <a:bodyPr/>
          <a:lstStyle>
            <a:lvl1pPr marL="0" indent="0">
              <a:buNone/>
              <a:defRPr sz="3200" baseline="0">
                <a:latin typeface="Roboto Mono" pitchFamily="2" charset="0"/>
                <a:ea typeface="Roboto Mono" pitchFamily="2" charset="0"/>
              </a:defRPr>
            </a:lvl1pPr>
          </a:lstStyle>
          <a:p>
            <a:pPr lvl="0"/>
            <a:endParaRPr lang="en-GB"/>
          </a:p>
        </p:txBody>
      </p:sp>
      <p:sp>
        <p:nvSpPr>
          <p:cNvPr id="6" name="Text Placeholder 13"/>
          <p:cNvSpPr>
            <a:spLocks noGrp="1"/>
          </p:cNvSpPr>
          <p:nvPr>
            <p:ph type="body" sz="quarter" idx="13"/>
          </p:nvPr>
        </p:nvSpPr>
        <p:spPr>
          <a:xfrm>
            <a:off x="1054099" y="1665288"/>
            <a:ext cx="9342438" cy="4299721"/>
          </a:xfrm>
          <a:prstGeom prst="rect">
            <a:avLst/>
          </a:prstGeom>
        </p:spPr>
        <p:txBody>
          <a:bodyPr/>
          <a:lstStyle>
            <a:lvl1pPr marL="0" indent="0">
              <a:spcBef>
                <a:spcPts val="0"/>
              </a:spcBef>
              <a:spcAft>
                <a:spcPts val="1200"/>
              </a:spcAft>
              <a:buNone/>
              <a:defRPr sz="2800"/>
            </a:lvl1pPr>
          </a:lstStyle>
          <a:p>
            <a:pPr lvl="0"/>
            <a:endParaRPr lang="en-GB"/>
          </a:p>
        </p:txBody>
      </p:sp>
    </p:spTree>
    <p:extLst>
      <p:ext uri="{BB962C8B-B14F-4D97-AF65-F5344CB8AC3E}">
        <p14:creationId xmlns:p14="http://schemas.microsoft.com/office/powerpoint/2010/main" val="2191536608"/>
      </p:ext>
    </p:extLst>
  </p:cSld>
  <p:clrMapOvr>
    <a:masterClrMapping/>
  </p:clrMapOvr>
  <p:extLst mod="1">
    <p:ext uri="{DCECCB84-F9BA-43D5-87BE-67443E8EF086}">
      <p15:sldGuideLst xmlns:p15="http://schemas.microsoft.com/office/powerpoint/2012/main">
        <p15:guide id="1" orient="horz" pos="2636">
          <p15:clr>
            <a:srgbClr val="FBAE40"/>
          </p15:clr>
        </p15:guide>
        <p15:guide id="2" pos="7106">
          <p15:clr>
            <a:srgbClr val="FBAE40"/>
          </p15:clr>
        </p15:guide>
        <p15:guide id="3" orient="horz" pos="414">
          <p15:clr>
            <a:srgbClr val="FBAE40"/>
          </p15:clr>
        </p15:guide>
        <p15:guide id="4" orient="horz" pos="731">
          <p15:clr>
            <a:srgbClr val="FBAE40"/>
          </p15:clr>
        </p15:guide>
        <p15:guide id="5" orient="horz" pos="1049">
          <p15:clr>
            <a:srgbClr val="FBAE40"/>
          </p15:clr>
        </p15:guide>
        <p15:guide id="6" orient="horz" pos="1366">
          <p15:clr>
            <a:srgbClr val="FBAE40"/>
          </p15:clr>
        </p15:guide>
        <p15:guide id="7" orient="horz" pos="1684">
          <p15:clr>
            <a:srgbClr val="FBAE40"/>
          </p15:clr>
        </p15:guide>
        <p15:guide id="8" orient="horz" pos="2001">
          <p15:clr>
            <a:srgbClr val="FBAE40"/>
          </p15:clr>
        </p15:guide>
        <p15:guide id="9" orient="horz" pos="2319">
          <p15:clr>
            <a:srgbClr val="FBAE40"/>
          </p15:clr>
        </p15:guide>
        <p15:guide id="10" orient="horz" pos="2954">
          <p15:clr>
            <a:srgbClr val="FBAE40"/>
          </p15:clr>
        </p15:guide>
        <p15:guide id="11" orient="horz" pos="3271">
          <p15:clr>
            <a:srgbClr val="FBAE40"/>
          </p15:clr>
        </p15:guide>
        <p15:guide id="12" orient="horz" pos="3589">
          <p15:clr>
            <a:srgbClr val="FBAE40"/>
          </p15:clr>
        </p15:guide>
        <p15:guide id="13" orient="horz" pos="3906">
          <p15:clr>
            <a:srgbClr val="FBAE40"/>
          </p15:clr>
        </p15:guide>
        <p15:guide id="14" orient="horz" pos="42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imeline">
    <p:spTree>
      <p:nvGrpSpPr>
        <p:cNvPr id="1" name=""/>
        <p:cNvGrpSpPr/>
        <p:nvPr/>
      </p:nvGrpSpPr>
      <p:grpSpPr>
        <a:xfrm>
          <a:off x="0" y="0"/>
          <a:ext cx="0" cy="0"/>
          <a:chOff x="0" y="0"/>
          <a:chExt cx="0" cy="0"/>
        </a:xfrm>
      </p:grpSpPr>
      <p:cxnSp>
        <p:nvCxnSpPr>
          <p:cNvPr id="38" name="Straight Connector 37"/>
          <p:cNvCxnSpPr/>
          <p:nvPr userDrawn="1"/>
        </p:nvCxnSpPr>
        <p:spPr>
          <a:xfrm>
            <a:off x="2405897" y="3687879"/>
            <a:ext cx="88487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a:off x="3139322" y="3687878"/>
            <a:ext cx="0" cy="180000"/>
          </a:xfrm>
          <a:prstGeom prst="line">
            <a:avLst/>
          </a:prstGeom>
          <a:ln w="50800"/>
        </p:spPr>
        <p:style>
          <a:lnRef idx="1">
            <a:schemeClr val="dk1"/>
          </a:lnRef>
          <a:fillRef idx="0">
            <a:schemeClr val="dk1"/>
          </a:fillRef>
          <a:effectRef idx="0">
            <a:schemeClr val="dk1"/>
          </a:effectRef>
          <a:fontRef idx="minor">
            <a:schemeClr val="tx1"/>
          </a:fontRef>
        </p:style>
      </p:cxnSp>
      <p:cxnSp>
        <p:nvCxnSpPr>
          <p:cNvPr id="42" name="Straight Connector 41"/>
          <p:cNvCxnSpPr/>
          <p:nvPr userDrawn="1"/>
        </p:nvCxnSpPr>
        <p:spPr>
          <a:xfrm>
            <a:off x="10511672" y="3687879"/>
            <a:ext cx="0" cy="180000"/>
          </a:xfrm>
          <a:prstGeom prst="line">
            <a:avLst/>
          </a:prstGeom>
          <a:ln w="50800"/>
        </p:spPr>
        <p:style>
          <a:lnRef idx="1">
            <a:schemeClr val="dk1"/>
          </a:lnRef>
          <a:fillRef idx="0">
            <a:schemeClr val="dk1"/>
          </a:fillRef>
          <a:effectRef idx="0">
            <a:schemeClr val="dk1"/>
          </a:effectRef>
          <a:fontRef idx="minor">
            <a:schemeClr val="tx1"/>
          </a:fontRef>
        </p:style>
      </p:cxnSp>
      <p:cxnSp>
        <p:nvCxnSpPr>
          <p:cNvPr id="44" name="Straight Connector 43"/>
          <p:cNvCxnSpPr/>
          <p:nvPr userDrawn="1"/>
        </p:nvCxnSpPr>
        <p:spPr>
          <a:xfrm>
            <a:off x="6825497" y="3687878"/>
            <a:ext cx="0" cy="180000"/>
          </a:xfrm>
          <a:prstGeom prst="line">
            <a:avLst/>
          </a:prstGeom>
          <a:ln w="50800"/>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flipH="1">
            <a:off x="4970352" y="3687877"/>
            <a:ext cx="0" cy="180000"/>
          </a:xfrm>
          <a:prstGeom prst="line">
            <a:avLst/>
          </a:prstGeom>
          <a:ln w="50800"/>
        </p:spPr>
        <p:style>
          <a:lnRef idx="1">
            <a:schemeClr val="dk1"/>
          </a:lnRef>
          <a:fillRef idx="0">
            <a:schemeClr val="dk1"/>
          </a:fillRef>
          <a:effectRef idx="0">
            <a:schemeClr val="dk1"/>
          </a:effectRef>
          <a:fontRef idx="minor">
            <a:schemeClr val="tx1"/>
          </a:fontRef>
        </p:style>
      </p:cxnSp>
      <p:cxnSp>
        <p:nvCxnSpPr>
          <p:cNvPr id="48" name="Straight Connector 47"/>
          <p:cNvCxnSpPr/>
          <p:nvPr userDrawn="1"/>
        </p:nvCxnSpPr>
        <p:spPr>
          <a:xfrm>
            <a:off x="8673220" y="3687878"/>
            <a:ext cx="0" cy="180000"/>
          </a:xfrm>
          <a:prstGeom prst="line">
            <a:avLst/>
          </a:prstGeom>
          <a:ln w="508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892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guides">
    <p:spTree>
      <p:nvGrpSpPr>
        <p:cNvPr id="1" name=""/>
        <p:cNvGrpSpPr/>
        <p:nvPr/>
      </p:nvGrpSpPr>
      <p:grpSpPr>
        <a:xfrm>
          <a:off x="0" y="0"/>
          <a:ext cx="0" cy="0"/>
          <a:chOff x="0" y="0"/>
          <a:chExt cx="0" cy="0"/>
        </a:xfrm>
      </p:grpSpPr>
      <p:grpSp>
        <p:nvGrpSpPr>
          <p:cNvPr id="94" name="Group 93"/>
          <p:cNvGrpSpPr/>
          <p:nvPr userDrawn="1"/>
        </p:nvGrpSpPr>
        <p:grpSpPr>
          <a:xfrm>
            <a:off x="923925" y="695325"/>
            <a:ext cx="11076189" cy="5979808"/>
            <a:chOff x="923925" y="695325"/>
            <a:chExt cx="11076189" cy="5979808"/>
          </a:xfrm>
        </p:grpSpPr>
        <p:cxnSp>
          <p:nvCxnSpPr>
            <p:cNvPr id="7" name="Straight Connector 6"/>
            <p:cNvCxnSpPr/>
            <p:nvPr userDrawn="1"/>
          </p:nvCxnSpPr>
          <p:spPr>
            <a:xfrm>
              <a:off x="903529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4" name="Straight Connector 3"/>
            <p:cNvCxnSpPr/>
            <p:nvPr userDrawn="1"/>
          </p:nvCxnSpPr>
          <p:spPr>
            <a:xfrm>
              <a:off x="1689843" y="1181101"/>
              <a:ext cx="10296000"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1676395" y="1666875"/>
              <a:ext cx="10296000" cy="9525"/>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937553" y="2177851"/>
              <a:ext cx="11051698" cy="573"/>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41785" y="2684369"/>
              <a:ext cx="11052000"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941785" y="3181361"/>
              <a:ext cx="11052000"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37553" y="3687879"/>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37553" y="4184871"/>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937553" y="4681864"/>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930739" y="5178856"/>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23925" y="5675849"/>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923925" y="6172841"/>
              <a:ext cx="11062561" cy="0"/>
            </a:xfrm>
            <a:prstGeom prst="line">
              <a:avLst/>
            </a:prstGeom>
            <a:ln w="222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977824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a:xfrm>
              <a:off x="1051167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a:xfrm>
              <a:off x="1125462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a:xfrm>
              <a:off x="830187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a:xfrm>
              <a:off x="682549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p:cNvCxnSpPr/>
            <p:nvPr userDrawn="1"/>
          </p:nvCxnSpPr>
          <p:spPr>
            <a:xfrm>
              <a:off x="755892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a:xfrm>
              <a:off x="608254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a:xfrm>
              <a:off x="534912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a:xfrm>
              <a:off x="461569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a:xfrm>
              <a:off x="388227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a:xfrm>
              <a:off x="3139322"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a:xfrm>
              <a:off x="2405897" y="695325"/>
              <a:ext cx="0" cy="5974508"/>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a:xfrm>
              <a:off x="1662947" y="1676400"/>
              <a:ext cx="0" cy="4998733"/>
            </a:xfrm>
            <a:prstGeom prst="line">
              <a:avLst/>
            </a:prstGeom>
            <a:ln w="22225">
              <a:solidFill>
                <a:schemeClr val="tx2">
                  <a:lumMod val="10000"/>
                  <a:lumOff val="90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5763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41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923109" y="3190875"/>
            <a:ext cx="5904000" cy="3457575"/>
          </a:xfrm>
          <a:prstGeom prst="rect">
            <a:avLst/>
          </a:prstGeom>
        </p:spPr>
        <p:txBody>
          <a:bodyPr/>
          <a:lstStyle/>
          <a:p>
            <a:endParaRPr lang="en-GB" dirty="0"/>
          </a:p>
        </p:txBody>
      </p:sp>
      <p:sp>
        <p:nvSpPr>
          <p:cNvPr id="8" name="Picture Placeholder 7"/>
          <p:cNvSpPr>
            <a:spLocks noGrp="1"/>
          </p:cNvSpPr>
          <p:nvPr>
            <p:ph type="pic" sz="quarter" idx="10"/>
          </p:nvPr>
        </p:nvSpPr>
        <p:spPr>
          <a:xfrm>
            <a:off x="9791700" y="191588"/>
            <a:ext cx="2190750" cy="2988000"/>
          </a:xfrm>
          <a:prstGeom prst="rect">
            <a:avLst/>
          </a:prstGeom>
        </p:spPr>
        <p:txBody>
          <a:bodyPr/>
          <a:lstStyle/>
          <a:p>
            <a:endParaRPr lang="en-GB" dirty="0"/>
          </a:p>
        </p:txBody>
      </p:sp>
      <p:sp>
        <p:nvSpPr>
          <p:cNvPr id="2" name="Title 1"/>
          <p:cNvSpPr>
            <a:spLocks noGrp="1"/>
          </p:cNvSpPr>
          <p:nvPr>
            <p:ph type="ctrTitle"/>
          </p:nvPr>
        </p:nvSpPr>
        <p:spPr>
          <a:xfrm>
            <a:off x="1000125" y="1762125"/>
            <a:ext cx="8715375" cy="1352550"/>
          </a:xfrm>
          <a:prstGeom prst="rect">
            <a:avLst/>
          </a:prstGeom>
        </p:spPr>
        <p:txBody>
          <a:bodyPr anchor="b"/>
          <a:lstStyle>
            <a:lvl1pPr algn="l">
              <a:defRPr sz="4400" b="0">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6848475" y="3390900"/>
            <a:ext cx="5133975" cy="1600200"/>
          </a:xfrm>
          <a:prstGeom prst="rect">
            <a:avLst/>
          </a:prstGeo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39047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2 images ">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562850" y="3690551"/>
            <a:ext cx="2882900" cy="2030799"/>
          </a:xfrm>
          <a:prstGeom prst="rect">
            <a:avLst/>
          </a:prstGeom>
        </p:spPr>
        <p:txBody>
          <a:bodyPr/>
          <a:lstStyle>
            <a:lvl1pPr marL="0" indent="0">
              <a:buNone/>
              <a:defRPr/>
            </a:lvl1pPr>
          </a:lstStyle>
          <a:p>
            <a:endParaRPr lang="en-GB" dirty="0"/>
          </a:p>
        </p:txBody>
      </p:sp>
      <p:sp>
        <p:nvSpPr>
          <p:cNvPr id="9" name="Picture Placeholder 7"/>
          <p:cNvSpPr>
            <a:spLocks noGrp="1"/>
          </p:cNvSpPr>
          <p:nvPr>
            <p:ph type="pic" sz="quarter" idx="11"/>
          </p:nvPr>
        </p:nvSpPr>
        <p:spPr>
          <a:xfrm>
            <a:off x="7562850" y="1672281"/>
            <a:ext cx="2882900" cy="1504307"/>
          </a:xfrm>
          <a:prstGeom prst="rect">
            <a:avLst/>
          </a:prstGeom>
        </p:spPr>
        <p:txBody>
          <a:bodyPr/>
          <a:lstStyle>
            <a:lvl1pPr marL="0" indent="0">
              <a:buNone/>
              <a:defRPr/>
            </a:lvl1pPr>
          </a:lstStyle>
          <a:p>
            <a:endParaRPr lang="en-GB" dirty="0"/>
          </a:p>
        </p:txBody>
      </p:sp>
      <p:sp>
        <p:nvSpPr>
          <p:cNvPr id="13" name="Text Placeholder 12"/>
          <p:cNvSpPr>
            <a:spLocks noGrp="1"/>
          </p:cNvSpPr>
          <p:nvPr>
            <p:ph type="body" sz="quarter" idx="13"/>
          </p:nvPr>
        </p:nvSpPr>
        <p:spPr>
          <a:xfrm>
            <a:off x="1054800" y="1672281"/>
            <a:ext cx="6408737" cy="4423720"/>
          </a:xfrm>
          <a:prstGeom prst="rect">
            <a:avLst/>
          </a:prstGeom>
        </p:spPr>
        <p:txBody>
          <a:bodyPr/>
          <a:lstStyle>
            <a:lvl1pPr marL="0" indent="0">
              <a:spcBef>
                <a:spcPts val="0"/>
              </a:spcBef>
              <a:spcAft>
                <a:spcPts val="1200"/>
              </a:spcAft>
              <a:buNone/>
              <a:defRPr sz="2800" baseline="0">
                <a:latin typeface="Open Sans" panose="020B0606030504020204" pitchFamily="34" charset="0"/>
                <a:ea typeface="Open Sans" panose="020B0606030504020204" pitchFamily="34" charset="0"/>
                <a:cs typeface="Open Sans" panose="020B0606030504020204" pitchFamily="34" charset="0"/>
              </a:defRPr>
            </a:lvl1pPr>
          </a:lstStyle>
          <a:p>
            <a:pPr lvl="0"/>
            <a:endParaRPr lang="en-GB"/>
          </a:p>
        </p:txBody>
      </p:sp>
      <p:sp>
        <p:nvSpPr>
          <p:cNvPr id="15" name="Text Placeholder 14"/>
          <p:cNvSpPr>
            <a:spLocks noGrp="1"/>
          </p:cNvSpPr>
          <p:nvPr>
            <p:ph type="body" sz="quarter" idx="14"/>
          </p:nvPr>
        </p:nvSpPr>
        <p:spPr>
          <a:xfrm>
            <a:off x="1054101" y="824399"/>
            <a:ext cx="9391649" cy="473401"/>
          </a:xfrm>
          <a:prstGeom prst="rect">
            <a:avLst/>
          </a:prstGeom>
        </p:spPr>
        <p:txBody>
          <a:bodyPr/>
          <a:lstStyle>
            <a:lvl1pPr marL="0" indent="0">
              <a:buNone/>
              <a:defRPr sz="3200" baseline="0">
                <a:latin typeface="Roboto Mono" pitchFamily="2" charset="0"/>
                <a:ea typeface="Roboto Mono" pitchFamily="2" charset="0"/>
              </a:defRPr>
            </a:lvl1pPr>
          </a:lstStyle>
          <a:p>
            <a:pPr lvl="0"/>
            <a:endParaRPr lang="en-GB"/>
          </a:p>
        </p:txBody>
      </p:sp>
      <p:sp>
        <p:nvSpPr>
          <p:cNvPr id="6" name="Text Placeholder 12"/>
          <p:cNvSpPr>
            <a:spLocks noGrp="1"/>
          </p:cNvSpPr>
          <p:nvPr>
            <p:ph type="body" sz="quarter" idx="15"/>
          </p:nvPr>
        </p:nvSpPr>
        <p:spPr>
          <a:xfrm>
            <a:off x="7562850" y="3260727"/>
            <a:ext cx="2882900" cy="338355"/>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
        <p:nvSpPr>
          <p:cNvPr id="7" name="Text Placeholder 12"/>
          <p:cNvSpPr>
            <a:spLocks noGrp="1"/>
          </p:cNvSpPr>
          <p:nvPr>
            <p:ph type="body" sz="quarter" idx="16"/>
          </p:nvPr>
        </p:nvSpPr>
        <p:spPr>
          <a:xfrm>
            <a:off x="7562850" y="5805489"/>
            <a:ext cx="2882900" cy="290512"/>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Tree>
    <p:extLst>
      <p:ext uri="{BB962C8B-B14F-4D97-AF65-F5344CB8AC3E}">
        <p14:creationId xmlns:p14="http://schemas.microsoft.com/office/powerpoint/2010/main" val="96576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 1 large image ">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5519936" y="1672281"/>
            <a:ext cx="4925814" cy="3484911"/>
          </a:xfrm>
          <a:prstGeom prst="rect">
            <a:avLst/>
          </a:prstGeom>
        </p:spPr>
        <p:txBody>
          <a:bodyPr/>
          <a:lstStyle>
            <a:lvl1pPr marL="0" indent="0">
              <a:buNone/>
              <a:defRPr/>
            </a:lvl1pPr>
          </a:lstStyle>
          <a:p>
            <a:r>
              <a:rPr lang="en-GB" dirty="0" smtClean="0"/>
              <a:t>Picture </a:t>
            </a:r>
            <a:endParaRPr lang="en-GB" dirty="0"/>
          </a:p>
        </p:txBody>
      </p:sp>
      <p:sp>
        <p:nvSpPr>
          <p:cNvPr id="13" name="Text Placeholder 12"/>
          <p:cNvSpPr>
            <a:spLocks noGrp="1"/>
          </p:cNvSpPr>
          <p:nvPr>
            <p:ph type="body" sz="quarter" idx="13"/>
          </p:nvPr>
        </p:nvSpPr>
        <p:spPr>
          <a:xfrm>
            <a:off x="1054800" y="1672281"/>
            <a:ext cx="4285549" cy="4423720"/>
          </a:xfrm>
          <a:prstGeom prst="rect">
            <a:avLst/>
          </a:prstGeom>
        </p:spPr>
        <p:txBody>
          <a:bodyPr/>
          <a:lstStyle>
            <a:lvl1pPr marL="0" indent="0">
              <a:spcBef>
                <a:spcPts val="0"/>
              </a:spcBef>
              <a:spcAft>
                <a:spcPts val="1200"/>
              </a:spcAft>
              <a:buNone/>
              <a:defRPr sz="2800" baseline="0">
                <a:latin typeface="Open Sans" panose="020B0606030504020204" pitchFamily="34" charset="0"/>
                <a:ea typeface="Open Sans" panose="020B0606030504020204" pitchFamily="34" charset="0"/>
                <a:cs typeface="Open Sans" panose="020B0606030504020204" pitchFamily="34" charset="0"/>
              </a:defRPr>
            </a:lvl1pPr>
          </a:lstStyle>
          <a:p>
            <a:pPr lvl="0"/>
            <a:endParaRPr lang="en-GB"/>
          </a:p>
        </p:txBody>
      </p:sp>
      <p:sp>
        <p:nvSpPr>
          <p:cNvPr id="15" name="Text Placeholder 14"/>
          <p:cNvSpPr>
            <a:spLocks noGrp="1"/>
          </p:cNvSpPr>
          <p:nvPr>
            <p:ph type="body" sz="quarter" idx="14"/>
          </p:nvPr>
        </p:nvSpPr>
        <p:spPr>
          <a:xfrm>
            <a:off x="1054101" y="824399"/>
            <a:ext cx="9391649" cy="473401"/>
          </a:xfrm>
          <a:prstGeom prst="rect">
            <a:avLst/>
          </a:prstGeom>
        </p:spPr>
        <p:txBody>
          <a:bodyPr/>
          <a:lstStyle>
            <a:lvl1pPr marL="0" indent="0">
              <a:buNone/>
              <a:defRPr sz="3200" baseline="0">
                <a:latin typeface="Roboto Mono" pitchFamily="2" charset="0"/>
                <a:ea typeface="Roboto Mono" pitchFamily="2" charset="0"/>
              </a:defRPr>
            </a:lvl1pPr>
          </a:lstStyle>
          <a:p>
            <a:pPr lvl="0"/>
            <a:endParaRPr lang="en-GB"/>
          </a:p>
        </p:txBody>
      </p:sp>
      <p:sp>
        <p:nvSpPr>
          <p:cNvPr id="6" name="Text Placeholder 12"/>
          <p:cNvSpPr>
            <a:spLocks noGrp="1"/>
          </p:cNvSpPr>
          <p:nvPr>
            <p:ph type="body" sz="quarter" idx="15"/>
          </p:nvPr>
        </p:nvSpPr>
        <p:spPr>
          <a:xfrm>
            <a:off x="5519936" y="5229200"/>
            <a:ext cx="4925814" cy="432048"/>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Tree>
    <p:extLst>
      <p:ext uri="{BB962C8B-B14F-4D97-AF65-F5344CB8AC3E}">
        <p14:creationId xmlns:p14="http://schemas.microsoft.com/office/powerpoint/2010/main" val="62283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image slide">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1019870" y="1187004"/>
            <a:ext cx="4320480" cy="4032448"/>
          </a:xfrm>
          <a:prstGeom prst="rect">
            <a:avLst/>
          </a:prstGeom>
        </p:spPr>
        <p:txBody>
          <a:bodyPr/>
          <a:lstStyle>
            <a:lvl1pPr marL="0" indent="0">
              <a:buNone/>
              <a:defRPr/>
            </a:lvl1pPr>
          </a:lstStyle>
          <a:p>
            <a:r>
              <a:rPr lang="en-GB" smtClean="0"/>
              <a:t> </a:t>
            </a:r>
            <a:endParaRPr lang="en-GB" dirty="0"/>
          </a:p>
        </p:txBody>
      </p:sp>
      <p:sp>
        <p:nvSpPr>
          <p:cNvPr id="6" name="Text Placeholder 12"/>
          <p:cNvSpPr>
            <a:spLocks noGrp="1"/>
          </p:cNvSpPr>
          <p:nvPr>
            <p:ph type="body" sz="quarter" idx="15"/>
          </p:nvPr>
        </p:nvSpPr>
        <p:spPr>
          <a:xfrm>
            <a:off x="1055440" y="5301208"/>
            <a:ext cx="4284910" cy="396330"/>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
        <p:nvSpPr>
          <p:cNvPr id="8" name="Picture Placeholder 7"/>
          <p:cNvSpPr>
            <a:spLocks noGrp="1"/>
          </p:cNvSpPr>
          <p:nvPr>
            <p:ph type="pic" sz="quarter" idx="16" hasCustomPrompt="1"/>
          </p:nvPr>
        </p:nvSpPr>
        <p:spPr>
          <a:xfrm>
            <a:off x="6096000" y="1160463"/>
            <a:ext cx="4320480" cy="4032448"/>
          </a:xfrm>
          <a:prstGeom prst="rect">
            <a:avLst/>
          </a:prstGeom>
        </p:spPr>
        <p:txBody>
          <a:bodyPr/>
          <a:lstStyle>
            <a:lvl1pPr marL="0" indent="0">
              <a:buNone/>
              <a:defRPr/>
            </a:lvl1pPr>
          </a:lstStyle>
          <a:p>
            <a:r>
              <a:rPr lang="en-GB" smtClean="0"/>
              <a:t> </a:t>
            </a:r>
            <a:endParaRPr lang="en-GB" dirty="0"/>
          </a:p>
        </p:txBody>
      </p:sp>
      <p:sp>
        <p:nvSpPr>
          <p:cNvPr id="10" name="Text Placeholder 12"/>
          <p:cNvSpPr>
            <a:spLocks noGrp="1"/>
          </p:cNvSpPr>
          <p:nvPr>
            <p:ph type="body" sz="quarter" idx="17"/>
          </p:nvPr>
        </p:nvSpPr>
        <p:spPr>
          <a:xfrm>
            <a:off x="6096000" y="5314139"/>
            <a:ext cx="4320480" cy="383399"/>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Tree>
    <p:extLst>
      <p:ext uri="{BB962C8B-B14F-4D97-AF65-F5344CB8AC3E}">
        <p14:creationId xmlns:p14="http://schemas.microsoft.com/office/powerpoint/2010/main" val="412657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1019869" y="792481"/>
            <a:ext cx="9376581" cy="4998720"/>
          </a:xfrm>
          <a:prstGeom prst="rect">
            <a:avLst/>
          </a:prstGeom>
        </p:spPr>
        <p:txBody>
          <a:bodyPr/>
          <a:lstStyle>
            <a:lvl1pPr marL="0" indent="0">
              <a:buNone/>
              <a:defRPr/>
            </a:lvl1pPr>
          </a:lstStyle>
          <a:p>
            <a:r>
              <a:rPr lang="en-GB" dirty="0" smtClean="0"/>
              <a:t>Picture </a:t>
            </a:r>
            <a:endParaRPr lang="en-GB" dirty="0"/>
          </a:p>
        </p:txBody>
      </p:sp>
      <p:sp>
        <p:nvSpPr>
          <p:cNvPr id="6" name="Text Placeholder 12"/>
          <p:cNvSpPr>
            <a:spLocks noGrp="1"/>
          </p:cNvSpPr>
          <p:nvPr>
            <p:ph type="body" sz="quarter" idx="15"/>
          </p:nvPr>
        </p:nvSpPr>
        <p:spPr>
          <a:xfrm>
            <a:off x="3532633" y="5841075"/>
            <a:ext cx="4284910" cy="261015"/>
          </a:xfrm>
          <a:prstGeom prst="rect">
            <a:avLst/>
          </a:prstGeom>
        </p:spPr>
        <p:txBody>
          <a:bodyPr/>
          <a:lstStyle>
            <a:lvl1pPr marL="0" indent="0">
              <a:buNone/>
              <a:defRPr sz="1200" baseline="0">
                <a:latin typeface="Roboto Mono" pitchFamily="2" charset="0"/>
                <a:ea typeface="Roboto Mono" pitchFamily="2" charset="0"/>
                <a:cs typeface="Open Sans" panose="020B0606030504020204" pitchFamily="34" charset="0"/>
              </a:defRPr>
            </a:lvl1pPr>
          </a:lstStyle>
          <a:p>
            <a:pPr lvl="0"/>
            <a:endParaRPr lang="en-GB"/>
          </a:p>
        </p:txBody>
      </p:sp>
    </p:spTree>
    <p:extLst>
      <p:ext uri="{BB962C8B-B14F-4D97-AF65-F5344CB8AC3E}">
        <p14:creationId xmlns:p14="http://schemas.microsoft.com/office/powerpoint/2010/main" val="3798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14"/>
          <p:cNvSpPr>
            <a:spLocks noGrp="1"/>
          </p:cNvSpPr>
          <p:nvPr>
            <p:ph type="body" sz="quarter" idx="14"/>
          </p:nvPr>
        </p:nvSpPr>
        <p:spPr>
          <a:xfrm>
            <a:off x="1054101" y="824399"/>
            <a:ext cx="9391649" cy="473401"/>
          </a:xfrm>
          <a:prstGeom prst="rect">
            <a:avLst/>
          </a:prstGeom>
        </p:spPr>
        <p:txBody>
          <a:bodyPr/>
          <a:lstStyle>
            <a:lvl1pPr marL="0" indent="0">
              <a:buNone/>
              <a:defRPr sz="3200" baseline="0">
                <a:latin typeface="Roboto Mono" pitchFamily="2" charset="0"/>
                <a:ea typeface="Roboto Mono" pitchFamily="2" charset="0"/>
              </a:defRPr>
            </a:lvl1pPr>
          </a:lstStyle>
          <a:p>
            <a:pPr lvl="0"/>
            <a:endParaRPr lang="en-GB"/>
          </a:p>
        </p:txBody>
      </p:sp>
    </p:spTree>
    <p:extLst>
      <p:ext uri="{BB962C8B-B14F-4D97-AF65-F5344CB8AC3E}">
        <p14:creationId xmlns:p14="http://schemas.microsoft.com/office/powerpoint/2010/main" val="500471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70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DNU3">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endParaRPr lang="en-GB" dirty="0"/>
          </a:p>
        </p:txBody>
      </p:sp>
    </p:spTree>
    <p:extLst>
      <p:ext uri="{BB962C8B-B14F-4D97-AF65-F5344CB8AC3E}">
        <p14:creationId xmlns:p14="http://schemas.microsoft.com/office/powerpoint/2010/main" val="2787504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
            <a:ext cx="12192001" cy="6857932"/>
          </a:xfrm>
          <a:prstGeom prst="rect">
            <a:avLst/>
          </a:prstGeom>
        </p:spPr>
      </p:pic>
    </p:spTree>
    <p:extLst>
      <p:ext uri="{BB962C8B-B14F-4D97-AF65-F5344CB8AC3E}">
        <p14:creationId xmlns:p14="http://schemas.microsoft.com/office/powerpoint/2010/main" val="358754551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Roboto Mono" pitchFamily="2" charset="0"/>
          <a:ea typeface="Roboto Mon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6" userDrawn="1">
          <p15:clr>
            <a:srgbClr val="F26B43"/>
          </p15:clr>
        </p15:guide>
        <p15:guide id="2" pos="3840" userDrawn="1">
          <p15:clr>
            <a:srgbClr val="F26B43"/>
          </p15:clr>
        </p15:guide>
        <p15:guide id="3" pos="7582" userDrawn="1">
          <p15:clr>
            <a:srgbClr val="F26B43"/>
          </p15:clr>
        </p15:guide>
        <p15:guide id="4" pos="7106" userDrawn="1">
          <p15:clr>
            <a:srgbClr val="F26B43"/>
          </p15:clr>
        </p15:guide>
        <p15:guide id="5" pos="5700" userDrawn="1">
          <p15:clr>
            <a:srgbClr val="F26B43"/>
          </p15:clr>
        </p15:guide>
        <p15:guide id="6" pos="5246" userDrawn="1">
          <p15:clr>
            <a:srgbClr val="F26B43"/>
          </p15:clr>
        </p15:guide>
        <p15:guide id="7" pos="4770" userDrawn="1">
          <p15:clr>
            <a:srgbClr val="F26B43"/>
          </p15:clr>
        </p15:guide>
        <p15:guide id="8" pos="3364" userDrawn="1">
          <p15:clr>
            <a:srgbClr val="F26B43"/>
          </p15:clr>
        </p15:guide>
        <p15:guide id="9" pos="2910" userDrawn="1">
          <p15:clr>
            <a:srgbClr val="F26B43"/>
          </p15:clr>
        </p15:guide>
        <p15:guide id="10" pos="2434" userDrawn="1">
          <p15:clr>
            <a:srgbClr val="F26B43"/>
          </p15:clr>
        </p15:guide>
        <p15:guide id="11" pos="1958" userDrawn="1">
          <p15:clr>
            <a:srgbClr val="F26B43"/>
          </p15:clr>
        </p15:guide>
        <p15:guide id="12" pos="1504" userDrawn="1">
          <p15:clr>
            <a:srgbClr val="F26B43"/>
          </p15:clr>
        </p15:guide>
        <p15:guide id="13" pos="1028" userDrawn="1">
          <p15:clr>
            <a:srgbClr val="F26B43"/>
          </p15:clr>
        </p15:guide>
        <p15:guide id="14" pos="574" userDrawn="1">
          <p15:clr>
            <a:srgbClr val="F26B43"/>
          </p15:clr>
        </p15:guide>
        <p15:guide id="15" pos="98" userDrawn="1">
          <p15:clr>
            <a:srgbClr val="F26B43"/>
          </p15:clr>
        </p15:guide>
        <p15:guide id="16" pos="4294" userDrawn="1">
          <p15:clr>
            <a:srgbClr val="F26B43"/>
          </p15:clr>
        </p15:guide>
        <p15:guide id="17" pos="6176" userDrawn="1">
          <p15:clr>
            <a:srgbClr val="F26B43"/>
          </p15:clr>
        </p15:guide>
        <p15:guide id="18" pos="6652" userDrawn="1">
          <p15:clr>
            <a:srgbClr val="F26B43"/>
          </p15:clr>
        </p15:guide>
        <p15:guide id="19" orient="horz" pos="414" userDrawn="1">
          <p15:clr>
            <a:srgbClr val="F26B43"/>
          </p15:clr>
        </p15:guide>
        <p15:guide id="20" orient="horz" pos="731" userDrawn="1">
          <p15:clr>
            <a:srgbClr val="F26B43"/>
          </p15:clr>
        </p15:guide>
        <p15:guide id="21" orient="horz" pos="1049" userDrawn="1">
          <p15:clr>
            <a:srgbClr val="F26B43"/>
          </p15:clr>
        </p15:guide>
        <p15:guide id="22" orient="horz" pos="1366" userDrawn="1">
          <p15:clr>
            <a:srgbClr val="F26B43"/>
          </p15:clr>
        </p15:guide>
        <p15:guide id="23" orient="horz" pos="1661" userDrawn="1">
          <p15:clr>
            <a:srgbClr val="F26B43"/>
          </p15:clr>
        </p15:guide>
        <p15:guide id="24" orient="horz" pos="2001" userDrawn="1">
          <p15:clr>
            <a:srgbClr val="F26B43"/>
          </p15:clr>
        </p15:guide>
        <p15:guide id="25" orient="horz" pos="2319" userDrawn="1">
          <p15:clr>
            <a:srgbClr val="F26B43"/>
          </p15:clr>
        </p15:guide>
        <p15:guide id="26" orient="horz" pos="2636" userDrawn="1">
          <p15:clr>
            <a:srgbClr val="F26B43"/>
          </p15:clr>
        </p15:guide>
        <p15:guide id="27" orient="horz" pos="2954" userDrawn="1">
          <p15:clr>
            <a:srgbClr val="F26B43"/>
          </p15:clr>
        </p15:guide>
        <p15:guide id="28" orient="horz" pos="3271" userDrawn="1">
          <p15:clr>
            <a:srgbClr val="F26B43"/>
          </p15:clr>
        </p15:guide>
        <p15:guide id="29" orient="horz" pos="3589" userDrawn="1">
          <p15:clr>
            <a:srgbClr val="F26B43"/>
          </p15:clr>
        </p15:guide>
        <p15:guide id="30" orient="horz" pos="3906" userDrawn="1">
          <p15:clr>
            <a:srgbClr val="F26B43"/>
          </p15:clr>
        </p15:guide>
        <p15:guide id="31" orient="horz" pos="4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0"/>
            <a:ext cx="12192000" cy="6857931"/>
          </a:xfrm>
          <a:prstGeom prst="rect">
            <a:avLst/>
          </a:prstGeom>
        </p:spPr>
      </p:pic>
    </p:spTree>
    <p:extLst>
      <p:ext uri="{BB962C8B-B14F-4D97-AF65-F5344CB8AC3E}">
        <p14:creationId xmlns:p14="http://schemas.microsoft.com/office/powerpoint/2010/main" val="2843105772"/>
      </p:ext>
    </p:extLst>
  </p:cSld>
  <p:clrMap bg1="lt1" tx1="dk1" bg2="lt2" tx2="dk2" accent1="accent1" accent2="accent2" accent3="accent3" accent4="accent4" accent5="accent5" accent6="accent6" hlink="hlink" folHlink="folHlink"/>
  <p:sldLayoutIdLst>
    <p:sldLayoutId id="2147483674" r:id="rId1"/>
    <p:sldLayoutId id="2147483669" r:id="rId2"/>
    <p:sldLayoutId id="2147483671" r:id="rId3"/>
    <p:sldLayoutId id="2147483672" r:id="rId4"/>
    <p:sldLayoutId id="2147483675" r:id="rId5"/>
    <p:sldLayoutId id="2147483679" r:id="rId6"/>
    <p:sldLayoutId id="2147483680" r:id="rId7"/>
    <p:sldLayoutId id="2147483676" r:id="rId8"/>
    <p:sldLayoutId id="2147483677" r:id="rId9"/>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Roboto Mono" pitchFamily="2" charset="0"/>
          <a:ea typeface="Roboto Mon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6">
          <p15:clr>
            <a:srgbClr val="F26B43"/>
          </p15:clr>
        </p15:guide>
        <p15:guide id="2" pos="3840">
          <p15:clr>
            <a:srgbClr val="F26B43"/>
          </p15:clr>
        </p15:guide>
        <p15:guide id="3" pos="7582">
          <p15:clr>
            <a:srgbClr val="F26B43"/>
          </p15:clr>
        </p15:guide>
        <p15:guide id="4" pos="7106">
          <p15:clr>
            <a:srgbClr val="F26B43"/>
          </p15:clr>
        </p15:guide>
        <p15:guide id="5" pos="5700">
          <p15:clr>
            <a:srgbClr val="F26B43"/>
          </p15:clr>
        </p15:guide>
        <p15:guide id="6" pos="5246">
          <p15:clr>
            <a:srgbClr val="F26B43"/>
          </p15:clr>
        </p15:guide>
        <p15:guide id="7" pos="4770">
          <p15:clr>
            <a:srgbClr val="F26B43"/>
          </p15:clr>
        </p15:guide>
        <p15:guide id="8" pos="3364">
          <p15:clr>
            <a:srgbClr val="F26B43"/>
          </p15:clr>
        </p15:guide>
        <p15:guide id="9" pos="2910">
          <p15:clr>
            <a:srgbClr val="F26B43"/>
          </p15:clr>
        </p15:guide>
        <p15:guide id="10" pos="2434">
          <p15:clr>
            <a:srgbClr val="F26B43"/>
          </p15:clr>
        </p15:guide>
        <p15:guide id="11" pos="1958">
          <p15:clr>
            <a:srgbClr val="F26B43"/>
          </p15:clr>
        </p15:guide>
        <p15:guide id="12" pos="1504">
          <p15:clr>
            <a:srgbClr val="F26B43"/>
          </p15:clr>
        </p15:guide>
        <p15:guide id="13" pos="1028">
          <p15:clr>
            <a:srgbClr val="F26B43"/>
          </p15:clr>
        </p15:guide>
        <p15:guide id="14" pos="574">
          <p15:clr>
            <a:srgbClr val="F26B43"/>
          </p15:clr>
        </p15:guide>
        <p15:guide id="15" pos="98">
          <p15:clr>
            <a:srgbClr val="F26B43"/>
          </p15:clr>
        </p15:guide>
        <p15:guide id="16" pos="4294">
          <p15:clr>
            <a:srgbClr val="F26B43"/>
          </p15:clr>
        </p15:guide>
        <p15:guide id="17" pos="6176">
          <p15:clr>
            <a:srgbClr val="F26B43"/>
          </p15:clr>
        </p15:guide>
        <p15:guide id="18" pos="6652">
          <p15:clr>
            <a:srgbClr val="F26B43"/>
          </p15:clr>
        </p15:guide>
        <p15:guide id="19" orient="horz" pos="414">
          <p15:clr>
            <a:srgbClr val="F26B43"/>
          </p15:clr>
        </p15:guide>
        <p15:guide id="20" orient="horz" pos="731">
          <p15:clr>
            <a:srgbClr val="F26B43"/>
          </p15:clr>
        </p15:guide>
        <p15:guide id="21" orient="horz" pos="1049">
          <p15:clr>
            <a:srgbClr val="F26B43"/>
          </p15:clr>
        </p15:guide>
        <p15:guide id="22" orient="horz" pos="1366">
          <p15:clr>
            <a:srgbClr val="F26B43"/>
          </p15:clr>
        </p15:guide>
        <p15:guide id="23" orient="horz" pos="1684" userDrawn="1">
          <p15:clr>
            <a:srgbClr val="F26B43"/>
          </p15:clr>
        </p15:guide>
        <p15:guide id="24" orient="horz" pos="2001">
          <p15:clr>
            <a:srgbClr val="F26B43"/>
          </p15:clr>
        </p15:guide>
        <p15:guide id="25" orient="horz" pos="2319">
          <p15:clr>
            <a:srgbClr val="F26B43"/>
          </p15:clr>
        </p15:guide>
        <p15:guide id="26" orient="horz" pos="2636">
          <p15:clr>
            <a:srgbClr val="F26B43"/>
          </p15:clr>
        </p15:guide>
        <p15:guide id="27" orient="horz" pos="2954">
          <p15:clr>
            <a:srgbClr val="F26B43"/>
          </p15:clr>
        </p15:guide>
        <p15:guide id="28" orient="horz" pos="3271">
          <p15:clr>
            <a:srgbClr val="F26B43"/>
          </p15:clr>
        </p15:guide>
        <p15:guide id="29" orient="horz" pos="3589">
          <p15:clr>
            <a:srgbClr val="F26B43"/>
          </p15:clr>
        </p15:guide>
        <p15:guide id="30" orient="horz" pos="3906">
          <p15:clr>
            <a:srgbClr val="F26B43"/>
          </p15:clr>
        </p15:guide>
        <p15:guide id="31"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72128" cy="1872128"/>
          </a:xfrm>
          <a:prstGeom prst="rect">
            <a:avLst/>
          </a:prstGeom>
        </p:spPr>
      </p:pic>
      <p:cxnSp>
        <p:nvCxnSpPr>
          <p:cNvPr id="8" name="Straight Connector 7"/>
          <p:cNvCxnSpPr/>
          <p:nvPr userDrawn="1"/>
        </p:nvCxnSpPr>
        <p:spPr>
          <a:xfrm flipH="1">
            <a:off x="935536" y="1678675"/>
            <a:ext cx="1355" cy="4993570"/>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206663" y="193745"/>
            <a:ext cx="11785040"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V="1">
            <a:off x="206663" y="6672245"/>
            <a:ext cx="11822227" cy="156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11994861" y="186583"/>
            <a:ext cx="16937" cy="648722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206663" y="687360"/>
            <a:ext cx="11785039"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2408849" y="18658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3144054" y="193745"/>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3882607" y="186582"/>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4616137"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a:off x="5354691" y="186581"/>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6090636"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6831873"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7565328" y="186580"/>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a:off x="8303882" y="19450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a:off x="9042436" y="186579"/>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9780990"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10516194"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11254748" y="1937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p:cNvCxnSpPr/>
          <p:nvPr userDrawn="1"/>
        </p:nvCxnSpPr>
        <p:spPr>
          <a:xfrm>
            <a:off x="193015" y="186583"/>
            <a:ext cx="0" cy="149053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userDrawn="1"/>
        </p:nvCxnSpPr>
        <p:spPr>
          <a:xfrm>
            <a:off x="1669248" y="186579"/>
            <a:ext cx="0" cy="149053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p:cNvCxnSpPr/>
          <p:nvPr userDrawn="1"/>
        </p:nvCxnSpPr>
        <p:spPr>
          <a:xfrm>
            <a:off x="928712" y="193744"/>
            <a:ext cx="0" cy="489161"/>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p:cNvCxnSpPr/>
          <p:nvPr userDrawn="1"/>
        </p:nvCxnSpPr>
        <p:spPr>
          <a:xfrm>
            <a:off x="193015" y="1180531"/>
            <a:ext cx="1476233"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51" name="TextBox 50"/>
          <p:cNvSpPr txBox="1"/>
          <p:nvPr userDrawn="1"/>
        </p:nvSpPr>
        <p:spPr>
          <a:xfrm rot="16200000">
            <a:off x="-642240" y="5111561"/>
            <a:ext cx="2813591" cy="307777"/>
          </a:xfrm>
          <a:prstGeom prst="rect">
            <a:avLst/>
          </a:prstGeom>
          <a:noFill/>
        </p:spPr>
        <p:txBody>
          <a:bodyPr wrap="none" rtlCol="0">
            <a:spAutoFit/>
          </a:bodyPr>
          <a:lstStyle/>
          <a:p>
            <a:r>
              <a:rPr lang="en-GB" sz="1400" dirty="0" smtClean="0"/>
              <a:t>@UKNatArcEdu</a:t>
            </a:r>
            <a:r>
              <a:rPr lang="en-GB" sz="1400" baseline="0" dirty="0" smtClean="0"/>
              <a:t>   </a:t>
            </a:r>
            <a:r>
              <a:rPr lang="en-GB" sz="1400" dirty="0" smtClean="0"/>
              <a:t>#TNALearning</a:t>
            </a:r>
            <a:endParaRPr lang="en-GB" sz="1400" dirty="0"/>
          </a:p>
        </p:txBody>
      </p:sp>
    </p:spTree>
    <p:extLst>
      <p:ext uri="{BB962C8B-B14F-4D97-AF65-F5344CB8AC3E}">
        <p14:creationId xmlns:p14="http://schemas.microsoft.com/office/powerpoint/2010/main" val="38920729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 y="-296"/>
            <a:ext cx="1872128" cy="1872128"/>
          </a:xfrm>
          <a:prstGeom prst="rect">
            <a:avLst/>
          </a:prstGeom>
        </p:spPr>
      </p:pic>
      <p:cxnSp>
        <p:nvCxnSpPr>
          <p:cNvPr id="9" name="Straight Connector 8"/>
          <p:cNvCxnSpPr/>
          <p:nvPr userDrawn="1"/>
        </p:nvCxnSpPr>
        <p:spPr>
          <a:xfrm flipH="1">
            <a:off x="935536" y="1678675"/>
            <a:ext cx="1355" cy="4993570"/>
          </a:xfrm>
          <a:prstGeom prst="line">
            <a:avLst/>
          </a:prstGeom>
          <a:ln w="22225">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196352" y="193744"/>
            <a:ext cx="11795351" cy="1"/>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V="1">
            <a:off x="206663" y="6672245"/>
            <a:ext cx="11822227" cy="156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11994861" y="186583"/>
            <a:ext cx="16937" cy="648722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206663" y="687360"/>
            <a:ext cx="9571584"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2408849" y="68188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3144054" y="689045"/>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882607" y="681882"/>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4616137" y="6890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5354691" y="681881"/>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a:off x="6090636" y="6890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a:off x="6831873" y="68904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7565328" y="681880"/>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8303882" y="68980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9042436" y="681879"/>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9780990" y="193744"/>
            <a:ext cx="0" cy="2987617"/>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206663" y="1179765"/>
            <a:ext cx="9574327"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2408849" y="118079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a:off x="3144054" y="1187955"/>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3882607" y="1180792"/>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a:off x="4616137" y="118795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a:off x="5354691" y="1180791"/>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6090636" y="118795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userDrawn="1"/>
        </p:nvCxnSpPr>
        <p:spPr>
          <a:xfrm>
            <a:off x="6831873" y="1187954"/>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userDrawn="1"/>
        </p:nvCxnSpPr>
        <p:spPr>
          <a:xfrm>
            <a:off x="7565328" y="1180790"/>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userDrawn="1"/>
        </p:nvCxnSpPr>
        <p:spPr>
          <a:xfrm>
            <a:off x="8303882" y="1188713"/>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userDrawn="1"/>
        </p:nvCxnSpPr>
        <p:spPr>
          <a:xfrm>
            <a:off x="9042436" y="1180789"/>
            <a:ext cx="0" cy="48916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userDrawn="1"/>
        </p:nvCxnSpPr>
        <p:spPr>
          <a:xfrm>
            <a:off x="206663" y="1673303"/>
            <a:ext cx="9574327"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a:xfrm>
            <a:off x="937553" y="3181361"/>
            <a:ext cx="11055747"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a:xfrm>
            <a:off x="6825497" y="5178856"/>
            <a:ext cx="5174617"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p:cNvCxnSpPr/>
          <p:nvPr userDrawn="1"/>
        </p:nvCxnSpPr>
        <p:spPr>
          <a:xfrm>
            <a:off x="6825497" y="3181361"/>
            <a:ext cx="0" cy="3490884"/>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a:xfrm>
            <a:off x="9031369" y="5178856"/>
            <a:ext cx="0" cy="1493389"/>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a:xfrm>
            <a:off x="10511672" y="5178856"/>
            <a:ext cx="0" cy="1490977"/>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a:xfrm>
            <a:off x="11250226" y="5170932"/>
            <a:ext cx="0" cy="1498901"/>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a:xfrm>
            <a:off x="9784920" y="5673105"/>
            <a:ext cx="2232000"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a:xfrm>
            <a:off x="9788258" y="6172841"/>
            <a:ext cx="2232000" cy="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a:xfrm>
            <a:off x="9789441" y="5178856"/>
            <a:ext cx="0" cy="1493389"/>
          </a:xfrm>
          <a:prstGeom prst="line">
            <a:avLst/>
          </a:prstGeom>
          <a:ln w="19050">
            <a:solidFill>
              <a:schemeClr val="tx2">
                <a:lumMod val="90000"/>
                <a:lumOff val="1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userDrawn="1"/>
        </p:nvCxnSpPr>
        <p:spPr>
          <a:xfrm>
            <a:off x="196352" y="186583"/>
            <a:ext cx="0" cy="149053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a:xfrm>
            <a:off x="1672585" y="186920"/>
            <a:ext cx="0" cy="1490532"/>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a:xfrm>
            <a:off x="935536" y="193744"/>
            <a:ext cx="0" cy="495300"/>
          </a:xfrm>
          <a:prstGeom prst="line">
            <a:avLst/>
          </a:prstGeom>
          <a:ln w="22225">
            <a:solidFill>
              <a:schemeClr val="bg2">
                <a:lumMod val="25000"/>
              </a:schemeClr>
            </a:solidFill>
          </a:ln>
        </p:spPr>
        <p:style>
          <a:lnRef idx="1">
            <a:schemeClr val="dk1"/>
          </a:lnRef>
          <a:fillRef idx="0">
            <a:schemeClr val="dk1"/>
          </a:fillRef>
          <a:effectRef idx="0">
            <a:schemeClr val="dk1"/>
          </a:effectRef>
          <a:fontRef idx="minor">
            <a:schemeClr val="tx1"/>
          </a:fontRef>
        </p:style>
      </p:cxnSp>
      <p:sp>
        <p:nvSpPr>
          <p:cNvPr id="99" name="TextBox 98"/>
          <p:cNvSpPr txBox="1"/>
          <p:nvPr userDrawn="1"/>
        </p:nvSpPr>
        <p:spPr>
          <a:xfrm rot="16200000">
            <a:off x="-642240" y="5111561"/>
            <a:ext cx="2813591" cy="307777"/>
          </a:xfrm>
          <a:prstGeom prst="rect">
            <a:avLst/>
          </a:prstGeom>
          <a:noFill/>
        </p:spPr>
        <p:txBody>
          <a:bodyPr wrap="none" rtlCol="0">
            <a:spAutoFit/>
          </a:bodyPr>
          <a:lstStyle/>
          <a:p>
            <a:r>
              <a:rPr lang="en-GB" sz="1400" dirty="0" smtClean="0"/>
              <a:t>@UKNatArcEdu</a:t>
            </a:r>
            <a:r>
              <a:rPr lang="en-GB" sz="1400" baseline="0" dirty="0" smtClean="0"/>
              <a:t>   </a:t>
            </a:r>
            <a:r>
              <a:rPr lang="en-GB" sz="1400" dirty="0" smtClean="0"/>
              <a:t>#TNALearning</a:t>
            </a:r>
            <a:endParaRPr lang="en-GB" sz="1400" dirty="0"/>
          </a:p>
        </p:txBody>
      </p:sp>
    </p:spTree>
    <p:extLst>
      <p:ext uri="{BB962C8B-B14F-4D97-AF65-F5344CB8AC3E}">
        <p14:creationId xmlns:p14="http://schemas.microsoft.com/office/powerpoint/2010/main" val="1796198397"/>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nationalarchives.gov.uk/education" TargetMode="External"/><Relationship Id="rId2" Type="http://schemas.openxmlformats.org/officeDocument/2006/relationships/hyperlink" Target="mailto:andrew.payne@nationalarchives.gsi.gov.uk" TargetMode="External"/><Relationship Id="rId1" Type="http://schemas.openxmlformats.org/officeDocument/2006/relationships/slideLayout" Target="../slideLayouts/slideLayout10.xml"/><Relationship Id="rId4" Type="http://schemas.openxmlformats.org/officeDocument/2006/relationships/hyperlink" Target="http://bit.ly/2gptnv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nationalarchives.gov.u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hyperlink" Target="http://www.nationalarchives.gov.uk/education" TargetMode="External"/><Relationship Id="rId2" Type="http://schemas.openxmlformats.org/officeDocument/2006/relationships/hyperlink" Target="mailto:andrew.payne@nationalarchives.gsi.gov.uk" TargetMode="External"/><Relationship Id="rId1" Type="http://schemas.openxmlformats.org/officeDocument/2006/relationships/slideLayout" Target="../slideLayouts/slideLayout10.xml"/><Relationship Id="rId4" Type="http://schemas.openxmlformats.org/officeDocument/2006/relationships/hyperlink" Target="http://bit.ly/2gptnv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blog.nationalarchives.gov.uk/locked-down-but-not-locked-ou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s://www.nationalarchives.gov.uk/education/students/time-travel-tv/"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1434" y="4670384"/>
            <a:ext cx="2934182" cy="100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3"/>
          </p:nvPr>
        </p:nvSpPr>
        <p:spPr>
          <a:xfrm>
            <a:off x="939833" y="841046"/>
            <a:ext cx="6609279" cy="2743756"/>
          </a:xfrm>
        </p:spPr>
        <p:txBody>
          <a:bodyPr/>
          <a:lstStyle/>
          <a:p>
            <a:r>
              <a:rPr lang="en-GB" smtClean="0"/>
              <a:t>The National Archives</a:t>
            </a:r>
            <a:endParaRPr lang="en-GB"/>
          </a:p>
          <a:p>
            <a:r>
              <a:rPr lang="en-GB" sz="3200" smtClean="0"/>
              <a:t>Developing a Programme for Schools Education with Archival Collections</a:t>
            </a:r>
          </a:p>
        </p:txBody>
      </p:sp>
      <p:sp>
        <p:nvSpPr>
          <p:cNvPr id="3" name="Text Placeholder 2"/>
          <p:cNvSpPr>
            <a:spLocks noGrp="1"/>
          </p:cNvSpPr>
          <p:nvPr>
            <p:ph type="body" sz="quarter" idx="14"/>
          </p:nvPr>
        </p:nvSpPr>
        <p:spPr>
          <a:xfrm>
            <a:off x="6240015" y="3789040"/>
            <a:ext cx="4248473" cy="345600"/>
          </a:xfrm>
        </p:spPr>
        <p:txBody>
          <a:bodyPr/>
          <a:lstStyle/>
          <a:p>
            <a:r>
              <a:rPr lang="en-GB" smtClean="0"/>
              <a:t>Andrew Payne</a:t>
            </a:r>
            <a:endParaRPr lang="en-GB" dirty="0"/>
          </a:p>
        </p:txBody>
      </p:sp>
      <p:sp>
        <p:nvSpPr>
          <p:cNvPr id="4" name="Text Placeholder 3"/>
          <p:cNvSpPr>
            <a:spLocks noGrp="1"/>
          </p:cNvSpPr>
          <p:nvPr>
            <p:ph type="body" sz="quarter" idx="15"/>
          </p:nvPr>
        </p:nvSpPr>
        <p:spPr>
          <a:xfrm>
            <a:off x="6240016" y="4175368"/>
            <a:ext cx="4248472" cy="1478672"/>
          </a:xfrm>
        </p:spPr>
        <p:txBody>
          <a:bodyPr>
            <a:normAutofit/>
          </a:bodyPr>
          <a:lstStyle/>
          <a:p>
            <a:r>
              <a:rPr lang="en-GB" smtClean="0"/>
              <a:t>Head of Education &amp; Outreach</a:t>
            </a:r>
          </a:p>
          <a:p>
            <a:r>
              <a:rPr lang="en-GB" smtClean="0"/>
              <a:t>@The_History_Man</a:t>
            </a:r>
          </a:p>
          <a:p>
            <a:r>
              <a:rPr lang="en-GB" smtClean="0"/>
              <a:t>@UKNatArchives</a:t>
            </a:r>
          </a:p>
          <a:p>
            <a:r>
              <a:rPr lang="en-GB" smtClean="0"/>
              <a:t>@UKNatArcEdu</a:t>
            </a:r>
          </a:p>
          <a:p>
            <a:endParaRPr lang="en-GB" dirty="0"/>
          </a:p>
        </p:txBody>
      </p:sp>
    </p:spTree>
    <p:extLst>
      <p:ext uri="{BB962C8B-B14F-4D97-AF65-F5344CB8AC3E}">
        <p14:creationId xmlns:p14="http://schemas.microsoft.com/office/powerpoint/2010/main" val="3968324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mtClean="0"/>
              <a:t>Pre-recorded video lessons</a:t>
            </a:r>
            <a:endParaRPr lang="en-GB"/>
          </a:p>
        </p:txBody>
      </p:sp>
      <p:sp>
        <p:nvSpPr>
          <p:cNvPr id="4" name="Text Placeholder 3"/>
          <p:cNvSpPr>
            <a:spLocks noGrp="1"/>
          </p:cNvSpPr>
          <p:nvPr>
            <p:ph type="body" sz="quarter" idx="13"/>
          </p:nvPr>
        </p:nvSpPr>
        <p:spPr>
          <a:xfrm>
            <a:off x="1054099" y="1449238"/>
            <a:ext cx="9342438" cy="4515771"/>
          </a:xfrm>
        </p:spPr>
        <p:txBody>
          <a:bodyPr>
            <a:normAutofit fontScale="92500" lnSpcReduction="10000"/>
          </a:bodyPr>
          <a:lstStyle/>
          <a:p>
            <a:pPr marL="514350" indent="-514350">
              <a:lnSpc>
                <a:spcPct val="120000"/>
              </a:lnSpc>
              <a:spcAft>
                <a:spcPts val="600"/>
              </a:spcAft>
              <a:buFont typeface="+mj-lt"/>
              <a:buAutoNum type="arabicPeriod"/>
            </a:pPr>
            <a:r>
              <a:rPr lang="en-GB" sz="2200" smtClean="0"/>
              <a:t>Structure the session for activity. What will the students do?</a:t>
            </a:r>
          </a:p>
          <a:p>
            <a:pPr marL="514350" indent="-514350">
              <a:lnSpc>
                <a:spcPct val="120000"/>
              </a:lnSpc>
              <a:spcAft>
                <a:spcPts val="600"/>
              </a:spcAft>
              <a:buFont typeface="+mj-lt"/>
              <a:buAutoNum type="arabicPeriod"/>
            </a:pPr>
            <a:r>
              <a:rPr lang="en-GB" sz="2200" smtClean="0"/>
              <a:t>Use the screen recording feature in your favourite platform</a:t>
            </a:r>
          </a:p>
          <a:p>
            <a:pPr marL="514350" indent="-514350">
              <a:lnSpc>
                <a:spcPct val="120000"/>
              </a:lnSpc>
              <a:spcAft>
                <a:spcPts val="600"/>
              </a:spcAft>
              <a:buFont typeface="+mj-lt"/>
              <a:buAutoNum type="arabicPeriod"/>
            </a:pPr>
            <a:r>
              <a:rPr lang="en-GB" sz="2200" smtClean="0"/>
              <a:t>Ensure the sound is the best possible quality. Use a headset or a high quality external microphone</a:t>
            </a:r>
          </a:p>
          <a:p>
            <a:pPr marL="514350" indent="-514350">
              <a:lnSpc>
                <a:spcPct val="120000"/>
              </a:lnSpc>
              <a:spcAft>
                <a:spcPts val="600"/>
              </a:spcAft>
              <a:buFont typeface="+mj-lt"/>
              <a:buAutoNum type="arabicPeriod"/>
            </a:pPr>
            <a:r>
              <a:rPr lang="en-GB" sz="2200" smtClean="0"/>
              <a:t>Position yourself in the frame carefully</a:t>
            </a:r>
          </a:p>
          <a:p>
            <a:pPr marL="514350" indent="-514350">
              <a:lnSpc>
                <a:spcPct val="120000"/>
              </a:lnSpc>
              <a:spcAft>
                <a:spcPts val="600"/>
              </a:spcAft>
              <a:buFont typeface="+mj-lt"/>
              <a:buAutoNum type="arabicPeriod"/>
            </a:pPr>
            <a:r>
              <a:rPr lang="en-GB" sz="2200" smtClean="0"/>
              <a:t>Use images for virtual backdrops to give sense of place</a:t>
            </a:r>
          </a:p>
          <a:p>
            <a:pPr marL="514350" indent="-514350">
              <a:lnSpc>
                <a:spcPct val="120000"/>
              </a:lnSpc>
              <a:spcAft>
                <a:spcPts val="600"/>
              </a:spcAft>
              <a:buFont typeface="+mj-lt"/>
              <a:buAutoNum type="arabicPeriod"/>
            </a:pPr>
            <a:r>
              <a:rPr lang="en-GB" sz="2200" smtClean="0"/>
              <a:t>Keep the video sections short</a:t>
            </a:r>
          </a:p>
          <a:p>
            <a:pPr marL="1200150" lvl="1" indent="-514350">
              <a:lnSpc>
                <a:spcPct val="120000"/>
              </a:lnSpc>
              <a:spcAft>
                <a:spcPts val="600"/>
              </a:spcAft>
              <a:buFont typeface="+mj-lt"/>
              <a:buAutoNum type="arabicPeriod"/>
            </a:pPr>
            <a:r>
              <a:rPr lang="en-GB" sz="1800" smtClean="0"/>
              <a:t>2 – 3 minutes for primary</a:t>
            </a:r>
          </a:p>
          <a:p>
            <a:pPr marL="1200150" lvl="1" indent="-514350">
              <a:lnSpc>
                <a:spcPct val="120000"/>
              </a:lnSpc>
              <a:spcAft>
                <a:spcPts val="600"/>
              </a:spcAft>
              <a:buFont typeface="+mj-lt"/>
              <a:buAutoNum type="arabicPeriod"/>
            </a:pPr>
            <a:r>
              <a:rPr lang="en-GB" sz="1800" smtClean="0"/>
              <a:t>6 – 8 minutes for secondary</a:t>
            </a:r>
          </a:p>
          <a:p>
            <a:pPr marL="514350" indent="-514350">
              <a:lnSpc>
                <a:spcPct val="120000"/>
              </a:lnSpc>
              <a:spcAft>
                <a:spcPts val="600"/>
              </a:spcAft>
              <a:buFont typeface="+mj-lt"/>
              <a:buAutoNum type="arabicPeriod"/>
            </a:pPr>
            <a:r>
              <a:rPr lang="en-GB" sz="2200" smtClean="0"/>
              <a:t>Use the mystery document technique to set up the enquiry</a:t>
            </a:r>
          </a:p>
          <a:p>
            <a:pPr marL="514350" indent="-514350">
              <a:lnSpc>
                <a:spcPct val="120000"/>
              </a:lnSpc>
              <a:spcAft>
                <a:spcPts val="600"/>
              </a:spcAft>
              <a:buFont typeface="+mj-lt"/>
              <a:buAutoNum type="arabicPeriod"/>
            </a:pPr>
            <a:r>
              <a:rPr lang="en-GB" sz="2200" smtClean="0"/>
              <a:t>Intersperse video sections with student activity</a:t>
            </a:r>
          </a:p>
        </p:txBody>
      </p:sp>
    </p:spTree>
    <p:extLst>
      <p:ext uri="{BB962C8B-B14F-4D97-AF65-F5344CB8AC3E}">
        <p14:creationId xmlns:p14="http://schemas.microsoft.com/office/powerpoint/2010/main" val="2802104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500"/>
                                        <p:tgtEl>
                                          <p:spTgt spid="4">
                                            <p:txEl>
                                              <p:pRg st="6" end="6"/>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wipe(left)">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wipe(left)">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wipe(left)">
                                      <p:cBhvr>
                                        <p:cTn id="4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199" y="707367"/>
            <a:ext cx="9565793" cy="5380758"/>
          </a:xfrm>
          <a:prstGeom prst="rect">
            <a:avLst/>
          </a:prstGeom>
        </p:spPr>
      </p:pic>
    </p:spTree>
    <p:extLst>
      <p:ext uri="{BB962C8B-B14F-4D97-AF65-F5344CB8AC3E}">
        <p14:creationId xmlns:p14="http://schemas.microsoft.com/office/powerpoint/2010/main" val="12438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200" y="707365"/>
            <a:ext cx="9565794" cy="5380759"/>
          </a:xfrm>
          <a:prstGeom prst="rect">
            <a:avLst/>
          </a:prstGeom>
        </p:spPr>
      </p:pic>
    </p:spTree>
    <p:extLst>
      <p:ext uri="{BB962C8B-B14F-4D97-AF65-F5344CB8AC3E}">
        <p14:creationId xmlns:p14="http://schemas.microsoft.com/office/powerpoint/2010/main" val="64284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46199" y="707366"/>
            <a:ext cx="9565793" cy="5380758"/>
          </a:xfrm>
          <a:prstGeom prst="rect">
            <a:avLst/>
          </a:prstGeom>
        </p:spPr>
      </p:pic>
    </p:spTree>
    <p:extLst>
      <p:ext uri="{BB962C8B-B14F-4D97-AF65-F5344CB8AC3E}">
        <p14:creationId xmlns:p14="http://schemas.microsoft.com/office/powerpoint/2010/main" val="291162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199" y="707365"/>
            <a:ext cx="9565793" cy="5380759"/>
          </a:xfrm>
          <a:prstGeom prst="rect">
            <a:avLst/>
          </a:prstGeom>
        </p:spPr>
      </p:pic>
    </p:spTree>
    <p:extLst>
      <p:ext uri="{BB962C8B-B14F-4D97-AF65-F5344CB8AC3E}">
        <p14:creationId xmlns:p14="http://schemas.microsoft.com/office/powerpoint/2010/main" val="32022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46199" y="707364"/>
            <a:ext cx="9565793" cy="5380759"/>
          </a:xfrm>
          <a:prstGeom prst="rect">
            <a:avLst/>
          </a:prstGeom>
        </p:spPr>
      </p:pic>
    </p:spTree>
    <p:extLst>
      <p:ext uri="{BB962C8B-B14F-4D97-AF65-F5344CB8AC3E}">
        <p14:creationId xmlns:p14="http://schemas.microsoft.com/office/powerpoint/2010/main" val="27561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199" y="707365"/>
            <a:ext cx="9565793" cy="5380759"/>
          </a:xfrm>
          <a:prstGeom prst="rect">
            <a:avLst/>
          </a:prstGeom>
        </p:spPr>
      </p:pic>
    </p:spTree>
    <p:extLst>
      <p:ext uri="{BB962C8B-B14F-4D97-AF65-F5344CB8AC3E}">
        <p14:creationId xmlns:p14="http://schemas.microsoft.com/office/powerpoint/2010/main" val="423427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199" y="707365"/>
            <a:ext cx="9565793" cy="5380759"/>
          </a:xfrm>
          <a:prstGeom prst="rect">
            <a:avLst/>
          </a:prstGeom>
        </p:spPr>
      </p:pic>
    </p:spTree>
    <p:extLst>
      <p:ext uri="{BB962C8B-B14F-4D97-AF65-F5344CB8AC3E}">
        <p14:creationId xmlns:p14="http://schemas.microsoft.com/office/powerpoint/2010/main" val="15105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2551" y="707365"/>
            <a:ext cx="9565793" cy="5380759"/>
          </a:xfrm>
          <a:prstGeom prst="rect">
            <a:avLst/>
          </a:prstGeom>
        </p:spPr>
      </p:pic>
      <p:pic>
        <p:nvPicPr>
          <p:cNvPr id="2" name="Picture 1"/>
          <p:cNvPicPr>
            <a:picLocks noChangeAspect="1"/>
          </p:cNvPicPr>
          <p:nvPr/>
        </p:nvPicPr>
        <p:blipFill>
          <a:blip r:embed="rId3"/>
          <a:stretch>
            <a:fillRect/>
          </a:stretch>
        </p:blipFill>
        <p:spPr>
          <a:xfrm>
            <a:off x="946199" y="707366"/>
            <a:ext cx="9565793" cy="5380758"/>
          </a:xfrm>
          <a:prstGeom prst="rect">
            <a:avLst/>
          </a:prstGeom>
        </p:spPr>
      </p:pic>
    </p:spTree>
    <p:extLst>
      <p:ext uri="{BB962C8B-B14F-4D97-AF65-F5344CB8AC3E}">
        <p14:creationId xmlns:p14="http://schemas.microsoft.com/office/powerpoint/2010/main" val="199635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54" t="673" r="38435" b="53387"/>
          <a:stretch/>
        </p:blipFill>
        <p:spPr>
          <a:xfrm>
            <a:off x="948145" y="703873"/>
            <a:ext cx="9566028" cy="5384251"/>
          </a:xfrm>
          <a:prstGeom prst="rect">
            <a:avLst/>
          </a:prstGeom>
        </p:spPr>
      </p:pic>
    </p:spTree>
    <p:extLst>
      <p:ext uri="{BB962C8B-B14F-4D97-AF65-F5344CB8AC3E}">
        <p14:creationId xmlns:p14="http://schemas.microsoft.com/office/powerpoint/2010/main" val="213957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04914" y="1879101"/>
            <a:ext cx="8442325" cy="1066800"/>
          </a:xfrm>
        </p:spPr>
        <p:txBody>
          <a:bodyPr/>
          <a:lstStyle/>
          <a:p>
            <a:pPr eaLnBrk="1" hangingPunct="1"/>
            <a:r>
              <a:rPr lang="en-GB" sz="4000" b="1" kern="0">
                <a:solidFill>
                  <a:schemeClr val="tx2"/>
                </a:solidFill>
                <a:ea typeface="+mj-ea"/>
                <a:cs typeface="Arial" charset="0"/>
              </a:rPr>
              <a:t>Find out more…</a:t>
            </a:r>
            <a:endParaRPr lang="en-GB" sz="4000" b="1" kern="0" dirty="0">
              <a:solidFill>
                <a:schemeClr val="tx2"/>
              </a:solidFill>
              <a:ea typeface="+mj-ea"/>
              <a:cs typeface="Arial" charset="0"/>
            </a:endParaRPr>
          </a:p>
        </p:txBody>
      </p:sp>
      <p:sp>
        <p:nvSpPr>
          <p:cNvPr id="32771" name="Rectangle 3"/>
          <p:cNvSpPr>
            <a:spLocks noGrp="1" noChangeArrowheads="1"/>
          </p:cNvSpPr>
          <p:nvPr>
            <p:ph type="body" idx="1"/>
          </p:nvPr>
        </p:nvSpPr>
        <p:spPr>
          <a:xfrm>
            <a:off x="1204914" y="3414277"/>
            <a:ext cx="8126412" cy="2230438"/>
          </a:xfrm>
        </p:spPr>
        <p:txBody>
          <a:bodyPr/>
          <a:lstStyle/>
          <a:p>
            <a:pPr>
              <a:spcBef>
                <a:spcPts val="0"/>
              </a:spcBef>
              <a:spcAft>
                <a:spcPts val="1200"/>
              </a:spcAft>
              <a:buNone/>
            </a:pPr>
            <a:r>
              <a:rPr lang="en-GB" sz="3000">
                <a:cs typeface="Arial" charset="0"/>
                <a:hlinkClick r:id="rId2"/>
              </a:rPr>
              <a:t>education@nationalarchives.gov.uk</a:t>
            </a:r>
            <a:r>
              <a:rPr lang="en-GB" sz="3000">
                <a:cs typeface="Arial" charset="0"/>
              </a:rPr>
              <a:t> </a:t>
            </a:r>
            <a:endParaRPr lang="en-GB" sz="3000" dirty="0">
              <a:cs typeface="Arial" charset="0"/>
            </a:endParaRPr>
          </a:p>
          <a:p>
            <a:pPr>
              <a:spcBef>
                <a:spcPts val="0"/>
              </a:spcBef>
              <a:spcAft>
                <a:spcPts val="1200"/>
              </a:spcAft>
              <a:buNone/>
            </a:pPr>
            <a:r>
              <a:rPr lang="en-GB" sz="3000">
                <a:cs typeface="Arial" charset="0"/>
              </a:rPr>
              <a:t>@The_History_Man</a:t>
            </a:r>
          </a:p>
          <a:p>
            <a:pPr>
              <a:spcBef>
                <a:spcPts val="0"/>
              </a:spcBef>
              <a:spcAft>
                <a:spcPts val="1200"/>
              </a:spcAft>
              <a:buNone/>
            </a:pPr>
            <a:r>
              <a:rPr lang="en-GB" sz="3000">
                <a:cs typeface="Arial" charset="0"/>
              </a:rPr>
              <a:t>@UKNatArchives</a:t>
            </a:r>
          </a:p>
          <a:p>
            <a:pPr>
              <a:spcBef>
                <a:spcPts val="0"/>
              </a:spcBef>
              <a:spcAft>
                <a:spcPts val="1200"/>
              </a:spcAft>
              <a:buNone/>
            </a:pPr>
            <a:r>
              <a:rPr lang="en-GB" sz="3000">
                <a:cs typeface="Arial" charset="0"/>
              </a:rPr>
              <a:t>@</a:t>
            </a:r>
            <a:r>
              <a:rPr lang="en-GB" sz="3000" smtClean="0">
                <a:cs typeface="Arial" charset="0"/>
              </a:rPr>
              <a:t>UKNatArcEdu</a:t>
            </a:r>
            <a:endParaRPr lang="en-GB" sz="3000" smtClean="0">
              <a:cs typeface="Arial" charset="0"/>
            </a:endParaRPr>
          </a:p>
        </p:txBody>
      </p:sp>
      <p:sp>
        <p:nvSpPr>
          <p:cNvPr id="4" name="Rectangle 2"/>
          <p:cNvSpPr txBox="1">
            <a:spLocks noChangeArrowheads="1"/>
          </p:cNvSpPr>
          <p:nvPr/>
        </p:nvSpPr>
        <p:spPr bwMode="auto">
          <a:xfrm>
            <a:off x="1204914" y="2614789"/>
            <a:ext cx="844232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eaLnBrk="1" hangingPunct="1"/>
            <a:r>
              <a:rPr lang="en-GB" sz="4000" kern="0">
                <a:cs typeface="Arial" charset="0"/>
              </a:rPr>
              <a:t>Contact…</a:t>
            </a:r>
            <a:endParaRPr lang="en-GB" sz="3600" kern="0" dirty="0">
              <a:cs typeface="Arial" charset="0"/>
            </a:endParaRPr>
          </a:p>
        </p:txBody>
      </p:sp>
      <p:sp>
        <p:nvSpPr>
          <p:cNvPr id="5" name="Rectangle 3"/>
          <p:cNvSpPr txBox="1">
            <a:spLocks noChangeArrowheads="1"/>
          </p:cNvSpPr>
          <p:nvPr/>
        </p:nvSpPr>
        <p:spPr bwMode="auto">
          <a:xfrm>
            <a:off x="1204914" y="2428687"/>
            <a:ext cx="8126412" cy="1309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Arial" pitchFamily="34" charset="0"/>
              </a:defRPr>
            </a:lvl1pPr>
            <a:lvl2pPr marL="742950" indent="-285750" algn="l" rtl="0" eaLnBrk="0" fontAlgn="base" hangingPunct="0">
              <a:spcBef>
                <a:spcPct val="20000"/>
              </a:spcBef>
              <a:spcAft>
                <a:spcPct val="0"/>
              </a:spcAft>
              <a:buSzPct val="90000"/>
              <a:buFont typeface="Courier New" pitchFamily="49" charset="0"/>
              <a:buChar char="o"/>
              <a:defRPr sz="2400">
                <a:solidFill>
                  <a:schemeClr val="tx1"/>
                </a:solidFill>
                <a:latin typeface="+mn-lt"/>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mn-lt"/>
                <a:cs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mn-lt"/>
                <a:cs typeface="Arial" pitchFamily="34" charset="0"/>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a:lstStyle>
          <a:p>
            <a:pPr eaLnBrk="1" hangingPunct="1">
              <a:buFontTx/>
              <a:buNone/>
            </a:pPr>
            <a:r>
              <a:rPr lang="en-GB" sz="3000">
                <a:cs typeface="Arial" charset="0"/>
                <a:hlinkClick r:id="rId3"/>
              </a:rPr>
              <a:t>www.nationalarchives.gov.uk/education</a:t>
            </a:r>
          </a:p>
        </p:txBody>
      </p:sp>
      <p:sp>
        <p:nvSpPr>
          <p:cNvPr id="6" name="Rectangle 2"/>
          <p:cNvSpPr txBox="1">
            <a:spLocks noChangeArrowheads="1"/>
          </p:cNvSpPr>
          <p:nvPr/>
        </p:nvSpPr>
        <p:spPr bwMode="auto">
          <a:xfrm>
            <a:off x="1204914" y="447004"/>
            <a:ext cx="844232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eaLnBrk="1" hangingPunct="1"/>
            <a:r>
              <a:rPr lang="en-GB" sz="4000" kern="0">
                <a:cs typeface="Arial" charset="0"/>
              </a:rPr>
              <a:t>Presentation &amp; Resources…</a:t>
            </a:r>
            <a:endParaRPr lang="en-GB" sz="3600" kern="0" dirty="0">
              <a:cs typeface="Arial" charset="0"/>
            </a:endParaRPr>
          </a:p>
        </p:txBody>
      </p:sp>
      <p:sp>
        <p:nvSpPr>
          <p:cNvPr id="7" name="Rectangle 3"/>
          <p:cNvSpPr txBox="1">
            <a:spLocks noChangeArrowheads="1"/>
          </p:cNvSpPr>
          <p:nvPr/>
        </p:nvSpPr>
        <p:spPr bwMode="auto">
          <a:xfrm>
            <a:off x="1204914" y="1242050"/>
            <a:ext cx="8126412" cy="7857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Arial" pitchFamily="34" charset="0"/>
              </a:defRPr>
            </a:lvl1pPr>
            <a:lvl2pPr marL="742950" indent="-285750" algn="l" rtl="0" eaLnBrk="0" fontAlgn="base" hangingPunct="0">
              <a:spcBef>
                <a:spcPct val="20000"/>
              </a:spcBef>
              <a:spcAft>
                <a:spcPct val="0"/>
              </a:spcAft>
              <a:buSzPct val="90000"/>
              <a:buFont typeface="Courier New" pitchFamily="49" charset="0"/>
              <a:buChar char="o"/>
              <a:defRPr sz="2400">
                <a:solidFill>
                  <a:schemeClr val="tx1"/>
                </a:solidFill>
                <a:latin typeface="+mn-lt"/>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mn-lt"/>
                <a:cs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mn-lt"/>
                <a:cs typeface="Arial" pitchFamily="34" charset="0"/>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a:lstStyle>
          <a:p>
            <a:pPr eaLnBrk="1" hangingPunct="1">
              <a:buFontTx/>
              <a:buNone/>
            </a:pPr>
            <a:r>
              <a:rPr lang="en-GB" sz="3000">
                <a:hlinkClick r:id="rId4"/>
              </a:rPr>
              <a:t>http://bit.ly/2gptnvy</a:t>
            </a:r>
            <a:endParaRPr lang="en-GB" sz="3000"/>
          </a:p>
        </p:txBody>
      </p:sp>
    </p:spTree>
    <p:extLst>
      <p:ext uri="{BB962C8B-B14F-4D97-AF65-F5344CB8AC3E}">
        <p14:creationId xmlns:p14="http://schemas.microsoft.com/office/powerpoint/2010/main" val="9384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54" t="46902" r="38435" b="7158"/>
          <a:stretch/>
        </p:blipFill>
        <p:spPr>
          <a:xfrm>
            <a:off x="948145" y="703873"/>
            <a:ext cx="9566028" cy="5384251"/>
          </a:xfrm>
          <a:prstGeom prst="rect">
            <a:avLst/>
          </a:prstGeom>
        </p:spPr>
      </p:pic>
    </p:spTree>
    <p:extLst>
      <p:ext uri="{BB962C8B-B14F-4D97-AF65-F5344CB8AC3E}">
        <p14:creationId xmlns:p14="http://schemas.microsoft.com/office/powerpoint/2010/main" val="67876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2166" t="20455" r="19699" b="13794"/>
          <a:stretch/>
        </p:blipFill>
        <p:spPr>
          <a:xfrm>
            <a:off x="946199" y="806150"/>
            <a:ext cx="9529643" cy="5324927"/>
          </a:xfrm>
          <a:prstGeom prst="rect">
            <a:avLst/>
          </a:prstGeom>
          <a:noFill/>
          <a:ln>
            <a:solidFill>
              <a:srgbClr val="FF3300"/>
            </a:solidFill>
          </a:ln>
          <a:effectLst>
            <a:outerShdw blurRad="152400" dist="165100" dir="2700000" algn="tl" rotWithShape="0">
              <a:prstClr val="black">
                <a:alpha val="40000"/>
              </a:prstClr>
            </a:outerShdw>
          </a:effectLst>
        </p:spPr>
      </p:pic>
      <p:pic>
        <p:nvPicPr>
          <p:cNvPr id="5" name="Picture 4"/>
          <p:cNvPicPr>
            <a:picLocks noChangeAspect="1"/>
          </p:cNvPicPr>
          <p:nvPr/>
        </p:nvPicPr>
        <p:blipFill rotWithShape="1">
          <a:blip r:embed="rId4"/>
          <a:srcRect l="50171"/>
          <a:stretch/>
        </p:blipFill>
        <p:spPr>
          <a:xfrm>
            <a:off x="6112827" y="3468613"/>
            <a:ext cx="4123387" cy="2327355"/>
          </a:xfrm>
          <a:prstGeom prst="rect">
            <a:avLst/>
          </a:prstGeom>
          <a:noFill/>
          <a:ln>
            <a:solidFill>
              <a:srgbClr val="FF3300"/>
            </a:solidFill>
          </a:ln>
          <a:effectLst>
            <a:outerShdw blurRad="152400" dist="165100" dir="2700000" algn="tl" rotWithShape="0">
              <a:prstClr val="black">
                <a:alpha val="40000"/>
              </a:prstClr>
            </a:outerShdw>
          </a:effectLst>
        </p:spPr>
      </p:pic>
    </p:spTree>
    <p:extLst>
      <p:ext uri="{BB962C8B-B14F-4D97-AF65-F5344CB8AC3E}">
        <p14:creationId xmlns:p14="http://schemas.microsoft.com/office/powerpoint/2010/main" val="5955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039"/>
          <a:stretch/>
        </p:blipFill>
        <p:spPr bwMode="auto">
          <a:xfrm>
            <a:off x="1634890" y="1407022"/>
            <a:ext cx="8230070" cy="4628018"/>
          </a:xfrm>
          <a:prstGeom prst="rect">
            <a:avLst/>
          </a:prstGeom>
          <a:noFill/>
          <a:ln>
            <a:solidFill>
              <a:srgbClr val="FF3300"/>
            </a:solidFill>
          </a:ln>
          <a:effectLst>
            <a:outerShdw blurRad="152400" dist="165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0418" name="Rectangle 2"/>
          <p:cNvSpPr>
            <a:spLocks noGrp="1" noChangeArrowheads="1"/>
          </p:cNvSpPr>
          <p:nvPr>
            <p:ph type="title" idx="4294967295"/>
          </p:nvPr>
        </p:nvSpPr>
        <p:spPr/>
        <p:txBody>
          <a:bodyPr/>
          <a:lstStyle/>
          <a:p>
            <a:r>
              <a:rPr lang="en-GB" sz="3200" smtClean="0">
                <a:cs typeface="Arial" charset="0"/>
              </a:rPr>
              <a:t> </a:t>
            </a:r>
            <a:endParaRPr lang="en-GB" sz="3200">
              <a:cs typeface="Arial" charset="0"/>
            </a:endParaRPr>
          </a:p>
        </p:txBody>
      </p:sp>
      <p:sp>
        <p:nvSpPr>
          <p:cNvPr id="3" name="Text Placeholder 2"/>
          <p:cNvSpPr>
            <a:spLocks noGrp="1"/>
          </p:cNvSpPr>
          <p:nvPr>
            <p:ph type="body" sz="quarter" idx="14"/>
          </p:nvPr>
        </p:nvSpPr>
        <p:spPr/>
        <p:txBody>
          <a:bodyPr/>
          <a:lstStyle/>
          <a:p>
            <a:r>
              <a:rPr lang="en-GB" smtClean="0"/>
              <a:t>Online Workshops</a:t>
            </a:r>
            <a:endParaRPr lang="en-GB"/>
          </a:p>
        </p:txBody>
      </p:sp>
    </p:spTree>
    <p:extLst>
      <p:ext uri="{BB962C8B-B14F-4D97-AF65-F5344CB8AC3E}">
        <p14:creationId xmlns:p14="http://schemas.microsoft.com/office/powerpoint/2010/main" val="111204868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mtClean="0"/>
              <a:t>Online Workshops - Practicalities</a:t>
            </a:r>
            <a:endParaRPr lang="en-GB"/>
          </a:p>
          <a:p>
            <a:endParaRPr lang="en-GB"/>
          </a:p>
        </p:txBody>
      </p:sp>
      <p:sp>
        <p:nvSpPr>
          <p:cNvPr id="4" name="Text Placeholder 3"/>
          <p:cNvSpPr>
            <a:spLocks noGrp="1"/>
          </p:cNvSpPr>
          <p:nvPr>
            <p:ph type="body" sz="quarter" idx="13"/>
          </p:nvPr>
        </p:nvSpPr>
        <p:spPr>
          <a:xfrm>
            <a:off x="1054099" y="1449238"/>
            <a:ext cx="9342438" cy="4515771"/>
          </a:xfrm>
        </p:spPr>
        <p:txBody>
          <a:bodyPr>
            <a:noAutofit/>
          </a:bodyPr>
          <a:lstStyle/>
          <a:p>
            <a:pPr marL="514350" indent="-514350">
              <a:lnSpc>
                <a:spcPct val="120000"/>
              </a:lnSpc>
              <a:spcAft>
                <a:spcPts val="600"/>
              </a:spcAft>
              <a:buFont typeface="+mj-lt"/>
              <a:buAutoNum type="arabicPeriod"/>
            </a:pPr>
            <a:r>
              <a:rPr lang="en-GB" sz="2200" smtClean="0"/>
              <a:t>Develop sessions of 1 hour maximum - be flexible with timings!</a:t>
            </a:r>
          </a:p>
          <a:p>
            <a:pPr marL="514350" indent="-514350">
              <a:lnSpc>
                <a:spcPct val="120000"/>
              </a:lnSpc>
              <a:spcAft>
                <a:spcPts val="600"/>
              </a:spcAft>
              <a:buFont typeface="+mj-lt"/>
              <a:buAutoNum type="arabicPeriod"/>
            </a:pPr>
            <a:r>
              <a:rPr lang="en-GB" sz="2200" smtClean="0"/>
              <a:t>Offer any session, any time, any day to fit with lesson timetable</a:t>
            </a:r>
          </a:p>
          <a:p>
            <a:pPr marL="514350" indent="-514350">
              <a:lnSpc>
                <a:spcPct val="120000"/>
              </a:lnSpc>
              <a:spcAft>
                <a:spcPts val="600"/>
              </a:spcAft>
              <a:buFont typeface="+mj-lt"/>
              <a:buAutoNum type="arabicPeriod"/>
            </a:pPr>
            <a:r>
              <a:rPr lang="en-GB" sz="2200" smtClean="0"/>
              <a:t>Offer as many platforms as possible</a:t>
            </a:r>
          </a:p>
          <a:p>
            <a:pPr marL="1200150" lvl="1" indent="-514350">
              <a:lnSpc>
                <a:spcPct val="120000"/>
              </a:lnSpc>
              <a:spcBef>
                <a:spcPts val="0"/>
              </a:spcBef>
              <a:spcAft>
                <a:spcPts val="600"/>
              </a:spcAft>
              <a:buFont typeface="+mj-lt"/>
              <a:buAutoNum type="romanUcPeriod"/>
            </a:pPr>
            <a:r>
              <a:rPr lang="en-GB" sz="1800" smtClean="0"/>
              <a:t>Blackboard Collaborate</a:t>
            </a:r>
          </a:p>
          <a:p>
            <a:pPr marL="1200150" lvl="1" indent="-514350">
              <a:lnSpc>
                <a:spcPct val="120000"/>
              </a:lnSpc>
              <a:spcBef>
                <a:spcPts val="0"/>
              </a:spcBef>
              <a:spcAft>
                <a:spcPts val="600"/>
              </a:spcAft>
              <a:buFont typeface="+mj-lt"/>
              <a:buAutoNum type="romanUcPeriod"/>
            </a:pPr>
            <a:r>
              <a:rPr lang="en-GB" sz="1800" smtClean="0"/>
              <a:t>Zoom</a:t>
            </a:r>
          </a:p>
          <a:p>
            <a:pPr marL="1200150" lvl="1" indent="-514350">
              <a:lnSpc>
                <a:spcPct val="120000"/>
              </a:lnSpc>
              <a:spcBef>
                <a:spcPts val="0"/>
              </a:spcBef>
              <a:spcAft>
                <a:spcPts val="600"/>
              </a:spcAft>
              <a:buFont typeface="+mj-lt"/>
              <a:buAutoNum type="romanUcPeriod"/>
            </a:pPr>
            <a:r>
              <a:rPr lang="en-GB" sz="1800" smtClean="0"/>
              <a:t>Microsoft Teams</a:t>
            </a:r>
          </a:p>
          <a:p>
            <a:pPr marL="1200150" lvl="1" indent="-514350">
              <a:lnSpc>
                <a:spcPct val="120000"/>
              </a:lnSpc>
              <a:spcBef>
                <a:spcPts val="0"/>
              </a:spcBef>
              <a:spcAft>
                <a:spcPts val="600"/>
              </a:spcAft>
              <a:buFont typeface="+mj-lt"/>
              <a:buAutoNum type="romanUcPeriod"/>
            </a:pPr>
            <a:r>
              <a:rPr lang="en-GB" sz="1800" smtClean="0"/>
              <a:t>Google Meet</a:t>
            </a:r>
          </a:p>
          <a:p>
            <a:pPr marL="514350" indent="-514350">
              <a:lnSpc>
                <a:spcPct val="120000"/>
              </a:lnSpc>
              <a:spcAft>
                <a:spcPts val="600"/>
              </a:spcAft>
              <a:buFont typeface="+mj-lt"/>
              <a:buAutoNum type="arabicPeriod"/>
            </a:pPr>
            <a:r>
              <a:rPr lang="en-GB" sz="2200" smtClean="0"/>
              <a:t>Offer a test link beforehand with schools IT support</a:t>
            </a:r>
          </a:p>
          <a:p>
            <a:pPr marL="514350" indent="-514350">
              <a:lnSpc>
                <a:spcPct val="120000"/>
              </a:lnSpc>
              <a:spcAft>
                <a:spcPts val="600"/>
              </a:spcAft>
              <a:buFont typeface="+mj-lt"/>
              <a:buAutoNum type="arabicPeriod"/>
            </a:pPr>
            <a:r>
              <a:rPr lang="en-GB" sz="2200" smtClean="0"/>
              <a:t>Test in the room on the devices using the network for the lesson!</a:t>
            </a:r>
          </a:p>
          <a:p>
            <a:pPr marL="514350" indent="-514350">
              <a:lnSpc>
                <a:spcPct val="120000"/>
              </a:lnSpc>
              <a:spcAft>
                <a:spcPts val="600"/>
              </a:spcAft>
              <a:buFont typeface="+mj-lt"/>
              <a:buAutoNum type="arabicPeriod"/>
            </a:pPr>
            <a:r>
              <a:rPr lang="en-GB" sz="2200" smtClean="0"/>
              <a:t>Consider safeguarding</a:t>
            </a:r>
          </a:p>
          <a:p>
            <a:pPr marL="514350" indent="-514350">
              <a:lnSpc>
                <a:spcPct val="120000"/>
              </a:lnSpc>
              <a:spcAft>
                <a:spcPts val="600"/>
              </a:spcAft>
              <a:buFont typeface="+mj-lt"/>
              <a:buAutoNum type="arabicPeriod"/>
            </a:pPr>
            <a:endParaRPr lang="en-GB" sz="2200" smtClean="0"/>
          </a:p>
        </p:txBody>
      </p:sp>
    </p:spTree>
    <p:extLst>
      <p:ext uri="{BB962C8B-B14F-4D97-AF65-F5344CB8AC3E}">
        <p14:creationId xmlns:p14="http://schemas.microsoft.com/office/powerpoint/2010/main" val="4004191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left)">
                                      <p:cBhvr>
                                        <p:cTn id="26" dur="500"/>
                                        <p:tgtEl>
                                          <p:spTgt spid="4">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left)">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wipe(left)">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wipe(left)">
                                      <p:cBhvr>
                                        <p:cTn id="39" dur="50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wipe(left)">
                                      <p:cBhvr>
                                        <p:cTn id="4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mtClean="0"/>
              <a:t>Online Workshops – Practicalities</a:t>
            </a:r>
            <a:endParaRPr lang="en-GB"/>
          </a:p>
          <a:p>
            <a:endParaRPr lang="en-GB"/>
          </a:p>
        </p:txBody>
      </p:sp>
      <p:sp>
        <p:nvSpPr>
          <p:cNvPr id="4" name="Text Placeholder 3"/>
          <p:cNvSpPr>
            <a:spLocks noGrp="1"/>
          </p:cNvSpPr>
          <p:nvPr>
            <p:ph type="body" sz="quarter" idx="13"/>
          </p:nvPr>
        </p:nvSpPr>
        <p:spPr>
          <a:xfrm>
            <a:off x="1054099" y="1449238"/>
            <a:ext cx="9342438" cy="4515771"/>
          </a:xfrm>
        </p:spPr>
        <p:txBody>
          <a:bodyPr>
            <a:noAutofit/>
          </a:bodyPr>
          <a:lstStyle/>
          <a:p>
            <a:pPr marL="514350" indent="-514350">
              <a:lnSpc>
                <a:spcPct val="120000"/>
              </a:lnSpc>
              <a:spcAft>
                <a:spcPts val="600"/>
              </a:spcAft>
              <a:buFont typeface="+mj-lt"/>
              <a:buAutoNum type="arabicPeriod" startAt="7"/>
            </a:pPr>
            <a:r>
              <a:rPr lang="en-GB" sz="2200" smtClean="0"/>
              <a:t>Think about what the students will be doing and what they will learn from doing it!</a:t>
            </a:r>
          </a:p>
          <a:p>
            <a:pPr marL="514350" indent="-514350">
              <a:lnSpc>
                <a:spcPct val="120000"/>
              </a:lnSpc>
              <a:spcAft>
                <a:spcPts val="600"/>
              </a:spcAft>
              <a:buFont typeface="+mj-lt"/>
              <a:buAutoNum type="arabicPeriod" startAt="7"/>
            </a:pPr>
            <a:r>
              <a:rPr lang="en-GB" sz="2200" smtClean="0"/>
              <a:t>Design document-based enquiries that students actively investigate</a:t>
            </a:r>
          </a:p>
          <a:p>
            <a:pPr marL="514350" indent="-514350">
              <a:lnSpc>
                <a:spcPct val="120000"/>
              </a:lnSpc>
              <a:spcAft>
                <a:spcPts val="600"/>
              </a:spcAft>
              <a:buFont typeface="+mj-lt"/>
              <a:buAutoNum type="arabicPeriod" startAt="7"/>
            </a:pPr>
            <a:r>
              <a:rPr lang="en-GB" sz="2200"/>
              <a:t>Downloadable PDF resource packs for teachers to </a:t>
            </a:r>
            <a:r>
              <a:rPr lang="en-GB" sz="2200" smtClean="0"/>
              <a:t>distribute</a:t>
            </a:r>
          </a:p>
          <a:p>
            <a:pPr marL="514350" indent="-514350">
              <a:lnSpc>
                <a:spcPct val="120000"/>
              </a:lnSpc>
              <a:spcAft>
                <a:spcPts val="600"/>
              </a:spcAft>
              <a:buFont typeface="+mj-lt"/>
              <a:buAutoNum type="arabicPeriod" startAt="7"/>
            </a:pPr>
            <a:r>
              <a:rPr lang="en-GB" sz="2200" smtClean="0"/>
              <a:t>Use polling and chat to benchmark prior knowledge</a:t>
            </a:r>
          </a:p>
          <a:p>
            <a:pPr marL="514350" indent="-514350">
              <a:lnSpc>
                <a:spcPct val="120000"/>
              </a:lnSpc>
              <a:spcAft>
                <a:spcPts val="600"/>
              </a:spcAft>
              <a:buFont typeface="+mj-lt"/>
              <a:buAutoNum type="arabicPeriod" startAt="7"/>
            </a:pPr>
            <a:r>
              <a:rPr lang="en-GB" sz="2200" smtClean="0"/>
              <a:t>Invite 2-3 students to lead on a specific activity e.g. underlining / annotating documents</a:t>
            </a:r>
          </a:p>
          <a:p>
            <a:pPr marL="514350" indent="-514350">
              <a:lnSpc>
                <a:spcPct val="120000"/>
              </a:lnSpc>
              <a:spcAft>
                <a:spcPts val="600"/>
              </a:spcAft>
              <a:buFont typeface="+mj-lt"/>
              <a:buAutoNum type="arabicPeriod" startAt="7"/>
            </a:pPr>
            <a:r>
              <a:rPr lang="en-GB" sz="2200" smtClean="0"/>
              <a:t>Encourage participation by rest of group by using Chat, Thumbs-Up/Down, Emojis, etc to give support / agree / disagree</a:t>
            </a:r>
          </a:p>
          <a:p>
            <a:pPr marL="514350" indent="-514350">
              <a:lnSpc>
                <a:spcPct val="120000"/>
              </a:lnSpc>
              <a:spcAft>
                <a:spcPts val="600"/>
              </a:spcAft>
              <a:buFont typeface="+mj-lt"/>
              <a:buAutoNum type="arabicPeriod" startAt="7"/>
            </a:pPr>
            <a:endParaRPr lang="en-GB" sz="2200" smtClean="0"/>
          </a:p>
        </p:txBody>
      </p:sp>
    </p:spTree>
    <p:extLst>
      <p:ext uri="{BB962C8B-B14F-4D97-AF65-F5344CB8AC3E}">
        <p14:creationId xmlns:p14="http://schemas.microsoft.com/office/powerpoint/2010/main" val="1621750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mtClean="0"/>
              <a:t>Online Workshops – Practicalities</a:t>
            </a:r>
            <a:endParaRPr lang="en-GB"/>
          </a:p>
          <a:p>
            <a:endParaRPr lang="en-GB"/>
          </a:p>
        </p:txBody>
      </p:sp>
      <p:sp>
        <p:nvSpPr>
          <p:cNvPr id="4" name="Text Placeholder 3"/>
          <p:cNvSpPr>
            <a:spLocks noGrp="1"/>
          </p:cNvSpPr>
          <p:nvPr>
            <p:ph type="body" sz="quarter" idx="13"/>
          </p:nvPr>
        </p:nvSpPr>
        <p:spPr>
          <a:xfrm>
            <a:off x="1054099" y="1449238"/>
            <a:ext cx="9342438" cy="4515771"/>
          </a:xfrm>
        </p:spPr>
        <p:txBody>
          <a:bodyPr>
            <a:noAutofit/>
          </a:bodyPr>
          <a:lstStyle/>
          <a:p>
            <a:pPr marL="514350" indent="-514350">
              <a:lnSpc>
                <a:spcPct val="120000"/>
              </a:lnSpc>
              <a:spcAft>
                <a:spcPts val="600"/>
              </a:spcAft>
              <a:buFont typeface="+mj-lt"/>
              <a:buAutoNum type="arabicPeriod" startAt="13"/>
            </a:pPr>
            <a:r>
              <a:rPr lang="en-GB" sz="2200" smtClean="0"/>
              <a:t>Use whole-class approaches for primary</a:t>
            </a:r>
          </a:p>
          <a:p>
            <a:pPr marL="514350" indent="-514350">
              <a:lnSpc>
                <a:spcPct val="120000"/>
              </a:lnSpc>
              <a:spcAft>
                <a:spcPts val="600"/>
              </a:spcAft>
              <a:buFont typeface="+mj-lt"/>
              <a:buAutoNum type="arabicPeriod" startAt="13"/>
            </a:pPr>
            <a:r>
              <a:rPr lang="en-GB" sz="2200" smtClean="0"/>
              <a:t>Include group work tasks for secondary using breakout rooms</a:t>
            </a:r>
          </a:p>
          <a:p>
            <a:pPr marL="514350" indent="-514350">
              <a:lnSpc>
                <a:spcPct val="120000"/>
              </a:lnSpc>
              <a:spcAft>
                <a:spcPts val="600"/>
              </a:spcAft>
              <a:buFont typeface="+mj-lt"/>
              <a:buAutoNum type="arabicPeriod" startAt="13"/>
            </a:pPr>
            <a:r>
              <a:rPr lang="en-GB" sz="2200" smtClean="0"/>
              <a:t>Keep the task clear and specific – don’t overload students</a:t>
            </a:r>
          </a:p>
          <a:p>
            <a:pPr marL="514350" indent="-514350">
              <a:lnSpc>
                <a:spcPct val="120000"/>
              </a:lnSpc>
              <a:spcAft>
                <a:spcPts val="600"/>
              </a:spcAft>
              <a:buFont typeface="+mj-lt"/>
              <a:buAutoNum type="arabicPeriod" startAt="13"/>
            </a:pPr>
            <a:r>
              <a:rPr lang="en-GB" sz="2200" smtClean="0"/>
              <a:t>Each group to investigate one document and feed back</a:t>
            </a:r>
          </a:p>
          <a:p>
            <a:pPr marL="514350" indent="-514350">
              <a:lnSpc>
                <a:spcPct val="120000"/>
              </a:lnSpc>
              <a:spcAft>
                <a:spcPts val="600"/>
              </a:spcAft>
              <a:buFont typeface="+mj-lt"/>
              <a:buAutoNum type="arabicPeriod" startAt="13"/>
            </a:pPr>
            <a:r>
              <a:rPr lang="en-GB" sz="2200" smtClean="0"/>
              <a:t>Use a maximum of 5 documents </a:t>
            </a:r>
          </a:p>
          <a:p>
            <a:pPr marL="514350" indent="-514350">
              <a:lnSpc>
                <a:spcPct val="120000"/>
              </a:lnSpc>
              <a:spcAft>
                <a:spcPts val="600"/>
              </a:spcAft>
              <a:buFont typeface="+mj-lt"/>
              <a:buAutoNum type="arabicPeriod" startAt="13"/>
            </a:pPr>
            <a:r>
              <a:rPr lang="en-GB" sz="2200" smtClean="0"/>
              <a:t>Create 5 groups of 6 students for a typical class of 30</a:t>
            </a:r>
          </a:p>
          <a:p>
            <a:pPr marL="514350" indent="-514350">
              <a:lnSpc>
                <a:spcPct val="120000"/>
              </a:lnSpc>
              <a:spcAft>
                <a:spcPts val="600"/>
              </a:spcAft>
              <a:buFont typeface="+mj-lt"/>
              <a:buAutoNum type="arabicPeriod" startAt="13"/>
            </a:pPr>
            <a:r>
              <a:rPr lang="en-GB" sz="2200" smtClean="0"/>
              <a:t>Provide instructions / documents / questions in resource pack</a:t>
            </a:r>
          </a:p>
          <a:p>
            <a:pPr marL="514350" indent="-514350">
              <a:lnSpc>
                <a:spcPct val="120000"/>
              </a:lnSpc>
              <a:spcAft>
                <a:spcPts val="600"/>
              </a:spcAft>
              <a:buFont typeface="+mj-lt"/>
              <a:buAutoNum type="arabicPeriod" startAt="13"/>
            </a:pPr>
            <a:r>
              <a:rPr lang="en-GB" sz="2200" smtClean="0"/>
              <a:t>Check groups understand what to do before sending to breakout</a:t>
            </a:r>
          </a:p>
          <a:p>
            <a:pPr marL="514350" indent="-514350">
              <a:lnSpc>
                <a:spcPct val="120000"/>
              </a:lnSpc>
              <a:spcAft>
                <a:spcPts val="600"/>
              </a:spcAft>
              <a:buFont typeface="+mj-lt"/>
              <a:buAutoNum type="arabicPeriod" startAt="13"/>
            </a:pPr>
            <a:r>
              <a:rPr lang="en-GB" sz="2200" smtClean="0"/>
              <a:t>Nominate a group spokesperson to feedback</a:t>
            </a:r>
          </a:p>
          <a:p>
            <a:pPr marL="514350" indent="-514350">
              <a:lnSpc>
                <a:spcPct val="120000"/>
              </a:lnSpc>
              <a:spcAft>
                <a:spcPts val="600"/>
              </a:spcAft>
              <a:buFont typeface="+mj-lt"/>
              <a:buAutoNum type="arabicPeriod" startAt="13"/>
            </a:pPr>
            <a:r>
              <a:rPr lang="en-GB" sz="2200" smtClean="0"/>
              <a:t>Set timer for group work</a:t>
            </a:r>
          </a:p>
          <a:p>
            <a:pPr marL="514350" indent="-514350">
              <a:lnSpc>
                <a:spcPct val="120000"/>
              </a:lnSpc>
              <a:spcAft>
                <a:spcPts val="600"/>
              </a:spcAft>
              <a:buFont typeface="+mj-lt"/>
              <a:buAutoNum type="arabicPeriod" startAt="13"/>
            </a:pPr>
            <a:endParaRPr lang="en-GB" sz="2200" smtClean="0"/>
          </a:p>
        </p:txBody>
      </p:sp>
    </p:spTree>
    <p:extLst>
      <p:ext uri="{BB962C8B-B14F-4D97-AF65-F5344CB8AC3E}">
        <p14:creationId xmlns:p14="http://schemas.microsoft.com/office/powerpoint/2010/main" val="4278029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039"/>
          <a:stretch/>
        </p:blipFill>
        <p:spPr bwMode="auto">
          <a:xfrm>
            <a:off x="2200941" y="1740977"/>
            <a:ext cx="7320700" cy="4116652"/>
          </a:xfrm>
          <a:prstGeom prst="rect">
            <a:avLst/>
          </a:prstGeom>
          <a:noFill/>
          <a:effectLst>
            <a:outerShdw blurRad="152400" dist="165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p:txBody>
          <a:bodyPr/>
          <a:lstStyle/>
          <a:p>
            <a:r>
              <a:rPr lang="en-GB" sz="4400" smtClean="0">
                <a:cs typeface="Arial" charset="0"/>
                <a:hlinkClick r:id="rId4"/>
              </a:rPr>
              <a:t>www.nationalarchives.gov.uk</a:t>
            </a:r>
            <a:r>
              <a:rPr lang="en-GB" sz="4400" smtClean="0">
                <a:cs typeface="Arial" charset="0"/>
              </a:rPr>
              <a:t> </a:t>
            </a:r>
            <a:endParaRPr lang="en-GB" sz="4400"/>
          </a:p>
        </p:txBody>
      </p:sp>
      <p:sp>
        <p:nvSpPr>
          <p:cNvPr id="60418" name="Rectangle 2"/>
          <p:cNvSpPr>
            <a:spLocks noGrp="1" noChangeArrowheads="1"/>
          </p:cNvSpPr>
          <p:nvPr>
            <p:ph type="title" idx="4294967295"/>
          </p:nvPr>
        </p:nvSpPr>
        <p:spPr/>
        <p:txBody>
          <a:bodyPr/>
          <a:lstStyle/>
          <a:p>
            <a:r>
              <a:rPr lang="en-GB" sz="3200" smtClean="0">
                <a:cs typeface="Arial" charset="0"/>
              </a:rPr>
              <a:t> </a:t>
            </a:r>
            <a:endParaRPr lang="en-GB" sz="3200">
              <a:cs typeface="Arial" charset="0"/>
            </a:endParaRPr>
          </a:p>
        </p:txBody>
      </p:sp>
    </p:spTree>
    <p:extLst>
      <p:ext uri="{BB962C8B-B14F-4D97-AF65-F5344CB8AC3E}">
        <p14:creationId xmlns:p14="http://schemas.microsoft.com/office/powerpoint/2010/main" val="109392039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920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049837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981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5395" y="2475234"/>
            <a:ext cx="90336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6000" b="1" kern="0">
                <a:latin typeface="+mj-lt"/>
                <a:ea typeface="+mj-ea"/>
                <a:cs typeface="Arial" charset="0"/>
              </a:rPr>
              <a:t>History is a verb </a:t>
            </a:r>
            <a:br>
              <a:rPr lang="en-GB" sz="6000" b="1" kern="0">
                <a:latin typeface="+mj-lt"/>
                <a:ea typeface="+mj-ea"/>
                <a:cs typeface="Arial" charset="0"/>
              </a:rPr>
            </a:br>
            <a:r>
              <a:rPr lang="en-GB" sz="6000" b="1" kern="0">
                <a:latin typeface="+mj-lt"/>
                <a:ea typeface="+mj-ea"/>
                <a:cs typeface="Arial" charset="0"/>
              </a:rPr>
              <a:t>not a noun!</a:t>
            </a:r>
          </a:p>
        </p:txBody>
      </p:sp>
    </p:spTree>
    <p:extLst>
      <p:ext uri="{BB962C8B-B14F-4D97-AF65-F5344CB8AC3E}">
        <p14:creationId xmlns:p14="http://schemas.microsoft.com/office/powerpoint/2010/main" val="237932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nationalarchives.gov.uk/wp-content/uploads/2014/03/ZMAP-4-18-s3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5897" y="772742"/>
            <a:ext cx="9422777" cy="5426764"/>
          </a:xfrm>
          <a:prstGeom prst="rect">
            <a:avLst/>
          </a:prstGeom>
          <a:noFill/>
          <a:ln>
            <a:solidFill>
              <a:srgbClr val="FF3300"/>
            </a:solidFill>
          </a:ln>
          <a:effectLst>
            <a:outerShdw blurRad="152400" dist="165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1003371" y="6267517"/>
            <a:ext cx="2425630" cy="369332"/>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altLang="en-US" sz="1800" dirty="0"/>
              <a:t>TNA Ref</a:t>
            </a:r>
            <a:r>
              <a:rPr lang="en-GB" altLang="en-US" sz="1800"/>
              <a:t>: </a:t>
            </a:r>
            <a:r>
              <a:rPr lang="en-GB" sz="1800" smtClean="0"/>
              <a:t>ZMAP 4/18</a:t>
            </a:r>
            <a:endParaRPr lang="en-GB" altLang="en-US" sz="1400" dirty="0"/>
          </a:p>
        </p:txBody>
      </p:sp>
    </p:spTree>
    <p:extLst>
      <p:ext uri="{BB962C8B-B14F-4D97-AF65-F5344CB8AC3E}">
        <p14:creationId xmlns:p14="http://schemas.microsoft.com/office/powerpoint/2010/main" val="298733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payne\Downloads\IMG_731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676" b="18763"/>
          <a:stretch/>
        </p:blipFill>
        <p:spPr bwMode="auto">
          <a:xfrm>
            <a:off x="1945402" y="876010"/>
            <a:ext cx="9549971" cy="5411974"/>
          </a:xfrm>
          <a:prstGeom prst="rect">
            <a:avLst/>
          </a:prstGeom>
          <a:noFill/>
          <a:ln>
            <a:solidFill>
              <a:srgbClr val="FF3300"/>
            </a:solidFill>
          </a:ln>
          <a:effectLst>
            <a:outerShdw blurRad="152400" dist="165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69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003371" y="6267517"/>
            <a:ext cx="2425630" cy="369332"/>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altLang="en-US" sz="1800" dirty="0"/>
              <a:t>TNA Ref</a:t>
            </a:r>
            <a:r>
              <a:rPr lang="en-GB" altLang="en-US" sz="1800"/>
              <a:t>: </a:t>
            </a:r>
            <a:r>
              <a:rPr lang="en-GB" altLang="en-US" sz="1800" smtClean="0"/>
              <a:t>E </a:t>
            </a:r>
            <a:r>
              <a:rPr lang="en-GB" sz="1800" smtClean="0"/>
              <a:t>170/252</a:t>
            </a:r>
            <a:endParaRPr lang="en-GB" altLang="en-US" sz="14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8403" y="875381"/>
            <a:ext cx="8021359" cy="5392136"/>
          </a:xfrm>
          <a:prstGeom prst="rect">
            <a:avLst/>
          </a:prstGeom>
          <a:noFill/>
          <a:ln>
            <a:solidFill>
              <a:srgbClr val="FF3300"/>
            </a:solidFill>
          </a:ln>
          <a:effectLst>
            <a:outerShdw blurRad="152400" dist="165100" dir="2700000" algn="tl" rotWithShape="0">
              <a:prstClr val="black">
                <a:alpha val="40000"/>
              </a:prst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79967" y="1171342"/>
            <a:ext cx="2780907" cy="4217114"/>
          </a:xfrm>
          <a:prstGeom prst="rect">
            <a:avLst/>
          </a:prstGeom>
          <a:noFill/>
          <a:ln>
            <a:solidFill>
              <a:srgbClr val="FF3300"/>
            </a:solidFill>
          </a:ln>
          <a:effectLst>
            <a:outerShdw blurRad="152400" dist="165100" dir="2700000" algn="tl" rotWithShape="0">
              <a:prstClr val="black">
                <a:alpha val="40000"/>
              </a:prstClr>
            </a:outerShdw>
          </a:effectLst>
        </p:spPr>
      </p:pic>
    </p:spTree>
    <p:extLst>
      <p:ext uri="{BB962C8B-B14F-4D97-AF65-F5344CB8AC3E}">
        <p14:creationId xmlns:p14="http://schemas.microsoft.com/office/powerpoint/2010/main" val="114482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260" y="885460"/>
            <a:ext cx="7543801" cy="552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34866" y="4890208"/>
            <a:ext cx="400110" cy="1317161"/>
          </a:xfrm>
          <a:prstGeom prst="rect">
            <a:avLst/>
          </a:prstGeom>
          <a:solidFill>
            <a:schemeClr val="bg1"/>
          </a:solidFill>
        </p:spPr>
        <p:txBody>
          <a:bodyPr vert="vert27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6262A"/>
                </a:solidFill>
                <a:effectLst/>
                <a:uLnTx/>
                <a:uFillTx/>
                <a:latin typeface="Arial" charset="0"/>
                <a:ea typeface="+mn-ea"/>
                <a:cs typeface="+mn-cs"/>
              </a:rPr>
              <a:t>MT 9/920C</a:t>
            </a:r>
          </a:p>
        </p:txBody>
      </p:sp>
    </p:spTree>
    <p:extLst>
      <p:ext uri="{BB962C8B-B14F-4D97-AF65-F5344CB8AC3E}">
        <p14:creationId xmlns:p14="http://schemas.microsoft.com/office/powerpoint/2010/main" val="1565774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pic>
        <p:nvPicPr>
          <p:cNvPr id="3" name="Picture 2"/>
          <p:cNvPicPr>
            <a:picLocks noChangeAspect="1"/>
          </p:cNvPicPr>
          <p:nvPr/>
        </p:nvPicPr>
        <p:blipFill>
          <a:blip r:embed="rId2"/>
          <a:stretch>
            <a:fillRect/>
          </a:stretch>
        </p:blipFill>
        <p:spPr>
          <a:xfrm>
            <a:off x="4136571" y="1074821"/>
            <a:ext cx="4241781" cy="5433940"/>
          </a:xfrm>
          <a:prstGeom prst="rect">
            <a:avLst/>
          </a:prstGeom>
        </p:spPr>
      </p:pic>
      <p:sp>
        <p:nvSpPr>
          <p:cNvPr id="4" name="TextBox 3"/>
          <p:cNvSpPr txBox="1"/>
          <p:nvPr/>
        </p:nvSpPr>
        <p:spPr>
          <a:xfrm>
            <a:off x="8951494" y="2903620"/>
            <a:ext cx="2502569" cy="193899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srgbClr val="26262A"/>
                </a:solidFill>
                <a:effectLst/>
                <a:uLnTx/>
                <a:uFillTx/>
                <a:latin typeface="Roboto Mono"/>
                <a:ea typeface="+mn-ea"/>
                <a:cs typeface="+mn-cs"/>
              </a:rPr>
              <a:t>Jack Philips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6262A"/>
              </a:solidFill>
              <a:effectLst/>
              <a:uLnTx/>
              <a:uFillTx/>
              <a:latin typeface="Roboto Mon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srgbClr val="26262A"/>
                </a:solidFill>
                <a:effectLst/>
                <a:uLnTx/>
                <a:uFillTx/>
                <a:latin typeface="Roboto Mono"/>
                <a:ea typeface="+mn-ea"/>
                <a:cs typeface="+mn-cs"/>
              </a:rPr>
              <a:t>Wireless operator on the Titanic </a:t>
            </a:r>
            <a:endParaRPr kumimoji="0" lang="en-GB" sz="2400" b="0" i="0" u="none" strike="noStrike" kern="1200" cap="none" spc="0" normalizeH="0" baseline="0" noProof="0">
              <a:ln>
                <a:noFill/>
              </a:ln>
              <a:solidFill>
                <a:srgbClr val="26262A"/>
              </a:solidFill>
              <a:effectLst/>
              <a:uLnTx/>
              <a:uFillTx/>
              <a:latin typeface="Roboto Mono"/>
              <a:ea typeface="+mn-ea"/>
              <a:cs typeface="+mn-cs"/>
            </a:endParaRPr>
          </a:p>
        </p:txBody>
      </p:sp>
    </p:spTree>
    <p:extLst>
      <p:ext uri="{BB962C8B-B14F-4D97-AF65-F5344CB8AC3E}">
        <p14:creationId xmlns:p14="http://schemas.microsoft.com/office/powerpoint/2010/main" val="3135510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pic>
        <p:nvPicPr>
          <p:cNvPr id="7" name="Picture Placeholder 6"/>
          <p:cNvPicPr>
            <a:picLocks noGrp="1" noChangeAspect="1"/>
          </p:cNvPicPr>
          <p:nvPr>
            <p:ph type="pic" sz="quarter" idx="10"/>
          </p:nvPr>
        </p:nvPicPr>
        <p:blipFill>
          <a:blip r:embed="rId2"/>
          <a:srcRect l="23118" r="23118"/>
          <a:stretch>
            <a:fillRect/>
          </a:stretch>
        </p:blipFill>
        <p:spPr>
          <a:prstGeom prst="rect">
            <a:avLst/>
          </a:prstGeom>
        </p:spPr>
      </p:pic>
      <p:sp>
        <p:nvSpPr>
          <p:cNvPr id="4" name="Title 3"/>
          <p:cNvSpPr>
            <a:spLocks noGrp="1"/>
          </p:cNvSpPr>
          <p:nvPr>
            <p:ph type="ctrTitle"/>
          </p:nvPr>
        </p:nvSpPr>
        <p:spPr>
          <a:xfrm>
            <a:off x="1126836" y="1209963"/>
            <a:ext cx="7665027" cy="2458893"/>
          </a:xfrm>
        </p:spPr>
        <p:txBody>
          <a:bodyPr/>
          <a:lstStyle/>
          <a:p>
            <a:r>
              <a:rPr lang="en-GB" altLang="en-US" dirty="0"/>
              <a:t>The Sinking of the Titanic</a:t>
            </a:r>
            <a:br>
              <a:rPr lang="en-GB" altLang="en-US" dirty="0"/>
            </a:br>
            <a:r>
              <a:rPr lang="en-GB" altLang="en-US" dirty="0">
                <a:latin typeface="Arial" panose="020B0604020202020204" pitchFamily="34" charset="0"/>
              </a:rPr>
              <a:t> </a:t>
            </a:r>
            <a:endParaRPr lang="en-GB" dirty="0"/>
          </a:p>
        </p:txBody>
      </p:sp>
      <p:sp>
        <p:nvSpPr>
          <p:cNvPr id="5" name="Subtitle 4"/>
          <p:cNvSpPr>
            <a:spLocks noGrp="1"/>
          </p:cNvSpPr>
          <p:nvPr>
            <p:ph type="subTitle" idx="1"/>
          </p:nvPr>
        </p:nvSpPr>
        <p:spPr>
          <a:xfrm>
            <a:off x="6885420" y="3501736"/>
            <a:ext cx="5133975" cy="1600200"/>
          </a:xfrm>
        </p:spPr>
        <p:txBody>
          <a:bodyPr/>
          <a:lstStyle/>
          <a:p>
            <a:pPr algn="l"/>
            <a:r>
              <a:rPr lang="en-GB" altLang="en-US" sz="4000" dirty="0"/>
              <a:t>Why were so many lives lost?</a:t>
            </a:r>
            <a:endParaRPr lang="en-GB" sz="4000" dirty="0"/>
          </a:p>
        </p:txBody>
      </p:sp>
      <p:pic>
        <p:nvPicPr>
          <p:cNvPr id="6" name="Picture 5"/>
          <p:cNvPicPr>
            <a:picLocks noChangeAspect="1"/>
          </p:cNvPicPr>
          <p:nvPr/>
        </p:nvPicPr>
        <p:blipFill>
          <a:blip r:embed="rId3"/>
          <a:stretch>
            <a:fillRect/>
          </a:stretch>
        </p:blipFill>
        <p:spPr>
          <a:xfrm>
            <a:off x="997341" y="3253152"/>
            <a:ext cx="5807906" cy="2991563"/>
          </a:xfrm>
          <a:prstGeom prst="rect">
            <a:avLst/>
          </a:prstGeom>
        </p:spPr>
      </p:pic>
    </p:spTree>
    <p:extLst>
      <p:ext uri="{BB962C8B-B14F-4D97-AF65-F5344CB8AC3E}">
        <p14:creationId xmlns:p14="http://schemas.microsoft.com/office/powerpoint/2010/main" val="3087506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23292" y="879231"/>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3600" b="0" i="0" u="none" strike="noStrike" kern="1200" cap="none" spc="0" normalizeH="0" baseline="0" noProof="0" dirty="0" smtClean="0">
                <a:ln>
                  <a:noFill/>
                </a:ln>
                <a:solidFill>
                  <a:srgbClr val="26262A"/>
                </a:solidFill>
                <a:effectLst/>
                <a:uLnTx/>
                <a:uFillTx/>
                <a:latin typeface="Arial" panose="020B0604020202020204" pitchFamily="34" charset="0"/>
                <a:ea typeface="+mj-ea"/>
                <a:cs typeface="+mj-cs"/>
              </a:rPr>
              <a:t>What do you </a:t>
            </a:r>
            <a:r>
              <a:rPr kumimoji="0" lang="en-GB" altLang="en-US" sz="3600" b="0" i="1" u="none" strike="noStrike" kern="1200" cap="none" spc="0" normalizeH="0" baseline="0" noProof="0" dirty="0" smtClean="0">
                <a:ln>
                  <a:noFill/>
                </a:ln>
                <a:solidFill>
                  <a:srgbClr val="26262A"/>
                </a:solidFill>
                <a:effectLst/>
                <a:uLnTx/>
                <a:uFillTx/>
                <a:latin typeface="Arial" panose="020B0604020202020204" pitchFamily="34" charset="0"/>
                <a:ea typeface="+mj-ea"/>
                <a:cs typeface="+mj-cs"/>
              </a:rPr>
              <a:t>already</a:t>
            </a:r>
            <a:r>
              <a:rPr kumimoji="0" lang="en-GB" altLang="en-US" sz="3600" b="0" i="0" u="none" strike="noStrike" kern="1200" cap="none" spc="0" normalizeH="0" baseline="0" noProof="0" dirty="0" smtClean="0">
                <a:ln>
                  <a:noFill/>
                </a:ln>
                <a:solidFill>
                  <a:srgbClr val="26262A"/>
                </a:solidFill>
                <a:effectLst/>
                <a:uLnTx/>
                <a:uFillTx/>
                <a:latin typeface="Arial" panose="020B0604020202020204" pitchFamily="34" charset="0"/>
                <a:ea typeface="+mj-ea"/>
                <a:cs typeface="+mj-cs"/>
              </a:rPr>
              <a:t> know about Titanic?</a:t>
            </a:r>
          </a:p>
        </p:txBody>
      </p:sp>
      <p:grpSp>
        <p:nvGrpSpPr>
          <p:cNvPr id="4" name="Group 3"/>
          <p:cNvGrpSpPr/>
          <p:nvPr/>
        </p:nvGrpSpPr>
        <p:grpSpPr>
          <a:xfrm>
            <a:off x="2259623" y="1538165"/>
            <a:ext cx="8864600" cy="5073650"/>
            <a:chOff x="114300" y="985838"/>
            <a:chExt cx="8864600" cy="5073650"/>
          </a:xfrm>
        </p:grpSpPr>
        <p:pic>
          <p:nvPicPr>
            <p:cNvPr id="5" name="Picture 2" descr="Titanic - A Tragic Destiny"/>
            <p:cNvPicPr>
              <a:picLocks noChangeAspect="1" noChangeArrowheads="1"/>
            </p:cNvPicPr>
            <p:nvPr/>
          </p:nvPicPr>
          <p:blipFill>
            <a:blip r:embed="rId2">
              <a:extLst>
                <a:ext uri="{28A0092B-C50C-407E-A947-70E740481C1C}">
                  <a14:useLocalDpi xmlns:a14="http://schemas.microsoft.com/office/drawing/2010/main" val="0"/>
                </a:ext>
              </a:extLst>
            </a:blip>
            <a:srcRect t="26691"/>
            <a:stretch>
              <a:fillRect/>
            </a:stretch>
          </p:blipFill>
          <p:spPr bwMode="auto">
            <a:xfrm>
              <a:off x="2339975" y="2565400"/>
              <a:ext cx="42513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flipH="1">
              <a:off x="114300" y="985838"/>
              <a:ext cx="3968750" cy="194468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Cloud Callout 6"/>
            <p:cNvSpPr/>
            <p:nvPr/>
          </p:nvSpPr>
          <p:spPr>
            <a:xfrm>
              <a:off x="5010150" y="1125538"/>
              <a:ext cx="3968750" cy="19431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Cloud Callout 7"/>
            <p:cNvSpPr/>
            <p:nvPr/>
          </p:nvSpPr>
          <p:spPr>
            <a:xfrm flipV="1">
              <a:off x="4384675" y="3970338"/>
              <a:ext cx="4262438" cy="208915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TextBox 8"/>
            <p:cNvSpPr txBox="1">
              <a:spLocks noChangeArrowheads="1"/>
            </p:cNvSpPr>
            <p:nvPr/>
          </p:nvSpPr>
          <p:spPr bwMode="auto">
            <a:xfrm>
              <a:off x="5591175" y="1531938"/>
              <a:ext cx="2808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1" u="none" strike="noStrike" kern="1200" cap="none" spc="0" normalizeH="0" baseline="0" noProof="0" dirty="0">
                  <a:ln>
                    <a:noFill/>
                  </a:ln>
                  <a:solidFill>
                    <a:srgbClr val="26262A"/>
                  </a:solidFill>
                  <a:effectLst/>
                  <a:uLnTx/>
                  <a:uFillTx/>
                  <a:latin typeface="Calibri" panose="020F0502020204030204" pitchFamily="34" charset="0"/>
                  <a:ea typeface="+mn-ea"/>
                  <a:cs typeface="+mn-cs"/>
                </a:rPr>
                <a:t>It sank because…</a:t>
              </a:r>
            </a:p>
          </p:txBody>
        </p:sp>
        <p:sp>
          <p:nvSpPr>
            <p:cNvPr id="10" name="TextBox 10"/>
            <p:cNvSpPr txBox="1">
              <a:spLocks noChangeArrowheads="1"/>
            </p:cNvSpPr>
            <p:nvPr/>
          </p:nvSpPr>
          <p:spPr bwMode="auto">
            <a:xfrm>
              <a:off x="695325" y="1149350"/>
              <a:ext cx="28082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1" u="none" strike="noStrike" kern="1200" cap="none" spc="0" normalizeH="0" baseline="0" noProof="0" dirty="0">
                  <a:ln>
                    <a:noFill/>
                  </a:ln>
                  <a:solidFill>
                    <a:srgbClr val="26262A"/>
                  </a:solidFill>
                  <a:effectLst/>
                  <a:uLnTx/>
                  <a:uFillTx/>
                  <a:latin typeface="Calibri" panose="020F0502020204030204" pitchFamily="34" charset="0"/>
                  <a:ea typeface="+mn-ea"/>
                  <a:cs typeface="+mn-cs"/>
                </a:rPr>
                <a:t>Titanic is famous because…</a:t>
              </a:r>
            </a:p>
          </p:txBody>
        </p:sp>
        <p:sp>
          <p:nvSpPr>
            <p:cNvPr id="11" name="Rectangle 8"/>
            <p:cNvSpPr>
              <a:spLocks noChangeArrowheads="1"/>
            </p:cNvSpPr>
            <p:nvPr/>
          </p:nvSpPr>
          <p:spPr bwMode="auto">
            <a:xfrm rot="16200000">
              <a:off x="1219201" y="3719512"/>
              <a:ext cx="181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rPr>
                <a:t>COPY1-566 (56506)</a:t>
              </a:r>
            </a:p>
          </p:txBody>
        </p:sp>
      </p:grpSp>
    </p:spTree>
    <p:extLst>
      <p:ext uri="{BB962C8B-B14F-4D97-AF65-F5344CB8AC3E}">
        <p14:creationId xmlns:p14="http://schemas.microsoft.com/office/powerpoint/2010/main" val="4212078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89701" y="950624"/>
            <a:ext cx="7411316" cy="1155267"/>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smtClean="0">
                <a:ln>
                  <a:noFill/>
                </a:ln>
                <a:solidFill>
                  <a:srgbClr val="26262A"/>
                </a:solidFill>
                <a:effectLst/>
                <a:uLnTx/>
                <a:uFillTx/>
                <a:latin typeface="Roboto Mono"/>
                <a:ea typeface="+mn-ea"/>
                <a:cs typeface="+mn-cs"/>
              </a:rPr>
              <a:t>VOTE</a:t>
            </a:r>
            <a:r>
              <a:rPr kumimoji="0" lang="en-GB" sz="4000" b="0" i="0" u="none" strike="noStrike" kern="1200" cap="none" spc="0" normalizeH="0" baseline="0" noProof="0" smtClean="0">
                <a:ln>
                  <a:noFill/>
                </a:ln>
                <a:solidFill>
                  <a:srgbClr val="26262A"/>
                </a:solidFill>
                <a:effectLst/>
                <a:uLnTx/>
                <a:uFillTx/>
                <a:latin typeface="Roboto Mono"/>
                <a:ea typeface="+mn-ea"/>
                <a:cs typeface="+mn-cs"/>
              </a:rPr>
              <a:t>- Where has your knowledge of </a:t>
            </a:r>
            <a:r>
              <a:rPr kumimoji="0" lang="en-GB" sz="4000" b="0" i="1" u="none" strike="noStrike" kern="1200" cap="none" spc="0" normalizeH="0" baseline="0" noProof="0" smtClean="0">
                <a:ln>
                  <a:noFill/>
                </a:ln>
                <a:solidFill>
                  <a:srgbClr val="26262A"/>
                </a:solidFill>
                <a:effectLst/>
                <a:uLnTx/>
                <a:uFillTx/>
                <a:latin typeface="Roboto Mono"/>
                <a:ea typeface="+mn-ea"/>
                <a:cs typeface="+mn-cs"/>
              </a:rPr>
              <a:t>Titanic </a:t>
            </a:r>
            <a:r>
              <a:rPr kumimoji="0" lang="en-GB" sz="4000" b="0" i="0" u="none" strike="noStrike" kern="1200" cap="none" spc="0" normalizeH="0" baseline="0" noProof="0" smtClean="0">
                <a:ln>
                  <a:noFill/>
                </a:ln>
                <a:solidFill>
                  <a:srgbClr val="26262A"/>
                </a:solidFill>
                <a:effectLst/>
                <a:uLnTx/>
                <a:uFillTx/>
                <a:latin typeface="Roboto Mono"/>
                <a:ea typeface="+mn-ea"/>
                <a:cs typeface="+mn-cs"/>
              </a:rPr>
              <a:t>come from?</a:t>
            </a:r>
            <a:endParaRPr kumimoji="0" lang="en-GB" sz="4000" b="0" i="0" u="none" strike="noStrike" kern="1200" cap="none" spc="0" normalizeH="0" baseline="0" noProof="0" dirty="0">
              <a:ln>
                <a:noFill/>
              </a:ln>
              <a:solidFill>
                <a:srgbClr val="26262A"/>
              </a:solidFill>
              <a:effectLst/>
              <a:uLnTx/>
              <a:uFillTx/>
              <a:latin typeface="Roboto Mono"/>
              <a:ea typeface="+mn-ea"/>
              <a:cs typeface="+mn-cs"/>
            </a:endParaRPr>
          </a:p>
        </p:txBody>
      </p:sp>
      <p:sp>
        <p:nvSpPr>
          <p:cNvPr id="4" name="TextBox 14"/>
          <p:cNvSpPr txBox="1">
            <a:spLocks noChangeArrowheads="1"/>
          </p:cNvSpPr>
          <p:nvPr/>
        </p:nvSpPr>
        <p:spPr bwMode="auto">
          <a:xfrm>
            <a:off x="1948872" y="2611970"/>
            <a:ext cx="5619439" cy="3785652"/>
          </a:xfrm>
          <a:prstGeom prst="rect">
            <a:avLst/>
          </a:prstGeom>
          <a:noFill/>
          <a:ln w="9525">
            <a:noFill/>
            <a:miter lim="800000"/>
            <a:headEnd/>
            <a:tailEnd/>
          </a:ln>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6262A"/>
                </a:solidFill>
                <a:effectLst/>
                <a:uLnTx/>
                <a:uFillTx/>
                <a:latin typeface="Open Sans"/>
                <a:ea typeface="+mn-ea"/>
                <a:cs typeface="+mn-cs"/>
              </a:rPr>
              <a:t>a.   Books</a:t>
            </a:r>
          </a:p>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6262A"/>
                </a:solidFill>
                <a:effectLst/>
                <a:uLnTx/>
                <a:uFillTx/>
                <a:latin typeface="Open Sans"/>
                <a:ea typeface="+mn-ea"/>
                <a:cs typeface="+mn-cs"/>
              </a:rPr>
              <a:t>b.   Television</a:t>
            </a:r>
          </a:p>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6262A"/>
                </a:solidFill>
                <a:effectLst/>
                <a:uLnTx/>
                <a:uFillTx/>
                <a:latin typeface="Open Sans"/>
                <a:ea typeface="+mn-ea"/>
                <a:cs typeface="+mn-cs"/>
              </a:rPr>
              <a:t>c.   Films</a:t>
            </a:r>
          </a:p>
          <a:p>
            <a:pPr marL="457200" marR="0" lvl="0" indent="-457200" algn="l" defTabSz="914400" rtl="0" eaLnBrk="1" fontAlgn="auto" latinLnBrk="0" hangingPunct="1">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6262A"/>
                </a:solidFill>
                <a:effectLst/>
                <a:uLnTx/>
                <a:uFillTx/>
                <a:latin typeface="Open Sans"/>
                <a:ea typeface="+mn-ea"/>
                <a:cs typeface="+mn-cs"/>
              </a:rPr>
              <a:t>d.   Other</a:t>
            </a:r>
          </a:p>
        </p:txBody>
      </p:sp>
      <p:pic>
        <p:nvPicPr>
          <p:cNvPr id="5" name="Picture 2" descr="http://upload.wikimedia.org/wikipedia/en/thumb/2/22/Titanic_poster.jpg/220px-Titanic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8289" y="4849091"/>
            <a:ext cx="1289188" cy="174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photo.goodreads.com/books/1171932311l/1273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106" y="905162"/>
            <a:ext cx="1355793" cy="175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t="17740" r="56779" b="13989"/>
          <a:stretch>
            <a:fillRect/>
          </a:stretch>
        </p:blipFill>
        <p:spPr bwMode="auto">
          <a:xfrm>
            <a:off x="10187351" y="2927927"/>
            <a:ext cx="1454455" cy="172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084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5745" y="805717"/>
            <a:ext cx="9129646" cy="6150193"/>
            <a:chOff x="230188" y="225425"/>
            <a:chExt cx="8655050" cy="6150193"/>
          </a:xfrm>
        </p:grpSpPr>
        <p:sp>
          <p:nvSpPr>
            <p:cNvPr id="4" name="TextBox 8"/>
            <p:cNvSpPr txBox="1">
              <a:spLocks noChangeArrowheads="1"/>
            </p:cNvSpPr>
            <p:nvPr/>
          </p:nvSpPr>
          <p:spPr bwMode="auto">
            <a:xfrm>
              <a:off x="230188" y="225425"/>
              <a:ext cx="8655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600" b="0" i="0" u="none" strike="noStrike" kern="1200" cap="none" spc="0" normalizeH="0" baseline="0" noProof="0" dirty="0">
                  <a:ln>
                    <a:noFill/>
                  </a:ln>
                  <a:solidFill>
                    <a:srgbClr val="26262A"/>
                  </a:solidFill>
                  <a:effectLst/>
                  <a:uLnTx/>
                  <a:uFillTx/>
                  <a:latin typeface="Open Sans"/>
                  <a:ea typeface="+mn-ea"/>
                  <a:cs typeface="+mn-cs"/>
                </a:rPr>
                <a:t>In May 1912, the British Board of Trade conducted a formal inquiry into the loss of </a:t>
              </a:r>
              <a:r>
                <a:rPr kumimoji="0" lang="en-GB" altLang="en-US" sz="3600" b="0" i="1" u="none" strike="noStrike" kern="1200" cap="none" spc="0" normalizeH="0" baseline="0" noProof="0" dirty="0">
                  <a:ln>
                    <a:noFill/>
                  </a:ln>
                  <a:solidFill>
                    <a:srgbClr val="26262A"/>
                  </a:solidFill>
                  <a:effectLst/>
                  <a:uLnTx/>
                  <a:uFillTx/>
                  <a:latin typeface="Open Sans"/>
                  <a:ea typeface="+mn-ea"/>
                  <a:cs typeface="+mn-cs"/>
                </a:rPr>
                <a:t>Titanic. </a:t>
              </a:r>
              <a:r>
                <a:rPr kumimoji="0" lang="en-GB" altLang="en-US" sz="3600" b="0" i="0" u="none" strike="noStrike" kern="1200" cap="none" spc="0" normalizeH="0" baseline="0" noProof="0" dirty="0">
                  <a:ln>
                    <a:noFill/>
                  </a:ln>
                  <a:solidFill>
                    <a:srgbClr val="26262A"/>
                  </a:solidFill>
                  <a:effectLst/>
                  <a:uLnTx/>
                  <a:uFillTx/>
                  <a:latin typeface="Open Sans"/>
                  <a:ea typeface="+mn-ea"/>
                  <a:cs typeface="+mn-cs"/>
                </a:rPr>
                <a:t>It lasted for 36 days, and took statements from passengers, crew and experts. </a:t>
              </a:r>
              <a:endParaRPr kumimoji="0" lang="en-GB" altLang="en-US" sz="2400" b="0" i="0" u="none" strike="noStrike" kern="1200" cap="none" spc="0" normalizeH="0" baseline="0" noProof="0" dirty="0">
                <a:ln>
                  <a:noFill/>
                </a:ln>
                <a:solidFill>
                  <a:srgbClr val="26262A"/>
                </a:solidFill>
                <a:effectLst/>
                <a:uLnTx/>
                <a:uFillTx/>
                <a:latin typeface="Open Sans"/>
                <a:ea typeface="+mn-ea"/>
                <a:cs typeface="+mn-cs"/>
              </a:endParaRPr>
            </a:p>
          </p:txBody>
        </p:sp>
        <p:pic>
          <p:nvPicPr>
            <p:cNvPr id="5" name="Picture 5" descr="http://www.encyclopedia-titanica.org/images/matania_ism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2827338"/>
              <a:ext cx="5548313"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6700" y="3267075"/>
              <a:ext cx="26860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srgbClr val="26262A"/>
                  </a:solidFill>
                  <a:effectLst/>
                  <a:uLnTx/>
                  <a:uFillTx/>
                  <a:latin typeface="Open Sans"/>
                  <a:ea typeface="+mn-ea"/>
                  <a:cs typeface="+mn-cs"/>
                </a:rPr>
                <a:t>The evidence collected by the British inquiry is now stored at The National Archives.</a:t>
              </a:r>
            </a:p>
          </p:txBody>
        </p:sp>
      </p:grpSp>
    </p:spTree>
    <p:extLst>
      <p:ext uri="{BB962C8B-B14F-4D97-AF65-F5344CB8AC3E}">
        <p14:creationId xmlns:p14="http://schemas.microsoft.com/office/powerpoint/2010/main" val="2017959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26348" y="808770"/>
            <a:ext cx="8142288" cy="5762625"/>
            <a:chOff x="2726348" y="808770"/>
            <a:chExt cx="8142288" cy="5762625"/>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1671" t="4584" r="31042" b="12833"/>
            <a:stretch>
              <a:fillRect/>
            </a:stretch>
          </p:blipFill>
          <p:spPr bwMode="auto">
            <a:xfrm>
              <a:off x="3102586" y="808770"/>
              <a:ext cx="347027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0746" t="4608" r="30684" b="12445"/>
            <a:stretch>
              <a:fillRect/>
            </a:stretch>
          </p:blipFill>
          <p:spPr bwMode="auto">
            <a:xfrm>
              <a:off x="6861786" y="824645"/>
              <a:ext cx="3563937"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rot="16200000">
              <a:off x="2390592" y="5908613"/>
              <a:ext cx="979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rPr>
                <a:t>J 54/1548</a:t>
              </a:r>
            </a:p>
          </p:txBody>
        </p:sp>
        <p:sp>
          <p:nvSpPr>
            <p:cNvPr id="7" name="Rectangle 7"/>
            <p:cNvSpPr>
              <a:spLocks noChangeArrowheads="1"/>
            </p:cNvSpPr>
            <p:nvPr/>
          </p:nvSpPr>
          <p:spPr bwMode="auto">
            <a:xfrm rot="16200000">
              <a:off x="9559675" y="5262434"/>
              <a:ext cx="230994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smtClean="0">
                  <a:ln>
                    <a:noFill/>
                  </a:ln>
                  <a:solidFill>
                    <a:srgbClr val="26262A"/>
                  </a:solidFill>
                  <a:effectLst/>
                  <a:uLnTx/>
                  <a:uFillTx/>
                  <a:latin typeface="Arial" panose="020B0604020202020204" pitchFamily="34" charset="0"/>
                  <a:ea typeface="+mn-ea"/>
                  <a:cs typeface="+mn-cs"/>
                </a:rPr>
                <a:t>Sinking</a:t>
              </a:r>
              <a:r>
                <a:rPr kumimoji="0" lang="en-GB" altLang="en-US" sz="1400" b="0" i="0" u="none" strike="noStrike" kern="1200" cap="none" spc="0" normalizeH="0" noProof="0" smtClean="0">
                  <a:ln>
                    <a:noFill/>
                  </a:ln>
                  <a:solidFill>
                    <a:srgbClr val="26262A"/>
                  </a:solidFill>
                  <a:effectLst/>
                  <a:uLnTx/>
                  <a:uFillTx/>
                  <a:latin typeface="Arial" panose="020B0604020202020204" pitchFamily="34" charset="0"/>
                  <a:ea typeface="+mn-ea"/>
                  <a:cs typeface="+mn-cs"/>
                </a:rPr>
                <a:t> Pack Pages 5 &amp; 6</a:t>
              </a:r>
              <a:endPar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638794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54101" y="824399"/>
            <a:ext cx="9350920" cy="473401"/>
          </a:xfrm>
        </p:spPr>
        <p:txBody>
          <a:bodyPr/>
          <a:lstStyle/>
          <a:p>
            <a:r>
              <a:rPr lang="en-GB" altLang="en-US" smtClean="0"/>
              <a:t>Enquiry </a:t>
            </a:r>
            <a:r>
              <a:rPr lang="en-GB" altLang="en-US"/>
              <a:t>questions to drive </a:t>
            </a:r>
            <a:r>
              <a:rPr lang="en-GB" altLang="en-US" smtClean="0"/>
              <a:t>activity</a:t>
            </a:r>
            <a:r>
              <a:rPr lang="en-GB" altLang="en-US"/>
              <a:t>…</a:t>
            </a:r>
            <a:br>
              <a:rPr lang="en-GB" altLang="en-US"/>
            </a:br>
            <a:endParaRPr lang="en-GB"/>
          </a:p>
        </p:txBody>
      </p:sp>
      <p:pic>
        <p:nvPicPr>
          <p:cNvPr id="14339" name="Picture 4"/>
          <p:cNvPicPr>
            <a:picLocks noChangeAspect="1" noChangeArrowheads="1"/>
          </p:cNvPicPr>
          <p:nvPr/>
        </p:nvPicPr>
        <p:blipFill>
          <a:blip r:embed="rId3"/>
          <a:srcRect/>
          <a:stretch>
            <a:fillRect/>
          </a:stretch>
        </p:blipFill>
        <p:spPr bwMode="auto">
          <a:xfrm>
            <a:off x="1166564" y="1431501"/>
            <a:ext cx="6589713" cy="2046287"/>
          </a:xfrm>
          <a:prstGeom prst="rect">
            <a:avLst/>
          </a:prstGeom>
          <a:noFill/>
          <a:effectLst>
            <a:outerShdw blurRad="152400" dist="165100" dir="2700000" algn="tl" rotWithShape="0">
              <a:prstClr val="black">
                <a:alpha val="40000"/>
              </a:prstClr>
            </a:outerShdw>
          </a:effectLst>
        </p:spPr>
      </p:pic>
      <p:grpSp>
        <p:nvGrpSpPr>
          <p:cNvPr id="26628" name="Group 6"/>
          <p:cNvGrpSpPr>
            <a:grpSpLocks/>
          </p:cNvGrpSpPr>
          <p:nvPr/>
        </p:nvGrpSpPr>
        <p:grpSpPr bwMode="auto">
          <a:xfrm>
            <a:off x="5107533" y="3682692"/>
            <a:ext cx="5297487" cy="2322513"/>
            <a:chOff x="3468913" y="4252686"/>
            <a:chExt cx="5297716" cy="2322285"/>
          </a:xfrm>
        </p:grpSpPr>
        <p:pic>
          <p:nvPicPr>
            <p:cNvPr id="14341" name="Picture 5"/>
            <p:cNvPicPr>
              <a:picLocks noChangeAspect="1" noChangeArrowheads="1"/>
            </p:cNvPicPr>
            <p:nvPr/>
          </p:nvPicPr>
          <p:blipFill>
            <a:blip r:embed="rId4"/>
            <a:srcRect/>
            <a:stretch>
              <a:fillRect/>
            </a:stretch>
          </p:blipFill>
          <p:spPr bwMode="auto">
            <a:xfrm>
              <a:off x="3468913" y="4252686"/>
              <a:ext cx="5297716" cy="2322285"/>
            </a:xfrm>
            <a:prstGeom prst="rect">
              <a:avLst/>
            </a:prstGeom>
            <a:noFill/>
            <a:effectLst>
              <a:outerShdw blurRad="152400" dist="165100" dir="2700000" algn="tl" rotWithShape="0">
                <a:prstClr val="black">
                  <a:alpha val="40000"/>
                </a:prstClr>
              </a:outerShdw>
            </a:effectLst>
          </p:spPr>
        </p:pic>
        <p:sp>
          <p:nvSpPr>
            <p:cNvPr id="26630" name="TextBox 5"/>
            <p:cNvSpPr txBox="1">
              <a:spLocks noChangeArrowheads="1"/>
            </p:cNvSpPr>
            <p:nvPr/>
          </p:nvSpPr>
          <p:spPr bwMode="auto">
            <a:xfrm>
              <a:off x="3483428" y="4309681"/>
              <a:ext cx="5254172" cy="400110"/>
            </a:xfrm>
            <a:prstGeom prst="rect">
              <a:avLst/>
            </a:prstGeom>
            <a:solidFill>
              <a:srgbClr val="0C7B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SzPct val="90000"/>
                <a:buFont typeface="Courier New" panose="02070309020205020404" pitchFamily="49" charset="0"/>
                <a:buChar char="o"/>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solidFill>
                    <a:schemeClr val="bg1"/>
                  </a:solidFill>
                </a:rPr>
                <a:t>How did Henry VIII get up in the morning?</a:t>
              </a:r>
            </a:p>
          </p:txBody>
        </p:sp>
      </p:grpSp>
    </p:spTree>
    <p:extLst>
      <p:ext uri="{BB962C8B-B14F-4D97-AF65-F5344CB8AC3E}">
        <p14:creationId xmlns:p14="http://schemas.microsoft.com/office/powerpoint/2010/main" val="3213656844"/>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46" t="5159" r="11458" b="20087"/>
          <a:stretch/>
        </p:blipFill>
        <p:spPr bwMode="auto">
          <a:xfrm>
            <a:off x="1727981" y="695266"/>
            <a:ext cx="5910466" cy="454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p:nvSpPr>
        <p:spPr bwMode="auto">
          <a:xfrm>
            <a:off x="8100204" y="831167"/>
            <a:ext cx="3670938" cy="37856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rPr>
              <a:t>Look at the ‘Particulars of negligence’ on your preparation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smtClean="0">
                <a:ln>
                  <a:noFill/>
                </a:ln>
                <a:solidFill>
                  <a:srgbClr val="26262A"/>
                </a:solidFill>
                <a:effectLst/>
                <a:uLnTx/>
                <a:uFillTx/>
                <a:latin typeface="Arial" panose="020B0604020202020204" pitchFamily="34" charset="0"/>
                <a:ea typeface="+mn-ea"/>
                <a:cs typeface="+mn-cs"/>
              </a:rPr>
              <a:t>Underline</a:t>
            </a:r>
            <a:r>
              <a:rPr kumimoji="0" lang="en-GB" altLang="en-US" sz="2000" b="0" i="0" u="none" strike="noStrike" kern="1200" cap="none" spc="0" normalizeH="0" noProof="0" smtClean="0">
                <a:ln>
                  <a:noFill/>
                </a:ln>
                <a:solidFill>
                  <a:srgbClr val="26262A"/>
                </a:solidFill>
                <a:effectLst/>
                <a:uLnTx/>
                <a:uFillTx/>
                <a:latin typeface="Arial" panose="020B0604020202020204" pitchFamily="34" charset="0"/>
                <a:ea typeface="+mn-ea"/>
                <a:cs typeface="+mn-cs"/>
              </a:rPr>
              <a:t> the following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000">
              <a:solidFill>
                <a:srgbClr val="26262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strike="noStrike" kern="1200" cap="none" spc="0" normalizeH="0" noProof="0" smtClean="0">
                <a:ln>
                  <a:noFill/>
                </a:ln>
                <a:solidFill>
                  <a:srgbClr val="26262A"/>
                </a:solidFill>
                <a:effectLst/>
                <a:uLnTx/>
                <a:uFillTx/>
                <a:latin typeface="Arial" panose="020B0604020202020204" pitchFamily="34" charset="0"/>
                <a:ea typeface="+mn-ea"/>
                <a:cs typeface="+mn-cs"/>
              </a:rPr>
              <a:t>In Red – factors due to negligence of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000" baseline="0">
              <a:solidFill>
                <a:srgbClr val="26262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noProof="0" smtClean="0">
                <a:ln>
                  <a:noFill/>
                </a:ln>
                <a:solidFill>
                  <a:srgbClr val="26262A"/>
                </a:solidFill>
                <a:effectLst/>
                <a:uLnTx/>
                <a:uFillTx/>
                <a:latin typeface="Arial" panose="020B0604020202020204" pitchFamily="34" charset="0"/>
                <a:ea typeface="+mn-ea"/>
                <a:cs typeface="+mn-cs"/>
              </a:rPr>
              <a:t>In Blue – factors that contribute but are not directly the company’s fault</a:t>
            </a:r>
            <a:endParaRPr kumimoji="0" lang="en-GB" altLang="en-US" sz="20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rotWithShape="1">
          <a:blip r:embed="rId3"/>
          <a:srcRect l="25541" t="8366" b="81884"/>
          <a:stretch/>
        </p:blipFill>
        <p:spPr>
          <a:xfrm>
            <a:off x="1727981" y="5391509"/>
            <a:ext cx="5939043" cy="1155939"/>
          </a:xfrm>
          <a:prstGeom prst="rect">
            <a:avLst/>
          </a:prstGeom>
        </p:spPr>
      </p:pic>
      <p:cxnSp>
        <p:nvCxnSpPr>
          <p:cNvPr id="8" name="Straight Connector 7"/>
          <p:cNvCxnSpPr/>
          <p:nvPr/>
        </p:nvCxnSpPr>
        <p:spPr>
          <a:xfrm flipV="1">
            <a:off x="8212347" y="3010619"/>
            <a:ext cx="2596551" cy="1725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8212346" y="3321170"/>
            <a:ext cx="3058308" cy="17254"/>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8212347" y="3933644"/>
            <a:ext cx="2596551" cy="17253"/>
          </a:xfrm>
          <a:prstGeom prst="line">
            <a:avLst/>
          </a:prstGeom>
          <a:ln w="38100">
            <a:solidFill>
              <a:srgbClr val="0070C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8212346" y="4244195"/>
            <a:ext cx="3234907" cy="17254"/>
          </a:xfrm>
          <a:prstGeom prst="line">
            <a:avLst/>
          </a:prstGeom>
          <a:ln w="38100">
            <a:solidFill>
              <a:srgbClr val="0070C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8212346" y="4528863"/>
            <a:ext cx="2191111" cy="17254"/>
          </a:xfrm>
          <a:prstGeom prst="line">
            <a:avLst/>
          </a:prstGeom>
          <a:ln w="38100">
            <a:solidFill>
              <a:srgbClr val="0070C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258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3631" y="879229"/>
            <a:ext cx="9302261" cy="25497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smtClean="0">
                <a:ln>
                  <a:noFill/>
                </a:ln>
                <a:solidFill>
                  <a:srgbClr val="26262A"/>
                </a:solidFill>
                <a:effectLst/>
                <a:uLnTx/>
                <a:uFillTx/>
                <a:latin typeface="Roboto Mono"/>
                <a:ea typeface="+mj-ea"/>
                <a:cs typeface="Arial" charset="0"/>
              </a:rPr>
              <a:t>MAIN TASK: You can now choose which document to work on. Each group will examine a piece of evidence which supports a different cause of loss of life on </a:t>
            </a:r>
            <a:r>
              <a:rPr kumimoji="0" lang="en-GB" sz="2000" b="0" i="1" u="none" strike="noStrike" kern="1200" cap="none" spc="0" normalizeH="0" baseline="0" noProof="0" smtClean="0">
                <a:ln>
                  <a:noFill/>
                </a:ln>
                <a:solidFill>
                  <a:srgbClr val="26262A"/>
                </a:solidFill>
                <a:effectLst/>
                <a:uLnTx/>
                <a:uFillTx/>
                <a:latin typeface="Roboto Mono"/>
                <a:ea typeface="+mj-ea"/>
                <a:cs typeface="Arial" charset="0"/>
              </a:rPr>
              <a:t>Titanic</a:t>
            </a:r>
            <a:r>
              <a:rPr kumimoji="0" lang="en-GB" sz="2000" b="0" i="0" u="none" strike="noStrike" kern="1200" cap="none" spc="0" normalizeH="0" baseline="0" noProof="0" smtClean="0">
                <a:ln>
                  <a:noFill/>
                </a:ln>
                <a:solidFill>
                  <a:srgbClr val="26262A"/>
                </a:solidFill>
                <a:effectLst/>
                <a:uLnTx/>
                <a:uFillTx/>
                <a:latin typeface="Roboto Mono"/>
                <a:ea typeface="+mj-ea"/>
                <a:cs typeface="Arial" charset="0"/>
              </a:rPr>
              <a:t>. </a:t>
            </a:r>
            <a:r>
              <a:rPr kumimoji="0" lang="en-GB" sz="4400" b="0" i="0" u="none" strike="noStrike" kern="1200" cap="none" spc="0" normalizeH="0" baseline="0" noProof="0" smtClean="0">
                <a:ln>
                  <a:noFill/>
                </a:ln>
                <a:solidFill>
                  <a:srgbClr val="26262A"/>
                </a:solidFill>
                <a:effectLst/>
                <a:uLnTx/>
                <a:uFillTx/>
                <a:latin typeface="Roboto Mono"/>
                <a:ea typeface="+mj-ea"/>
                <a:cs typeface="Arial" charset="0"/>
              </a:rPr>
              <a:t/>
            </a:r>
            <a:br>
              <a:rPr kumimoji="0" lang="en-GB" sz="4400" b="0" i="0" u="none" strike="noStrike" kern="1200" cap="none" spc="0" normalizeH="0" baseline="0" noProof="0" smtClean="0">
                <a:ln>
                  <a:noFill/>
                </a:ln>
                <a:solidFill>
                  <a:srgbClr val="26262A"/>
                </a:solidFill>
                <a:effectLst/>
                <a:uLnTx/>
                <a:uFillTx/>
                <a:latin typeface="Roboto Mono"/>
                <a:ea typeface="+mj-ea"/>
                <a:cs typeface="Arial" charset="0"/>
              </a:rPr>
            </a:br>
            <a:endParaRPr kumimoji="0" lang="en-GB" sz="4400" b="0" i="0" u="none" strike="noStrike" kern="1200" cap="none" spc="0" normalizeH="0" baseline="0" noProof="0" dirty="0" smtClean="0">
              <a:ln>
                <a:noFill/>
              </a:ln>
              <a:solidFill>
                <a:srgbClr val="26262A"/>
              </a:solidFill>
              <a:effectLst/>
              <a:uLnTx/>
              <a:uFillTx/>
              <a:latin typeface="Roboto Mono"/>
              <a:ea typeface="+mj-ea"/>
              <a:cs typeface="Arial" charset="0"/>
            </a:endParaRPr>
          </a:p>
        </p:txBody>
      </p:sp>
      <p:sp>
        <p:nvSpPr>
          <p:cNvPr id="6" name="Rectangle 6"/>
          <p:cNvSpPr>
            <a:spLocks noChangeArrowheads="1"/>
          </p:cNvSpPr>
          <p:nvPr/>
        </p:nvSpPr>
        <p:spPr bwMode="auto">
          <a:xfrm>
            <a:off x="1773381" y="2073540"/>
            <a:ext cx="93091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0" i="0" u="none" strike="noStrike" kern="1200" cap="none" spc="0" normalizeH="0" baseline="0" noProof="0" smtClean="0">
                <a:ln>
                  <a:noFill/>
                </a:ln>
                <a:solidFill>
                  <a:srgbClr val="26262A"/>
                </a:solidFill>
                <a:effectLst/>
                <a:uLnTx/>
                <a:uFillTx/>
                <a:latin typeface="Open Sans"/>
                <a:ea typeface="+mn-ea"/>
                <a:cs typeface="+mn-cs"/>
              </a:rPr>
              <a:t>‘</a:t>
            </a:r>
            <a:r>
              <a:rPr kumimoji="0" lang="en-GB" altLang="en-US" sz="3200" b="0" i="0" u="none" strike="noStrike" kern="1200" cap="none" spc="0" normalizeH="0" baseline="0" noProof="0" smtClean="0">
                <a:ln>
                  <a:noFill/>
                </a:ln>
                <a:solidFill>
                  <a:srgbClr val="26262A"/>
                </a:solidFill>
                <a:effectLst/>
                <a:uLnTx/>
                <a:uFillTx/>
                <a:latin typeface="Open Sans"/>
                <a:ea typeface="+mn-ea"/>
                <a:cs typeface="+mn-cs"/>
              </a:rPr>
              <a:t>So </a:t>
            </a:r>
            <a:r>
              <a:rPr kumimoji="0" lang="en-GB" altLang="en-US" sz="3200" b="0" i="0" u="none" strike="noStrike" kern="1200" cap="none" spc="0" normalizeH="0" baseline="0" noProof="0">
                <a:ln>
                  <a:noFill/>
                </a:ln>
                <a:solidFill>
                  <a:srgbClr val="26262A"/>
                </a:solidFill>
                <a:effectLst/>
                <a:uLnTx/>
                <a:uFillTx/>
                <a:latin typeface="Open Sans"/>
                <a:ea typeface="+mn-ea"/>
                <a:cs typeface="+mn-cs"/>
              </a:rPr>
              <a:t>many people lost their lives </a:t>
            </a:r>
            <a:r>
              <a:rPr kumimoji="0" lang="en-GB" altLang="en-US" sz="3200" b="0" i="0" u="none" strike="noStrike" kern="1200" cap="none" spc="0" normalizeH="0" baseline="0" noProof="0" smtClean="0">
                <a:ln>
                  <a:noFill/>
                </a:ln>
                <a:solidFill>
                  <a:srgbClr val="26262A"/>
                </a:solidFill>
                <a:effectLst/>
                <a:uLnTx/>
                <a:uFillTx/>
                <a:latin typeface="Open Sans"/>
                <a:ea typeface="+mn-ea"/>
                <a:cs typeface="+mn-cs"/>
              </a:rPr>
              <a:t>because…’</a:t>
            </a:r>
            <a:endParaRPr kumimoji="0" lang="en-GB" altLang="en-US" sz="3200" b="0" i="0" u="none" strike="noStrike" kern="1200" cap="none" spc="0" normalizeH="0" baseline="0" noProof="0">
              <a:ln>
                <a:noFill/>
              </a:ln>
              <a:solidFill>
                <a:srgbClr val="26262A"/>
              </a:solidFill>
              <a:effectLst/>
              <a:uLnTx/>
              <a:uFillTx/>
              <a:latin typeface="Open Sans"/>
              <a:ea typeface="+mn-ea"/>
              <a:cs typeface="+mn-cs"/>
            </a:endParaRPr>
          </a:p>
        </p:txBody>
      </p:sp>
      <p:grpSp>
        <p:nvGrpSpPr>
          <p:cNvPr id="14" name="Group 13"/>
          <p:cNvGrpSpPr/>
          <p:nvPr/>
        </p:nvGrpSpPr>
        <p:grpSpPr>
          <a:xfrm>
            <a:off x="2553246" y="2820654"/>
            <a:ext cx="8411207" cy="3574164"/>
            <a:chOff x="513430" y="2416208"/>
            <a:chExt cx="8411207" cy="3574164"/>
          </a:xfrm>
        </p:grpSpPr>
        <p:pic>
          <p:nvPicPr>
            <p:cNvPr id="4" name="Picture 4"/>
            <p:cNvPicPr>
              <a:picLocks noChangeAspect="1" noChangeArrowheads="1"/>
            </p:cNvPicPr>
            <p:nvPr/>
          </p:nvPicPr>
          <p:blipFill>
            <a:blip r:embed="rId2">
              <a:duotone>
                <a:schemeClr val="accent3">
                  <a:shade val="45000"/>
                  <a:satMod val="135000"/>
                </a:schemeClr>
                <a:prstClr val="white"/>
              </a:duotone>
            </a:blip>
            <a:srcRect l="30634" t="12422" r="30977" b="6250"/>
            <a:stretch>
              <a:fillRect/>
            </a:stretch>
          </p:blipFill>
          <p:spPr bwMode="auto">
            <a:xfrm>
              <a:off x="513430" y="2416208"/>
              <a:ext cx="2248497" cy="3574164"/>
            </a:xfrm>
            <a:prstGeom prst="rect">
              <a:avLst/>
            </a:prstGeom>
            <a:noFill/>
            <a:ln w="9525">
              <a:noFill/>
              <a:miter lim="800000"/>
              <a:headEnd/>
              <a:tailEnd/>
            </a:ln>
          </p:spPr>
        </p:pic>
        <p:pic>
          <p:nvPicPr>
            <p:cNvPr id="5" name="Picture 3"/>
            <p:cNvPicPr>
              <a:picLocks noChangeAspect="1" noChangeArrowheads="1"/>
            </p:cNvPicPr>
            <p:nvPr/>
          </p:nvPicPr>
          <p:blipFill>
            <a:blip r:embed="rId3">
              <a:duotone>
                <a:schemeClr val="accent3">
                  <a:shade val="45000"/>
                  <a:satMod val="135000"/>
                </a:schemeClr>
                <a:prstClr val="white"/>
              </a:duotone>
            </a:blip>
            <a:srcRect l="29329" t="12595" r="27113" b="5704"/>
            <a:stretch>
              <a:fillRect/>
            </a:stretch>
          </p:blipFill>
          <p:spPr bwMode="auto">
            <a:xfrm>
              <a:off x="3221310" y="2427879"/>
              <a:ext cx="2487877" cy="3499430"/>
            </a:xfrm>
            <a:prstGeom prst="rect">
              <a:avLst/>
            </a:prstGeom>
            <a:noFill/>
            <a:ln w="9525">
              <a:noFill/>
              <a:miter lim="800000"/>
              <a:headEnd/>
              <a:tailEnd/>
            </a:ln>
          </p:spPr>
        </p:pic>
        <p:pic>
          <p:nvPicPr>
            <p:cNvPr id="7" name="Picture 2" descr="RMS Titanic lifeboat No.6 approaches rescue ship Carpathia (COPY 1/566)"/>
            <p:cNvPicPr>
              <a:picLocks noChangeAspect="1" noChangeArrowheads="1"/>
            </p:cNvPicPr>
            <p:nvPr/>
          </p:nvPicPr>
          <p:blipFill>
            <a:blip r:embed="rId4">
              <a:duotone>
                <a:schemeClr val="accent3">
                  <a:shade val="45000"/>
                  <a:satMod val="135000"/>
                </a:schemeClr>
                <a:prstClr val="white"/>
              </a:duotone>
              <a:lum contrast="26000"/>
            </a:blip>
            <a:srcRect/>
            <a:stretch>
              <a:fillRect/>
            </a:stretch>
          </p:blipFill>
          <p:spPr bwMode="auto">
            <a:xfrm>
              <a:off x="6321502" y="2538161"/>
              <a:ext cx="2248417" cy="3340275"/>
            </a:xfrm>
            <a:prstGeom prst="rect">
              <a:avLst/>
            </a:prstGeom>
            <a:noFill/>
          </p:spPr>
        </p:pic>
        <p:sp>
          <p:nvSpPr>
            <p:cNvPr id="8" name="Rectangle 10"/>
            <p:cNvSpPr>
              <a:spLocks noChangeArrowheads="1"/>
            </p:cNvSpPr>
            <p:nvPr/>
          </p:nvSpPr>
          <p:spPr bwMode="auto">
            <a:xfrm>
              <a:off x="563563" y="3605213"/>
              <a:ext cx="20939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a:ln>
                    <a:noFill/>
                  </a:ln>
                  <a:solidFill>
                    <a:srgbClr val="26262A"/>
                  </a:solidFill>
                  <a:effectLst/>
                  <a:uLnTx/>
                  <a:uFillTx/>
                  <a:latin typeface="Open Sans"/>
                  <a:ea typeface="+mn-ea"/>
                  <a:cs typeface="+mn-cs"/>
                </a:rPr>
                <a:t>...there were not enough lifeboats on board</a:t>
              </a:r>
            </a:p>
          </p:txBody>
        </p:sp>
        <p:sp>
          <p:nvSpPr>
            <p:cNvPr id="10" name="Rectangle 13"/>
            <p:cNvSpPr>
              <a:spLocks noChangeArrowheads="1"/>
            </p:cNvSpPr>
            <p:nvPr/>
          </p:nvSpPr>
          <p:spPr bwMode="auto">
            <a:xfrm>
              <a:off x="6654512" y="3590204"/>
              <a:ext cx="22701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a:ln>
                    <a:noFill/>
                  </a:ln>
                  <a:solidFill>
                    <a:srgbClr val="26262A"/>
                  </a:solidFill>
                  <a:effectLst/>
                  <a:uLnTx/>
                  <a:uFillTx/>
                  <a:latin typeface="Arial" panose="020B0604020202020204" pitchFamily="34" charset="0"/>
                  <a:ea typeface="+mn-ea"/>
                  <a:cs typeface="+mn-cs"/>
                </a:rPr>
                <a:t>...the lifeboats were not properly filled</a:t>
              </a:r>
            </a:p>
          </p:txBody>
        </p:sp>
        <p:sp>
          <p:nvSpPr>
            <p:cNvPr id="11" name="TextBox 14"/>
            <p:cNvSpPr txBox="1">
              <a:spLocks noChangeArrowheads="1"/>
            </p:cNvSpPr>
            <p:nvPr/>
          </p:nvSpPr>
          <p:spPr bwMode="auto">
            <a:xfrm>
              <a:off x="1020763" y="2560638"/>
              <a:ext cx="1173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26262A"/>
                  </a:solidFill>
                  <a:effectLst/>
                  <a:uLnTx/>
                  <a:uFillTx/>
                  <a:latin typeface="Arial" panose="020B0604020202020204" pitchFamily="34" charset="0"/>
                  <a:ea typeface="+mn-ea"/>
                  <a:cs typeface="+mn-cs"/>
                </a:rPr>
                <a:t>1</a:t>
              </a:r>
            </a:p>
          </p:txBody>
        </p:sp>
        <p:sp>
          <p:nvSpPr>
            <p:cNvPr id="12" name="TextBox 16"/>
            <p:cNvSpPr txBox="1">
              <a:spLocks noChangeArrowheads="1"/>
            </p:cNvSpPr>
            <p:nvPr/>
          </p:nvSpPr>
          <p:spPr bwMode="auto">
            <a:xfrm>
              <a:off x="6980238" y="2530475"/>
              <a:ext cx="1173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26262A"/>
                  </a:solidFill>
                  <a:effectLst/>
                  <a:uLnTx/>
                  <a:uFillTx/>
                  <a:latin typeface="Arial" panose="020B0604020202020204" pitchFamily="34" charset="0"/>
                  <a:ea typeface="+mn-ea"/>
                  <a:cs typeface="+mn-cs"/>
                </a:rPr>
                <a:t>3</a:t>
              </a:r>
            </a:p>
          </p:txBody>
        </p:sp>
        <p:sp>
          <p:nvSpPr>
            <p:cNvPr id="13" name="TextBox 15"/>
            <p:cNvSpPr txBox="1">
              <a:spLocks noChangeArrowheads="1"/>
            </p:cNvSpPr>
            <p:nvPr/>
          </p:nvSpPr>
          <p:spPr bwMode="auto">
            <a:xfrm>
              <a:off x="3840163" y="2530475"/>
              <a:ext cx="1173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26262A"/>
                  </a:solidFill>
                  <a:effectLst/>
                  <a:uLnTx/>
                  <a:uFillTx/>
                  <a:latin typeface="Arial" panose="020B0604020202020204" pitchFamily="34" charset="0"/>
                  <a:ea typeface="+mn-ea"/>
                  <a:cs typeface="+mn-cs"/>
                </a:rPr>
                <a:t>2</a:t>
              </a:r>
            </a:p>
          </p:txBody>
        </p:sp>
      </p:grpSp>
      <p:sp>
        <p:nvSpPr>
          <p:cNvPr id="9" name="Rectangle 12"/>
          <p:cNvSpPr>
            <a:spLocks noChangeArrowheads="1"/>
          </p:cNvSpPr>
          <p:nvPr/>
        </p:nvSpPr>
        <p:spPr bwMode="auto">
          <a:xfrm>
            <a:off x="5420336" y="4058505"/>
            <a:ext cx="1947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a:ln>
                  <a:noFill/>
                </a:ln>
                <a:solidFill>
                  <a:srgbClr val="26262A"/>
                </a:solidFill>
                <a:effectLst/>
                <a:uLnTx/>
                <a:uFillTx/>
                <a:latin typeface="Arial" panose="020B0604020202020204" pitchFamily="34" charset="0"/>
                <a:ea typeface="+mn-ea"/>
                <a:cs typeface="+mn-cs"/>
              </a:rPr>
              <a:t>...the ship was sailing too fast</a:t>
            </a:r>
          </a:p>
        </p:txBody>
      </p:sp>
    </p:spTree>
    <p:extLst>
      <p:ext uri="{BB962C8B-B14F-4D97-AF65-F5344CB8AC3E}">
        <p14:creationId xmlns:p14="http://schemas.microsoft.com/office/powerpoint/2010/main" val="2904742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2645" y="818680"/>
            <a:ext cx="10610881" cy="5808279"/>
            <a:chOff x="1382645" y="818680"/>
            <a:chExt cx="10610881" cy="5808279"/>
          </a:xfrm>
        </p:grpSpPr>
        <p:sp>
          <p:nvSpPr>
            <p:cNvPr id="4" name="Rectangle 6"/>
            <p:cNvSpPr>
              <a:spLocks noChangeArrowheads="1"/>
            </p:cNvSpPr>
            <p:nvPr/>
          </p:nvSpPr>
          <p:spPr bwMode="auto">
            <a:xfrm rot="16200000">
              <a:off x="318200" y="2942629"/>
              <a:ext cx="3696903" cy="3847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smtClean="0">
                  <a:ln>
                    <a:noFill/>
                  </a:ln>
                  <a:solidFill>
                    <a:srgbClr val="26262A"/>
                  </a:solidFill>
                  <a:effectLst/>
                  <a:uLnTx/>
                  <a:uFillTx/>
                  <a:latin typeface="Roboto Mono"/>
                  <a:ea typeface="+mn-ea"/>
                  <a:cs typeface="+mn-cs"/>
                </a:rPr>
                <a:t>Document 1- MT </a:t>
              </a:r>
              <a:r>
                <a:rPr kumimoji="0" lang="en-GB" sz="1900" b="0" i="0" u="none" strike="noStrike" kern="1200" cap="none" spc="0" normalizeH="0" baseline="0" noProof="0" dirty="0">
                  <a:ln>
                    <a:noFill/>
                  </a:ln>
                  <a:solidFill>
                    <a:srgbClr val="26262A"/>
                  </a:solidFill>
                  <a:effectLst/>
                  <a:uLnTx/>
                  <a:uFillTx/>
                  <a:latin typeface="Roboto Mono"/>
                  <a:ea typeface="+mn-ea"/>
                  <a:cs typeface="+mn-cs"/>
                </a:rPr>
                <a:t>9/920 F</a:t>
              </a:r>
            </a:p>
          </p:txBody>
        </p:sp>
        <p:sp>
          <p:nvSpPr>
            <p:cNvPr id="5" name="Rectangle 6"/>
            <p:cNvSpPr>
              <a:spLocks noChangeArrowheads="1"/>
            </p:cNvSpPr>
            <p:nvPr/>
          </p:nvSpPr>
          <p:spPr bwMode="auto">
            <a:xfrm>
              <a:off x="1382645" y="5149631"/>
              <a:ext cx="106108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a:ln>
                    <a:noFill/>
                  </a:ln>
                  <a:solidFill>
                    <a:srgbClr val="26262A"/>
                  </a:solidFill>
                  <a:effectLst/>
                  <a:uLnTx/>
                  <a:uFillTx/>
                  <a:latin typeface="Open Sans"/>
                  <a:ea typeface="+mn-ea"/>
                  <a:cs typeface="+mn-cs"/>
                </a:rPr>
                <a:t>How many life belts were provided for the 2228 people on board?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a:ln>
                    <a:noFill/>
                  </a:ln>
                  <a:solidFill>
                    <a:srgbClr val="26262A"/>
                  </a:solidFill>
                  <a:effectLst/>
                  <a:uLnTx/>
                  <a:uFillTx/>
                  <a:latin typeface="Open Sans"/>
                  <a:ea typeface="+mn-ea"/>
                  <a:cs typeface="+mn-cs"/>
                </a:rPr>
                <a:t>How many people could the 20 lifeboats accommodate (approximately)?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a:ln>
                    <a:noFill/>
                  </a:ln>
                  <a:solidFill>
                    <a:srgbClr val="26262A"/>
                  </a:solidFill>
                  <a:effectLst/>
                  <a:uLnTx/>
                  <a:uFillTx/>
                  <a:latin typeface="Open Sans"/>
                  <a:ea typeface="+mn-ea"/>
                  <a:cs typeface="+mn-cs"/>
                </a:rPr>
                <a:t>Did </a:t>
              </a:r>
              <a:r>
                <a:rPr kumimoji="0" lang="en-GB" altLang="en-US" sz="1800" b="0" i="1" u="none" strike="noStrike" kern="1200" cap="none" spc="0" normalizeH="0" baseline="0" noProof="0">
                  <a:ln>
                    <a:noFill/>
                  </a:ln>
                  <a:solidFill>
                    <a:srgbClr val="26262A"/>
                  </a:solidFill>
                  <a:effectLst/>
                  <a:uLnTx/>
                  <a:uFillTx/>
                  <a:latin typeface="Open Sans"/>
                  <a:ea typeface="+mn-ea"/>
                  <a:cs typeface="+mn-cs"/>
                </a:rPr>
                <a:t>Titanic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supply all the life-saving appliances required by the rules?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a:ln>
                    <a:noFill/>
                  </a:ln>
                  <a:solidFill>
                    <a:srgbClr val="26262A"/>
                  </a:solidFill>
                  <a:effectLst/>
                  <a:uLnTx/>
                  <a:uFillTx/>
                  <a:latin typeface="Open Sans"/>
                  <a:ea typeface="+mn-ea"/>
                  <a:cs typeface="+mn-cs"/>
                </a:rPr>
                <a:t>Why do you think that </a:t>
              </a:r>
              <a:r>
                <a:rPr kumimoji="0" lang="en-GB" altLang="en-US" sz="1800" b="0" i="1" u="none" strike="noStrike" kern="1200" cap="none" spc="0" normalizeH="0" baseline="0" noProof="0">
                  <a:ln>
                    <a:noFill/>
                  </a:ln>
                  <a:solidFill>
                    <a:srgbClr val="26262A"/>
                  </a:solidFill>
                  <a:effectLst/>
                  <a:uLnTx/>
                  <a:uFillTx/>
                  <a:latin typeface="Open Sans"/>
                  <a:ea typeface="+mn-ea"/>
                  <a:cs typeface="+mn-cs"/>
                </a:rPr>
                <a:t>Titanic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was </a:t>
              </a: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allowed to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set </a:t>
              </a: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sail?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How significant was the lack of lifeboats in causing loss of life?</a:t>
              </a:r>
              <a:endParaRPr kumimoji="0" lang="en-GB" altLang="en-US" sz="1800" b="0" i="0" u="none" strike="noStrike" kern="1200" cap="none" spc="0" normalizeH="0" baseline="0" noProof="0">
                <a:ln>
                  <a:noFill/>
                </a:ln>
                <a:solidFill>
                  <a:srgbClr val="26262A"/>
                </a:solidFill>
                <a:effectLst/>
                <a:uLnTx/>
                <a:uFillTx/>
                <a:latin typeface="Open Sans"/>
                <a:ea typeface="+mn-ea"/>
                <a:cs typeface="+mn-cs"/>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l="7143" t="9325" r="8630" b="18651"/>
            <a:stretch>
              <a:fillRect/>
            </a:stretch>
          </p:blipFill>
          <p:spPr bwMode="auto">
            <a:xfrm>
              <a:off x="2477386" y="818680"/>
              <a:ext cx="8701010" cy="41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Straight Connector 6"/>
          <p:cNvCxnSpPr/>
          <p:nvPr/>
        </p:nvCxnSpPr>
        <p:spPr>
          <a:xfrm>
            <a:off x="939209" y="5082363"/>
            <a:ext cx="11068493"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Rectangle 7"/>
          <p:cNvSpPr>
            <a:spLocks noChangeArrowheads="1"/>
          </p:cNvSpPr>
          <p:nvPr/>
        </p:nvSpPr>
        <p:spPr bwMode="auto">
          <a:xfrm rot="16200000">
            <a:off x="10295783" y="3674480"/>
            <a:ext cx="230994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smtClean="0">
                <a:ln>
                  <a:noFill/>
                </a:ln>
                <a:solidFill>
                  <a:srgbClr val="26262A"/>
                </a:solidFill>
                <a:effectLst/>
                <a:uLnTx/>
                <a:uFillTx/>
                <a:latin typeface="Arial" panose="020B0604020202020204" pitchFamily="34" charset="0"/>
                <a:ea typeface="+mn-ea"/>
                <a:cs typeface="+mn-cs"/>
              </a:rPr>
              <a:t>Sinking</a:t>
            </a:r>
            <a:r>
              <a:rPr kumimoji="0" lang="en-GB" altLang="en-US" sz="1400" b="0" i="0" u="none" strike="noStrike" kern="1200" cap="none" spc="0" normalizeH="0" noProof="0" smtClean="0">
                <a:ln>
                  <a:noFill/>
                </a:ln>
                <a:solidFill>
                  <a:srgbClr val="26262A"/>
                </a:solidFill>
                <a:effectLst/>
                <a:uLnTx/>
                <a:uFillTx/>
                <a:latin typeface="Arial" panose="020B0604020202020204" pitchFamily="34" charset="0"/>
                <a:ea typeface="+mn-ea"/>
                <a:cs typeface="+mn-cs"/>
              </a:rPr>
              <a:t> Pack Page 9</a:t>
            </a:r>
            <a:endPar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2997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90025" y="754964"/>
            <a:ext cx="10739707" cy="5815401"/>
            <a:chOff x="-319430" y="-1562891"/>
            <a:chExt cx="8878613" cy="5815401"/>
          </a:xfrm>
        </p:grpSpPr>
        <p:sp>
          <p:nvSpPr>
            <p:cNvPr id="4" name="Rectangle 4"/>
            <p:cNvSpPr>
              <a:spLocks noChangeArrowheads="1"/>
            </p:cNvSpPr>
            <p:nvPr/>
          </p:nvSpPr>
          <p:spPr bwMode="auto">
            <a:xfrm rot="16200000">
              <a:off x="-714378" y="841029"/>
              <a:ext cx="3570208" cy="3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smtClean="0">
                  <a:ln>
                    <a:noFill/>
                  </a:ln>
                  <a:solidFill>
                    <a:srgbClr val="26262A"/>
                  </a:solidFill>
                  <a:effectLst/>
                  <a:uLnTx/>
                  <a:uFillTx/>
                  <a:latin typeface="Roboto Mono"/>
                  <a:ea typeface="+mn-ea"/>
                  <a:cs typeface="+mn-cs"/>
                </a:rPr>
                <a:t>Document 2- MT </a:t>
              </a:r>
              <a:r>
                <a:rPr kumimoji="0" lang="en-GB" altLang="en-US" sz="2000" b="0" i="0" u="none" strike="noStrike" kern="1200" cap="none" spc="0" normalizeH="0" baseline="0" noProof="0">
                  <a:ln>
                    <a:noFill/>
                  </a:ln>
                  <a:solidFill>
                    <a:srgbClr val="26262A"/>
                  </a:solidFill>
                  <a:effectLst/>
                  <a:uLnTx/>
                  <a:uFillTx/>
                  <a:latin typeface="Roboto Mono"/>
                  <a:ea typeface="+mn-ea"/>
                  <a:cs typeface="+mn-cs"/>
                </a:rPr>
                <a:t>9/920 D</a:t>
              </a:r>
            </a:p>
          </p:txBody>
        </p:sp>
        <p:sp>
          <p:nvSpPr>
            <p:cNvPr id="5" name="Rectangle 5"/>
            <p:cNvSpPr>
              <a:spLocks noChangeArrowheads="1"/>
            </p:cNvSpPr>
            <p:nvPr/>
          </p:nvSpPr>
          <p:spPr bwMode="auto">
            <a:xfrm>
              <a:off x="-319430" y="3052181"/>
              <a:ext cx="88786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Which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two people does Ormont blame for Titanic’s speed on the night it sank.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What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reasons does Ormont give for the ship travelling so quickly despite the presence of 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How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useful do you think the British inquiry found Ormont’s evidence?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altLang="en-US" sz="1800" b="0" i="0" u="none" strike="noStrike" kern="1200" cap="none" spc="0" normalizeH="0" baseline="0" noProof="0" smtClean="0">
                  <a:ln>
                    <a:noFill/>
                  </a:ln>
                  <a:solidFill>
                    <a:srgbClr val="26262A"/>
                  </a:solidFill>
                  <a:effectLst/>
                  <a:uLnTx/>
                  <a:uFillTx/>
                  <a:latin typeface="Open Sans"/>
                  <a:ea typeface="+mn-ea"/>
                  <a:cs typeface="+mn-cs"/>
                </a:rPr>
                <a:t>How </a:t>
              </a:r>
              <a:r>
                <a:rPr kumimoji="0" lang="en-GB" altLang="en-US" sz="1800" b="0" i="0" u="none" strike="noStrike" kern="1200" cap="none" spc="0" normalizeH="0" baseline="0" noProof="0">
                  <a:ln>
                    <a:noFill/>
                  </a:ln>
                  <a:solidFill>
                    <a:srgbClr val="26262A"/>
                  </a:solidFill>
                  <a:effectLst/>
                  <a:uLnTx/>
                  <a:uFillTx/>
                  <a:latin typeface="Open Sans"/>
                  <a:ea typeface="+mn-ea"/>
                  <a:cs typeface="+mn-cs"/>
                </a:rPr>
                <a:t>significant do you think the ship’s speed was in causing loss of life?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8630" t="3571" r="9375" b="17857"/>
            <a:stretch>
              <a:fillRect/>
            </a:stretch>
          </p:blipFill>
          <p:spPr bwMode="auto">
            <a:xfrm>
              <a:off x="1287859" y="-1562891"/>
              <a:ext cx="6079901" cy="436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Straight Connector 6"/>
          <p:cNvCxnSpPr/>
          <p:nvPr/>
        </p:nvCxnSpPr>
        <p:spPr>
          <a:xfrm>
            <a:off x="949841" y="5252484"/>
            <a:ext cx="11068493"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Rectangle 7"/>
          <p:cNvSpPr>
            <a:spLocks noChangeArrowheads="1"/>
          </p:cNvSpPr>
          <p:nvPr/>
        </p:nvSpPr>
        <p:spPr bwMode="auto">
          <a:xfrm rot="16200000">
            <a:off x="9662318" y="3815932"/>
            <a:ext cx="230994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smtClean="0">
                <a:ln>
                  <a:noFill/>
                </a:ln>
                <a:solidFill>
                  <a:srgbClr val="26262A"/>
                </a:solidFill>
                <a:effectLst/>
                <a:uLnTx/>
                <a:uFillTx/>
                <a:latin typeface="Arial" panose="020B0604020202020204" pitchFamily="34" charset="0"/>
                <a:ea typeface="+mn-ea"/>
                <a:cs typeface="+mn-cs"/>
              </a:rPr>
              <a:t>Sinking</a:t>
            </a:r>
            <a:r>
              <a:rPr kumimoji="0" lang="en-GB" altLang="en-US" sz="1400" b="0" i="0" u="none" strike="noStrike" kern="1200" cap="none" spc="0" normalizeH="0" noProof="0" smtClean="0">
                <a:ln>
                  <a:noFill/>
                </a:ln>
                <a:solidFill>
                  <a:srgbClr val="26262A"/>
                </a:solidFill>
                <a:effectLst/>
                <a:uLnTx/>
                <a:uFillTx/>
                <a:latin typeface="Arial" panose="020B0604020202020204" pitchFamily="34" charset="0"/>
                <a:ea typeface="+mn-ea"/>
                <a:cs typeface="+mn-cs"/>
              </a:rPr>
              <a:t> Pack Page 12</a:t>
            </a:r>
            <a:endPar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8244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t="14302" b="14302"/>
          <a:stretch>
            <a:fillRect/>
          </a:stretch>
        </p:blipFill>
        <p:spPr>
          <a:prstGeom prst="rect">
            <a:avLst/>
          </a:prstGeom>
        </p:spPr>
      </p:pic>
      <p:sp>
        <p:nvSpPr>
          <p:cNvPr id="4" name="Text Placeholder 3"/>
          <p:cNvSpPr>
            <a:spLocks noGrp="1"/>
          </p:cNvSpPr>
          <p:nvPr>
            <p:ph type="body" sz="quarter" idx="12"/>
          </p:nvPr>
        </p:nvSpPr>
        <p:spPr/>
        <p:txBody>
          <a:bodyPr/>
          <a:lstStyle/>
          <a:p>
            <a:r>
              <a:rPr lang="en-GB" altLang="en-US"/>
              <a:t>RMS Titanic lifeboat No.6 approaches rescue ship Carpathia.</a:t>
            </a:r>
          </a:p>
          <a:p>
            <a:endParaRPr lang="en-GB"/>
          </a:p>
        </p:txBody>
      </p:sp>
      <p:sp>
        <p:nvSpPr>
          <p:cNvPr id="7" name="Rectangle 5"/>
          <p:cNvSpPr>
            <a:spLocks noChangeArrowheads="1"/>
          </p:cNvSpPr>
          <p:nvPr/>
        </p:nvSpPr>
        <p:spPr bwMode="auto">
          <a:xfrm rot="16200000">
            <a:off x="816032" y="5536891"/>
            <a:ext cx="1187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a:ln>
                  <a:noFill/>
                </a:ln>
                <a:solidFill>
                  <a:srgbClr val="26262A"/>
                </a:solidFill>
                <a:effectLst/>
                <a:uLnTx/>
                <a:uFillTx/>
                <a:latin typeface="Open Sans"/>
                <a:ea typeface="+mn-ea"/>
                <a:cs typeface="+mn-cs"/>
              </a:rPr>
              <a:t>COPY 1/566</a:t>
            </a:r>
          </a:p>
        </p:txBody>
      </p:sp>
      <p:sp>
        <p:nvSpPr>
          <p:cNvPr id="8" name="TextBox 7"/>
          <p:cNvSpPr txBox="1"/>
          <p:nvPr/>
        </p:nvSpPr>
        <p:spPr>
          <a:xfrm>
            <a:off x="7098344" y="929292"/>
            <a:ext cx="4876800" cy="5355312"/>
          </a:xfrm>
          <a:prstGeom prst="rect">
            <a:avLst/>
          </a:prstGeom>
          <a:noFill/>
        </p:spPr>
        <p:txBody>
          <a:bodyPr>
            <a:spAutoFit/>
          </a:bodyPr>
          <a:lstStyle/>
          <a:p>
            <a:pPr marL="365125" marR="0" lvl="0" indent="-365125"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26262A"/>
                </a:solidFill>
                <a:effectLst/>
                <a:uLnTx/>
                <a:uFillTx/>
                <a:latin typeface="Open Sans"/>
                <a:ea typeface="+mn-ea"/>
                <a:cs typeface="+mn-cs"/>
              </a:rPr>
              <a:t>Lifeboat No. 6 could hold up to 65 people</a:t>
            </a:r>
            <a:r>
              <a:rPr kumimoji="0" lang="en-GB" sz="1800" b="0" i="0" u="none" strike="noStrike" kern="1200" cap="none" spc="0" normalizeH="0" baseline="0" noProof="0">
                <a:ln>
                  <a:noFill/>
                </a:ln>
                <a:solidFill>
                  <a:srgbClr val="26262A"/>
                </a:solidFill>
                <a:effectLst/>
                <a:uLnTx/>
                <a:uFillTx/>
                <a:latin typeface="Open Sans"/>
                <a:ea typeface="+mn-ea"/>
                <a:cs typeface="+mn-cs"/>
              </a:rPr>
              <a:t>. </a:t>
            </a:r>
            <a:r>
              <a:rPr kumimoji="0" lang="en-GB" sz="1800" b="0" i="0" u="none" strike="noStrike" kern="1200" cap="none" spc="0" normalizeH="0" baseline="0" noProof="0" smtClean="0">
                <a:ln>
                  <a:noFill/>
                </a:ln>
                <a:solidFill>
                  <a:srgbClr val="26262A"/>
                </a:solidFill>
                <a:effectLst/>
                <a:uLnTx/>
                <a:uFillTx/>
                <a:latin typeface="Open Sans"/>
                <a:ea typeface="+mn-ea"/>
                <a:cs typeface="+mn-cs"/>
              </a:rPr>
              <a:t>Does </a:t>
            </a:r>
            <a:r>
              <a:rPr kumimoji="0" lang="en-GB" sz="1800" b="0" i="0" u="none" strike="noStrike" kern="1200" cap="none" spc="0" normalizeH="0" baseline="0" noProof="0" dirty="0">
                <a:ln>
                  <a:noFill/>
                </a:ln>
                <a:solidFill>
                  <a:srgbClr val="26262A"/>
                </a:solidFill>
                <a:effectLst/>
                <a:uLnTx/>
                <a:uFillTx/>
                <a:latin typeface="Open Sans"/>
                <a:ea typeface="+mn-ea"/>
                <a:cs typeface="+mn-cs"/>
              </a:rPr>
              <a:t>the photo suggest that </a:t>
            </a:r>
            <a:r>
              <a:rPr kumimoji="0" lang="en-GB" sz="1800" b="0" i="0" u="none" strike="noStrike" kern="1200" cap="none" spc="0" normalizeH="0" baseline="0" noProof="0">
                <a:ln>
                  <a:noFill/>
                </a:ln>
                <a:solidFill>
                  <a:srgbClr val="26262A"/>
                </a:solidFill>
                <a:effectLst/>
                <a:uLnTx/>
                <a:uFillTx/>
                <a:latin typeface="Open Sans"/>
                <a:ea typeface="+mn-ea"/>
                <a:cs typeface="+mn-cs"/>
              </a:rPr>
              <a:t>this </a:t>
            </a:r>
            <a:r>
              <a:rPr kumimoji="0" lang="en-GB" sz="1800" b="0" i="0" u="none" strike="noStrike" kern="1200" cap="none" spc="0" normalizeH="0" baseline="0" noProof="0" smtClean="0">
                <a:ln>
                  <a:noFill/>
                </a:ln>
                <a:solidFill>
                  <a:srgbClr val="26262A"/>
                </a:solidFill>
                <a:effectLst/>
                <a:uLnTx/>
                <a:uFillTx/>
                <a:latin typeface="Open Sans"/>
                <a:ea typeface="+mn-ea"/>
                <a:cs typeface="+mn-cs"/>
              </a:rPr>
              <a:t>capacity </a:t>
            </a:r>
            <a:r>
              <a:rPr kumimoji="0" lang="en-GB" sz="1800" b="0" i="0" u="none" strike="noStrike" kern="1200" cap="none" spc="0" normalizeH="0" baseline="0" noProof="0" dirty="0">
                <a:ln>
                  <a:noFill/>
                </a:ln>
                <a:solidFill>
                  <a:srgbClr val="26262A"/>
                </a:solidFill>
                <a:effectLst/>
                <a:uLnTx/>
                <a:uFillTx/>
                <a:latin typeface="Open Sans"/>
                <a:ea typeface="+mn-ea"/>
                <a:cs typeface="+mn-cs"/>
              </a:rPr>
              <a:t>had been used?</a:t>
            </a:r>
          </a:p>
          <a:p>
            <a:pPr marL="365125" marR="0" lvl="0" indent="-365125"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26262A"/>
              </a:solidFill>
              <a:effectLst/>
              <a:uLnTx/>
              <a:uFillTx/>
              <a:latin typeface="Open Sans"/>
              <a:ea typeface="+mn-ea"/>
              <a:cs typeface="+mn-cs"/>
            </a:endParaRPr>
          </a:p>
          <a:p>
            <a:pPr marL="365125" marR="0" lvl="0" indent="-365125" algn="l" defTabSz="914400" rtl="0" eaLnBrk="1" fontAlgn="auto" latinLnBrk="0" hangingPunct="1">
              <a:lnSpc>
                <a:spcPct val="100000"/>
              </a:lnSpc>
              <a:spcBef>
                <a:spcPts val="0"/>
              </a:spcBef>
              <a:spcAft>
                <a:spcPts val="0"/>
              </a:spcAft>
              <a:buClrTx/>
              <a:buSzTx/>
              <a:buFontTx/>
              <a:buAutoNum type="arabicPeriod" startAt="2"/>
              <a:tabLst/>
              <a:defRPr/>
            </a:pPr>
            <a:r>
              <a:rPr kumimoji="0" lang="en-GB" sz="1800" b="0" i="0" u="none" strike="noStrike" kern="1200" cap="none" spc="0" normalizeH="0" baseline="0" noProof="0" smtClean="0">
                <a:ln>
                  <a:noFill/>
                </a:ln>
                <a:solidFill>
                  <a:srgbClr val="26262A"/>
                </a:solidFill>
                <a:effectLst/>
                <a:uLnTx/>
                <a:uFillTx/>
                <a:latin typeface="Open Sans"/>
                <a:ea typeface="+mn-ea"/>
                <a:cs typeface="+mn-cs"/>
              </a:rPr>
              <a:t>The </a:t>
            </a:r>
            <a:r>
              <a:rPr kumimoji="0" lang="en-GB" sz="1800" b="0" i="0" u="none" strike="noStrike" kern="1200" cap="none" spc="0" normalizeH="0" baseline="0" noProof="0" dirty="0">
                <a:ln>
                  <a:noFill/>
                </a:ln>
                <a:solidFill>
                  <a:srgbClr val="26262A"/>
                </a:solidFill>
                <a:effectLst/>
                <a:uLnTx/>
                <a:uFillTx/>
                <a:latin typeface="Open Sans"/>
                <a:ea typeface="+mn-ea"/>
                <a:cs typeface="+mn-cs"/>
              </a:rPr>
              <a:t>British inquiry concluded that 28 people were in lifeboat No</a:t>
            </a:r>
            <a:r>
              <a:rPr kumimoji="0" lang="en-GB" sz="1800" b="0" i="0" u="none" strike="noStrike" kern="1200" cap="none" spc="0" normalizeH="0" baseline="0" noProof="0">
                <a:ln>
                  <a:noFill/>
                </a:ln>
                <a:solidFill>
                  <a:srgbClr val="26262A"/>
                </a:solidFill>
                <a:effectLst/>
                <a:uLnTx/>
                <a:uFillTx/>
                <a:latin typeface="Open Sans"/>
                <a:ea typeface="+mn-ea"/>
                <a:cs typeface="+mn-cs"/>
              </a:rPr>
              <a:t>. </a:t>
            </a:r>
            <a:r>
              <a:rPr kumimoji="0" lang="en-GB" sz="1800" b="0" i="0" u="none" strike="noStrike" kern="1200" cap="none" spc="0" normalizeH="0" baseline="0" noProof="0" smtClean="0">
                <a:ln>
                  <a:noFill/>
                </a:ln>
                <a:solidFill>
                  <a:srgbClr val="26262A"/>
                </a:solidFill>
                <a:effectLst/>
                <a:uLnTx/>
                <a:uFillTx/>
                <a:latin typeface="Open Sans"/>
                <a:ea typeface="+mn-ea"/>
                <a:cs typeface="+mn-cs"/>
              </a:rPr>
              <a:t>6. Does </a:t>
            </a:r>
            <a:r>
              <a:rPr kumimoji="0" lang="en-GB" sz="1800" b="0" i="0" u="none" strike="noStrike" kern="1200" cap="none" spc="0" normalizeH="0" baseline="0" noProof="0" dirty="0">
                <a:ln>
                  <a:noFill/>
                </a:ln>
                <a:solidFill>
                  <a:srgbClr val="26262A"/>
                </a:solidFill>
                <a:effectLst/>
                <a:uLnTx/>
                <a:uFillTx/>
                <a:latin typeface="Open Sans"/>
                <a:ea typeface="+mn-ea"/>
                <a:cs typeface="+mn-cs"/>
              </a:rPr>
              <a:t>the photo support this conclusion?</a:t>
            </a:r>
          </a:p>
          <a:p>
            <a:pPr marL="365125" marR="0" lvl="0" indent="-365125"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A"/>
              </a:solidFill>
              <a:effectLst/>
              <a:uLnTx/>
              <a:uFillTx/>
              <a:latin typeface="Open Sans"/>
              <a:ea typeface="+mn-ea"/>
              <a:cs typeface="+mn-cs"/>
            </a:endParaRPr>
          </a:p>
          <a:p>
            <a:pPr marL="365125" marR="0" lvl="0" indent="-365125" algn="l" defTabSz="914400" rtl="0" eaLnBrk="1" fontAlgn="auto" latinLnBrk="0" hangingPunct="1">
              <a:lnSpc>
                <a:spcPct val="100000"/>
              </a:lnSpc>
              <a:spcBef>
                <a:spcPts val="0"/>
              </a:spcBef>
              <a:spcAft>
                <a:spcPts val="0"/>
              </a:spcAft>
              <a:buClrTx/>
              <a:buSzTx/>
              <a:buFontTx/>
              <a:buAutoNum type="arabicPeriod" startAt="3"/>
              <a:tabLst/>
              <a:defRPr/>
            </a:pPr>
            <a:r>
              <a:rPr kumimoji="0" lang="en-GB" sz="1800" b="0" i="0" u="none" strike="noStrike" kern="1200" cap="none" spc="0" normalizeH="0" baseline="0" noProof="0" smtClean="0">
                <a:ln>
                  <a:noFill/>
                </a:ln>
                <a:solidFill>
                  <a:srgbClr val="26262A"/>
                </a:solidFill>
                <a:effectLst/>
                <a:uLnTx/>
                <a:uFillTx/>
                <a:latin typeface="Open Sans"/>
                <a:ea typeface="+mn-ea"/>
                <a:cs typeface="+mn-cs"/>
              </a:rPr>
              <a:t>Why </a:t>
            </a:r>
            <a:r>
              <a:rPr kumimoji="0" lang="en-GB" sz="1800" b="0" i="0" u="none" strike="noStrike" kern="1200" cap="none" spc="0" normalizeH="0" baseline="0" noProof="0" dirty="0">
                <a:ln>
                  <a:noFill/>
                </a:ln>
                <a:solidFill>
                  <a:srgbClr val="26262A"/>
                </a:solidFill>
                <a:effectLst/>
                <a:uLnTx/>
                <a:uFillTx/>
                <a:latin typeface="Open Sans"/>
                <a:ea typeface="+mn-ea"/>
                <a:cs typeface="+mn-cs"/>
              </a:rPr>
              <a:t>do you think that most of the lifeboats were not used to their fullest </a:t>
            </a:r>
            <a:r>
              <a:rPr kumimoji="0" lang="en-GB" sz="1800" b="0" i="0" u="none" strike="noStrike" kern="1200" cap="none" spc="0" normalizeH="0" baseline="0" noProof="0">
                <a:ln>
                  <a:noFill/>
                </a:ln>
                <a:solidFill>
                  <a:srgbClr val="26262A"/>
                </a:solidFill>
                <a:effectLst/>
                <a:uLnTx/>
                <a:uFillTx/>
                <a:latin typeface="Open Sans"/>
                <a:ea typeface="+mn-ea"/>
                <a:cs typeface="+mn-cs"/>
              </a:rPr>
              <a:t>capacity</a:t>
            </a:r>
            <a:r>
              <a:rPr kumimoji="0" lang="en-GB" sz="1800" b="0" i="0" u="none" strike="noStrike" kern="1200" cap="none" spc="0" normalizeH="0" baseline="0" noProof="0" smtClean="0">
                <a:ln>
                  <a:noFill/>
                </a:ln>
                <a:solidFill>
                  <a:srgbClr val="26262A"/>
                </a:solidFill>
                <a:effectLst/>
                <a:uLnTx/>
                <a:uFillTx/>
                <a:latin typeface="Open Sans"/>
                <a:ea typeface="+mn-ea"/>
                <a:cs typeface="+mn-cs"/>
              </a:rPr>
              <a:t>?</a:t>
            </a:r>
          </a:p>
          <a:p>
            <a:pPr marL="365125" marR="0" lvl="0" indent="-365125" algn="l" defTabSz="914400" rtl="0" eaLnBrk="1" fontAlgn="auto" latinLnBrk="0" hangingPunct="1">
              <a:lnSpc>
                <a:spcPct val="100000"/>
              </a:lnSpc>
              <a:spcBef>
                <a:spcPts val="0"/>
              </a:spcBef>
              <a:spcAft>
                <a:spcPts val="0"/>
              </a:spcAft>
              <a:buClrTx/>
              <a:buSzTx/>
              <a:buFontTx/>
              <a:buAutoNum type="arabicPeriod" startAt="3"/>
              <a:tabLst/>
              <a:defRPr/>
            </a:pPr>
            <a:endParaRPr kumimoji="0" lang="en-GB" sz="1800" b="0" i="0" u="none" strike="noStrike" kern="1200" cap="none" spc="0" normalizeH="0" baseline="0" noProof="0">
              <a:ln>
                <a:noFill/>
              </a:ln>
              <a:solidFill>
                <a:srgbClr val="26262A"/>
              </a:solidFill>
              <a:effectLst/>
              <a:uLnTx/>
              <a:uFillTx/>
              <a:latin typeface="Open Sans"/>
              <a:ea typeface="+mn-ea"/>
              <a:cs typeface="+mn-cs"/>
            </a:endParaRPr>
          </a:p>
          <a:p>
            <a:pPr marL="365125" marR="0" lvl="0" indent="-365125" algn="l" defTabSz="914400" rtl="0" eaLnBrk="1" fontAlgn="auto" latinLnBrk="0" hangingPunct="1">
              <a:lnSpc>
                <a:spcPct val="100000"/>
              </a:lnSpc>
              <a:spcBef>
                <a:spcPts val="0"/>
              </a:spcBef>
              <a:spcAft>
                <a:spcPts val="0"/>
              </a:spcAft>
              <a:buClrTx/>
              <a:buSzTx/>
              <a:buFontTx/>
              <a:buAutoNum type="arabicPeriod" startAt="3"/>
              <a:tabLst/>
              <a:defRPr/>
            </a:pPr>
            <a:r>
              <a:rPr kumimoji="0" lang="en-GB" sz="1800" b="0" i="0" u="none" strike="noStrike" kern="1200" cap="none" spc="0" normalizeH="0" baseline="0" noProof="0" smtClean="0">
                <a:ln>
                  <a:noFill/>
                </a:ln>
                <a:solidFill>
                  <a:srgbClr val="26262A"/>
                </a:solidFill>
                <a:effectLst/>
                <a:uLnTx/>
                <a:uFillTx/>
                <a:latin typeface="Open Sans"/>
                <a:ea typeface="+mn-ea"/>
                <a:cs typeface="+mn-cs"/>
              </a:rPr>
              <a:t>How significant do you think the failure to fill lifeboars was in causing loss of life?</a:t>
            </a:r>
            <a:endParaRPr kumimoji="0" lang="en-GB" sz="1800" b="0" i="0" u="none" strike="noStrike" kern="1200" cap="none" spc="0" normalizeH="0" baseline="0" noProof="0" dirty="0">
              <a:ln>
                <a:noFill/>
              </a:ln>
              <a:solidFill>
                <a:srgbClr val="26262A"/>
              </a:solidFill>
              <a:effectLst/>
              <a:uLnTx/>
              <a:uFillTx/>
              <a:latin typeface="Open San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26262A"/>
              </a:solidFill>
              <a:effectLst/>
              <a:uLnTx/>
              <a:uFillTx/>
              <a:latin typeface="Open San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srgbClr val="26262A"/>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62A"/>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62A"/>
              </a:solidFill>
              <a:effectLst/>
              <a:uLnTx/>
              <a:uFillTx/>
              <a:latin typeface="Arial" charset="0"/>
              <a:ea typeface="+mn-ea"/>
              <a:cs typeface="+mn-cs"/>
            </a:endParaRPr>
          </a:p>
        </p:txBody>
      </p:sp>
      <p:sp>
        <p:nvSpPr>
          <p:cNvPr id="9" name="Rectangle 8"/>
          <p:cNvSpPr>
            <a:spLocks noChangeArrowheads="1"/>
          </p:cNvSpPr>
          <p:nvPr/>
        </p:nvSpPr>
        <p:spPr bwMode="auto">
          <a:xfrm rot="16200000">
            <a:off x="5943371" y="5362830"/>
            <a:ext cx="230994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smtClean="0">
                <a:ln>
                  <a:noFill/>
                </a:ln>
                <a:solidFill>
                  <a:srgbClr val="26262A"/>
                </a:solidFill>
                <a:effectLst/>
                <a:uLnTx/>
                <a:uFillTx/>
                <a:latin typeface="Arial" panose="020B0604020202020204" pitchFamily="34" charset="0"/>
                <a:ea typeface="+mn-ea"/>
                <a:cs typeface="+mn-cs"/>
              </a:rPr>
              <a:t>Sinking</a:t>
            </a:r>
            <a:r>
              <a:rPr kumimoji="0" lang="en-GB" altLang="en-US" sz="1400" b="0" i="0" u="none" strike="noStrike" kern="1200" cap="none" spc="0" normalizeH="0" noProof="0" smtClean="0">
                <a:ln>
                  <a:noFill/>
                </a:ln>
                <a:solidFill>
                  <a:srgbClr val="26262A"/>
                </a:solidFill>
                <a:effectLst/>
                <a:uLnTx/>
                <a:uFillTx/>
                <a:latin typeface="Arial" panose="020B0604020202020204" pitchFamily="34" charset="0"/>
                <a:ea typeface="+mn-ea"/>
                <a:cs typeface="+mn-cs"/>
              </a:rPr>
              <a:t> Pack Page 14</a:t>
            </a:r>
            <a:endParaRPr kumimoji="0" lang="en-GB" altLang="en-US" sz="1400" b="0" i="0" u="none" strike="noStrike" kern="1200" cap="none" spc="0" normalizeH="0" baseline="0" noProof="0" dirty="0">
              <a:ln>
                <a:noFill/>
              </a:ln>
              <a:solidFill>
                <a:srgbClr val="26262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9103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795158" y="757848"/>
            <a:ext cx="998120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a:ln>
                  <a:noFill/>
                </a:ln>
                <a:solidFill>
                  <a:srgbClr val="26262A"/>
                </a:solidFill>
                <a:effectLst/>
                <a:uLnTx/>
                <a:uFillTx/>
                <a:latin typeface="Roboto Mono"/>
                <a:ea typeface="+mn-ea"/>
                <a:cs typeface="+mn-cs"/>
              </a:rPr>
              <a:t>Which factor do you think was </a:t>
            </a:r>
            <a:r>
              <a:rPr kumimoji="0" lang="en-GB" altLang="en-US" sz="2800" b="1" i="0" u="none" strike="noStrike" kern="1200" cap="none" spc="0" normalizeH="0" baseline="0" noProof="0">
                <a:ln>
                  <a:noFill/>
                </a:ln>
                <a:solidFill>
                  <a:srgbClr val="26262A"/>
                </a:solidFill>
                <a:effectLst/>
                <a:uLnTx/>
                <a:uFillTx/>
                <a:latin typeface="Roboto Mono"/>
                <a:ea typeface="+mn-ea"/>
                <a:cs typeface="+mn-cs"/>
              </a:rPr>
              <a:t>most significant </a:t>
            </a:r>
            <a:r>
              <a:rPr kumimoji="0" lang="en-GB" altLang="en-US" sz="2800" b="0" i="0" u="none" strike="noStrike" kern="1200" cap="none" spc="0" normalizeH="0" baseline="0" noProof="0">
                <a:ln>
                  <a:noFill/>
                </a:ln>
                <a:solidFill>
                  <a:srgbClr val="26262A"/>
                </a:solidFill>
                <a:effectLst/>
                <a:uLnTx/>
                <a:uFillTx/>
                <a:latin typeface="Roboto Mono"/>
                <a:ea typeface="+mn-ea"/>
                <a:cs typeface="+mn-cs"/>
              </a:rPr>
              <a:t>in causing loss of life:</a:t>
            </a:r>
          </a:p>
        </p:txBody>
      </p:sp>
      <p:sp>
        <p:nvSpPr>
          <p:cNvPr id="5" name="TextBox 6"/>
          <p:cNvSpPr txBox="1">
            <a:spLocks noChangeArrowheads="1"/>
          </p:cNvSpPr>
          <p:nvPr/>
        </p:nvSpPr>
        <p:spPr bwMode="auto">
          <a:xfrm>
            <a:off x="1843850" y="1960208"/>
            <a:ext cx="5203490" cy="2677656"/>
          </a:xfrm>
          <a:prstGeom prst="rect">
            <a:avLst/>
          </a:prstGeom>
          <a:noFill/>
          <a:ln w="9525">
            <a:noFill/>
            <a:miter lim="800000"/>
            <a:headEnd/>
            <a:tailEnd/>
          </a:ln>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26262A"/>
                </a:solidFill>
                <a:effectLst/>
                <a:uLnTx/>
                <a:uFillTx/>
                <a:latin typeface="Open Sans"/>
                <a:ea typeface="+mn-ea"/>
                <a:cs typeface="+mn-cs"/>
              </a:rPr>
              <a:t>T</a:t>
            </a:r>
            <a:r>
              <a:rPr kumimoji="0" lang="en-GB" sz="2400" b="0" i="0" u="none" strike="noStrike" kern="1200" cap="none" spc="0" normalizeH="0" baseline="0" noProof="0" smtClean="0">
                <a:ln>
                  <a:noFill/>
                </a:ln>
                <a:solidFill>
                  <a:srgbClr val="26262A"/>
                </a:solidFill>
                <a:effectLst/>
                <a:uLnTx/>
                <a:uFillTx/>
                <a:latin typeface="Open Sans"/>
                <a:ea typeface="+mn-ea"/>
                <a:cs typeface="+mn-cs"/>
              </a:rPr>
              <a:t>here </a:t>
            </a:r>
            <a:r>
              <a:rPr kumimoji="0" lang="en-GB" sz="2400" b="0" i="0" u="none" strike="noStrike" kern="1200" cap="none" spc="0" normalizeH="0" baseline="0" noProof="0" dirty="0">
                <a:ln>
                  <a:noFill/>
                </a:ln>
                <a:solidFill>
                  <a:srgbClr val="26262A"/>
                </a:solidFill>
                <a:effectLst/>
                <a:uLnTx/>
                <a:uFillTx/>
                <a:latin typeface="Open Sans"/>
                <a:ea typeface="+mn-ea"/>
                <a:cs typeface="+mn-cs"/>
              </a:rPr>
              <a:t>were not enough lifeboats on board</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26262A"/>
              </a:solidFill>
              <a:effectLst/>
              <a:uLnTx/>
              <a:uFillTx/>
              <a:latin typeface="Open Sans"/>
              <a:ea typeface="+mn-ea"/>
              <a:cs typeface="+mn-cs"/>
            </a:endParaRPr>
          </a:p>
          <a:p>
            <a:pPr marL="534988" marR="0" lvl="0" indent="-534988"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smtClean="0">
                <a:ln>
                  <a:noFill/>
                </a:ln>
                <a:solidFill>
                  <a:srgbClr val="26262A"/>
                </a:solidFill>
                <a:effectLst/>
                <a:uLnTx/>
                <a:uFillTx/>
                <a:latin typeface="Open Sans"/>
                <a:ea typeface="+mn-ea"/>
                <a:cs typeface="+mn-cs"/>
              </a:rPr>
              <a:t>The </a:t>
            </a:r>
            <a:r>
              <a:rPr kumimoji="0" lang="en-GB" sz="2400" b="0" i="0" u="none" strike="noStrike" kern="1200" cap="none" spc="0" normalizeH="0" baseline="0" noProof="0" dirty="0">
                <a:ln>
                  <a:noFill/>
                </a:ln>
                <a:solidFill>
                  <a:srgbClr val="26262A"/>
                </a:solidFill>
                <a:effectLst/>
                <a:uLnTx/>
                <a:uFillTx/>
                <a:latin typeface="Open Sans"/>
                <a:ea typeface="+mn-ea"/>
                <a:cs typeface="+mn-cs"/>
              </a:rPr>
              <a:t>ship was sailing too fast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smtClean="0">
              <a:ln>
                <a:noFill/>
              </a:ln>
              <a:solidFill>
                <a:srgbClr val="26262A"/>
              </a:solidFill>
              <a:effectLst/>
              <a:uLnTx/>
              <a:uFillTx/>
              <a:latin typeface="Open San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smtClean="0">
                <a:ln>
                  <a:noFill/>
                </a:ln>
                <a:solidFill>
                  <a:srgbClr val="26262A"/>
                </a:solidFill>
                <a:effectLst/>
                <a:uLnTx/>
                <a:uFillTx/>
                <a:latin typeface="Open Sans"/>
                <a:ea typeface="+mn-ea"/>
                <a:cs typeface="+mn-cs"/>
              </a:rPr>
              <a:t>The </a:t>
            </a:r>
            <a:r>
              <a:rPr kumimoji="0" lang="en-GB" sz="2400" b="0" i="0" u="none" strike="noStrike" kern="1200" cap="none" spc="0" normalizeH="0" baseline="0" noProof="0" dirty="0">
                <a:ln>
                  <a:noFill/>
                </a:ln>
                <a:solidFill>
                  <a:srgbClr val="26262A"/>
                </a:solidFill>
                <a:effectLst/>
                <a:uLnTx/>
                <a:uFillTx/>
                <a:latin typeface="Open Sans"/>
                <a:ea typeface="+mn-ea"/>
                <a:cs typeface="+mn-cs"/>
              </a:rPr>
              <a:t>lifeboats were not properly filled </a:t>
            </a:r>
          </a:p>
        </p:txBody>
      </p:sp>
      <p:sp>
        <p:nvSpPr>
          <p:cNvPr id="6" name="Rectangle 6"/>
          <p:cNvSpPr>
            <a:spLocks noChangeArrowheads="1"/>
          </p:cNvSpPr>
          <p:nvPr/>
        </p:nvSpPr>
        <p:spPr bwMode="auto">
          <a:xfrm>
            <a:off x="1795158" y="5330770"/>
            <a:ext cx="91806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0" i="0" u="none" strike="noStrike" kern="1200" cap="none" spc="0" normalizeH="0" baseline="0" noProof="0">
                <a:ln>
                  <a:noFill/>
                </a:ln>
                <a:solidFill>
                  <a:srgbClr val="26262A"/>
                </a:solidFill>
                <a:effectLst/>
                <a:uLnTx/>
                <a:uFillTx/>
                <a:latin typeface="Roboto Mono"/>
                <a:ea typeface="+mn-ea"/>
                <a:cs typeface="+mn-cs"/>
              </a:rPr>
              <a:t>Do you think that any of the causes we have examined today could be considered the </a:t>
            </a:r>
            <a:r>
              <a:rPr kumimoji="0" lang="en-GB" altLang="en-US" b="0" i="1" u="none" strike="noStrike" kern="1200" cap="none" spc="0" normalizeH="0" baseline="0" noProof="0">
                <a:ln>
                  <a:noFill/>
                </a:ln>
                <a:solidFill>
                  <a:srgbClr val="26262A"/>
                </a:solidFill>
                <a:effectLst/>
                <a:uLnTx/>
                <a:uFillTx/>
                <a:latin typeface="Roboto Mono"/>
                <a:ea typeface="+mn-ea"/>
                <a:cs typeface="+mn-cs"/>
              </a:rPr>
              <a:t>only </a:t>
            </a:r>
            <a:r>
              <a:rPr kumimoji="0" lang="en-GB" altLang="en-US" b="0" i="0" u="none" strike="noStrike" kern="1200" cap="none" spc="0" normalizeH="0" baseline="0" noProof="0">
                <a:ln>
                  <a:noFill/>
                </a:ln>
                <a:solidFill>
                  <a:srgbClr val="26262A"/>
                </a:solidFill>
                <a:effectLst/>
                <a:uLnTx/>
                <a:uFillTx/>
                <a:latin typeface="Roboto Mono"/>
                <a:ea typeface="+mn-ea"/>
                <a:cs typeface="+mn-cs"/>
              </a:rPr>
              <a:t>reason why so many lives were lost?</a:t>
            </a:r>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l="29446" t="3522" r="29620" b="9508"/>
          <a:stretch>
            <a:fillRect/>
          </a:stretch>
        </p:blipFill>
        <p:spPr bwMode="auto">
          <a:xfrm>
            <a:off x="7142228" y="1809650"/>
            <a:ext cx="181173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l="30193" t="5414" r="30061" b="10431"/>
          <a:stretch>
            <a:fillRect/>
          </a:stretch>
        </p:blipFill>
        <p:spPr bwMode="auto">
          <a:xfrm>
            <a:off x="8490535" y="2209700"/>
            <a:ext cx="1993075"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MS Titanic lifeboat No.6 approaches rescue ship Carpathia (COPY 1/5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518" y="3000320"/>
            <a:ext cx="1415469"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extLst>
      <p:ext uri="{BB962C8B-B14F-4D97-AF65-F5344CB8AC3E}">
        <p14:creationId xmlns:p14="http://schemas.microsoft.com/office/powerpoint/2010/main" val="1268159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l="11308" t="4315" r="12054" b="51239"/>
          <a:stretch>
            <a:fillRect/>
          </a:stretch>
        </p:blipFill>
        <p:spPr bwMode="auto">
          <a:xfrm>
            <a:off x="3815862" y="3545126"/>
            <a:ext cx="6826616" cy="29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11310" t="6548" r="11905" b="53770"/>
          <a:stretch>
            <a:fillRect/>
          </a:stretch>
        </p:blipFill>
        <p:spPr bwMode="auto">
          <a:xfrm>
            <a:off x="3798277" y="970692"/>
            <a:ext cx="6844202" cy="26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rot="16200000">
            <a:off x="2852495" y="5763848"/>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a:ln>
                  <a:noFill/>
                </a:ln>
                <a:solidFill>
                  <a:srgbClr val="26262A"/>
                </a:solidFill>
                <a:effectLst/>
                <a:uLnTx/>
                <a:uFillTx/>
                <a:latin typeface="Arial" panose="020B0604020202020204" pitchFamily="34" charset="0"/>
                <a:ea typeface="+mn-ea"/>
                <a:cs typeface="+mn-cs"/>
              </a:rPr>
              <a:t>EXT 11-136</a:t>
            </a:r>
          </a:p>
        </p:txBody>
      </p:sp>
    </p:spTree>
    <p:extLst>
      <p:ext uri="{BB962C8B-B14F-4D97-AF65-F5344CB8AC3E}">
        <p14:creationId xmlns:p14="http://schemas.microsoft.com/office/powerpoint/2010/main" val="3334188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04914" y="1879101"/>
            <a:ext cx="8442325" cy="1066800"/>
          </a:xfrm>
        </p:spPr>
        <p:txBody>
          <a:bodyPr/>
          <a:lstStyle/>
          <a:p>
            <a:pPr eaLnBrk="1" hangingPunct="1"/>
            <a:r>
              <a:rPr lang="en-GB" sz="4000" b="1" kern="0">
                <a:solidFill>
                  <a:schemeClr val="tx2"/>
                </a:solidFill>
                <a:ea typeface="+mj-ea"/>
                <a:cs typeface="Arial" charset="0"/>
              </a:rPr>
              <a:t>Find out more…</a:t>
            </a:r>
            <a:endParaRPr lang="en-GB" sz="4000" b="1" kern="0" dirty="0">
              <a:solidFill>
                <a:schemeClr val="tx2"/>
              </a:solidFill>
              <a:ea typeface="+mj-ea"/>
              <a:cs typeface="Arial" charset="0"/>
            </a:endParaRPr>
          </a:p>
        </p:txBody>
      </p:sp>
      <p:sp>
        <p:nvSpPr>
          <p:cNvPr id="32771" name="Rectangle 3"/>
          <p:cNvSpPr>
            <a:spLocks noGrp="1" noChangeArrowheads="1"/>
          </p:cNvSpPr>
          <p:nvPr>
            <p:ph type="body" idx="1"/>
          </p:nvPr>
        </p:nvSpPr>
        <p:spPr>
          <a:xfrm>
            <a:off x="1204914" y="3414277"/>
            <a:ext cx="8126412" cy="2230438"/>
          </a:xfrm>
        </p:spPr>
        <p:txBody>
          <a:bodyPr/>
          <a:lstStyle/>
          <a:p>
            <a:pPr>
              <a:spcBef>
                <a:spcPts val="0"/>
              </a:spcBef>
              <a:spcAft>
                <a:spcPts val="1200"/>
              </a:spcAft>
              <a:buNone/>
            </a:pPr>
            <a:r>
              <a:rPr lang="en-GB" sz="3000">
                <a:cs typeface="Arial" charset="0"/>
                <a:hlinkClick r:id="rId2"/>
              </a:rPr>
              <a:t>education@nationalarchives.gov.uk</a:t>
            </a:r>
            <a:r>
              <a:rPr lang="en-GB" sz="3000">
                <a:cs typeface="Arial" charset="0"/>
              </a:rPr>
              <a:t> </a:t>
            </a:r>
            <a:endParaRPr lang="en-GB" sz="3000" dirty="0">
              <a:cs typeface="Arial" charset="0"/>
            </a:endParaRPr>
          </a:p>
          <a:p>
            <a:pPr>
              <a:spcBef>
                <a:spcPts val="0"/>
              </a:spcBef>
              <a:spcAft>
                <a:spcPts val="1200"/>
              </a:spcAft>
              <a:buNone/>
            </a:pPr>
            <a:r>
              <a:rPr lang="en-GB" sz="3000">
                <a:cs typeface="Arial" charset="0"/>
              </a:rPr>
              <a:t>@The_History_Man</a:t>
            </a:r>
          </a:p>
          <a:p>
            <a:pPr>
              <a:spcBef>
                <a:spcPts val="0"/>
              </a:spcBef>
              <a:spcAft>
                <a:spcPts val="1200"/>
              </a:spcAft>
              <a:buNone/>
            </a:pPr>
            <a:r>
              <a:rPr lang="en-GB" sz="3000">
                <a:cs typeface="Arial" charset="0"/>
              </a:rPr>
              <a:t>@UKNatArchives</a:t>
            </a:r>
          </a:p>
          <a:p>
            <a:pPr>
              <a:spcBef>
                <a:spcPts val="0"/>
              </a:spcBef>
              <a:spcAft>
                <a:spcPts val="1200"/>
              </a:spcAft>
              <a:buNone/>
            </a:pPr>
            <a:r>
              <a:rPr lang="en-GB" sz="3000">
                <a:cs typeface="Arial" charset="0"/>
              </a:rPr>
              <a:t>@</a:t>
            </a:r>
            <a:r>
              <a:rPr lang="en-GB" sz="3000" smtClean="0">
                <a:cs typeface="Arial" charset="0"/>
              </a:rPr>
              <a:t>UKNatArcEdu</a:t>
            </a:r>
          </a:p>
          <a:p>
            <a:pPr>
              <a:spcBef>
                <a:spcPts val="0"/>
              </a:spcBef>
              <a:spcAft>
                <a:spcPts val="1200"/>
              </a:spcAft>
              <a:buNone/>
            </a:pPr>
            <a:r>
              <a:rPr lang="en-GB" sz="3000" smtClean="0">
                <a:cs typeface="Arial" charset="0"/>
              </a:rPr>
              <a:t>@UKNatArcSector</a:t>
            </a:r>
            <a:endParaRPr lang="en-GB" sz="3000" dirty="0">
              <a:cs typeface="Arial" charset="0"/>
            </a:endParaRPr>
          </a:p>
        </p:txBody>
      </p:sp>
      <p:sp>
        <p:nvSpPr>
          <p:cNvPr id="4" name="Rectangle 2"/>
          <p:cNvSpPr txBox="1">
            <a:spLocks noChangeArrowheads="1"/>
          </p:cNvSpPr>
          <p:nvPr/>
        </p:nvSpPr>
        <p:spPr bwMode="auto">
          <a:xfrm>
            <a:off x="1204914" y="2614789"/>
            <a:ext cx="844232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eaLnBrk="1" hangingPunct="1"/>
            <a:r>
              <a:rPr lang="en-GB" sz="4000" kern="0">
                <a:cs typeface="Arial" charset="0"/>
              </a:rPr>
              <a:t>Contact…</a:t>
            </a:r>
            <a:endParaRPr lang="en-GB" sz="3600" kern="0" dirty="0">
              <a:cs typeface="Arial" charset="0"/>
            </a:endParaRPr>
          </a:p>
        </p:txBody>
      </p:sp>
      <p:sp>
        <p:nvSpPr>
          <p:cNvPr id="5" name="Rectangle 3"/>
          <p:cNvSpPr txBox="1">
            <a:spLocks noChangeArrowheads="1"/>
          </p:cNvSpPr>
          <p:nvPr/>
        </p:nvSpPr>
        <p:spPr bwMode="auto">
          <a:xfrm>
            <a:off x="1204914" y="2428687"/>
            <a:ext cx="8126412" cy="1309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Arial" pitchFamily="34" charset="0"/>
              </a:defRPr>
            </a:lvl1pPr>
            <a:lvl2pPr marL="742950" indent="-285750" algn="l" rtl="0" eaLnBrk="0" fontAlgn="base" hangingPunct="0">
              <a:spcBef>
                <a:spcPct val="20000"/>
              </a:spcBef>
              <a:spcAft>
                <a:spcPct val="0"/>
              </a:spcAft>
              <a:buSzPct val="90000"/>
              <a:buFont typeface="Courier New" pitchFamily="49" charset="0"/>
              <a:buChar char="o"/>
              <a:defRPr sz="2400">
                <a:solidFill>
                  <a:schemeClr val="tx1"/>
                </a:solidFill>
                <a:latin typeface="+mn-lt"/>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mn-lt"/>
                <a:cs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mn-lt"/>
                <a:cs typeface="Arial" pitchFamily="34" charset="0"/>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a:lstStyle>
          <a:p>
            <a:pPr eaLnBrk="1" hangingPunct="1">
              <a:buFontTx/>
              <a:buNone/>
            </a:pPr>
            <a:r>
              <a:rPr lang="en-GB" sz="3000">
                <a:cs typeface="Arial" charset="0"/>
                <a:hlinkClick r:id="rId3"/>
              </a:rPr>
              <a:t>www.nationalarchives.gov.uk/education</a:t>
            </a:r>
          </a:p>
        </p:txBody>
      </p:sp>
      <p:sp>
        <p:nvSpPr>
          <p:cNvPr id="6" name="Rectangle 2"/>
          <p:cNvSpPr txBox="1">
            <a:spLocks noChangeArrowheads="1"/>
          </p:cNvSpPr>
          <p:nvPr/>
        </p:nvSpPr>
        <p:spPr bwMode="auto">
          <a:xfrm>
            <a:off x="1204914" y="447004"/>
            <a:ext cx="844232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Arial" pitchFamily="34" charset="0"/>
              </a:defRPr>
            </a:lvl1pPr>
            <a:lvl2pPr algn="l" rtl="0" eaLnBrk="0" fontAlgn="base" hangingPunct="0">
              <a:spcBef>
                <a:spcPct val="0"/>
              </a:spcBef>
              <a:spcAft>
                <a:spcPct val="0"/>
              </a:spcAft>
              <a:defRPr sz="3200" b="1">
                <a:solidFill>
                  <a:schemeClr val="tx2"/>
                </a:solidFill>
                <a:latin typeface="Arial" charset="0"/>
                <a:cs typeface="Arial" charset="0"/>
              </a:defRPr>
            </a:lvl2pPr>
            <a:lvl3pPr algn="l" rtl="0" eaLnBrk="0" fontAlgn="base" hangingPunct="0">
              <a:spcBef>
                <a:spcPct val="0"/>
              </a:spcBef>
              <a:spcAft>
                <a:spcPct val="0"/>
              </a:spcAft>
              <a:defRPr sz="3200" b="1">
                <a:solidFill>
                  <a:schemeClr val="tx2"/>
                </a:solidFill>
                <a:latin typeface="Arial" charset="0"/>
                <a:cs typeface="Arial" charset="0"/>
              </a:defRPr>
            </a:lvl3pPr>
            <a:lvl4pPr algn="l" rtl="0" eaLnBrk="0" fontAlgn="base" hangingPunct="0">
              <a:spcBef>
                <a:spcPct val="0"/>
              </a:spcBef>
              <a:spcAft>
                <a:spcPct val="0"/>
              </a:spcAft>
              <a:defRPr sz="3200" b="1">
                <a:solidFill>
                  <a:schemeClr val="tx2"/>
                </a:solidFill>
                <a:latin typeface="Arial" charset="0"/>
                <a:cs typeface="Arial" charset="0"/>
              </a:defRPr>
            </a:lvl4pPr>
            <a:lvl5pPr algn="l" rtl="0" eaLnBrk="0" fontAlgn="base" hangingPunct="0">
              <a:spcBef>
                <a:spcPct val="0"/>
              </a:spcBef>
              <a:spcAft>
                <a:spcPct val="0"/>
              </a:spcAft>
              <a:defRPr sz="32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eaLnBrk="1" hangingPunct="1"/>
            <a:r>
              <a:rPr lang="en-GB" sz="4000" kern="0">
                <a:cs typeface="Arial" charset="0"/>
              </a:rPr>
              <a:t>Presentation &amp; Resources…</a:t>
            </a:r>
            <a:endParaRPr lang="en-GB" sz="3600" kern="0" dirty="0">
              <a:cs typeface="Arial" charset="0"/>
            </a:endParaRPr>
          </a:p>
        </p:txBody>
      </p:sp>
      <p:sp>
        <p:nvSpPr>
          <p:cNvPr id="7" name="Rectangle 3"/>
          <p:cNvSpPr txBox="1">
            <a:spLocks noChangeArrowheads="1"/>
          </p:cNvSpPr>
          <p:nvPr/>
        </p:nvSpPr>
        <p:spPr bwMode="auto">
          <a:xfrm>
            <a:off x="1204914" y="1242050"/>
            <a:ext cx="8126412" cy="7857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Arial" pitchFamily="34" charset="0"/>
              </a:defRPr>
            </a:lvl1pPr>
            <a:lvl2pPr marL="742950" indent="-285750" algn="l" rtl="0" eaLnBrk="0" fontAlgn="base" hangingPunct="0">
              <a:spcBef>
                <a:spcPct val="20000"/>
              </a:spcBef>
              <a:spcAft>
                <a:spcPct val="0"/>
              </a:spcAft>
              <a:buSzPct val="90000"/>
              <a:buFont typeface="Courier New" pitchFamily="49" charset="0"/>
              <a:buChar char="o"/>
              <a:defRPr sz="2400">
                <a:solidFill>
                  <a:schemeClr val="tx1"/>
                </a:solidFill>
                <a:latin typeface="+mn-lt"/>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mn-lt"/>
                <a:cs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mn-lt"/>
                <a:cs typeface="Arial" pitchFamily="34" charset="0"/>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a:lstStyle>
          <a:p>
            <a:pPr eaLnBrk="1" hangingPunct="1">
              <a:buFontTx/>
              <a:buNone/>
            </a:pPr>
            <a:r>
              <a:rPr lang="en-GB" sz="3000">
                <a:hlinkClick r:id="rId4"/>
              </a:rPr>
              <a:t>http://bit.ly/2gptnvy</a:t>
            </a:r>
            <a:endParaRPr lang="en-GB" sz="3000"/>
          </a:p>
        </p:txBody>
      </p:sp>
    </p:spTree>
    <p:extLst>
      <p:ext uri="{BB962C8B-B14F-4D97-AF65-F5344CB8AC3E}">
        <p14:creationId xmlns:p14="http://schemas.microsoft.com/office/powerpoint/2010/main" val="204994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type="body" sz="quarter" idx="12"/>
          </p:nvPr>
        </p:nvSpPr>
        <p:spPr>
          <a:prstGeom prst="rect">
            <a:avLst/>
          </a:prstGeom>
        </p:spPr>
        <p:txBody>
          <a:bodyPr/>
          <a:lstStyle/>
          <a:p>
            <a:r>
              <a:rPr lang="en-GB" altLang="en-US" smtClean="0"/>
              <a:t>Developing the Activity</a:t>
            </a:r>
          </a:p>
        </p:txBody>
      </p:sp>
      <p:sp>
        <p:nvSpPr>
          <p:cNvPr id="6" name="Text Placeholder 5"/>
          <p:cNvSpPr>
            <a:spLocks noGrp="1"/>
          </p:cNvSpPr>
          <p:nvPr>
            <p:ph type="body" sz="quarter" idx="13"/>
          </p:nvPr>
        </p:nvSpPr>
        <p:spPr>
          <a:xfrm>
            <a:off x="1054099" y="1549400"/>
            <a:ext cx="9342438" cy="4803692"/>
          </a:xfrm>
        </p:spPr>
        <p:txBody>
          <a:bodyPr>
            <a:normAutofit fontScale="92500" lnSpcReduction="20000"/>
          </a:bodyPr>
          <a:lstStyle/>
          <a:p>
            <a:pPr marL="457200" indent="-457200">
              <a:lnSpc>
                <a:spcPct val="110000"/>
              </a:lnSpc>
              <a:buFontTx/>
              <a:buAutoNum type="arabicPeriod"/>
            </a:pPr>
            <a:r>
              <a:rPr lang="en-GB" altLang="en-US" sz="2400"/>
              <a:t>Select documents for their potential to support an enquiry</a:t>
            </a:r>
          </a:p>
          <a:p>
            <a:pPr marL="457200" indent="-457200">
              <a:lnSpc>
                <a:spcPct val="110000"/>
              </a:lnSpc>
              <a:buFontTx/>
              <a:buAutoNum type="arabicPeriod"/>
            </a:pPr>
            <a:r>
              <a:rPr lang="en-GB" altLang="en-US" sz="2400"/>
              <a:t>Use documents for investigation not illustration</a:t>
            </a:r>
          </a:p>
          <a:p>
            <a:pPr marL="457200" indent="-457200">
              <a:lnSpc>
                <a:spcPct val="110000"/>
              </a:lnSpc>
              <a:buFontTx/>
              <a:buAutoNum type="arabicPeriod"/>
            </a:pPr>
            <a:r>
              <a:rPr lang="en-GB" altLang="en-US" sz="2400"/>
              <a:t>Formulate an overarching enquiry question</a:t>
            </a:r>
          </a:p>
          <a:p>
            <a:pPr marL="457200" indent="-457200">
              <a:lnSpc>
                <a:spcPct val="110000"/>
              </a:lnSpc>
              <a:buFontTx/>
              <a:buAutoNum type="arabicPeriod"/>
            </a:pPr>
            <a:r>
              <a:rPr lang="en-GB" altLang="en-US" sz="2400"/>
              <a:t>Sources are used </a:t>
            </a:r>
            <a:r>
              <a:rPr lang="en-GB" altLang="en-US" sz="2400" b="1" i="1" smtClean="0"/>
              <a:t>constructively </a:t>
            </a:r>
            <a:r>
              <a:rPr lang="en-GB" altLang="en-US" sz="2400" smtClean="0"/>
              <a:t>to answer the enquiry question</a:t>
            </a:r>
            <a:endParaRPr lang="en-GB" altLang="en-US" sz="2400" b="1" i="1"/>
          </a:p>
          <a:p>
            <a:pPr marL="457200" indent="-457200">
              <a:lnSpc>
                <a:spcPct val="110000"/>
              </a:lnSpc>
              <a:buFontTx/>
              <a:buAutoNum type="arabicPeriod"/>
            </a:pPr>
            <a:r>
              <a:rPr lang="en-GB" altLang="en-US" sz="2400" smtClean="0"/>
              <a:t>Students investigate to select </a:t>
            </a:r>
            <a:r>
              <a:rPr lang="en-GB" altLang="en-US" sz="2400"/>
              <a:t>evidence to </a:t>
            </a:r>
            <a:r>
              <a:rPr lang="en-GB" altLang="en-US" sz="2400" smtClean="0"/>
              <a:t>support judgements </a:t>
            </a:r>
            <a:r>
              <a:rPr lang="en-GB" altLang="en-US" sz="2400"/>
              <a:t>not </a:t>
            </a:r>
            <a:r>
              <a:rPr lang="en-GB" altLang="en-US" sz="2400" smtClean="0"/>
              <a:t>just to find </a:t>
            </a:r>
            <a:r>
              <a:rPr lang="en-GB" altLang="en-US" sz="2400"/>
              <a:t>information from </a:t>
            </a:r>
            <a:r>
              <a:rPr lang="en-GB" altLang="en-US" sz="2400" smtClean="0"/>
              <a:t>sources</a:t>
            </a:r>
            <a:endParaRPr lang="en-GB" altLang="en-US" sz="2400"/>
          </a:p>
          <a:p>
            <a:pPr marL="457200" indent="-457200">
              <a:lnSpc>
                <a:spcPct val="110000"/>
              </a:lnSpc>
              <a:buFontTx/>
              <a:buAutoNum type="arabicPeriod"/>
            </a:pPr>
            <a:r>
              <a:rPr lang="en-GB" altLang="en-US" sz="2400" smtClean="0"/>
              <a:t>Primary </a:t>
            </a:r>
            <a:r>
              <a:rPr lang="en-GB" altLang="en-US" sz="2400"/>
              <a:t>source </a:t>
            </a:r>
            <a:r>
              <a:rPr lang="en-GB" altLang="en-US" sz="2400" b="1" i="1"/>
              <a:t>First</a:t>
            </a:r>
            <a:r>
              <a:rPr lang="en-GB" altLang="en-US" sz="2400"/>
              <a:t/>
            </a:r>
            <a:br>
              <a:rPr lang="en-GB" altLang="en-US" sz="2400"/>
            </a:br>
            <a:r>
              <a:rPr lang="en-GB" altLang="en-US" sz="2400"/>
              <a:t>Secondary contextual information – </a:t>
            </a:r>
            <a:r>
              <a:rPr lang="en-GB" altLang="en-US" sz="2400" b="1" i="1"/>
              <a:t>Second</a:t>
            </a:r>
            <a:r>
              <a:rPr lang="en-GB" altLang="en-US" sz="2400"/>
              <a:t> </a:t>
            </a:r>
          </a:p>
          <a:p>
            <a:pPr marL="457200" indent="-457200">
              <a:lnSpc>
                <a:spcPct val="110000"/>
              </a:lnSpc>
              <a:buFontTx/>
              <a:buAutoNum type="arabicPeriod"/>
            </a:pPr>
            <a:r>
              <a:rPr lang="en-GB" altLang="en-US" sz="2400"/>
              <a:t>Originals and scanned copies before transcripts (usually)</a:t>
            </a:r>
          </a:p>
          <a:p>
            <a:pPr marL="457200" indent="-457200">
              <a:lnSpc>
                <a:spcPct val="110000"/>
              </a:lnSpc>
              <a:buFontTx/>
              <a:buAutoNum type="arabicPeriod"/>
            </a:pPr>
            <a:r>
              <a:rPr lang="en-GB" altLang="en-US" sz="2400"/>
              <a:t>Full sources or lengthy extracts</a:t>
            </a:r>
          </a:p>
          <a:p>
            <a:pPr marL="457200" indent="-457200">
              <a:lnSpc>
                <a:spcPct val="110000"/>
              </a:lnSpc>
              <a:buFontTx/>
              <a:buAutoNum type="arabicPeriod"/>
            </a:pPr>
            <a:r>
              <a:rPr lang="en-GB" altLang="en-US" sz="2400"/>
              <a:t>Structure &amp; scaffolding for the enquiry </a:t>
            </a:r>
            <a:r>
              <a:rPr lang="en-GB" altLang="en-US" sz="2400" smtClean="0"/>
              <a:t>process</a:t>
            </a:r>
            <a:endParaRPr lang="en-GB" altLang="en-US" sz="2400"/>
          </a:p>
        </p:txBody>
      </p:sp>
      <p:sp>
        <p:nvSpPr>
          <p:cNvPr id="4" name="Slide Number Placeholder 3"/>
          <p:cNvSpPr>
            <a:spLocks noGrp="1"/>
          </p:cNvSpPr>
          <p:nvPr>
            <p:ph type="sldNum" sz="quarter" idx="4294967295"/>
          </p:nvPr>
        </p:nvSpPr>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9F86E10E-9F53-4DE3-AA81-5F3B98E7C765}" type="slidenum">
              <a:rPr lang="en-GB" altLang="en-US" sz="1200">
                <a:solidFill>
                  <a:srgbClr val="898989"/>
                </a:solidFill>
              </a:rPr>
              <a:pPr eaLnBrk="1" hangingPunct="1"/>
              <a:t>5</a:t>
            </a:fld>
            <a:endParaRPr lang="en-GB" altLang="en-US" sz="1200">
              <a:solidFill>
                <a:srgbClr val="898989"/>
              </a:solidFill>
            </a:endParaRPr>
          </a:p>
        </p:txBody>
      </p:sp>
    </p:spTree>
    <p:extLst>
      <p:ext uri="{BB962C8B-B14F-4D97-AF65-F5344CB8AC3E}">
        <p14:creationId xmlns:p14="http://schemas.microsoft.com/office/powerpoint/2010/main" val="4176835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left)">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left)">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mtClean="0"/>
              <a:t>Documents are not just about literacy</a:t>
            </a:r>
            <a:endParaRPr lang="en-GB"/>
          </a:p>
          <a:p>
            <a:endParaRPr lang="en-GB"/>
          </a:p>
        </p:txBody>
      </p:sp>
      <p:sp>
        <p:nvSpPr>
          <p:cNvPr id="4" name="Text Placeholder 3"/>
          <p:cNvSpPr>
            <a:spLocks noGrp="1"/>
          </p:cNvSpPr>
          <p:nvPr>
            <p:ph type="body" sz="quarter" idx="13"/>
          </p:nvPr>
        </p:nvSpPr>
        <p:spPr/>
        <p:txBody>
          <a:bodyPr>
            <a:normAutofit lnSpcReduction="10000"/>
          </a:bodyPr>
          <a:lstStyle/>
          <a:p>
            <a:pPr marL="514350" indent="-514350">
              <a:buFont typeface="+mj-lt"/>
              <a:buAutoNum type="arabicPeriod"/>
            </a:pPr>
            <a:r>
              <a:rPr lang="en-GB" smtClean="0"/>
              <a:t>Use the original (or facsimile)</a:t>
            </a:r>
          </a:p>
          <a:p>
            <a:pPr marL="514350" indent="-514350">
              <a:buFont typeface="+mj-lt"/>
              <a:buAutoNum type="arabicPeriod"/>
            </a:pPr>
            <a:r>
              <a:rPr lang="en-GB" smtClean="0"/>
              <a:t>Use whole documents (or length extracts)</a:t>
            </a:r>
          </a:p>
          <a:p>
            <a:pPr marL="514350" indent="-514350">
              <a:buFont typeface="+mj-lt"/>
              <a:buAutoNum type="arabicPeriod"/>
            </a:pPr>
            <a:r>
              <a:rPr lang="en-GB"/>
              <a:t>Turn barrier words into windows into the document</a:t>
            </a:r>
          </a:p>
          <a:p>
            <a:pPr marL="514350" indent="-514350">
              <a:buFont typeface="+mj-lt"/>
              <a:buAutoNum type="arabicPeriod"/>
            </a:pPr>
            <a:r>
              <a:rPr lang="en-GB" smtClean="0"/>
              <a:t>Don’t use glossaries – identify 5 key words and teach these before the activity</a:t>
            </a:r>
          </a:p>
          <a:p>
            <a:pPr marL="514350" indent="-514350">
              <a:buFont typeface="+mj-lt"/>
              <a:buAutoNum type="arabicPeriod"/>
            </a:pPr>
            <a:r>
              <a:rPr lang="en-GB" smtClean="0"/>
              <a:t>Begin with observations</a:t>
            </a:r>
          </a:p>
          <a:p>
            <a:pPr marL="514350" indent="-514350">
              <a:buFont typeface="+mj-lt"/>
              <a:buAutoNum type="arabicPeriod"/>
            </a:pPr>
            <a:r>
              <a:rPr lang="en-GB" smtClean="0"/>
              <a:t>Encourage questioning</a:t>
            </a:r>
          </a:p>
          <a:p>
            <a:pPr marL="514350" indent="-514350">
              <a:buFont typeface="+mj-lt"/>
              <a:buAutoNum type="arabicPeriod"/>
            </a:pPr>
            <a:r>
              <a:rPr lang="en-GB" smtClean="0"/>
              <a:t>Test hypotheses</a:t>
            </a:r>
          </a:p>
          <a:p>
            <a:pPr marL="514350" indent="-514350">
              <a:buFont typeface="+mj-lt"/>
              <a:buAutoNum type="arabicPeriod"/>
            </a:pPr>
            <a:r>
              <a:rPr lang="en-GB" smtClean="0"/>
              <a:t>Engage own knowledge and prior understanding </a:t>
            </a:r>
          </a:p>
        </p:txBody>
      </p:sp>
    </p:spTree>
    <p:extLst>
      <p:ext uri="{BB962C8B-B14F-4D97-AF65-F5344CB8AC3E}">
        <p14:creationId xmlns:p14="http://schemas.microsoft.com/office/powerpoint/2010/main" val="9417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smtClean="0"/>
              <a:t>Engage Prior Understanding</a:t>
            </a:r>
            <a:endParaRPr lang="en-GB"/>
          </a:p>
          <a:p>
            <a:endParaRPr lang="en-GB"/>
          </a:p>
        </p:txBody>
      </p:sp>
      <p:sp>
        <p:nvSpPr>
          <p:cNvPr id="3" name="Slide Number Placeholder 2"/>
          <p:cNvSpPr>
            <a:spLocks noGrp="1"/>
          </p:cNvSpPr>
          <p:nvPr>
            <p:ph type="sldNum" sz="quarter" idx="4294967295"/>
          </p:nvPr>
        </p:nvSpPr>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6D0C6992-276A-462B-BF2A-2708E0F5DF28}" type="slidenum">
              <a:rPr lang="en-GB" altLang="en-US" sz="1200">
                <a:solidFill>
                  <a:srgbClr val="898989"/>
                </a:solidFill>
              </a:rPr>
              <a:pPr eaLnBrk="1" hangingPunct="1"/>
              <a:t>7</a:t>
            </a:fld>
            <a:endParaRPr lang="en-GB" altLang="en-US" sz="1200">
              <a:solidFill>
                <a:srgbClr val="898989"/>
              </a:solidFill>
            </a:endParaRPr>
          </a:p>
        </p:txBody>
      </p:sp>
      <p:sp>
        <p:nvSpPr>
          <p:cNvPr id="10" name="Content Placeholder 12"/>
          <p:cNvSpPr txBox="1">
            <a:spLocks/>
          </p:cNvSpPr>
          <p:nvPr/>
        </p:nvSpPr>
        <p:spPr>
          <a:xfrm>
            <a:off x="1165302" y="1401027"/>
            <a:ext cx="5781908" cy="3825875"/>
          </a:xfrm>
          <a:prstGeom prst="rect">
            <a:avLst/>
          </a:prstGeom>
          <a:solidFill>
            <a:schemeClr val="bg1"/>
          </a:solidFill>
          <a:ln>
            <a:solidFill>
              <a:srgbClr val="C00000"/>
            </a:solidFill>
          </a:ln>
          <a:effectLst>
            <a:outerShdw blurRad="152400" dist="165100" dir="2700000" algn="tl" rotWithShape="0">
              <a:prstClr val="black">
                <a:alpha val="40000"/>
              </a:prstClr>
            </a:outerShdw>
          </a:effectLst>
        </p:spPr>
        <p:txBody>
          <a:bodyPr/>
          <a:lstStyle/>
          <a:p>
            <a:pPr>
              <a:defRPr/>
            </a:pPr>
            <a:r>
              <a:rPr lang="en-GB" sz="2400" kern="0"/>
              <a:t>“</a:t>
            </a:r>
            <a:r>
              <a:rPr lang="en-GB" sz="2800" kern="0"/>
              <a:t>Students come to the classroom with preconceptions about how the world works. If their initial understanding is not engaged, they may fail to grasp the new concepts and information…”</a:t>
            </a:r>
            <a:endParaRPr lang="en-GB" sz="2400" kern="0"/>
          </a:p>
        </p:txBody>
      </p:sp>
      <p:sp>
        <p:nvSpPr>
          <p:cNvPr id="7" name="Content Placeholder 12"/>
          <p:cNvSpPr txBox="1">
            <a:spLocks/>
          </p:cNvSpPr>
          <p:nvPr/>
        </p:nvSpPr>
        <p:spPr bwMode="auto">
          <a:xfrm>
            <a:off x="1378646" y="5290054"/>
            <a:ext cx="5568563" cy="904449"/>
          </a:xfrm>
          <a:prstGeom prst="rect">
            <a:avLst/>
          </a:prstGeom>
          <a:noFill/>
          <a:ln w="9525">
            <a:noFill/>
            <a:miter lim="800000"/>
            <a:headEnd/>
            <a:tailEnd/>
          </a:ln>
          <a:effectLst/>
        </p:spPr>
        <p:txBody>
          <a:bodyPr/>
          <a:lstStyle/>
          <a:p>
            <a:pPr algn="r">
              <a:lnSpc>
                <a:spcPct val="90000"/>
              </a:lnSpc>
              <a:spcBef>
                <a:spcPct val="40000"/>
              </a:spcBef>
              <a:defRPr/>
            </a:pPr>
            <a:r>
              <a:rPr lang="en-GB" sz="2000" kern="0">
                <a:cs typeface="Arial" charset="0"/>
              </a:rPr>
              <a:t>Suzanne Donovan &amp; John Brandsford</a:t>
            </a:r>
            <a:br>
              <a:rPr lang="en-GB" sz="2000" kern="0">
                <a:cs typeface="Arial" charset="0"/>
              </a:rPr>
            </a:br>
            <a:r>
              <a:rPr lang="en-GB" sz="2000" i="1" kern="0">
                <a:cs typeface="Arial" charset="0"/>
              </a:rPr>
              <a:t>How Students Learn </a:t>
            </a:r>
            <a:r>
              <a:rPr lang="en-GB" sz="2000" kern="0">
                <a:cs typeface="Arial" charset="0"/>
              </a:rPr>
              <a:t>p.1</a:t>
            </a:r>
            <a:r>
              <a:rPr lang="en-GB" sz="2000" i="1" kern="0">
                <a:cs typeface="Arial" charset="0"/>
              </a:rPr>
              <a:t/>
            </a:r>
            <a:br>
              <a:rPr lang="en-GB" sz="2000" i="1" kern="0">
                <a:cs typeface="Arial" charset="0"/>
              </a:rPr>
            </a:br>
            <a:r>
              <a:rPr lang="en-GB" sz="2000" i="1" kern="0">
                <a:cs typeface="Arial" charset="0"/>
              </a:rPr>
              <a:t> </a:t>
            </a:r>
            <a:r>
              <a:rPr lang="en-GB" sz="2000" kern="0">
                <a:cs typeface="Arial" charset="0"/>
              </a:rPr>
              <a:t>National Academies Press 2005</a:t>
            </a:r>
            <a:endParaRPr lang="en-GB" sz="2000" kern="0" dirty="0">
              <a:cs typeface="Arial" charset="0"/>
            </a:endParaRPr>
          </a:p>
        </p:txBody>
      </p:sp>
      <p:pic>
        <p:nvPicPr>
          <p:cNvPr id="8" name="Picture 1" descr="C:\Documents and Settings\apayne\My Documents\My Pictures\How Students Learn.jpg"/>
          <p:cNvPicPr>
            <a:picLocks noChangeAspect="1" noChangeArrowheads="1"/>
          </p:cNvPicPr>
          <p:nvPr/>
        </p:nvPicPr>
        <p:blipFill>
          <a:blip r:embed="rId2"/>
          <a:srcRect/>
          <a:stretch>
            <a:fillRect/>
          </a:stretch>
        </p:blipFill>
        <p:spPr bwMode="auto">
          <a:xfrm>
            <a:off x="7176698" y="1401027"/>
            <a:ext cx="2944812" cy="4202112"/>
          </a:xfrm>
          <a:prstGeom prst="rect">
            <a:avLst/>
          </a:prstGeom>
          <a:solidFill>
            <a:schemeClr val="bg1"/>
          </a:solidFill>
          <a:ln>
            <a:solidFill>
              <a:srgbClr val="C00000"/>
            </a:solidFill>
          </a:ln>
          <a:effectLst>
            <a:outerShdw blurRad="152400" dist="165100" dir="2700000" algn="tl" rotWithShape="0">
              <a:prstClr val="black">
                <a:alpha val="40000"/>
              </a:prstClr>
            </a:outerShdw>
          </a:effectLst>
        </p:spPr>
      </p:pic>
    </p:spTree>
    <p:extLst>
      <p:ext uri="{BB962C8B-B14F-4D97-AF65-F5344CB8AC3E}">
        <p14:creationId xmlns:p14="http://schemas.microsoft.com/office/powerpoint/2010/main" val="160684855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smtClean="0"/>
              <a:t>Locked Down But Not Locked Out…</a:t>
            </a:r>
            <a:endParaRPr lang="en-GB"/>
          </a:p>
        </p:txBody>
      </p:sp>
      <p:sp>
        <p:nvSpPr>
          <p:cNvPr id="8" name="Rectangle 7"/>
          <p:cNvSpPr/>
          <p:nvPr/>
        </p:nvSpPr>
        <p:spPr>
          <a:xfrm>
            <a:off x="1054101" y="5491224"/>
            <a:ext cx="9391649" cy="430887"/>
          </a:xfrm>
          <a:prstGeom prst="rect">
            <a:avLst/>
          </a:prstGeom>
        </p:spPr>
        <p:txBody>
          <a:bodyPr wrap="square">
            <a:spAutoFit/>
          </a:bodyPr>
          <a:lstStyle/>
          <a:p>
            <a:r>
              <a:rPr lang="en-GB" sz="2200">
                <a:hlinkClick r:id="rId3"/>
              </a:rPr>
              <a:t>https://blog.nationalarchives.gov.uk/locked-down-but-not-locked-out</a:t>
            </a:r>
            <a:r>
              <a:rPr lang="en-GB" sz="2200" smtClean="0">
                <a:hlinkClick r:id="rId3"/>
              </a:rPr>
              <a:t>/</a:t>
            </a:r>
            <a:r>
              <a:rPr lang="en-GB" sz="2200" smtClean="0"/>
              <a:t> </a:t>
            </a:r>
            <a:endParaRPr lang="en-GB" sz="220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390" y="1581614"/>
            <a:ext cx="4464042" cy="3625796"/>
          </a:xfrm>
          <a:prstGeom prst="rect">
            <a:avLst/>
          </a:prstGeom>
          <a:noFill/>
          <a:ln>
            <a:solidFill>
              <a:srgbClr val="FF3300"/>
            </a:solidFill>
          </a:ln>
          <a:effectLst>
            <a:outerShdw blurRad="152400" dist="165100" dir="2700000" algn="tl" rotWithShape="0">
              <a:prstClr val="black">
                <a:alpha val="40000"/>
              </a:prst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7778"/>
          <a:stretch/>
        </p:blipFill>
        <p:spPr>
          <a:xfrm>
            <a:off x="1129701" y="1581614"/>
            <a:ext cx="4458355" cy="3625796"/>
          </a:xfrm>
          <a:prstGeom prst="rect">
            <a:avLst/>
          </a:prstGeom>
          <a:noFill/>
          <a:ln>
            <a:solidFill>
              <a:srgbClr val="FF3300"/>
            </a:solidFill>
          </a:ln>
          <a:effectLst>
            <a:outerShdw blurRad="152400" dist="165100" dir="2700000" algn="tl" rotWithShape="0">
              <a:prstClr val="black">
                <a:alpha val="40000"/>
              </a:prstClr>
            </a:outerShdw>
          </a:effectLst>
        </p:spPr>
      </p:pic>
    </p:spTree>
    <p:extLst>
      <p:ext uri="{BB962C8B-B14F-4D97-AF65-F5344CB8AC3E}">
        <p14:creationId xmlns:p14="http://schemas.microsoft.com/office/powerpoint/2010/main" val="27464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946199" y="707365"/>
            <a:ext cx="9565793" cy="5380759"/>
          </a:xfrm>
          <a:prstGeom prst="rect">
            <a:avLst/>
          </a:prstGeom>
          <a:noFill/>
          <a:ln>
            <a:solidFill>
              <a:srgbClr val="FF3300"/>
            </a:solidFill>
          </a:ln>
          <a:effectLst>
            <a:outerShdw blurRad="152400" dist="165100" dir="2700000" algn="tl" rotWithShape="0">
              <a:prstClr val="black">
                <a:alpha val="40000"/>
              </a:prstClr>
            </a:outerShdw>
          </a:effectLst>
        </p:spPr>
      </p:pic>
      <p:sp>
        <p:nvSpPr>
          <p:cNvPr id="3" name="Rectangle 2"/>
          <p:cNvSpPr/>
          <p:nvPr/>
        </p:nvSpPr>
        <p:spPr>
          <a:xfrm>
            <a:off x="892623" y="6219971"/>
            <a:ext cx="9640217" cy="430887"/>
          </a:xfrm>
          <a:prstGeom prst="rect">
            <a:avLst/>
          </a:prstGeom>
          <a:solidFill>
            <a:schemeClr val="bg1"/>
          </a:solidFill>
        </p:spPr>
        <p:txBody>
          <a:bodyPr wrap="square">
            <a:spAutoFit/>
          </a:bodyPr>
          <a:lstStyle/>
          <a:p>
            <a:r>
              <a:rPr lang="en-GB" sz="2200">
                <a:hlinkClick r:id="rId3"/>
              </a:rPr>
              <a:t>https://www.nationalarchives.gov.uk/education/students/time-travel-tv</a:t>
            </a:r>
            <a:r>
              <a:rPr lang="en-GB" sz="2200" smtClean="0">
                <a:hlinkClick r:id="rId3"/>
              </a:rPr>
              <a:t>/</a:t>
            </a:r>
            <a:r>
              <a:rPr lang="en-GB" sz="2200" smtClean="0"/>
              <a:t> </a:t>
            </a:r>
            <a:endParaRPr lang="en-GB" sz="2200"/>
          </a:p>
        </p:txBody>
      </p:sp>
    </p:spTree>
    <p:extLst>
      <p:ext uri="{BB962C8B-B14F-4D97-AF65-F5344CB8AC3E}">
        <p14:creationId xmlns:p14="http://schemas.microsoft.com/office/powerpoint/2010/main" val="301811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v1.potx" id="{556F4431-1E2B-42AC-B219-CEAD77DA4499}" vid="{92EF8CFD-18FF-41B9-B116-33CFA4F64963}"/>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NA font">
      <a:majorFont>
        <a:latin typeface="Roboto Mon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v1.potx" id="{556F4431-1E2B-42AC-B219-CEAD77DA4499}" vid="{B6A91C93-D596-47F9-A623-001EC812FA1D}"/>
    </a:ext>
  </a:extLst>
</a:theme>
</file>

<file path=ppt/theme/theme3.xml><?xml version="1.0" encoding="utf-8"?>
<a:theme xmlns:a="http://schemas.openxmlformats.org/drawingml/2006/main" name="Office Theme">
  <a:themeElements>
    <a:clrScheme name="Custom 3">
      <a:dk1>
        <a:srgbClr val="26262A"/>
      </a:dk1>
      <a:lt1>
        <a:sysClr val="window" lastClr="FFFFFF"/>
      </a:lt1>
      <a:dk2>
        <a:srgbClr val="26262A"/>
      </a:dk2>
      <a:lt2>
        <a:srgbClr val="E7E6E6"/>
      </a:lt2>
      <a:accent1>
        <a:srgbClr val="FBE2BC"/>
      </a:accent1>
      <a:accent2>
        <a:srgbClr val="DDE5D5"/>
      </a:accent2>
      <a:accent3>
        <a:srgbClr val="FAD4D4"/>
      </a:accent3>
      <a:accent4>
        <a:srgbClr val="F8F6E3"/>
      </a:accent4>
      <a:accent5>
        <a:srgbClr val="EDEDED"/>
      </a:accent5>
      <a:accent6>
        <a:srgbClr val="D7B5C6"/>
      </a:accent6>
      <a:hlink>
        <a:srgbClr val="0563C1"/>
      </a:hlink>
      <a:folHlink>
        <a:srgbClr val="954F72"/>
      </a:folHlink>
    </a:clrScheme>
    <a:fontScheme name="New Brand">
      <a:majorFont>
        <a:latin typeface="Roboto Mon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Powerpoint Template.potx" id="{BB345015-CD98-45CC-A0B6-FBCA7FC61CA0}" vid="{485DB24D-A87F-4E3A-8A4C-F9AF490F5D24}"/>
    </a:ext>
  </a:extLst>
</a:theme>
</file>

<file path=ppt/theme/theme4.xml><?xml version="1.0" encoding="utf-8"?>
<a:theme xmlns:a="http://schemas.openxmlformats.org/drawingml/2006/main" name="Custom Design">
  <a:themeElements>
    <a:clrScheme name="Custom 3">
      <a:dk1>
        <a:srgbClr val="26262A"/>
      </a:dk1>
      <a:lt1>
        <a:sysClr val="window" lastClr="FFFFFF"/>
      </a:lt1>
      <a:dk2>
        <a:srgbClr val="26262A"/>
      </a:dk2>
      <a:lt2>
        <a:srgbClr val="E7E6E6"/>
      </a:lt2>
      <a:accent1>
        <a:srgbClr val="FBE2BC"/>
      </a:accent1>
      <a:accent2>
        <a:srgbClr val="DDE5D5"/>
      </a:accent2>
      <a:accent3>
        <a:srgbClr val="FAD4D4"/>
      </a:accent3>
      <a:accent4>
        <a:srgbClr val="F8F6E3"/>
      </a:accent4>
      <a:accent5>
        <a:srgbClr val="EDEDED"/>
      </a:accent5>
      <a:accent6>
        <a:srgbClr val="D7B5C6"/>
      </a:accent6>
      <a:hlink>
        <a:srgbClr val="0563C1"/>
      </a:hlink>
      <a:folHlink>
        <a:srgbClr val="954F72"/>
      </a:folHlink>
    </a:clrScheme>
    <a:fontScheme name="New Brand">
      <a:majorFont>
        <a:latin typeface="Roboto Mon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Powerpoint Template.potx" id="{BB345015-CD98-45CC-A0B6-FBCA7FC61CA0}" vid="{92EDC6CD-ED1E-4CC3-AB44-3AD6E71E0CA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C8CBF4-CACF-41CF-9102-A59008E2FE5E}"/>
</file>

<file path=customXml/itemProps2.xml><?xml version="1.0" encoding="utf-8"?>
<ds:datastoreItem xmlns:ds="http://schemas.openxmlformats.org/officeDocument/2006/customXml" ds:itemID="{1B3BC386-00CF-4480-B695-0250A035AC7A}"/>
</file>

<file path=docProps/app.xml><?xml version="1.0" encoding="utf-8"?>
<Properties xmlns="http://schemas.openxmlformats.org/officeDocument/2006/extended-properties" xmlns:vt="http://schemas.openxmlformats.org/officeDocument/2006/docPropsVTypes">
  <Template/>
  <TotalTime>3019</TotalTime>
  <Words>1697</Words>
  <Application>Microsoft Office PowerPoint</Application>
  <PresentationFormat>Widescreen</PresentationFormat>
  <Paragraphs>191</Paragraphs>
  <Slides>47</Slides>
  <Notes>14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47</vt:i4>
      </vt:variant>
    </vt:vector>
  </HeadingPairs>
  <TitlesOfParts>
    <vt:vector size="55" baseType="lpstr">
      <vt:lpstr>Roboto Mono</vt:lpstr>
      <vt:lpstr>Open Sans</vt:lpstr>
      <vt:lpstr>Arial</vt:lpstr>
      <vt:lpstr>Calibri</vt:lpstr>
      <vt:lpstr>Title slide</vt:lpstr>
      <vt:lpstr>Content slides</vt:lpstr>
      <vt:lpstr>Office Theme</vt:lpstr>
      <vt:lpstr>Custom Design</vt:lpstr>
      <vt:lpstr>PowerPoint Presentation</vt:lpstr>
      <vt:lpstr>Find out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Sinking of the Titanic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out more…</vt:lpstr>
    </vt:vector>
  </TitlesOfParts>
  <Company>The National Archives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Morgan-Dodd, Danielle</dc:creator>
  <cp:lastModifiedBy>Payne, Andrew</cp:lastModifiedBy>
  <cp:revision>64</cp:revision>
  <dcterms:created xsi:type="dcterms:W3CDTF">2019-09-19T10:13:04Z</dcterms:created>
  <dcterms:modified xsi:type="dcterms:W3CDTF">2021-04-29T10:27:47Z</dcterms:modified>
</cp:coreProperties>
</file>