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21"/>
  </p:notesMasterIdLst>
  <p:handoutMasterIdLst>
    <p:handoutMasterId r:id="rId22"/>
  </p:handoutMasterIdLst>
  <p:sldIdLst>
    <p:sldId id="272" r:id="rId2"/>
    <p:sldId id="263" r:id="rId3"/>
    <p:sldId id="264" r:id="rId4"/>
    <p:sldId id="271" r:id="rId5"/>
    <p:sldId id="265" r:id="rId6"/>
    <p:sldId id="266" r:id="rId7"/>
    <p:sldId id="282" r:id="rId8"/>
    <p:sldId id="295" r:id="rId9"/>
    <p:sldId id="267" r:id="rId10"/>
    <p:sldId id="268" r:id="rId11"/>
    <p:sldId id="269" r:id="rId12"/>
    <p:sldId id="274" r:id="rId13"/>
    <p:sldId id="278" r:id="rId14"/>
    <p:sldId id="279" r:id="rId15"/>
    <p:sldId id="287" r:id="rId16"/>
    <p:sldId id="293" r:id="rId17"/>
    <p:sldId id="289" r:id="rId18"/>
    <p:sldId id="291" r:id="rId19"/>
    <p:sldId id="273" r:id="rId20"/>
  </p:sldIdLst>
  <p:sldSz cx="9144000" cy="6858000" type="screen4x3"/>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guide id="6" orient="horz" pos="1026">
          <p15:clr>
            <a:srgbClr val="A4A3A4"/>
          </p15:clr>
        </p15:guide>
        <p15:guide id="7" pos="5545">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50" y="-90"/>
      </p:cViewPr>
      <p:guideLst>
        <p:guide orient="horz" pos="1013"/>
        <p:guide orient="horz" pos="3871"/>
        <p:guide orient="horz" pos="1026"/>
        <p:guide pos="2880"/>
        <p:guide pos="310"/>
        <p:guide pos="5498"/>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5-2-2019</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5-2-2019</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t>Veel overheidsinformatie is in selectielijsten voor archiefbescheiden als te vernietigen gewaardeerd. Daarnaast wordt de neerslag van particuliere archiefvormers met betrekking tot deze gebeurtenissen in de regel niet geacquireerd (verworven). </a:t>
            </a:r>
            <a:endParaRPr lang="nl-NL" sz="1200" dirty="0" smtClean="0"/>
          </a:p>
          <a:p>
            <a:r>
              <a:rPr lang="nl-NL" sz="1200" dirty="0" smtClean="0"/>
              <a:t>De Amsterdamse definitie luidt: </a:t>
            </a:r>
            <a:r>
              <a:rPr lang="nl-NL" sz="1200" b="0" i="0" u="none" strike="noStrike" kern="1200" baseline="0" dirty="0" smtClean="0">
                <a:solidFill>
                  <a:schemeClr val="tx1"/>
                </a:solidFill>
                <a:latin typeface="+mn-lt"/>
                <a:ea typeface="+mn-ea"/>
                <a:cs typeface="+mn-cs"/>
              </a:rPr>
              <a:t>Een </a:t>
            </a:r>
            <a:r>
              <a:rPr lang="nl-NL" sz="1200" b="0" i="0" u="none" strike="noStrike" kern="1200" baseline="0" dirty="0" err="1" smtClean="0">
                <a:solidFill>
                  <a:schemeClr val="tx1"/>
                </a:solidFill>
                <a:latin typeface="+mn-lt"/>
                <a:ea typeface="+mn-ea"/>
                <a:cs typeface="+mn-cs"/>
              </a:rPr>
              <a:t>hotspot</a:t>
            </a:r>
            <a:r>
              <a:rPr lang="nl-NL" sz="1200" b="0" i="0" u="none" strike="noStrike" kern="1200" baseline="0" dirty="0" smtClean="0">
                <a:solidFill>
                  <a:schemeClr val="tx1"/>
                </a:solidFill>
                <a:latin typeface="+mn-lt"/>
                <a:ea typeface="+mn-ea"/>
                <a:cs typeface="+mn-cs"/>
              </a:rPr>
              <a:t> is een gebeurtenis die heeft geleid tot opvallende of intensieve interactie tussen overheden, tussen overheid en samenleving of tussen burgers, bedrijven en instellingen onderling en die tot uitzonderlijk veel maatschappelijke aandacht heeft geleid. </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a:t>
            </a:fld>
            <a:endParaRPr lang="nl-NL" dirty="0"/>
          </a:p>
        </p:txBody>
      </p:sp>
    </p:spTree>
    <p:extLst>
      <p:ext uri="{BB962C8B-B14F-4D97-AF65-F5344CB8AC3E}">
        <p14:creationId xmlns:p14="http://schemas.microsoft.com/office/powerpoint/2010/main" val="320656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In Amsterdam moet een </a:t>
            </a:r>
            <a:r>
              <a:rPr lang="nl-NL" sz="1200" b="0" i="0" u="none" strike="noStrike" kern="1200" baseline="0" dirty="0" err="1" smtClean="0">
                <a:solidFill>
                  <a:schemeClr val="tx1"/>
                </a:solidFill>
                <a:latin typeface="+mn-lt"/>
                <a:ea typeface="+mn-ea"/>
                <a:cs typeface="+mn-cs"/>
              </a:rPr>
              <a:t>hotspot</a:t>
            </a:r>
            <a:r>
              <a:rPr lang="nl-NL" sz="1200" b="0" i="0" u="none" strike="noStrike" kern="1200" baseline="0" dirty="0" smtClean="0">
                <a:solidFill>
                  <a:schemeClr val="tx1"/>
                </a:solidFill>
                <a:latin typeface="+mn-lt"/>
                <a:ea typeface="+mn-ea"/>
                <a:cs typeface="+mn-cs"/>
              </a:rPr>
              <a:t> voldoen aan de volgende drie (dus alle drie) eigenschappen:</a:t>
            </a:r>
          </a:p>
          <a:p>
            <a:r>
              <a:rPr lang="nl-NL" sz="1200" b="0" i="0" u="none" strike="noStrike" kern="1200" baseline="0" dirty="0" smtClean="0">
                <a:solidFill>
                  <a:schemeClr val="tx1"/>
                </a:solidFill>
                <a:latin typeface="+mn-lt"/>
                <a:ea typeface="+mn-ea"/>
                <a:cs typeface="+mn-cs"/>
              </a:rPr>
              <a:t>• De gebeurtenis is eenmalig en kan in de tijd worden afgebakend </a:t>
            </a:r>
          </a:p>
          <a:p>
            <a:r>
              <a:rPr lang="nl-NL" sz="1200" b="0" i="0" u="none" strike="noStrike" kern="1200" baseline="0" dirty="0" smtClean="0">
                <a:solidFill>
                  <a:schemeClr val="tx1"/>
                </a:solidFill>
                <a:latin typeface="+mn-lt"/>
                <a:ea typeface="+mn-ea"/>
                <a:cs typeface="+mn-cs"/>
              </a:rPr>
              <a:t>• De gebeurtenis leidt tot opvallende of intensieve interactie tussen overheden, tussen overheid en samenleving of tussen burgers, bedrijven en instellingen onderling </a:t>
            </a:r>
          </a:p>
          <a:p>
            <a:r>
              <a:rPr lang="nl-NL" sz="1200" b="0" i="0" u="none" strike="noStrike" kern="1200" baseline="0" dirty="0" smtClean="0">
                <a:solidFill>
                  <a:schemeClr val="tx1"/>
                </a:solidFill>
                <a:latin typeface="+mn-lt"/>
                <a:ea typeface="+mn-ea"/>
                <a:cs typeface="+mn-cs"/>
              </a:rPr>
              <a:t>• De gebeurtenis leidt tot uitzonderlijk veel maatschappelijke aandacht (zowel beroering, als ontroering, als vervoering) </a:t>
            </a:r>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362311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Amsterdam is de hotspotmonitor opgezet vanuit het acquisitiebeleid voor particuliere archieven. Dit betekent dat we andere keuzes hebben gemaakt</a:t>
            </a:r>
            <a:r>
              <a:rPr lang="nl-NL" baseline="0" dirty="0" smtClean="0"/>
              <a:t> in de opzet van de hotspotmonitor, en in de uitvoering ervan. Het Amsterdamse stadsarchief heeft een sterke collectie particuliere archieven en verwerft al van oudsher los archiefmateriaal ten aanzien van opvallende gebeurtenissen, personen, plekken en ontwikkelingen. Meer trendmatige ontwikkelingen worden geacquireerd met behulp van een trendanalyse. Zo zijn stijgende huizenprijzen geen </a:t>
            </a:r>
            <a:r>
              <a:rPr lang="nl-NL" baseline="0" dirty="0" err="1" smtClean="0"/>
              <a:t>hotspot</a:t>
            </a:r>
            <a:r>
              <a:rPr lang="nl-NL" baseline="0" dirty="0" smtClean="0"/>
              <a:t>, maar helaas een trend in Amsterdam.</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6</a:t>
            </a:fld>
            <a:endParaRPr lang="nl-NL" dirty="0"/>
          </a:p>
        </p:txBody>
      </p:sp>
    </p:spTree>
    <p:extLst>
      <p:ext uri="{BB962C8B-B14F-4D97-AF65-F5344CB8AC3E}">
        <p14:creationId xmlns:p14="http://schemas.microsoft.com/office/powerpoint/2010/main" val="3868100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Brieven en kaarten verstuurd aan de </a:t>
            </a:r>
            <a:r>
              <a:rPr lang="nl-NL" dirty="0" smtClean="0"/>
              <a:t>gemeente</a:t>
            </a:r>
            <a:r>
              <a:rPr lang="nl-NL" baseline="0" dirty="0" smtClean="0"/>
              <a:t> en de </a:t>
            </a:r>
            <a:r>
              <a:rPr lang="nl-NL" baseline="0" dirty="0"/>
              <a:t>ambtswoning of neergelegd bij de ambtswoning</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13</a:t>
            </a:fld>
            <a:endParaRPr lang="nl-NL" dirty="0"/>
          </a:p>
        </p:txBody>
      </p:sp>
    </p:spTree>
    <p:extLst>
      <p:ext uri="{BB962C8B-B14F-4D97-AF65-F5344CB8AC3E}">
        <p14:creationId xmlns:p14="http://schemas.microsoft.com/office/powerpoint/2010/main" val="4087361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Tekeningen</a:t>
            </a:r>
            <a:r>
              <a:rPr lang="nl-NL" baseline="0" dirty="0"/>
              <a:t> van kinderen uit groep 4 van een Amsterdamse basisschool naar aanleiding van het terugtreden van </a:t>
            </a:r>
            <a:r>
              <a:rPr lang="nl-NL" baseline="0" dirty="0" err="1"/>
              <a:t>Van</a:t>
            </a:r>
            <a:r>
              <a:rPr lang="nl-NL" baseline="0" dirty="0"/>
              <a:t> der Laan als burgemeester</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14</a:t>
            </a:fld>
            <a:endParaRPr lang="nl-NL" dirty="0"/>
          </a:p>
        </p:txBody>
      </p:sp>
    </p:spTree>
    <p:extLst>
      <p:ext uri="{BB962C8B-B14F-4D97-AF65-F5344CB8AC3E}">
        <p14:creationId xmlns:p14="http://schemas.microsoft.com/office/powerpoint/2010/main" val="36204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Aankondiging</a:t>
            </a:r>
            <a:r>
              <a:rPr lang="nl-NL" baseline="0" dirty="0"/>
              <a:t> </a:t>
            </a:r>
            <a:r>
              <a:rPr lang="nl-NL" baseline="0" dirty="0" smtClean="0"/>
              <a:t>door de gemeente Amsterdam van </a:t>
            </a:r>
            <a:r>
              <a:rPr lang="nl-NL" baseline="0" dirty="0"/>
              <a:t>het overlijden van </a:t>
            </a:r>
            <a:r>
              <a:rPr lang="nl-NL" baseline="0" dirty="0" err="1"/>
              <a:t>Van</a:t>
            </a:r>
            <a:r>
              <a:rPr lang="nl-NL" baseline="0" dirty="0"/>
              <a:t> der Laan op twitter, met </a:t>
            </a:r>
            <a:r>
              <a:rPr lang="nl-NL" baseline="0" dirty="0" smtClean="0"/>
              <a:t>reacties (op de sheet niet zichtbaar). </a:t>
            </a:r>
            <a:r>
              <a:rPr lang="nl-NL" baseline="0" dirty="0"/>
              <a:t>Gearchiveerd </a:t>
            </a:r>
            <a:r>
              <a:rPr lang="nl-NL" baseline="0" dirty="0" smtClean="0"/>
              <a:t>als </a:t>
            </a:r>
            <a:r>
              <a:rPr lang="nl-NL" baseline="0" dirty="0" err="1" smtClean="0"/>
              <a:t>warc</a:t>
            </a:r>
            <a:r>
              <a:rPr lang="nl-NL" baseline="0" dirty="0" smtClean="0"/>
              <a:t> file met behulp van het programma </a:t>
            </a:r>
            <a:r>
              <a:rPr lang="nl-NL" baseline="0" dirty="0" err="1" smtClean="0"/>
              <a:t>Webrecorder</a:t>
            </a:r>
            <a:r>
              <a:rPr lang="nl-NL" baseline="0" dirty="0" smtClean="0"/>
              <a:t>. (Ik kon niet in een keer een screenshot maken dus deze afbeelding bestaat uit twee aan elkaar geplakte screenshots, en ziet er daarom een beetje vreemd uit)</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15</a:t>
            </a:fld>
            <a:endParaRPr lang="nl-NL" dirty="0"/>
          </a:p>
        </p:txBody>
      </p:sp>
    </p:spTree>
    <p:extLst>
      <p:ext uri="{BB962C8B-B14F-4D97-AF65-F5344CB8AC3E}">
        <p14:creationId xmlns:p14="http://schemas.microsoft.com/office/powerpoint/2010/main" val="576539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f-ZA" dirty="0" smtClean="0"/>
              <a:t>Database van gearchiveerde tweets, geharvest van</a:t>
            </a:r>
            <a:r>
              <a:rPr lang="af-ZA" baseline="0" dirty="0" smtClean="0"/>
              <a:t> 6 tot en met 12 oktober 2017 </a:t>
            </a:r>
            <a:r>
              <a:rPr lang="af-ZA" dirty="0" smtClean="0"/>
              <a:t>met behulp van de open source tool Twitter</a:t>
            </a:r>
            <a:r>
              <a:rPr lang="af-ZA" baseline="0" dirty="0" smtClean="0"/>
              <a:t> Archiving Google Sheets (TAGS). De kolom met twitter handles (user names) is in deze sheet verwijderd. </a:t>
            </a:r>
            <a:endParaRPr lang="af-ZA" dirty="0" smtClean="0"/>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16</a:t>
            </a:fld>
            <a:endParaRPr lang="nl-NL" dirty="0"/>
          </a:p>
        </p:txBody>
      </p:sp>
    </p:spTree>
    <p:extLst>
      <p:ext uri="{BB962C8B-B14F-4D97-AF65-F5344CB8AC3E}">
        <p14:creationId xmlns:p14="http://schemas.microsoft.com/office/powerpoint/2010/main" val="3366350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Evenement</a:t>
            </a:r>
            <a:r>
              <a:rPr lang="nl-NL" baseline="0" dirty="0"/>
              <a:t> op Facebook: Applaus voor </a:t>
            </a:r>
            <a:r>
              <a:rPr lang="nl-NL" baseline="0" dirty="0" err="1"/>
              <a:t>Eber</a:t>
            </a:r>
            <a:r>
              <a:rPr lang="nl-NL" baseline="0" dirty="0"/>
              <a:t> (klappen voor de ambtswoning). </a:t>
            </a:r>
            <a:r>
              <a:rPr lang="nl-NL" baseline="0" dirty="0" smtClean="0"/>
              <a:t>PDF-download gemaakt met Adobe Acrobat Pro. Iets om te archiveren</a:t>
            </a:r>
            <a:r>
              <a:rPr lang="nl-NL" baseline="0" dirty="0"/>
              <a:t>?</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17</a:t>
            </a:fld>
            <a:endParaRPr lang="nl-NL" dirty="0"/>
          </a:p>
        </p:txBody>
      </p:sp>
    </p:spTree>
    <p:extLst>
      <p:ext uri="{BB962C8B-B14F-4D97-AF65-F5344CB8AC3E}">
        <p14:creationId xmlns:p14="http://schemas.microsoft.com/office/powerpoint/2010/main" val="831366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Website gemeente: Amsterdammers kiezen plaats en ontwerp voor de afscheidsboodschap van </a:t>
            </a:r>
            <a:r>
              <a:rPr lang="nl-NL" dirty="0" err="1"/>
              <a:t>Van</a:t>
            </a:r>
            <a:r>
              <a:rPr lang="nl-NL" dirty="0"/>
              <a:t> der </a:t>
            </a:r>
            <a:r>
              <a:rPr lang="nl-NL" dirty="0" smtClean="0"/>
              <a:t>Laan. Webpagina</a:t>
            </a:r>
            <a:r>
              <a:rPr lang="nl-NL" baseline="0" dirty="0" smtClean="0"/>
              <a:t> gearchiveerd op 7 januari 2019 met </a:t>
            </a:r>
            <a:r>
              <a:rPr lang="nl-NL" baseline="0" dirty="0" err="1" smtClean="0"/>
              <a:t>HTTrack</a:t>
            </a:r>
            <a:r>
              <a:rPr lang="nl-NL" baseline="0" dirty="0" smtClean="0"/>
              <a:t>.</a:t>
            </a:r>
            <a:endParaRPr lang="nl-NL" dirty="0"/>
          </a:p>
        </p:txBody>
      </p:sp>
      <p:sp>
        <p:nvSpPr>
          <p:cNvPr id="4" name="Tijdelijke aanduiding voor dianummer 3"/>
          <p:cNvSpPr>
            <a:spLocks noGrp="1"/>
          </p:cNvSpPr>
          <p:nvPr>
            <p:ph type="sldNum" sz="quarter" idx="5"/>
          </p:nvPr>
        </p:nvSpPr>
        <p:spPr/>
        <p:txBody>
          <a:bodyPr/>
          <a:lstStyle/>
          <a:p>
            <a:fld id="{697381A9-0C9E-4D3A-A28B-AC4E168A57BC}" type="slidenum">
              <a:rPr lang="nl-NL" smtClean="0"/>
              <a:pPr/>
              <a:t>18</a:t>
            </a:fld>
            <a:endParaRPr lang="nl-NL" dirty="0"/>
          </a:p>
        </p:txBody>
      </p:sp>
    </p:spTree>
    <p:extLst>
      <p:ext uri="{BB962C8B-B14F-4D97-AF65-F5344CB8AC3E}">
        <p14:creationId xmlns:p14="http://schemas.microsoft.com/office/powerpoint/2010/main" val="1530552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08649"/>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2B73D82E-34C7-4443-9795-4B5B5DED72AE}" type="datetime1">
              <a:rPr lang="nl-NL" noProof="1" smtClean="0"/>
              <a:t>5-2-2019</a:t>
            </a:fld>
            <a:endParaRPr lang="nl-NL" noProof="1"/>
          </a:p>
        </p:txBody>
      </p:sp>
      <p:sp>
        <p:nvSpPr>
          <p:cNvPr id="33" name="Afgeronde rechthoek 32"/>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5-2-2019</a:t>
            </a:fld>
            <a:endParaRPr lang="nl-NL" dirty="0"/>
          </a:p>
        </p:txBody>
      </p:sp>
      <p:sp>
        <p:nvSpPr>
          <p:cNvPr id="4" name="Tijdelijke aanduiding voor voettekst 3"/>
          <p:cNvSpPr>
            <a:spLocks noGrp="1" noSelect="1"/>
          </p:cNvSpPr>
          <p:nvPr>
            <p:ph type="ftr" sz="quarter" idx="11"/>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5-2-2019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5-2-2019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5-2-2019</a:t>
            </a:fld>
            <a:endParaRPr lang="nl-NL" dirty="0"/>
          </a:p>
        </p:txBody>
      </p:sp>
      <p:sp>
        <p:nvSpPr>
          <p:cNvPr id="5" name="Tijdelijke aanduiding voor voettekst 4"/>
          <p:cNvSpPr>
            <a:spLocks noGrp="1" noSelect="1"/>
          </p:cNvSpPr>
          <p:nvPr>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0"/>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63513"/>
            <a:ext cx="2563812"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0071"/>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594908"/>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50B920D6-429A-4D24-80D4-83EA9CF7A845}" type="datetime1">
              <a:rPr lang="nl-NL" noProof="1" smtClean="0"/>
              <a:t>5-2-2019</a:t>
            </a:fld>
            <a:endParaRPr lang="nl-NL"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182563" y="163513"/>
            <a:ext cx="2563812"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5-2-2019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5-2-2019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5-2-2019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a:t>Via Invoegen | Koptekst en voettekst kunt u de tekst wijzigen</a:t>
            </a:r>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3366000"/>
            <a:ext cx="381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781971" y="3366000"/>
            <a:ext cx="381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5-2-2019</a:t>
            </a:fld>
            <a:endParaRPr lang="nl-NL" dirty="0"/>
          </a:p>
        </p:txBody>
      </p:sp>
      <p:sp>
        <p:nvSpPr>
          <p:cNvPr id="3" name="Tijdelijke aanduiding voor voettekst 2"/>
          <p:cNvSpPr>
            <a:spLocks noGrp="1" noSelect="1"/>
          </p:cNvSpPr>
          <p:nvPr>
            <p:ph type="ftr" sz="quarter" idx="16"/>
          </p:nvPr>
        </p:nvSpPr>
        <p:spPr bwMode="gray"/>
        <p:txBody>
          <a:bodyPr/>
          <a:lstStyle/>
          <a:p>
            <a:r>
              <a:rPr lang="nl-NL" dirty="0"/>
              <a:t>Via Invoegen | Koptekst en voettekst kunt u de tekst wijzigen</a:t>
            </a:r>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998333"/>
            <a:ext cx="8010000" cy="1143000"/>
          </a:xfrm>
        </p:spPr>
        <p:txBody>
          <a:bodyPr/>
          <a:lstStyle>
            <a:lvl1pPr>
              <a:defRPr/>
            </a:lvl1pPr>
          </a:lstStyle>
          <a:p>
            <a:r>
              <a:rPr lang="nl-NL" dirty="0"/>
              <a:t>Titel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5-2-2019</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a:t>Via Invoegen | Koptekst en voettekst kunt u de tekst wijzigen</a:t>
            </a:r>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5-2-2019</a:t>
            </a:fld>
            <a:endParaRPr lang="nl-NL" dirty="0"/>
          </a:p>
        </p:txBody>
      </p:sp>
      <p:sp>
        <p:nvSpPr>
          <p:cNvPr id="5"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dirty="0"/>
              <a:t>Via Invoegen | Koptekst en voettekst kunt u de tekst wijzigen</a:t>
            </a:r>
          </a:p>
        </p:txBody>
      </p:sp>
      <p:sp>
        <p:nvSpPr>
          <p:cNvPr id="6"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vng.nl/files/vng/publicaties/2017/aido_handreiking_hotspot-monitor.05-10-2017.pdf" TargetMode="External"/><Relationship Id="rId2" Type="http://schemas.openxmlformats.org/officeDocument/2006/relationships/hyperlink" Target="https://kia.pleio.nl/files/view/55794170/StadsarchiefAmsterdam_Hotspotmonitor_10.pdf" TargetMode="External"/><Relationship Id="rId1" Type="http://schemas.openxmlformats.org/officeDocument/2006/relationships/slideLayout" Target="../slideLayouts/slideLayout2.xml"/><Relationship Id="rId4" Type="http://schemas.openxmlformats.org/officeDocument/2006/relationships/hyperlink" Target="https://kia.pleio.nl/groups/view/41453152/kennisplatform-particuliere-archieven/wiki/view/55794149/toolkit-hotspots"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nationaalarchief.nl/archiveren/waardering-en-selecti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791771"/>
            <a:ext cx="7344815" cy="4552611"/>
          </a:xfrm>
          <a:prstGeom prst="rect">
            <a:avLst/>
          </a:prstGeom>
        </p:spPr>
      </p:pic>
      <p:sp>
        <p:nvSpPr>
          <p:cNvPr id="2" name="Titel 1"/>
          <p:cNvSpPr>
            <a:spLocks noGrp="1"/>
          </p:cNvSpPr>
          <p:nvPr>
            <p:ph type="ctrTitle"/>
          </p:nvPr>
        </p:nvSpPr>
        <p:spPr>
          <a:xfrm>
            <a:off x="981045" y="1124745"/>
            <a:ext cx="7344000" cy="1800200"/>
          </a:xfrm>
        </p:spPr>
        <p:txBody>
          <a:bodyPr/>
          <a:lstStyle/>
          <a:p>
            <a:r>
              <a:rPr lang="nl-NL" sz="4800" dirty="0"/>
              <a:t>De Amsterdamse hotspotmonitor</a:t>
            </a:r>
          </a:p>
        </p:txBody>
      </p:sp>
      <p:sp>
        <p:nvSpPr>
          <p:cNvPr id="3" name="Ondertitel 2"/>
          <p:cNvSpPr>
            <a:spLocks noGrp="1"/>
          </p:cNvSpPr>
          <p:nvPr>
            <p:ph type="subTitle" idx="1"/>
          </p:nvPr>
        </p:nvSpPr>
        <p:spPr>
          <a:xfrm>
            <a:off x="971600" y="5373216"/>
            <a:ext cx="7353445" cy="432048"/>
          </a:xfrm>
        </p:spPr>
        <p:txBody>
          <a:bodyPr/>
          <a:lstStyle/>
          <a:p>
            <a:r>
              <a:rPr lang="nl-NL" sz="2400" dirty="0"/>
              <a:t>Mirjam Schaap, Stadsarchief Amsterdam</a:t>
            </a:r>
          </a:p>
        </p:txBody>
      </p:sp>
      <p:sp>
        <p:nvSpPr>
          <p:cNvPr id="4" name="Tijdelijke aanduiding voor datum 3"/>
          <p:cNvSpPr>
            <a:spLocks noGrp="1"/>
          </p:cNvSpPr>
          <p:nvPr>
            <p:ph type="dt" sz="half" idx="10"/>
          </p:nvPr>
        </p:nvSpPr>
        <p:spPr>
          <a:xfrm>
            <a:off x="971600" y="5805265"/>
            <a:ext cx="6048672" cy="916870"/>
          </a:xfrm>
        </p:spPr>
        <p:txBody>
          <a:bodyPr/>
          <a:lstStyle/>
          <a:p>
            <a:r>
              <a:rPr lang="nl-NL" noProof="1" smtClean="0"/>
              <a:t>KIA-bijeenkomst </a:t>
            </a:r>
            <a:r>
              <a:rPr lang="nl-NL" noProof="1"/>
              <a:t>Duurzaam Informatiebeheer 31 januari 2019</a:t>
            </a:r>
          </a:p>
        </p:txBody>
      </p:sp>
      <p:sp>
        <p:nvSpPr>
          <p:cNvPr id="6" name="Tekstvak 5"/>
          <p:cNvSpPr txBox="1"/>
          <p:nvPr/>
        </p:nvSpPr>
        <p:spPr>
          <a:xfrm>
            <a:off x="971600" y="6373214"/>
            <a:ext cx="7920880" cy="523220"/>
          </a:xfrm>
          <a:prstGeom prst="rect">
            <a:avLst/>
          </a:prstGeom>
          <a:noFill/>
        </p:spPr>
        <p:txBody>
          <a:bodyPr wrap="square" lIns="0" tIns="0" rIns="0" bIns="0" rtlCol="0">
            <a:spAutoFit/>
          </a:bodyPr>
          <a:lstStyle/>
          <a:p>
            <a:r>
              <a:rPr lang="en-US" sz="1000" dirty="0" err="1"/>
              <a:t>Museumplein</a:t>
            </a:r>
            <a:r>
              <a:rPr lang="en-US" sz="1000" dirty="0"/>
              <a:t> with my long </a:t>
            </a:r>
            <a:r>
              <a:rPr lang="en-US" sz="1000" dirty="0" err="1" smtClean="0"/>
              <a:t>selfiestick</a:t>
            </a:r>
            <a:r>
              <a:rPr lang="en-US" sz="1000" dirty="0" smtClean="0"/>
              <a:t>. </a:t>
            </a:r>
            <a:r>
              <a:rPr lang="en-US" sz="1000" dirty="0" err="1" smtClean="0"/>
              <a:t>Foto</a:t>
            </a:r>
            <a:r>
              <a:rPr lang="en-US" sz="1000" dirty="0" smtClean="0"/>
              <a:t>: </a:t>
            </a:r>
            <a:r>
              <a:rPr lang="nl-NL" sz="1000" dirty="0"/>
              <a:t>Marc </a:t>
            </a:r>
            <a:r>
              <a:rPr lang="nl-NL" sz="1000" dirty="0" err="1"/>
              <a:t>Faasse</a:t>
            </a:r>
            <a:r>
              <a:rPr lang="nl-NL" sz="1000" dirty="0"/>
              <a:t>, Collectie Stadsarchief Amsterdam: documentaire foto-opdrachten (toegangsnummer 10002, inventarisnummer 5950</a:t>
            </a:r>
            <a:r>
              <a:rPr lang="nl-NL" sz="1000" dirty="0" smtClean="0"/>
              <a:t>). De drukte in de stad is een van de trends die door  het Stadsarchief wordt gedocumenteerd (en is dus geen </a:t>
            </a:r>
            <a:r>
              <a:rPr lang="nl-NL" sz="1000" dirty="0" err="1" smtClean="0"/>
              <a:t>hotspot</a:t>
            </a:r>
            <a:r>
              <a:rPr lang="nl-NL" sz="1000" dirty="0" smtClean="0"/>
              <a:t>).</a:t>
            </a:r>
            <a:endParaRPr lang="nl-NL" sz="1000" dirty="0"/>
          </a:p>
          <a:p>
            <a:endParaRPr lang="nl-NL" sz="1400" dirty="0"/>
          </a:p>
        </p:txBody>
      </p:sp>
    </p:spTree>
    <p:extLst>
      <p:ext uri="{BB962C8B-B14F-4D97-AF65-F5344CB8AC3E}">
        <p14:creationId xmlns:p14="http://schemas.microsoft.com/office/powerpoint/2010/main" val="308423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5" y="836712"/>
            <a:ext cx="7488832" cy="720080"/>
          </a:xfrm>
        </p:spPr>
        <p:txBody>
          <a:bodyPr/>
          <a:lstStyle/>
          <a:p>
            <a:r>
              <a:rPr lang="nl-NL" dirty="0"/>
              <a:t>Hartfalen Abdelhak </a:t>
            </a:r>
            <a:r>
              <a:rPr lang="nl-NL" dirty="0" err="1"/>
              <a:t>Nouri</a:t>
            </a:r>
            <a:r>
              <a:rPr lang="nl-NL" dirty="0"/>
              <a:t/>
            </a:r>
            <a:br>
              <a:rPr lang="nl-NL" dirty="0"/>
            </a:br>
            <a:endParaRPr lang="nl-NL" dirty="0"/>
          </a:p>
        </p:txBody>
      </p:sp>
      <p:pic>
        <p:nvPicPr>
          <p:cNvPr id="7" name="Tijdelijke aanduiding voor inhoud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1484784"/>
            <a:ext cx="7746854" cy="4957986"/>
          </a:xfrm>
        </p:spPr>
      </p:pic>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10</a:t>
            </a:fld>
            <a:endParaRPr lang="nl-NL" dirty="0"/>
          </a:p>
        </p:txBody>
      </p:sp>
    </p:spTree>
    <p:extLst>
      <p:ext uri="{BB962C8B-B14F-4D97-AF65-F5344CB8AC3E}">
        <p14:creationId xmlns:p14="http://schemas.microsoft.com/office/powerpoint/2010/main" val="186049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7584" y="836712"/>
            <a:ext cx="3096345" cy="504420"/>
          </a:xfrm>
        </p:spPr>
        <p:txBody>
          <a:bodyPr/>
          <a:lstStyle/>
          <a:p>
            <a:r>
              <a:rPr lang="nl-NL" dirty="0" err="1"/>
              <a:t>Restyling</a:t>
            </a:r>
            <a:r>
              <a:rPr lang="nl-NL" dirty="0"/>
              <a:t> Sinterklaas-intocht</a:t>
            </a:r>
          </a:p>
        </p:txBody>
      </p:sp>
      <p:pic>
        <p:nvPicPr>
          <p:cNvPr id="7" name="Tijdelijke aanduiding voor inhoud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3980" y="188640"/>
            <a:ext cx="4128459" cy="6192688"/>
          </a:xfrm>
        </p:spPr>
      </p:pic>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11</a:t>
            </a:fld>
            <a:endParaRPr lang="nl-NL" dirty="0"/>
          </a:p>
        </p:txBody>
      </p:sp>
    </p:spTree>
    <p:extLst>
      <p:ext uri="{BB962C8B-B14F-4D97-AF65-F5344CB8AC3E}">
        <p14:creationId xmlns:p14="http://schemas.microsoft.com/office/powerpoint/2010/main" val="3211924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3"/>
            <a:ext cx="8010000" cy="1080120"/>
          </a:xfrm>
        </p:spPr>
        <p:txBody>
          <a:bodyPr/>
          <a:lstStyle/>
          <a:p>
            <a:r>
              <a:rPr lang="nl-NL" dirty="0"/>
              <a:t>Aanpak</a:t>
            </a:r>
          </a:p>
        </p:txBody>
      </p:sp>
      <p:sp>
        <p:nvSpPr>
          <p:cNvPr id="3" name="Tijdelijke aanduiding voor inhoud 2"/>
          <p:cNvSpPr>
            <a:spLocks noGrp="1"/>
          </p:cNvSpPr>
          <p:nvPr>
            <p:ph idx="1"/>
          </p:nvPr>
        </p:nvSpPr>
        <p:spPr>
          <a:xfrm>
            <a:off x="781563" y="2348880"/>
            <a:ext cx="8010000" cy="3805858"/>
          </a:xfrm>
        </p:spPr>
        <p:txBody>
          <a:bodyPr/>
          <a:lstStyle/>
          <a:p>
            <a:r>
              <a:rPr lang="nl-NL" dirty="0" err="1"/>
              <a:t>Adhoc</a:t>
            </a:r>
            <a:r>
              <a:rPr lang="nl-NL" dirty="0"/>
              <a:t>, zodra zich een (mogelijke) </a:t>
            </a:r>
            <a:r>
              <a:rPr lang="nl-NL" dirty="0" err="1"/>
              <a:t>hotspot</a:t>
            </a:r>
            <a:r>
              <a:rPr lang="nl-NL" dirty="0"/>
              <a:t> voordoet</a:t>
            </a:r>
          </a:p>
          <a:p>
            <a:r>
              <a:rPr lang="nl-NL" dirty="0"/>
              <a:t>Achteraf, na het in kaart brengen van de context en de actoren</a:t>
            </a:r>
          </a:p>
          <a:p>
            <a:endParaRPr lang="nl-NL" dirty="0"/>
          </a:p>
          <a:p>
            <a:r>
              <a:rPr lang="nl-NL" dirty="0"/>
              <a:t>Van der Laan</a:t>
            </a:r>
          </a:p>
          <a:p>
            <a:pPr lvl="1"/>
            <a:r>
              <a:rPr lang="nl-NL" dirty="0"/>
              <a:t>Brieven en kaarten</a:t>
            </a:r>
          </a:p>
          <a:p>
            <a:pPr lvl="1"/>
            <a:r>
              <a:rPr lang="nl-NL" dirty="0"/>
              <a:t>On- en offline condoleanceregister</a:t>
            </a:r>
          </a:p>
          <a:p>
            <a:pPr lvl="1"/>
            <a:r>
              <a:rPr lang="nl-NL" dirty="0"/>
              <a:t>Uitingen op sociale media &gt; Hoe selecteren? Wat kan wel, wat kan </a:t>
            </a:r>
            <a:r>
              <a:rPr lang="nl-NL" dirty="0" smtClean="0"/>
              <a:t>niet (technisch, juridisch</a:t>
            </a:r>
            <a:r>
              <a:rPr lang="nl-NL" smtClean="0"/>
              <a:t>, ethisch?)</a:t>
            </a:r>
            <a:endParaRPr lang="nl-NL" dirty="0"/>
          </a:p>
          <a:p>
            <a:pPr lvl="1"/>
            <a:r>
              <a:rPr lang="nl-NL" dirty="0"/>
              <a:t>…</a:t>
            </a:r>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KIA-bijeenkomst Duurzaam Informatiebeheer</a:t>
            </a:r>
            <a:endParaRPr lang="nl-NL" dirty="0"/>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12</a:t>
            </a:fld>
            <a:endParaRPr lang="nl-NL" dirty="0"/>
          </a:p>
        </p:txBody>
      </p:sp>
    </p:spTree>
    <p:extLst>
      <p:ext uri="{BB962C8B-B14F-4D97-AF65-F5344CB8AC3E}">
        <p14:creationId xmlns:p14="http://schemas.microsoft.com/office/powerpoint/2010/main" val="3200164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76056" y="2636912"/>
            <a:ext cx="2347763" cy="576064"/>
          </a:xfrm>
        </p:spPr>
        <p:txBody>
          <a:bodyPr/>
          <a:lstStyle/>
          <a:p>
            <a:endParaRPr lang="nl-NL"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13</a:t>
            </a:fld>
            <a:endParaRPr lang="nl-NL" dirty="0"/>
          </a:p>
        </p:txBody>
      </p:sp>
      <p:pic>
        <p:nvPicPr>
          <p:cNvPr id="8" name="Afbeelding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051720" y="3428667"/>
            <a:ext cx="5364086" cy="3012141"/>
          </a:xfrm>
          <a:prstGeom prst="rect">
            <a:avLst/>
          </a:prstGeom>
        </p:spPr>
      </p:pic>
      <p:pic>
        <p:nvPicPr>
          <p:cNvPr id="10" name="Tijdelijke aanduiding voor inhoud 9"/>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rot="10800000">
            <a:off x="2051719" y="260648"/>
            <a:ext cx="5364088" cy="3012141"/>
          </a:xfrm>
        </p:spPr>
      </p:pic>
    </p:spTree>
    <p:extLst>
      <p:ext uri="{BB962C8B-B14F-4D97-AF65-F5344CB8AC3E}">
        <p14:creationId xmlns:p14="http://schemas.microsoft.com/office/powerpoint/2010/main" val="1646938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7" name="Tijdelijke aanduiding voor inhoud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6200000">
            <a:off x="2564993" y="-638469"/>
            <a:ext cx="4568078" cy="8134937"/>
          </a:xfrm>
        </p:spPr>
      </p:pic>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14</a:t>
            </a:fld>
            <a:endParaRPr lang="nl-NL" dirty="0"/>
          </a:p>
        </p:txBody>
      </p:sp>
    </p:spTree>
    <p:extLst>
      <p:ext uri="{BB962C8B-B14F-4D97-AF65-F5344CB8AC3E}">
        <p14:creationId xmlns:p14="http://schemas.microsoft.com/office/powerpoint/2010/main" val="2467205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15</a:t>
            </a:fld>
            <a:endParaRPr lang="nl-NL" dirty="0"/>
          </a:p>
        </p:txBody>
      </p:sp>
      <p:pic>
        <p:nvPicPr>
          <p:cNvPr id="8" name="Tijdelijke aanduiding voor inhoud 7">
            <a:extLst>
              <a:ext uri="{FF2B5EF4-FFF2-40B4-BE49-F238E27FC236}">
                <a16:creationId xmlns="" xmlns:a16="http://schemas.microsoft.com/office/drawing/2014/main" id="{7285DE7B-D970-4341-BA2E-9FA9C99D1242}"/>
              </a:ext>
            </a:extLst>
          </p:cNvPr>
          <p:cNvPicPr>
            <a:picLocks noGrp="1" noChangeAspect="1"/>
          </p:cNvPicPr>
          <p:nvPr>
            <p:ph idx="1"/>
          </p:nvPr>
        </p:nvPicPr>
        <p:blipFill>
          <a:blip r:embed="rId3"/>
          <a:stretch>
            <a:fillRect/>
          </a:stretch>
        </p:blipFill>
        <p:spPr>
          <a:xfrm>
            <a:off x="902700" y="491345"/>
            <a:ext cx="7940501" cy="4064870"/>
          </a:xfrm>
          <a:prstGeom prst="rect">
            <a:avLst/>
          </a:prstGeom>
        </p:spPr>
      </p:pic>
      <p:pic>
        <p:nvPicPr>
          <p:cNvPr id="9" name="Afbeelding 8">
            <a:extLst>
              <a:ext uri="{FF2B5EF4-FFF2-40B4-BE49-F238E27FC236}">
                <a16:creationId xmlns="" xmlns:a16="http://schemas.microsoft.com/office/drawing/2014/main" id="{0F1A6F2E-A42F-45EE-81A7-3F7F620E996C}"/>
              </a:ext>
            </a:extLst>
          </p:cNvPr>
          <p:cNvPicPr>
            <a:picLocks noChangeAspect="1"/>
          </p:cNvPicPr>
          <p:nvPr/>
        </p:nvPicPr>
        <p:blipFill>
          <a:blip r:embed="rId4"/>
          <a:stretch>
            <a:fillRect/>
          </a:stretch>
        </p:blipFill>
        <p:spPr>
          <a:xfrm>
            <a:off x="902701" y="4556215"/>
            <a:ext cx="7940501" cy="1713385"/>
          </a:xfrm>
          <a:prstGeom prst="rect">
            <a:avLst/>
          </a:prstGeom>
        </p:spPr>
      </p:pic>
    </p:spTree>
    <p:extLst>
      <p:ext uri="{BB962C8B-B14F-4D97-AF65-F5344CB8AC3E}">
        <p14:creationId xmlns:p14="http://schemas.microsoft.com/office/powerpoint/2010/main" val="1603632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r>
              <a:rPr lang="nl-NL" dirty="0" smtClean="0"/>
              <a:t>31-01-2019</a:t>
            </a:r>
            <a:endParaRPr lang="nl-NL" dirty="0"/>
          </a:p>
        </p:txBody>
      </p:sp>
      <p:sp>
        <p:nvSpPr>
          <p:cNvPr id="3" name="Tijdelijke aanduiding voor voettekst 2"/>
          <p:cNvSpPr>
            <a:spLocks noGrp="1"/>
          </p:cNvSpPr>
          <p:nvPr>
            <p:ph type="ftr" sz="quarter" idx="11"/>
          </p:nvPr>
        </p:nvSpPr>
        <p:spPr/>
        <p:txBody>
          <a:bodyPr/>
          <a:lstStyle/>
          <a:p>
            <a:r>
              <a:rPr lang="nl-NL" dirty="0"/>
              <a:t>M. Schaap, De Amsterdamse Hotspotmonitor. Presentatie KIA-bijeenkomst Duurzaam Informatiebeheer</a:t>
            </a:r>
            <a:endParaRPr lang="nl-NL" dirty="0"/>
          </a:p>
        </p:txBody>
      </p:sp>
      <p:sp>
        <p:nvSpPr>
          <p:cNvPr id="4" name="Tijdelijke aanduiding voor dianummer 3"/>
          <p:cNvSpPr>
            <a:spLocks noGrp="1"/>
          </p:cNvSpPr>
          <p:nvPr>
            <p:ph type="sldNum" sz="quarter" idx="12"/>
          </p:nvPr>
        </p:nvSpPr>
        <p:spPr/>
        <p:txBody>
          <a:bodyPr/>
          <a:lstStyle/>
          <a:p>
            <a:r>
              <a:rPr lang="nl-NL" smtClean="0"/>
              <a:t>| </a:t>
            </a:r>
            <a:fld id="{5A73F218-DCB0-4894-9B51-05C25669D534}" type="slidenum">
              <a:rPr lang="nl-NL" smtClean="0"/>
              <a:pPr/>
              <a:t>16</a:t>
            </a:fld>
            <a:endParaRPr lang="nl-NL"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198" y="686026"/>
            <a:ext cx="8181860" cy="5385876"/>
          </a:xfrm>
          <a:prstGeom prst="rect">
            <a:avLst/>
          </a:prstGeom>
        </p:spPr>
      </p:pic>
    </p:spTree>
    <p:extLst>
      <p:ext uri="{BB962C8B-B14F-4D97-AF65-F5344CB8AC3E}">
        <p14:creationId xmlns:p14="http://schemas.microsoft.com/office/powerpoint/2010/main" val="3513959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a:t>
            </a:r>
            <a:r>
              <a:rPr lang="nl-NL" dirty="0" smtClean="0"/>
              <a:t>Hotspotmonitor. Presentatie 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17</a:t>
            </a:fld>
            <a:endParaRPr lang="nl-NL" dirty="0"/>
          </a:p>
        </p:txBody>
      </p:sp>
      <p:pic>
        <p:nvPicPr>
          <p:cNvPr id="9" name="Afbeelding 8">
            <a:extLst>
              <a:ext uri="{FF2B5EF4-FFF2-40B4-BE49-F238E27FC236}">
                <a16:creationId xmlns="" xmlns:a16="http://schemas.microsoft.com/office/drawing/2014/main" id="{0F1A6F2E-A42F-45EE-81A7-3F7F620E996C}"/>
              </a:ext>
            </a:extLst>
          </p:cNvPr>
          <p:cNvPicPr>
            <a:picLocks noChangeAspect="1"/>
          </p:cNvPicPr>
          <p:nvPr/>
        </p:nvPicPr>
        <p:blipFill>
          <a:blip r:embed="rId3"/>
          <a:stretch>
            <a:fillRect/>
          </a:stretch>
        </p:blipFill>
        <p:spPr>
          <a:xfrm>
            <a:off x="6516216" y="4556216"/>
            <a:ext cx="2326986" cy="502112"/>
          </a:xfrm>
          <a:prstGeom prst="rect">
            <a:avLst/>
          </a:prstGeom>
        </p:spPr>
      </p:pic>
      <p:pic>
        <p:nvPicPr>
          <p:cNvPr id="10" name="Tijdelijke aanduiding voor inhoud 6">
            <a:extLst>
              <a:ext uri="{FF2B5EF4-FFF2-40B4-BE49-F238E27FC236}">
                <a16:creationId xmlns="" xmlns:a16="http://schemas.microsoft.com/office/drawing/2014/main" id="{9FEB76C3-F476-42B4-BE24-A5FA88C7AF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563" y="786788"/>
            <a:ext cx="8223382" cy="5367950"/>
          </a:xfrm>
          <a:prstGeom prst="rect">
            <a:avLst/>
          </a:prstGeom>
        </p:spPr>
      </p:pic>
      <p:sp>
        <p:nvSpPr>
          <p:cNvPr id="3" name="Tijdelijke aanduiding voor inhoud 2">
            <a:extLst>
              <a:ext uri="{FF2B5EF4-FFF2-40B4-BE49-F238E27FC236}">
                <a16:creationId xmlns="" xmlns:a16="http://schemas.microsoft.com/office/drawing/2014/main" id="{D2B21878-FEAA-4A56-B3E2-608436384398}"/>
              </a:ext>
            </a:extLst>
          </p:cNvPr>
          <p:cNvSpPr>
            <a:spLocks noGrp="1"/>
          </p:cNvSpPr>
          <p:nvPr>
            <p:ph idx="1"/>
          </p:nvPr>
        </p:nvSpPr>
        <p:spPr>
          <a:xfrm flipH="1" flipV="1">
            <a:off x="10188624" y="3470760"/>
            <a:ext cx="1440160" cy="245905"/>
          </a:xfrm>
        </p:spPr>
        <p:txBody>
          <a:bodyPr/>
          <a:lstStyle/>
          <a:p>
            <a:endParaRPr lang="af-ZA" dirty="0"/>
          </a:p>
        </p:txBody>
      </p:sp>
    </p:spTree>
    <p:extLst>
      <p:ext uri="{BB962C8B-B14F-4D97-AF65-F5344CB8AC3E}">
        <p14:creationId xmlns:p14="http://schemas.microsoft.com/office/powerpoint/2010/main" val="425713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FFD063A-E05D-4167-83AC-439C1CA4C2E1}"/>
              </a:ext>
            </a:extLst>
          </p:cNvPr>
          <p:cNvSpPr>
            <a:spLocks noGrp="1"/>
          </p:cNvSpPr>
          <p:nvPr>
            <p:ph type="title"/>
          </p:nvPr>
        </p:nvSpPr>
        <p:spPr/>
        <p:txBody>
          <a:bodyPr/>
          <a:lstStyle/>
          <a:p>
            <a:endParaRPr lang="af-ZA"/>
          </a:p>
        </p:txBody>
      </p:sp>
      <p:sp>
        <p:nvSpPr>
          <p:cNvPr id="4" name="Tijdelijke aanduiding voor datum 3">
            <a:extLst>
              <a:ext uri="{FF2B5EF4-FFF2-40B4-BE49-F238E27FC236}">
                <a16:creationId xmlns="" xmlns:a16="http://schemas.microsoft.com/office/drawing/2014/main" id="{86A27EDF-ECEF-432A-AE32-644648307B1D}"/>
              </a:ext>
            </a:extLst>
          </p:cNvPr>
          <p:cNvSpPr>
            <a:spLocks noGrp="1"/>
          </p:cNvSpPr>
          <p:nvPr>
            <p:ph type="dt" sz="half" idx="10"/>
          </p:nvPr>
        </p:nvSpPr>
        <p:spPr/>
        <p:txBody>
          <a:bodyPr/>
          <a:lstStyle/>
          <a:p>
            <a:r>
              <a:rPr lang="nl-NL" dirty="0"/>
              <a:t>31-01-2019</a:t>
            </a:r>
          </a:p>
        </p:txBody>
      </p:sp>
      <p:sp>
        <p:nvSpPr>
          <p:cNvPr id="5" name="Tijdelijke aanduiding voor voettekst 4">
            <a:extLst>
              <a:ext uri="{FF2B5EF4-FFF2-40B4-BE49-F238E27FC236}">
                <a16:creationId xmlns="" xmlns:a16="http://schemas.microsoft.com/office/drawing/2014/main" id="{CA948A44-0DC3-429C-88F4-B4FC9C55D2CC}"/>
              </a:ext>
            </a:extLst>
          </p:cNvPr>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a:extLst>
              <a:ext uri="{FF2B5EF4-FFF2-40B4-BE49-F238E27FC236}">
                <a16:creationId xmlns="" xmlns:a16="http://schemas.microsoft.com/office/drawing/2014/main" id="{5A024D2B-33A5-4019-90DA-AB3DC5D7E3FD}"/>
              </a:ext>
            </a:extLst>
          </p:cNvPr>
          <p:cNvSpPr>
            <a:spLocks noGrp="1"/>
          </p:cNvSpPr>
          <p:nvPr>
            <p:ph type="sldNum" sz="quarter" idx="12"/>
          </p:nvPr>
        </p:nvSpPr>
        <p:spPr/>
        <p:txBody>
          <a:bodyPr/>
          <a:lstStyle/>
          <a:p>
            <a:r>
              <a:rPr lang="nl-NL"/>
              <a:t>| </a:t>
            </a:r>
            <a:fld id="{5A73F218-DCB0-4894-9B51-05C25669D534}" type="slidenum">
              <a:rPr lang="nl-NL" smtClean="0"/>
              <a:pPr/>
              <a:t>18</a:t>
            </a:fld>
            <a:endParaRPr lang="nl-NL" dirty="0"/>
          </a:p>
        </p:txBody>
      </p:sp>
      <p:pic>
        <p:nvPicPr>
          <p:cNvPr id="10" name="Tijdelijke aanduiding voor inhoud 6">
            <a:extLst>
              <a:ext uri="{FF2B5EF4-FFF2-40B4-BE49-F238E27FC236}">
                <a16:creationId xmlns="" xmlns:a16="http://schemas.microsoft.com/office/drawing/2014/main" id="{9DBC29E9-4EB1-4C13-88DA-1BBEE0BDC3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81563" y="1124744"/>
            <a:ext cx="8003245" cy="4648560"/>
          </a:xfrm>
          <a:prstGeom prst="rect">
            <a:avLst/>
          </a:prstGeom>
        </p:spPr>
      </p:pic>
    </p:spTree>
    <p:extLst>
      <p:ext uri="{BB962C8B-B14F-4D97-AF65-F5344CB8AC3E}">
        <p14:creationId xmlns:p14="http://schemas.microsoft.com/office/powerpoint/2010/main" val="2016384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08720"/>
            <a:ext cx="8010000" cy="936105"/>
          </a:xfrm>
        </p:spPr>
        <p:txBody>
          <a:bodyPr/>
          <a:lstStyle/>
          <a:p>
            <a:r>
              <a:rPr lang="nl-NL" dirty="0"/>
              <a:t>Meer informatie</a:t>
            </a:r>
          </a:p>
        </p:txBody>
      </p:sp>
      <p:sp>
        <p:nvSpPr>
          <p:cNvPr id="3" name="Tijdelijke aanduiding voor inhoud 2"/>
          <p:cNvSpPr>
            <a:spLocks noGrp="1"/>
          </p:cNvSpPr>
          <p:nvPr>
            <p:ph idx="1"/>
          </p:nvPr>
        </p:nvSpPr>
        <p:spPr>
          <a:xfrm>
            <a:off x="781563" y="1988840"/>
            <a:ext cx="8010000" cy="3877867"/>
          </a:xfrm>
        </p:spPr>
        <p:txBody>
          <a:bodyPr/>
          <a:lstStyle/>
          <a:p>
            <a:r>
              <a:rPr lang="nl-NL" sz="2000" dirty="0"/>
              <a:t>Amsterdamse hotspotmonitor: </a:t>
            </a:r>
            <a:r>
              <a:rPr lang="nl-NL" sz="2000" dirty="0">
                <a:hlinkClick r:id="rId2"/>
              </a:rPr>
              <a:t>https://kia.pleio.nl/files/view/55794170/StadsarchiefAmsterdam_Hotspotmonitor_10.pdf</a:t>
            </a:r>
            <a:endParaRPr lang="nl-NL" sz="2000" dirty="0"/>
          </a:p>
          <a:p>
            <a:pPr marL="0" indent="0">
              <a:buNone/>
            </a:pPr>
            <a:endParaRPr lang="nl-NL" sz="2000" dirty="0"/>
          </a:p>
          <a:p>
            <a:r>
              <a:rPr lang="nl-NL" sz="2000" dirty="0"/>
              <a:t>Handreiking periodieke hotspotmonitor decentrale overheden: </a:t>
            </a:r>
            <a:r>
              <a:rPr lang="nl-NL" sz="2000" u="sng" dirty="0">
                <a:hlinkClick r:id="rId3"/>
              </a:rPr>
              <a:t>https://vng.nl/files/vng/publicaties/2017/aido_handreiking_hotspot-monitor.05-10-2017.pdf</a:t>
            </a:r>
            <a:endParaRPr lang="nl-NL" sz="2000" u="sng" dirty="0"/>
          </a:p>
          <a:p>
            <a:endParaRPr lang="nl-NL" sz="2000" u="sng" dirty="0"/>
          </a:p>
          <a:p>
            <a:r>
              <a:rPr lang="nl-NL" sz="2000" dirty="0"/>
              <a:t>Links naar literatuur en voorbeelden: </a:t>
            </a:r>
            <a:r>
              <a:rPr lang="nl-NL" sz="2000" dirty="0" err="1"/>
              <a:t>toolkit</a:t>
            </a:r>
            <a:r>
              <a:rPr lang="nl-NL" sz="2000" dirty="0"/>
              <a:t> hotspots op kennisplatform particuliere archieven </a:t>
            </a:r>
            <a:r>
              <a:rPr lang="nl-NL" sz="2000" dirty="0">
                <a:hlinkClick r:id="rId4"/>
              </a:rPr>
              <a:t>https://kia.pleio.nl/groups/view/41453152/kennisplatform-particuliere-archieven/wiki/view/55794149/toolkit-hotspots</a:t>
            </a:r>
            <a:endParaRPr lang="nl-NL" sz="2000" dirty="0"/>
          </a:p>
          <a:p>
            <a:pPr marL="0" indent="0">
              <a:buNone/>
            </a:pPr>
            <a:endParaRPr lang="nl-NL" sz="2000" dirty="0"/>
          </a:p>
          <a:p>
            <a:r>
              <a:rPr lang="nl-NL" sz="2000" dirty="0"/>
              <a:t>mirjam.schaap@amsterdam.nl</a:t>
            </a:r>
          </a:p>
          <a:p>
            <a:pPr marL="0" indent="0">
              <a:buNone/>
            </a:pPr>
            <a:endParaRPr lang="nl-NL"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19</a:t>
            </a:fld>
            <a:endParaRPr lang="nl-NL" dirty="0"/>
          </a:p>
        </p:txBody>
      </p:sp>
    </p:spTree>
    <p:extLst>
      <p:ext uri="{BB962C8B-B14F-4D97-AF65-F5344CB8AC3E}">
        <p14:creationId xmlns:p14="http://schemas.microsoft.com/office/powerpoint/2010/main" val="3345979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3"/>
            <a:ext cx="8010000" cy="936104"/>
          </a:xfrm>
        </p:spPr>
        <p:txBody>
          <a:bodyPr/>
          <a:lstStyle/>
          <a:p>
            <a:r>
              <a:rPr lang="nl-NL" dirty="0"/>
              <a:t>Hotspotmethodiek</a:t>
            </a:r>
          </a:p>
        </p:txBody>
      </p:sp>
      <p:sp>
        <p:nvSpPr>
          <p:cNvPr id="3" name="Tijdelijke aanduiding voor inhoud 2"/>
          <p:cNvSpPr>
            <a:spLocks noGrp="1"/>
          </p:cNvSpPr>
          <p:nvPr>
            <p:ph idx="1"/>
          </p:nvPr>
        </p:nvSpPr>
        <p:spPr>
          <a:xfrm>
            <a:off x="781563" y="2204864"/>
            <a:ext cx="8010000" cy="3949875"/>
          </a:xfrm>
        </p:spPr>
        <p:txBody>
          <a:bodyPr/>
          <a:lstStyle/>
          <a:p>
            <a:r>
              <a:rPr lang="nl-NL" sz="2000" dirty="0"/>
              <a:t>Hotspotmonitor als onderdeel nieuwe waarderingsstrategie overheid: waarderen en selecteren vanuit/in samenhang met de samenleving (visierapport </a:t>
            </a:r>
            <a:r>
              <a:rPr lang="nl-NL" sz="2000" i="1" dirty="0"/>
              <a:t>Gewaardeerd Verleden</a:t>
            </a:r>
            <a:r>
              <a:rPr lang="nl-NL" sz="2000" dirty="0"/>
              <a:t> en </a:t>
            </a:r>
            <a:r>
              <a:rPr lang="nl-NL" sz="2000" i="1" dirty="0"/>
              <a:t>Belangen in Balans; </a:t>
            </a:r>
            <a:r>
              <a:rPr lang="nl-NL" sz="2000" u="sng" dirty="0"/>
              <a:t>zie </a:t>
            </a:r>
            <a:r>
              <a:rPr lang="nl-NL" sz="2000" u="sng" dirty="0">
                <a:hlinkClick r:id="rId2"/>
              </a:rPr>
              <a:t>https://www.nationaalarchief.nl/archiveren/waardering-en-selectie</a:t>
            </a:r>
            <a:r>
              <a:rPr lang="nl-NL" sz="2000" dirty="0"/>
              <a:t>)</a:t>
            </a:r>
          </a:p>
          <a:p>
            <a:pPr marL="0" indent="0">
              <a:buNone/>
            </a:pPr>
            <a:endParaRPr lang="nl-NL" sz="2000" dirty="0"/>
          </a:p>
          <a:p>
            <a:r>
              <a:rPr lang="nl-NL" sz="2000" dirty="0"/>
              <a:t>Systematiek bestaat uit meerdere instrumenten:</a:t>
            </a:r>
          </a:p>
          <a:p>
            <a:pPr lvl="2"/>
            <a:r>
              <a:rPr lang="nl-NL" sz="1600" dirty="0"/>
              <a:t>Systeemanalyse &gt; structuren &gt; VNG Selectielijst 2017</a:t>
            </a:r>
          </a:p>
          <a:p>
            <a:pPr lvl="2"/>
            <a:r>
              <a:rPr lang="nl-NL" sz="1600" dirty="0"/>
              <a:t>Risicoanalyse &gt; risico’s &gt; VNG Selectielijst 2017</a:t>
            </a:r>
          </a:p>
          <a:p>
            <a:pPr lvl="2"/>
            <a:r>
              <a:rPr lang="nl-NL" sz="1600" dirty="0"/>
              <a:t>Trendanalyse &gt; ontwikkelingen &gt; VNG Selectielijst 2017</a:t>
            </a:r>
          </a:p>
          <a:p>
            <a:pPr lvl="2"/>
            <a:r>
              <a:rPr lang="nl-NL" sz="1600" dirty="0"/>
              <a:t>Hotspotmonitor &gt; actuele gebeurtenissen &gt; lokaal invullen en vastleggen</a:t>
            </a:r>
          </a:p>
          <a:p>
            <a:pPr marL="216000" lvl="1" indent="0">
              <a:buNone/>
            </a:pPr>
            <a:endParaRPr lang="nl-NL" sz="2000" dirty="0"/>
          </a:p>
          <a:p>
            <a:pPr marL="216000" lvl="1" indent="0">
              <a:buNone/>
            </a:pPr>
            <a:endParaRPr lang="nl-NL" sz="2000" dirty="0"/>
          </a:p>
          <a:p>
            <a:pPr lvl="1"/>
            <a:endParaRPr lang="nl-NL" dirty="0"/>
          </a:p>
        </p:txBody>
      </p:sp>
      <p:sp>
        <p:nvSpPr>
          <p:cNvPr id="4" name="Tijdelijke aanduiding voor datum 3"/>
          <p:cNvSpPr>
            <a:spLocks noGrp="1"/>
          </p:cNvSpPr>
          <p:nvPr>
            <p:ph type="dt" sz="half" idx="10"/>
          </p:nvPr>
        </p:nvSpPr>
        <p:spPr/>
        <p:txBody>
          <a:bodyPr/>
          <a:lstStyle/>
          <a:p>
            <a:r>
              <a:rPr lang="nl-NL" dirty="0"/>
              <a:t>31-01-2019</a:t>
            </a:r>
          </a:p>
          <a:p>
            <a:endParaRPr lang="nl-NL" dirty="0"/>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2</a:t>
            </a:fld>
            <a:endParaRPr lang="nl-NL" dirty="0"/>
          </a:p>
        </p:txBody>
      </p:sp>
    </p:spTree>
    <p:extLst>
      <p:ext uri="{BB962C8B-B14F-4D97-AF65-F5344CB8AC3E}">
        <p14:creationId xmlns:p14="http://schemas.microsoft.com/office/powerpoint/2010/main" val="2586685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08720"/>
            <a:ext cx="8010000" cy="936105"/>
          </a:xfrm>
        </p:spPr>
        <p:txBody>
          <a:bodyPr/>
          <a:lstStyle/>
          <a:p>
            <a:r>
              <a:rPr lang="nl-NL" dirty="0"/>
              <a:t>Wat zijn hotspots?</a:t>
            </a:r>
          </a:p>
        </p:txBody>
      </p:sp>
      <p:sp>
        <p:nvSpPr>
          <p:cNvPr id="3" name="Tijdelijke aanduiding voor inhoud 2"/>
          <p:cNvSpPr>
            <a:spLocks noGrp="1"/>
          </p:cNvSpPr>
          <p:nvPr>
            <p:ph idx="1"/>
          </p:nvPr>
        </p:nvSpPr>
        <p:spPr>
          <a:xfrm>
            <a:off x="781563" y="2204863"/>
            <a:ext cx="8010000" cy="3949875"/>
          </a:xfrm>
        </p:spPr>
        <p:txBody>
          <a:bodyPr/>
          <a:lstStyle/>
          <a:p>
            <a:r>
              <a:rPr lang="nl-NL" sz="2000" dirty="0"/>
              <a:t>Een </a:t>
            </a:r>
            <a:r>
              <a:rPr lang="nl-NL" sz="2000" dirty="0" err="1"/>
              <a:t>hotspot</a:t>
            </a:r>
            <a:r>
              <a:rPr lang="nl-NL" sz="2000" dirty="0"/>
              <a:t> is een opvallende of intensieve gebeurtenis of een kwestie waardoor ‘interactie’ ontstaat: tussen overheden, tussen overheid en samenleving of tussen burgers, bedrijven en instellingen onderling. </a:t>
            </a:r>
          </a:p>
          <a:p>
            <a:pPr marL="0" indent="0">
              <a:buNone/>
            </a:pPr>
            <a:endParaRPr lang="nl-NL" sz="2000" dirty="0"/>
          </a:p>
          <a:p>
            <a:r>
              <a:rPr lang="nl-NL" sz="2000" dirty="0"/>
              <a:t>Daar waar het handelen van de overheid en de samenleving elkaar intens raken, is het vanuit het cultuur-historisch perspectief van belang om de neerslag van deze bijzondere gebeurtenissen veilig te stellen en te bewaren. Door regelmatig een lijst van ‘hotspots’ vast te stellen wordt relevante cultuur-historische informatie veilig gesteld. </a:t>
            </a:r>
          </a:p>
          <a:p>
            <a:pPr marL="0" indent="0">
              <a:buNone/>
            </a:pPr>
            <a:endParaRPr lang="nl-NL" sz="2000" dirty="0"/>
          </a:p>
          <a:p>
            <a:pPr marL="0" indent="0">
              <a:buNone/>
            </a:pPr>
            <a:r>
              <a:rPr lang="nl-NL" sz="2000" dirty="0"/>
              <a:t>    </a:t>
            </a:r>
            <a:r>
              <a:rPr lang="nl-NL" sz="1400" i="1" dirty="0"/>
              <a:t>Bron: Handreiking Periodieke </a:t>
            </a:r>
            <a:r>
              <a:rPr lang="nl-NL" sz="1400" i="1" dirty="0" err="1"/>
              <a:t>hotspot</a:t>
            </a:r>
            <a:r>
              <a:rPr lang="nl-NL" sz="1400" i="1" dirty="0"/>
              <a:t>-monitor decentrale overheden, uitgave AIDO (2017)</a:t>
            </a:r>
          </a:p>
          <a:p>
            <a:endParaRPr lang="nl-NL"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3</a:t>
            </a:fld>
            <a:endParaRPr lang="nl-NL" dirty="0"/>
          </a:p>
        </p:txBody>
      </p:sp>
    </p:spTree>
    <p:extLst>
      <p:ext uri="{BB962C8B-B14F-4D97-AF65-F5344CB8AC3E}">
        <p14:creationId xmlns:p14="http://schemas.microsoft.com/office/powerpoint/2010/main" val="1573754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2"/>
            <a:ext cx="8010000" cy="2304621"/>
          </a:xfrm>
        </p:spPr>
        <p:txBody>
          <a:bodyPr/>
          <a:lstStyle/>
          <a:p>
            <a:r>
              <a:rPr lang="nl-NL" dirty="0"/>
              <a:t>Criteria voor hotspots</a:t>
            </a:r>
          </a:p>
        </p:txBody>
      </p:sp>
      <p:sp>
        <p:nvSpPr>
          <p:cNvPr id="3" name="Tijdelijke aanduiding voor inhoud 2"/>
          <p:cNvSpPr>
            <a:spLocks noGrp="1"/>
          </p:cNvSpPr>
          <p:nvPr>
            <p:ph idx="1"/>
          </p:nvPr>
        </p:nvSpPr>
        <p:spPr>
          <a:xfrm>
            <a:off x="781563" y="1916833"/>
            <a:ext cx="8010000" cy="4237906"/>
          </a:xfrm>
        </p:spPr>
        <p:txBody>
          <a:bodyPr/>
          <a:lstStyle/>
          <a:p>
            <a:r>
              <a:rPr lang="nl-NL" sz="2000" dirty="0"/>
              <a:t>Er is sprake van een gebeurtenis of reeks van gebeurtenissen binnen het verzorgingsgebied van de zorgdrager die </a:t>
            </a:r>
            <a:r>
              <a:rPr lang="nl-NL" sz="2000" b="1" dirty="0"/>
              <a:t>veel maatschappelijke beroering </a:t>
            </a:r>
            <a:r>
              <a:rPr lang="nl-NL" sz="2000" dirty="0"/>
              <a:t>veroorzaakt, </a:t>
            </a:r>
            <a:r>
              <a:rPr lang="nl-NL" sz="2000" b="1" dirty="0"/>
              <a:t>van bijzondere betekenis </a:t>
            </a:r>
            <a:r>
              <a:rPr lang="nl-NL" sz="2000" dirty="0"/>
              <a:t>is voor de bevolking en/of waarvoor </a:t>
            </a:r>
            <a:r>
              <a:rPr lang="nl-NL" sz="2000" b="1" dirty="0"/>
              <a:t>veel aandacht bestaat in de media</a:t>
            </a:r>
            <a:r>
              <a:rPr lang="nl-NL" sz="2000" dirty="0"/>
              <a:t>.</a:t>
            </a:r>
          </a:p>
          <a:p>
            <a:r>
              <a:rPr lang="nl-NL" sz="2000" dirty="0"/>
              <a:t>Er is sprake van een gebeurtenis of kwestie binnen het verzorgingsgebied van de zorgdrager die </a:t>
            </a:r>
            <a:r>
              <a:rPr lang="nl-NL" sz="2000" b="1" dirty="0"/>
              <a:t>belangrijke principiële tegenstellingen </a:t>
            </a:r>
            <a:r>
              <a:rPr lang="nl-NL" sz="2000" dirty="0"/>
              <a:t>tussen burgers aan het licht brengt en/of een debat dat over de kwestie </a:t>
            </a:r>
            <a:r>
              <a:rPr lang="nl-NL" sz="2000" b="1" dirty="0"/>
              <a:t>veel</a:t>
            </a:r>
            <a:r>
              <a:rPr lang="nl-NL" sz="2000" dirty="0"/>
              <a:t> </a:t>
            </a:r>
            <a:r>
              <a:rPr lang="nl-NL" sz="2000" b="1" dirty="0"/>
              <a:t>emoties</a:t>
            </a:r>
            <a:r>
              <a:rPr lang="nl-NL" sz="2000" dirty="0"/>
              <a:t> losmaakt.</a:t>
            </a:r>
          </a:p>
          <a:p>
            <a:r>
              <a:rPr lang="nl-NL" sz="2000" dirty="0"/>
              <a:t>Er is sprake van een gebeurtenis of kwestie die aanleiding is voor een </a:t>
            </a:r>
            <a:r>
              <a:rPr lang="nl-NL" sz="2000" b="1" dirty="0"/>
              <a:t>intensief publiek debat over het functioneren van de zorgdrager</a:t>
            </a:r>
            <a:r>
              <a:rPr lang="nl-NL" sz="2000" dirty="0"/>
              <a:t>.</a:t>
            </a:r>
          </a:p>
          <a:p>
            <a:r>
              <a:rPr lang="nl-NL" sz="2000" dirty="0"/>
              <a:t>Er is sprake van een politieke kwestie waardoor de </a:t>
            </a:r>
            <a:r>
              <a:rPr lang="nl-NL" sz="2000" b="1" dirty="0"/>
              <a:t>positie van het decentrale openbaar bestuur </a:t>
            </a:r>
            <a:r>
              <a:rPr lang="nl-NL" sz="2000" dirty="0"/>
              <a:t>ernstig is bedreigd of juist wordt onderstreept.</a:t>
            </a:r>
          </a:p>
          <a:p>
            <a:pPr marL="0" indent="0">
              <a:buNone/>
            </a:pPr>
            <a:r>
              <a:rPr lang="nl-NL" sz="3600" dirty="0"/>
              <a:t>  </a:t>
            </a:r>
            <a:r>
              <a:rPr lang="nl-NL" sz="1400" i="1" dirty="0"/>
              <a:t>Bron: Handreiking Periodieke </a:t>
            </a:r>
            <a:r>
              <a:rPr lang="nl-NL" sz="1400" i="1" dirty="0" err="1"/>
              <a:t>hotspot</a:t>
            </a:r>
            <a:r>
              <a:rPr lang="nl-NL" sz="1400" i="1" dirty="0"/>
              <a:t>-monitor decentrale overheden, uitgave AIDO (2017)</a:t>
            </a:r>
            <a:endParaRPr lang="nl-NL" sz="1400"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a:p>
            <a:endParaRPr lang="nl-NL" dirty="0"/>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4</a:t>
            </a:fld>
            <a:endParaRPr lang="nl-NL" dirty="0"/>
          </a:p>
        </p:txBody>
      </p:sp>
    </p:spTree>
    <p:extLst>
      <p:ext uri="{BB962C8B-B14F-4D97-AF65-F5344CB8AC3E}">
        <p14:creationId xmlns:p14="http://schemas.microsoft.com/office/powerpoint/2010/main" val="3296874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3"/>
            <a:ext cx="8010000" cy="1008112"/>
          </a:xfrm>
        </p:spPr>
        <p:txBody>
          <a:bodyPr/>
          <a:lstStyle/>
          <a:p>
            <a:r>
              <a:rPr lang="nl-NL" dirty="0"/>
              <a:t>Lokale hotspotmonitor: hoe en waarom?</a:t>
            </a:r>
          </a:p>
        </p:txBody>
      </p:sp>
      <p:sp>
        <p:nvSpPr>
          <p:cNvPr id="3" name="Tijdelijke aanduiding voor inhoud 2"/>
          <p:cNvSpPr>
            <a:spLocks noGrp="1"/>
          </p:cNvSpPr>
          <p:nvPr>
            <p:ph idx="1"/>
          </p:nvPr>
        </p:nvSpPr>
        <p:spPr>
          <a:xfrm>
            <a:off x="781563" y="2492897"/>
            <a:ext cx="8010000" cy="3661842"/>
          </a:xfrm>
        </p:spPr>
        <p:txBody>
          <a:bodyPr/>
          <a:lstStyle/>
          <a:p>
            <a:r>
              <a:rPr lang="nl-NL" sz="2000" dirty="0"/>
              <a:t>Lokale/regionale gebeurtenissen</a:t>
            </a:r>
          </a:p>
          <a:p>
            <a:r>
              <a:rPr lang="nl-NL" sz="2000" dirty="0"/>
              <a:t>Kort achteraf</a:t>
            </a:r>
          </a:p>
          <a:p>
            <a:pPr lvl="1"/>
            <a:r>
              <a:rPr lang="nl-NL" sz="2000" dirty="0"/>
              <a:t>Digitale (kwetsbare) archiefbescheiden veiligstellen</a:t>
            </a:r>
          </a:p>
          <a:p>
            <a:pPr lvl="1"/>
            <a:r>
              <a:rPr lang="nl-NL" sz="2000" dirty="0"/>
              <a:t>Direct meenemen van de actualiteit</a:t>
            </a:r>
          </a:p>
          <a:p>
            <a:r>
              <a:rPr lang="nl-NL" sz="2000" dirty="0"/>
              <a:t>Lokale expertise</a:t>
            </a:r>
          </a:p>
          <a:p>
            <a:r>
              <a:rPr lang="nl-NL" sz="2000" dirty="0"/>
              <a:t>Eigen situatie (lokaal/regionaal, beschikbaarheid SIO/experts, acquisitieprofiel archiefdienst)</a:t>
            </a:r>
          </a:p>
          <a:p>
            <a:endParaRPr lang="nl-NL" dirty="0"/>
          </a:p>
          <a:p>
            <a:endParaRPr lang="nl-NL"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5</a:t>
            </a:fld>
            <a:endParaRPr lang="nl-NL" dirty="0"/>
          </a:p>
        </p:txBody>
      </p:sp>
    </p:spTree>
    <p:extLst>
      <p:ext uri="{BB962C8B-B14F-4D97-AF65-F5344CB8AC3E}">
        <p14:creationId xmlns:p14="http://schemas.microsoft.com/office/powerpoint/2010/main" val="3017813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2"/>
            <a:ext cx="8010000" cy="576064"/>
          </a:xfrm>
        </p:spPr>
        <p:txBody>
          <a:bodyPr/>
          <a:lstStyle/>
          <a:p>
            <a:r>
              <a:rPr lang="nl-NL" dirty="0"/>
              <a:t>De Amsterdamse hotspotmonitor</a:t>
            </a:r>
          </a:p>
        </p:txBody>
      </p:sp>
      <p:sp>
        <p:nvSpPr>
          <p:cNvPr id="3" name="Tijdelijke aanduiding voor inhoud 2"/>
          <p:cNvSpPr>
            <a:spLocks noGrp="1"/>
          </p:cNvSpPr>
          <p:nvPr>
            <p:ph idx="1"/>
          </p:nvPr>
        </p:nvSpPr>
        <p:spPr>
          <a:xfrm>
            <a:off x="781563" y="1988840"/>
            <a:ext cx="8010000" cy="4165899"/>
          </a:xfrm>
        </p:spPr>
        <p:txBody>
          <a:bodyPr/>
          <a:lstStyle/>
          <a:p>
            <a:r>
              <a:rPr lang="nl-NL" sz="2000" dirty="0"/>
              <a:t>Onderdeel van een bredere acquisitiestrategie</a:t>
            </a:r>
          </a:p>
          <a:p>
            <a:pPr lvl="1"/>
            <a:r>
              <a:rPr lang="nl-NL" sz="1800" dirty="0"/>
              <a:t>Integraal waarderen en selecteren overheids- en particulier archief</a:t>
            </a:r>
          </a:p>
          <a:p>
            <a:pPr lvl="1"/>
            <a:r>
              <a:rPr lang="nl-NL" sz="1800" dirty="0"/>
              <a:t>Functioneert naast acquisitieprofiel en trendanalyses </a:t>
            </a:r>
            <a:r>
              <a:rPr lang="nl-NL" sz="1800" dirty="0" smtClean="0"/>
              <a:t> (</a:t>
            </a:r>
            <a:r>
              <a:rPr lang="nl-NL" sz="1400" dirty="0" smtClean="0"/>
              <a:t>https</a:t>
            </a:r>
            <a:r>
              <a:rPr lang="nl-NL" sz="1400" dirty="0"/>
              <a:t>://</a:t>
            </a:r>
            <a:r>
              <a:rPr lang="nl-NL" sz="1400" dirty="0" smtClean="0"/>
              <a:t>www.ois.amsterdam.nl/downloads/nieuws/14134_Amsterdamse%20trends.pdf)</a:t>
            </a:r>
            <a:endParaRPr lang="nl-NL" sz="1400" dirty="0"/>
          </a:p>
          <a:p>
            <a:pPr marL="432000" lvl="2" indent="0">
              <a:buNone/>
            </a:pPr>
            <a:endParaRPr lang="nl-NL" sz="1600" dirty="0"/>
          </a:p>
          <a:p>
            <a:pPr lvl="1"/>
            <a:endParaRPr lang="nl-NL" sz="2000"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6</a:t>
            </a:fld>
            <a:endParaRPr lang="nl-NL" dirty="0"/>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029" y="3284984"/>
            <a:ext cx="4716016" cy="3138686"/>
          </a:xfrm>
          <a:prstGeom prst="rect">
            <a:avLst/>
          </a:prstGeom>
        </p:spPr>
      </p:pic>
      <p:sp>
        <p:nvSpPr>
          <p:cNvPr id="9" name="Tekstvak 8"/>
          <p:cNvSpPr txBox="1"/>
          <p:nvPr/>
        </p:nvSpPr>
        <p:spPr>
          <a:xfrm>
            <a:off x="4860032" y="3501008"/>
            <a:ext cx="4176464" cy="2492990"/>
          </a:xfrm>
          <a:prstGeom prst="rect">
            <a:avLst/>
          </a:prstGeom>
          <a:noFill/>
        </p:spPr>
        <p:txBody>
          <a:bodyPr wrap="square" lIns="0" tIns="0" rIns="0" bIns="0" rtlCol="0">
            <a:spAutoFit/>
          </a:bodyPr>
          <a:lstStyle/>
          <a:p>
            <a:pPr lvl="2"/>
            <a:r>
              <a:rPr lang="nl-NL" sz="1600" dirty="0"/>
              <a:t>Onderscheid trends en hotspots:</a:t>
            </a:r>
          </a:p>
          <a:p>
            <a:pPr lvl="2"/>
            <a:endParaRPr lang="nl-NL" sz="1600" dirty="0"/>
          </a:p>
          <a:p>
            <a:pPr lvl="2"/>
            <a:r>
              <a:rPr lang="nl-NL" sz="1600" dirty="0" err="1"/>
              <a:t>Hotspot</a:t>
            </a:r>
            <a:r>
              <a:rPr lang="nl-NL" sz="1600" dirty="0"/>
              <a:t> = eenmalige en in de tijd af te bakenen gebeurtenis, die zowel tot opmerkelijk veel interactie heeft geleid als voor grote maatschappelijke beroering (of vervoering, of ontroering) heeft gezorgd (dus geen incidenten)</a:t>
            </a:r>
          </a:p>
          <a:p>
            <a:endParaRPr lang="nl-NL" dirty="0"/>
          </a:p>
        </p:txBody>
      </p:sp>
      <p:sp>
        <p:nvSpPr>
          <p:cNvPr id="8" name="Tekstvak 7"/>
          <p:cNvSpPr txBox="1"/>
          <p:nvPr/>
        </p:nvSpPr>
        <p:spPr>
          <a:xfrm>
            <a:off x="5796133" y="5993998"/>
            <a:ext cx="3096345" cy="584775"/>
          </a:xfrm>
          <a:prstGeom prst="rect">
            <a:avLst/>
          </a:prstGeom>
          <a:noFill/>
        </p:spPr>
        <p:txBody>
          <a:bodyPr wrap="square" lIns="0" tIns="0" rIns="0" bIns="0" rtlCol="0">
            <a:spAutoFit/>
          </a:bodyPr>
          <a:lstStyle/>
          <a:p>
            <a:r>
              <a:rPr lang="nl-NL" sz="1000" i="1" dirty="0"/>
              <a:t>Foto: Martin Alberts, Collectie Stadsarchief Amsterdam: foto’s eigen fotodienst (toegangsnummer 10122)</a:t>
            </a:r>
            <a:endParaRPr lang="nl-NL" sz="1000" dirty="0"/>
          </a:p>
          <a:p>
            <a:endParaRPr lang="nl-NL" dirty="0"/>
          </a:p>
        </p:txBody>
      </p:sp>
    </p:spTree>
    <p:extLst>
      <p:ext uri="{BB962C8B-B14F-4D97-AF65-F5344CB8AC3E}">
        <p14:creationId xmlns:p14="http://schemas.microsoft.com/office/powerpoint/2010/main" val="603682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36712"/>
            <a:ext cx="8010000" cy="576064"/>
          </a:xfrm>
        </p:spPr>
        <p:txBody>
          <a:bodyPr/>
          <a:lstStyle/>
          <a:p>
            <a:r>
              <a:rPr lang="nl-NL" dirty="0"/>
              <a:t>De Amsterdamse hotspotmonitor</a:t>
            </a:r>
          </a:p>
        </p:txBody>
      </p:sp>
      <p:sp>
        <p:nvSpPr>
          <p:cNvPr id="3" name="Tijdelijke aanduiding voor inhoud 2"/>
          <p:cNvSpPr>
            <a:spLocks noGrp="1"/>
          </p:cNvSpPr>
          <p:nvPr>
            <p:ph idx="1"/>
          </p:nvPr>
        </p:nvSpPr>
        <p:spPr>
          <a:xfrm>
            <a:off x="800978" y="1700808"/>
            <a:ext cx="8010000" cy="853530"/>
          </a:xfrm>
        </p:spPr>
        <p:txBody>
          <a:bodyPr/>
          <a:lstStyle/>
          <a:p>
            <a:r>
              <a:rPr lang="nl-NL" sz="2000" dirty="0"/>
              <a:t>Een gemeente, maar wel een grote waar veel gebeurt</a:t>
            </a:r>
          </a:p>
          <a:p>
            <a:pPr lvl="2"/>
            <a:r>
              <a:rPr lang="nl-NL" sz="1600" dirty="0"/>
              <a:t>Commissie van 6 experts (3 gemeente en 3 samenleving)</a:t>
            </a:r>
          </a:p>
          <a:p>
            <a:pPr lvl="2"/>
            <a:r>
              <a:rPr lang="nl-NL" sz="1600" dirty="0"/>
              <a:t>Jaarlijks benoemen, maximaal 3 hotspots per jaar, niet met terugwerkende kracht</a:t>
            </a:r>
          </a:p>
          <a:p>
            <a:pPr lvl="2"/>
            <a:r>
              <a:rPr lang="nl-NL" sz="1600" dirty="0"/>
              <a:t>Criteria kun je niet ‘SMART’ toepassen, meetbaarheid ligt in de consensus</a:t>
            </a:r>
          </a:p>
          <a:p>
            <a:pPr lvl="2"/>
            <a:endParaRPr lang="nl-NL" sz="1600" dirty="0"/>
          </a:p>
          <a:p>
            <a:endParaRPr lang="nl-NL" sz="2000" dirty="0"/>
          </a:p>
          <a:p>
            <a:pPr marL="0" indent="0">
              <a:buNone/>
            </a:pPr>
            <a:endParaRPr lang="nl-NL" sz="2000" dirty="0"/>
          </a:p>
          <a:p>
            <a:pPr marL="432000" lvl="2" indent="0">
              <a:buNone/>
            </a:pPr>
            <a:endParaRPr lang="nl-NL" sz="1600" dirty="0"/>
          </a:p>
          <a:p>
            <a:pPr lvl="1"/>
            <a:endParaRPr lang="nl-NL" sz="2000" dirty="0"/>
          </a:p>
        </p:txBody>
      </p:sp>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7</a:t>
            </a:fld>
            <a:endParaRPr lang="nl-NL" dirty="0"/>
          </a:p>
        </p:txBody>
      </p:sp>
      <p:pic>
        <p:nvPicPr>
          <p:cNvPr id="8" name="Tijdelijke aanduiding voor inhoud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2499123" y="2857330"/>
            <a:ext cx="4422525" cy="2947934"/>
          </a:xfrm>
          <a:prstGeom prst="rect">
            <a:avLst/>
          </a:prstGeom>
        </p:spPr>
      </p:pic>
      <p:sp>
        <p:nvSpPr>
          <p:cNvPr id="9" name="Tekstvak 8"/>
          <p:cNvSpPr txBox="1"/>
          <p:nvPr/>
        </p:nvSpPr>
        <p:spPr>
          <a:xfrm>
            <a:off x="791624" y="5949280"/>
            <a:ext cx="7776864" cy="461665"/>
          </a:xfrm>
          <a:prstGeom prst="rect">
            <a:avLst/>
          </a:prstGeom>
          <a:noFill/>
        </p:spPr>
        <p:txBody>
          <a:bodyPr wrap="square" lIns="0" tIns="0" rIns="0" bIns="0" rtlCol="0">
            <a:spAutoFit/>
          </a:bodyPr>
          <a:lstStyle/>
          <a:p>
            <a:pPr marL="0" lvl="2"/>
            <a:r>
              <a:rPr lang="nl-NL" sz="1000" i="1" dirty="0"/>
              <a:t>Samenhorigheid tijdens </a:t>
            </a:r>
            <a:r>
              <a:rPr lang="nl-NL" sz="1000" i="1" dirty="0" smtClean="0"/>
              <a:t>een </a:t>
            </a:r>
            <a:r>
              <a:rPr lang="nl-NL" sz="1000" i="1" dirty="0"/>
              <a:t>straatvoetbaltoernooi op het Louis de </a:t>
            </a:r>
            <a:r>
              <a:rPr lang="nl-NL" sz="1000" i="1" dirty="0" smtClean="0"/>
              <a:t>Visserplein. Foto: Guus Dubbelman in opdracht van </a:t>
            </a:r>
            <a:r>
              <a:rPr lang="nl-NL" sz="1000" i="1" dirty="0" err="1" smtClean="0"/>
              <a:t>ImagineIC</a:t>
            </a:r>
            <a:r>
              <a:rPr lang="nl-NL" sz="1000" i="1" dirty="0" smtClean="0"/>
              <a:t>, Stadsarchief Amsterdam, archief van </a:t>
            </a:r>
            <a:r>
              <a:rPr lang="nl-NL" sz="1000" i="1" dirty="0" err="1" smtClean="0"/>
              <a:t>ImagineIC</a:t>
            </a:r>
            <a:r>
              <a:rPr lang="nl-NL" sz="1000" i="1" dirty="0"/>
              <a:t/>
            </a:r>
            <a:br>
              <a:rPr lang="nl-NL" sz="1000" i="1" dirty="0"/>
            </a:br>
            <a:endParaRPr lang="nl-NL" sz="1000" i="1" dirty="0"/>
          </a:p>
        </p:txBody>
      </p:sp>
    </p:spTree>
    <p:extLst>
      <p:ext uri="{BB962C8B-B14F-4D97-AF65-F5344CB8AC3E}">
        <p14:creationId xmlns:p14="http://schemas.microsoft.com/office/powerpoint/2010/main" val="4118726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43608" y="2780928"/>
            <a:ext cx="8010000" cy="1143000"/>
          </a:xfrm>
        </p:spPr>
        <p:txBody>
          <a:bodyPr/>
          <a:lstStyle/>
          <a:p>
            <a:r>
              <a:rPr lang="nl-NL" dirty="0"/>
              <a:t>De Amsterdamse hotspots over 2017</a:t>
            </a:r>
          </a:p>
        </p:txBody>
      </p:sp>
      <p:sp>
        <p:nvSpPr>
          <p:cNvPr id="3" name="Tijdelijke aanduiding voor datum 2"/>
          <p:cNvSpPr>
            <a:spLocks noGrp="1"/>
          </p:cNvSpPr>
          <p:nvPr>
            <p:ph type="dt" sz="half" idx="10"/>
          </p:nvPr>
        </p:nvSpPr>
        <p:spPr/>
        <p:txBody>
          <a:bodyPr/>
          <a:lstStyle/>
          <a:p>
            <a:r>
              <a:rPr lang="nl-NL" dirty="0" smtClean="0"/>
              <a:t>31-01-2019</a:t>
            </a:r>
            <a:endParaRPr lang="nl-NL" dirty="0"/>
          </a:p>
        </p:txBody>
      </p:sp>
      <p:sp>
        <p:nvSpPr>
          <p:cNvPr id="4" name="Tijdelijke aanduiding voor voettekst 3"/>
          <p:cNvSpPr>
            <a:spLocks noGrp="1"/>
          </p:cNvSpPr>
          <p:nvPr>
            <p:ph type="ftr" sz="quarter" idx="11"/>
          </p:nvPr>
        </p:nvSpPr>
        <p:spPr/>
        <p:txBody>
          <a:bodyPr/>
          <a:lstStyle/>
          <a:p>
            <a:r>
              <a:rPr lang="nl-NL" dirty="0"/>
              <a:t>M. Schaap, De Amsterdamse Hotspotmonitor. Presentatie KIA-bijeenkomst Duurzaam Informatiebeheer</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8</a:t>
            </a:fld>
            <a:endParaRPr lang="nl-NL" dirty="0"/>
          </a:p>
        </p:txBody>
      </p:sp>
    </p:spTree>
    <p:extLst>
      <p:ext uri="{BB962C8B-B14F-4D97-AF65-F5344CB8AC3E}">
        <p14:creationId xmlns:p14="http://schemas.microsoft.com/office/powerpoint/2010/main" val="1893433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592" y="836712"/>
            <a:ext cx="8136904" cy="648072"/>
          </a:xfrm>
        </p:spPr>
        <p:txBody>
          <a:bodyPr/>
          <a:lstStyle/>
          <a:p>
            <a:r>
              <a:rPr lang="nl-NL" dirty="0"/>
              <a:t>Ziekte en overlijden </a:t>
            </a:r>
            <a:r>
              <a:rPr lang="nl-NL" dirty="0" err="1"/>
              <a:t>Eberhard</a:t>
            </a:r>
            <a:r>
              <a:rPr lang="nl-NL" dirty="0"/>
              <a:t> van der Laan</a:t>
            </a:r>
          </a:p>
        </p:txBody>
      </p:sp>
      <p:pic>
        <p:nvPicPr>
          <p:cNvPr id="7" name="Tijdelijke aanduiding voor inhoud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4" y="1340768"/>
            <a:ext cx="4791724" cy="4896544"/>
          </a:xfrm>
        </p:spPr>
      </p:pic>
      <p:sp>
        <p:nvSpPr>
          <p:cNvPr id="4" name="Tijdelijke aanduiding voor datum 3"/>
          <p:cNvSpPr>
            <a:spLocks noGrp="1"/>
          </p:cNvSpPr>
          <p:nvPr>
            <p:ph type="dt" sz="half" idx="10"/>
          </p:nvPr>
        </p:nvSpPr>
        <p:spPr/>
        <p:txBody>
          <a:bodyPr/>
          <a:lstStyle/>
          <a:p>
            <a:r>
              <a:rPr lang="nl-NL" dirty="0"/>
              <a:t>31-01-2019</a:t>
            </a:r>
          </a:p>
        </p:txBody>
      </p:sp>
      <p:sp>
        <p:nvSpPr>
          <p:cNvPr id="5" name="Tijdelijke aanduiding voor voettekst 4"/>
          <p:cNvSpPr>
            <a:spLocks noGrp="1"/>
          </p:cNvSpPr>
          <p:nvPr>
            <p:ph type="ftr" sz="quarter" idx="11"/>
          </p:nvPr>
        </p:nvSpPr>
        <p:spPr/>
        <p:txBody>
          <a:bodyPr/>
          <a:lstStyle/>
          <a:p>
            <a:r>
              <a:rPr lang="nl-NL" dirty="0"/>
              <a:t>M. Schaap, De Amsterdamse Hotspotmonitor. Presentatie </a:t>
            </a:r>
            <a:r>
              <a:rPr lang="nl-NL" dirty="0" smtClean="0"/>
              <a:t>KIA-bijeenkomst </a:t>
            </a:r>
            <a:r>
              <a:rPr lang="nl-NL" dirty="0"/>
              <a:t>Duurzaam Informatiebeheer</a:t>
            </a:r>
          </a:p>
        </p:txBody>
      </p:sp>
      <p:sp>
        <p:nvSpPr>
          <p:cNvPr id="6" name="Tijdelijke aanduiding voor dianummer 5"/>
          <p:cNvSpPr>
            <a:spLocks noGrp="1"/>
          </p:cNvSpPr>
          <p:nvPr>
            <p:ph type="sldNum" sz="quarter" idx="12"/>
          </p:nvPr>
        </p:nvSpPr>
        <p:spPr/>
        <p:txBody>
          <a:bodyPr/>
          <a:lstStyle/>
          <a:p>
            <a:r>
              <a:rPr lang="nl-NL"/>
              <a:t>| </a:t>
            </a:r>
            <a:fld id="{5A73F218-DCB0-4894-9B51-05C25669D534}" type="slidenum">
              <a:rPr lang="nl-NL" smtClean="0"/>
              <a:pPr/>
              <a:t>9</a:t>
            </a:fld>
            <a:endParaRPr lang="nl-NL" dirty="0"/>
          </a:p>
        </p:txBody>
      </p:sp>
    </p:spTree>
    <p:extLst>
      <p:ext uri="{BB962C8B-B14F-4D97-AF65-F5344CB8AC3E}">
        <p14:creationId xmlns:p14="http://schemas.microsoft.com/office/powerpoint/2010/main" val="2798309450"/>
      </p:ext>
    </p:extLst>
  </p:cSld>
  <p:clrMapOvr>
    <a:masterClrMapping/>
  </p:clrMapOvr>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F9011A-CED3-404B-99B6-3E4C296BA84A}"/>
</file>

<file path=customXml/itemProps2.xml><?xml version="1.0" encoding="utf-8"?>
<ds:datastoreItem xmlns:ds="http://schemas.openxmlformats.org/officeDocument/2006/customXml" ds:itemID="{9236FD4E-34EC-42DB-910D-1FF4C2FCA181}"/>
</file>

<file path=docProps/app.xml><?xml version="1.0" encoding="utf-8"?>
<Properties xmlns="http://schemas.openxmlformats.org/officeDocument/2006/extended-properties" xmlns:vt="http://schemas.openxmlformats.org/officeDocument/2006/docPropsVTypes">
  <Template>blank</Template>
  <TotalTime>687</TotalTime>
  <Words>1379</Words>
  <Application>Microsoft Office PowerPoint</Application>
  <PresentationFormat>Diavoorstelling (4:3)</PresentationFormat>
  <Paragraphs>146</Paragraphs>
  <Slides>19</Slides>
  <Notes>9</Notes>
  <HiddenSlides>0</HiddenSlides>
  <MMClips>0</MMClips>
  <ScaleCrop>false</ScaleCrop>
  <HeadingPairs>
    <vt:vector size="4" baseType="variant">
      <vt:variant>
        <vt:lpstr>Thema</vt:lpstr>
      </vt:variant>
      <vt:variant>
        <vt:i4>1</vt:i4>
      </vt:variant>
      <vt:variant>
        <vt:lpstr>Diatitels</vt:lpstr>
      </vt:variant>
      <vt:variant>
        <vt:i4>19</vt:i4>
      </vt:variant>
    </vt:vector>
  </HeadingPairs>
  <TitlesOfParts>
    <vt:vector size="20" baseType="lpstr">
      <vt:lpstr>blank</vt:lpstr>
      <vt:lpstr>De Amsterdamse hotspotmonitor</vt:lpstr>
      <vt:lpstr>Hotspotmethodiek</vt:lpstr>
      <vt:lpstr>Wat zijn hotspots?</vt:lpstr>
      <vt:lpstr>Criteria voor hotspots</vt:lpstr>
      <vt:lpstr>Lokale hotspotmonitor: hoe en waarom?</vt:lpstr>
      <vt:lpstr>De Amsterdamse hotspotmonitor</vt:lpstr>
      <vt:lpstr>De Amsterdamse hotspotmonitor</vt:lpstr>
      <vt:lpstr>De Amsterdamse hotspots over 2017</vt:lpstr>
      <vt:lpstr>Ziekte en overlijden Eberhard van der Laan</vt:lpstr>
      <vt:lpstr>Hartfalen Abdelhak Nouri </vt:lpstr>
      <vt:lpstr>Restyling Sinterklaas-intocht</vt:lpstr>
      <vt:lpstr>Aanpak</vt:lpstr>
      <vt:lpstr>PowerPoint-presentatie</vt:lpstr>
      <vt:lpstr>PowerPoint-presentatie</vt:lpstr>
      <vt:lpstr>PowerPoint-presentatie</vt:lpstr>
      <vt:lpstr>PowerPoint-presentatie</vt:lpstr>
      <vt:lpstr>PowerPoint-presentatie</vt:lpstr>
      <vt:lpstr>PowerPoint-presentatie</vt:lpstr>
      <vt:lpstr>Meer informatie</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Schaap, Mirjam</dc:creator>
  <dc:description>Versie 1.3 - 1 juli 2015_x000d_
Ontwikkeling sjabloon en macro's:_x000d_
www.JoulesUnlimited.nl</dc:description>
  <cp:lastModifiedBy>Schaap, Mirjam</cp:lastModifiedBy>
  <cp:revision>27</cp:revision>
  <dcterms:created xsi:type="dcterms:W3CDTF">2019-01-22T09:04:06Z</dcterms:created>
  <dcterms:modified xsi:type="dcterms:W3CDTF">2019-02-05T09:40:59Z</dcterms:modified>
</cp:coreProperties>
</file>