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4286" r:id="rId6"/>
  </p:sldMasterIdLst>
  <p:notesMasterIdLst>
    <p:notesMasterId r:id="rId23"/>
  </p:notesMasterIdLst>
  <p:handoutMasterIdLst>
    <p:handoutMasterId r:id="rId24"/>
  </p:handoutMasterIdLst>
  <p:sldIdLst>
    <p:sldId id="258" r:id="rId7"/>
    <p:sldId id="510" r:id="rId8"/>
    <p:sldId id="516" r:id="rId9"/>
    <p:sldId id="472" r:id="rId10"/>
    <p:sldId id="518" r:id="rId11"/>
    <p:sldId id="519" r:id="rId12"/>
    <p:sldId id="515" r:id="rId13"/>
    <p:sldId id="434" r:id="rId14"/>
    <p:sldId id="421" r:id="rId15"/>
    <p:sldId id="469" r:id="rId16"/>
    <p:sldId id="504" r:id="rId17"/>
    <p:sldId id="466" r:id="rId18"/>
    <p:sldId id="478" r:id="rId19"/>
    <p:sldId id="475" r:id="rId20"/>
    <p:sldId id="517" r:id="rId21"/>
    <p:sldId id="455" r:id="rId22"/>
  </p:sldIdLst>
  <p:sldSz cx="12192000" cy="6858000"/>
  <p:notesSz cx="6858000" cy="9144000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ost van Koutrik" initials="JvK" lastIdx="1" clrIdx="0">
    <p:extLst>
      <p:ext uri="{19B8F6BF-5375-455C-9EA6-DF929625EA0E}">
        <p15:presenceInfo xmlns:p15="http://schemas.microsoft.com/office/powerpoint/2012/main" userId="S::j.vankoutrik@hetutrechtsarchief.nl::4d5b4bea-b40d-4dd8-9835-73f4dca1c2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11E2D"/>
    <a:srgbClr val="FBEFEF"/>
    <a:srgbClr val="94949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96972-3A78-48E4-B884-964F0C1BCB27}" v="76" dt="2021-11-08T10:56:53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47"/>
  </p:normalViewPr>
  <p:slideViewPr>
    <p:cSldViewPr snapToGrid="0" snapToObjects="1">
      <p:cViewPr varScale="1">
        <p:scale>
          <a:sx n="105" d="100"/>
          <a:sy n="105" d="100"/>
        </p:scale>
        <p:origin x="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9" Type="http://schemas.openxmlformats.org/officeDocument/2006/relationships/tableStyles" Target="tableStyles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34BBB64-99C9-4A00-8AA3-A4F354674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A1307E-3C09-40ED-93B0-419729835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A994B8-3678-403D-BE28-C1A68810353D}" type="datetime1">
              <a:rPr lang="nl-NL" altLang="nl-NL"/>
              <a:pPr>
                <a:defRPr/>
              </a:pPr>
              <a:t>8-11-2021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621EEE-C6BD-4ED0-8ADD-5378B6FDFD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3EDF3A-0637-4660-AEBD-39AEB4E4BD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7AE263-D241-460F-BBF5-5078AD1D8AF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EFF2271-3DC2-4D95-A793-9B6D85144E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F4EC44-A827-4F15-B6B9-F4D5C2BFDD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A7946F-1B80-41EA-AA13-7A6A0DB3C135}" type="datetime1">
              <a:rPr lang="nl-NL" altLang="nl-NL"/>
              <a:pPr>
                <a:defRPr/>
              </a:pPr>
              <a:t>8-11-2021</a:t>
            </a:fld>
            <a:endParaRPr lang="nl-NL" alt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EA4BCDF9-4497-49FD-8347-29F3A0443C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B52386F-7346-485F-A835-472FF0335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E02752-613F-4987-9523-8DEBBF6D9C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3A5F06-26F7-4E77-B445-5E0AAE63F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20AEF7-90F7-4617-8342-2A5E7904F0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3B17B4A9-BA73-47E6-905B-FFAD03B7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3CE86A-0528-4A6A-B914-51973C0B47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19867" y="5359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998114"/>
            <a:ext cx="6841067" cy="430887"/>
          </a:xfrm>
        </p:spPr>
        <p:txBody>
          <a:bodyPr anchor="b">
            <a:spAutoFit/>
          </a:bodyPr>
          <a:lstStyle>
            <a:lvl1pPr>
              <a:defRPr sz="2200">
                <a:solidFill>
                  <a:srgbClr val="E11E2D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5486400" cy="12573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E11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A7A6C3CA-1D8A-497F-97EE-F8BB2A6B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  <a:endParaRPr lang="nl-NL" alt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11C5DBF3-3E50-40FD-A90E-46C683D7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99122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</p:spTree>
    <p:extLst>
      <p:ext uri="{BB962C8B-B14F-4D97-AF65-F5344CB8AC3E}">
        <p14:creationId xmlns:p14="http://schemas.microsoft.com/office/powerpoint/2010/main" val="320513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7311C9B-337A-4706-9D3A-39303AF3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CEE562E-78E7-4328-AF78-86DBEA2D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C44EB77-24A1-496E-BCD5-A3019C1B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00F9-4094-4369-9DBF-02DE0AB962E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172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C3F6AE3-08AD-4D42-9C18-1E678DB4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7F27B48-2597-478A-8187-E77F8C19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7EF58C4-A572-4AF7-9EF3-4AB00C50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5593-E4BD-43F7-8627-58C0B6758C7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4029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B16DA5FB-F673-460D-8A03-8CF6A9DA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6803EC6-C741-4575-BB23-86C114A3F4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19867" y="5359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998114"/>
            <a:ext cx="6841067" cy="430887"/>
          </a:xfrm>
        </p:spPr>
        <p:txBody>
          <a:bodyPr anchor="b">
            <a:spAutoFit/>
          </a:bodyPr>
          <a:lstStyle>
            <a:lvl1pPr>
              <a:defRPr sz="2200">
                <a:solidFill>
                  <a:srgbClr val="E11E2D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5486400" cy="12573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E11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37C700F4-6579-4788-8E73-4C8E0301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  <a:endParaRPr lang="nl-NL" alt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3438A714-46FB-497C-A5E2-CEF9C9C3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99122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</p:spTree>
    <p:extLst>
      <p:ext uri="{BB962C8B-B14F-4D97-AF65-F5344CB8AC3E}">
        <p14:creationId xmlns:p14="http://schemas.microsoft.com/office/powerpoint/2010/main" val="350532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DF32A30B-30BE-4FBF-9AF8-7ACF0DFDF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3"/>
          <a:stretch>
            <a:fillRect/>
          </a:stretch>
        </p:blipFill>
        <p:spPr bwMode="auto">
          <a:xfrm>
            <a:off x="5422901" y="3216276"/>
            <a:ext cx="67691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DB02D22F-6FBC-4D9F-8CF5-C833181C0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9698"/>
          <a:stretch>
            <a:fillRect/>
          </a:stretch>
        </p:blipFill>
        <p:spPr bwMode="auto">
          <a:xfrm>
            <a:off x="5422901" y="0"/>
            <a:ext cx="676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061CDD0C-3F35-465F-B7E0-29CB25989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Logo_RUD_ROOD_RGB.ai">
            <a:extLst>
              <a:ext uri="{FF2B5EF4-FFF2-40B4-BE49-F238E27FC236}">
                <a16:creationId xmlns:a16="http://schemas.microsoft.com/office/drawing/2014/main" id="{1403A121-D8BC-46D7-AF63-D332E55D6C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2" y="2527300"/>
            <a:ext cx="256963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EC768D0-95FF-420B-896F-C39A114D9C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19867" y="5359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998114"/>
            <a:ext cx="6841067" cy="430887"/>
          </a:xfrm>
        </p:spPr>
        <p:txBody>
          <a:bodyPr anchor="b">
            <a:spAutoFit/>
          </a:bodyPr>
          <a:lstStyle>
            <a:lvl1pPr>
              <a:defRPr sz="2200">
                <a:solidFill>
                  <a:srgbClr val="E11E2D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5486400" cy="12573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E11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295A3D12-62A3-461D-BC62-3C77710D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5B022D11-DF5D-449C-AEDD-C23F5970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99122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</p:spTree>
    <p:extLst>
      <p:ext uri="{BB962C8B-B14F-4D97-AF65-F5344CB8AC3E}">
        <p14:creationId xmlns:p14="http://schemas.microsoft.com/office/powerpoint/2010/main" val="750108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A043C4C5-6260-41C5-BADC-07B1C1C88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r="27695"/>
          <a:stretch>
            <a:fillRect/>
          </a:stretch>
        </p:blipFill>
        <p:spPr bwMode="auto">
          <a:xfrm>
            <a:off x="5693834" y="0"/>
            <a:ext cx="649816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EBC30C66-C381-44D5-9227-0441E370C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9698"/>
          <a:stretch>
            <a:fillRect/>
          </a:stretch>
        </p:blipFill>
        <p:spPr bwMode="auto">
          <a:xfrm>
            <a:off x="5422901" y="3429000"/>
            <a:ext cx="676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0E0C0CFD-5142-44AE-A229-0A5C5230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Logo_RUD_ROOD_RGB.ai">
            <a:extLst>
              <a:ext uri="{FF2B5EF4-FFF2-40B4-BE49-F238E27FC236}">
                <a16:creationId xmlns:a16="http://schemas.microsoft.com/office/drawing/2014/main" id="{40394535-57A5-4EB8-BD15-26BD669850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2" y="2527300"/>
            <a:ext cx="256963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998114"/>
            <a:ext cx="6841067" cy="430887"/>
          </a:xfrm>
        </p:spPr>
        <p:txBody>
          <a:bodyPr anchor="b">
            <a:spAutoFit/>
          </a:bodyPr>
          <a:lstStyle>
            <a:lvl1pPr>
              <a:defRPr sz="2200">
                <a:solidFill>
                  <a:srgbClr val="E11E2D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5486400" cy="12573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E11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29455AAB-AAD5-448D-91F5-983B4507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B01F41-F2D6-47F4-93CA-CAB68D27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99122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</p:spTree>
    <p:extLst>
      <p:ext uri="{BB962C8B-B14F-4D97-AF65-F5344CB8AC3E}">
        <p14:creationId xmlns:p14="http://schemas.microsoft.com/office/powerpoint/2010/main" val="42374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A455C9-061C-4B03-96C9-81A606C3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BE6BD-7D31-4ACC-9367-FC139446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614334-F9F4-49B2-895E-8E7AC727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CCF4-F206-4ED8-9ACD-5ED72CDEC5D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5833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26BF00-6DB7-4F69-B5E6-217E8CA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7B754C-2489-4FE3-95C4-1622F767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AEEDF4-4940-42A3-81E0-94A87EBE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B4C6-A202-4395-A9A6-DD7DB7B64B0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7482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047C50E-5E40-40F3-8905-955335EF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6D62A9BC-BD47-4A78-A69A-3CAB7353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E967B9E-5E43-4404-8171-3C7C76F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F5D9-BCE9-4145-9385-8A41C220FC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74061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F4895F45-9C27-4F11-9D07-A7025862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E27A766-EE68-4934-A8E2-7385CABB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AFDCDE1-CBA2-4BD1-A66F-5BE98171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89D0-636E-4F9E-8B9D-2271C6A37B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90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3B34DF3E-787D-4A73-A7EF-35E1BBDB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D8C92E01-D884-4F1D-9A1E-83803FA7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29AFE43-7641-47AD-9A9A-A5719216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AC72-F3F8-4EF5-9CAB-E60745DE397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668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C0480AA5-73EB-4848-B784-72914172E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3"/>
          <a:stretch>
            <a:fillRect/>
          </a:stretch>
        </p:blipFill>
        <p:spPr bwMode="auto">
          <a:xfrm>
            <a:off x="5422901" y="3216276"/>
            <a:ext cx="67691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69CBB351-B76D-41B1-8C41-8FC59CAC2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9698"/>
          <a:stretch>
            <a:fillRect/>
          </a:stretch>
        </p:blipFill>
        <p:spPr bwMode="auto">
          <a:xfrm>
            <a:off x="5422901" y="0"/>
            <a:ext cx="676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F14B9210-00FB-40C1-B232-EEA20BF95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Logo_RUD_ROOD_RGB.ai">
            <a:extLst>
              <a:ext uri="{FF2B5EF4-FFF2-40B4-BE49-F238E27FC236}">
                <a16:creationId xmlns:a16="http://schemas.microsoft.com/office/drawing/2014/main" id="{1920928A-80E1-4DFA-90EE-877B1CD6CF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2" y="2527300"/>
            <a:ext cx="256963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C7D6E2D-7204-414C-BE64-6D22494E20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19867" y="5359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998114"/>
            <a:ext cx="6841067" cy="430887"/>
          </a:xfrm>
        </p:spPr>
        <p:txBody>
          <a:bodyPr anchor="b">
            <a:spAutoFit/>
          </a:bodyPr>
          <a:lstStyle>
            <a:lvl1pPr>
              <a:defRPr sz="2200">
                <a:solidFill>
                  <a:srgbClr val="E11E2D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5486400" cy="12573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E11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186B9B13-8250-4652-8B98-09644017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03B82141-587E-4711-871D-67B31E69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99122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</p:spTree>
    <p:extLst>
      <p:ext uri="{BB962C8B-B14F-4D97-AF65-F5344CB8AC3E}">
        <p14:creationId xmlns:p14="http://schemas.microsoft.com/office/powerpoint/2010/main" val="3071469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3723489D-1A58-425C-A328-685D33E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D91CA343-28B5-49BE-B39A-D24D2253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232610D0-9896-4A03-BD8C-DECC0162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B2BD-B511-4F37-8EEF-6C9C03F5E3D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731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9873B8C-02F1-43E5-9054-6DC86252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86D81E1-18ED-4A31-84E2-88010DF7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4C20584-B8CF-471B-BEEA-C1F443D5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18A8-66AF-42D2-B0AF-365BD6FFC75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8684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40F0F7F-7AD0-486A-937D-C851675D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770EF1A-BBF7-424B-AB9D-80857509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28B9A3E-5D88-4EAD-8370-0D568A4C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2CFE-A827-475D-B725-7FE013C7C4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15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56467B5D-EFC2-4F8E-A140-C02B115C5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r="27695"/>
          <a:stretch>
            <a:fillRect/>
          </a:stretch>
        </p:blipFill>
        <p:spPr bwMode="auto">
          <a:xfrm>
            <a:off x="5693834" y="0"/>
            <a:ext cx="649816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4A3BC18E-98BF-4347-BA76-94AB598AC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9698"/>
          <a:stretch>
            <a:fillRect/>
          </a:stretch>
        </p:blipFill>
        <p:spPr bwMode="auto">
          <a:xfrm>
            <a:off x="5422901" y="3429000"/>
            <a:ext cx="676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246A13BD-CEA3-4625-99CC-D686F1E8C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Logo_RUD_ROOD_RGB.ai">
            <a:extLst>
              <a:ext uri="{FF2B5EF4-FFF2-40B4-BE49-F238E27FC236}">
                <a16:creationId xmlns:a16="http://schemas.microsoft.com/office/drawing/2014/main" id="{23B1BF1D-C897-41B0-A3EA-D0B7F1E3C5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2" y="2527300"/>
            <a:ext cx="256963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998114"/>
            <a:ext cx="6841067" cy="430887"/>
          </a:xfrm>
        </p:spPr>
        <p:txBody>
          <a:bodyPr anchor="b">
            <a:spAutoFit/>
          </a:bodyPr>
          <a:lstStyle>
            <a:lvl1pPr>
              <a:defRPr sz="2200">
                <a:solidFill>
                  <a:srgbClr val="E11E2D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5486400" cy="12573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E11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B3FF6C47-5B17-48F7-8543-603E7CA7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A20F37A0-744B-4DD4-BD0D-02094F56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99122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</p:spTree>
    <p:extLst>
      <p:ext uri="{BB962C8B-B14F-4D97-AF65-F5344CB8AC3E}">
        <p14:creationId xmlns:p14="http://schemas.microsoft.com/office/powerpoint/2010/main" val="184079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964EBE-929A-4497-80DB-493D7D3D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3614FB-5749-4B5E-989F-2DF1DCE2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F46D9-23CF-4769-B6C2-3C94425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A152-4D26-483B-836B-E452727905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644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2555AD-90BD-49AE-B740-3B2923F7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F76A2B-AA4E-4933-A222-4176C070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3D26ED-434C-4561-8BEF-EEA6B26B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1C35-B0F8-4F75-8B1F-51497FD229A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352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D3A75141-6F52-4202-AEDF-206FDE8E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B3A549E-3229-4595-B9A1-13D34252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A889F1E-C61C-4084-8893-7A542E16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3785-C3D4-4655-97DE-3F9F4488F7F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4489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9A6831B-5924-4664-927E-371F75E9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72C05BC-0FF9-4DC3-8822-9603797A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2A13EF46-6ED0-498E-88B6-6CE35A27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B129-025A-4564-8C6B-3D47D622F4C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303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BD5A2943-2502-4AA4-9C45-9EA4C530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AD872AF-480D-41A5-91D1-8C09CE18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AFD86E91-41DF-4258-A40B-381E7E2B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0E0A-5BBE-483C-A84C-6610819517E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651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CEB9CC7-ADB1-4619-B02D-90B9EFC8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381667CC-A957-444D-A4F3-2FF3366B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08AF5DD-D013-410B-9BF9-CF9994BA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4D37-6545-41BF-8618-77F5C498E92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767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EA22A0D7-DD8C-4E07-B523-96BABB038F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  <a:endParaRPr lang="nl-NL" altLang="nl-NL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0DF56A86-9D41-4F69-92CF-124262F5B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  <a:endParaRPr lang="nl-NL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AEC93B-FEB8-4FC4-A4A7-FF0870AF3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EA41DC-348C-4456-8C6D-46C57F0E9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4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664B9-4605-4788-96EB-0212F45A9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EED5055-FA47-4ABD-AC60-8AE58C34C32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031" name="Afbeelding 6">
            <a:extLst>
              <a:ext uri="{FF2B5EF4-FFF2-40B4-BE49-F238E27FC236}">
                <a16:creationId xmlns:a16="http://schemas.microsoft.com/office/drawing/2014/main" id="{5BEA8085-815A-4E16-9287-C3DD9BBA85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768" y="6126163"/>
            <a:ext cx="79163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E11E2D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11E2D"/>
          </a:solidFill>
          <a:latin typeface="Tahoma" charset="0"/>
          <a:ea typeface="ＭＳ Ｐゴシック" charset="-128"/>
          <a:cs typeface="Tahoma" panose="020B060403050404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11E2D"/>
          </a:solidFill>
          <a:latin typeface="Tahoma" charset="0"/>
          <a:ea typeface="ＭＳ Ｐゴシック" charset="-128"/>
          <a:cs typeface="Tahoma" panose="020B060403050404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11E2D"/>
          </a:solidFill>
          <a:latin typeface="Tahoma" charset="0"/>
          <a:ea typeface="ＭＳ Ｐゴシック" charset="-128"/>
          <a:cs typeface="Tahoma" panose="020B060403050404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11E2D"/>
          </a:solidFill>
          <a:latin typeface="Tahoma" charset="0"/>
          <a:ea typeface="ＭＳ Ｐゴシック" charset="-128"/>
          <a:cs typeface="Tahoma" panose="020B060403050404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ヒラギノ角ゴ Pro W3" pitchFamily="-112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/>
          <a:ea typeface="ヒラギノ角ゴ Pro W3" pitchFamily="-112" charset="-128"/>
          <a:cs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/>
          <a:ea typeface="ヒラギノ角ゴ Pro W3" pitchFamily="-112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A59680B1-755A-4D3F-AFDA-B08D3B915D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  <a:endParaRPr lang="nl-NL" altLang="nl-NL"/>
          </a:p>
        </p:txBody>
      </p:sp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A7F47F6C-B3E5-4A25-B4FA-736F750D2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  <a:endParaRPr lang="nl-NL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DB2E9F-C067-4C85-B4CD-94A905AE2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nl-NL" alt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CB38A6-A9F9-41C1-A464-296D10313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4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B26B4C-0EDE-4364-8C66-8939C8587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B7517E5-FFC8-483F-ABA2-C38EF3B7C36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2055" name="Afbeelding 6">
            <a:extLst>
              <a:ext uri="{FF2B5EF4-FFF2-40B4-BE49-F238E27FC236}">
                <a16:creationId xmlns:a16="http://schemas.microsoft.com/office/drawing/2014/main" id="{2E427A5A-E15F-4C91-B40C-4CF93E0E56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768" y="6126163"/>
            <a:ext cx="79163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E11E2D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11E2D"/>
          </a:solidFill>
          <a:latin typeface="Tahoma" charset="0"/>
          <a:ea typeface="ＭＳ Ｐゴシック" charset="-128"/>
          <a:cs typeface="Tahoma" panose="020B060403050404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11E2D"/>
          </a:solidFill>
          <a:latin typeface="Tahoma" charset="0"/>
          <a:ea typeface="ＭＳ Ｐゴシック" charset="-128"/>
          <a:cs typeface="Tahoma" panose="020B060403050404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11E2D"/>
          </a:solidFill>
          <a:latin typeface="Tahoma" charset="0"/>
          <a:ea typeface="ＭＳ Ｐゴシック" charset="-128"/>
          <a:cs typeface="Tahoma" panose="020B060403050404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11E2D"/>
          </a:solidFill>
          <a:latin typeface="Tahoma" charset="0"/>
          <a:ea typeface="ＭＳ Ｐゴシック" charset="-128"/>
          <a:cs typeface="Tahoma" panose="020B060403050404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ヒラギノ角ゴ Pro W3" pitchFamily="-112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/>
          <a:ea typeface="ヒラギノ角ゴ Pro W3" pitchFamily="-112" charset="-128"/>
          <a:cs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/>
          <a:ea typeface="ヒラギノ角ゴ Pro W3" pitchFamily="-112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j.vankoutrik@hetutrechtsarchief.n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8FF47967-FE9F-4586-B037-0FD0D891E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77" y="359038"/>
            <a:ext cx="7610475" cy="1107996"/>
          </a:xfrm>
        </p:spPr>
        <p:txBody>
          <a:bodyPr/>
          <a:lstStyle/>
          <a:p>
            <a:pPr eaLnBrk="1" hangingPunct="1"/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Handreiking Duurzame Toegankelijkheid in de informatieketens van de Omgevingswet </a:t>
            </a:r>
            <a:b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nl-NL" altLang="nl-NL" b="0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7651" name="Subtitel 2">
            <a:extLst>
              <a:ext uri="{FF2B5EF4-FFF2-40B4-BE49-F238E27FC236}">
                <a16:creationId xmlns:a16="http://schemas.microsoft.com/office/drawing/2014/main" id="{F28ED427-54B9-46DA-95DA-57F44FBCB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216" y="3293616"/>
            <a:ext cx="7273772" cy="27875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altLang="nl-NL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Projectteam Handreiking</a:t>
            </a:r>
            <a:endParaRPr lang="nl-NL" altLang="nl-NL" sz="1800" dirty="0">
              <a:solidFill>
                <a:srgbClr val="949494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nl-NL" altLang="nl-NL" sz="1800" dirty="0">
                <a:solidFill>
                  <a:srgbClr val="949494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Joost van Koutrik </a:t>
            </a:r>
            <a:r>
              <a:rPr lang="nl-NL" altLang="nl-NL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|</a:t>
            </a:r>
            <a:r>
              <a:rPr lang="nl-NL" altLang="nl-NL" sz="1800" dirty="0">
                <a:solidFill>
                  <a:srgbClr val="949494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 provinciearchivaris / archiefinspecteur </a:t>
            </a:r>
          </a:p>
          <a:p>
            <a:pPr eaLnBrk="1" hangingPunct="1"/>
            <a:r>
              <a:rPr lang="nl-NL" altLang="nl-NL" sz="1800" dirty="0">
                <a:solidFill>
                  <a:srgbClr val="949494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Het Utrechts Archief</a:t>
            </a:r>
          </a:p>
          <a:p>
            <a:pPr eaLnBrk="1" hangingPunct="1"/>
            <a:r>
              <a:rPr lang="nl-NL" altLang="nl-NL" sz="1800" dirty="0">
                <a:solidFill>
                  <a:srgbClr val="949494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Ben de Jong </a:t>
            </a:r>
            <a:r>
              <a:rPr lang="nl-NL" altLang="nl-NL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|</a:t>
            </a:r>
            <a:r>
              <a:rPr lang="nl-NL" altLang="nl-NL" sz="1800" dirty="0">
                <a:solidFill>
                  <a:srgbClr val="949494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 adviseur informatiemanagement (zelfstandig)</a:t>
            </a:r>
          </a:p>
          <a:p>
            <a:pPr eaLnBrk="1" hangingPunct="1"/>
            <a:r>
              <a:rPr lang="nl-NL" altLang="nl-NL" sz="1800" dirty="0">
                <a:solidFill>
                  <a:srgbClr val="949494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o.a. gemeente Utrecht en RUD Utrecht</a:t>
            </a:r>
          </a:p>
          <a:p>
            <a:pPr eaLnBrk="1" hangingPunct="1"/>
            <a:endParaRPr lang="nl-NL" altLang="nl-NL" sz="1800" dirty="0">
              <a:solidFill>
                <a:srgbClr val="949494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nl-NL" altLang="nl-NL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Uitleg voor</a:t>
            </a:r>
          </a:p>
          <a:p>
            <a:pPr eaLnBrk="1" hangingPunct="1"/>
            <a:r>
              <a:rPr lang="nl-NL" altLang="nl-NL" sz="1800" dirty="0">
                <a:solidFill>
                  <a:srgbClr val="949494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Week van Grip op Informatie</a:t>
            </a:r>
          </a:p>
          <a:p>
            <a:pPr eaLnBrk="1" hangingPunct="1"/>
            <a:r>
              <a:rPr lang="nl-NL" altLang="nl-NL" sz="1800" dirty="0">
                <a:solidFill>
                  <a:srgbClr val="949494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9 november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3040D4A4-820C-4A0F-B6DA-C7FA4BF0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72" y="136524"/>
            <a:ext cx="12017638" cy="463299"/>
          </a:xfrm>
        </p:spPr>
        <p:txBody>
          <a:bodyPr>
            <a:normAutofit/>
          </a:bodyPr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Bedrijfsprocessen, I-ZTC en PDC: UIVO-I / PIKO en architecturen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B31BED-1E6C-4DD8-BA34-EF3496C79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4186" y="833915"/>
            <a:ext cx="9753600" cy="57721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8F4ED56-D1E0-4D25-B67B-DF18D1127239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GEMMA Online Bedrijfsprocessen Omgevingswet</a:t>
            </a:r>
          </a:p>
        </p:txBody>
      </p:sp>
    </p:spTree>
    <p:extLst>
      <p:ext uri="{BB962C8B-B14F-4D97-AF65-F5344CB8AC3E}">
        <p14:creationId xmlns:p14="http://schemas.microsoft.com/office/powerpoint/2010/main" val="309031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3040D4A4-820C-4A0F-B6DA-C7FA4BF0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947" y="-41030"/>
            <a:ext cx="12017638" cy="463299"/>
          </a:xfrm>
        </p:spPr>
        <p:txBody>
          <a:bodyPr>
            <a:normAutofit/>
          </a:bodyPr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Veel is al uitgewerkt in je processen: begin dáár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F4ED56-D1E0-4D25-B67B-DF18D1127239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GEMMA Online Bedrijfsproces ‘Voorbereiden wijziging omgevingsplan’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DF1FE7-C1C4-42D2-B510-D547D793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88"/>
            <a:ext cx="12192000" cy="60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3040D4A4-820C-4A0F-B6DA-C7FA4BF0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72" y="-461242"/>
            <a:ext cx="12062028" cy="2314576"/>
          </a:xfrm>
        </p:spPr>
        <p:txBody>
          <a:bodyPr>
            <a:normAutofit/>
          </a:bodyPr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Relatie met</a:t>
            </a:r>
            <a:b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Werkende </a:t>
            </a:r>
            <a:b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Processen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F4ED56-D1E0-4D25-B67B-DF18D1127239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</a:t>
            </a:r>
            <a:r>
              <a:rPr lang="nl-NL" sz="800" i="1" dirty="0"/>
              <a:t>Werkende processen</a:t>
            </a:r>
            <a:r>
              <a:rPr lang="nl-NL" sz="800" dirty="0"/>
              <a:t>, VNG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8FF66A-E231-4E55-B353-E615199E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81" y="0"/>
            <a:ext cx="930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99616DB9-4E71-4ACB-9655-E3BB9B8F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3" y="457754"/>
            <a:ext cx="9571889" cy="439236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Let op!</a:t>
            </a:r>
            <a:b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Interacties met</a:t>
            </a:r>
            <a:b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landelijke</a:t>
            </a:r>
            <a:b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voorzieningen</a:t>
            </a:r>
          </a:p>
        </p:txBody>
      </p:sp>
      <p:pic>
        <p:nvPicPr>
          <p:cNvPr id="2049" name="Picture 611">
            <a:extLst>
              <a:ext uri="{FF2B5EF4-FFF2-40B4-BE49-F238E27FC236}">
                <a16:creationId xmlns:a16="http://schemas.microsoft.com/office/drawing/2014/main" id="{12CBDEB8-1735-4C76-A4EE-5F9B48D5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300" y="3714750"/>
            <a:ext cx="66675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93236D5-9D02-46FC-BF66-AB38504280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62" y="44391"/>
            <a:ext cx="5876516" cy="6820674"/>
          </a:xfrm>
          <a:prstGeom prst="rect">
            <a:avLst/>
          </a:prstGeom>
          <a:noFill/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A1E1D87-1179-43E4-84C1-D5C6BE14EDC4}"/>
              </a:ext>
            </a:extLst>
          </p:cNvPr>
          <p:cNvSpPr/>
          <p:nvPr/>
        </p:nvSpPr>
        <p:spPr>
          <a:xfrm>
            <a:off x="0" y="6521188"/>
            <a:ext cx="2399416" cy="34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indent="-6985">
              <a:lnSpc>
                <a:spcPct val="107000"/>
              </a:lnSpc>
              <a:spcAft>
                <a:spcPts val="800"/>
              </a:spcAft>
            </a:pPr>
            <a:r>
              <a:rPr lang="nl-NL" sz="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Bron: Provero presentatie 29 mei 2018 Bas Hoondert Han Wammes VNG Realisatie </a:t>
            </a:r>
            <a:endParaRPr lang="nl-NL" sz="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2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11">
            <a:extLst>
              <a:ext uri="{FF2B5EF4-FFF2-40B4-BE49-F238E27FC236}">
                <a16:creationId xmlns:a16="http://schemas.microsoft.com/office/drawing/2014/main" id="{12CBDEB8-1735-4C76-A4EE-5F9B48D5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300" y="3714750"/>
            <a:ext cx="66675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71939B5-D3E3-4C5D-B775-16992634F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28" y="666498"/>
            <a:ext cx="4543005" cy="6096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D71F3D3-210F-4395-8B59-9C0749BFC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986" y="666498"/>
            <a:ext cx="4305054" cy="60936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BE970EF-2DFE-4547-ABF8-850AE0B13058}"/>
              </a:ext>
            </a:extLst>
          </p:cNvPr>
          <p:cNvSpPr txBox="1">
            <a:spLocks/>
          </p:cNvSpPr>
          <p:nvPr/>
        </p:nvSpPr>
        <p:spPr bwMode="auto">
          <a:xfrm>
            <a:off x="53373" y="44390"/>
            <a:ext cx="12138627" cy="4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E11E2D"/>
                </a:solidFill>
                <a:latin typeface="Tahoma"/>
                <a:ea typeface="ＭＳ Ｐゴシック" charset="-128"/>
                <a:cs typeface="Tahom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E11E2D"/>
                </a:solidFill>
                <a:latin typeface="Tahoma" charset="0"/>
                <a:ea typeface="ＭＳ Ｐゴシック" charset="-128"/>
                <a:cs typeface="Tahoma" panose="020B060403050404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E11E2D"/>
                </a:solidFill>
                <a:latin typeface="Tahoma" charset="0"/>
                <a:ea typeface="ＭＳ Ｐゴシック" charset="-128"/>
                <a:cs typeface="Tahoma" panose="020B060403050404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E11E2D"/>
                </a:solidFill>
                <a:latin typeface="Tahoma" charset="0"/>
                <a:ea typeface="ＭＳ Ｐゴシック" charset="-128"/>
                <a:cs typeface="Tahoma" panose="020B060403050404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E11E2D"/>
                </a:solidFill>
                <a:latin typeface="Tahoma" charset="0"/>
                <a:ea typeface="ＭＳ Ｐゴシック" charset="-128"/>
                <a:cs typeface="Tahoma" panose="020B060403050404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Tahoma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Tahoma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Tahoma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Wat kunnen we in de ketens doen? Afspraken maken!</a:t>
            </a:r>
          </a:p>
        </p:txBody>
      </p:sp>
    </p:spTree>
    <p:extLst>
      <p:ext uri="{BB962C8B-B14F-4D97-AF65-F5344CB8AC3E}">
        <p14:creationId xmlns:p14="http://schemas.microsoft.com/office/powerpoint/2010/main" val="7258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53DA11F9-C2DD-489C-B43A-D6C54B3A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4" y="0"/>
            <a:ext cx="12192000" cy="488195"/>
          </a:xfrm>
        </p:spPr>
        <p:txBody>
          <a:bodyPr/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Binnenkort: plek met goede praktijkvoorbeelden en materiaal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7D8EE0-5D4D-4828-A146-529D4845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63" y="1094607"/>
            <a:ext cx="8955673" cy="47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237E8A44-89BA-4AFB-86C6-C7B3D081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2" y="-43287"/>
            <a:ext cx="8229600" cy="578734"/>
          </a:xfrm>
        </p:spPr>
        <p:txBody>
          <a:bodyPr/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Wat is altijd nog welkom? Voorbeelden!</a:t>
            </a:r>
          </a:p>
        </p:txBody>
      </p:sp>
      <p:sp>
        <p:nvSpPr>
          <p:cNvPr id="69635" name="Tijdelijke aanduiding voor inhoud 2">
            <a:extLst>
              <a:ext uri="{FF2B5EF4-FFF2-40B4-BE49-F238E27FC236}">
                <a16:creationId xmlns:a16="http://schemas.microsoft.com/office/drawing/2014/main" id="{B713B058-B5D9-4D81-B042-5D39FF744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504" y="1278100"/>
            <a:ext cx="4114800" cy="4968695"/>
          </a:xfrm>
        </p:spPr>
        <p:txBody>
          <a:bodyPr/>
          <a:lstStyle/>
          <a:p>
            <a:pPr marL="0" indent="0">
              <a:buNone/>
            </a:pPr>
            <a:r>
              <a:rPr lang="nl-NL" altLang="nl-NL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Laat ons weten…</a:t>
            </a:r>
          </a:p>
          <a:p>
            <a:pPr marL="0" indent="0">
              <a:buNone/>
            </a:pP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Initiatieven in andere regio’s (bijv. Flevoland en Groningen)</a:t>
            </a:r>
          </a:p>
          <a:p>
            <a:pPr marL="0" indent="0">
              <a:buNone/>
            </a:pP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Eigen ontwerpen, procedures, business cases, communicatie…</a:t>
            </a:r>
          </a:p>
          <a:p>
            <a:pPr marL="0" indent="0">
              <a:buNone/>
            </a:pP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Vragen en suggesties</a:t>
            </a:r>
          </a:p>
          <a:p>
            <a:pPr marL="0" indent="0">
              <a:buNone/>
            </a:pP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hlinkClick r:id="rId2"/>
              </a:rPr>
              <a:t>j.vankoutrik@hetutrechtsarchief.nl</a:t>
            </a: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Afbeelding 5" descr="Afbeelding met persoon, binnen, schermafbeelding, computer&#10;&#10;Automatisch gegenereerde beschrijving">
            <a:extLst>
              <a:ext uri="{FF2B5EF4-FFF2-40B4-BE49-F238E27FC236}">
                <a16:creationId xmlns:a16="http://schemas.microsoft.com/office/drawing/2014/main" id="{84618B4E-4D7A-446F-B95C-A493BAA2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753" y="2674699"/>
            <a:ext cx="3355760" cy="3411075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B6893C2-77D9-4D65-90BF-0A49752D1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284" y="207549"/>
            <a:ext cx="3139614" cy="2350786"/>
          </a:xfrm>
          <a:prstGeom prst="rect">
            <a:avLst/>
          </a:prstGeom>
        </p:spPr>
      </p:pic>
      <p:pic>
        <p:nvPicPr>
          <p:cNvPr id="1026" name="Afbeelding 2">
            <a:extLst>
              <a:ext uri="{FF2B5EF4-FFF2-40B4-BE49-F238E27FC236}">
                <a16:creationId xmlns:a16="http://schemas.microsoft.com/office/drawing/2014/main" id="{590786CD-6F5B-47CD-9642-32A65D51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97" y="4407870"/>
            <a:ext cx="3293616" cy="235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91D3AF3-D5BB-487B-902A-9DC4326EE26C}"/>
              </a:ext>
            </a:extLst>
          </p:cNvPr>
          <p:cNvSpPr/>
          <p:nvPr/>
        </p:nvSpPr>
        <p:spPr>
          <a:xfrm>
            <a:off x="7554897" y="4216400"/>
            <a:ext cx="3184001" cy="19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2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53DA11F9-C2DD-489C-B43A-D6C54B3A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" y="0"/>
            <a:ext cx="12192000" cy="488195"/>
          </a:xfrm>
        </p:spPr>
        <p:txBody>
          <a:bodyPr/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Handreiking DUTO in informatieketens Omgevingswet staat voor jullie klaar!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8783CC-7CBF-4076-B263-DCA56CBF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92" y="782457"/>
            <a:ext cx="9644016" cy="55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53DA11F9-C2DD-489C-B43A-D6C54B3A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8195"/>
          </a:xfrm>
        </p:spPr>
        <p:txBody>
          <a:bodyPr/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Handreiking en </a:t>
            </a:r>
            <a:r>
              <a:rPr lang="nl-NL" altLang="nl-NL" dirty="0" err="1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factsheet</a:t>
            </a: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D604C3-A0DF-4486-B4E4-2A56FB80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92" y="644098"/>
            <a:ext cx="4219204" cy="5956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2D7BEE-50EC-4BBE-992A-15EE73E1A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38" y="644097"/>
            <a:ext cx="4212113" cy="59565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485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99616DB9-4E71-4ACB-9655-E3BB9B8F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3" y="44390"/>
            <a:ext cx="9571889" cy="439236"/>
          </a:xfrm>
        </p:spPr>
        <p:txBody>
          <a:bodyPr>
            <a:normAutofit/>
          </a:bodyPr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Checklist onderverdeeld in deelaspecten gerelateerd aan DUTO</a:t>
            </a:r>
          </a:p>
        </p:txBody>
      </p:sp>
      <p:pic>
        <p:nvPicPr>
          <p:cNvPr id="2049" name="Picture 611">
            <a:extLst>
              <a:ext uri="{FF2B5EF4-FFF2-40B4-BE49-F238E27FC236}">
                <a16:creationId xmlns:a16="http://schemas.microsoft.com/office/drawing/2014/main" id="{12CBDEB8-1735-4C76-A4EE-5F9B48D5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300" y="3714750"/>
            <a:ext cx="66675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1BD869D-467A-4E49-A6DB-8C9031A08584}"/>
              </a:ext>
            </a:extLst>
          </p:cNvPr>
          <p:cNvGraphicFramePr>
            <a:graphicFrameLocks noGrp="1"/>
          </p:cNvGraphicFramePr>
          <p:nvPr/>
        </p:nvGraphicFramePr>
        <p:xfrm>
          <a:off x="1919704" y="1204800"/>
          <a:ext cx="8264525" cy="4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77">
                  <a:extLst>
                    <a:ext uri="{9D8B030D-6E8A-4147-A177-3AD203B41FA5}">
                      <a16:colId xmlns:a16="http://schemas.microsoft.com/office/drawing/2014/main" val="3443340161"/>
                    </a:ext>
                  </a:extLst>
                </a:gridCol>
                <a:gridCol w="7639248">
                  <a:extLst>
                    <a:ext uri="{9D8B030D-6E8A-4147-A177-3AD203B41FA5}">
                      <a16:colId xmlns:a16="http://schemas.microsoft.com/office/drawing/2014/main" val="2871801235"/>
                    </a:ext>
                  </a:extLst>
                </a:gridCol>
              </a:tblGrid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Algemeen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6924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Verantwoordelijkheden en interbestuurlijke samenwerking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509960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Volledigheid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2700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Authenticiteit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5661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Metagegevens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371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Waardering en selectie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37996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Vindbaarheid en uitwisselbaarheid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4023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Toegang en beveiliging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11425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Formaten en standaarden voor toegankelijkheid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9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Programmatuur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0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40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53DA11F9-C2DD-489C-B43A-D6C54B3A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" y="115414"/>
            <a:ext cx="12192000" cy="488195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Lees ook het artikel</a:t>
            </a:r>
            <a:b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 Od van oktober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533F1B-DA9E-443E-8C16-F6F70587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145" y="1"/>
            <a:ext cx="7880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6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53DA11F9-C2DD-489C-B43A-D6C54B3A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2" y="35512"/>
            <a:ext cx="12192000" cy="488195"/>
          </a:xfrm>
        </p:spPr>
        <p:txBody>
          <a:bodyPr>
            <a:normAutofit/>
          </a:bodyPr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Houd ook Informatiepunt Leefomgeving en Od in de gaten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83FA38-5213-4796-8A60-C5FCAEF2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485" y="603668"/>
            <a:ext cx="6397030" cy="61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3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53DA11F9-C2DD-489C-B43A-D6C54B3A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88195"/>
          </a:xfrm>
        </p:spPr>
        <p:txBody>
          <a:bodyPr/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Korte achtergrond van de Handreiking</a:t>
            </a:r>
          </a:p>
        </p:txBody>
      </p:sp>
      <p:sp>
        <p:nvSpPr>
          <p:cNvPr id="29699" name="Tijdelijke aanduiding voor inhoud 2">
            <a:extLst>
              <a:ext uri="{FF2B5EF4-FFF2-40B4-BE49-F238E27FC236}">
                <a16:creationId xmlns:a16="http://schemas.microsoft.com/office/drawing/2014/main" id="{98B71602-CA61-493C-AFE6-CCD64A98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39" y="1251489"/>
            <a:ext cx="4568125" cy="4525963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2017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UIVO-I rapport ‘Archieffuncties’</a:t>
            </a:r>
          </a:p>
          <a:p>
            <a:pPr marL="0" indent="0">
              <a:buNone/>
            </a:pPr>
            <a:endParaRPr lang="nl-NL" altLang="nl-NL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2018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PIKO en zorg vanuit VNG Adviescommissie Archieven</a:t>
            </a:r>
          </a:p>
          <a:p>
            <a:pPr marL="0" indent="0">
              <a:buNone/>
            </a:pPr>
            <a:endParaRPr lang="nl-NL" altLang="nl-NL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2019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plan project Handreiking van VNG, IPO en UvW</a:t>
            </a:r>
          </a:p>
          <a:p>
            <a:pPr marL="0" indent="0">
              <a:buNone/>
            </a:pPr>
            <a:endParaRPr lang="nl-NL" altLang="nl-NL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2020-2021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uitvoering Handreiking in regio Utrecht</a:t>
            </a: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46FBCB5-7992-4BA0-9CD4-1B4AFF0B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72" y="471644"/>
            <a:ext cx="4128600" cy="5849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AFAE461-07BF-4754-B457-CB422BFABB8D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</a:t>
            </a:r>
            <a:r>
              <a:rPr lang="nl-NL" sz="800" i="1" dirty="0"/>
              <a:t>Aan de slag</a:t>
            </a:r>
            <a:r>
              <a:rPr lang="nl-NL" sz="800" dirty="0"/>
              <a:t>, pagina Ketenprocessen UIVO-I</a:t>
            </a:r>
          </a:p>
        </p:txBody>
      </p:sp>
    </p:spTree>
    <p:extLst>
      <p:ext uri="{BB962C8B-B14F-4D97-AF65-F5344CB8AC3E}">
        <p14:creationId xmlns:p14="http://schemas.microsoft.com/office/powerpoint/2010/main" val="20243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>
            <a:extLst>
              <a:ext uri="{FF2B5EF4-FFF2-40B4-BE49-F238E27FC236}">
                <a16:creationId xmlns:a16="http://schemas.microsoft.com/office/drawing/2014/main" id="{C29E2084-1F68-4410-887C-4B5B370C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6" y="47746"/>
            <a:ext cx="11139245" cy="457199"/>
          </a:xfrm>
        </p:spPr>
        <p:txBody>
          <a:bodyPr/>
          <a:lstStyle/>
          <a:p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Handreiking en checklist: ontwerp-indeling en ‘</a:t>
            </a:r>
            <a:r>
              <a:rPr lang="nl-NL" altLang="nl-NL" dirty="0" err="1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archiving</a:t>
            </a: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nl-NL" altLang="nl-NL" dirty="0" err="1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by</a:t>
            </a: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design’</a:t>
            </a:r>
          </a:p>
        </p:txBody>
      </p:sp>
      <p:sp>
        <p:nvSpPr>
          <p:cNvPr id="66563" name="Tijdelijke aanduiding voor inhoud 2">
            <a:extLst>
              <a:ext uri="{FF2B5EF4-FFF2-40B4-BE49-F238E27FC236}">
                <a16:creationId xmlns:a16="http://schemas.microsoft.com/office/drawing/2014/main" id="{2D18DA49-7A3B-417D-B238-A1AC61D5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93" y="808054"/>
            <a:ext cx="576900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nl-NL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Onderwerpen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Interbestuurlijke afspraken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Interbestuurlijke standaarden (metagegevens)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Procesafhandeling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Versiebeheer en ‘tijdreizen’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Waardering en selectie (bewaartermijnen)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Toepasbare regels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Vindbaarheid, uitwisselbaarheid en openbaarheid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(Open) standaarden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Toegang en beveiliging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DUTO-eisen programmatuur</a:t>
            </a:r>
          </a:p>
          <a:p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63FC1E1-C2C3-4A24-BFE5-C2A3E7899F11}"/>
              </a:ext>
            </a:extLst>
          </p:cNvPr>
          <p:cNvSpPr txBox="1">
            <a:spLocks/>
          </p:cNvSpPr>
          <p:nvPr/>
        </p:nvSpPr>
        <p:spPr bwMode="auto">
          <a:xfrm>
            <a:off x="4860984" y="809535"/>
            <a:ext cx="57118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/>
                <a:ea typeface="ヒラギノ角ゴ Pro W3" pitchFamily="-112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b="1" dirty="0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Waar moet ik specifiek op letten bij…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provincies?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gemeenten?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waterschappen?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veiligheidsregio’s?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omgevingsdiensten?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 err="1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GGD’en</a:t>
            </a:r>
            <a:r>
              <a:rPr lang="nl-NL" altLang="nl-NL" dirty="0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?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rgbClr val="E11E2D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archiefdiensten?</a:t>
            </a:r>
          </a:p>
          <a:p>
            <a:pPr algn="r"/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>
            <a:extLst>
              <a:ext uri="{FF2B5EF4-FFF2-40B4-BE49-F238E27FC236}">
                <a16:creationId xmlns:a16="http://schemas.microsoft.com/office/drawing/2014/main" id="{61B211F0-FFB7-4664-A61B-B9970D0D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0" y="134567"/>
            <a:ext cx="12191999" cy="375067"/>
          </a:xfrm>
        </p:spPr>
        <p:txBody>
          <a:bodyPr>
            <a:normAutofit fontScale="90000"/>
          </a:bodyPr>
          <a:lstStyle/>
          <a:p>
            <a:r>
              <a:rPr lang="nl-NL" altLang="nl-NL" dirty="0" err="1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Kaderstellend</a:t>
            </a:r>
            <a:r>
              <a:rPr lang="nl-NL" altLang="nl-NL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, o.a. Globaal Content Raamwerk DSO (GCR, versie 1.0)</a:t>
            </a:r>
          </a:p>
        </p:txBody>
      </p:sp>
      <p:pic>
        <p:nvPicPr>
          <p:cNvPr id="55302" name="Picture 2103">
            <a:extLst>
              <a:ext uri="{FF2B5EF4-FFF2-40B4-BE49-F238E27FC236}">
                <a16:creationId xmlns:a16="http://schemas.microsoft.com/office/drawing/2014/main" id="{14761CD7-C8FD-4A08-8C94-02E941AC725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9612" y="1043157"/>
            <a:ext cx="9232776" cy="5224478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5AC6930-BDBE-4273-938D-18A292A0A559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Globaal Content Raamwerk, vastgestelde versie 1.0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>
      <Value>10</Value>
    </TaxCatchAll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EAA54F-49DA-4D96-BF11-C680DE9E4D60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dd40056b-a536-4161-8a6c-0fad1d319e0f"/>
    <ds:schemaRef ds:uri="http://schemas.microsoft.com/office/2006/documentManagement/types"/>
    <ds:schemaRef ds:uri="http://schemas.microsoft.com/sharepoint/v3/fields"/>
    <ds:schemaRef ds:uri="http://www.w3.org/XML/1998/namespace"/>
    <ds:schemaRef ds:uri="http://schemas.openxmlformats.org/package/2006/metadata/core-properties"/>
    <ds:schemaRef ds:uri="cc35083a-82c3-4d90-825c-129faed25957"/>
  </ds:schemaRefs>
</ds:datastoreItem>
</file>

<file path=customXml/itemProps2.xml><?xml version="1.0" encoding="utf-8"?>
<ds:datastoreItem xmlns:ds="http://schemas.openxmlformats.org/officeDocument/2006/customXml" ds:itemID="{E5CCCFE5-1360-4C53-BECD-293C3058ECE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560A45-1505-4ABB-B21B-2EF18C2F28A3}"/>
</file>

<file path=customXml/itemProps4.xml><?xml version="1.0" encoding="utf-8"?>
<ds:datastoreItem xmlns:ds="http://schemas.openxmlformats.org/officeDocument/2006/customXml" ds:itemID="{C5DE3D62-6C5B-4E9C-BB8F-BA1F6EAD45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393</Words>
  <Application>Microsoft Office PowerPoint</Application>
  <PresentationFormat>Breedbeeld</PresentationFormat>
  <Paragraphs>86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Office-thema</vt:lpstr>
      <vt:lpstr>1_Office-thema</vt:lpstr>
      <vt:lpstr>Handreiking Duurzame Toegankelijkheid in de informatieketens van de Omgevingswet  </vt:lpstr>
      <vt:lpstr>Handreiking DUTO in informatieketens Omgevingswet staat voor jullie klaar!</vt:lpstr>
      <vt:lpstr>Handreiking en factsheet</vt:lpstr>
      <vt:lpstr>Checklist onderverdeeld in deelaspecten gerelateerd aan DUTO</vt:lpstr>
      <vt:lpstr>Lees ook het artikel in Od van oktober</vt:lpstr>
      <vt:lpstr>Houd ook Informatiepunt Leefomgeving en Od in de gaten</vt:lpstr>
      <vt:lpstr>Korte achtergrond van de Handreiking</vt:lpstr>
      <vt:lpstr>Handreiking en checklist: ontwerp-indeling en ‘archiving by design’</vt:lpstr>
      <vt:lpstr>Kaderstellend, o.a. Globaal Content Raamwerk DSO (GCR, versie 1.0)</vt:lpstr>
      <vt:lpstr>Bedrijfsprocessen, I-ZTC en PDC: UIVO-I / PIKO en architecturen</vt:lpstr>
      <vt:lpstr>Veel is al uitgewerkt in je processen: begin dáár</vt:lpstr>
      <vt:lpstr>Relatie met Werkende  Processen</vt:lpstr>
      <vt:lpstr>Let op! Interacties met landelijke voorzieningen</vt:lpstr>
      <vt:lpstr>PowerPoint-presentatie</vt:lpstr>
      <vt:lpstr>Binnenkort: plek met goede praktijkvoorbeelden en materiaal</vt:lpstr>
      <vt:lpstr>Wat is altijd nog welkom? Voorbeelden!</vt:lpstr>
    </vt:vector>
  </TitlesOfParts>
  <Company>Funcke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Funcke</dc:creator>
  <cp:lastModifiedBy>Joost van Koutrik</cp:lastModifiedBy>
  <cp:revision>299</cp:revision>
  <dcterms:created xsi:type="dcterms:W3CDTF">2015-04-20T15:13:32Z</dcterms:created>
  <dcterms:modified xsi:type="dcterms:W3CDTF">2021-11-08T10:57:32Z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0x010100A3E8B87B35426842948BBE07B397EF0A</vt:lpwstr>
  </property>
  <property fmtid="{D5CDD505-2E9C-101B-9397-08002B2CF9AE}" pid="3" name="_dlc_DocIdItemGuid">
    <vt:lpwstr>be6f71a7-3b4a-460f-96b7-2bd562dfbe80</vt:lpwstr>
  </property>
  <property fmtid="{D5CDD505-2E9C-101B-9397-08002B2CF9AE}" pid="4" name="Documentsoort">
    <vt:lpwstr>10;#Presentatie|23e38d06-f8c5-4060-8e9a-c5461d308a3e</vt:lpwstr>
  </property>
</Properties>
</file>