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2"/>
  </p:notesMasterIdLst>
  <p:handoutMasterIdLst>
    <p:handoutMasterId r:id="rId13"/>
  </p:handoutMasterIdLst>
  <p:sldIdLst>
    <p:sldId id="284" r:id="rId2"/>
    <p:sldId id="292" r:id="rId3"/>
    <p:sldId id="293" r:id="rId4"/>
    <p:sldId id="294" r:id="rId5"/>
    <p:sldId id="295" r:id="rId6"/>
    <p:sldId id="296" r:id="rId7"/>
    <p:sldId id="297" r:id="rId8"/>
    <p:sldId id="299" r:id="rId9"/>
    <p:sldId id="298" r:id="rId10"/>
    <p:sldId id="300" r:id="rId11"/>
  </p:sldIdLst>
  <p:sldSz cx="9144000" cy="5143500" type="screen16x9"/>
  <p:notesSz cx="6911975" cy="10260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" pitchFamily="-3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" pitchFamily="-3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" pitchFamily="-3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" pitchFamily="-3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" pitchFamily="-32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" pitchFamily="-32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" pitchFamily="-32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" pitchFamily="-32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" pitchFamily="-3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30FFD6"/>
    <a:srgbClr val="7AD3FF"/>
    <a:srgbClr val="120E3E"/>
    <a:srgbClr val="3E24A3"/>
    <a:srgbClr val="511382"/>
    <a:srgbClr val="988DFF"/>
    <a:srgbClr val="4710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091" autoAdjust="0"/>
    <p:restoredTop sz="89065" autoAdjust="0"/>
  </p:normalViewPr>
  <p:slideViewPr>
    <p:cSldViewPr>
      <p:cViewPr varScale="1">
        <p:scale>
          <a:sx n="109" d="100"/>
          <a:sy n="109" d="100"/>
        </p:scale>
        <p:origin x="-714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04788" y="0"/>
            <a:ext cx="2995612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8432" tIns="59217" rIns="118432" bIns="59217" numCol="1" anchor="t" anchorCtr="0" compatLnSpc="1">
            <a:prstTxWarp prst="textNoShape">
              <a:avLst/>
            </a:prstTxWarp>
          </a:bodyPr>
          <a:lstStyle>
            <a:lvl1pPr defTabSz="981075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33800" y="0"/>
            <a:ext cx="299561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8432" tIns="59217" rIns="118432" bIns="59217" numCol="1" anchor="t" anchorCtr="0" compatLnSpc="1">
            <a:prstTxWarp prst="textNoShape">
              <a:avLst/>
            </a:prstTxWarp>
          </a:bodyPr>
          <a:lstStyle>
            <a:lvl1pPr algn="r" defTabSz="981075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04788" y="9747250"/>
            <a:ext cx="2995612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8432" tIns="59217" rIns="118432" bIns="59217" numCol="1" anchor="b" anchorCtr="0" compatLnSpc="1">
            <a:prstTxWarp prst="textNoShape">
              <a:avLst/>
            </a:prstTxWarp>
          </a:bodyPr>
          <a:lstStyle>
            <a:lvl1pPr defTabSz="981075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33800" y="9747250"/>
            <a:ext cx="299561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8432" tIns="59217" rIns="118432" bIns="59217" numCol="1" anchor="b" anchorCtr="0" compatLnSpc="1">
            <a:prstTxWarp prst="textNoShape">
              <a:avLst/>
            </a:prstTxWarp>
          </a:bodyPr>
          <a:lstStyle>
            <a:lvl1pPr algn="r" defTabSz="981075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fld id="{DF32300A-613F-4E6F-A29B-85DAC26332F1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5493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04788" y="0"/>
            <a:ext cx="2995612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113" tIns="49056" rIns="98113" bIns="49056" numCol="1" anchor="t" anchorCtr="0" compatLnSpc="1">
            <a:prstTxWarp prst="textNoShape">
              <a:avLst/>
            </a:prstTxWarp>
          </a:bodyPr>
          <a:lstStyle>
            <a:lvl1pPr defTabSz="981075">
              <a:defRPr sz="1200" b="0">
                <a:effectLst/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33800" y="0"/>
            <a:ext cx="299561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113" tIns="49056" rIns="98113" bIns="49056" numCol="1" anchor="t" anchorCtr="0" compatLnSpc="1">
            <a:prstTxWarp prst="textNoShape">
              <a:avLst/>
            </a:prstTxWarp>
          </a:bodyPr>
          <a:lstStyle>
            <a:lvl1pPr algn="r" defTabSz="981075">
              <a:defRPr sz="1200" b="0">
                <a:effectLst/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152400" y="762000"/>
            <a:ext cx="6838950" cy="3848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2338" y="4873625"/>
            <a:ext cx="5067300" cy="461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113" tIns="49056" rIns="98113" bIns="490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04788" y="9747250"/>
            <a:ext cx="2995612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113" tIns="49056" rIns="98113" bIns="49056" numCol="1" anchor="b" anchorCtr="0" compatLnSpc="1">
            <a:prstTxWarp prst="textNoShape">
              <a:avLst/>
            </a:prstTxWarp>
          </a:bodyPr>
          <a:lstStyle>
            <a:lvl1pPr defTabSz="981075">
              <a:defRPr sz="1200" b="0">
                <a:effectLst/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3800" y="9747250"/>
            <a:ext cx="299561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113" tIns="49056" rIns="98113" bIns="49056" numCol="1" anchor="b" anchorCtr="0" compatLnSpc="1">
            <a:prstTxWarp prst="textNoShape">
              <a:avLst/>
            </a:prstTxWarp>
          </a:bodyPr>
          <a:lstStyle>
            <a:lvl1pPr algn="r" defTabSz="981075">
              <a:defRPr sz="1200" b="0">
                <a:effectLst/>
                <a:latin typeface="Arial" charset="0"/>
              </a:defRPr>
            </a:lvl1pPr>
          </a:lstStyle>
          <a:p>
            <a:fld id="{DDBE92BC-E7B1-47A4-9345-D3EA6E10E15A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7162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152400" y="762000"/>
            <a:ext cx="6838950" cy="3848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E92BC-E7B1-47A4-9345-D3EA6E10E15A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219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152400" y="762000"/>
            <a:ext cx="6838950" cy="3848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E92BC-E7B1-47A4-9345-D3EA6E10E15A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219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152400" y="762000"/>
            <a:ext cx="6838950" cy="3848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E92BC-E7B1-47A4-9345-D3EA6E10E15A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219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152400" y="762000"/>
            <a:ext cx="6838950" cy="3848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E92BC-E7B1-47A4-9345-D3EA6E10E15A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219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152400" y="762000"/>
            <a:ext cx="6838950" cy="3848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E92BC-E7B1-47A4-9345-D3EA6E10E15A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219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152400" y="762000"/>
            <a:ext cx="6838950" cy="3848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E92BC-E7B1-47A4-9345-D3EA6E10E15A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219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152400" y="762000"/>
            <a:ext cx="6838950" cy="3848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E92BC-E7B1-47A4-9345-D3EA6E10E15A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219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152400" y="762000"/>
            <a:ext cx="6838950" cy="3848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E92BC-E7B1-47A4-9345-D3EA6E10E15A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2194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-152400" y="762000"/>
            <a:ext cx="6838950" cy="3848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E92BC-E7B1-47A4-9345-D3EA6E10E15A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219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802" name="Group 122"/>
          <p:cNvGrpSpPr>
            <a:grpSpLocks/>
          </p:cNvGrpSpPr>
          <p:nvPr/>
        </p:nvGrpSpPr>
        <p:grpSpPr bwMode="auto">
          <a:xfrm>
            <a:off x="-6350" y="0"/>
            <a:ext cx="9156700" cy="5143500"/>
            <a:chOff x="-4" y="0"/>
            <a:chExt cx="5768" cy="4320"/>
          </a:xfrm>
        </p:grpSpPr>
        <p:sp>
          <p:nvSpPr>
            <p:cNvPr id="71803" name="Rectangle 123"/>
            <p:cNvSpPr>
              <a:spLocks noChangeArrowheads="1"/>
            </p:cNvSpPr>
            <p:nvPr/>
          </p:nvSpPr>
          <p:spPr bwMode="auto">
            <a:xfrm>
              <a:off x="-1" y="0"/>
              <a:ext cx="5765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grpSp>
          <p:nvGrpSpPr>
            <p:cNvPr id="71804" name="Group 124"/>
            <p:cNvGrpSpPr>
              <a:grpSpLocks/>
            </p:cNvGrpSpPr>
            <p:nvPr/>
          </p:nvGrpSpPr>
          <p:grpSpPr bwMode="auto">
            <a:xfrm>
              <a:off x="-4" y="94"/>
              <a:ext cx="5564" cy="4027"/>
              <a:chOff x="0" y="94"/>
              <a:chExt cx="5564" cy="4027"/>
            </a:xfrm>
          </p:grpSpPr>
          <p:sp>
            <p:nvSpPr>
              <p:cNvPr id="71805" name="Freeform 125"/>
              <p:cNvSpPr>
                <a:spLocks/>
              </p:cNvSpPr>
              <p:nvPr userDrawn="1"/>
            </p:nvSpPr>
            <p:spPr bwMode="auto">
              <a:xfrm>
                <a:off x="5378" y="94"/>
                <a:ext cx="182" cy="102"/>
              </a:xfrm>
              <a:custGeom>
                <a:avLst/>
                <a:gdLst>
                  <a:gd name="T0" fmla="*/ 0 w 182"/>
                  <a:gd name="T1" fmla="*/ 102 h 102"/>
                  <a:gd name="T2" fmla="*/ 20 w 182"/>
                  <a:gd name="T3" fmla="*/ 102 h 102"/>
                  <a:gd name="T4" fmla="*/ 34 w 182"/>
                  <a:gd name="T5" fmla="*/ 96 h 102"/>
                  <a:gd name="T6" fmla="*/ 46 w 182"/>
                  <a:gd name="T7" fmla="*/ 86 h 102"/>
                  <a:gd name="T8" fmla="*/ 56 w 182"/>
                  <a:gd name="T9" fmla="*/ 74 h 102"/>
                  <a:gd name="T10" fmla="*/ 74 w 182"/>
                  <a:gd name="T11" fmla="*/ 56 h 102"/>
                  <a:gd name="T12" fmla="*/ 92 w 182"/>
                  <a:gd name="T13" fmla="*/ 34 h 102"/>
                  <a:gd name="T14" fmla="*/ 102 w 182"/>
                  <a:gd name="T15" fmla="*/ 26 h 102"/>
                  <a:gd name="T16" fmla="*/ 116 w 182"/>
                  <a:gd name="T17" fmla="*/ 14 h 102"/>
                  <a:gd name="T18" fmla="*/ 130 w 182"/>
                  <a:gd name="T19" fmla="*/ 4 h 102"/>
                  <a:gd name="T20" fmla="*/ 144 w 182"/>
                  <a:gd name="T21" fmla="*/ 0 h 102"/>
                  <a:gd name="T22" fmla="*/ 164 w 182"/>
                  <a:gd name="T23" fmla="*/ 6 h 102"/>
                  <a:gd name="T24" fmla="*/ 176 w 182"/>
                  <a:gd name="T25" fmla="*/ 14 h 102"/>
                  <a:gd name="T26" fmla="*/ 182 w 182"/>
                  <a:gd name="T27" fmla="*/ 28 h 102"/>
                  <a:gd name="T28" fmla="*/ 182 w 182"/>
                  <a:gd name="T29" fmla="*/ 46 h 102"/>
                  <a:gd name="T30" fmla="*/ 182 w 182"/>
                  <a:gd name="T31" fmla="*/ 82 h 102"/>
                  <a:gd name="T32" fmla="*/ 180 w 182"/>
                  <a:gd name="T33" fmla="*/ 102 h 102"/>
                  <a:gd name="T34" fmla="*/ 182 w 182"/>
                  <a:gd name="T35" fmla="*/ 102 h 102"/>
                  <a:gd name="T36" fmla="*/ 0 w 182"/>
                  <a:gd name="T37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82" h="102">
                    <a:moveTo>
                      <a:pt x="0" y="102"/>
                    </a:moveTo>
                    <a:lnTo>
                      <a:pt x="20" y="102"/>
                    </a:lnTo>
                    <a:lnTo>
                      <a:pt x="34" y="96"/>
                    </a:lnTo>
                    <a:lnTo>
                      <a:pt x="46" y="86"/>
                    </a:lnTo>
                    <a:lnTo>
                      <a:pt x="56" y="74"/>
                    </a:lnTo>
                    <a:lnTo>
                      <a:pt x="74" y="56"/>
                    </a:lnTo>
                    <a:lnTo>
                      <a:pt x="92" y="34"/>
                    </a:lnTo>
                    <a:lnTo>
                      <a:pt x="102" y="26"/>
                    </a:lnTo>
                    <a:lnTo>
                      <a:pt x="116" y="14"/>
                    </a:lnTo>
                    <a:lnTo>
                      <a:pt x="130" y="4"/>
                    </a:lnTo>
                    <a:lnTo>
                      <a:pt x="144" y="0"/>
                    </a:lnTo>
                    <a:lnTo>
                      <a:pt x="164" y="6"/>
                    </a:lnTo>
                    <a:lnTo>
                      <a:pt x="176" y="14"/>
                    </a:lnTo>
                    <a:lnTo>
                      <a:pt x="182" y="28"/>
                    </a:lnTo>
                    <a:lnTo>
                      <a:pt x="182" y="46"/>
                    </a:lnTo>
                    <a:lnTo>
                      <a:pt x="182" y="82"/>
                    </a:lnTo>
                    <a:lnTo>
                      <a:pt x="180" y="102"/>
                    </a:lnTo>
                    <a:lnTo>
                      <a:pt x="182" y="102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71806" name="Freeform 126"/>
              <p:cNvSpPr>
                <a:spLocks/>
              </p:cNvSpPr>
              <p:nvPr userDrawn="1"/>
            </p:nvSpPr>
            <p:spPr bwMode="auto">
              <a:xfrm>
                <a:off x="0" y="112"/>
                <a:ext cx="5560" cy="4009"/>
              </a:xfrm>
              <a:custGeom>
                <a:avLst/>
                <a:gdLst>
                  <a:gd name="T0" fmla="*/ 4 w 5560"/>
                  <a:gd name="T1" fmla="*/ 85 h 4009"/>
                  <a:gd name="T2" fmla="*/ 5417 w 5560"/>
                  <a:gd name="T3" fmla="*/ 85 h 4009"/>
                  <a:gd name="T4" fmla="*/ 5466 w 5560"/>
                  <a:gd name="T5" fmla="*/ 49 h 4009"/>
                  <a:gd name="T6" fmla="*/ 5497 w 5560"/>
                  <a:gd name="T7" fmla="*/ 18 h 4009"/>
                  <a:gd name="T8" fmla="*/ 5524 w 5560"/>
                  <a:gd name="T9" fmla="*/ 0 h 4009"/>
                  <a:gd name="T10" fmla="*/ 5546 w 5560"/>
                  <a:gd name="T11" fmla="*/ 31 h 4009"/>
                  <a:gd name="T12" fmla="*/ 5560 w 5560"/>
                  <a:gd name="T13" fmla="*/ 80 h 4009"/>
                  <a:gd name="T14" fmla="*/ 5560 w 5560"/>
                  <a:gd name="T15" fmla="*/ 3955 h 4009"/>
                  <a:gd name="T16" fmla="*/ 5528 w 5560"/>
                  <a:gd name="T17" fmla="*/ 4004 h 4009"/>
                  <a:gd name="T18" fmla="*/ 0 w 5560"/>
                  <a:gd name="T19" fmla="*/ 4009 h 4009"/>
                  <a:gd name="T20" fmla="*/ 4 w 5560"/>
                  <a:gd name="T21" fmla="*/ 85 h 40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60" h="4009">
                    <a:moveTo>
                      <a:pt x="4" y="85"/>
                    </a:moveTo>
                    <a:lnTo>
                      <a:pt x="5417" y="85"/>
                    </a:lnTo>
                    <a:lnTo>
                      <a:pt x="5466" y="49"/>
                    </a:lnTo>
                    <a:lnTo>
                      <a:pt x="5497" y="18"/>
                    </a:lnTo>
                    <a:lnTo>
                      <a:pt x="5524" y="0"/>
                    </a:lnTo>
                    <a:lnTo>
                      <a:pt x="5546" y="31"/>
                    </a:lnTo>
                    <a:lnTo>
                      <a:pt x="5560" y="80"/>
                    </a:lnTo>
                    <a:lnTo>
                      <a:pt x="5560" y="3955"/>
                    </a:lnTo>
                    <a:lnTo>
                      <a:pt x="5528" y="4004"/>
                    </a:lnTo>
                    <a:lnTo>
                      <a:pt x="0" y="4009"/>
                    </a:lnTo>
                    <a:lnTo>
                      <a:pt x="4" y="8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71807" name="Arc 127"/>
              <p:cNvSpPr>
                <a:spLocks/>
              </p:cNvSpPr>
              <p:nvPr userDrawn="1"/>
            </p:nvSpPr>
            <p:spPr bwMode="auto">
              <a:xfrm rot="9966804" flipH="1">
                <a:off x="5516" y="4062"/>
                <a:ext cx="48" cy="4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</p:grpSp>
      </p:grpSp>
      <p:sp>
        <p:nvSpPr>
          <p:cNvPr id="71683" name="Rectangle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614" y="4961335"/>
            <a:ext cx="377825" cy="126206"/>
          </a:xfrm>
        </p:spPr>
        <p:txBody>
          <a:bodyPr/>
          <a:lstStyle>
            <a:lvl1pPr>
              <a:defRPr/>
            </a:lvl1pPr>
          </a:lstStyle>
          <a:p>
            <a:fld id="{BDEE796C-B22F-4F9D-A34E-C26FAE4B3FF7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469901" y="4957763"/>
            <a:ext cx="2778125" cy="13454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71798" name="Rectangle 1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505970"/>
            <a:ext cx="7772400" cy="588510"/>
          </a:xfrm>
        </p:spPr>
        <p:txBody>
          <a:bodyPr anchor="ctr"/>
          <a:lstStyle>
            <a:lvl1pPr>
              <a:defRPr sz="3100"/>
            </a:lvl1pPr>
          </a:lstStyle>
          <a:p>
            <a:pPr lvl="0"/>
            <a:r>
              <a:rPr lang="nl-NL" noProof="0" smtClean="0"/>
              <a:t>Klik om de stijl te bewerken</a:t>
            </a:r>
            <a:endParaRPr lang="en-US" noProof="0" smtClean="0"/>
          </a:p>
        </p:txBody>
      </p:sp>
      <p:sp>
        <p:nvSpPr>
          <p:cNvPr id="71799" name="Rectangle 1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2286000"/>
            <a:ext cx="6400800" cy="1314450"/>
          </a:xfrm>
        </p:spPr>
        <p:txBody>
          <a:bodyPr/>
          <a:lstStyle>
            <a:lvl1pPr marL="0" indent="0">
              <a:buFontTx/>
              <a:buNone/>
              <a:defRPr sz="1700"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  <a:endParaRPr lang="en-US" noProof="0" smtClean="0"/>
          </a:p>
        </p:txBody>
      </p:sp>
      <p:pic>
        <p:nvPicPr>
          <p:cNvPr id="71797" name="Picture 117" descr="Achmea~LM01_w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363" y="4537473"/>
            <a:ext cx="1833562" cy="25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8" name="Picture 128" descr="Achmea~LM04_f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189" y="4538662"/>
            <a:ext cx="1825625" cy="252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8E1E02-1068-449F-90F2-6ED725B06FB6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2077548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73516" y="457200"/>
            <a:ext cx="1084684" cy="37147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37147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E16121-3C65-4983-93C6-449F35B350B3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3390554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D87E5F-86AB-42C5-908B-D6CECC86DAEA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4942360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342562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7852A3-9139-4285-83BE-69FEF60B2B95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5837190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8585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80A094-004A-4BBE-AADC-EE1A1C129DD3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9109583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42343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ACA8AF-B7C1-49F9-BF2D-A6F19028934C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8168597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7A854D-45FD-4033-AF75-C993F4EC3BA0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5856098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322517-C279-4654-B72A-D95607F9A5C3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4576880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49316"/>
            <a:ext cx="3008313" cy="72700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284694-ED0B-4808-B126-F30B054206F8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9300762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792E8E-ED2C-47F5-B399-1D386B1321E5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8461418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705" name="Group 49"/>
          <p:cNvGrpSpPr>
            <a:grpSpLocks/>
          </p:cNvGrpSpPr>
          <p:nvPr/>
        </p:nvGrpSpPr>
        <p:grpSpPr bwMode="auto">
          <a:xfrm>
            <a:off x="-6350" y="0"/>
            <a:ext cx="9156700" cy="5143500"/>
            <a:chOff x="-4" y="0"/>
            <a:chExt cx="5768" cy="4320"/>
          </a:xfrm>
        </p:grpSpPr>
        <p:sp>
          <p:nvSpPr>
            <p:cNvPr id="70699" name="Rectangle 43"/>
            <p:cNvSpPr>
              <a:spLocks noChangeArrowheads="1"/>
            </p:cNvSpPr>
            <p:nvPr/>
          </p:nvSpPr>
          <p:spPr bwMode="auto">
            <a:xfrm>
              <a:off x="-1" y="0"/>
              <a:ext cx="5765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grpSp>
          <p:nvGrpSpPr>
            <p:cNvPr id="70700" name="Group 44"/>
            <p:cNvGrpSpPr>
              <a:grpSpLocks/>
            </p:cNvGrpSpPr>
            <p:nvPr/>
          </p:nvGrpSpPr>
          <p:grpSpPr bwMode="auto">
            <a:xfrm>
              <a:off x="-4" y="94"/>
              <a:ext cx="5564" cy="4027"/>
              <a:chOff x="0" y="94"/>
              <a:chExt cx="5564" cy="4027"/>
            </a:xfrm>
          </p:grpSpPr>
          <p:sp>
            <p:nvSpPr>
              <p:cNvPr id="70701" name="Freeform 45"/>
              <p:cNvSpPr>
                <a:spLocks/>
              </p:cNvSpPr>
              <p:nvPr userDrawn="1"/>
            </p:nvSpPr>
            <p:spPr bwMode="auto">
              <a:xfrm>
                <a:off x="5378" y="94"/>
                <a:ext cx="182" cy="102"/>
              </a:xfrm>
              <a:custGeom>
                <a:avLst/>
                <a:gdLst>
                  <a:gd name="T0" fmla="*/ 0 w 182"/>
                  <a:gd name="T1" fmla="*/ 102 h 102"/>
                  <a:gd name="T2" fmla="*/ 20 w 182"/>
                  <a:gd name="T3" fmla="*/ 102 h 102"/>
                  <a:gd name="T4" fmla="*/ 34 w 182"/>
                  <a:gd name="T5" fmla="*/ 96 h 102"/>
                  <a:gd name="T6" fmla="*/ 46 w 182"/>
                  <a:gd name="T7" fmla="*/ 86 h 102"/>
                  <a:gd name="T8" fmla="*/ 56 w 182"/>
                  <a:gd name="T9" fmla="*/ 74 h 102"/>
                  <a:gd name="T10" fmla="*/ 74 w 182"/>
                  <a:gd name="T11" fmla="*/ 56 h 102"/>
                  <a:gd name="T12" fmla="*/ 92 w 182"/>
                  <a:gd name="T13" fmla="*/ 34 h 102"/>
                  <a:gd name="T14" fmla="*/ 102 w 182"/>
                  <a:gd name="T15" fmla="*/ 26 h 102"/>
                  <a:gd name="T16" fmla="*/ 116 w 182"/>
                  <a:gd name="T17" fmla="*/ 14 h 102"/>
                  <a:gd name="T18" fmla="*/ 130 w 182"/>
                  <a:gd name="T19" fmla="*/ 4 h 102"/>
                  <a:gd name="T20" fmla="*/ 144 w 182"/>
                  <a:gd name="T21" fmla="*/ 0 h 102"/>
                  <a:gd name="T22" fmla="*/ 164 w 182"/>
                  <a:gd name="T23" fmla="*/ 6 h 102"/>
                  <a:gd name="T24" fmla="*/ 176 w 182"/>
                  <a:gd name="T25" fmla="*/ 14 h 102"/>
                  <a:gd name="T26" fmla="*/ 182 w 182"/>
                  <a:gd name="T27" fmla="*/ 28 h 102"/>
                  <a:gd name="T28" fmla="*/ 182 w 182"/>
                  <a:gd name="T29" fmla="*/ 46 h 102"/>
                  <a:gd name="T30" fmla="*/ 182 w 182"/>
                  <a:gd name="T31" fmla="*/ 82 h 102"/>
                  <a:gd name="T32" fmla="*/ 180 w 182"/>
                  <a:gd name="T33" fmla="*/ 102 h 102"/>
                  <a:gd name="T34" fmla="*/ 182 w 182"/>
                  <a:gd name="T35" fmla="*/ 102 h 102"/>
                  <a:gd name="T36" fmla="*/ 0 w 182"/>
                  <a:gd name="T37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82" h="102">
                    <a:moveTo>
                      <a:pt x="0" y="102"/>
                    </a:moveTo>
                    <a:lnTo>
                      <a:pt x="20" y="102"/>
                    </a:lnTo>
                    <a:lnTo>
                      <a:pt x="34" y="96"/>
                    </a:lnTo>
                    <a:lnTo>
                      <a:pt x="46" y="86"/>
                    </a:lnTo>
                    <a:lnTo>
                      <a:pt x="56" y="74"/>
                    </a:lnTo>
                    <a:lnTo>
                      <a:pt x="74" y="56"/>
                    </a:lnTo>
                    <a:lnTo>
                      <a:pt x="92" y="34"/>
                    </a:lnTo>
                    <a:lnTo>
                      <a:pt x="102" y="26"/>
                    </a:lnTo>
                    <a:lnTo>
                      <a:pt x="116" y="14"/>
                    </a:lnTo>
                    <a:lnTo>
                      <a:pt x="130" y="4"/>
                    </a:lnTo>
                    <a:lnTo>
                      <a:pt x="144" y="0"/>
                    </a:lnTo>
                    <a:lnTo>
                      <a:pt x="164" y="6"/>
                    </a:lnTo>
                    <a:lnTo>
                      <a:pt x="176" y="14"/>
                    </a:lnTo>
                    <a:lnTo>
                      <a:pt x="182" y="28"/>
                    </a:lnTo>
                    <a:lnTo>
                      <a:pt x="182" y="46"/>
                    </a:lnTo>
                    <a:lnTo>
                      <a:pt x="182" y="82"/>
                    </a:lnTo>
                    <a:lnTo>
                      <a:pt x="180" y="102"/>
                    </a:lnTo>
                    <a:lnTo>
                      <a:pt x="182" y="102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70702" name="Freeform 46"/>
              <p:cNvSpPr>
                <a:spLocks/>
              </p:cNvSpPr>
              <p:nvPr userDrawn="1"/>
            </p:nvSpPr>
            <p:spPr bwMode="auto">
              <a:xfrm>
                <a:off x="0" y="112"/>
                <a:ext cx="5560" cy="4009"/>
              </a:xfrm>
              <a:custGeom>
                <a:avLst/>
                <a:gdLst>
                  <a:gd name="T0" fmla="*/ 4 w 5560"/>
                  <a:gd name="T1" fmla="*/ 85 h 4009"/>
                  <a:gd name="T2" fmla="*/ 5417 w 5560"/>
                  <a:gd name="T3" fmla="*/ 85 h 4009"/>
                  <a:gd name="T4" fmla="*/ 5466 w 5560"/>
                  <a:gd name="T5" fmla="*/ 49 h 4009"/>
                  <a:gd name="T6" fmla="*/ 5497 w 5560"/>
                  <a:gd name="T7" fmla="*/ 18 h 4009"/>
                  <a:gd name="T8" fmla="*/ 5524 w 5560"/>
                  <a:gd name="T9" fmla="*/ 0 h 4009"/>
                  <a:gd name="T10" fmla="*/ 5546 w 5560"/>
                  <a:gd name="T11" fmla="*/ 31 h 4009"/>
                  <a:gd name="T12" fmla="*/ 5560 w 5560"/>
                  <a:gd name="T13" fmla="*/ 80 h 4009"/>
                  <a:gd name="T14" fmla="*/ 5560 w 5560"/>
                  <a:gd name="T15" fmla="*/ 3955 h 4009"/>
                  <a:gd name="T16" fmla="*/ 5528 w 5560"/>
                  <a:gd name="T17" fmla="*/ 4004 h 4009"/>
                  <a:gd name="T18" fmla="*/ 0 w 5560"/>
                  <a:gd name="T19" fmla="*/ 4009 h 4009"/>
                  <a:gd name="T20" fmla="*/ 4 w 5560"/>
                  <a:gd name="T21" fmla="*/ 85 h 40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60" h="4009">
                    <a:moveTo>
                      <a:pt x="4" y="85"/>
                    </a:moveTo>
                    <a:lnTo>
                      <a:pt x="5417" y="85"/>
                    </a:lnTo>
                    <a:lnTo>
                      <a:pt x="5466" y="49"/>
                    </a:lnTo>
                    <a:lnTo>
                      <a:pt x="5497" y="18"/>
                    </a:lnTo>
                    <a:lnTo>
                      <a:pt x="5524" y="0"/>
                    </a:lnTo>
                    <a:lnTo>
                      <a:pt x="5546" y="31"/>
                    </a:lnTo>
                    <a:lnTo>
                      <a:pt x="5560" y="80"/>
                    </a:lnTo>
                    <a:lnTo>
                      <a:pt x="5560" y="3955"/>
                    </a:lnTo>
                    <a:lnTo>
                      <a:pt x="5528" y="4004"/>
                    </a:lnTo>
                    <a:lnTo>
                      <a:pt x="0" y="4009"/>
                    </a:lnTo>
                    <a:lnTo>
                      <a:pt x="4" y="8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70703" name="Arc 47"/>
              <p:cNvSpPr>
                <a:spLocks/>
              </p:cNvSpPr>
              <p:nvPr userDrawn="1"/>
            </p:nvSpPr>
            <p:spPr bwMode="auto">
              <a:xfrm rot="9966804" flipH="1">
                <a:off x="5516" y="4062"/>
                <a:ext cx="48" cy="4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</p:grpSp>
      </p:grpSp>
      <p:pic>
        <p:nvPicPr>
          <p:cNvPr id="70704" name="Picture 48" descr="Achmea~LM04_fc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189" y="4538662"/>
            <a:ext cx="1825625" cy="252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5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70088" y="4945857"/>
            <a:ext cx="6818312" cy="154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43" tIns="47322" rIns="94643" bIns="47322" numCol="1" anchor="t" anchorCtr="0" compatLnSpc="1">
            <a:prstTxWarp prst="textNoShape">
              <a:avLst/>
            </a:prstTxWarp>
          </a:bodyPr>
          <a:lstStyle>
            <a:lvl1pPr algn="r" defTabSz="946150">
              <a:defRPr sz="700" b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" y="4967287"/>
            <a:ext cx="374650" cy="11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643" tIns="47322" rIns="94643" bIns="47322" numCol="1" anchor="t" anchorCtr="0" compatLnSpc="1">
            <a:prstTxWarp prst="textNoShape">
              <a:avLst/>
            </a:prstTxWarp>
          </a:bodyPr>
          <a:lstStyle>
            <a:lvl1pPr defTabSz="946150">
              <a:defRPr sz="700" b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fld id="{9CD969B5-61E1-4529-966D-55D3B740B6D2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9900" y="4978003"/>
            <a:ext cx="979488" cy="108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5494" tIns="42746" rIns="85494" bIns="42746" numCol="1" anchor="t" anchorCtr="0" compatLnSpc="1">
            <a:prstTxWarp prst="textNoShape">
              <a:avLst/>
            </a:prstTxWarp>
          </a:bodyPr>
          <a:lstStyle>
            <a:lvl1pPr defTabSz="855663">
              <a:defRPr sz="700" b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70697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1"/>
            <a:ext cx="7772400" cy="542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C37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0377" tIns="55189" rIns="110377" bIns="551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Titelstijl van model bewerken</a:t>
            </a:r>
          </a:p>
        </p:txBody>
      </p:sp>
      <p:sp>
        <p:nvSpPr>
          <p:cNvPr id="70698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85850"/>
            <a:ext cx="77724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C37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0377" tIns="55189" rIns="110377" bIns="55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>
    <p:wipe dir="r"/>
  </p:transition>
  <p:hf hdr="0" ftr="0" dt="0"/>
  <p:txStyles>
    <p:titleStyle>
      <a:lvl1pPr algn="l" defTabSz="94615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94615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defTabSz="94615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defTabSz="94615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defTabSz="94615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defTabSz="94615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defTabSz="94615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defTabSz="94615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defTabSz="94615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82575" indent="-282575" algn="l" defTabSz="946150" rtl="0" eaLnBrk="1" fontAlgn="base" hangingPunct="1">
        <a:spcBef>
          <a:spcPct val="100000"/>
        </a:spcBef>
        <a:spcAft>
          <a:spcPct val="0"/>
        </a:spcAft>
        <a:buClr>
          <a:schemeClr val="bg2"/>
        </a:buClr>
        <a:buFont typeface="Times" pitchFamily="-32" charset="0"/>
        <a:buChar char="•"/>
        <a:tabLst>
          <a:tab pos="623888" algn="l"/>
          <a:tab pos="887413" algn="l"/>
          <a:tab pos="1620838" algn="l"/>
        </a:tabLs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63588" indent="-250825" algn="l" defTabSz="946150" rtl="0" eaLnBrk="1" fontAlgn="base" hangingPunct="1">
        <a:spcBef>
          <a:spcPct val="100000"/>
        </a:spcBef>
        <a:spcAft>
          <a:spcPct val="0"/>
        </a:spcAft>
        <a:buFont typeface="Times" pitchFamily="-32" charset="0"/>
        <a:buChar char="•"/>
        <a:tabLst>
          <a:tab pos="623888" algn="l"/>
          <a:tab pos="887413" algn="l"/>
          <a:tab pos="1620838" algn="l"/>
        </a:tabLst>
        <a:defRPr>
          <a:solidFill>
            <a:schemeClr val="tx1"/>
          </a:solidFill>
          <a:latin typeface="+mn-lt"/>
        </a:defRPr>
      </a:lvl2pPr>
      <a:lvl3pPr marL="1206500" indent="-252413" algn="l" defTabSz="946150" rtl="0" eaLnBrk="1" fontAlgn="base" hangingPunct="1">
        <a:spcBef>
          <a:spcPct val="100000"/>
        </a:spcBef>
        <a:spcAft>
          <a:spcPct val="0"/>
        </a:spcAft>
        <a:buFont typeface="Times" pitchFamily="-32" charset="0"/>
        <a:buChar char="&gt;"/>
        <a:tabLst>
          <a:tab pos="623888" algn="l"/>
          <a:tab pos="887413" algn="l"/>
          <a:tab pos="1620838" algn="l"/>
        </a:tabLst>
        <a:defRPr>
          <a:solidFill>
            <a:schemeClr val="tx1"/>
          </a:solidFill>
          <a:latin typeface="+mn-lt"/>
        </a:defRPr>
      </a:lvl3pPr>
      <a:lvl4pPr marL="1687513" indent="-290513" algn="l" defTabSz="946150" rtl="0" eaLnBrk="1" fontAlgn="base" hangingPunct="1">
        <a:lnSpc>
          <a:spcPts val="1688"/>
        </a:lnSpc>
        <a:spcBef>
          <a:spcPts val="1688"/>
        </a:spcBef>
        <a:spcAft>
          <a:spcPts val="1688"/>
        </a:spcAft>
        <a:buFont typeface="Times" pitchFamily="-32" charset="0"/>
        <a:buChar char="–"/>
        <a:tabLst>
          <a:tab pos="623888" algn="l"/>
          <a:tab pos="887413" algn="l"/>
          <a:tab pos="1620838" algn="l"/>
        </a:tabLst>
        <a:defRPr>
          <a:solidFill>
            <a:schemeClr val="tx1"/>
          </a:solidFill>
          <a:latin typeface="+mn-lt"/>
        </a:defRPr>
      </a:lvl4pPr>
      <a:lvl5pPr marL="2065338" indent="-187325" algn="l" defTabSz="946150" rtl="0" eaLnBrk="1" fontAlgn="base" hangingPunct="1">
        <a:spcBef>
          <a:spcPct val="30000"/>
        </a:spcBef>
        <a:spcAft>
          <a:spcPct val="0"/>
        </a:spcAft>
        <a:buSzPct val="70000"/>
        <a:buFont typeface="Times" pitchFamily="-32" charset="0"/>
        <a:buChar char="•"/>
        <a:tabLst>
          <a:tab pos="623888" algn="l"/>
          <a:tab pos="887413" algn="l"/>
          <a:tab pos="1620838" algn="l"/>
        </a:tabLst>
        <a:defRPr>
          <a:solidFill>
            <a:schemeClr val="tx1"/>
          </a:solidFill>
          <a:latin typeface="+mn-lt"/>
        </a:defRPr>
      </a:lvl5pPr>
      <a:lvl6pPr marL="2522538" indent="-187325" algn="l" defTabSz="946150" rtl="0" eaLnBrk="1" fontAlgn="base" hangingPunct="1">
        <a:spcBef>
          <a:spcPct val="30000"/>
        </a:spcBef>
        <a:spcAft>
          <a:spcPct val="0"/>
        </a:spcAft>
        <a:buSzPct val="70000"/>
        <a:buFont typeface="Times" pitchFamily="-32" charset="0"/>
        <a:buChar char="•"/>
        <a:tabLst>
          <a:tab pos="623888" algn="l"/>
          <a:tab pos="887413" algn="l"/>
          <a:tab pos="1620838" algn="l"/>
        </a:tabLst>
        <a:defRPr>
          <a:solidFill>
            <a:schemeClr val="tx1"/>
          </a:solidFill>
          <a:latin typeface="+mn-lt"/>
        </a:defRPr>
      </a:lvl6pPr>
      <a:lvl7pPr marL="2979738" indent="-187325" algn="l" defTabSz="946150" rtl="0" eaLnBrk="1" fontAlgn="base" hangingPunct="1">
        <a:spcBef>
          <a:spcPct val="30000"/>
        </a:spcBef>
        <a:spcAft>
          <a:spcPct val="0"/>
        </a:spcAft>
        <a:buSzPct val="70000"/>
        <a:buFont typeface="Times" pitchFamily="-32" charset="0"/>
        <a:buChar char="•"/>
        <a:tabLst>
          <a:tab pos="623888" algn="l"/>
          <a:tab pos="887413" algn="l"/>
          <a:tab pos="1620838" algn="l"/>
        </a:tabLst>
        <a:defRPr>
          <a:solidFill>
            <a:schemeClr val="tx1"/>
          </a:solidFill>
          <a:latin typeface="+mn-lt"/>
        </a:defRPr>
      </a:lvl7pPr>
      <a:lvl8pPr marL="3436938" indent="-187325" algn="l" defTabSz="946150" rtl="0" eaLnBrk="1" fontAlgn="base" hangingPunct="1">
        <a:spcBef>
          <a:spcPct val="30000"/>
        </a:spcBef>
        <a:spcAft>
          <a:spcPct val="0"/>
        </a:spcAft>
        <a:buSzPct val="70000"/>
        <a:buFont typeface="Times" pitchFamily="-32" charset="0"/>
        <a:buChar char="•"/>
        <a:tabLst>
          <a:tab pos="623888" algn="l"/>
          <a:tab pos="887413" algn="l"/>
          <a:tab pos="1620838" algn="l"/>
        </a:tabLst>
        <a:defRPr>
          <a:solidFill>
            <a:schemeClr val="tx1"/>
          </a:solidFill>
          <a:latin typeface="+mn-lt"/>
        </a:defRPr>
      </a:lvl8pPr>
      <a:lvl9pPr marL="3894138" indent="-187325" algn="l" defTabSz="946150" rtl="0" eaLnBrk="1" fontAlgn="base" hangingPunct="1">
        <a:spcBef>
          <a:spcPct val="30000"/>
        </a:spcBef>
        <a:spcAft>
          <a:spcPct val="0"/>
        </a:spcAft>
        <a:buSzPct val="70000"/>
        <a:buFont typeface="Times" pitchFamily="-32" charset="0"/>
        <a:buChar char="•"/>
        <a:tabLst>
          <a:tab pos="623888" algn="l"/>
          <a:tab pos="887413" algn="l"/>
          <a:tab pos="1620838" algn="l"/>
        </a:tabLst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0E906C3-CFD1-483A-9246-B95088EAC472}" type="slidenum">
              <a:rPr lang="en-US"/>
              <a:pPr/>
              <a:t>1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505971"/>
            <a:ext cx="7772400" cy="588510"/>
          </a:xfrm>
        </p:spPr>
        <p:txBody>
          <a:bodyPr/>
          <a:lstStyle/>
          <a:p>
            <a:r>
              <a:rPr lang="nl-NL" smtClean="0"/>
              <a:t>E-mail</a:t>
            </a:r>
            <a:endParaRPr lang="nl-NL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286000"/>
            <a:ext cx="6400800" cy="2013942"/>
          </a:xfrm>
        </p:spPr>
        <p:txBody>
          <a:bodyPr/>
          <a:lstStyle/>
          <a:p>
            <a:r>
              <a:rPr lang="nl-NL" sz="1800" smtClean="0"/>
              <a:t>Hoe kijken we vanuit architectuur aan tegen E-mail ?</a:t>
            </a:r>
          </a:p>
          <a:p>
            <a:r>
              <a:rPr lang="nl-NL" sz="1800" smtClean="0"/>
              <a:t>En hoe gaan we er mee om.</a:t>
            </a:r>
          </a:p>
          <a:p>
            <a:endParaRPr lang="nl-NL"/>
          </a:p>
          <a:p>
            <a:endParaRPr lang="nl-NL" smtClean="0"/>
          </a:p>
          <a:p>
            <a:r>
              <a:rPr lang="nl-NL" sz="1000" smtClean="0"/>
              <a:t>Erik Gordebeke</a:t>
            </a:r>
          </a:p>
          <a:p>
            <a:r>
              <a:rPr lang="nl-NL" sz="1000" smtClean="0"/>
              <a:t>Achmea IT, Strategy &amp; Governance, Enterprise Architectuur</a:t>
            </a:r>
            <a:endParaRPr lang="nl-NL" sz="10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0E906C3-CFD1-483A-9246-B95088EAC472}" type="slidenum">
              <a:rPr lang="en-US"/>
              <a:pPr/>
              <a:t>10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3568" y="661983"/>
            <a:ext cx="7772400" cy="588510"/>
          </a:xfrm>
        </p:spPr>
        <p:txBody>
          <a:bodyPr/>
          <a:lstStyle/>
          <a:p>
            <a:r>
              <a:rPr lang="nl-NL" smtClean="0"/>
              <a:t>Advies: </a:t>
            </a:r>
            <a:endParaRPr lang="nl-NL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383618"/>
            <a:ext cx="7846640" cy="2214246"/>
          </a:xfrm>
        </p:spPr>
        <p:txBody>
          <a:bodyPr/>
          <a:lstStyle/>
          <a:p>
            <a:r>
              <a:rPr lang="nl-NL" sz="2000" smtClean="0"/>
              <a:t>Investeer niet teveel in e-mail.</a:t>
            </a:r>
          </a:p>
          <a:p>
            <a:r>
              <a:rPr lang="nl-NL" sz="2000" smtClean="0"/>
              <a:t>Zeker niet Outlook automatisering</a:t>
            </a:r>
            <a:br>
              <a:rPr lang="nl-NL" sz="2000" smtClean="0"/>
            </a:br>
            <a:endParaRPr lang="nl-NL" sz="2000" smtClean="0"/>
          </a:p>
          <a:p>
            <a:r>
              <a:rPr lang="nl-NL" sz="2000" smtClean="0"/>
              <a:t>Focus vooral op alternatieven die veilige communicatie ondersteunen.</a:t>
            </a:r>
            <a:br>
              <a:rPr lang="nl-NL" sz="2000" smtClean="0"/>
            </a:br>
            <a:r>
              <a:rPr lang="nl-NL" sz="2000" smtClean="0"/>
              <a:t/>
            </a:r>
            <a:br>
              <a:rPr lang="nl-NL" sz="2000" smtClean="0"/>
            </a:br>
            <a:endParaRPr lang="nl-NL" sz="2000"/>
          </a:p>
        </p:txBody>
      </p:sp>
    </p:spTree>
    <p:extLst>
      <p:ext uri="{BB962C8B-B14F-4D97-AF65-F5344CB8AC3E}">
        <p14:creationId xmlns:p14="http://schemas.microsoft.com/office/powerpoint/2010/main" val="259876451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0E906C3-CFD1-483A-9246-B95088EAC472}" type="slidenum">
              <a:rPr lang="en-US"/>
              <a:pPr/>
              <a:t>2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3568" y="607977"/>
            <a:ext cx="7772400" cy="588510"/>
          </a:xfrm>
        </p:spPr>
        <p:txBody>
          <a:bodyPr/>
          <a:lstStyle/>
          <a:p>
            <a:r>
              <a:rPr lang="nl-NL" smtClean="0"/>
              <a:t>E-mail</a:t>
            </a:r>
            <a:endParaRPr lang="nl-NL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275606"/>
            <a:ext cx="7198568" cy="3402378"/>
          </a:xfrm>
        </p:spPr>
        <p:txBody>
          <a:bodyPr/>
          <a:lstStyle/>
          <a:p>
            <a:r>
              <a:rPr lang="nl-NL" sz="2000" smtClean="0"/>
              <a:t>De klant gebruikt het</a:t>
            </a:r>
            <a:br>
              <a:rPr lang="nl-NL" sz="2000" smtClean="0"/>
            </a:br>
            <a:r>
              <a:rPr lang="nl-NL" sz="2000" smtClean="0"/>
              <a:t>dus de ‘business ketens’ willen het</a:t>
            </a:r>
          </a:p>
          <a:p>
            <a:r>
              <a:rPr lang="nl-NL" sz="2000" smtClean="0"/>
              <a:t>maar ..</a:t>
            </a:r>
            <a:r>
              <a:rPr lang="nl-NL" sz="2000"/>
              <a:t/>
            </a:r>
            <a:br>
              <a:rPr lang="nl-NL" sz="2000"/>
            </a:br>
            <a:r>
              <a:rPr lang="nl-NL" sz="2000" smtClean="0"/>
              <a:t>             E-mail is (technisch) onveilig.</a:t>
            </a:r>
            <a:br>
              <a:rPr lang="nl-NL" sz="2000" smtClean="0"/>
            </a:br>
            <a:r>
              <a:rPr lang="nl-NL" sz="2000" smtClean="0"/>
              <a:t>		   Gaat nooit veilig worden. </a:t>
            </a:r>
            <a:br>
              <a:rPr lang="nl-NL" sz="2000" smtClean="0"/>
            </a:br>
            <a:r>
              <a:rPr lang="nl-NL" sz="2000" smtClean="0"/>
              <a:t/>
            </a:r>
            <a:br>
              <a:rPr lang="nl-NL" sz="2000" smtClean="0"/>
            </a:br>
            <a:r>
              <a:rPr lang="nl-NL" sz="2000" smtClean="0"/>
              <a:t>EA Focus:  </a:t>
            </a:r>
            <a:br>
              <a:rPr lang="nl-NL" sz="2000" smtClean="0"/>
            </a:br>
            <a:r>
              <a:rPr lang="nl-NL" sz="2000" smtClean="0"/>
              <a:t/>
            </a:r>
            <a:br>
              <a:rPr lang="nl-NL" sz="2000" smtClean="0"/>
            </a:br>
            <a:r>
              <a:rPr lang="nl-NL" sz="2000" smtClean="0"/>
              <a:t>aanbieden van alternatieven zoals portalen, apps, vertrouwelijke bestandsuitwisseling. 			</a:t>
            </a:r>
            <a:endParaRPr lang="nl-NL" sz="2000"/>
          </a:p>
          <a:p>
            <a:endParaRPr lang="nl-NL" sz="2000" smtClean="0"/>
          </a:p>
        </p:txBody>
      </p:sp>
    </p:spTree>
    <p:extLst>
      <p:ext uri="{BB962C8B-B14F-4D97-AF65-F5344CB8AC3E}">
        <p14:creationId xmlns:p14="http://schemas.microsoft.com/office/powerpoint/2010/main" val="371299000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0E906C3-CFD1-483A-9246-B95088EAC472}" type="slidenum">
              <a:rPr lang="en-US"/>
              <a:pPr/>
              <a:t>3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3568" y="661983"/>
            <a:ext cx="7772400" cy="588510"/>
          </a:xfrm>
        </p:spPr>
        <p:txBody>
          <a:bodyPr/>
          <a:lstStyle/>
          <a:p>
            <a:r>
              <a:rPr lang="nl-NL" smtClean="0"/>
              <a:t>E-mail</a:t>
            </a:r>
            <a:endParaRPr lang="nl-NL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383618"/>
            <a:ext cx="7846640" cy="3564396"/>
          </a:xfrm>
        </p:spPr>
        <p:txBody>
          <a:bodyPr/>
          <a:lstStyle/>
          <a:p>
            <a:r>
              <a:rPr lang="nl-NL" sz="2000" smtClean="0"/>
              <a:t>hoort thuis in het procesdossier / werkstroom, </a:t>
            </a:r>
            <a:r>
              <a:rPr lang="nl-NL" sz="2000" smtClean="0"/>
              <a:t>niet in de persoonlijke Outlook applicatie. </a:t>
            </a:r>
            <a:br>
              <a:rPr lang="nl-NL" sz="2000" smtClean="0"/>
            </a:br>
            <a:r>
              <a:rPr lang="nl-NL" sz="2000" smtClean="0"/>
              <a:t/>
            </a:r>
            <a:br>
              <a:rPr lang="nl-NL" sz="2000" smtClean="0"/>
            </a:br>
            <a:r>
              <a:rPr lang="nl-NL" sz="2000" smtClean="0"/>
              <a:t>Outlook is voor de persoonlijke zakelijke uitwisseling van info, niet voor de primaire processen. </a:t>
            </a:r>
            <a:br>
              <a:rPr lang="nl-NL" sz="2000" smtClean="0"/>
            </a:br>
            <a:r>
              <a:rPr lang="nl-NL" sz="2000" smtClean="0"/>
              <a:t/>
            </a:r>
            <a:br>
              <a:rPr lang="nl-NL" sz="2000" smtClean="0"/>
            </a:br>
            <a:r>
              <a:rPr lang="nl-NL" sz="2000" i="1" smtClean="0"/>
              <a:t>Focus: </a:t>
            </a:r>
            <a:r>
              <a:rPr lang="nl-NL" sz="2000" smtClean="0"/>
              <a:t/>
            </a:r>
            <a:br>
              <a:rPr lang="nl-NL" sz="2000" smtClean="0"/>
            </a:br>
            <a:r>
              <a:rPr lang="nl-NL" sz="2000" smtClean="0"/>
              <a:t>voorkom dat email in Outlook terecht komt,</a:t>
            </a:r>
            <a:br>
              <a:rPr lang="nl-NL" sz="2000" smtClean="0"/>
            </a:br>
            <a:r>
              <a:rPr lang="nl-NL" sz="2000" smtClean="0"/>
              <a:t>dan hoef je niet te archiveren vanuit Outlook.</a:t>
            </a:r>
            <a:br>
              <a:rPr lang="nl-NL" sz="2000" smtClean="0"/>
            </a:br>
            <a:r>
              <a:rPr lang="nl-NL" sz="2000" smtClean="0"/>
              <a:t/>
            </a:r>
            <a:br>
              <a:rPr lang="nl-NL" sz="2000" smtClean="0"/>
            </a:br>
            <a:r>
              <a:rPr lang="nl-NL" sz="2000" smtClean="0"/>
              <a:t>Is in de praktijk een hele taaie.  </a:t>
            </a:r>
          </a:p>
        </p:txBody>
      </p:sp>
    </p:spTree>
    <p:extLst>
      <p:ext uri="{BB962C8B-B14F-4D97-AF65-F5344CB8AC3E}">
        <p14:creationId xmlns:p14="http://schemas.microsoft.com/office/powerpoint/2010/main" val="167629697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0E906C3-CFD1-483A-9246-B95088EAC472}" type="slidenum">
              <a:rPr lang="en-US"/>
              <a:pPr/>
              <a:t>4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3568" y="661983"/>
            <a:ext cx="7772400" cy="588510"/>
          </a:xfrm>
        </p:spPr>
        <p:txBody>
          <a:bodyPr/>
          <a:lstStyle/>
          <a:p>
            <a:r>
              <a:rPr lang="nl-NL" smtClean="0"/>
              <a:t>Geen bulk email archief</a:t>
            </a:r>
            <a:endParaRPr lang="nl-NL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383618"/>
            <a:ext cx="7846640" cy="3294366"/>
          </a:xfrm>
        </p:spPr>
        <p:txBody>
          <a:bodyPr/>
          <a:lstStyle/>
          <a:p>
            <a:r>
              <a:rPr lang="nl-NL" sz="2000" smtClean="0"/>
              <a:t>Optie:  </a:t>
            </a:r>
            <a:br>
              <a:rPr lang="nl-NL" sz="2000" smtClean="0"/>
            </a:br>
            <a:r>
              <a:rPr lang="nl-NL" sz="2000" smtClean="0"/>
              <a:t>Alle e-mail berichten direct archiveren bij ontvangst en doorzoeken enkel als dat nodig is.</a:t>
            </a:r>
            <a:br>
              <a:rPr lang="nl-NL" sz="2000" smtClean="0"/>
            </a:br>
            <a:r>
              <a:rPr lang="nl-NL" sz="2000" smtClean="0"/>
              <a:t/>
            </a:r>
            <a:br>
              <a:rPr lang="nl-NL" sz="2000" smtClean="0"/>
            </a:br>
            <a:r>
              <a:rPr lang="nl-NL" sz="2000" smtClean="0"/>
              <a:t>Dit scenario vinden we problematisch vanwege bewaartermijnen van de archiefbescheiden en AVG. </a:t>
            </a:r>
          </a:p>
          <a:p>
            <a:r>
              <a:rPr lang="nl-NL" sz="2000" smtClean="0"/>
              <a:t>Het e-mail bericht krijgt zijn echte context in het primaire process, als onderdeel van het dossier.</a:t>
            </a:r>
            <a:endParaRPr lang="nl-NL" sz="2000"/>
          </a:p>
        </p:txBody>
      </p:sp>
    </p:spTree>
    <p:extLst>
      <p:ext uri="{BB962C8B-B14F-4D97-AF65-F5344CB8AC3E}">
        <p14:creationId xmlns:p14="http://schemas.microsoft.com/office/powerpoint/2010/main" val="125741597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0E906C3-CFD1-483A-9246-B95088EAC472}" type="slidenum">
              <a:rPr lang="en-US"/>
              <a:pPr/>
              <a:t>5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3568" y="661983"/>
            <a:ext cx="7772400" cy="588510"/>
          </a:xfrm>
        </p:spPr>
        <p:txBody>
          <a:bodyPr/>
          <a:lstStyle/>
          <a:p>
            <a:r>
              <a:rPr lang="nl-NL" smtClean="0"/>
              <a:t>Wat doen we wel ?</a:t>
            </a:r>
            <a:endParaRPr lang="nl-NL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383618"/>
            <a:ext cx="7846640" cy="810090"/>
          </a:xfrm>
        </p:spPr>
        <p:txBody>
          <a:bodyPr/>
          <a:lstStyle/>
          <a:p>
            <a:r>
              <a:rPr lang="nl-NL" sz="2000" smtClean="0"/>
              <a:t>Geautomatiseerde analyse van e-mail tbv routering naar de juiste business keten. Metadata extractie. </a:t>
            </a:r>
            <a:r>
              <a:rPr lang="nl-NL" sz="2400" smtClean="0"/>
              <a:t/>
            </a:r>
            <a:br>
              <a:rPr lang="nl-NL" sz="2400" smtClean="0"/>
            </a:br>
            <a:r>
              <a:rPr lang="nl-NL" sz="2400" smtClean="0"/>
              <a:t/>
            </a:r>
            <a:br>
              <a:rPr lang="nl-NL" sz="2400" smtClean="0"/>
            </a:br>
            <a:endParaRPr lang="nl-NL" sz="2400" smtClean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702" y="2621683"/>
            <a:ext cx="462611" cy="346958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702" y="3082941"/>
            <a:ext cx="462611" cy="34695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122" y="3511585"/>
            <a:ext cx="462611" cy="346958"/>
          </a:xfrm>
          <a:prstGeom prst="rect">
            <a:avLst/>
          </a:prstGeom>
        </p:spPr>
      </p:pic>
      <p:grpSp>
        <p:nvGrpSpPr>
          <p:cNvPr id="8" name="Group 203"/>
          <p:cNvGrpSpPr>
            <a:grpSpLocks/>
          </p:cNvGrpSpPr>
          <p:nvPr/>
        </p:nvGrpSpPr>
        <p:grpSpPr bwMode="auto">
          <a:xfrm>
            <a:off x="3546846" y="2933406"/>
            <a:ext cx="679450" cy="463154"/>
            <a:chOff x="2971" y="2102"/>
            <a:chExt cx="428" cy="389"/>
          </a:xfrm>
        </p:grpSpPr>
        <p:sp>
          <p:nvSpPr>
            <p:cNvPr id="9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428" cy="38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10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11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12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13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grpSp>
        <p:nvGrpSpPr>
          <p:cNvPr id="16" name="Group 203"/>
          <p:cNvGrpSpPr>
            <a:grpSpLocks/>
          </p:cNvGrpSpPr>
          <p:nvPr/>
        </p:nvGrpSpPr>
        <p:grpSpPr bwMode="auto">
          <a:xfrm>
            <a:off x="5194401" y="2497643"/>
            <a:ext cx="333375" cy="165497"/>
            <a:chOff x="2971" y="2102"/>
            <a:chExt cx="210" cy="139"/>
          </a:xfrm>
        </p:grpSpPr>
        <p:sp>
          <p:nvSpPr>
            <p:cNvPr id="17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210" cy="13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18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19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20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21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grpSp>
        <p:nvGrpSpPr>
          <p:cNvPr id="22" name="Group 203"/>
          <p:cNvGrpSpPr>
            <a:grpSpLocks/>
          </p:cNvGrpSpPr>
          <p:nvPr/>
        </p:nvGrpSpPr>
        <p:grpSpPr bwMode="auto">
          <a:xfrm>
            <a:off x="5200614" y="2871422"/>
            <a:ext cx="333375" cy="165497"/>
            <a:chOff x="2971" y="2102"/>
            <a:chExt cx="210" cy="139"/>
          </a:xfrm>
        </p:grpSpPr>
        <p:sp>
          <p:nvSpPr>
            <p:cNvPr id="23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210" cy="13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24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25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26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27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grpSp>
        <p:nvGrpSpPr>
          <p:cNvPr id="28" name="Group 203"/>
          <p:cNvGrpSpPr>
            <a:grpSpLocks/>
          </p:cNvGrpSpPr>
          <p:nvPr/>
        </p:nvGrpSpPr>
        <p:grpSpPr bwMode="auto">
          <a:xfrm>
            <a:off x="4554706" y="4181164"/>
            <a:ext cx="333375" cy="165497"/>
            <a:chOff x="2971" y="2102"/>
            <a:chExt cx="210" cy="139"/>
          </a:xfrm>
        </p:grpSpPr>
        <p:sp>
          <p:nvSpPr>
            <p:cNvPr id="29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210" cy="13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30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31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32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33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36" t="67270"/>
          <a:stretch/>
        </p:blipFill>
        <p:spPr>
          <a:xfrm>
            <a:off x="5562383" y="3296461"/>
            <a:ext cx="272161" cy="288353"/>
          </a:xfrm>
          <a:prstGeom prst="rect">
            <a:avLst/>
          </a:prstGeom>
        </p:spPr>
      </p:pic>
      <p:grpSp>
        <p:nvGrpSpPr>
          <p:cNvPr id="35" name="Group 203"/>
          <p:cNvGrpSpPr>
            <a:grpSpLocks/>
          </p:cNvGrpSpPr>
          <p:nvPr/>
        </p:nvGrpSpPr>
        <p:grpSpPr bwMode="auto">
          <a:xfrm>
            <a:off x="5221695" y="3247051"/>
            <a:ext cx="333375" cy="165497"/>
            <a:chOff x="2971" y="2102"/>
            <a:chExt cx="210" cy="139"/>
          </a:xfrm>
        </p:grpSpPr>
        <p:sp>
          <p:nvSpPr>
            <p:cNvPr id="36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210" cy="13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37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38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39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40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sp>
        <p:nvSpPr>
          <p:cNvPr id="41" name="Tekstvak 40"/>
          <p:cNvSpPr txBox="1"/>
          <p:nvPr/>
        </p:nvSpPr>
        <p:spPr>
          <a:xfrm>
            <a:off x="976977" y="2686756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schademelden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2" name="Tekstvak 41"/>
          <p:cNvSpPr txBox="1"/>
          <p:nvPr/>
        </p:nvSpPr>
        <p:spPr>
          <a:xfrm>
            <a:off x="976977" y="3152517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rechtsbijstand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3" name="Tekstvak 42"/>
          <p:cNvSpPr txBox="1"/>
          <p:nvPr/>
        </p:nvSpPr>
        <p:spPr>
          <a:xfrm>
            <a:off x="-44865" y="2368318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voorbeelden: </a:t>
            </a:r>
            <a:endParaRPr lang="nl-NL" sz="1000" b="0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Tekstvak 43"/>
          <p:cNvSpPr txBox="1"/>
          <p:nvPr/>
        </p:nvSpPr>
        <p:spPr>
          <a:xfrm>
            <a:off x="832961" y="3614854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…..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5" name="Tekstvak 44"/>
          <p:cNvSpPr txBox="1"/>
          <p:nvPr/>
        </p:nvSpPr>
        <p:spPr>
          <a:xfrm>
            <a:off x="3310507" y="2534749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e-mail analyse</a:t>
            </a:r>
          </a:p>
          <a:p>
            <a:pPr algn="ct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robot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6" name="Tekstvak 45"/>
          <p:cNvSpPr txBox="1"/>
          <p:nvPr/>
        </p:nvSpPr>
        <p:spPr>
          <a:xfrm>
            <a:off x="5682143" y="2480445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schadesysteem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7" name="Tekstvak 46"/>
          <p:cNvSpPr txBox="1"/>
          <p:nvPr/>
        </p:nvSpPr>
        <p:spPr>
          <a:xfrm>
            <a:off x="5682143" y="2813570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rechtsbijstand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8" name="Tekstvak 47"/>
          <p:cNvSpPr txBox="1"/>
          <p:nvPr/>
        </p:nvSpPr>
        <p:spPr>
          <a:xfrm>
            <a:off x="5682143" y="3197842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klantcontact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0" name="Rechte verbindingslijn met pijl 49"/>
          <p:cNvCxnSpPr/>
          <p:nvPr/>
        </p:nvCxnSpPr>
        <p:spPr bwMode="auto">
          <a:xfrm>
            <a:off x="3886571" y="3511585"/>
            <a:ext cx="495096" cy="550724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Rechte verbindingslijn met pijl 52"/>
          <p:cNvCxnSpPr/>
          <p:nvPr/>
        </p:nvCxnSpPr>
        <p:spPr bwMode="auto">
          <a:xfrm>
            <a:off x="4331204" y="3139264"/>
            <a:ext cx="556876" cy="12859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6" name="Tekstvak 55"/>
          <p:cNvSpPr txBox="1"/>
          <p:nvPr/>
        </p:nvSpPr>
        <p:spPr>
          <a:xfrm>
            <a:off x="5106079" y="4197258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archief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5" name="Rechte verbindingslijn met pijl 54"/>
          <p:cNvCxnSpPr/>
          <p:nvPr/>
        </p:nvCxnSpPr>
        <p:spPr bwMode="auto">
          <a:xfrm flipV="1">
            <a:off x="4860255" y="3523204"/>
            <a:ext cx="152400" cy="527485"/>
          </a:xfrm>
          <a:prstGeom prst="straightConnector1">
            <a:avLst/>
          </a:prstGeom>
          <a:ln>
            <a:headEnd type="arrow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66155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0E906C3-CFD1-483A-9246-B95088EAC472}" type="slidenum">
              <a:rPr lang="en-US"/>
              <a:pPr/>
              <a:t>6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3568" y="661983"/>
            <a:ext cx="7772400" cy="588510"/>
          </a:xfrm>
        </p:spPr>
        <p:txBody>
          <a:bodyPr/>
          <a:lstStyle/>
          <a:p>
            <a:r>
              <a:rPr lang="nl-NL" smtClean="0"/>
              <a:t>Voorbeeld: Stichting Rechtsbijstand</a:t>
            </a:r>
            <a:endParaRPr lang="nl-NL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383618"/>
            <a:ext cx="7846640" cy="810090"/>
          </a:xfrm>
        </p:spPr>
        <p:txBody>
          <a:bodyPr/>
          <a:lstStyle/>
          <a:p>
            <a:r>
              <a:rPr lang="nl-NL" sz="1800" smtClean="0"/>
              <a:t>Eerste inhoudelijke contact voor juridische hulp is altijd telefonisch </a:t>
            </a:r>
            <a:r>
              <a:rPr lang="nl-NL" sz="1800" smtClean="0">
                <a:sym typeface="Wingdings" panose="05000000000000000000" pitchFamily="2" charset="2"/>
              </a:rPr>
              <a:t> Zaaknummer</a:t>
            </a:r>
            <a:r>
              <a:rPr lang="nl-NL" sz="2400" smtClean="0"/>
              <a:t/>
            </a:r>
            <a:br>
              <a:rPr lang="nl-NL" sz="2400" smtClean="0"/>
            </a:br>
            <a:r>
              <a:rPr lang="nl-NL" sz="2400" smtClean="0"/>
              <a:t/>
            </a:r>
            <a:br>
              <a:rPr lang="nl-NL" sz="2400" smtClean="0"/>
            </a:br>
            <a:endParaRPr lang="nl-NL" sz="2400" smtClean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0006" y="2775073"/>
            <a:ext cx="462611" cy="346958"/>
          </a:xfrm>
          <a:prstGeom prst="rect">
            <a:avLst/>
          </a:prstGeom>
        </p:spPr>
      </p:pic>
      <p:grpSp>
        <p:nvGrpSpPr>
          <p:cNvPr id="8" name="Group 203"/>
          <p:cNvGrpSpPr>
            <a:grpSpLocks/>
          </p:cNvGrpSpPr>
          <p:nvPr/>
        </p:nvGrpSpPr>
        <p:grpSpPr bwMode="auto">
          <a:xfrm>
            <a:off x="3778150" y="2625538"/>
            <a:ext cx="679450" cy="463154"/>
            <a:chOff x="2971" y="2102"/>
            <a:chExt cx="428" cy="389"/>
          </a:xfrm>
        </p:grpSpPr>
        <p:sp>
          <p:nvSpPr>
            <p:cNvPr id="9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428" cy="38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10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11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12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13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grpSp>
        <p:nvGrpSpPr>
          <p:cNvPr id="22" name="Group 203"/>
          <p:cNvGrpSpPr>
            <a:grpSpLocks/>
          </p:cNvGrpSpPr>
          <p:nvPr/>
        </p:nvGrpSpPr>
        <p:grpSpPr bwMode="auto">
          <a:xfrm>
            <a:off x="5411565" y="2755076"/>
            <a:ext cx="333375" cy="165497"/>
            <a:chOff x="2971" y="2102"/>
            <a:chExt cx="210" cy="139"/>
          </a:xfrm>
        </p:grpSpPr>
        <p:sp>
          <p:nvSpPr>
            <p:cNvPr id="23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210" cy="13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24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25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26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27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grpSp>
        <p:nvGrpSpPr>
          <p:cNvPr id="28" name="Group 203"/>
          <p:cNvGrpSpPr>
            <a:grpSpLocks/>
          </p:cNvGrpSpPr>
          <p:nvPr/>
        </p:nvGrpSpPr>
        <p:grpSpPr bwMode="auto">
          <a:xfrm>
            <a:off x="4786010" y="3873296"/>
            <a:ext cx="333375" cy="165497"/>
            <a:chOff x="2971" y="2102"/>
            <a:chExt cx="210" cy="139"/>
          </a:xfrm>
        </p:grpSpPr>
        <p:sp>
          <p:nvSpPr>
            <p:cNvPr id="29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210" cy="13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30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31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32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33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sp>
        <p:nvSpPr>
          <p:cNvPr id="42" name="Tekstvak 41"/>
          <p:cNvSpPr txBox="1"/>
          <p:nvPr/>
        </p:nvSpPr>
        <p:spPr>
          <a:xfrm>
            <a:off x="1208281" y="2844648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rechtsbijstand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5" name="Tekstvak 44"/>
          <p:cNvSpPr txBox="1"/>
          <p:nvPr/>
        </p:nvSpPr>
        <p:spPr>
          <a:xfrm>
            <a:off x="3541811" y="222688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e-mail analyse</a:t>
            </a:r>
          </a:p>
          <a:p>
            <a:pPr algn="ct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robot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7" name="Tekstvak 46"/>
          <p:cNvSpPr txBox="1"/>
          <p:nvPr/>
        </p:nvSpPr>
        <p:spPr>
          <a:xfrm>
            <a:off x="5907996" y="2712153"/>
            <a:ext cx="11521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Rechtsbijstand</a:t>
            </a:r>
            <a:b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workflow systeem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0" name="Rechte verbindingslijn met pijl 49"/>
          <p:cNvCxnSpPr/>
          <p:nvPr/>
        </p:nvCxnSpPr>
        <p:spPr bwMode="auto">
          <a:xfrm>
            <a:off x="4117875" y="3203716"/>
            <a:ext cx="495096" cy="550724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Rechte verbindingslijn met pijl 52"/>
          <p:cNvCxnSpPr/>
          <p:nvPr/>
        </p:nvCxnSpPr>
        <p:spPr bwMode="auto">
          <a:xfrm>
            <a:off x="4562508" y="2831396"/>
            <a:ext cx="556876" cy="12859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6" name="Tekstvak 55"/>
          <p:cNvSpPr txBox="1"/>
          <p:nvPr/>
        </p:nvSpPr>
        <p:spPr>
          <a:xfrm>
            <a:off x="5337383" y="3889389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archief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" name="Tekstvak 50"/>
          <p:cNvSpPr txBox="1"/>
          <p:nvPr/>
        </p:nvSpPr>
        <p:spPr>
          <a:xfrm>
            <a:off x="2626022" y="3454357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Zaaknummer herkenning.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2" name="Rectangle 13"/>
          <p:cNvSpPr txBox="1">
            <a:spLocks noChangeArrowheads="1"/>
          </p:cNvSpPr>
          <p:nvPr/>
        </p:nvSpPr>
        <p:spPr bwMode="auto">
          <a:xfrm>
            <a:off x="534280" y="4191930"/>
            <a:ext cx="8286191" cy="810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9C37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0377" tIns="55189" rIns="110377" bIns="55189" numCol="1" anchor="t" anchorCtr="0" compatLnSpc="1">
            <a:prstTxWarp prst="textNoShape">
              <a:avLst/>
            </a:prstTxWarp>
          </a:bodyPr>
          <a:lstStyle>
            <a:lvl1pPr marL="0" indent="0" algn="l" defTabSz="946150" rtl="0" eaLnBrk="1" fontAlgn="base" hangingPunct="1">
              <a:spcBef>
                <a:spcPct val="100000"/>
              </a:spcBef>
              <a:spcAft>
                <a:spcPct val="0"/>
              </a:spcAft>
              <a:buClr>
                <a:schemeClr val="bg2"/>
              </a:buClr>
              <a:buFontTx/>
              <a:buNone/>
              <a:tabLst>
                <a:tab pos="623888" algn="l"/>
                <a:tab pos="887413" algn="l"/>
                <a:tab pos="1620838" algn="l"/>
              </a:tabLst>
              <a:defRPr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3588" indent="-250825" algn="l" defTabSz="946150" rtl="0" eaLnBrk="1" fontAlgn="base" hangingPunct="1">
              <a:spcBef>
                <a:spcPct val="100000"/>
              </a:spcBef>
              <a:spcAft>
                <a:spcPct val="0"/>
              </a:spcAft>
              <a:buFont typeface="Times" pitchFamily="-32" charset="0"/>
              <a:buChar char="•"/>
              <a:tabLst>
                <a:tab pos="623888" algn="l"/>
                <a:tab pos="887413" algn="l"/>
                <a:tab pos="1620838" algn="l"/>
              </a:tabLst>
              <a:defRPr>
                <a:solidFill>
                  <a:schemeClr val="tx1"/>
                </a:solidFill>
                <a:latin typeface="+mn-lt"/>
              </a:defRPr>
            </a:lvl2pPr>
            <a:lvl3pPr marL="1206500" indent="-252413" algn="l" defTabSz="946150" rtl="0" eaLnBrk="1" fontAlgn="base" hangingPunct="1">
              <a:spcBef>
                <a:spcPct val="100000"/>
              </a:spcBef>
              <a:spcAft>
                <a:spcPct val="0"/>
              </a:spcAft>
              <a:buFont typeface="Times" pitchFamily="-32" charset="0"/>
              <a:buChar char="&gt;"/>
              <a:tabLst>
                <a:tab pos="623888" algn="l"/>
                <a:tab pos="887413" algn="l"/>
                <a:tab pos="1620838" algn="l"/>
              </a:tabLst>
              <a:defRPr>
                <a:solidFill>
                  <a:schemeClr val="tx1"/>
                </a:solidFill>
                <a:latin typeface="+mn-lt"/>
              </a:defRPr>
            </a:lvl3pPr>
            <a:lvl4pPr marL="1687513" indent="-290513" algn="l" defTabSz="946150" rtl="0" eaLnBrk="1" fontAlgn="base" hangingPunct="1">
              <a:lnSpc>
                <a:spcPts val="1688"/>
              </a:lnSpc>
              <a:spcBef>
                <a:spcPts val="1688"/>
              </a:spcBef>
              <a:spcAft>
                <a:spcPts val="1688"/>
              </a:spcAft>
              <a:buFont typeface="Times" pitchFamily="-32" charset="0"/>
              <a:buChar char="–"/>
              <a:tabLst>
                <a:tab pos="623888" algn="l"/>
                <a:tab pos="887413" algn="l"/>
                <a:tab pos="1620838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2065338" indent="-187325" algn="l" defTabSz="946150" rtl="0" eaLnBrk="1" fontAlgn="base" hangingPunct="1">
              <a:spcBef>
                <a:spcPct val="30000"/>
              </a:spcBef>
              <a:spcAft>
                <a:spcPct val="0"/>
              </a:spcAft>
              <a:buSzPct val="70000"/>
              <a:buFont typeface="Times" pitchFamily="-32" charset="0"/>
              <a:buChar char="•"/>
              <a:tabLst>
                <a:tab pos="623888" algn="l"/>
                <a:tab pos="887413" algn="l"/>
                <a:tab pos="1620838" algn="l"/>
              </a:tabLst>
              <a:defRPr>
                <a:solidFill>
                  <a:schemeClr val="tx1"/>
                </a:solidFill>
                <a:latin typeface="+mn-lt"/>
              </a:defRPr>
            </a:lvl5pPr>
            <a:lvl6pPr marL="2522538" indent="-187325" algn="l" defTabSz="946150" rtl="0" eaLnBrk="1" fontAlgn="base" hangingPunct="1">
              <a:spcBef>
                <a:spcPct val="30000"/>
              </a:spcBef>
              <a:spcAft>
                <a:spcPct val="0"/>
              </a:spcAft>
              <a:buSzPct val="70000"/>
              <a:buFont typeface="Times" pitchFamily="-32" charset="0"/>
              <a:buChar char="•"/>
              <a:tabLst>
                <a:tab pos="623888" algn="l"/>
                <a:tab pos="887413" algn="l"/>
                <a:tab pos="1620838" algn="l"/>
              </a:tabLst>
              <a:defRPr>
                <a:solidFill>
                  <a:schemeClr val="tx1"/>
                </a:solidFill>
                <a:latin typeface="+mn-lt"/>
              </a:defRPr>
            </a:lvl6pPr>
            <a:lvl7pPr marL="2979738" indent="-187325" algn="l" defTabSz="946150" rtl="0" eaLnBrk="1" fontAlgn="base" hangingPunct="1">
              <a:spcBef>
                <a:spcPct val="30000"/>
              </a:spcBef>
              <a:spcAft>
                <a:spcPct val="0"/>
              </a:spcAft>
              <a:buSzPct val="70000"/>
              <a:buFont typeface="Times" pitchFamily="-32" charset="0"/>
              <a:buChar char="•"/>
              <a:tabLst>
                <a:tab pos="623888" algn="l"/>
                <a:tab pos="887413" algn="l"/>
                <a:tab pos="1620838" algn="l"/>
              </a:tabLst>
              <a:defRPr>
                <a:solidFill>
                  <a:schemeClr val="tx1"/>
                </a:solidFill>
                <a:latin typeface="+mn-lt"/>
              </a:defRPr>
            </a:lvl7pPr>
            <a:lvl8pPr marL="3436938" indent="-187325" algn="l" defTabSz="946150" rtl="0" eaLnBrk="1" fontAlgn="base" hangingPunct="1">
              <a:spcBef>
                <a:spcPct val="30000"/>
              </a:spcBef>
              <a:spcAft>
                <a:spcPct val="0"/>
              </a:spcAft>
              <a:buSzPct val="70000"/>
              <a:buFont typeface="Times" pitchFamily="-32" charset="0"/>
              <a:buChar char="•"/>
              <a:tabLst>
                <a:tab pos="623888" algn="l"/>
                <a:tab pos="887413" algn="l"/>
                <a:tab pos="1620838" algn="l"/>
              </a:tabLst>
              <a:defRPr>
                <a:solidFill>
                  <a:schemeClr val="tx1"/>
                </a:solidFill>
                <a:latin typeface="+mn-lt"/>
              </a:defRPr>
            </a:lvl8pPr>
            <a:lvl9pPr marL="3894138" indent="-187325" algn="l" defTabSz="946150" rtl="0" eaLnBrk="1" fontAlgn="base" hangingPunct="1">
              <a:spcBef>
                <a:spcPct val="30000"/>
              </a:spcBef>
              <a:spcAft>
                <a:spcPct val="0"/>
              </a:spcAft>
              <a:buSzPct val="70000"/>
              <a:buFont typeface="Times" pitchFamily="-32" charset="0"/>
              <a:buChar char="•"/>
              <a:tabLst>
                <a:tab pos="623888" algn="l"/>
                <a:tab pos="887413" algn="l"/>
                <a:tab pos="1620838" algn="l"/>
              </a:tabLst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nl-NL" sz="1600" b="0" kern="0" smtClean="0">
                <a:effectLst/>
              </a:rPr>
              <a:t>zaaknummer op ALLE communicatie zorgt voor sluitend dossier. </a:t>
            </a:r>
            <a:br>
              <a:rPr lang="nl-NL" sz="1600" b="0" kern="0" smtClean="0">
                <a:effectLst/>
              </a:rPr>
            </a:br>
            <a:r>
              <a:rPr lang="nl-NL" sz="1600" b="0" kern="0" smtClean="0">
                <a:effectLst/>
              </a:rPr>
              <a:t>Jurist bewaakt of alle stukken binnen zijn</a:t>
            </a:r>
            <a:endParaRPr lang="nl-NL" sz="1600" b="0" kern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7045753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0E906C3-CFD1-483A-9246-B95088EAC472}" type="slidenum">
              <a:rPr lang="en-US"/>
              <a:pPr/>
              <a:t>7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3568" y="661983"/>
            <a:ext cx="7772400" cy="588510"/>
          </a:xfrm>
        </p:spPr>
        <p:txBody>
          <a:bodyPr/>
          <a:lstStyle/>
          <a:p>
            <a:r>
              <a:rPr lang="nl-NL" smtClean="0"/>
              <a:t>Voorbeeld: klantcontact administratie</a:t>
            </a:r>
            <a:endParaRPr lang="nl-NL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383618"/>
            <a:ext cx="7846640" cy="810090"/>
          </a:xfrm>
        </p:spPr>
        <p:txBody>
          <a:bodyPr/>
          <a:lstStyle/>
          <a:p>
            <a:r>
              <a:rPr lang="nl-NL" sz="2400" smtClean="0"/>
              <a:t>Emailbericht komt in schadesysteem of bij callcenter agent terecht</a:t>
            </a:r>
            <a:br>
              <a:rPr lang="nl-NL" sz="2400" smtClean="0"/>
            </a:br>
            <a:r>
              <a:rPr lang="nl-NL" sz="2400" smtClean="0"/>
              <a:t/>
            </a:r>
            <a:br>
              <a:rPr lang="nl-NL" sz="2400" smtClean="0"/>
            </a:br>
            <a:endParaRPr lang="nl-NL" sz="2400" smtClean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122" y="2973568"/>
            <a:ext cx="462611" cy="346958"/>
          </a:xfrm>
          <a:prstGeom prst="rect">
            <a:avLst/>
          </a:prstGeom>
        </p:spPr>
      </p:pic>
      <p:grpSp>
        <p:nvGrpSpPr>
          <p:cNvPr id="8" name="Group 203"/>
          <p:cNvGrpSpPr>
            <a:grpSpLocks/>
          </p:cNvGrpSpPr>
          <p:nvPr/>
        </p:nvGrpSpPr>
        <p:grpSpPr bwMode="auto">
          <a:xfrm>
            <a:off x="3546846" y="2933406"/>
            <a:ext cx="679450" cy="463154"/>
            <a:chOff x="2971" y="2102"/>
            <a:chExt cx="428" cy="389"/>
          </a:xfrm>
        </p:grpSpPr>
        <p:sp>
          <p:nvSpPr>
            <p:cNvPr id="9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428" cy="38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10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11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12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13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grpSp>
        <p:nvGrpSpPr>
          <p:cNvPr id="16" name="Group 203"/>
          <p:cNvGrpSpPr>
            <a:grpSpLocks/>
          </p:cNvGrpSpPr>
          <p:nvPr/>
        </p:nvGrpSpPr>
        <p:grpSpPr bwMode="auto">
          <a:xfrm>
            <a:off x="5220073" y="2776318"/>
            <a:ext cx="333375" cy="165497"/>
            <a:chOff x="2971" y="2102"/>
            <a:chExt cx="210" cy="139"/>
          </a:xfrm>
        </p:grpSpPr>
        <p:sp>
          <p:nvSpPr>
            <p:cNvPr id="17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210" cy="13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18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19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20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21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grpSp>
        <p:nvGrpSpPr>
          <p:cNvPr id="28" name="Group 203"/>
          <p:cNvGrpSpPr>
            <a:grpSpLocks/>
          </p:cNvGrpSpPr>
          <p:nvPr/>
        </p:nvGrpSpPr>
        <p:grpSpPr bwMode="auto">
          <a:xfrm>
            <a:off x="3759115" y="4147826"/>
            <a:ext cx="333375" cy="165497"/>
            <a:chOff x="2971" y="2102"/>
            <a:chExt cx="210" cy="139"/>
          </a:xfrm>
        </p:grpSpPr>
        <p:sp>
          <p:nvSpPr>
            <p:cNvPr id="29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210" cy="13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30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31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32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33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36" t="67270"/>
          <a:stretch/>
        </p:blipFill>
        <p:spPr>
          <a:xfrm>
            <a:off x="5562383" y="3296461"/>
            <a:ext cx="272161" cy="288353"/>
          </a:xfrm>
          <a:prstGeom prst="rect">
            <a:avLst/>
          </a:prstGeom>
        </p:spPr>
      </p:pic>
      <p:grpSp>
        <p:nvGrpSpPr>
          <p:cNvPr id="35" name="Group 203"/>
          <p:cNvGrpSpPr>
            <a:grpSpLocks/>
          </p:cNvGrpSpPr>
          <p:nvPr/>
        </p:nvGrpSpPr>
        <p:grpSpPr bwMode="auto">
          <a:xfrm>
            <a:off x="5221695" y="3247051"/>
            <a:ext cx="333375" cy="165497"/>
            <a:chOff x="2971" y="2102"/>
            <a:chExt cx="210" cy="139"/>
          </a:xfrm>
        </p:grpSpPr>
        <p:sp>
          <p:nvSpPr>
            <p:cNvPr id="36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210" cy="13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37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38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39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40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sp>
        <p:nvSpPr>
          <p:cNvPr id="44" name="Tekstvak 43"/>
          <p:cNvSpPr txBox="1"/>
          <p:nvPr/>
        </p:nvSpPr>
        <p:spPr>
          <a:xfrm>
            <a:off x="832961" y="3081435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Schade melden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5" name="Tekstvak 44"/>
          <p:cNvSpPr txBox="1"/>
          <p:nvPr/>
        </p:nvSpPr>
        <p:spPr>
          <a:xfrm>
            <a:off x="3310507" y="2534749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e-mail analyse</a:t>
            </a:r>
          </a:p>
          <a:p>
            <a:pPr algn="ct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robot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6" name="Tekstvak 45"/>
          <p:cNvSpPr txBox="1"/>
          <p:nvPr/>
        </p:nvSpPr>
        <p:spPr>
          <a:xfrm>
            <a:off x="5707815" y="2759120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schadesysteem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8" name="Tekstvak 47"/>
          <p:cNvSpPr txBox="1"/>
          <p:nvPr/>
        </p:nvSpPr>
        <p:spPr>
          <a:xfrm>
            <a:off x="5682143" y="3197842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klantcontact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0" name="Rechte verbindingslijn met pijl 49"/>
          <p:cNvCxnSpPr/>
          <p:nvPr/>
        </p:nvCxnSpPr>
        <p:spPr bwMode="auto">
          <a:xfrm>
            <a:off x="3886571" y="3511585"/>
            <a:ext cx="0" cy="437316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Rechte verbindingslijn met pijl 52"/>
          <p:cNvCxnSpPr/>
          <p:nvPr/>
        </p:nvCxnSpPr>
        <p:spPr bwMode="auto">
          <a:xfrm flipV="1">
            <a:off x="4331205" y="2933405"/>
            <a:ext cx="681451" cy="205859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6" name="Tekstvak 55"/>
          <p:cNvSpPr txBox="1"/>
          <p:nvPr/>
        </p:nvSpPr>
        <p:spPr>
          <a:xfrm>
            <a:off x="4226296" y="4178913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archief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2" name="Tekstvak 51"/>
          <p:cNvSpPr txBox="1"/>
          <p:nvPr/>
        </p:nvSpPr>
        <p:spPr>
          <a:xfrm>
            <a:off x="4557806" y="2269291"/>
            <a:ext cx="11521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Na schade dossier herkenning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4" name="Rechte verbindingslijn met pijl 53"/>
          <p:cNvCxnSpPr/>
          <p:nvPr/>
        </p:nvCxnSpPr>
        <p:spPr bwMode="auto">
          <a:xfrm>
            <a:off x="4380667" y="3228061"/>
            <a:ext cx="631989" cy="56096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Tekstvak 56"/>
          <p:cNvSpPr txBox="1"/>
          <p:nvPr/>
        </p:nvSpPr>
        <p:spPr>
          <a:xfrm>
            <a:off x="4696660" y="3578926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Agent bekijkt de communicatie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8" name="Tekstvak 57"/>
          <p:cNvSpPr txBox="1"/>
          <p:nvPr/>
        </p:nvSpPr>
        <p:spPr>
          <a:xfrm>
            <a:off x="6660232" y="3822575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reply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9" name="AutoShape 22"/>
          <p:cNvSpPr>
            <a:spLocks noChangeArrowheads="1"/>
          </p:cNvSpPr>
          <p:nvPr/>
        </p:nvSpPr>
        <p:spPr bwMode="auto">
          <a:xfrm flipH="1">
            <a:off x="6834271" y="4064482"/>
            <a:ext cx="215900" cy="83344"/>
          </a:xfrm>
          <a:prstGeom prst="flowChartPunchedCard">
            <a:avLst/>
          </a:prstGeom>
          <a:solidFill>
            <a:srgbClr val="99FF66"/>
          </a:solidFill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110377" tIns="55189" rIns="110377" bIns="55189" anchor="ctr"/>
          <a:lstStyle/>
          <a:p>
            <a:pPr algn="ctr" eaLnBrk="0" hangingPunct="0"/>
            <a:endParaRPr lang="nl-NL" sz="700">
              <a:ea typeface="ＭＳ Ｐゴシック"/>
              <a:cs typeface="ＭＳ Ｐゴシック"/>
            </a:endParaRPr>
          </a:p>
        </p:txBody>
      </p:sp>
      <p:cxnSp>
        <p:nvCxnSpPr>
          <p:cNvPr id="49" name="Gekromde verbindingslijn 48"/>
          <p:cNvCxnSpPr/>
          <p:nvPr/>
        </p:nvCxnSpPr>
        <p:spPr bwMode="auto">
          <a:xfrm rot="10800000" flipV="1">
            <a:off x="5012659" y="3290174"/>
            <a:ext cx="1647575" cy="1023147"/>
          </a:xfrm>
          <a:prstGeom prst="curvedConnector3">
            <a:avLst>
              <a:gd name="adj1" fmla="val -32196"/>
            </a:avLst>
          </a:prstGeom>
          <a:ln>
            <a:headEnd type="none" w="med" len="med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12709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0E906C3-CFD1-483A-9246-B95088EAC472}" type="slidenum">
              <a:rPr lang="en-US"/>
              <a:pPr/>
              <a:t>8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3568" y="661983"/>
            <a:ext cx="7772400" cy="588510"/>
          </a:xfrm>
        </p:spPr>
        <p:txBody>
          <a:bodyPr/>
          <a:lstStyle/>
          <a:p>
            <a:r>
              <a:rPr lang="nl-NL" smtClean="0"/>
              <a:t>Wat doen we ook ?</a:t>
            </a:r>
            <a:endParaRPr lang="nl-NL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383618"/>
            <a:ext cx="8134672" cy="1197634"/>
          </a:xfrm>
        </p:spPr>
        <p:txBody>
          <a:bodyPr/>
          <a:lstStyle/>
          <a:p>
            <a:r>
              <a:rPr lang="nl-NL" sz="2400" smtClean="0"/>
              <a:t>Inkomende email redigeren.</a:t>
            </a:r>
            <a:br>
              <a:rPr lang="nl-NL" sz="2400" smtClean="0"/>
            </a:br>
            <a:r>
              <a:rPr lang="nl-NL" sz="1800" smtClean="0"/>
              <a:t/>
            </a:r>
            <a:br>
              <a:rPr lang="nl-NL" sz="1800" smtClean="0"/>
            </a:br>
            <a:r>
              <a:rPr lang="nl-NL" sz="1400" smtClean="0"/>
              <a:t>Klanten sturen ongevraagd veel vertrouwelijke en overbodige gegevens mee in email. 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509" y="3511824"/>
            <a:ext cx="462611" cy="346958"/>
          </a:xfrm>
          <a:prstGeom prst="rect">
            <a:avLst/>
          </a:prstGeom>
        </p:spPr>
      </p:pic>
      <p:grpSp>
        <p:nvGrpSpPr>
          <p:cNvPr id="8" name="Group 203"/>
          <p:cNvGrpSpPr>
            <a:grpSpLocks/>
          </p:cNvGrpSpPr>
          <p:nvPr/>
        </p:nvGrpSpPr>
        <p:grpSpPr bwMode="auto">
          <a:xfrm>
            <a:off x="2262202" y="3274678"/>
            <a:ext cx="679450" cy="463154"/>
            <a:chOff x="2971" y="2102"/>
            <a:chExt cx="428" cy="389"/>
          </a:xfrm>
        </p:grpSpPr>
        <p:sp>
          <p:nvSpPr>
            <p:cNvPr id="9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428" cy="38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10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11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12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13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grpSp>
        <p:nvGrpSpPr>
          <p:cNvPr id="28" name="Group 203"/>
          <p:cNvGrpSpPr>
            <a:grpSpLocks/>
          </p:cNvGrpSpPr>
          <p:nvPr/>
        </p:nvGrpSpPr>
        <p:grpSpPr bwMode="auto">
          <a:xfrm>
            <a:off x="3270062" y="4522437"/>
            <a:ext cx="333375" cy="165497"/>
            <a:chOff x="2971" y="2102"/>
            <a:chExt cx="210" cy="139"/>
          </a:xfrm>
        </p:grpSpPr>
        <p:sp>
          <p:nvSpPr>
            <p:cNvPr id="29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210" cy="13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30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31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32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33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36" t="67270"/>
          <a:stretch/>
        </p:blipFill>
        <p:spPr>
          <a:xfrm>
            <a:off x="551054" y="2581252"/>
            <a:ext cx="272161" cy="288353"/>
          </a:xfrm>
          <a:prstGeom prst="rect">
            <a:avLst/>
          </a:prstGeom>
        </p:spPr>
      </p:pic>
      <p:grpSp>
        <p:nvGrpSpPr>
          <p:cNvPr id="35" name="Group 203"/>
          <p:cNvGrpSpPr>
            <a:grpSpLocks/>
          </p:cNvGrpSpPr>
          <p:nvPr/>
        </p:nvGrpSpPr>
        <p:grpSpPr bwMode="auto">
          <a:xfrm>
            <a:off x="3903414" y="3368988"/>
            <a:ext cx="333375" cy="165497"/>
            <a:chOff x="2971" y="2102"/>
            <a:chExt cx="210" cy="139"/>
          </a:xfrm>
        </p:grpSpPr>
        <p:sp>
          <p:nvSpPr>
            <p:cNvPr id="36" name="Rectangle 156"/>
            <p:cNvSpPr>
              <a:spLocks noChangeArrowheads="1"/>
            </p:cNvSpPr>
            <p:nvPr/>
          </p:nvSpPr>
          <p:spPr bwMode="auto">
            <a:xfrm>
              <a:off x="2971" y="2102"/>
              <a:ext cx="210" cy="139"/>
            </a:xfrm>
            <a:prstGeom prst="rect">
              <a:avLst/>
            </a:prstGeom>
            <a:solidFill>
              <a:srgbClr val="A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lIns="110377" tIns="55189" rIns="110377" bIns="55189" anchor="ctr"/>
            <a:lstStyle/>
            <a:p>
              <a:pPr eaLnBrk="0" hangingPunct="0">
                <a:defRPr/>
              </a:pPr>
              <a:endParaRPr lang="nl-N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-32" charset="0"/>
              </a:endParaRPr>
            </a:p>
          </p:txBody>
        </p:sp>
        <p:grpSp>
          <p:nvGrpSpPr>
            <p:cNvPr id="37" name="Group 157"/>
            <p:cNvGrpSpPr>
              <a:grpSpLocks/>
            </p:cNvGrpSpPr>
            <p:nvPr/>
          </p:nvGrpSpPr>
          <p:grpSpPr bwMode="auto">
            <a:xfrm>
              <a:off x="3079" y="2118"/>
              <a:ext cx="84" cy="51"/>
              <a:chOff x="4592" y="2801"/>
              <a:chExt cx="409" cy="227"/>
            </a:xfrm>
          </p:grpSpPr>
          <p:sp>
            <p:nvSpPr>
              <p:cNvPr id="38" name="Rectangle 158"/>
              <p:cNvSpPr>
                <a:spLocks noChangeArrowheads="1"/>
              </p:cNvSpPr>
              <p:nvPr/>
            </p:nvSpPr>
            <p:spPr bwMode="auto">
              <a:xfrm>
                <a:off x="4636" y="2801"/>
                <a:ext cx="365" cy="227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39" name="Rectangle 159"/>
              <p:cNvSpPr>
                <a:spLocks noChangeArrowheads="1"/>
              </p:cNvSpPr>
              <p:nvPr/>
            </p:nvSpPr>
            <p:spPr bwMode="auto">
              <a:xfrm>
                <a:off x="4592" y="2846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  <p:sp>
            <p:nvSpPr>
              <p:cNvPr id="40" name="Rectangle 160"/>
              <p:cNvSpPr>
                <a:spLocks noChangeArrowheads="1"/>
              </p:cNvSpPr>
              <p:nvPr/>
            </p:nvSpPr>
            <p:spPr bwMode="auto">
              <a:xfrm>
                <a:off x="4592" y="2939"/>
                <a:ext cx="93" cy="45"/>
              </a:xfrm>
              <a:prstGeom prst="rect">
                <a:avLst/>
              </a:prstGeom>
              <a:solidFill>
                <a:srgbClr val="AFFF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xtLst/>
            </p:spPr>
            <p:txBody>
              <a:bodyPr wrap="none" lIns="110377" tIns="55189" rIns="110377" bIns="55189" anchor="ctr"/>
              <a:lstStyle/>
              <a:p>
                <a:pPr eaLnBrk="0" hangingPunct="0">
                  <a:defRPr/>
                </a:pPr>
                <a:endParaRPr lang="nl-N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-32" charset="0"/>
                </a:endParaRPr>
              </a:p>
            </p:txBody>
          </p:sp>
        </p:grpSp>
      </p:grpSp>
      <p:sp>
        <p:nvSpPr>
          <p:cNvPr id="44" name="Tekstvak 43"/>
          <p:cNvSpPr txBox="1"/>
          <p:nvPr/>
        </p:nvSpPr>
        <p:spPr>
          <a:xfrm>
            <a:off x="4969" y="3548829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…..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5" name="Tekstvak 44"/>
          <p:cNvSpPr txBox="1"/>
          <p:nvPr/>
        </p:nvSpPr>
        <p:spPr>
          <a:xfrm>
            <a:off x="2025863" y="2876021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e-mail analyse</a:t>
            </a:r>
          </a:p>
          <a:p>
            <a:pPr algn="ct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robot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8" name="Tekstvak 47"/>
          <p:cNvSpPr txBox="1"/>
          <p:nvPr/>
        </p:nvSpPr>
        <p:spPr>
          <a:xfrm>
            <a:off x="4137592" y="3544778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Business systeem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0" name="Rechte verbindingslijn met pijl 49"/>
          <p:cNvCxnSpPr/>
          <p:nvPr/>
        </p:nvCxnSpPr>
        <p:spPr bwMode="auto">
          <a:xfrm>
            <a:off x="2601927" y="3852857"/>
            <a:ext cx="495096" cy="550724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Rechte verbindingslijn met pijl 52"/>
          <p:cNvCxnSpPr/>
          <p:nvPr/>
        </p:nvCxnSpPr>
        <p:spPr bwMode="auto">
          <a:xfrm>
            <a:off x="3046560" y="3480537"/>
            <a:ext cx="556876" cy="12859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6" name="Tekstvak 55"/>
          <p:cNvSpPr txBox="1"/>
          <p:nvPr/>
        </p:nvSpPr>
        <p:spPr>
          <a:xfrm>
            <a:off x="3821435" y="4538530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archief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5" name="Rechte verbindingslijn met pijl 54"/>
          <p:cNvCxnSpPr/>
          <p:nvPr/>
        </p:nvCxnSpPr>
        <p:spPr bwMode="auto">
          <a:xfrm flipV="1">
            <a:off x="3575611" y="3864477"/>
            <a:ext cx="152400" cy="527485"/>
          </a:xfrm>
          <a:prstGeom prst="straightConnector1">
            <a:avLst/>
          </a:prstGeom>
          <a:ln>
            <a:headEnd type="arrow"/>
            <a:tailEnd type="arrow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51" name="Afbeelding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723" y="2679105"/>
            <a:ext cx="216872" cy="162654"/>
          </a:xfrm>
          <a:prstGeom prst="rect">
            <a:avLst/>
          </a:prstGeom>
        </p:spPr>
      </p:pic>
      <p:sp>
        <p:nvSpPr>
          <p:cNvPr id="52" name="Tekstvak 51"/>
          <p:cNvSpPr txBox="1"/>
          <p:nvPr/>
        </p:nvSpPr>
        <p:spPr>
          <a:xfrm>
            <a:off x="472792" y="2906918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bericht schonen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Gekromde PIJL-RECHTS 1"/>
          <p:cNvSpPr/>
          <p:nvPr/>
        </p:nvSpPr>
        <p:spPr bwMode="auto">
          <a:xfrm flipV="1">
            <a:off x="1645504" y="2942345"/>
            <a:ext cx="235199" cy="366156"/>
          </a:xfrm>
          <a:prstGeom prst="curvedRightArrow">
            <a:avLst/>
          </a:prstGeom>
          <a:solidFill>
            <a:srgbClr val="009C37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0377" tIns="55189" rIns="110377" bIns="55189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-32" charset="0"/>
            </a:endParaRPr>
          </a:p>
        </p:txBody>
      </p:sp>
      <p:sp>
        <p:nvSpPr>
          <p:cNvPr id="3" name="Gekromde PIJL-LINKS 2"/>
          <p:cNvSpPr/>
          <p:nvPr/>
        </p:nvSpPr>
        <p:spPr bwMode="auto">
          <a:xfrm>
            <a:off x="1907694" y="2977440"/>
            <a:ext cx="236339" cy="334345"/>
          </a:xfrm>
          <a:prstGeom prst="curvedLeftArrow">
            <a:avLst/>
          </a:prstGeom>
          <a:solidFill>
            <a:srgbClr val="009C37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10377" tIns="55189" rIns="110377" bIns="55189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-32" charset="0"/>
            </a:endParaRPr>
          </a:p>
        </p:txBody>
      </p:sp>
      <p:sp>
        <p:nvSpPr>
          <p:cNvPr id="57" name="AutoShape 22"/>
          <p:cNvSpPr>
            <a:spLocks noChangeArrowheads="1"/>
          </p:cNvSpPr>
          <p:nvPr/>
        </p:nvSpPr>
        <p:spPr bwMode="auto">
          <a:xfrm flipH="1">
            <a:off x="3255933" y="3294990"/>
            <a:ext cx="215900" cy="83344"/>
          </a:xfrm>
          <a:prstGeom prst="flowChartPunchedCard">
            <a:avLst/>
          </a:prstGeom>
          <a:solidFill>
            <a:srgbClr val="99FF66"/>
          </a:solidFill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110377" tIns="55189" rIns="110377" bIns="55189" anchor="ctr"/>
          <a:lstStyle/>
          <a:p>
            <a:pPr algn="ctr" eaLnBrk="0" hangingPunct="0"/>
            <a:endParaRPr lang="nl-NL" sz="700">
              <a:ea typeface="ＭＳ Ｐゴシック"/>
              <a:cs typeface="ＭＳ Ｐゴシック"/>
            </a:endParaRPr>
          </a:p>
        </p:txBody>
      </p:sp>
      <p:sp>
        <p:nvSpPr>
          <p:cNvPr id="58" name="AutoShape 22"/>
          <p:cNvSpPr>
            <a:spLocks noChangeArrowheads="1"/>
          </p:cNvSpPr>
          <p:nvPr/>
        </p:nvSpPr>
        <p:spPr bwMode="auto">
          <a:xfrm flipH="1">
            <a:off x="3962150" y="4306956"/>
            <a:ext cx="215900" cy="83344"/>
          </a:xfrm>
          <a:prstGeom prst="flowChartPunchedCard">
            <a:avLst/>
          </a:prstGeom>
          <a:solidFill>
            <a:srgbClr val="99FF66"/>
          </a:solidFill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110377" tIns="55189" rIns="110377" bIns="55189" anchor="ctr"/>
          <a:lstStyle/>
          <a:p>
            <a:pPr algn="ctr" eaLnBrk="0" hangingPunct="0"/>
            <a:endParaRPr lang="nl-NL" sz="700">
              <a:ea typeface="ＭＳ Ｐゴシック"/>
              <a:cs typeface="ＭＳ Ｐゴシック"/>
            </a:endParaRPr>
          </a:p>
        </p:txBody>
      </p:sp>
      <p:sp>
        <p:nvSpPr>
          <p:cNvPr id="59" name="AutoShape 22"/>
          <p:cNvSpPr>
            <a:spLocks noChangeArrowheads="1"/>
          </p:cNvSpPr>
          <p:nvPr/>
        </p:nvSpPr>
        <p:spPr bwMode="auto">
          <a:xfrm flipH="1">
            <a:off x="3961050" y="4186625"/>
            <a:ext cx="215900" cy="83344"/>
          </a:xfrm>
          <a:prstGeom prst="flowChartPunchedCard">
            <a:avLst/>
          </a:prstGeom>
          <a:solidFill>
            <a:srgbClr val="99FF66"/>
          </a:solidFill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110377" tIns="55189" rIns="110377" bIns="55189" anchor="ctr"/>
          <a:lstStyle/>
          <a:p>
            <a:pPr algn="ctr" eaLnBrk="0" hangingPunct="0"/>
            <a:endParaRPr lang="nl-NL" sz="700">
              <a:ea typeface="ＭＳ Ｐゴシック"/>
              <a:cs typeface="ＭＳ Ｐゴシック"/>
            </a:endParaRPr>
          </a:p>
        </p:txBody>
      </p:sp>
      <p:sp>
        <p:nvSpPr>
          <p:cNvPr id="60" name="Tekstvak 59"/>
          <p:cNvSpPr txBox="1"/>
          <p:nvPr/>
        </p:nvSpPr>
        <p:spPr>
          <a:xfrm>
            <a:off x="4208213" y="4118282"/>
            <a:ext cx="288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*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1" name="Tekstvak 60"/>
          <p:cNvSpPr txBox="1"/>
          <p:nvPr/>
        </p:nvSpPr>
        <p:spPr>
          <a:xfrm flipH="1" flipV="1">
            <a:off x="3467034" y="3145977"/>
            <a:ext cx="7088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*</a:t>
            </a:r>
            <a:endParaRPr lang="nl-NL" sz="10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2" name="AutoShape 22"/>
          <p:cNvSpPr>
            <a:spLocks noChangeArrowheads="1"/>
          </p:cNvSpPr>
          <p:nvPr/>
        </p:nvSpPr>
        <p:spPr bwMode="auto">
          <a:xfrm flipH="1">
            <a:off x="607314" y="3654489"/>
            <a:ext cx="215900" cy="83344"/>
          </a:xfrm>
          <a:prstGeom prst="flowChartPunchedCard">
            <a:avLst/>
          </a:prstGeom>
          <a:solidFill>
            <a:srgbClr val="99FF66"/>
          </a:solidFill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110377" tIns="55189" rIns="110377" bIns="55189" anchor="ctr"/>
          <a:lstStyle/>
          <a:p>
            <a:pPr algn="ctr" eaLnBrk="0" hangingPunct="0"/>
            <a:endParaRPr lang="nl-NL" sz="700">
              <a:ea typeface="ＭＳ Ｐゴシック"/>
              <a:cs typeface="ＭＳ Ｐゴシック"/>
            </a:endParaRPr>
          </a:p>
        </p:txBody>
      </p:sp>
      <p:sp>
        <p:nvSpPr>
          <p:cNvPr id="63" name="Tekstvak 62"/>
          <p:cNvSpPr txBox="1"/>
          <p:nvPr/>
        </p:nvSpPr>
        <p:spPr>
          <a:xfrm>
            <a:off x="4549898" y="4199234"/>
            <a:ext cx="18943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b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soms ook origineel archiveren</a:t>
            </a:r>
            <a:endParaRPr lang="nl-NL" sz="800" b="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04037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0E906C3-CFD1-483A-9246-B95088EAC472}" type="slidenum">
              <a:rPr lang="en-US"/>
              <a:pPr/>
              <a:t>9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3568" y="661983"/>
            <a:ext cx="7772400" cy="588510"/>
          </a:xfrm>
        </p:spPr>
        <p:txBody>
          <a:bodyPr/>
          <a:lstStyle/>
          <a:p>
            <a:r>
              <a:rPr lang="nl-NL" smtClean="0"/>
              <a:t>Voorbeeld: sentiment analyse</a:t>
            </a:r>
            <a:endParaRPr lang="nl-NL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383618"/>
            <a:ext cx="7846640" cy="2214246"/>
          </a:xfrm>
        </p:spPr>
        <p:txBody>
          <a:bodyPr/>
          <a:lstStyle/>
          <a:p>
            <a:r>
              <a:rPr lang="nl-NL" sz="2000" smtClean="0"/>
              <a:t>Er zijn proeven gedaan met bv sentiment analyse. </a:t>
            </a:r>
          </a:p>
          <a:p>
            <a:r>
              <a:rPr lang="nl-NL" sz="2000" smtClean="0"/>
              <a:t>Betreft het een klacht of is het een blije klant. </a:t>
            </a:r>
            <a:br>
              <a:rPr lang="nl-NL" sz="2000" smtClean="0"/>
            </a:br>
            <a:endParaRPr lang="nl-NL" sz="2000" smtClean="0"/>
          </a:p>
          <a:p>
            <a:r>
              <a:rPr lang="nl-NL" sz="2000" smtClean="0"/>
              <a:t>Voegt in de meeste ketens niets toe. </a:t>
            </a:r>
            <a:br>
              <a:rPr lang="nl-NL" sz="2000" smtClean="0"/>
            </a:br>
            <a:endParaRPr lang="nl-NL" sz="2000" smtClean="0"/>
          </a:p>
        </p:txBody>
      </p:sp>
    </p:spTree>
    <p:extLst>
      <p:ext uri="{BB962C8B-B14F-4D97-AF65-F5344CB8AC3E}">
        <p14:creationId xmlns:p14="http://schemas.microsoft.com/office/powerpoint/2010/main" val="14038050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hmea presentatie 2008">
  <a:themeElements>
    <a:clrScheme name="Office Theme 9">
      <a:dk1>
        <a:srgbClr val="000000"/>
      </a:dk1>
      <a:lt1>
        <a:srgbClr val="FFFFFF"/>
      </a:lt1>
      <a:dk2>
        <a:srgbClr val="C7888F"/>
      </a:dk2>
      <a:lt2>
        <a:srgbClr val="A51829"/>
      </a:lt2>
      <a:accent1>
        <a:srgbClr val="B47A27"/>
      </a:accent1>
      <a:accent2>
        <a:srgbClr val="366481"/>
      </a:accent2>
      <a:accent3>
        <a:srgbClr val="FFFFFF"/>
      </a:accent3>
      <a:accent4>
        <a:srgbClr val="000000"/>
      </a:accent4>
      <a:accent5>
        <a:srgbClr val="D6BEAC"/>
      </a:accent5>
      <a:accent6>
        <a:srgbClr val="305A74"/>
      </a:accent6>
      <a:hlink>
        <a:srgbClr val="9E3F6A"/>
      </a:hlink>
      <a:folHlink>
        <a:srgbClr val="656F2F"/>
      </a:folHlink>
    </a:clrScheme>
    <a:fontScheme name="Office Them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9C37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10377" tIns="55189" rIns="110377" bIns="55189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" pitchFamily="-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9C37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10377" tIns="55189" rIns="110377" bIns="55189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" pitchFamily="-32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C7888F"/>
        </a:dk2>
        <a:lt2>
          <a:srgbClr val="A51829"/>
        </a:lt2>
        <a:accent1>
          <a:srgbClr val="B47A27"/>
        </a:accent1>
        <a:accent2>
          <a:srgbClr val="366481"/>
        </a:accent2>
        <a:accent3>
          <a:srgbClr val="FFFFFF"/>
        </a:accent3>
        <a:accent4>
          <a:srgbClr val="000000"/>
        </a:accent4>
        <a:accent5>
          <a:srgbClr val="D6BEAC"/>
        </a:accent5>
        <a:accent6>
          <a:srgbClr val="305A74"/>
        </a:accent6>
        <a:hlink>
          <a:srgbClr val="9E3F6A"/>
        </a:hlink>
        <a:folHlink>
          <a:srgbClr val="396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C7888F"/>
        </a:dk2>
        <a:lt2>
          <a:srgbClr val="A51829"/>
        </a:lt2>
        <a:accent1>
          <a:srgbClr val="B47A27"/>
        </a:accent1>
        <a:accent2>
          <a:srgbClr val="366481"/>
        </a:accent2>
        <a:accent3>
          <a:srgbClr val="FFFFFF"/>
        </a:accent3>
        <a:accent4>
          <a:srgbClr val="000000"/>
        </a:accent4>
        <a:accent5>
          <a:srgbClr val="D6BEAC"/>
        </a:accent5>
        <a:accent6>
          <a:srgbClr val="305A74"/>
        </a:accent6>
        <a:hlink>
          <a:srgbClr val="9E3F6A"/>
        </a:hlink>
        <a:folHlink>
          <a:srgbClr val="656F2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331A30-9D81-46B0-85F9-D9204208448E}"/>
</file>

<file path=customXml/itemProps2.xml><?xml version="1.0" encoding="utf-8"?>
<ds:datastoreItem xmlns:ds="http://schemas.openxmlformats.org/officeDocument/2006/customXml" ds:itemID="{15438113-A937-40DB-BD7D-D30EAEA03F77}"/>
</file>

<file path=docProps/app.xml><?xml version="1.0" encoding="utf-8"?>
<Properties xmlns="http://schemas.openxmlformats.org/officeDocument/2006/extended-properties" xmlns:vt="http://schemas.openxmlformats.org/officeDocument/2006/docPropsVTypes">
  <Template>Achmea presentatie 2008</Template>
  <TotalTime>116</TotalTime>
  <Words>230</Words>
  <Application>Microsoft Office PowerPoint</Application>
  <PresentationFormat>Diavoorstelling (16:9)</PresentationFormat>
  <Paragraphs>85</Paragraphs>
  <Slides>10</Slides>
  <Notes>9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Achmea presentatie 2008</vt:lpstr>
      <vt:lpstr>E-mail</vt:lpstr>
      <vt:lpstr>E-mail</vt:lpstr>
      <vt:lpstr>E-mail</vt:lpstr>
      <vt:lpstr>Geen bulk email archief</vt:lpstr>
      <vt:lpstr>Wat doen we wel ?</vt:lpstr>
      <vt:lpstr>Voorbeeld: Stichting Rechtsbijstand</vt:lpstr>
      <vt:lpstr>Voorbeeld: klantcontact administratie</vt:lpstr>
      <vt:lpstr>Wat doen we ook ?</vt:lpstr>
      <vt:lpstr>Voorbeeld: sentiment analyse</vt:lpstr>
      <vt:lpstr>Advies: </vt:lpstr>
    </vt:vector>
  </TitlesOfParts>
  <Company>ACHMEA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E-mail</dc:title>
  <dc:creator>Gordebeke, EJJG (Erik)</dc:creator>
  <cp:lastModifiedBy>Gordebeke, EJJG (Erik)</cp:lastModifiedBy>
  <cp:revision>11</cp:revision>
  <cp:lastPrinted>2008-02-19T14:17:40Z</cp:lastPrinted>
  <dcterms:created xsi:type="dcterms:W3CDTF">2019-06-11T06:24:49Z</dcterms:created>
  <dcterms:modified xsi:type="dcterms:W3CDTF">2019-06-11T08:20:49Z</dcterms:modified>
</cp:coreProperties>
</file>