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2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9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8.xml" ContentType="application/vnd.openxmlformats-officedocument.theme+xml"/>
  <Override PartName="/ppt/theme/theme3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83" r:id="rId2"/>
    <p:sldMasterId id="2147483949" r:id="rId3"/>
    <p:sldMasterId id="2147483954" r:id="rId4"/>
    <p:sldMasterId id="2147483964" r:id="rId5"/>
    <p:sldMasterId id="2147483974" r:id="rId6"/>
    <p:sldMasterId id="2147483984" r:id="rId7"/>
  </p:sldMasterIdLst>
  <p:notesMasterIdLst>
    <p:notesMasterId r:id="rId27"/>
  </p:notesMasterIdLst>
  <p:handoutMasterIdLst>
    <p:handoutMasterId r:id="rId28"/>
  </p:handoutMasterIdLst>
  <p:sldIdLst>
    <p:sldId id="258" r:id="rId8"/>
    <p:sldId id="260" r:id="rId9"/>
    <p:sldId id="261" r:id="rId10"/>
    <p:sldId id="262" r:id="rId11"/>
    <p:sldId id="263" r:id="rId12"/>
    <p:sldId id="279" r:id="rId13"/>
    <p:sldId id="265" r:id="rId14"/>
    <p:sldId id="264" r:id="rId15"/>
    <p:sldId id="280" r:id="rId16"/>
    <p:sldId id="266" r:id="rId17"/>
    <p:sldId id="267" r:id="rId18"/>
    <p:sldId id="268" r:id="rId19"/>
    <p:sldId id="281" r:id="rId20"/>
    <p:sldId id="270" r:id="rId21"/>
    <p:sldId id="272" r:id="rId22"/>
    <p:sldId id="273" r:id="rId23"/>
    <p:sldId id="274" r:id="rId24"/>
    <p:sldId id="275" r:id="rId25"/>
    <p:sldId id="276" r:id="rId26"/>
  </p:sldIdLst>
  <p:sldSz cx="12192000" cy="685800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ijksoverheidSansText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ijksoverheidSansText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ijksoverheidSansText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ijksoverheidSansText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ijksoverheidSansText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ijksoverheidSansText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ijksoverheidSansText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ijksoverheidSansText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ijksoverheidSansText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1E4266"/>
    <a:srgbClr val="007BC7"/>
    <a:srgbClr val="D52B1E"/>
    <a:srgbClr val="154273"/>
    <a:srgbClr val="008645"/>
    <a:srgbClr val="E4050C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78" autoAdjust="0"/>
    <p:restoredTop sz="94622"/>
  </p:normalViewPr>
  <p:slideViewPr>
    <p:cSldViewPr snapToGrid="0" snapToObjects="1">
      <p:cViewPr>
        <p:scale>
          <a:sx n="60" d="100"/>
          <a:sy n="60" d="100"/>
        </p:scale>
        <p:origin x="-96" y="-72"/>
      </p:cViewPr>
      <p:guideLst>
        <p:guide orient="horz" pos="4110"/>
        <p:guide orient="horz" pos="3861"/>
        <p:guide orient="horz" pos="2024"/>
        <p:guide orient="horz" pos="550"/>
        <p:guide pos="1005"/>
        <p:guide pos="7537"/>
        <p:guide pos="6425"/>
        <p:guide pos="6267"/>
        <p:guide pos="40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2" d="100"/>
          <a:sy n="92" d="100"/>
        </p:scale>
        <p:origin x="-359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customXml" Target="../customXml/item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F2D46F1-8A87-4583-B761-3BB1C1B214FD}" type="datetimeFigureOut">
              <a:rPr lang="nl-NL"/>
              <a:pPr>
                <a:defRPr/>
              </a:pPr>
              <a:t>11-6-2019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D76A921-C319-4BF9-B611-DD33A9C359A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6156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96D771F-4B3B-4D24-A868-BABFD7B4A13D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C40B3DB-35F8-4BB8-92DB-1C064C148EC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7955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54F50-8FD5-AB44-8BA6-F1159D4F0FBE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766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794841-AACD-C442-BD1B-989B172B1877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1069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kia.pleio.nl/" TargetMode="External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https://kia.pleio.nl/" TargetMode="External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hyperlink" Target="https://kia.pleio.nl/" TargetMode="External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rgbClr val="009FE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56C76-9322-4C17-8DA0-BA165985FCAE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6EC47-8941-453E-84CC-F143644BB52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18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6F7A5-2992-4772-9263-150D7D6481E2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56B85-AA3B-413E-A7E8-A2310EC5E3B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31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A3FB2-5090-4177-8057-3802B0857DB7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F4061-9E02-4484-A852-4ECC9318E18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755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/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D953D-3244-4AAE-B8A5-0DE784C88AFA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FC58B-7EDF-4589-8362-F53CCF4E295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793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/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AF1D8-18E3-403A-B225-B9B336802282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EB096-3476-4687-A1D8-B7E32FF733D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506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/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59D3B-34F7-4A23-A3A5-9DE2B3E62534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4040-0E5C-4627-8ECB-C6A24E7BAD4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108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verseel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/>
          <a:lstStyle>
            <a:lvl1pPr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11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62016"/>
            <a:ext cx="10515600" cy="4062601"/>
          </a:xfrm>
        </p:spPr>
        <p:txBody>
          <a:bodyPr/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8A74A-35CB-4359-B0A9-C94795ACB63B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7926D-2B2B-4ECE-8B51-29CFBF23057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896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/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CF702-CAC4-4335-B454-2DDD22930D95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BAE20-592B-4939-AA44-B273CAE2ABB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45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EC737-BB23-4CAB-BD20-E100D059CEF8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C0ECD-5850-486F-AF7C-647E5BA36DF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355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2188826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4526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0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4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BB9CC-73D2-42CA-968A-4D61B9CF2601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04378-B942-4F8C-950C-CA1452AB5D2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7591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E8822-BB28-40CB-8FC3-FB6330751098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5C3CC-AAF0-414D-928D-865C2E18185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744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rgbClr val="009FE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755C9-00F1-4029-BCE0-7A2EBADF4DA9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3695A-34C8-4876-9387-5B3BF76DFC0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390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90412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D2D4D-E48E-43B5-BDDE-59379F17B6FE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A3BBE-F2CB-4BD5-8C83-F786FF313EF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8236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 descr="Tijd en plaats onafhankelijk zoeken Strand liggend beeld Batavia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7917" y="-73025"/>
            <a:ext cx="13991168" cy="699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hpKleurvlak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9pPr>
          </a:lstStyle>
          <a:p>
            <a:pPr algn="ctr">
              <a:defRPr/>
            </a:pPr>
            <a:endParaRPr lang="nl-NL" altLang="nl-NL" sz="1800" smtClean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4" name="Picture 19" descr="RO_OCW_NA_Logo_Powerpoint_diap_n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6572251" y="6380164"/>
            <a:ext cx="495300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Titel van de presentatie | datum</a:t>
            </a:r>
          </a:p>
        </p:txBody>
      </p:sp>
    </p:spTree>
    <p:extLst>
      <p:ext uri="{BB962C8B-B14F-4D97-AF65-F5344CB8AC3E}">
        <p14:creationId xmlns:p14="http://schemas.microsoft.com/office/powerpoint/2010/main" val="3462510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03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4558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9pPr>
          </a:lstStyle>
          <a:p>
            <a:pPr algn="ctr">
              <a:defRPr/>
            </a:pPr>
            <a:endParaRPr lang="nl-NL" altLang="nl-NL" sz="1800" smtClean="0">
              <a:cs typeface="+mn-cs"/>
            </a:endParaRPr>
          </a:p>
        </p:txBody>
      </p:sp>
      <p:pic>
        <p:nvPicPr>
          <p:cNvPr id="6" name="Picture 14" descr="RO_OCW_NA_Logo_Powerpoint_diap_n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65904" y="2474908"/>
            <a:ext cx="4800635" cy="94139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44736" y="3513150"/>
            <a:ext cx="4857784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6572251" y="6380164"/>
            <a:ext cx="495300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Titel van de presentatie | datum</a:t>
            </a:r>
          </a:p>
        </p:txBody>
      </p:sp>
    </p:spTree>
    <p:extLst>
      <p:ext uri="{BB962C8B-B14F-4D97-AF65-F5344CB8AC3E}">
        <p14:creationId xmlns:p14="http://schemas.microsoft.com/office/powerpoint/2010/main" val="42522847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6357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9pPr>
          </a:lstStyle>
          <a:p>
            <a:pPr algn="ctr">
              <a:defRPr/>
            </a:pPr>
            <a:endParaRPr lang="nl-NL" altLang="nl-NL" sz="1800" smtClean="0">
              <a:cs typeface="+mn-cs"/>
            </a:endParaRPr>
          </a:p>
        </p:txBody>
      </p:sp>
      <p:pic>
        <p:nvPicPr>
          <p:cNvPr id="6" name="Picture 12" descr="RO_OCW_NA_Logo_Powerpoint_diap_n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6572282" y="2500307"/>
            <a:ext cx="4667255" cy="5715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90728" y="3157104"/>
            <a:ext cx="4648809" cy="3057979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6572251" y="6380164"/>
            <a:ext cx="495300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Titel van de presentatie | datum</a:t>
            </a:r>
          </a:p>
        </p:txBody>
      </p:sp>
    </p:spTree>
    <p:extLst>
      <p:ext uri="{BB962C8B-B14F-4D97-AF65-F5344CB8AC3E}">
        <p14:creationId xmlns:p14="http://schemas.microsoft.com/office/powerpoint/2010/main" val="22443436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9pPr>
          </a:lstStyle>
          <a:p>
            <a:pPr algn="ctr">
              <a:defRPr/>
            </a:pPr>
            <a:endParaRPr lang="nl-NL" altLang="nl-NL" sz="1800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ea typeface="ヒラギノ角ゴ Pro W3" pitchFamily="123" charset="-128"/>
              </a:defRPr>
            </a:lvl9pPr>
          </a:lstStyle>
          <a:p>
            <a:pPr algn="ctr">
              <a:defRPr/>
            </a:pPr>
            <a:endParaRPr lang="nl-NL" altLang="nl-NL" sz="1800" smtClean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067" y="1233039"/>
            <a:ext cx="10462717" cy="571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493144" y="1798626"/>
            <a:ext cx="10477573" cy="4273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Titel van de presentatie | datum</a:t>
            </a:r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B6BFD-CD62-A840-96B2-B62A5E0F15EF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285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rgbClr val="009FE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56C76-9322-4C17-8DA0-BA165985FCAE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6EC47-8941-453E-84CC-F143644BB52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8421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rgbClr val="009FE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755C9-00F1-4029-BCE0-7A2EBADF4DA9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3695A-34C8-4876-9387-5B3BF76DFC0B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7451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Zonder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3E37B-716D-46FA-BF33-9B0900D074F0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CAB23-DCF3-40D4-93F6-91FC1D9738C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5185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hoek 2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4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6361C-AF24-4B6C-961D-E1451100227A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FBA32-941C-44B7-8F18-C5A298888BF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354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verseel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/>
          <a:lstStyle>
            <a:lvl1pPr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62016"/>
            <a:ext cx="10515600" cy="4062601"/>
          </a:xfrm>
        </p:spPr>
        <p:txBody>
          <a:bodyPr/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3020C-F879-4E1A-B73A-38DA0DE322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D76D5-3FB2-4CCB-B375-AA624FCA591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455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Zonder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3E37B-716D-46FA-BF33-9B0900D074F0}" type="datetimeFigureOut">
              <a:rPr lang="en-GB"/>
              <a:pPr>
                <a:defRPr/>
              </a:pPr>
              <a:t>11/06/2019</a:t>
            </a:fld>
            <a:endParaRPr lang="en-GB" dirty="0"/>
          </a:p>
        </p:txBody>
      </p:sp>
      <p:sp>
        <p:nvSpPr>
          <p:cNvPr id="7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CAB23-DCF3-40D4-93F6-91FC1D9738C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9327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/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8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516-4E67-4A25-9A31-830FF581117E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49FE7-3696-4DB2-85D9-C20508DD33C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321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61B90-0D40-49F7-9DA4-DB223BE1FD7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7F1AE-7470-4FF9-A2D2-01B71BC0274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7892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7F30A-F01B-4AE7-B72E-F425ADD9995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C06A-9225-4D71-8645-75994BFE4F75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7159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All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5EF70-F488-4309-B5F8-6AB4C6BF7D49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73261-A4C9-498E-90DE-17F3075C50BB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231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hlinkClick r:id="rId3"/>
          </p:cNvPr>
          <p:cNvSpPr/>
          <p:nvPr userDrawn="1"/>
        </p:nvSpPr>
        <p:spPr>
          <a:xfrm>
            <a:off x="8148638" y="819150"/>
            <a:ext cx="2771775" cy="536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9884" y="2537790"/>
            <a:ext cx="7603958" cy="1119809"/>
          </a:xfrm>
        </p:spPr>
        <p:txBody>
          <a:bodyPr anchor="b">
            <a:normAutofit/>
          </a:bodyPr>
          <a:lstStyle>
            <a:lvl1pPr algn="r">
              <a:defRPr sz="3200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59883" y="3657599"/>
            <a:ext cx="7603958" cy="583097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1"/>
          </p:nvPr>
        </p:nvSpPr>
        <p:spPr>
          <a:xfrm>
            <a:off x="4446588" y="5168900"/>
            <a:ext cx="3417887" cy="264491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8" name="Tijdelijke aanduiding voor tekst 16"/>
          <p:cNvSpPr>
            <a:spLocks noGrp="1"/>
          </p:cNvSpPr>
          <p:nvPr>
            <p:ph type="body" sz="quarter" idx="12"/>
          </p:nvPr>
        </p:nvSpPr>
        <p:spPr>
          <a:xfrm>
            <a:off x="4446588" y="5460651"/>
            <a:ext cx="3417887" cy="264491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8031300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hlinkClick r:id="rId2"/>
          </p:cNvPr>
          <p:cNvSpPr/>
          <p:nvPr userDrawn="1"/>
        </p:nvSpPr>
        <p:spPr>
          <a:xfrm>
            <a:off x="1947863" y="252413"/>
            <a:ext cx="2171700" cy="39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87216" y="636104"/>
            <a:ext cx="9266583" cy="410818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fld id="{8DE3C42A-424D-48B0-A464-5303429BE64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71022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hlinkClick r:id="rId2"/>
          </p:cNvPr>
          <p:cNvSpPr/>
          <p:nvPr userDrawn="1"/>
        </p:nvSpPr>
        <p:spPr>
          <a:xfrm>
            <a:off x="1947863" y="252413"/>
            <a:ext cx="2171700" cy="39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087216" y="636104"/>
            <a:ext cx="9266583" cy="410818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3"/>
          </p:nvPr>
        </p:nvSpPr>
        <p:spPr>
          <a:xfrm>
            <a:off x="6172199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fld id="{65C36FAB-2FEE-415E-9370-57C2F9E4A21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03606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hlinkClick r:id="rId2"/>
          </p:cNvPr>
          <p:cNvSpPr/>
          <p:nvPr userDrawn="1"/>
        </p:nvSpPr>
        <p:spPr>
          <a:xfrm>
            <a:off x="1947863" y="252413"/>
            <a:ext cx="2171700" cy="39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087216" y="636104"/>
            <a:ext cx="9266583" cy="410818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4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fld id="{A9B6DA71-6AFB-4193-B3D4-0A6067BC37D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72491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hlinkClick r:id="rId2"/>
          </p:cNvPr>
          <p:cNvSpPr/>
          <p:nvPr userDrawn="1"/>
        </p:nvSpPr>
        <p:spPr>
          <a:xfrm>
            <a:off x="1947863" y="252413"/>
            <a:ext cx="2171700" cy="39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3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fld id="{06850A56-3DC6-4A6E-B943-173C7F87E0B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6442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slotd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hlinkClick r:id="rId3"/>
          </p:cNvPr>
          <p:cNvSpPr/>
          <p:nvPr userDrawn="1"/>
        </p:nvSpPr>
        <p:spPr>
          <a:xfrm>
            <a:off x="4635500" y="6284913"/>
            <a:ext cx="2563813" cy="307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3" name="Rechthoek 2">
            <a:hlinkClick r:id="rId3"/>
          </p:cNvPr>
          <p:cNvSpPr/>
          <p:nvPr userDrawn="1"/>
        </p:nvSpPr>
        <p:spPr>
          <a:xfrm>
            <a:off x="1947863" y="252413"/>
            <a:ext cx="2171700" cy="39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30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hoek 2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4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6361C-AF24-4B6C-961D-E1451100227A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5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FBA32-941C-44B7-8F18-C5A298888BFE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2653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hlinkClick r:id="rId3"/>
          </p:cNvPr>
          <p:cNvSpPr/>
          <p:nvPr userDrawn="1"/>
        </p:nvSpPr>
        <p:spPr>
          <a:xfrm>
            <a:off x="8148638" y="819150"/>
            <a:ext cx="2771775" cy="536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9884" y="2537790"/>
            <a:ext cx="7603958" cy="1119809"/>
          </a:xfrm>
        </p:spPr>
        <p:txBody>
          <a:bodyPr anchor="b">
            <a:normAutofit/>
          </a:bodyPr>
          <a:lstStyle>
            <a:lvl1pPr algn="r">
              <a:defRPr sz="3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59883" y="3657599"/>
            <a:ext cx="7603958" cy="583097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1"/>
          </p:nvPr>
        </p:nvSpPr>
        <p:spPr>
          <a:xfrm>
            <a:off x="4446588" y="5168900"/>
            <a:ext cx="3417887" cy="264491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8" name="Tijdelijke aanduiding voor tekst 16"/>
          <p:cNvSpPr>
            <a:spLocks noGrp="1"/>
          </p:cNvSpPr>
          <p:nvPr>
            <p:ph type="body" sz="quarter" idx="12"/>
          </p:nvPr>
        </p:nvSpPr>
        <p:spPr>
          <a:xfrm>
            <a:off x="4446588" y="5460651"/>
            <a:ext cx="3417887" cy="264491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4512327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hlinkClick r:id="rId2"/>
          </p:cNvPr>
          <p:cNvSpPr/>
          <p:nvPr userDrawn="1"/>
        </p:nvSpPr>
        <p:spPr>
          <a:xfrm>
            <a:off x="1947863" y="252413"/>
            <a:ext cx="2171700" cy="39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087216" y="636104"/>
            <a:ext cx="9266583" cy="410818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3"/>
          </p:nvPr>
        </p:nvSpPr>
        <p:spPr>
          <a:xfrm>
            <a:off x="6172199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fld id="{0D520D9A-D3C4-49A8-BA9F-43B939EB71F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87163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hlinkClick r:id="rId2"/>
          </p:cNvPr>
          <p:cNvSpPr/>
          <p:nvPr userDrawn="1"/>
        </p:nvSpPr>
        <p:spPr>
          <a:xfrm>
            <a:off x="1947863" y="252413"/>
            <a:ext cx="2171700" cy="39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087216" y="636104"/>
            <a:ext cx="9266583" cy="410818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fld id="{13582487-1F1D-4EAB-97E6-83BADBBD6F0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6544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rgbClr val="009FE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56C76-9322-4C17-8DA0-BA165985FCAE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6EC47-8941-453E-84CC-F143644BB52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945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rgbClr val="009FE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755C9-00F1-4029-BCE0-7A2EBADF4DA9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3695A-34C8-4876-9387-5B3BF76DFC0B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9398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Zonder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3E37B-716D-46FA-BF33-9B0900D074F0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CAB23-DCF3-40D4-93F6-91FC1D9738C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9814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hoek 2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4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6361C-AF24-4B6C-961D-E1451100227A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FBA32-941C-44B7-8F18-C5A298888BF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2076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verseel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/>
          <a:lstStyle>
            <a:lvl1pPr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62016"/>
            <a:ext cx="10515600" cy="4062601"/>
          </a:xfrm>
        </p:spPr>
        <p:txBody>
          <a:bodyPr/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3020C-F879-4E1A-B73A-38DA0DE322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D76D5-3FB2-4CCB-B375-AA624FCA591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020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/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8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516-4E67-4A25-9A31-830FF581117E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49FE7-3696-4DB2-85D9-C20508DD33C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1476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61B90-0D40-49F7-9DA4-DB223BE1FD7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7F1AE-7470-4FF9-A2D2-01B71BC0274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73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verseel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/>
          <a:lstStyle>
            <a:lvl1pPr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62016"/>
            <a:ext cx="10515600" cy="4062601"/>
          </a:xfrm>
        </p:spPr>
        <p:txBody>
          <a:bodyPr/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3020C-F879-4E1A-B73A-38DA0DE32263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D76D5-3FB2-4CCB-B375-AA624FCA591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2760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7F30A-F01B-4AE7-B72E-F425ADD9995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C06A-9225-4D71-8645-75994BFE4F75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1004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All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5EF70-F488-4309-B5F8-6AB4C6BF7D49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73261-A4C9-498E-90DE-17F3075C50BB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1592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rgbClr val="009FE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56C76-9322-4C17-8DA0-BA165985FCAE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6EC47-8941-453E-84CC-F143644BB52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945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rgbClr val="009FE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755C9-00F1-4029-BCE0-7A2EBADF4DA9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3695A-34C8-4876-9387-5B3BF76DFC0B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9398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Zonder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3E37B-716D-46FA-BF33-9B0900D074F0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CAB23-DCF3-40D4-93F6-91FC1D9738C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9814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hoek 2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4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6361C-AF24-4B6C-961D-E1451100227A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FBA32-941C-44B7-8F18-C5A298888BF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2076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verseel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/>
          <a:lstStyle>
            <a:lvl1pPr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62016"/>
            <a:ext cx="10515600" cy="4062601"/>
          </a:xfrm>
        </p:spPr>
        <p:txBody>
          <a:bodyPr/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3020C-F879-4E1A-B73A-38DA0DE322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D76D5-3FB2-4CCB-B375-AA624FCA591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020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/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8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516-4E67-4A25-9A31-830FF581117E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49FE7-3696-4DB2-85D9-C20508DD33C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1476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61B90-0D40-49F7-9DA4-DB223BE1FD7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7F1AE-7470-4FF9-A2D2-01B71BC0274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7340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7F30A-F01B-4AE7-B72E-F425ADD9995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C06A-9225-4D71-8645-75994BFE4F75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10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/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8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516-4E67-4A25-9A31-830FF581117E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9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49FE7-3696-4DB2-85D9-C20508DD33C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3036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All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5EF70-F488-4309-B5F8-6AB4C6BF7D49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73261-A4C9-498E-90DE-17F3075C50BB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159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61B90-0D40-49F7-9DA4-DB223BE1FD73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7F1AE-7470-4FF9-A2D2-01B71BC0274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072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7F30A-F01B-4AE7-B72E-F425ADD9995C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C06A-9225-4D71-8645-75994BFE4F75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248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All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5EF70-F488-4309-B5F8-6AB4C6BF7D49}" type="datetimeFigureOut">
              <a:rPr lang="en-GB"/>
              <a:pPr>
                <a:defRPr/>
              </a:pPr>
              <a:t>11/06/2019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73261-A4C9-498E-90DE-17F3075C50B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61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0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hyperlink" Target="https://kia.pleio.nl/" TargetMode="Externa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8.jpeg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Tekststijl van het model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92EF78-F2AD-40AC-9C90-A9B88E54707C}" type="datetimeFigureOut">
              <a:rPr lang="nl-NL"/>
              <a:pPr>
                <a:defRPr/>
              </a:pPr>
              <a:t>11-6-2019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C1F932-BC20-45F1-95F5-EB165E215B8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stijl te bewerken</a:t>
            </a:r>
          </a:p>
        </p:txBody>
      </p:sp>
      <p:sp>
        <p:nvSpPr>
          <p:cNvPr id="3075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Tekststijl van het model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9D97FE-09F2-4228-9F73-69AB226107E9}" type="datetimeFigureOut">
              <a:rPr lang="nl-NL"/>
              <a:pPr>
                <a:defRPr/>
              </a:pPr>
              <a:t>11-6-2019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89F940-9F48-4F10-AE2B-1155AFFCB52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488951" y="1233488"/>
            <a:ext cx="1089236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5123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8951" y="1798638"/>
            <a:ext cx="10892367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77468" y="6538913"/>
            <a:ext cx="5541433" cy="3159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Verdana" pitchFamily="34" charset="0"/>
                <a:ea typeface="+mn-ea"/>
                <a:cs typeface="Arial" charset="0"/>
              </a:defRPr>
            </a:lvl1pPr>
          </a:lstStyle>
          <a:p>
            <a:pPr eaLnBrk="0" hangingPunct="0">
              <a:defRPr/>
            </a:pPr>
            <a:r>
              <a:rPr lang="nl-NL"/>
              <a:t>Titel van de presentatie | datum</a:t>
            </a:r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69001" y="6369051"/>
            <a:ext cx="5552017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Verdana" pitchFamily="34" charset="0"/>
                <a:ea typeface="+mn-ea"/>
                <a:cs typeface="Arial" charset="0"/>
              </a:defRPr>
            </a:lvl1pPr>
          </a:lstStyle>
          <a:p>
            <a:pPr eaLnBrk="0" hangingPunct="0">
              <a:defRPr/>
            </a:pPr>
            <a:endParaRPr 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6467" y="6362700"/>
            <a:ext cx="950384" cy="3635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</a:defRPr>
            </a:lvl1pPr>
          </a:lstStyle>
          <a:p>
            <a:pPr eaLnBrk="0" hangingPunct="0"/>
            <a:fld id="{3DD2E524-7894-0E4D-81C8-BE02B7D29418}" type="slidenum">
              <a:rPr lang="nl-NL">
                <a:latin typeface="Verdana" charset="0"/>
              </a:rPr>
              <a:pPr eaLnBrk="0" hangingPunct="0"/>
              <a:t>‹nr.›</a:t>
            </a:fld>
            <a:endParaRPr lang="nl-NL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30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47145C"/>
          </a:solidFill>
          <a:latin typeface="Arial" charset="0"/>
          <a:ea typeface="ヒラギノ角ゴ Pro W3" charset="0"/>
          <a:cs typeface="ヒラギノ角ゴ Pro W3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ヒラギノ角ゴ Pro W3" charset="0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0000"/>
          </a:solidFill>
          <a:latin typeface="Arial" charset="0"/>
          <a:ea typeface="ヒラギノ角ゴ Pro W3" charset="0"/>
          <a:cs typeface="ヒラギノ角ゴ Pro W3" charset="0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6"/>
        </a:buBlip>
        <a:defRPr kern="1200">
          <a:solidFill>
            <a:srgbClr val="000000"/>
          </a:solidFill>
          <a:latin typeface="Arial" charset="0"/>
          <a:ea typeface="ヒラギノ角ゴ Pro W3" charset="0"/>
          <a:cs typeface="ヒラギノ角ゴ Pro W3" charset="0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7"/>
        </a:buBlip>
        <a:defRPr kern="1200">
          <a:solidFill>
            <a:srgbClr val="000000"/>
          </a:solidFill>
          <a:latin typeface="Arial" charset="0"/>
          <a:ea typeface="ヒラギノ角ゴ Pro W3" charset="0"/>
          <a:cs typeface="ヒラギノ角ゴ Pro W3" charset="0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8"/>
        </a:buBlip>
        <a:defRPr kern="1200">
          <a:solidFill>
            <a:srgbClr val="000000"/>
          </a:solidFill>
          <a:latin typeface="Arial" charset="0"/>
          <a:ea typeface="ヒラギノ角ゴ Pro W3" charset="0"/>
          <a:cs typeface="ヒラギノ角ゴ Pro W3" charset="0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charset="0"/>
          <a:ea typeface="ヒラギノ角ゴ Pro W3" charset="0"/>
          <a:cs typeface="ヒラギノ角ゴ Pro W3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Tekststijl van het model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92EF78-F2AD-40AC-9C90-A9B88E54707C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11-6-2019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C1F932-BC20-45F1-95F5-EB165E215B81}" type="slidenum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956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947863" y="642938"/>
            <a:ext cx="9405937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Titelstijl van model bewerken</a:t>
            </a:r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tekststijl van het model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Verdana" panose="020B0604030504040204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Verdana" panose="020B0604030504040204"/>
                <a:cs typeface="+mn-cs"/>
              </a:defRPr>
            </a:lvl1pPr>
          </a:lstStyle>
          <a:p>
            <a:pPr>
              <a:defRPr/>
            </a:pPr>
            <a:r>
              <a:rPr lang="it-IT"/>
              <a:t>KIA. Presentatie Convent februari 2018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Verdana" panose="020B0604030504040204"/>
                <a:cs typeface="+mn-cs"/>
              </a:defRPr>
            </a:lvl1pPr>
          </a:lstStyle>
          <a:p>
            <a:pPr>
              <a:defRPr/>
            </a:pPr>
            <a:fld id="{D7365F08-85EF-4100-A585-4AB4CA907B2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7" name="Rechthoek 6">
            <a:hlinkClick r:id="rId12"/>
          </p:cNvPr>
          <p:cNvSpPr/>
          <p:nvPr userDrawn="1"/>
        </p:nvSpPr>
        <p:spPr>
          <a:xfrm>
            <a:off x="1947863" y="252413"/>
            <a:ext cx="2171700" cy="39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94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Tekststijl van het model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92EF78-F2AD-40AC-9C90-A9B88E54707C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11-6-2019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C1F932-BC20-45F1-95F5-EB165E215B81}" type="slidenum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05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Tekststijl van het model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92EF78-F2AD-40AC-9C90-A9B88E54707C}" type="datetimeFigureOut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11-6-2019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C1F932-BC20-45F1-95F5-EB165E215B81}" type="slidenum">
              <a:rPr lang="nl-N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05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kia.pleio.nl/groups/view/53406652/kennisplatform-innovatie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2.xml"/><Relationship Id="rId5" Type="http://schemas.openxmlformats.org/officeDocument/2006/relationships/hyperlink" Target="mailto:mette.van.essen@nationaalarchief.nl" TargetMode="External"/><Relationship Id="rId4" Type="http://schemas.openxmlformats.org/officeDocument/2006/relationships/hyperlink" Target="https://kia.pleio.nl/file/download/55809164/NA_Rapport_machine_learning_en_automatische_classificatie_DEF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765" y="2522483"/>
            <a:ext cx="1219276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Machine Learning en E-mail</a:t>
            </a:r>
          </a:p>
          <a:p>
            <a:pPr algn="ctr"/>
            <a:r>
              <a:rPr lang="nl-NL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Bevindingen Nationaal Archief</a:t>
            </a:r>
            <a:endParaRPr lang="nl-NL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746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16" y="1352394"/>
            <a:ext cx="11163300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495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1271588"/>
            <a:ext cx="111537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84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582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365445" y="2771665"/>
            <a:ext cx="96135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 smtClean="0">
                <a:solidFill>
                  <a:prstClr val="white"/>
                </a:solidFill>
              </a:rPr>
              <a:t>Hebben we de antwoorden gevonden die we zochten?</a:t>
            </a:r>
            <a:endParaRPr lang="nl-NL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4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095094"/>
            <a:ext cx="10515600" cy="707184"/>
          </a:xfrm>
        </p:spPr>
        <p:txBody>
          <a:bodyPr/>
          <a:lstStyle/>
          <a:p>
            <a:pPr algn="ctr"/>
            <a:r>
              <a:rPr lang="nl-NL" spc="300" dirty="0"/>
              <a:t>Kunnen zelflerende systemen bijdragen aan een betere informatiehuishouding?</a:t>
            </a:r>
            <a:endParaRPr lang="nl-NL" spc="300" dirty="0"/>
          </a:p>
        </p:txBody>
      </p:sp>
      <p:sp>
        <p:nvSpPr>
          <p:cNvPr id="4" name="Tekstvak 3"/>
          <p:cNvSpPr txBox="1"/>
          <p:nvPr/>
        </p:nvSpPr>
        <p:spPr>
          <a:xfrm>
            <a:off x="5360278" y="3720662"/>
            <a:ext cx="14350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b="1" spc="300" dirty="0" smtClean="0"/>
              <a:t>JA</a:t>
            </a:r>
            <a:endParaRPr lang="nl-NL" sz="9600" b="1" spc="300" dirty="0"/>
          </a:p>
        </p:txBody>
      </p:sp>
    </p:spTree>
    <p:extLst>
      <p:ext uri="{BB962C8B-B14F-4D97-AF65-F5344CB8AC3E}">
        <p14:creationId xmlns:p14="http://schemas.microsoft.com/office/powerpoint/2010/main" val="151624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095094"/>
            <a:ext cx="10515600" cy="707184"/>
          </a:xfrm>
        </p:spPr>
        <p:txBody>
          <a:bodyPr/>
          <a:lstStyle/>
          <a:p>
            <a:pPr algn="ctr"/>
            <a:r>
              <a:rPr lang="nl-NL" spc="300" dirty="0" smtClean="0"/>
              <a:t>Is het mogelijk zelflerende systemen in te zetten voor het waarderen, selecteren en toegankelijk maken van ongestructureerde informatie binnen overheidsprocessen?</a:t>
            </a:r>
            <a:endParaRPr lang="nl-NL" spc="300" dirty="0"/>
          </a:p>
        </p:txBody>
      </p:sp>
      <p:sp>
        <p:nvSpPr>
          <p:cNvPr id="4" name="Tekstvak 3"/>
          <p:cNvSpPr txBox="1"/>
          <p:nvPr/>
        </p:nvSpPr>
        <p:spPr>
          <a:xfrm>
            <a:off x="5360278" y="3720662"/>
            <a:ext cx="14350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b="1" spc="300" dirty="0" smtClean="0"/>
              <a:t>JA</a:t>
            </a:r>
            <a:endParaRPr lang="nl-NL" sz="9600" b="1" spc="300" dirty="0"/>
          </a:p>
        </p:txBody>
      </p:sp>
    </p:spTree>
    <p:extLst>
      <p:ext uri="{BB962C8B-B14F-4D97-AF65-F5344CB8AC3E}">
        <p14:creationId xmlns:p14="http://schemas.microsoft.com/office/powerpoint/2010/main" val="390951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095094"/>
            <a:ext cx="10515600" cy="707184"/>
          </a:xfrm>
        </p:spPr>
        <p:txBody>
          <a:bodyPr/>
          <a:lstStyle/>
          <a:p>
            <a:pPr algn="ctr"/>
            <a:r>
              <a:rPr lang="nl-NL" spc="300" dirty="0" smtClean="0"/>
              <a:t>Kunnen algoritmen informatie identificeren en toewijzen aan een bepaalde klasse?</a:t>
            </a:r>
            <a:endParaRPr lang="nl-NL" spc="300" dirty="0"/>
          </a:p>
        </p:txBody>
      </p:sp>
      <p:sp>
        <p:nvSpPr>
          <p:cNvPr id="4" name="Tekstvak 3"/>
          <p:cNvSpPr txBox="1"/>
          <p:nvPr/>
        </p:nvSpPr>
        <p:spPr>
          <a:xfrm>
            <a:off x="5360278" y="3720662"/>
            <a:ext cx="14350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b="1" spc="300" dirty="0" smtClean="0"/>
              <a:t>JA</a:t>
            </a:r>
            <a:endParaRPr lang="nl-NL" sz="9600" b="1" spc="300" dirty="0"/>
          </a:p>
        </p:txBody>
      </p:sp>
    </p:spTree>
    <p:extLst>
      <p:ext uri="{BB962C8B-B14F-4D97-AF65-F5344CB8AC3E}">
        <p14:creationId xmlns:p14="http://schemas.microsoft.com/office/powerpoint/2010/main" val="281638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095094"/>
            <a:ext cx="10515600" cy="707184"/>
          </a:xfrm>
        </p:spPr>
        <p:txBody>
          <a:bodyPr/>
          <a:lstStyle/>
          <a:p>
            <a:pPr algn="ctr"/>
            <a:r>
              <a:rPr lang="nl-NL" spc="300" dirty="0" smtClean="0"/>
              <a:t>Is de technologie al volwassen genoeg om in te zetten in een werkproces?</a:t>
            </a:r>
            <a:endParaRPr lang="nl-NL" spc="300" dirty="0"/>
          </a:p>
        </p:txBody>
      </p:sp>
      <p:sp>
        <p:nvSpPr>
          <p:cNvPr id="4" name="Tekstvak 3"/>
          <p:cNvSpPr txBox="1"/>
          <p:nvPr/>
        </p:nvSpPr>
        <p:spPr>
          <a:xfrm>
            <a:off x="3373762" y="3720662"/>
            <a:ext cx="55258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b="1" spc="300" dirty="0" smtClean="0"/>
              <a:t>JA en NEE</a:t>
            </a:r>
            <a:endParaRPr lang="nl-NL" sz="9600" b="1" spc="300" dirty="0"/>
          </a:p>
        </p:txBody>
      </p:sp>
    </p:spTree>
    <p:extLst>
      <p:ext uri="{BB962C8B-B14F-4D97-AF65-F5344CB8AC3E}">
        <p14:creationId xmlns:p14="http://schemas.microsoft.com/office/powerpoint/2010/main" val="45173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095094"/>
            <a:ext cx="10515600" cy="707184"/>
          </a:xfrm>
        </p:spPr>
        <p:txBody>
          <a:bodyPr/>
          <a:lstStyle/>
          <a:p>
            <a:pPr algn="ctr"/>
            <a:r>
              <a:rPr lang="nl-NL" spc="300" dirty="0" smtClean="0"/>
              <a:t>Wat is nodig om vertrouwen te krijgen in de beslissingen die zelflerende systemen voor ons maken?</a:t>
            </a:r>
            <a:endParaRPr lang="nl-NL" spc="300" dirty="0"/>
          </a:p>
        </p:txBody>
      </p:sp>
      <p:sp>
        <p:nvSpPr>
          <p:cNvPr id="4" name="Tekstvak 3"/>
          <p:cNvSpPr txBox="1"/>
          <p:nvPr/>
        </p:nvSpPr>
        <p:spPr>
          <a:xfrm>
            <a:off x="3578720" y="3720662"/>
            <a:ext cx="50289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b="1" spc="300" dirty="0" smtClean="0"/>
              <a:t>Controle</a:t>
            </a:r>
            <a:endParaRPr lang="nl-NL" sz="9600" b="1" spc="300" dirty="0"/>
          </a:p>
        </p:txBody>
      </p:sp>
    </p:spTree>
    <p:extLst>
      <p:ext uri="{BB962C8B-B14F-4D97-AF65-F5344CB8AC3E}">
        <p14:creationId xmlns:p14="http://schemas.microsoft.com/office/powerpoint/2010/main" val="425534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0"/>
            <a:ext cx="5962650" cy="8439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2412124" y="1635745"/>
            <a:ext cx="1358064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9900" b="1" dirty="0" smtClean="0"/>
              <a:t>?</a:t>
            </a:r>
            <a:endParaRPr lang="nl-NL" sz="19900" b="1" dirty="0"/>
          </a:p>
        </p:txBody>
      </p:sp>
      <p:sp>
        <p:nvSpPr>
          <p:cNvPr id="3" name="Tekstvak 2"/>
          <p:cNvSpPr txBox="1"/>
          <p:nvPr/>
        </p:nvSpPr>
        <p:spPr>
          <a:xfrm>
            <a:off x="110359" y="5214985"/>
            <a:ext cx="5985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Het Eindrapport </a:t>
            </a:r>
            <a:r>
              <a:rPr lang="nl-NL" i="1" dirty="0" smtClean="0"/>
              <a:t>Machine Learning en Automatische Classificatie </a:t>
            </a:r>
            <a:r>
              <a:rPr lang="nl-NL" dirty="0" smtClean="0"/>
              <a:t>is te vinden op het </a:t>
            </a:r>
            <a:r>
              <a:rPr lang="nl-NL" dirty="0" smtClean="0">
                <a:hlinkClick r:id="rId3"/>
              </a:rPr>
              <a:t>Kennisplatform Innovatie</a:t>
            </a:r>
            <a:r>
              <a:rPr lang="nl-NL" dirty="0" smtClean="0"/>
              <a:t> of </a:t>
            </a:r>
            <a:r>
              <a:rPr lang="nl-NL" dirty="0" smtClean="0">
                <a:hlinkClick r:id="rId4"/>
              </a:rPr>
              <a:t>hier </a:t>
            </a:r>
            <a:r>
              <a:rPr lang="nl-NL" dirty="0" smtClean="0"/>
              <a:t>te downloaden.</a:t>
            </a:r>
          </a:p>
          <a:p>
            <a:endParaRPr lang="nl-NL" dirty="0" smtClean="0"/>
          </a:p>
          <a:p>
            <a:r>
              <a:rPr lang="nl-NL" dirty="0" smtClean="0"/>
              <a:t>Voor meer informatie: </a:t>
            </a:r>
            <a:r>
              <a:rPr lang="nl-NL" dirty="0" smtClean="0">
                <a:hlinkClick r:id="rId5"/>
              </a:rPr>
              <a:t>mette.van.essen@nationaalarchief.nl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611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438400"/>
            <a:ext cx="2616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38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alphaModFix amt="45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5000" t="-48000" r="-2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0" y="1608838"/>
            <a:ext cx="12192000" cy="3970318"/>
          </a:xfrm>
          <a:prstGeom prst="rect">
            <a:avLst/>
          </a:prstGeom>
          <a:solidFill>
            <a:schemeClr val="accent5">
              <a:lumMod val="20000"/>
              <a:lumOff val="80000"/>
              <a:alpha val="49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nl-NL" sz="2800" b="1" i="1" dirty="0" err="1"/>
              <a:t>Artificial</a:t>
            </a:r>
            <a:r>
              <a:rPr lang="nl-NL" sz="2800" b="1" i="1" dirty="0"/>
              <a:t> Intelligence </a:t>
            </a:r>
            <a:r>
              <a:rPr lang="nl-NL" sz="2800" i="1" dirty="0"/>
              <a:t>(AI ) is het bredere concept dat </a:t>
            </a:r>
            <a:endParaRPr lang="nl-NL" sz="2800" i="1" dirty="0" smtClean="0"/>
          </a:p>
          <a:p>
            <a:pPr algn="ctr"/>
            <a:r>
              <a:rPr lang="nl-NL" sz="2800" i="1" dirty="0" smtClean="0"/>
              <a:t>machines </a:t>
            </a:r>
            <a:r>
              <a:rPr lang="nl-NL" sz="2800" i="1" dirty="0"/>
              <a:t>en systemen steeds slimmer worden</a:t>
            </a:r>
          </a:p>
          <a:p>
            <a:pPr algn="ctr"/>
            <a:endParaRPr lang="nl-NL" sz="2800" i="1" dirty="0"/>
          </a:p>
          <a:p>
            <a:pPr algn="ctr"/>
            <a:r>
              <a:rPr lang="nl-NL" sz="2800" i="1" dirty="0"/>
              <a:t>Het gaat  om software of systemen die dingen kunnen </a:t>
            </a:r>
            <a:r>
              <a:rPr lang="nl-NL" sz="2800" i="1" dirty="0" smtClean="0"/>
              <a:t>die </a:t>
            </a:r>
            <a:r>
              <a:rPr lang="nl-NL" sz="2800" i="1" dirty="0"/>
              <a:t>we </a:t>
            </a:r>
            <a:endParaRPr lang="nl-NL" sz="2800" i="1" dirty="0" smtClean="0"/>
          </a:p>
          <a:p>
            <a:pPr algn="ctr"/>
            <a:r>
              <a:rPr lang="nl-NL" sz="2800" i="1" dirty="0" smtClean="0"/>
              <a:t>over het </a:t>
            </a:r>
            <a:r>
              <a:rPr lang="nl-NL" sz="2800" i="1" dirty="0"/>
              <a:t>algemeen </a:t>
            </a:r>
            <a:r>
              <a:rPr lang="nl-NL" sz="2800" i="1" dirty="0" smtClean="0"/>
              <a:t>als </a:t>
            </a:r>
            <a:r>
              <a:rPr lang="nl-NL" sz="2800" i="1" dirty="0"/>
              <a:t>intelligente </a:t>
            </a:r>
            <a:r>
              <a:rPr lang="nl-NL" sz="2800" i="1" dirty="0" smtClean="0"/>
              <a:t>menselijke </a:t>
            </a:r>
            <a:r>
              <a:rPr lang="nl-NL" sz="2800" i="1" dirty="0"/>
              <a:t>vaardigheden beschouwen </a:t>
            </a:r>
          </a:p>
          <a:p>
            <a:pPr algn="ctr"/>
            <a:r>
              <a:rPr lang="nl-NL" sz="2800" i="1" dirty="0" smtClean="0"/>
              <a:t>(</a:t>
            </a:r>
            <a:r>
              <a:rPr lang="nl-NL" sz="2800" i="1" dirty="0"/>
              <a:t>zoals </a:t>
            </a:r>
            <a:r>
              <a:rPr lang="nl-NL" sz="2800" i="1" dirty="0" smtClean="0"/>
              <a:t>analyseren</a:t>
            </a:r>
            <a:r>
              <a:rPr lang="nl-NL" sz="2800" i="1" dirty="0"/>
              <a:t>, </a:t>
            </a:r>
            <a:r>
              <a:rPr lang="nl-NL" sz="2800" i="1" dirty="0" smtClean="0"/>
              <a:t>besluiten nemen en problemen oplossen).</a:t>
            </a:r>
          </a:p>
          <a:p>
            <a:pPr algn="ctr"/>
            <a:endParaRPr lang="nl-NL" sz="2800" i="1" dirty="0"/>
          </a:p>
          <a:p>
            <a:pPr algn="ctr"/>
            <a:r>
              <a:rPr lang="nl-NL" sz="2800" i="1" dirty="0" smtClean="0"/>
              <a:t>Door het toepassen van machine </a:t>
            </a:r>
            <a:r>
              <a:rPr lang="nl-NL" sz="2800" i="1" dirty="0" err="1" smtClean="0"/>
              <a:t>learning</a:t>
            </a:r>
            <a:endParaRPr lang="nl-NL" sz="2800" i="1" dirty="0" smtClean="0"/>
          </a:p>
          <a:p>
            <a:pPr algn="ctr"/>
            <a:r>
              <a:rPr lang="nl-NL" sz="2800" i="1" dirty="0" smtClean="0"/>
              <a:t> is een AI in staat om van eerdere situaties te leren</a:t>
            </a:r>
            <a:endParaRPr lang="nl-NL" sz="2800" i="1" dirty="0"/>
          </a:p>
        </p:txBody>
      </p:sp>
    </p:spTree>
    <p:extLst>
      <p:ext uri="{BB962C8B-B14F-4D97-AF65-F5344CB8AC3E}">
        <p14:creationId xmlns:p14="http://schemas.microsoft.com/office/powerpoint/2010/main" val="239200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alphaModFix amt="4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5000" t="-48000" r="-2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0" y="2901500"/>
            <a:ext cx="12192000" cy="1384995"/>
          </a:xfrm>
          <a:prstGeom prst="rect">
            <a:avLst/>
          </a:prstGeom>
          <a:solidFill>
            <a:schemeClr val="accent5">
              <a:lumMod val="20000"/>
              <a:lumOff val="80000"/>
              <a:alpha val="49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nl-NL" sz="2800" b="1" i="1" dirty="0" smtClean="0">
                <a:solidFill>
                  <a:prstClr val="black"/>
                </a:solidFill>
              </a:rPr>
              <a:t>Machine </a:t>
            </a:r>
            <a:r>
              <a:rPr lang="nl-NL" sz="2800" b="1" i="1" dirty="0" err="1" smtClean="0">
                <a:solidFill>
                  <a:prstClr val="black"/>
                </a:solidFill>
              </a:rPr>
              <a:t>learning</a:t>
            </a:r>
            <a:r>
              <a:rPr lang="nl-NL" sz="2800" b="1" i="1" dirty="0" smtClean="0">
                <a:solidFill>
                  <a:prstClr val="black"/>
                </a:solidFill>
              </a:rPr>
              <a:t> </a:t>
            </a:r>
            <a:r>
              <a:rPr lang="nl-NL" sz="2800" i="1" dirty="0" smtClean="0">
                <a:solidFill>
                  <a:prstClr val="black"/>
                </a:solidFill>
              </a:rPr>
              <a:t>is het vermogen van computers of systemen </a:t>
            </a:r>
          </a:p>
          <a:p>
            <a:pPr algn="ctr"/>
            <a:r>
              <a:rPr lang="nl-NL" sz="2800" i="1" dirty="0" smtClean="0">
                <a:solidFill>
                  <a:prstClr val="black"/>
                </a:solidFill>
              </a:rPr>
              <a:t>iets te doen wat vanzelfsprekend is voor mens en dier, </a:t>
            </a:r>
          </a:p>
          <a:p>
            <a:pPr algn="ctr"/>
            <a:r>
              <a:rPr lang="nl-NL" sz="2800" i="1" dirty="0" smtClean="0">
                <a:solidFill>
                  <a:prstClr val="black"/>
                </a:solidFill>
              </a:rPr>
              <a:t>namelijk het leren van ervaringen</a:t>
            </a:r>
            <a:endParaRPr lang="nl-NL" sz="28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93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"/>
          <a:stretch/>
        </p:blipFill>
        <p:spPr bwMode="auto">
          <a:xfrm>
            <a:off x="727393" y="1213945"/>
            <a:ext cx="10743160" cy="528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47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2469065" y="2771665"/>
            <a:ext cx="7289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</a:rPr>
              <a:t>Machine Learning en  de Toepasbaarheid</a:t>
            </a:r>
            <a:endParaRPr lang="nl-NL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76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250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3" b="19202"/>
          <a:stretch/>
        </p:blipFill>
        <p:spPr bwMode="auto">
          <a:xfrm>
            <a:off x="1733538" y="1245475"/>
            <a:ext cx="8703221" cy="5175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14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2737087" y="2771665"/>
            <a:ext cx="6704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 smtClean="0">
                <a:solidFill>
                  <a:prstClr val="white"/>
                </a:solidFill>
              </a:rPr>
              <a:t>Een Machine Learning project draaien</a:t>
            </a:r>
            <a:endParaRPr lang="nl-NL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4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Zakelijk Nationaal Archief - Nederland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ansHeadingTT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e4" id="{C2DD4EB6-D5D3-F446-A066-EC4442DE8C56}" vid="{098828B2-80C1-9A4E-A1F8-5701470331E9}"/>
    </a:ext>
  </a:extLst>
</a:theme>
</file>

<file path=ppt/theme/theme2.xml><?xml version="1.0" encoding="utf-8"?>
<a:theme xmlns:a="http://schemas.openxmlformats.org/drawingml/2006/main" name="Rood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ansHeadingTT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e4" id="{C2DD4EB6-D5D3-F446-A066-EC4442DE8C56}" vid="{5F358D55-66E1-FC43-8C54-E2CE9020B783}"/>
    </a:ext>
  </a:extLst>
</a:theme>
</file>

<file path=ppt/theme/theme3.xml><?xml version="1.0" encoding="utf-8"?>
<a:theme xmlns:a="http://schemas.openxmlformats.org/drawingml/2006/main" name="1_Standaardontwerp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1_Standaardontwerp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Presentatie Zakelijk Nationaal Archief - Nederland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ansHeadingTT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e4" id="{C2DD4EB6-D5D3-F446-A066-EC4442DE8C56}" vid="{098828B2-80C1-9A4E-A1F8-5701470331E9}"/>
    </a:ext>
  </a:extLst>
</a:theme>
</file>

<file path=ppt/theme/theme5.xml><?xml version="1.0" encoding="utf-8"?>
<a:theme xmlns:a="http://schemas.openxmlformats.org/drawingml/2006/main" name="1_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Presentatie Zakelijk Nationaal Archief - Nederland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ansHeadingTT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e4" id="{C2DD4EB6-D5D3-F446-A066-EC4442DE8C56}" vid="{098828B2-80C1-9A4E-A1F8-5701470331E9}"/>
    </a:ext>
  </a:extLst>
</a:theme>
</file>

<file path=ppt/theme/theme7.xml><?xml version="1.0" encoding="utf-8"?>
<a:theme xmlns:a="http://schemas.openxmlformats.org/drawingml/2006/main" name="3_Presentatie Zakelijk Nationaal Archief - Nederland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ansHeadingTT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e4" id="{C2DD4EB6-D5D3-F446-A066-EC4442DE8C56}" vid="{098828B2-80C1-9A4E-A1F8-5701470331E9}"/>
    </a:ext>
  </a:extLst>
</a:theme>
</file>

<file path=ppt/theme/theme8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9DA40F-66B7-424C-9826-61CBB15DE0C6}"/>
</file>

<file path=customXml/itemProps2.xml><?xml version="1.0" encoding="utf-8"?>
<ds:datastoreItem xmlns:ds="http://schemas.openxmlformats.org/officeDocument/2006/customXml" ds:itemID="{7CEBC000-247C-4F42-A124-35B8F5F8E427}"/>
</file>

<file path=docProps/app.xml><?xml version="1.0" encoding="utf-8"?>
<Properties xmlns="http://schemas.openxmlformats.org/officeDocument/2006/extended-properties" xmlns:vt="http://schemas.openxmlformats.org/officeDocument/2006/docPropsVTypes">
  <Template>Presentatie Zakelijk Nationaal Archief - Nederlands</Template>
  <TotalTime>132</TotalTime>
  <Words>221</Words>
  <Application>Microsoft Office PowerPoint</Application>
  <PresentationFormat>Aangepast</PresentationFormat>
  <Paragraphs>33</Paragraphs>
  <Slides>19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7</vt:i4>
      </vt:variant>
      <vt:variant>
        <vt:lpstr>Diatitels</vt:lpstr>
      </vt:variant>
      <vt:variant>
        <vt:i4>19</vt:i4>
      </vt:variant>
    </vt:vector>
  </HeadingPairs>
  <TitlesOfParts>
    <vt:vector size="26" baseType="lpstr">
      <vt:lpstr>Presentatie Zakelijk Nationaal Archief - Nederlands</vt:lpstr>
      <vt:lpstr>Rood</vt:lpstr>
      <vt:lpstr>1_Standaardontwerp</vt:lpstr>
      <vt:lpstr>1_Presentatie Zakelijk Nationaal Archief - Nederlands</vt:lpstr>
      <vt:lpstr>1_Office-thema</vt:lpstr>
      <vt:lpstr>2_Presentatie Zakelijk Nationaal Archief - Nederlands</vt:lpstr>
      <vt:lpstr>3_Presentatie Zakelijk Nationaal Archief - Nederlands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Kunnen zelflerende systemen bijdragen aan een betere informatiehuishouding?</vt:lpstr>
      <vt:lpstr>Is het mogelijk zelflerende systemen in te zetten voor het waarderen, selecteren en toegankelijk maken van ongestructureerde informatie binnen overheidsprocessen?</vt:lpstr>
      <vt:lpstr>Kunnen algoritmen informatie identificeren en toewijzen aan een bepaalde klasse?</vt:lpstr>
      <vt:lpstr>Is de technologie al volwassen genoeg om in te zetten in een werkproces?</vt:lpstr>
      <vt:lpstr>Wat is nodig om vertrouwen te krijgen in de beslissingen die zelflerende systemen voor ons maken?</vt:lpstr>
      <vt:lpstr>PowerPoint-presentatie</vt:lpstr>
    </vt:vector>
  </TitlesOfParts>
  <Company>Ministerie van OCW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&amp; E-mail</dc:title>
  <dc:creator>Mette van Essen</dc:creator>
  <cp:lastModifiedBy>Mette van Essen</cp:lastModifiedBy>
  <cp:revision>11</cp:revision>
  <cp:lastPrinted>2017-12-07T15:56:18Z</cp:lastPrinted>
  <dcterms:created xsi:type="dcterms:W3CDTF">2019-06-11T11:24:32Z</dcterms:created>
  <dcterms:modified xsi:type="dcterms:W3CDTF">2019-06-11T13:36:59Z</dcterms:modified>
</cp:coreProperties>
</file>