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3" r:id="rId2"/>
    <p:sldMasterId id="2147483949" r:id="rId3"/>
    <p:sldMasterId id="2147483954" r:id="rId4"/>
    <p:sldMasterId id="2147483964" r:id="rId5"/>
    <p:sldMasterId id="2147483974" r:id="rId6"/>
    <p:sldMasterId id="2147483984" r:id="rId7"/>
  </p:sldMasterIdLst>
  <p:notesMasterIdLst>
    <p:notesMasterId r:id="rId27"/>
  </p:notesMasterIdLst>
  <p:handoutMasterIdLst>
    <p:handoutMasterId r:id="rId28"/>
  </p:handoutMasterIdLst>
  <p:sldIdLst>
    <p:sldId id="258" r:id="rId8"/>
    <p:sldId id="260" r:id="rId9"/>
    <p:sldId id="261" r:id="rId10"/>
    <p:sldId id="262" r:id="rId11"/>
    <p:sldId id="263" r:id="rId12"/>
    <p:sldId id="279" r:id="rId13"/>
    <p:sldId id="265" r:id="rId14"/>
    <p:sldId id="264" r:id="rId15"/>
    <p:sldId id="280" r:id="rId16"/>
    <p:sldId id="266" r:id="rId17"/>
    <p:sldId id="267" r:id="rId18"/>
    <p:sldId id="268" r:id="rId19"/>
    <p:sldId id="281" r:id="rId20"/>
    <p:sldId id="270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ijksoverheidSansTex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1E4266"/>
    <a:srgbClr val="007BC7"/>
    <a:srgbClr val="D52B1E"/>
    <a:srgbClr val="154273"/>
    <a:srgbClr val="008645"/>
    <a:srgbClr val="E4050C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8" autoAdjust="0"/>
    <p:restoredTop sz="94622"/>
  </p:normalViewPr>
  <p:slideViewPr>
    <p:cSldViewPr snapToGrid="0" snapToObjects="1">
      <p:cViewPr>
        <p:scale>
          <a:sx n="60" d="100"/>
          <a:sy n="60" d="100"/>
        </p:scale>
        <p:origin x="-96" y="-72"/>
      </p:cViewPr>
      <p:guideLst>
        <p:guide orient="horz" pos="4110"/>
        <p:guide orient="horz" pos="3861"/>
        <p:guide orient="horz" pos="2024"/>
        <p:guide orient="horz" pos="550"/>
        <p:guide pos="1005"/>
        <p:guide pos="7537"/>
        <p:guide pos="6425"/>
        <p:guide pos="6267"/>
        <p:guide pos="40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59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2D46F1-8A87-4583-B761-3BB1C1B214FD}" type="datetimeFigureOut">
              <a:rPr lang="nl-NL"/>
              <a:pPr>
                <a:defRPr/>
              </a:pPr>
              <a:t>11-6-2019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6A921-C319-4BF9-B611-DD33A9C359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15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6D771F-4B3B-4D24-A868-BABFD7B4A13D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40B3DB-35F8-4BB8-92DB-1C064C148E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9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54F50-8FD5-AB44-8BA6-F1159D4F0FB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6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94841-AACD-C442-BD1B-989B172B187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06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C76-9322-4C17-8DA0-BA165985FCAE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EC47-8941-453E-84CC-F143644BB5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F7A5-2992-4772-9263-150D7D6481E2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6B85-AA3B-413E-A7E8-A2310EC5E3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1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3FB2-5090-4177-8057-3802B0857DB7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4061-9E02-4484-A852-4ECC9318E1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55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953D-3244-4AAE-B8A5-0DE784C88AFA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C58B-7EDF-4589-8362-F53CCF4E295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9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F1D8-18E3-403A-B225-B9B336802282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B096-3476-4687-A1D8-B7E32FF733D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0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9D3B-34F7-4A23-A3A5-9DE2B3E62534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4040-0E5C-4627-8ECB-C6A24E7BAD4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0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A74A-35CB-4359-B0A9-C94795ACB63B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926D-2B2B-4ECE-8B51-29CFBF2305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9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F702-CAC4-4335-B454-2DDD22930D95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AE20-592B-4939-AA44-B273CAE2AB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4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C737-BB23-4CAB-BD20-E100D059CEF8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0ECD-5850-486F-AF7C-647E5BA36D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55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8882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526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0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B9CC-73D2-42CA-968A-4D61B9CF2601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4378-B942-4F8C-950C-CA1452AB5D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59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8822-BB28-40CB-8FC3-FB6330751098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C3CC-AAF0-414D-928D-865C2E1818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4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55C9-00F1-4029-BCE0-7A2EBADF4DA9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695A-34C8-4876-9387-5B3BF76DFC0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9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2D4D-E48E-43B5-BDDE-59379F17B6FE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3BBE-F2CB-4BD5-8C83-F786FF313E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2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Tijd en plaats onafhankelijk zoeken Strand liggend beeld Batavi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917" y="-73025"/>
            <a:ext cx="13991168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9pPr>
          </a:lstStyle>
          <a:p>
            <a:pPr algn="ctr">
              <a:defRPr/>
            </a:pPr>
            <a:endParaRPr lang="nl-NL" altLang="nl-NL" sz="180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4" name="Picture 19" descr="RO_OCW_NA_Logo_Powerpoint_diap_n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6572251" y="6380164"/>
            <a:ext cx="495300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346251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55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9pPr>
          </a:lstStyle>
          <a:p>
            <a:pPr algn="ctr">
              <a:defRPr/>
            </a:pPr>
            <a:endParaRPr lang="nl-NL" altLang="nl-NL" sz="1800" smtClean="0">
              <a:cs typeface="+mn-cs"/>
            </a:endParaRPr>
          </a:p>
        </p:txBody>
      </p:sp>
      <p:pic>
        <p:nvPicPr>
          <p:cNvPr id="6" name="Picture 14" descr="RO_OCW_NA_Logo_Powerpoint_diap_n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5904" y="2474908"/>
            <a:ext cx="4800635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44736" y="3513150"/>
            <a:ext cx="485778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6572251" y="6380164"/>
            <a:ext cx="495300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4252284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35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9pPr>
          </a:lstStyle>
          <a:p>
            <a:pPr algn="ctr">
              <a:defRPr/>
            </a:pPr>
            <a:endParaRPr lang="nl-NL" altLang="nl-NL" sz="1800" smtClean="0">
              <a:cs typeface="+mn-cs"/>
            </a:endParaRPr>
          </a:p>
        </p:txBody>
      </p:sp>
      <p:pic>
        <p:nvPicPr>
          <p:cNvPr id="6" name="Picture 12" descr="RO_OCW_NA_Logo_Powerpoint_diap_n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6572282" y="2500307"/>
            <a:ext cx="4667255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90728" y="3157104"/>
            <a:ext cx="4648809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6572251" y="6380164"/>
            <a:ext cx="495300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 | datum</a:t>
            </a:r>
          </a:p>
        </p:txBody>
      </p:sp>
    </p:spTree>
    <p:extLst>
      <p:ext uri="{BB962C8B-B14F-4D97-AF65-F5344CB8AC3E}">
        <p14:creationId xmlns:p14="http://schemas.microsoft.com/office/powerpoint/2010/main" val="224434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9pPr>
          </a:lstStyle>
          <a:p>
            <a:pPr algn="ctr">
              <a:defRPr/>
            </a:pPr>
            <a:endParaRPr lang="nl-NL" altLang="nl-NL" sz="1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ea typeface="ヒラギノ角ゴ Pro W3" pitchFamily="123" charset="-128"/>
              </a:defRPr>
            </a:lvl9pPr>
          </a:lstStyle>
          <a:p>
            <a:pPr algn="ctr">
              <a:defRPr/>
            </a:pPr>
            <a:endParaRPr lang="nl-NL" altLang="nl-NL" sz="180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 | datum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6BFD-CD62-A840-96B2-B62A5E0F15E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28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C76-9322-4C17-8DA0-BA165985FC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EC47-8941-453E-84CC-F143644BB5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42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55C9-00F1-4029-BCE0-7A2EBADF4D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695A-34C8-4876-9387-5B3BF76DFC0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E37B-716D-46FA-BF33-9B0900D074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AB23-DCF3-40D4-93F6-91FC1D9738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18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361C-AF24-4B6C-961D-E145110022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BA32-941C-44B7-8F18-C5A298888B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54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020C-F879-4E1A-B73A-38DA0DE3226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76D5-3FB2-4CCB-B375-AA624FCA591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5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E37B-716D-46FA-BF33-9B0900D074F0}" type="datetimeFigureOut">
              <a:rPr lang="en-GB"/>
              <a:pPr>
                <a:defRPr/>
              </a:pPr>
              <a:t>11/06/2019</a:t>
            </a:fld>
            <a:endParaRPr lang="en-GB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AB23-DCF3-40D4-93F6-91FC1D9738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32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0516-4E67-4A25-9A31-830FF581117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9FE7-3696-4DB2-85D9-C20508DD33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32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1B90-0D40-49F7-9DA4-DB223BE1FD7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F1AE-7470-4FF9-A2D2-01B71BC0274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89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F30A-F01B-4AE7-B72E-F425ADD999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C06A-9225-4D71-8645-75994BFE4F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5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EF70-F488-4309-B5F8-6AB4C6BF7D4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3261-A4C9-498E-90DE-17F3075C50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3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hlinkClick r:id="rId3"/>
          </p:cNvPr>
          <p:cNvSpPr/>
          <p:nvPr userDrawn="1"/>
        </p:nvSpPr>
        <p:spPr>
          <a:xfrm>
            <a:off x="8148638" y="819150"/>
            <a:ext cx="2771775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884" y="2537790"/>
            <a:ext cx="7603958" cy="111980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883" y="3657599"/>
            <a:ext cx="7603958" cy="58309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/>
          </p:nvPr>
        </p:nvSpPr>
        <p:spPr>
          <a:xfrm>
            <a:off x="4446588" y="5168900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tekst 16"/>
          <p:cNvSpPr>
            <a:spLocks noGrp="1"/>
          </p:cNvSpPr>
          <p:nvPr>
            <p:ph type="body" sz="quarter" idx="12"/>
          </p:nvPr>
        </p:nvSpPr>
        <p:spPr>
          <a:xfrm>
            <a:off x="4446588" y="5460651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3130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hlinkClick r:id="rId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DE3C42A-424D-48B0-A464-5303429BE6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102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hlinkClick r:id="rId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72199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5C36FAB-2FEE-415E-9370-57C2F9E4A2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360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hlinkClick r:id="rId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9B6DA71-6AFB-4193-B3D4-0A6067BC37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249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rId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6850A56-3DC6-4A6E-B943-173C7F87E0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44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t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hlinkClick r:id="rId3"/>
          </p:cNvPr>
          <p:cNvSpPr/>
          <p:nvPr userDrawn="1"/>
        </p:nvSpPr>
        <p:spPr>
          <a:xfrm>
            <a:off x="4635500" y="6284913"/>
            <a:ext cx="2563813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>
            <a:hlinkClick r:id="rId3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0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361C-AF24-4B6C-961D-E1451100227A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BA32-941C-44B7-8F18-C5A298888BF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65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hlinkClick r:id="rId3"/>
          </p:cNvPr>
          <p:cNvSpPr/>
          <p:nvPr userDrawn="1"/>
        </p:nvSpPr>
        <p:spPr>
          <a:xfrm>
            <a:off x="8148638" y="819150"/>
            <a:ext cx="2771775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884" y="2537790"/>
            <a:ext cx="7603958" cy="111980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883" y="3657599"/>
            <a:ext cx="7603958" cy="58309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/>
          </p:nvPr>
        </p:nvSpPr>
        <p:spPr>
          <a:xfrm>
            <a:off x="4446588" y="5168900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tekst 16"/>
          <p:cNvSpPr>
            <a:spLocks noGrp="1"/>
          </p:cNvSpPr>
          <p:nvPr>
            <p:ph type="body" sz="quarter" idx="12"/>
          </p:nvPr>
        </p:nvSpPr>
        <p:spPr>
          <a:xfrm>
            <a:off x="4446588" y="5460651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123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hlinkClick r:id="rId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72199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D520D9A-D3C4-49A8-BA9F-43B939EB71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716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hlinkClick r:id="rId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3582487-1F1D-4EAB-97E6-83BADBBD6F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654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C76-9322-4C17-8DA0-BA165985FC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EC47-8941-453E-84CC-F143644BB5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4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55C9-00F1-4029-BCE0-7A2EBADF4D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695A-34C8-4876-9387-5B3BF76DFC0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9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E37B-716D-46FA-BF33-9B0900D074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AB23-DCF3-40D4-93F6-91FC1D9738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1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361C-AF24-4B6C-961D-E145110022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BA32-941C-44B7-8F18-C5A298888B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07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020C-F879-4E1A-B73A-38DA0DE3226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76D5-3FB2-4CCB-B375-AA624FCA591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02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0516-4E67-4A25-9A31-830FF581117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9FE7-3696-4DB2-85D9-C20508DD33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7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1B90-0D40-49F7-9DA4-DB223BE1FD7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F1AE-7470-4FF9-A2D2-01B71BC0274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3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020C-F879-4E1A-B73A-38DA0DE32263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76D5-3FB2-4CCB-B375-AA624FCA59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76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F30A-F01B-4AE7-B72E-F425ADD999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C06A-9225-4D71-8645-75994BFE4F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0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EF70-F488-4309-B5F8-6AB4C6BF7D4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3261-A4C9-498E-90DE-17F3075C50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9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C76-9322-4C17-8DA0-BA165985FC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EC47-8941-453E-84CC-F143644BB5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4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9F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55C9-00F1-4029-BCE0-7A2EBADF4D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695A-34C8-4876-9387-5B3BF76DFC0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9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E37B-716D-46FA-BF33-9B0900D074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AB23-DCF3-40D4-93F6-91FC1D9738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361C-AF24-4B6C-961D-E145110022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BA32-941C-44B7-8F18-C5A298888B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07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020C-F879-4E1A-B73A-38DA0DE3226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76D5-3FB2-4CCB-B375-AA624FCA591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02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0516-4E67-4A25-9A31-830FF581117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9FE7-3696-4DB2-85D9-C20508DD33C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7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1B90-0D40-49F7-9DA4-DB223BE1FD7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F1AE-7470-4FF9-A2D2-01B71BC0274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34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F30A-F01B-4AE7-B72E-F425ADD999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C06A-9225-4D71-8645-75994BFE4F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/>
            </a:extLst>
          </p:cNvPr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0516-4E67-4A25-9A31-830FF581117E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9FE7-3696-4DB2-85D9-C20508DD33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03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EF70-F488-4309-B5F8-6AB4C6BF7D4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3261-A4C9-498E-90DE-17F3075C50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1B90-0D40-49F7-9DA4-DB223BE1FD73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F1AE-7470-4FF9-A2D2-01B71BC027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7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F30A-F01B-4AE7-B72E-F425ADD9995C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C06A-9225-4D71-8645-75994BFE4F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4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rgbClr val="009FE3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EF70-F488-4309-B5F8-6AB4C6BF7D49}" type="datetimeFigureOut">
              <a:rPr lang="en-GB"/>
              <a:pPr>
                <a:defRPr/>
              </a:pPr>
              <a:t>11/06/2019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3261-A4C9-498E-90DE-17F3075C50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1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hyperlink" Target="https://kia.pleio.nl/" TargetMode="Externa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2EF78-F2AD-40AC-9C90-A9B88E54707C}" type="datetimeFigureOut">
              <a:rPr lang="nl-NL"/>
              <a:pPr>
                <a:defRPr/>
              </a:pPr>
              <a:t>11-6-2019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1F932-BC20-45F1-95F5-EB165E215B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stijl te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D97FE-09F2-4228-9F73-69AB226107E9}" type="datetimeFigureOut">
              <a:rPr lang="nl-NL"/>
              <a:pPr>
                <a:defRPr/>
              </a:pPr>
              <a:t>11-6-2019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9F940-9F48-4F10-AE2B-1155AFFCB5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1233488"/>
            <a:ext cx="108923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5123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1" y="1798638"/>
            <a:ext cx="1089236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7468" y="6538913"/>
            <a:ext cx="5541433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nl-NL"/>
              <a:t>Titel van de presentatie | datum</a:t>
            </a: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9001" y="6369051"/>
            <a:ext cx="5552017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467" y="6362700"/>
            <a:ext cx="950384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eaLnBrk="0" hangingPunct="0"/>
            <a:fld id="{3DD2E524-7894-0E4D-81C8-BE02B7D29418}" type="slidenum">
              <a:rPr lang="nl-NL">
                <a:latin typeface="Verdana" charset="0"/>
              </a:rPr>
              <a:pPr eaLnBrk="0" hangingPunct="0"/>
              <a:t>‹nr.›</a:t>
            </a:fld>
            <a:endParaRPr lang="nl-NL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47145C"/>
          </a:solidFill>
          <a:latin typeface="Arial" charset="0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2EF78-F2AD-40AC-9C90-A9B88E5470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11-6-2019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1F932-BC20-45F1-95F5-EB165E215B8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947863" y="642938"/>
            <a:ext cx="94059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Verdana" panose="020B0604030504040204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Verdana" panose="020B0604030504040204"/>
                <a:cs typeface="+mn-cs"/>
              </a:defRPr>
            </a:lvl1pPr>
          </a:lstStyle>
          <a:p>
            <a:pPr>
              <a:defRPr/>
            </a:pPr>
            <a:r>
              <a:rPr lang="it-IT"/>
              <a:t>KIA. Presentatie Convent februari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Verdana" panose="020B0604030504040204"/>
                <a:cs typeface="+mn-cs"/>
              </a:defRPr>
            </a:lvl1pPr>
          </a:lstStyle>
          <a:p>
            <a:pPr>
              <a:defRPr/>
            </a:pPr>
            <a:fld id="{D7365F08-85EF-4100-A585-4AB4CA907B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hthoek 6">
            <a:hlinkClick r:id="rId12"/>
          </p:cNvPr>
          <p:cNvSpPr/>
          <p:nvPr userDrawn="1"/>
        </p:nvSpPr>
        <p:spPr>
          <a:xfrm>
            <a:off x="1947863" y="252413"/>
            <a:ext cx="2171700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4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2EF78-F2AD-40AC-9C90-A9B88E5470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11-6-2019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1F932-BC20-45F1-95F5-EB165E215B8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2EF78-F2AD-40AC-9C90-A9B88E5470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11-6-2019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1F932-BC20-45F1-95F5-EB165E215B8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groups/view/53406652/kennisplatform-innovati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5" Type="http://schemas.openxmlformats.org/officeDocument/2006/relationships/hyperlink" Target="mailto:mette.van.essen@nationaalarchief.nl" TargetMode="External"/><Relationship Id="rId4" Type="http://schemas.openxmlformats.org/officeDocument/2006/relationships/hyperlink" Target="https://kia.pleio.nl/file/download/55809164/NA_Rapport_machine_learning_en_automatische_classificatie_DEF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765" y="2522483"/>
            <a:ext cx="121927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en E-mail</a:t>
            </a:r>
          </a:p>
          <a:p>
            <a:pPr algn="ctr"/>
            <a:r>
              <a:rPr lang="nl-N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Bevindingen Nationaal Archief</a:t>
            </a:r>
            <a:endParaRPr lang="nl-N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6" y="1352394"/>
            <a:ext cx="111633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71588"/>
            <a:ext cx="111537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65445" y="2771665"/>
            <a:ext cx="961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prstClr val="white"/>
                </a:solidFill>
              </a:rPr>
              <a:t>Hebben we de antwoorden gevonden die we zochten?</a:t>
            </a:r>
            <a:endParaRPr lang="nl-NL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094"/>
            <a:ext cx="10515600" cy="707184"/>
          </a:xfrm>
        </p:spPr>
        <p:txBody>
          <a:bodyPr/>
          <a:lstStyle/>
          <a:p>
            <a:pPr algn="ctr"/>
            <a:r>
              <a:rPr lang="nl-NL" spc="300" dirty="0"/>
              <a:t>Kunnen zelflerende systemen bijdragen aan een betere informatiehuishouding?</a:t>
            </a:r>
            <a:endParaRPr lang="nl-NL" spc="300" dirty="0"/>
          </a:p>
        </p:txBody>
      </p:sp>
      <p:sp>
        <p:nvSpPr>
          <p:cNvPr id="4" name="Tekstvak 3"/>
          <p:cNvSpPr txBox="1"/>
          <p:nvPr/>
        </p:nvSpPr>
        <p:spPr>
          <a:xfrm>
            <a:off x="5360278" y="3720662"/>
            <a:ext cx="1435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spc="300" dirty="0" smtClean="0"/>
              <a:t>JA</a:t>
            </a:r>
            <a:endParaRPr lang="nl-NL" sz="9600" b="1" spc="300" dirty="0"/>
          </a:p>
        </p:txBody>
      </p:sp>
    </p:spTree>
    <p:extLst>
      <p:ext uri="{BB962C8B-B14F-4D97-AF65-F5344CB8AC3E}">
        <p14:creationId xmlns:p14="http://schemas.microsoft.com/office/powerpoint/2010/main" val="15162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094"/>
            <a:ext cx="10515600" cy="707184"/>
          </a:xfrm>
        </p:spPr>
        <p:txBody>
          <a:bodyPr/>
          <a:lstStyle/>
          <a:p>
            <a:pPr algn="ctr"/>
            <a:r>
              <a:rPr lang="nl-NL" spc="300" dirty="0" smtClean="0"/>
              <a:t>Is het mogelijk zelflerende systemen in te zetten voor het waarderen, selecteren en toegankelijk maken van ongestructureerde informatie binnen overheidsprocessen?</a:t>
            </a:r>
            <a:endParaRPr lang="nl-NL" spc="300" dirty="0"/>
          </a:p>
        </p:txBody>
      </p:sp>
      <p:sp>
        <p:nvSpPr>
          <p:cNvPr id="4" name="Tekstvak 3"/>
          <p:cNvSpPr txBox="1"/>
          <p:nvPr/>
        </p:nvSpPr>
        <p:spPr>
          <a:xfrm>
            <a:off x="5360278" y="3720662"/>
            <a:ext cx="1435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spc="300" dirty="0" smtClean="0"/>
              <a:t>JA</a:t>
            </a:r>
            <a:endParaRPr lang="nl-NL" sz="9600" b="1" spc="300" dirty="0"/>
          </a:p>
        </p:txBody>
      </p:sp>
    </p:spTree>
    <p:extLst>
      <p:ext uri="{BB962C8B-B14F-4D97-AF65-F5344CB8AC3E}">
        <p14:creationId xmlns:p14="http://schemas.microsoft.com/office/powerpoint/2010/main" val="39095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094"/>
            <a:ext cx="10515600" cy="707184"/>
          </a:xfrm>
        </p:spPr>
        <p:txBody>
          <a:bodyPr/>
          <a:lstStyle/>
          <a:p>
            <a:pPr algn="ctr"/>
            <a:r>
              <a:rPr lang="nl-NL" spc="300" dirty="0" smtClean="0"/>
              <a:t>Kunnen algoritmen informatie identificeren en toewijzen aan een bepaalde klasse?</a:t>
            </a:r>
            <a:endParaRPr lang="nl-NL" spc="300" dirty="0"/>
          </a:p>
        </p:txBody>
      </p:sp>
      <p:sp>
        <p:nvSpPr>
          <p:cNvPr id="4" name="Tekstvak 3"/>
          <p:cNvSpPr txBox="1"/>
          <p:nvPr/>
        </p:nvSpPr>
        <p:spPr>
          <a:xfrm>
            <a:off x="5360278" y="3720662"/>
            <a:ext cx="1435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spc="300" dirty="0" smtClean="0"/>
              <a:t>JA</a:t>
            </a:r>
            <a:endParaRPr lang="nl-NL" sz="9600" b="1" spc="300" dirty="0"/>
          </a:p>
        </p:txBody>
      </p:sp>
    </p:spTree>
    <p:extLst>
      <p:ext uri="{BB962C8B-B14F-4D97-AF65-F5344CB8AC3E}">
        <p14:creationId xmlns:p14="http://schemas.microsoft.com/office/powerpoint/2010/main" val="28163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094"/>
            <a:ext cx="10515600" cy="707184"/>
          </a:xfrm>
        </p:spPr>
        <p:txBody>
          <a:bodyPr/>
          <a:lstStyle/>
          <a:p>
            <a:pPr algn="ctr"/>
            <a:r>
              <a:rPr lang="nl-NL" spc="300" dirty="0" smtClean="0"/>
              <a:t>Is de technologie al volwassen genoeg om in te zetten in een werkproces?</a:t>
            </a:r>
            <a:endParaRPr lang="nl-NL" spc="300" dirty="0"/>
          </a:p>
        </p:txBody>
      </p:sp>
      <p:sp>
        <p:nvSpPr>
          <p:cNvPr id="4" name="Tekstvak 3"/>
          <p:cNvSpPr txBox="1"/>
          <p:nvPr/>
        </p:nvSpPr>
        <p:spPr>
          <a:xfrm>
            <a:off x="3373762" y="3720662"/>
            <a:ext cx="5525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spc="300" dirty="0" smtClean="0"/>
              <a:t>JA en NEE</a:t>
            </a:r>
            <a:endParaRPr lang="nl-NL" sz="9600" b="1" spc="300" dirty="0"/>
          </a:p>
        </p:txBody>
      </p:sp>
    </p:spTree>
    <p:extLst>
      <p:ext uri="{BB962C8B-B14F-4D97-AF65-F5344CB8AC3E}">
        <p14:creationId xmlns:p14="http://schemas.microsoft.com/office/powerpoint/2010/main" val="4517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094"/>
            <a:ext cx="10515600" cy="707184"/>
          </a:xfrm>
        </p:spPr>
        <p:txBody>
          <a:bodyPr/>
          <a:lstStyle/>
          <a:p>
            <a:pPr algn="ctr"/>
            <a:r>
              <a:rPr lang="nl-NL" spc="300" dirty="0" smtClean="0"/>
              <a:t>Wat is nodig om vertrouwen te krijgen in de beslissingen die zelflerende systemen voor ons maken?</a:t>
            </a:r>
            <a:endParaRPr lang="nl-NL" spc="300" dirty="0"/>
          </a:p>
        </p:txBody>
      </p:sp>
      <p:sp>
        <p:nvSpPr>
          <p:cNvPr id="4" name="Tekstvak 3"/>
          <p:cNvSpPr txBox="1"/>
          <p:nvPr/>
        </p:nvSpPr>
        <p:spPr>
          <a:xfrm>
            <a:off x="3578720" y="3720662"/>
            <a:ext cx="50289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spc="300" dirty="0" smtClean="0"/>
              <a:t>Controle</a:t>
            </a:r>
            <a:endParaRPr lang="nl-NL" sz="9600" b="1" spc="300" dirty="0"/>
          </a:p>
        </p:txBody>
      </p:sp>
    </p:spTree>
    <p:extLst>
      <p:ext uri="{BB962C8B-B14F-4D97-AF65-F5344CB8AC3E}">
        <p14:creationId xmlns:p14="http://schemas.microsoft.com/office/powerpoint/2010/main" val="42553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5962650" cy="843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2124" y="1635745"/>
            <a:ext cx="135806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9900" b="1" dirty="0" smtClean="0"/>
              <a:t>?</a:t>
            </a:r>
            <a:endParaRPr lang="nl-NL" sz="199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10359" y="5214985"/>
            <a:ext cx="5985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Eindrapport </a:t>
            </a:r>
            <a:r>
              <a:rPr lang="nl-NL" i="1" dirty="0" smtClean="0"/>
              <a:t>Machine Learning en Automatische Classificatie </a:t>
            </a:r>
            <a:r>
              <a:rPr lang="nl-NL" dirty="0" smtClean="0"/>
              <a:t>is te vinden op het </a:t>
            </a:r>
            <a:r>
              <a:rPr lang="nl-NL" dirty="0" smtClean="0">
                <a:hlinkClick r:id="rId3"/>
              </a:rPr>
              <a:t>Kennisplatform Innovatie</a:t>
            </a:r>
            <a:r>
              <a:rPr lang="nl-NL" dirty="0" smtClean="0"/>
              <a:t> of </a:t>
            </a:r>
            <a:r>
              <a:rPr lang="nl-NL" dirty="0" smtClean="0">
                <a:hlinkClick r:id="rId4"/>
              </a:rPr>
              <a:t>hier </a:t>
            </a:r>
            <a:r>
              <a:rPr lang="nl-NL" dirty="0" smtClean="0"/>
              <a:t>te downloaden.</a:t>
            </a:r>
          </a:p>
          <a:p>
            <a:endParaRPr lang="nl-NL" dirty="0" smtClean="0"/>
          </a:p>
          <a:p>
            <a:r>
              <a:rPr lang="nl-NL" dirty="0" smtClean="0"/>
              <a:t>Voor meer informatie: </a:t>
            </a:r>
            <a:r>
              <a:rPr lang="nl-NL" dirty="0" smtClean="0">
                <a:hlinkClick r:id="rId5"/>
              </a:rPr>
              <a:t>mette.van.essen@nationaalarchief.nl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1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38400"/>
            <a:ext cx="261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5000" t="-48000" r="-2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1608838"/>
            <a:ext cx="12192000" cy="3970318"/>
          </a:xfrm>
          <a:prstGeom prst="rect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 b="1" i="1" dirty="0" err="1"/>
              <a:t>Artificial</a:t>
            </a:r>
            <a:r>
              <a:rPr lang="nl-NL" sz="2800" b="1" i="1" dirty="0"/>
              <a:t> Intelligence </a:t>
            </a:r>
            <a:r>
              <a:rPr lang="nl-NL" sz="2800" i="1" dirty="0"/>
              <a:t>(AI ) is het bredere concept dat </a:t>
            </a:r>
            <a:endParaRPr lang="nl-NL" sz="2800" i="1" dirty="0" smtClean="0"/>
          </a:p>
          <a:p>
            <a:pPr algn="ctr"/>
            <a:r>
              <a:rPr lang="nl-NL" sz="2800" i="1" dirty="0" smtClean="0"/>
              <a:t>machines </a:t>
            </a:r>
            <a:r>
              <a:rPr lang="nl-NL" sz="2800" i="1" dirty="0"/>
              <a:t>en systemen steeds slimmer worden</a:t>
            </a:r>
          </a:p>
          <a:p>
            <a:pPr algn="ctr"/>
            <a:endParaRPr lang="nl-NL" sz="2800" i="1" dirty="0"/>
          </a:p>
          <a:p>
            <a:pPr algn="ctr"/>
            <a:r>
              <a:rPr lang="nl-NL" sz="2800" i="1" dirty="0"/>
              <a:t>Het gaat  om software of systemen die dingen kunnen </a:t>
            </a:r>
            <a:r>
              <a:rPr lang="nl-NL" sz="2800" i="1" dirty="0" smtClean="0"/>
              <a:t>die </a:t>
            </a:r>
            <a:r>
              <a:rPr lang="nl-NL" sz="2800" i="1" dirty="0"/>
              <a:t>we </a:t>
            </a:r>
            <a:endParaRPr lang="nl-NL" sz="2800" i="1" dirty="0" smtClean="0"/>
          </a:p>
          <a:p>
            <a:pPr algn="ctr"/>
            <a:r>
              <a:rPr lang="nl-NL" sz="2800" i="1" dirty="0" smtClean="0"/>
              <a:t>over het </a:t>
            </a:r>
            <a:r>
              <a:rPr lang="nl-NL" sz="2800" i="1" dirty="0"/>
              <a:t>algemeen </a:t>
            </a:r>
            <a:r>
              <a:rPr lang="nl-NL" sz="2800" i="1" dirty="0" smtClean="0"/>
              <a:t>als </a:t>
            </a:r>
            <a:r>
              <a:rPr lang="nl-NL" sz="2800" i="1" dirty="0"/>
              <a:t>intelligente </a:t>
            </a:r>
            <a:r>
              <a:rPr lang="nl-NL" sz="2800" i="1" dirty="0" smtClean="0"/>
              <a:t>menselijke </a:t>
            </a:r>
            <a:r>
              <a:rPr lang="nl-NL" sz="2800" i="1" dirty="0"/>
              <a:t>vaardigheden beschouwen </a:t>
            </a:r>
          </a:p>
          <a:p>
            <a:pPr algn="ctr"/>
            <a:r>
              <a:rPr lang="nl-NL" sz="2800" i="1" dirty="0" smtClean="0"/>
              <a:t>(</a:t>
            </a:r>
            <a:r>
              <a:rPr lang="nl-NL" sz="2800" i="1" dirty="0"/>
              <a:t>zoals </a:t>
            </a:r>
            <a:r>
              <a:rPr lang="nl-NL" sz="2800" i="1" dirty="0" smtClean="0"/>
              <a:t>analyseren</a:t>
            </a:r>
            <a:r>
              <a:rPr lang="nl-NL" sz="2800" i="1" dirty="0"/>
              <a:t>, </a:t>
            </a:r>
            <a:r>
              <a:rPr lang="nl-NL" sz="2800" i="1" dirty="0" smtClean="0"/>
              <a:t>besluiten nemen en problemen oplossen).</a:t>
            </a:r>
          </a:p>
          <a:p>
            <a:pPr algn="ctr"/>
            <a:endParaRPr lang="nl-NL" sz="2800" i="1" dirty="0"/>
          </a:p>
          <a:p>
            <a:pPr algn="ctr"/>
            <a:r>
              <a:rPr lang="nl-NL" sz="2800" i="1" dirty="0" smtClean="0"/>
              <a:t>Door het toepassen van machine </a:t>
            </a:r>
            <a:r>
              <a:rPr lang="nl-NL" sz="2800" i="1" dirty="0" err="1" smtClean="0"/>
              <a:t>learning</a:t>
            </a:r>
            <a:endParaRPr lang="nl-NL" sz="2800" i="1" dirty="0" smtClean="0"/>
          </a:p>
          <a:p>
            <a:pPr algn="ctr"/>
            <a:r>
              <a:rPr lang="nl-NL" sz="2800" i="1" dirty="0" smtClean="0"/>
              <a:t> is een AI in staat om van eerdere situaties te leren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2392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5000" t="-48000" r="-2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2901500"/>
            <a:ext cx="12192000" cy="1384995"/>
          </a:xfrm>
          <a:prstGeom prst="rect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 b="1" i="1" dirty="0" smtClean="0">
                <a:solidFill>
                  <a:prstClr val="black"/>
                </a:solidFill>
              </a:rPr>
              <a:t>Machine </a:t>
            </a:r>
            <a:r>
              <a:rPr lang="nl-NL" sz="2800" b="1" i="1" dirty="0" err="1" smtClean="0">
                <a:solidFill>
                  <a:prstClr val="black"/>
                </a:solidFill>
              </a:rPr>
              <a:t>learning</a:t>
            </a:r>
            <a:r>
              <a:rPr lang="nl-NL" sz="2800" b="1" i="1" dirty="0" smtClean="0">
                <a:solidFill>
                  <a:prstClr val="black"/>
                </a:solidFill>
              </a:rPr>
              <a:t> </a:t>
            </a:r>
            <a:r>
              <a:rPr lang="nl-NL" sz="2800" i="1" dirty="0" smtClean="0">
                <a:solidFill>
                  <a:prstClr val="black"/>
                </a:solidFill>
              </a:rPr>
              <a:t>is het vermogen van computers of systemen </a:t>
            </a:r>
          </a:p>
          <a:p>
            <a:pPr algn="ctr"/>
            <a:r>
              <a:rPr lang="nl-NL" sz="2800" i="1" dirty="0" smtClean="0">
                <a:solidFill>
                  <a:prstClr val="black"/>
                </a:solidFill>
              </a:rPr>
              <a:t>iets te doen wat vanzelfsprekend is voor mens en dier, </a:t>
            </a:r>
          </a:p>
          <a:p>
            <a:pPr algn="ctr"/>
            <a:r>
              <a:rPr lang="nl-NL" sz="2800" i="1" dirty="0" smtClean="0">
                <a:solidFill>
                  <a:prstClr val="black"/>
                </a:solidFill>
              </a:rPr>
              <a:t>namelijk het leren van ervaringen</a:t>
            </a:r>
            <a:endParaRPr lang="nl-NL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/>
          <a:stretch/>
        </p:blipFill>
        <p:spPr bwMode="auto">
          <a:xfrm>
            <a:off x="727393" y="1213945"/>
            <a:ext cx="10743160" cy="52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69065" y="2771665"/>
            <a:ext cx="7289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Machine Learning en  de Toepasbaarheid</a:t>
            </a:r>
            <a:endParaRPr lang="nl-N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19202"/>
          <a:stretch/>
        </p:blipFill>
        <p:spPr bwMode="auto">
          <a:xfrm>
            <a:off x="1733538" y="1245475"/>
            <a:ext cx="8703221" cy="517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737087" y="2771665"/>
            <a:ext cx="6704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prstClr val="white"/>
                </a:solidFill>
              </a:rPr>
              <a:t>Een Machine Learning project draaien</a:t>
            </a:r>
            <a:endParaRPr lang="nl-NL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Zakelijk Nationaal Archief - Nederla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4" id="{C2DD4EB6-D5D3-F446-A066-EC4442DE8C56}" vid="{098828B2-80C1-9A4E-A1F8-5701470331E9}"/>
    </a:ext>
  </a:extLst>
</a:theme>
</file>

<file path=ppt/theme/theme2.xml><?xml version="1.0" encoding="utf-8"?>
<a:theme xmlns:a="http://schemas.openxmlformats.org/drawingml/2006/main" name="Rood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4" id="{C2DD4EB6-D5D3-F446-A066-EC4442DE8C56}" vid="{5F358D55-66E1-FC43-8C54-E2CE9020B783}"/>
    </a:ext>
  </a:extLst>
</a:theme>
</file>

<file path=ppt/theme/theme3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E70022"/>
      </a:dk2>
      <a:lt2>
        <a:srgbClr val="EEECE1"/>
      </a:lt2>
      <a:accent1>
        <a:srgbClr val="E70022"/>
      </a:accent1>
      <a:accent2>
        <a:srgbClr val="CC003D"/>
      </a:accent2>
      <a:accent3>
        <a:srgbClr val="FFFFFF"/>
      </a:accent3>
      <a:accent4>
        <a:srgbClr val="000000"/>
      </a:accent4>
      <a:accent5>
        <a:srgbClr val="F1AAAB"/>
      </a:accent5>
      <a:accent6>
        <a:srgbClr val="B90036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tie Zakelijk Nationaal Archief - Nederla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4" id="{C2DD4EB6-D5D3-F446-A066-EC4442DE8C56}" vid="{098828B2-80C1-9A4E-A1F8-5701470331E9}"/>
    </a:ext>
  </a:extLst>
</a:theme>
</file>

<file path=ppt/theme/theme5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resentatie Zakelijk Nationaal Archief - Nederla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4" id="{C2DD4EB6-D5D3-F446-A066-EC4442DE8C56}" vid="{098828B2-80C1-9A4E-A1F8-5701470331E9}"/>
    </a:ext>
  </a:extLst>
</a:theme>
</file>

<file path=ppt/theme/theme7.xml><?xml version="1.0" encoding="utf-8"?>
<a:theme xmlns:a="http://schemas.openxmlformats.org/drawingml/2006/main" name="3_Presentatie Zakelijk Nationaal Archief - Nederla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4" id="{C2DD4EB6-D5D3-F446-A066-EC4442DE8C56}" vid="{098828B2-80C1-9A4E-A1F8-5701470331E9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9DA40F-66B7-424C-9826-61CBB15DE0C6}"/>
</file>

<file path=customXml/itemProps2.xml><?xml version="1.0" encoding="utf-8"?>
<ds:datastoreItem xmlns:ds="http://schemas.openxmlformats.org/officeDocument/2006/customXml" ds:itemID="{7CEBC000-247C-4F42-A124-35B8F5F8E427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Zakelijk Nationaal Archief - Nederlands</Template>
  <TotalTime>132</TotalTime>
  <Words>221</Words>
  <Application>Microsoft Office PowerPoint</Application>
  <PresentationFormat>Aangepast</PresentationFormat>
  <Paragraphs>33</Paragraphs>
  <Slides>19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Presentatie Zakelijk Nationaal Archief - Nederlands</vt:lpstr>
      <vt:lpstr>Rood</vt:lpstr>
      <vt:lpstr>1_Standaardontwerp</vt:lpstr>
      <vt:lpstr>1_Presentatie Zakelijk Nationaal Archief - Nederlands</vt:lpstr>
      <vt:lpstr>1_Office-thema</vt:lpstr>
      <vt:lpstr>2_Presentatie Zakelijk Nationaal Archief - Nederlands</vt:lpstr>
      <vt:lpstr>3_Presentatie Zakelijk Nationaal Archief - Nederlands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Kunnen zelflerende systemen bijdragen aan een betere informatiehuishouding?</vt:lpstr>
      <vt:lpstr>Is het mogelijk zelflerende systemen in te zetten voor het waarderen, selecteren en toegankelijk maken van ongestructureerde informatie binnen overheidsprocessen?</vt:lpstr>
      <vt:lpstr>Kunnen algoritmen informatie identificeren en toewijzen aan een bepaalde klasse?</vt:lpstr>
      <vt:lpstr>Is de technologie al volwassen genoeg om in te zetten in een werkproces?</vt:lpstr>
      <vt:lpstr>Wat is nodig om vertrouwen te krijgen in de beslissingen die zelflerende systemen voor ons maken?</vt:lpstr>
      <vt:lpstr>PowerPoint-presentatie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E-mail</dc:title>
  <dc:creator>Mette van Essen</dc:creator>
  <cp:lastModifiedBy>Mette van Essen</cp:lastModifiedBy>
  <cp:revision>11</cp:revision>
  <cp:lastPrinted>2017-12-07T15:56:18Z</cp:lastPrinted>
  <dcterms:created xsi:type="dcterms:W3CDTF">2019-06-11T11:24:32Z</dcterms:created>
  <dcterms:modified xsi:type="dcterms:W3CDTF">2019-06-11T13:36:59Z</dcterms:modified>
</cp:coreProperties>
</file>