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25" r:id="rId2"/>
  </p:sldMasterIdLst>
  <p:notesMasterIdLst>
    <p:notesMasterId r:id="rId16"/>
  </p:notesMasterIdLst>
  <p:handoutMasterIdLst>
    <p:handoutMasterId r:id="rId17"/>
  </p:handoutMasterIdLst>
  <p:sldIdLst>
    <p:sldId id="279" r:id="rId3"/>
    <p:sldId id="299" r:id="rId4"/>
    <p:sldId id="346" r:id="rId5"/>
    <p:sldId id="303" r:id="rId6"/>
    <p:sldId id="354" r:id="rId7"/>
    <p:sldId id="348" r:id="rId8"/>
    <p:sldId id="318" r:id="rId9"/>
    <p:sldId id="321" r:id="rId10"/>
    <p:sldId id="357" r:id="rId11"/>
    <p:sldId id="355" r:id="rId12"/>
    <p:sldId id="361" r:id="rId13"/>
    <p:sldId id="356" r:id="rId14"/>
    <p:sldId id="347" r:id="rId15"/>
  </p:sldIdLst>
  <p:sldSz cx="12192000" cy="6858000"/>
  <p:notesSz cx="6858000" cy="9144000"/>
  <p:defaultTextStyle>
    <a:defPPr>
      <a:defRPr lang="nl-NL"/>
    </a:defPPr>
    <a:lvl1pPr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 userDrawn="1">
          <p15:clr>
            <a:srgbClr val="A4A3A4"/>
          </p15:clr>
        </p15:guide>
        <p15:guide id="3" pos="7219">
          <p15:clr>
            <a:srgbClr val="A4A3A4"/>
          </p15:clr>
        </p15:guide>
        <p15:guide id="6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F3"/>
    <a:srgbClr val="F07E23"/>
    <a:srgbClr val="F0AB00"/>
    <a:srgbClr val="002C64"/>
    <a:srgbClr val="C20016"/>
    <a:srgbClr val="008542"/>
    <a:srgbClr val="33AADC"/>
    <a:srgbClr val="002F5F"/>
    <a:srgbClr val="3DB7E4"/>
    <a:srgbClr val="8EB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86427"/>
  </p:normalViewPr>
  <p:slideViewPr>
    <p:cSldViewPr snapToGrid="0" snapToObjects="1" showGuides="1">
      <p:cViewPr varScale="1">
        <p:scale>
          <a:sx n="95" d="100"/>
          <a:sy n="95" d="100"/>
        </p:scale>
        <p:origin x="1776" y="176"/>
      </p:cViewPr>
      <p:guideLst>
        <p:guide orient="horz" pos="2160"/>
        <p:guide pos="721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3376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3D4CAB9-543B-124D-AC85-B38EEA6DAD72}" type="datetimeFigureOut">
              <a:rPr lang="nl-NL" altLang="en-US"/>
              <a:pPr/>
              <a:t>12-06-19</a:t>
            </a:fld>
            <a:endParaRPr lang="nl-NL" alt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10CD581-2C6F-F24C-A6EA-AEF3E4905845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65312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520C45E-4B48-084A-A24B-FDF519F7717D}" type="datetimeFigureOut">
              <a:rPr lang="nl-NL" altLang="en-US"/>
              <a:pPr/>
              <a:t>12-06-19</a:t>
            </a:fld>
            <a:endParaRPr lang="nl-NL" alt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dirty="0"/>
              <a:t>Klik om de tekststijl van het model te bewerken</a:t>
            </a:r>
          </a:p>
          <a:p>
            <a:pPr lvl="1"/>
            <a:r>
              <a:rPr lang="nl-NL" noProof="0" dirty="0"/>
              <a:t>Tweede niveau</a:t>
            </a:r>
          </a:p>
          <a:p>
            <a:pPr lvl="2"/>
            <a:r>
              <a:rPr lang="nl-NL" noProof="0" dirty="0"/>
              <a:t>Derde niveau</a:t>
            </a:r>
          </a:p>
          <a:p>
            <a:pPr lvl="3"/>
            <a:r>
              <a:rPr lang="nl-NL" noProof="0" dirty="0"/>
              <a:t>Vierde niveau</a:t>
            </a:r>
          </a:p>
          <a:p>
            <a:pPr lvl="4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399720B-A57D-9C40-A75B-79A2C5AF5111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2765186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5pPr>
    <a:lvl6pPr marL="2285795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3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3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1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charset="-128"/>
                <a:cs typeface="+mn-cs"/>
              </a:rPr>
              <a:t>Uitnodiging voor deze sessie: Doel van de bijeenkomst is om praktische ervaringen, vragen en knelpunten te delen. Maar ook om elkaar met verschillende oplossingsrichtingen kennis te laten maken.</a:t>
            </a:r>
          </a:p>
          <a:p>
            <a:endParaRPr lang="nl-NL" sz="1200" b="0" i="0" u="none" strike="noStrike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charset="-128"/>
              <a:cs typeface="+mn-cs"/>
            </a:endParaRPr>
          </a:p>
          <a:p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charset="-128"/>
                <a:cs typeface="+mn-cs"/>
              </a:rPr>
              <a:t>Hierbij een kennismaking wat er bij het 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charset="-128"/>
                <a:cs typeface="+mn-cs"/>
              </a:rPr>
              <a:t>lviing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charset="-128"/>
                <a:cs typeface="+mn-cs"/>
              </a:rPr>
              <a:t> lab is gebeurd als een oplossingsrichting</a:t>
            </a:r>
          </a:p>
          <a:p>
            <a:endParaRPr lang="nl-NL" sz="1200" b="0" i="0" u="none" strike="noStrike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charset="-128"/>
              <a:cs typeface="+mn-cs"/>
            </a:endParaRPr>
          </a:p>
          <a:p>
            <a:r>
              <a:rPr lang="nl-NL" dirty="0"/>
              <a:t>Helaas niet een demo laten zien aangezien de tijd daarvoor te kort is</a:t>
            </a:r>
          </a:p>
          <a:p>
            <a:r>
              <a:rPr lang="nl-NL" dirty="0"/>
              <a:t>Uit rapport over de drie pilots: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charset="-128"/>
                <a:cs typeface="+mn-cs"/>
              </a:rPr>
              <a:t>Bevorder ’Archivering 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charset="-128"/>
                <a:cs typeface="+mn-cs"/>
              </a:rPr>
              <a:t>by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charset="-128"/>
                <a:cs typeface="+mn-cs"/>
              </a:rPr>
              <a:t> design‘ naar voorbeeld van de Living Lab e-mailbewaring van Den Haag;</a:t>
            </a:r>
          </a:p>
          <a:p>
            <a:r>
              <a:rPr lang="nl-NL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charset="-128"/>
                <a:cs typeface="+mn-cs"/>
              </a:rPr>
              <a:t>·  Experimenteer en zoek naar innovatieve oplossingen</a:t>
            </a:r>
            <a:r>
              <a:rPr lang="nl-NL" dirty="0">
                <a:effectLst/>
              </a:rPr>
              <a:t> . Innovatieve oplossingen zijn er genoeg, belangrijkste is het toepassen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1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695028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Qua beeldvorming</a:t>
            </a:r>
          </a:p>
          <a:p>
            <a:r>
              <a:rPr lang="nl-NL" dirty="0"/>
              <a:t>Niks over vertellen, verwacht dat dit nog ter sprake komt in andere presentatie(s)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C3DAF-483A-0649-9B3E-F91814F6B2A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064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28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FEB gekozen maar kan ook een mailbox zijn van een medewerker</a:t>
            </a:r>
          </a:p>
          <a:p>
            <a:pPr marL="0" marR="0" lvl="0" indent="0" algn="l" defTabSz="9128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Breng je winsten bedrijfsvoering en dienstverlening met  het onderwerp archivering bij elkaar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C3DAF-483A-0649-9B3E-F91814F6B2A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2694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C3DAF-483A-0649-9B3E-F91814F6B2AE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0528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l-NL" baseline="0" dirty="0"/>
              <a:t>Zien is geloven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C3DAF-483A-0649-9B3E-F91814F6B2A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5829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WAT willen we  ZO’N BEETJE STANDAARD EN SNEL WETEN OVER EEN EMAIL (standaard vragen)</a:t>
            </a:r>
          </a:p>
          <a:p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WAT WETEN WE VAN EEN EMAIL? CLASSIFICATIE is belangrijk en OCTOBOX kijkt naar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Header informatie: </a:t>
            </a:r>
            <a:r>
              <a:rPr lang="nl-NL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bijv</a:t>
            </a:r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zaaknummer en direct in de E-suite plaatsen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Bijlagen: aantallen maar ook de inhoud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Hyperlinks, zip </a:t>
            </a:r>
            <a:r>
              <a:rPr lang="nl-NL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enz</a:t>
            </a:r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nl-NL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enz</a:t>
            </a:r>
            <a:endParaRPr lang="nl-NL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r>
              <a:rPr lang="nl-NL" dirty="0"/>
              <a:t>HET GAAT NIET VANZELF, hoe dan wel?</a:t>
            </a:r>
          </a:p>
          <a:p>
            <a:r>
              <a:rPr lang="nl-NL" dirty="0"/>
              <a:t>Door iets toe te voegen… En daar wordt het interessant want jullie zitten op een bak met rijkdom als overheidsorganisaties</a:t>
            </a:r>
          </a:p>
          <a:p>
            <a:endParaRPr lang="nl-NL" dirty="0"/>
          </a:p>
          <a:p>
            <a:r>
              <a:rPr lang="nl-NL" dirty="0"/>
              <a:t>OCTOBOX voegt iets toe, namelijk Processen/procedures en KENNIS</a:t>
            </a:r>
          </a:p>
          <a:p>
            <a:r>
              <a:rPr lang="nl-NL" dirty="0"/>
              <a:t>	INFORMATIE kan zich bevinden in bijvoorbeeld de database van het zaaksysteem of  met TMLO gegevens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	INFORMATIE kan zich bevinden in bijvoorbeeld een Gemma processen of selectielijst</a:t>
            </a:r>
          </a:p>
          <a:p>
            <a:r>
              <a:rPr lang="nl-NL" dirty="0"/>
              <a:t>	INFORMATIE kan zich ook buiten de eigen organisatie bevinden zoals het KADASTER</a:t>
            </a:r>
          </a:p>
          <a:p>
            <a:endParaRPr lang="nl-NL" dirty="0"/>
          </a:p>
          <a:p>
            <a:r>
              <a:rPr lang="nl-NL" dirty="0"/>
              <a:t>Koppel de classificatie aan de informatie en kennis</a:t>
            </a:r>
          </a:p>
          <a:p>
            <a:r>
              <a:rPr lang="nl-NL" dirty="0"/>
              <a:t>In principe leent de Gemma, selectielijst, TMLO </a:t>
            </a:r>
            <a:r>
              <a:rPr lang="nl-NL" dirty="0" err="1"/>
              <a:t>etc</a:t>
            </a:r>
            <a:r>
              <a:rPr lang="nl-NL" dirty="0"/>
              <a:t> zich als toepasbare standaarden. Je moet het alleen wel toepassen. Doe je dat aan het begin goed dan is toepassing van techniek simpel en beheer minder</a:t>
            </a:r>
          </a:p>
          <a:p>
            <a:r>
              <a:rPr lang="nl-NL" dirty="0"/>
              <a:t>Terug naar toegepaste concept</a:t>
            </a:r>
          </a:p>
          <a:p>
            <a:endParaRPr lang="nl-NL" dirty="0"/>
          </a:p>
          <a:p>
            <a:r>
              <a:rPr lang="nl-NL" dirty="0"/>
              <a:t>Door middel van generieke bouwblokjes binnen OCTOBOX  worden (business)REGELS gedefinieerd</a:t>
            </a:r>
          </a:p>
          <a:p>
            <a:r>
              <a:rPr lang="nl-NL" dirty="0"/>
              <a:t>	Een simpele REGEL kan zijn: een vergunning kan alleen aangevraagd worden door een inwoner (een check)</a:t>
            </a:r>
          </a:p>
          <a:p>
            <a:r>
              <a:rPr lang="nl-NL" dirty="0"/>
              <a:t>	Een andere regel kan zijn: bepaal aan de hand van woordpatronen of het een aanvraag is en voeg bijpassende metadata toe</a:t>
            </a:r>
          </a:p>
          <a:p>
            <a:r>
              <a:rPr lang="nl-NL" dirty="0"/>
              <a:t>	Nog een andere regel kan zijn: archiefwaardige stukken worden in PDF(A) formaat opgeslagen (een taak)</a:t>
            </a:r>
          </a:p>
          <a:p>
            <a:r>
              <a:rPr lang="nl-NL" dirty="0"/>
              <a:t>	Weer een andere regel kan zijn: lever de informatie af  bij een </a:t>
            </a:r>
            <a:r>
              <a:rPr lang="nl-NL" dirty="0" err="1"/>
              <a:t>taakapllicatie</a:t>
            </a:r>
            <a:r>
              <a:rPr lang="nl-NL" dirty="0"/>
              <a:t> maar tevens in een DMS en zorg voor een geanonimiseerd exemplaar en een origineel</a:t>
            </a:r>
          </a:p>
          <a:p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Uiteindelijk vormen de REGELS samen het (PROCES) binnen </a:t>
            </a:r>
            <a:r>
              <a:rPr lang="nl-NL" dirty="0" err="1"/>
              <a:t>octobox</a:t>
            </a: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r>
              <a:rPr lang="nl-NL" dirty="0"/>
              <a:t> </a:t>
            </a:r>
          </a:p>
          <a:p>
            <a:r>
              <a:rPr lang="nl-NL" dirty="0"/>
              <a:t>es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6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732353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l-NL" baseline="0" dirty="0"/>
              <a:t>Den haag heeft overigens het proces in productie genomen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C3DAF-483A-0649-9B3E-F91814F6B2AE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7056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l-NL" baseline="0" dirty="0"/>
              <a:t>Eigen selectielijst gemaakt…. Discussies te voorkomen… Bron om gegevens toe te voegen.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C3DAF-483A-0649-9B3E-F91814F6B2AE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38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68288" indent="-268288"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035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6252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541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095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080000"/>
            <a:ext cx="10033200" cy="522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604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259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aflopend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" name="Groep 1"/>
          <p:cNvGrpSpPr/>
          <p:nvPr userDrawn="1"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0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solidFill>
              <a:srgbClr val="F07E23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1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solidFill>
              <a:srgbClr val="F07E23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</p:grpSp>
      <p:pic>
        <p:nvPicPr>
          <p:cNvPr id="7" name="Afbeelding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03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: Academ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eperen 3"/>
          <p:cNvGrpSpPr>
            <a:grpSpLocks/>
          </p:cNvGrpSpPr>
          <p:nvPr userDrawn="1"/>
        </p:nvGrpSpPr>
        <p:grpSpPr bwMode="auto">
          <a:xfrm>
            <a:off x="7346964" y="1871663"/>
            <a:ext cx="4845036" cy="4319587"/>
            <a:chOff x="7222241" y="1800000"/>
            <a:chExt cx="4844271" cy="4320000"/>
          </a:xfrm>
          <a:solidFill>
            <a:schemeClr val="tx2"/>
          </a:solidFill>
        </p:grpSpPr>
        <p:sp>
          <p:nvSpPr>
            <p:cNvPr id="12" name="Uitstel 4"/>
            <p:cNvSpPr/>
            <p:nvPr userDrawn="1"/>
          </p:nvSpPr>
          <p:spPr>
            <a:xfrm rot="10800000">
              <a:off x="7222241" y="1800000"/>
              <a:ext cx="4320490" cy="4320000"/>
            </a:xfrm>
            <a:prstGeom prst="flowChartDelay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hthoek 13"/>
            <p:cNvSpPr/>
            <p:nvPr/>
          </p:nvSpPr>
          <p:spPr>
            <a:xfrm>
              <a:off x="11490341" y="1800000"/>
              <a:ext cx="576171" cy="432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0000" y="3959940"/>
            <a:ext cx="4320000" cy="1440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  <p:sp>
        <p:nvSpPr>
          <p:cNvPr id="9" name="Tijdelijke aanduiding voor datum 3"/>
          <p:cNvSpPr>
            <a:spLocks noGrp="1" noChangeAspect="1"/>
          </p:cNvSpPr>
          <p:nvPr>
            <p:ph type="dt" sz="half" idx="10"/>
          </p:nvPr>
        </p:nvSpPr>
        <p:spPr>
          <a:xfrm>
            <a:off x="1080000" y="6480000"/>
            <a:ext cx="407035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eaLnBrk="0" hangingPunct="0">
              <a:defRPr sz="1000" dirty="0">
                <a:solidFill>
                  <a:schemeClr val="tx2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1" y="4323167"/>
            <a:ext cx="2634916" cy="252797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8" t="21635" r="45369" b="22009"/>
          <a:stretch/>
        </p:blipFill>
        <p:spPr>
          <a:xfrm>
            <a:off x="516963" y="378862"/>
            <a:ext cx="1486713" cy="112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74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3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solidFill>
              <a:srgbClr val="F07E23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2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solidFill>
              <a:srgbClr val="F07E23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</p:grp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079500" y="1079500"/>
            <a:ext cx="10033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079500" y="1800225"/>
            <a:ext cx="10033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tekststijl van het model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  <p:pic>
        <p:nvPicPr>
          <p:cNvPr id="3" name="Afbeelding 2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5" t="21635" r="45369" b="22009"/>
          <a:stretch/>
        </p:blipFill>
        <p:spPr>
          <a:xfrm>
            <a:off x="756746" y="246515"/>
            <a:ext cx="937329" cy="7223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</p:sldLayoutIdLst>
  <p:hf hdr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de-DE" sz="3200" b="1" kern="1200">
          <a:solidFill>
            <a:srgbClr val="00A9F3"/>
          </a:solidFill>
          <a:latin typeface="Arial" charset="0"/>
          <a:ea typeface="Arial" charset="0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9pPr>
    </p:titleStyle>
    <p:bodyStyle>
      <a:lvl1pPr marL="268288" indent="-268288" algn="l" defTabSz="912813" rtl="0" eaLnBrk="1" fontAlgn="base" hangingPunct="1">
        <a:lnSpc>
          <a:spcPct val="90000"/>
        </a:lnSpc>
        <a:spcBef>
          <a:spcPts val="47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39750" indent="-269875" algn="l" defTabSz="912813" rtl="0" eaLnBrk="1" fontAlgn="base" hangingPunct="1">
        <a:lnSpc>
          <a:spcPct val="90000"/>
        </a:lnSpc>
        <a:spcBef>
          <a:spcPts val="438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09625" indent="-269875" algn="l" defTabSz="912813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079500" indent="-269875" algn="l" defTabSz="912813" rtl="0" eaLnBrk="1" fontAlgn="base" hangingPunct="1">
        <a:lnSpc>
          <a:spcPct val="90000"/>
        </a:lnSpc>
        <a:spcBef>
          <a:spcPts val="363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349375" indent="-268288" algn="l" defTabSz="912813" rtl="0" eaLnBrk="1" fontAlgn="base" hangingPunct="1">
        <a:lnSpc>
          <a:spcPct val="90000"/>
        </a:lnSpc>
        <a:spcBef>
          <a:spcPts val="32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bg2"/>
          </a:solidFill>
          <a:latin typeface="+mj-lt"/>
          <a:ea typeface="ＭＳ Ｐゴシック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9pPr>
    </p:titleStyle>
    <p:bodyStyle>
      <a:lvl1pPr marL="265113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538163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03275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76325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tabLst>
          <a:tab pos="1792288" algn="l"/>
        </a:tabLst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41438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svg"/><Relationship Id="rId9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1080000" y="2160000"/>
            <a:ext cx="6120000" cy="1440000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Living Lab: toegepaste innovatie</a:t>
            </a:r>
            <a:br>
              <a:rPr lang="nl-NL" sz="1600" i="1" dirty="0"/>
            </a:br>
            <a:r>
              <a:rPr lang="nl-NL" sz="1600" i="1" dirty="0"/>
              <a:t>Kennisbijeenkomst e-mailarchivering Nationaal Archief</a:t>
            </a:r>
            <a:br>
              <a:rPr lang="nl-NL" sz="1600" i="1" dirty="0"/>
            </a:br>
            <a:br>
              <a:rPr lang="nl-NL" sz="1600" i="1" dirty="0"/>
            </a:br>
            <a:br>
              <a:rPr lang="nl-NL" dirty="0"/>
            </a:br>
            <a:br>
              <a:rPr lang="nl-NL" i="1" dirty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12 juni 2019</a:t>
            </a:r>
          </a:p>
        </p:txBody>
      </p:sp>
    </p:spTree>
    <p:extLst>
      <p:ext uri="{BB962C8B-B14F-4D97-AF65-F5344CB8AC3E}">
        <p14:creationId xmlns:p14="http://schemas.microsoft.com/office/powerpoint/2010/main" val="551697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55542A-945C-3B40-8CA6-F5C8B56A2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Resultaten in cijfers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91AD13-0BE3-9A4F-92B8-498D017FE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Bewaartermijnen toegekend: 9.383</a:t>
            </a:r>
          </a:p>
          <a:p>
            <a:endParaRPr lang="nl-NL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Gemiddelde verwerkingstijd: 13 seconden</a:t>
            </a:r>
          </a:p>
          <a:p>
            <a:endParaRPr lang="nl-NL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Verwerken 10.002 mails</a:t>
            </a:r>
          </a:p>
          <a:p>
            <a:pPr lvl="1"/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Reguliere proces: 1666 uur</a:t>
            </a:r>
          </a:p>
          <a:p>
            <a:pPr lvl="1"/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Geautomatiseerde proces: 21 uur</a:t>
            </a:r>
          </a:p>
          <a:p>
            <a:pPr marL="0" indent="0">
              <a:buNone/>
            </a:pPr>
            <a:endParaRPr lang="nl-NL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>
              <a:buNone/>
            </a:pPr>
            <a:endParaRPr lang="nl-NL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414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55542A-945C-3B40-8CA6-F5C8B56A2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Resultaten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91AD13-0BE3-9A4F-92B8-498D017FE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Met een integraal ontwerp en inzet van techniek is geautomatiseerde functionaliteit snel te realiseren </a:t>
            </a:r>
          </a:p>
          <a:p>
            <a:endParaRPr lang="nl-NL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Werking aangetoond </a:t>
            </a:r>
          </a:p>
          <a:p>
            <a:pPr lvl="1"/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dat informatie vanuit de Informatiebalie, e-formulieren en e-mails in de functionele e-mailbox met business </a:t>
            </a:r>
            <a:r>
              <a:rPr lang="nl-NL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rules</a:t>
            </a:r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werden geselecteerd op ruis en functionele e-mails </a:t>
            </a:r>
          </a:p>
          <a:p>
            <a:pPr lvl="1"/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gerouteerd naar RMA met geautomatiseerde afhandeling</a:t>
            </a:r>
          </a:p>
          <a:p>
            <a:pPr lvl="1"/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Juiste metadata toegevoegd</a:t>
            </a:r>
          </a:p>
          <a:p>
            <a:pPr lvl="1"/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Selectielijst toegepast</a:t>
            </a:r>
          </a:p>
          <a:p>
            <a:pPr marL="269875" lvl="1" indent="0">
              <a:buNone/>
            </a:pPr>
            <a:endParaRPr lang="nl-NL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>
              <a:buNone/>
            </a:pPr>
            <a:endParaRPr lang="nl-NL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endParaRPr lang="nl-NL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225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951F500-5D22-4C4C-90EB-6CAD5D4DA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Lessons</a:t>
            </a:r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nl-NL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learned</a:t>
            </a:r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Expertteam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3A9566-7367-3040-8CB7-E205D0BEA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Niet twijfelen over "grote” van het vraagstuk en beginnen</a:t>
            </a:r>
          </a:p>
          <a:p>
            <a:pPr lvl="1"/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Kleine stappen al snel effect</a:t>
            </a:r>
          </a:p>
          <a:p>
            <a:r>
              <a:rPr lang="nl-NL" sz="2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De aanpak </a:t>
            </a:r>
            <a:r>
              <a:rPr lang="nl-NL" sz="2200" i="1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by</a:t>
            </a:r>
            <a:r>
              <a:rPr lang="nl-NL" sz="2200" i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design </a:t>
            </a:r>
            <a:r>
              <a:rPr lang="nl-NL" sz="2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werkt goed. Door van te voeren na te denken worden de juiste keuzes voor de functionele inrichting gemaakt. Dit moet een structurele aanpak worden</a:t>
            </a:r>
          </a:p>
          <a:p>
            <a:r>
              <a:rPr lang="nl-NL" sz="2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Archivering is geen sexy onderwerp en koppel het aan bedrijfsvoering en dienstverleningsprocessen</a:t>
            </a:r>
          </a:p>
          <a:p>
            <a:r>
              <a:rPr lang="nl-NL" sz="2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Dan gaat niet alleen om archivering maar over directe voordelen</a:t>
            </a:r>
          </a:p>
          <a:p>
            <a:pPr lvl="1"/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Kostenreductie</a:t>
            </a:r>
          </a:p>
          <a:p>
            <a:pPr lvl="1"/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Doorloopsnelheid van dienstverlening</a:t>
            </a:r>
          </a:p>
          <a:p>
            <a:r>
              <a:rPr lang="nl-NL" sz="2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Structurele borging en eigenaarschap op een hoger bestuurlijk niveau is wenselijk maar begin gewoon </a:t>
            </a:r>
          </a:p>
          <a:p>
            <a:r>
              <a:rPr lang="nl-NL" sz="2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Verkoop het binnen de organisatie</a:t>
            </a:r>
          </a:p>
          <a:p>
            <a:endParaRPr lang="nl-NL" sz="22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>
              <a:buNone/>
            </a:pPr>
            <a:endParaRPr lang="nl-NL" sz="220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416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27BAF7-F199-DA43-8F3F-A71AC4F27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7200" dirty="0"/>
          </a:p>
          <a:p>
            <a:pPr marL="0" indent="0">
              <a:buNone/>
            </a:pPr>
            <a:r>
              <a:rPr lang="nl-NL" sz="7200" dirty="0"/>
              <a:t>			</a:t>
            </a:r>
          </a:p>
          <a:p>
            <a:pPr marL="0" indent="0">
              <a:buNone/>
            </a:pPr>
            <a:r>
              <a:rPr lang="nl-NL" sz="7200" dirty="0"/>
              <a:t>				Vragen?</a:t>
            </a:r>
          </a:p>
        </p:txBody>
      </p:sp>
    </p:spTree>
    <p:extLst>
      <p:ext uri="{BB962C8B-B14F-4D97-AF65-F5344CB8AC3E}">
        <p14:creationId xmlns:p14="http://schemas.microsoft.com/office/powerpoint/2010/main" val="390861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20161024 Sleutelfunctionarisse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74368" y="1273311"/>
            <a:ext cx="6155956" cy="4975441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4368" y="609248"/>
            <a:ext cx="7086669" cy="571500"/>
          </a:xfrm>
        </p:spPr>
        <p:txBody>
          <a:bodyPr/>
          <a:lstStyle/>
          <a:p>
            <a:r>
              <a:rPr lang="nl-NL" sz="2400" dirty="0"/>
              <a:t>Selectie van </a:t>
            </a:r>
            <a:r>
              <a:rPr lang="nl-NL" sz="2800" dirty="0"/>
              <a:t>sleutelfunctionarissen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2650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34418"/>
            <a:ext cx="9147048" cy="4351338"/>
          </a:xfrm>
        </p:spPr>
        <p:txBody>
          <a:bodyPr/>
          <a:lstStyle/>
          <a:p>
            <a:r>
              <a:rPr lang="nl-NL" sz="18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E-mail d.m.v. geautomatiseerde functionele e-mail boxen (FEB) voor je laten werken: e-mailprocessing</a:t>
            </a:r>
          </a:p>
          <a:p>
            <a:r>
              <a:rPr lang="nl-NL" sz="18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Met </a:t>
            </a:r>
            <a:r>
              <a:rPr lang="nl-NL" sz="1800" dirty="0" err="1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FEB’s</a:t>
            </a:r>
            <a:r>
              <a:rPr lang="nl-NL" sz="18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 direct doordringen in een domein</a:t>
            </a:r>
          </a:p>
          <a:p>
            <a:pPr lvl="1"/>
            <a:r>
              <a:rPr lang="nl-NL" sz="18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Direct aansluiten op processen in diverse domeinen</a:t>
            </a:r>
          </a:p>
          <a:p>
            <a:pPr lvl="1"/>
            <a:r>
              <a:rPr lang="nl-NL" sz="18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Het is een extra medewerker die zich zo gedraagt</a:t>
            </a:r>
          </a:p>
          <a:p>
            <a:r>
              <a:rPr lang="nl-NL" sz="18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Ook de manier om archivering naar voren te halen</a:t>
            </a:r>
          </a:p>
          <a:p>
            <a:r>
              <a:rPr lang="nl-NL" sz="18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Automatiseren van archiveringsfunctionaliteiten in ontwerpfase</a:t>
            </a:r>
          </a:p>
          <a:p>
            <a:pPr lvl="1"/>
            <a:r>
              <a:rPr lang="nl-NL" sz="18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Welke metadata eruit halen?</a:t>
            </a:r>
          </a:p>
          <a:p>
            <a:pPr lvl="1"/>
            <a:r>
              <a:rPr lang="nl-NL" sz="18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Op type proces en/of document</a:t>
            </a:r>
          </a:p>
          <a:p>
            <a:pPr lvl="1"/>
            <a:r>
              <a:rPr lang="nl-NL" sz="18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metadata per (Gemma) proces toekennen</a:t>
            </a:r>
          </a:p>
          <a:p>
            <a:pPr lvl="1"/>
            <a:r>
              <a:rPr lang="nl-NL" sz="18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Bewaartermijnen automatisch toekennen uit selectielijst</a:t>
            </a:r>
          </a:p>
          <a:p>
            <a:pPr lvl="1"/>
            <a:r>
              <a:rPr lang="nl-NL" sz="18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Informatie toevoegen aan juiste proces en dossier</a:t>
            </a:r>
          </a:p>
          <a:p>
            <a:pPr marL="0" indent="0">
              <a:buNone/>
            </a:pPr>
            <a:r>
              <a:rPr lang="nl-NL" sz="18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Kortom: in de ontwerpfase e-mailarchivering regelen</a:t>
            </a:r>
          </a:p>
          <a:p>
            <a:pPr lvl="1"/>
            <a:r>
              <a:rPr lang="nl-NL" sz="1800" dirty="0" err="1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By</a:t>
            </a:r>
            <a:r>
              <a:rPr lang="nl-NL" sz="18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 design	</a:t>
            </a:r>
          </a:p>
          <a:p>
            <a:endParaRPr lang="nl-NL" sz="1800" dirty="0">
              <a:latin typeface="Helvetica Neue Light" panose="02000503000000020004" pitchFamily="2" charset="0"/>
              <a:ea typeface="Helvetica Neue Light" panose="02000503000000020004" pitchFamily="2" charset="0"/>
              <a:cs typeface="Helvetica Neue Light" panose="02000503000000020004" pitchFamily="2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838200" y="457200"/>
            <a:ext cx="6135013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3200" b="1" dirty="0">
              <a:solidFill>
                <a:srgbClr val="00A9F3"/>
              </a:solidFill>
            </a:endParaRPr>
          </a:p>
          <a:p>
            <a:r>
              <a:rPr lang="nl-NL" sz="2700" b="1" dirty="0">
                <a:solidFill>
                  <a:srgbClr val="00A9F3"/>
                </a:solidFill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Living Lab: een aanpak aan de voorkant</a:t>
            </a:r>
          </a:p>
        </p:txBody>
      </p:sp>
    </p:spTree>
    <p:extLst>
      <p:ext uri="{BB962C8B-B14F-4D97-AF65-F5344CB8AC3E}">
        <p14:creationId xmlns:p14="http://schemas.microsoft.com/office/powerpoint/2010/main" val="1246114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453BA901-67D1-7C4D-97FE-FE979FD17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7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Hoofddoelstellingen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Living Lab FEB &amp; E-mailbewaring: </a:t>
            </a:r>
          </a:p>
          <a:p>
            <a:pPr lvl="1"/>
            <a:r>
              <a:rPr lang="nl-NL" sz="28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Uitwerken van concept automatisch archiveren e-mails</a:t>
            </a:r>
          </a:p>
          <a:p>
            <a:pPr lvl="2"/>
            <a:r>
              <a:rPr lang="nl-NL" sz="26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Toegepaste innovatie, ruimte om te ontdekken</a:t>
            </a:r>
          </a:p>
          <a:p>
            <a:pPr lvl="1"/>
            <a:r>
              <a:rPr lang="nl-NL" sz="28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Van elkaar leren</a:t>
            </a:r>
          </a:p>
          <a:p>
            <a:pPr lvl="2"/>
            <a:r>
              <a:rPr lang="nl-NL" sz="28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kennisdeling vanuit Den Haag </a:t>
            </a:r>
          </a:p>
          <a:p>
            <a:pPr lvl="2"/>
            <a:r>
              <a:rPr lang="nl-NL" sz="28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Interactie Expertteam diverse gemeenten (o.a. Utrecht, Hellevoetsluis en Amsterdam)</a:t>
            </a:r>
          </a:p>
          <a:p>
            <a:pPr lvl="1"/>
            <a:r>
              <a:rPr lang="nl-NL" sz="28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Verkenning landelijk implementeren/standaardiseren</a:t>
            </a:r>
          </a:p>
          <a:p>
            <a:endParaRPr lang="nl-NL" sz="2800" dirty="0">
              <a:latin typeface="Helvetica Neue Light" panose="02000503000000020004" pitchFamily="2" charset="0"/>
              <a:ea typeface="Helvetica Neue Light" panose="02000503000000020004" pitchFamily="2" charset="0"/>
              <a:cs typeface="Helvetica Neue Light" panose="02000503000000020004" pitchFamily="2" charset="0"/>
            </a:endParaRPr>
          </a:p>
          <a:p>
            <a:endParaRPr lang="nl-NL" sz="2800" dirty="0">
              <a:latin typeface="Helvetica Neue Light" panose="02000503000000020004" pitchFamily="2" charset="0"/>
              <a:ea typeface="Helvetica Neue Light" panose="02000503000000020004" pitchFamily="2" charset="0"/>
              <a:cs typeface="Helvetica Neue Light" panose="02000503000000020004" pitchFamily="2" charset="0"/>
            </a:endParaRPr>
          </a:p>
          <a:p>
            <a:endParaRPr lang="nl-NL" sz="2800" dirty="0">
              <a:latin typeface="Helvetica Neue Light" panose="02000503000000020004" pitchFamily="2" charset="0"/>
              <a:ea typeface="Helvetica Neue Light" panose="02000503000000020004" pitchFamily="2" charset="0"/>
              <a:cs typeface="Helvetica Neue Light" panose="02000503000000020004" pitchFamily="2" charset="0"/>
            </a:endParaRPr>
          </a:p>
          <a:p>
            <a:endParaRPr lang="nl-NL" sz="2800" dirty="0">
              <a:latin typeface="Helvetica Neue Light" panose="02000503000000020004" pitchFamily="2" charset="0"/>
              <a:ea typeface="Helvetica Neue Light" panose="02000503000000020004" pitchFamily="2" charset="0"/>
              <a:cs typeface="Helvetica Neue Light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68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2712" y="1534758"/>
            <a:ext cx="9640824" cy="4628297"/>
          </a:xfrm>
        </p:spPr>
        <p:txBody>
          <a:bodyPr/>
          <a:lstStyle/>
          <a:p>
            <a:pPr marL="179388" indent="-179388">
              <a:spcBef>
                <a:spcPct val="0"/>
              </a:spcBef>
              <a:buFontTx/>
              <a:buChar char="•"/>
            </a:pPr>
            <a:r>
              <a:rPr lang="nl-NL" altLang="nl-NL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 Naast toegepaste innovatie:</a:t>
            </a:r>
          </a:p>
          <a:p>
            <a:pPr marL="358775" lvl="1" indent="-179388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NL" altLang="nl-NL" sz="24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vooral realiseren &amp; concretiseren</a:t>
            </a:r>
          </a:p>
          <a:p>
            <a:pPr marL="179388" indent="-179388">
              <a:spcBef>
                <a:spcPct val="0"/>
              </a:spcBef>
              <a:buFontTx/>
              <a:buChar char="•"/>
            </a:pPr>
            <a:endParaRPr lang="nl-NL" altLang="nl-NL" dirty="0">
              <a:latin typeface="Helvetica Neue Light" panose="02000503000000020004" pitchFamily="2" charset="0"/>
              <a:ea typeface="Helvetica Neue Light" panose="02000503000000020004" pitchFamily="2" charset="0"/>
              <a:cs typeface="Helvetica Neue Light" panose="02000503000000020004" pitchFamily="2" charset="0"/>
            </a:endParaRPr>
          </a:p>
          <a:p>
            <a:pPr marL="179388" indent="-179388">
              <a:spcBef>
                <a:spcPct val="0"/>
              </a:spcBef>
              <a:buFontTx/>
              <a:buChar char="•"/>
            </a:pPr>
            <a:r>
              <a:rPr lang="nl-NL" altLang="nl-NL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Uitgangspunten:</a:t>
            </a:r>
          </a:p>
          <a:p>
            <a:pPr marL="358775" lvl="1" indent="-179388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NL" altLang="nl-NL" sz="24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Het simpel houden</a:t>
            </a:r>
          </a:p>
          <a:p>
            <a:pPr marL="358775" lvl="1" indent="-179388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NL" altLang="nl-NL" sz="24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Klein denken = grote stappen zetten</a:t>
            </a:r>
          </a:p>
          <a:p>
            <a:pPr marL="358775" lvl="1" indent="-179388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NL" altLang="nl-NL" sz="24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Hergebruik bouwstenen</a:t>
            </a:r>
          </a:p>
          <a:p>
            <a:pPr marL="358775" lvl="1" indent="-179388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NL" altLang="nl-NL" sz="2400" dirty="0"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Elk % automatische archivering erbij = pure winst t.b.v. volledigheid  &amp; informatie op orde (alleen al gezien aantallen mails)</a:t>
            </a:r>
          </a:p>
          <a:p>
            <a:pPr marL="358775" lvl="1" indent="-179388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nl-NL" altLang="nl-NL" sz="2400" dirty="0">
              <a:latin typeface="Helvetica Neue Light" panose="02000503000000020004" pitchFamily="2" charset="0"/>
              <a:ea typeface="Helvetica Neue Light" panose="02000503000000020004" pitchFamily="2" charset="0"/>
              <a:cs typeface="Helvetica Neue Light" panose="02000503000000020004" pitchFamily="2" charset="0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362712" y="552262"/>
            <a:ext cx="7464552" cy="79626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nl-NL" sz="32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altLang="nl-NL" sz="3200" b="1" dirty="0">
                <a:solidFill>
                  <a:srgbClr val="00A9F3"/>
                </a:solidFill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Living Lab: realistische &amp; pragmatische opzet</a:t>
            </a:r>
            <a:endParaRPr lang="nl-NL" sz="3200" b="1" dirty="0">
              <a:solidFill>
                <a:srgbClr val="00A9F3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612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echte verbindingslijn met pijl 1">
            <a:extLst>
              <a:ext uri="{FF2B5EF4-FFF2-40B4-BE49-F238E27FC236}">
                <a16:creationId xmlns:a16="http://schemas.microsoft.com/office/drawing/2014/main" id="{9AA156E9-2AE9-DB4D-8E45-3618DBCC81EF}"/>
              </a:ext>
            </a:extLst>
          </p:cNvPr>
          <p:cNvCxnSpPr>
            <a:cxnSpLocks/>
          </p:cNvCxnSpPr>
          <p:nvPr/>
        </p:nvCxnSpPr>
        <p:spPr>
          <a:xfrm>
            <a:off x="4578292" y="2073642"/>
            <a:ext cx="0" cy="3865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echte verbindingslijn met pijl 2">
            <a:extLst>
              <a:ext uri="{FF2B5EF4-FFF2-40B4-BE49-F238E27FC236}">
                <a16:creationId xmlns:a16="http://schemas.microsoft.com/office/drawing/2014/main" id="{53A8121E-54D3-314E-8CF7-B07970997ACE}"/>
              </a:ext>
            </a:extLst>
          </p:cNvPr>
          <p:cNvCxnSpPr>
            <a:cxnSpLocks/>
          </p:cNvCxnSpPr>
          <p:nvPr/>
        </p:nvCxnSpPr>
        <p:spPr>
          <a:xfrm flipV="1">
            <a:off x="4568592" y="4655527"/>
            <a:ext cx="1312" cy="3675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hoek 3">
            <a:extLst>
              <a:ext uri="{FF2B5EF4-FFF2-40B4-BE49-F238E27FC236}">
                <a16:creationId xmlns:a16="http://schemas.microsoft.com/office/drawing/2014/main" id="{C0D924A8-4BBA-4E48-9864-26D5E92EB38D}"/>
              </a:ext>
            </a:extLst>
          </p:cNvPr>
          <p:cNvSpPr/>
          <p:nvPr/>
        </p:nvSpPr>
        <p:spPr>
          <a:xfrm>
            <a:off x="6870308" y="3299788"/>
            <a:ext cx="22135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Gestructureerde en </a:t>
            </a:r>
          </a:p>
          <a:p>
            <a:r>
              <a:rPr lang="nl-NL" sz="16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gevalideerde informatie</a:t>
            </a:r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80A7D0EA-9456-CD40-981A-085CDADA7BA9}"/>
              </a:ext>
            </a:extLst>
          </p:cNvPr>
          <p:cNvGrpSpPr/>
          <p:nvPr/>
        </p:nvGrpSpPr>
        <p:grpSpPr>
          <a:xfrm>
            <a:off x="3046892" y="2023174"/>
            <a:ext cx="3027007" cy="3037976"/>
            <a:chOff x="6228529" y="1330287"/>
            <a:chExt cx="4036009" cy="4050635"/>
          </a:xfrm>
        </p:grpSpPr>
        <p:sp>
          <p:nvSpPr>
            <p:cNvPr id="6" name="Ring 5">
              <a:extLst>
                <a:ext uri="{FF2B5EF4-FFF2-40B4-BE49-F238E27FC236}">
                  <a16:creationId xmlns:a16="http://schemas.microsoft.com/office/drawing/2014/main" id="{9E818830-5756-644D-9298-7AD0758C6DC9}"/>
                </a:ext>
              </a:extLst>
            </p:cNvPr>
            <p:cNvSpPr/>
            <p:nvPr/>
          </p:nvSpPr>
          <p:spPr>
            <a:xfrm>
              <a:off x="6228529" y="1330287"/>
              <a:ext cx="4036009" cy="4050635"/>
            </a:xfrm>
            <a:prstGeom prst="donut">
              <a:avLst>
                <a:gd name="adj" fmla="val 18107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7000">
                  <a:schemeClr val="bg1">
                    <a:lumMod val="85000"/>
                  </a:schemeClr>
                </a:gs>
                <a:gs pos="47000">
                  <a:schemeClr val="bg1">
                    <a:lumMod val="95000"/>
                  </a:schemeClr>
                </a:gs>
                <a:gs pos="61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>
                  <a:solidFill>
                    <a:schemeClr val="tx1"/>
                  </a:solidFill>
                </a:rPr>
                <a:t> </a:t>
              </a:r>
            </a:p>
          </p:txBody>
        </p:sp>
        <p:grpSp>
          <p:nvGrpSpPr>
            <p:cNvPr id="7" name="Groep 6">
              <a:extLst>
                <a:ext uri="{FF2B5EF4-FFF2-40B4-BE49-F238E27FC236}">
                  <a16:creationId xmlns:a16="http://schemas.microsoft.com/office/drawing/2014/main" id="{F8A53C0A-0567-4141-B9F2-6617D13E4F8F}"/>
                </a:ext>
              </a:extLst>
            </p:cNvPr>
            <p:cNvGrpSpPr/>
            <p:nvPr/>
          </p:nvGrpSpPr>
          <p:grpSpPr>
            <a:xfrm>
              <a:off x="7324313" y="2578590"/>
              <a:ext cx="1844442" cy="1633085"/>
              <a:chOff x="4793425" y="2176915"/>
              <a:chExt cx="2982395" cy="3399011"/>
            </a:xfrm>
          </p:grpSpPr>
          <p:pic>
            <p:nvPicPr>
              <p:cNvPr id="8" name="Graphic 7" descr="Gebouw">
                <a:extLst>
                  <a:ext uri="{FF2B5EF4-FFF2-40B4-BE49-F238E27FC236}">
                    <a16:creationId xmlns:a16="http://schemas.microsoft.com/office/drawing/2014/main" id="{0B1C370E-01A9-124D-A282-7D193D8322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793425" y="2593531"/>
                <a:ext cx="2982395" cy="2982395"/>
              </a:xfrm>
              <a:prstGeom prst="rect">
                <a:avLst/>
              </a:prstGeom>
            </p:spPr>
          </p:pic>
          <p:sp>
            <p:nvSpPr>
              <p:cNvPr id="9" name="Afgeronde rechthoek 8">
                <a:extLst>
                  <a:ext uri="{FF2B5EF4-FFF2-40B4-BE49-F238E27FC236}">
                    <a16:creationId xmlns:a16="http://schemas.microsoft.com/office/drawing/2014/main" id="{57761D6E-FA14-FE49-99EC-B507D215FF5B}"/>
                  </a:ext>
                </a:extLst>
              </p:cNvPr>
              <p:cNvSpPr/>
              <p:nvPr/>
            </p:nvSpPr>
            <p:spPr>
              <a:xfrm>
                <a:off x="5406445" y="2176915"/>
                <a:ext cx="1756356" cy="416616"/>
              </a:xfrm>
              <a:prstGeom prst="roundRect">
                <a:avLst>
                  <a:gd name="adj" fmla="val 50000"/>
                </a:avLst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800" dirty="0">
                    <a:solidFill>
                      <a:schemeClr val="tx1"/>
                    </a:solidFill>
                    <a:latin typeface="Helvetica Neue Light" panose="02000403000000020004" pitchFamily="2" charset="0"/>
                    <a:ea typeface="Helvetica Neue Light" panose="02000403000000020004" pitchFamily="2" charset="0"/>
                  </a:rPr>
                  <a:t>GEMEENTE</a:t>
                </a:r>
              </a:p>
            </p:txBody>
          </p:sp>
          <p:cxnSp>
            <p:nvCxnSpPr>
              <p:cNvPr id="10" name="Rechte verbindingslijn 9">
                <a:extLst>
                  <a:ext uri="{FF2B5EF4-FFF2-40B4-BE49-F238E27FC236}">
                    <a16:creationId xmlns:a16="http://schemas.microsoft.com/office/drawing/2014/main" id="{6EA868AF-F45D-2446-9E37-643C8701CFD5}"/>
                  </a:ext>
                </a:extLst>
              </p:cNvPr>
              <p:cNvCxnSpPr/>
              <p:nvPr/>
            </p:nvCxnSpPr>
            <p:spPr>
              <a:xfrm>
                <a:off x="6096000" y="2614384"/>
                <a:ext cx="0" cy="442644"/>
              </a:xfrm>
              <a:prstGeom prst="line">
                <a:avLst/>
              </a:prstGeom>
              <a:ln w="666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Rechte verbindingslijn 10">
                <a:extLst>
                  <a:ext uri="{FF2B5EF4-FFF2-40B4-BE49-F238E27FC236}">
                    <a16:creationId xmlns:a16="http://schemas.microsoft.com/office/drawing/2014/main" id="{B67A13D1-5471-614D-9002-341D5B92EC76}"/>
                  </a:ext>
                </a:extLst>
              </p:cNvPr>
              <p:cNvCxnSpPr/>
              <p:nvPr/>
            </p:nvCxnSpPr>
            <p:spPr>
              <a:xfrm>
                <a:off x="6400800" y="2614384"/>
                <a:ext cx="0" cy="442644"/>
              </a:xfrm>
              <a:prstGeom prst="line">
                <a:avLst/>
              </a:prstGeom>
              <a:ln w="666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2AB184E8-4223-E245-88DA-8BDFC4DAC737}"/>
              </a:ext>
            </a:extLst>
          </p:cNvPr>
          <p:cNvCxnSpPr>
            <a:cxnSpLocks/>
          </p:cNvCxnSpPr>
          <p:nvPr/>
        </p:nvCxnSpPr>
        <p:spPr>
          <a:xfrm>
            <a:off x="1554747" y="3542161"/>
            <a:ext cx="1903064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ep 12">
            <a:extLst>
              <a:ext uri="{FF2B5EF4-FFF2-40B4-BE49-F238E27FC236}">
                <a16:creationId xmlns:a16="http://schemas.microsoft.com/office/drawing/2014/main" id="{486F7297-9A05-7445-8BAC-CF318311B600}"/>
              </a:ext>
            </a:extLst>
          </p:cNvPr>
          <p:cNvGrpSpPr/>
          <p:nvPr/>
        </p:nvGrpSpPr>
        <p:grpSpPr>
          <a:xfrm>
            <a:off x="4265390" y="3390798"/>
            <a:ext cx="533708" cy="508842"/>
            <a:chOff x="9318175" y="1637117"/>
            <a:chExt cx="711610" cy="678456"/>
          </a:xfrm>
        </p:grpSpPr>
        <p:sp>
          <p:nvSpPr>
            <p:cNvPr id="14" name="Ovaal 13">
              <a:extLst>
                <a:ext uri="{FF2B5EF4-FFF2-40B4-BE49-F238E27FC236}">
                  <a16:creationId xmlns:a16="http://schemas.microsoft.com/office/drawing/2014/main" id="{79FA330B-E329-2747-9DEA-CA4B63F6C604}"/>
                </a:ext>
              </a:extLst>
            </p:cNvPr>
            <p:cNvSpPr/>
            <p:nvPr/>
          </p:nvSpPr>
          <p:spPr>
            <a:xfrm>
              <a:off x="9318175" y="1637117"/>
              <a:ext cx="711610" cy="6784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>
              <a:extLst>
                <a:ext uri="{FF2B5EF4-FFF2-40B4-BE49-F238E27FC236}">
                  <a16:creationId xmlns:a16="http://schemas.microsoft.com/office/drawing/2014/main" id="{6A89E9E1-502C-8545-9897-50EF5D8803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415860" y="1688746"/>
              <a:ext cx="516239" cy="575197"/>
            </a:xfrm>
            <a:prstGeom prst="rect">
              <a:avLst/>
            </a:prstGeom>
          </p:spPr>
        </p:pic>
      </p:grpSp>
      <p:pic>
        <p:nvPicPr>
          <p:cNvPr id="16" name="Graphic 15" descr="Open enveloppe">
            <a:extLst>
              <a:ext uri="{FF2B5EF4-FFF2-40B4-BE49-F238E27FC236}">
                <a16:creationId xmlns:a16="http://schemas.microsoft.com/office/drawing/2014/main" id="{32B98DCE-5474-9146-8EDC-651D55CB48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0743" y="3135431"/>
            <a:ext cx="685800" cy="685800"/>
          </a:xfrm>
          <a:prstGeom prst="rect">
            <a:avLst/>
          </a:prstGeom>
        </p:spPr>
      </p:pic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C46613D0-A967-4C48-9064-5B2FC75B2E50}"/>
              </a:ext>
            </a:extLst>
          </p:cNvPr>
          <p:cNvCxnSpPr>
            <a:cxnSpLocks/>
          </p:cNvCxnSpPr>
          <p:nvPr/>
        </p:nvCxnSpPr>
        <p:spPr>
          <a:xfrm>
            <a:off x="5651849" y="3542162"/>
            <a:ext cx="11060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F4C9476A-89E6-8F49-8915-9A7896682984}"/>
              </a:ext>
            </a:extLst>
          </p:cNvPr>
          <p:cNvSpPr txBox="1"/>
          <p:nvPr/>
        </p:nvSpPr>
        <p:spPr>
          <a:xfrm>
            <a:off x="719540" y="1701959"/>
            <a:ext cx="27302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Standaard vragen:</a:t>
            </a:r>
          </a:p>
          <a:p>
            <a:pPr algn="r"/>
            <a:r>
              <a:rPr lang="nl-NL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Van wie of wat is het afkomstig</a:t>
            </a:r>
          </a:p>
          <a:p>
            <a:pPr algn="r"/>
            <a:r>
              <a:rPr lang="nl-NL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Wat is het</a:t>
            </a:r>
          </a:p>
          <a:p>
            <a:pPr algn="r"/>
            <a:r>
              <a:rPr lang="nl-NL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Waar gaat het over</a:t>
            </a:r>
          </a:p>
          <a:p>
            <a:pPr algn="r"/>
            <a:r>
              <a:rPr lang="nl-NL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Voor wie of welk proces is het bedoeld</a:t>
            </a:r>
          </a:p>
          <a:p>
            <a:pPr algn="r"/>
            <a:r>
              <a:rPr lang="nl-NL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Is het volledig</a:t>
            </a:r>
          </a:p>
          <a:p>
            <a:pPr algn="r"/>
            <a:r>
              <a:rPr lang="nl-NL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Wat is de relevante content</a:t>
            </a:r>
          </a:p>
          <a:p>
            <a:pPr algn="r"/>
            <a:r>
              <a:rPr lang="nl-NL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Wat is de urgentie</a:t>
            </a:r>
          </a:p>
        </p:txBody>
      </p:sp>
      <p:sp>
        <p:nvSpPr>
          <p:cNvPr id="19" name="Blik 18">
            <a:extLst>
              <a:ext uri="{FF2B5EF4-FFF2-40B4-BE49-F238E27FC236}">
                <a16:creationId xmlns:a16="http://schemas.microsoft.com/office/drawing/2014/main" id="{804D4EEF-FC58-1F4B-84D2-C774D03912C1}"/>
              </a:ext>
            </a:extLst>
          </p:cNvPr>
          <p:cNvSpPr/>
          <p:nvPr/>
        </p:nvSpPr>
        <p:spPr>
          <a:xfrm>
            <a:off x="4333685" y="5120199"/>
            <a:ext cx="488540" cy="372923"/>
          </a:xfrm>
          <a:prstGeom prst="ca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20" name="Rechte verbindingslijn met pijl 19">
            <a:extLst>
              <a:ext uri="{FF2B5EF4-FFF2-40B4-BE49-F238E27FC236}">
                <a16:creationId xmlns:a16="http://schemas.microsoft.com/office/drawing/2014/main" id="{A68C79C2-B6D1-EB40-A4BA-C5987180D069}"/>
              </a:ext>
            </a:extLst>
          </p:cNvPr>
          <p:cNvCxnSpPr>
            <a:cxnSpLocks/>
          </p:cNvCxnSpPr>
          <p:nvPr/>
        </p:nvCxnSpPr>
        <p:spPr>
          <a:xfrm flipV="1">
            <a:off x="4568592" y="4655527"/>
            <a:ext cx="1312" cy="3675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vak 20">
            <a:extLst>
              <a:ext uri="{FF2B5EF4-FFF2-40B4-BE49-F238E27FC236}">
                <a16:creationId xmlns:a16="http://schemas.microsoft.com/office/drawing/2014/main" id="{0CE1FF53-05A9-8145-8296-51283E5209EC}"/>
              </a:ext>
            </a:extLst>
          </p:cNvPr>
          <p:cNvSpPr txBox="1"/>
          <p:nvPr/>
        </p:nvSpPr>
        <p:spPr>
          <a:xfrm>
            <a:off x="5091886" y="5100706"/>
            <a:ext cx="11199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Kennis</a:t>
            </a:r>
          </a:p>
          <a:p>
            <a:r>
              <a:rPr lang="nl-NL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Informatie</a:t>
            </a:r>
          </a:p>
        </p:txBody>
      </p:sp>
      <p:grpSp>
        <p:nvGrpSpPr>
          <p:cNvPr id="22" name="Groep 21">
            <a:extLst>
              <a:ext uri="{FF2B5EF4-FFF2-40B4-BE49-F238E27FC236}">
                <a16:creationId xmlns:a16="http://schemas.microsoft.com/office/drawing/2014/main" id="{F4A35058-19A7-8143-B228-0521B8A9D3A5}"/>
              </a:ext>
            </a:extLst>
          </p:cNvPr>
          <p:cNvGrpSpPr/>
          <p:nvPr/>
        </p:nvGrpSpPr>
        <p:grpSpPr>
          <a:xfrm>
            <a:off x="4346490" y="1401576"/>
            <a:ext cx="655498" cy="621597"/>
            <a:chOff x="5729990" y="249475"/>
            <a:chExt cx="1324298" cy="1333345"/>
          </a:xfrm>
        </p:grpSpPr>
        <p:pic>
          <p:nvPicPr>
            <p:cNvPr id="23" name="Graphic 22" descr="Hoofd met radertjes">
              <a:extLst>
                <a:ext uri="{FF2B5EF4-FFF2-40B4-BE49-F238E27FC236}">
                  <a16:creationId xmlns:a16="http://schemas.microsoft.com/office/drawing/2014/main" id="{E01067EF-9292-FB4B-8B44-C357456B637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139888" y="249475"/>
              <a:ext cx="914400" cy="914400"/>
            </a:xfrm>
            <a:prstGeom prst="rect">
              <a:avLst/>
            </a:prstGeom>
          </p:spPr>
        </p:pic>
        <p:pic>
          <p:nvPicPr>
            <p:cNvPr id="24" name="Graphic 23" descr="Boeken">
              <a:extLst>
                <a:ext uri="{FF2B5EF4-FFF2-40B4-BE49-F238E27FC236}">
                  <a16:creationId xmlns:a16="http://schemas.microsoft.com/office/drawing/2014/main" id="{665A4635-9C1E-DE4F-B38B-2AB25271122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729990" y="668420"/>
              <a:ext cx="914400" cy="914400"/>
            </a:xfrm>
            <a:prstGeom prst="rect">
              <a:avLst/>
            </a:prstGeom>
          </p:spPr>
        </p:pic>
      </p:grpSp>
      <p:cxnSp>
        <p:nvCxnSpPr>
          <p:cNvPr id="25" name="Rechte verbindingslijn met pijl 24">
            <a:extLst>
              <a:ext uri="{FF2B5EF4-FFF2-40B4-BE49-F238E27FC236}">
                <a16:creationId xmlns:a16="http://schemas.microsoft.com/office/drawing/2014/main" id="{87213645-6972-4746-8DE9-5EC3E41BD647}"/>
              </a:ext>
            </a:extLst>
          </p:cNvPr>
          <p:cNvCxnSpPr>
            <a:cxnSpLocks/>
          </p:cNvCxnSpPr>
          <p:nvPr/>
        </p:nvCxnSpPr>
        <p:spPr>
          <a:xfrm>
            <a:off x="4578292" y="2073642"/>
            <a:ext cx="0" cy="3865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fgeronde rechthoek 25">
            <a:extLst>
              <a:ext uri="{FF2B5EF4-FFF2-40B4-BE49-F238E27FC236}">
                <a16:creationId xmlns:a16="http://schemas.microsoft.com/office/drawing/2014/main" id="{E1035DB7-AF1D-0643-A8B3-B659D81BB46B}"/>
              </a:ext>
            </a:extLst>
          </p:cNvPr>
          <p:cNvSpPr/>
          <p:nvPr/>
        </p:nvSpPr>
        <p:spPr>
          <a:xfrm>
            <a:off x="3203468" y="966715"/>
            <a:ext cx="2730247" cy="359047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Focus op e-mail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CBEC5E4-2EE2-8E43-B0F5-5E69B34150A2}"/>
              </a:ext>
            </a:extLst>
          </p:cNvPr>
          <p:cNvSpPr txBox="1"/>
          <p:nvPr/>
        </p:nvSpPr>
        <p:spPr>
          <a:xfrm>
            <a:off x="5053334" y="1568120"/>
            <a:ext cx="111992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Processen</a:t>
            </a:r>
          </a:p>
          <a:p>
            <a:r>
              <a:rPr lang="nl-NL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Procedures</a:t>
            </a:r>
          </a:p>
          <a:p>
            <a:r>
              <a:rPr lang="nl-NL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Regels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DB2A8C9-E412-4644-A920-96796C9441AE}"/>
              </a:ext>
            </a:extLst>
          </p:cNvPr>
          <p:cNvSpPr txBox="1"/>
          <p:nvPr/>
        </p:nvSpPr>
        <p:spPr>
          <a:xfrm>
            <a:off x="1809052" y="4045487"/>
            <a:ext cx="20134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Wat weten we: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NL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Header informatie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NL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Body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NL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Bijlagen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NL" sz="1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Hyperlinks</a:t>
            </a:r>
          </a:p>
        </p:txBody>
      </p:sp>
    </p:spTree>
    <p:extLst>
      <p:ext uri="{BB962C8B-B14F-4D97-AF65-F5344CB8AC3E}">
        <p14:creationId xmlns:p14="http://schemas.microsoft.com/office/powerpoint/2010/main" val="265389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362712" y="552262"/>
            <a:ext cx="7464552" cy="79626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altLang="nl-NL" sz="3200" dirty="0">
              <a:latin typeface="Helvetica Neue Light" panose="02000503000000020004" pitchFamily="2" charset="0"/>
              <a:ea typeface="Helvetica Neue Light" panose="02000503000000020004" pitchFamily="2" charset="0"/>
              <a:cs typeface="Helvetica Neue Light" panose="02000503000000020004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altLang="nl-NL" sz="3200" b="1" dirty="0">
                <a:solidFill>
                  <a:srgbClr val="00A9F3"/>
                </a:solidFill>
                <a:latin typeface="Helvetica Neue Light" panose="02000503000000020004" pitchFamily="2" charset="0"/>
                <a:ea typeface="Helvetica Neue Light" panose="02000503000000020004" pitchFamily="2" charset="0"/>
                <a:cs typeface="Helvetica Neue Light" panose="02000503000000020004" pitchFamily="2" charset="0"/>
              </a:rPr>
              <a:t>Living Lab: inrichting</a:t>
            </a:r>
            <a:endParaRPr lang="nl-NL" sz="3200" b="1" dirty="0">
              <a:solidFill>
                <a:srgbClr val="00A9F3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FA9723F4-5611-8445-A90A-2DC344BC8A9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70295" y="1535113"/>
            <a:ext cx="6501837" cy="46275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nl-NL" altLang="nl-NL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179388" indent="-179388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nl-NL" altLang="nl-NL" dirty="0">
                <a:latin typeface="Helvetica Neue Light" charset="0"/>
                <a:ea typeface="Helvetica Neue Light" charset="0"/>
                <a:cs typeface="Helvetica Neue Light" charset="0"/>
              </a:rPr>
              <a:t>Parkeerproces Den Haag: interessante mix</a:t>
            </a:r>
          </a:p>
          <a:p>
            <a:pPr marL="179388" indent="-179388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nl-NL" altLang="nl-NL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179388" indent="-179388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nl-NL" altLang="nl-NL" dirty="0">
                <a:latin typeface="Helvetica Neue Light" charset="0"/>
                <a:ea typeface="Helvetica Neue Light" charset="0"/>
                <a:cs typeface="Helvetica Neue Light" charset="0"/>
              </a:rPr>
              <a:t>Living lab generiek ingericht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nl-NL" altLang="nl-NL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179388" indent="-179388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nl-NL" altLang="nl-NL" dirty="0">
                <a:latin typeface="Helvetica Neue Light" charset="0"/>
                <a:ea typeface="Helvetica Neue Light" charset="0"/>
                <a:cs typeface="Helvetica Neue Light" charset="0"/>
              </a:rPr>
              <a:t>Had elk ander willekeurig proces kunnen zijn: principes moeten standaard toepasbaar zijn</a:t>
            </a:r>
          </a:p>
          <a:p>
            <a:pPr marL="179388" indent="-179388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nl-NL" altLang="nl-NL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pic>
        <p:nvPicPr>
          <p:cNvPr id="6" name="Afbeelding 12">
            <a:extLst>
              <a:ext uri="{FF2B5EF4-FFF2-40B4-BE49-F238E27FC236}">
                <a16:creationId xmlns:a16="http://schemas.microsoft.com/office/drawing/2014/main" id="{BDD1A061-3CD4-F44F-872C-8F05E5C5CB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264" y="1535113"/>
            <a:ext cx="2324100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932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D1C28C87-DCB7-5049-874E-07DF8C37DAC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94471" y="950392"/>
          <a:ext cx="11352971" cy="5331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0330">
                  <a:extLst>
                    <a:ext uri="{9D8B030D-6E8A-4147-A177-3AD203B41FA5}">
                      <a16:colId xmlns:a16="http://schemas.microsoft.com/office/drawing/2014/main" val="1604318472"/>
                    </a:ext>
                  </a:extLst>
                </a:gridCol>
                <a:gridCol w="886887">
                  <a:extLst>
                    <a:ext uri="{9D8B030D-6E8A-4147-A177-3AD203B41FA5}">
                      <a16:colId xmlns:a16="http://schemas.microsoft.com/office/drawing/2014/main" val="837907212"/>
                    </a:ext>
                  </a:extLst>
                </a:gridCol>
                <a:gridCol w="1742979">
                  <a:extLst>
                    <a:ext uri="{9D8B030D-6E8A-4147-A177-3AD203B41FA5}">
                      <a16:colId xmlns:a16="http://schemas.microsoft.com/office/drawing/2014/main" val="2375274455"/>
                    </a:ext>
                  </a:extLst>
                </a:gridCol>
                <a:gridCol w="1742979">
                  <a:extLst>
                    <a:ext uri="{9D8B030D-6E8A-4147-A177-3AD203B41FA5}">
                      <a16:colId xmlns:a16="http://schemas.microsoft.com/office/drawing/2014/main" val="182293481"/>
                    </a:ext>
                  </a:extLst>
                </a:gridCol>
                <a:gridCol w="1742979">
                  <a:extLst>
                    <a:ext uri="{9D8B030D-6E8A-4147-A177-3AD203B41FA5}">
                      <a16:colId xmlns:a16="http://schemas.microsoft.com/office/drawing/2014/main" val="1456398242"/>
                    </a:ext>
                  </a:extLst>
                </a:gridCol>
                <a:gridCol w="1742979">
                  <a:extLst>
                    <a:ext uri="{9D8B030D-6E8A-4147-A177-3AD203B41FA5}">
                      <a16:colId xmlns:a16="http://schemas.microsoft.com/office/drawing/2014/main" val="239860769"/>
                    </a:ext>
                  </a:extLst>
                </a:gridCol>
                <a:gridCol w="845827">
                  <a:extLst>
                    <a:ext uri="{9D8B030D-6E8A-4147-A177-3AD203B41FA5}">
                      <a16:colId xmlns:a16="http://schemas.microsoft.com/office/drawing/2014/main" val="4248941619"/>
                    </a:ext>
                  </a:extLst>
                </a:gridCol>
                <a:gridCol w="363377">
                  <a:extLst>
                    <a:ext uri="{9D8B030D-6E8A-4147-A177-3AD203B41FA5}">
                      <a16:colId xmlns:a16="http://schemas.microsoft.com/office/drawing/2014/main" val="411643733"/>
                    </a:ext>
                  </a:extLst>
                </a:gridCol>
                <a:gridCol w="954634">
                  <a:extLst>
                    <a:ext uri="{9D8B030D-6E8A-4147-A177-3AD203B41FA5}">
                      <a16:colId xmlns:a16="http://schemas.microsoft.com/office/drawing/2014/main" val="1337586860"/>
                    </a:ext>
                  </a:extLst>
                </a:gridCol>
              </a:tblGrid>
              <a:tr h="683443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Gemmaproces</a:t>
                      </a:r>
                      <a:endParaRPr lang="nl-N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Procestype</a:t>
                      </a:r>
                      <a:endParaRPr lang="nl-N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Selectieproces </a:t>
                      </a:r>
                      <a:endParaRPr lang="nl-N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Documentsoort</a:t>
                      </a:r>
                      <a:endParaRPr lang="nl-N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Documenttype</a:t>
                      </a:r>
                      <a:endParaRPr lang="nl-N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Bijlagen</a:t>
                      </a:r>
                      <a:endParaRPr lang="nl-N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Resultaat (default)</a:t>
                      </a:r>
                      <a:endParaRPr lang="nl-N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B/V</a:t>
                      </a:r>
                      <a:endParaRPr lang="nl-N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Bewaartermijn</a:t>
                      </a:r>
                      <a:endParaRPr lang="nl-N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extLst>
                  <a:ext uri="{0D108BD9-81ED-4DB2-BD59-A6C34878D82A}">
                    <a16:rowId xmlns:a16="http://schemas.microsoft.com/office/drawing/2014/main" val="1776113227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Behandelen aanvraag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Uitvoerend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Toestemming verlenen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Aanvraag (parkeervergunning)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Bewonersparkeervergunning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Verstrekt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V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5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extLst>
                  <a:ext uri="{0D108BD9-81ED-4DB2-BD59-A6C34878D82A}">
                    <a16:rowId xmlns:a16="http://schemas.microsoft.com/office/drawing/2014/main" val="3099237235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Behandelen aanvraag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Uitvoerend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Toestemming verlenen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Aanvraag (parkeervergunning)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Bezoekersparkeervergunning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Verstrekt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V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5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extLst>
                  <a:ext uri="{0D108BD9-81ED-4DB2-BD59-A6C34878D82A}">
                    <a16:rowId xmlns:a16="http://schemas.microsoft.com/office/drawing/2014/main" val="3407074709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Behandelen aanvraag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Uitvoerend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Toestemming verlenen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Aanvraag (parkeervergunning)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Bedrijfsparkeervergunning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Verstrekt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V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5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extLst>
                  <a:ext uri="{0D108BD9-81ED-4DB2-BD59-A6C34878D82A}">
                    <a16:rowId xmlns:a16="http://schemas.microsoft.com/office/drawing/2014/main" val="717028733"/>
                  </a:ext>
                </a:extLst>
              </a:tr>
              <a:tr h="683443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Behandelen aanvraag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Uitvoerend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Toestemming verlenen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Aanvraag (parkeervergunning)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Wijzigen / opzeggen parkeervergunning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Verstrekt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V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5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extLst>
                  <a:ext uri="{0D108BD9-81ED-4DB2-BD59-A6C34878D82A}">
                    <a16:rowId xmlns:a16="http://schemas.microsoft.com/office/drawing/2014/main" val="1718176146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Behandelen aanvraag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Uitvoerend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Toestemming verlenen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Aanvraag (parkeervergunning)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Huisartsenparkeervergunning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Verstrekt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V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5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extLst>
                  <a:ext uri="{0D108BD9-81ED-4DB2-BD59-A6C34878D82A}">
                    <a16:rowId xmlns:a16="http://schemas.microsoft.com/office/drawing/2014/main" val="3352412922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Behandelen aanvraag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Uitvoerend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Toestemming verlenen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Aanvraag (parkeervergunning)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Tijdelijke kentekenwijziging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Verstrekt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V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5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extLst>
                  <a:ext uri="{0D108BD9-81ED-4DB2-BD59-A6C34878D82A}">
                    <a16:rowId xmlns:a16="http://schemas.microsoft.com/office/drawing/2014/main" val="1156977493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Behandelen aanvraag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Uitvoerend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Toestemming verlenen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Aanvraag (parkeervergunning)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Kentekenwijziging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Verstrekt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V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5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extLst>
                  <a:ext uri="{0D108BD9-81ED-4DB2-BD59-A6C34878D82A}">
                    <a16:rowId xmlns:a16="http://schemas.microsoft.com/office/drawing/2014/main" val="1955494974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Behandelen aanvraag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Uitvoerend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Voorzieningen verstrekken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Aanvraag (parkeervergunning)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Gehandicaptenparkeervergunning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Medisch advies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Verstrekt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V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7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extLst>
                  <a:ext uri="{0D108BD9-81ED-4DB2-BD59-A6C34878D82A}">
                    <a16:rowId xmlns:a16="http://schemas.microsoft.com/office/drawing/2014/main" val="2771118993"/>
                  </a:ext>
                </a:extLst>
              </a:tr>
              <a:tr h="683443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Verzoeken; vragen beantwoorden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Uitvoerend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Verzoeken behandelen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Informatieverzoek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E-mail met burgervraag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Ingewilligd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V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3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extLst>
                  <a:ext uri="{0D108BD9-81ED-4DB2-BD59-A6C34878D82A}">
                    <a16:rowId xmlns:a16="http://schemas.microsoft.com/office/drawing/2014/main" val="2757755222"/>
                  </a:ext>
                </a:extLst>
              </a:tr>
              <a:tr h="683443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Verzoeken; vragen beantwoorden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Uitvoerend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Verzoeken behandelen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Informatieverzoek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E-mail met WOB verzoek parkeren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Ingewilligd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V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 dirty="0">
                          <a:effectLst/>
                        </a:rPr>
                        <a:t>7</a:t>
                      </a:r>
                      <a:endParaRPr lang="nl-N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6" marR="5236" marT="5236" marB="0" anchor="b"/>
                </a:tc>
                <a:extLst>
                  <a:ext uri="{0D108BD9-81ED-4DB2-BD59-A6C34878D82A}">
                    <a16:rowId xmlns:a16="http://schemas.microsoft.com/office/drawing/2014/main" val="1232996416"/>
                  </a:ext>
                </a:extLst>
              </a:tr>
            </a:tbl>
          </a:graphicData>
        </a:graphic>
      </p:graphicFrame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362712" y="552262"/>
            <a:ext cx="7464552" cy="7962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altLang="nl-NL" sz="3200" dirty="0">
              <a:latin typeface="Helvetica Neue Light" panose="02000503000000020004" pitchFamily="2" charset="0"/>
              <a:ea typeface="Helvetica Neue Light" panose="02000503000000020004" pitchFamily="2" charset="0"/>
              <a:cs typeface="Helvetica Neue Light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610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E682828B-D4B0-354C-98E3-76E794DCC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Resultaten in cijfers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A68DA2D-6F2C-2048-8DDE-1FC7A0412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Verwerkte mails: 10.002</a:t>
            </a:r>
          </a:p>
          <a:p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Soort </a:t>
            </a:r>
          </a:p>
          <a:p>
            <a:pPr lvl="2"/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Aanvraag vergunning (diverse): 8.048</a:t>
            </a:r>
          </a:p>
          <a:p>
            <a:pPr lvl="2"/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Wijziging: 1.120</a:t>
            </a:r>
          </a:p>
          <a:p>
            <a:pPr lvl="1"/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Burgervragen: 215 </a:t>
            </a:r>
          </a:p>
          <a:p>
            <a:pPr lvl="1"/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Uitval: 619 </a:t>
            </a:r>
          </a:p>
          <a:p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Herkenningspercentage rond de 89 %</a:t>
            </a:r>
          </a:p>
          <a:p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Een aantal aantal uitgelezen velden:</a:t>
            </a:r>
          </a:p>
          <a:p>
            <a:pPr lvl="1"/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Naam: 6.854</a:t>
            </a:r>
          </a:p>
          <a:p>
            <a:pPr lvl="1"/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BSN (inclusief controle): 7.162 </a:t>
            </a:r>
          </a:p>
          <a:p>
            <a:pPr lvl="1"/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Kenteken: 3.644</a:t>
            </a:r>
          </a:p>
          <a:p>
            <a:pPr lvl="1"/>
            <a:r>
              <a:rPr lang="nl-NL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Etc. </a:t>
            </a:r>
          </a:p>
        </p:txBody>
      </p:sp>
    </p:spTree>
    <p:extLst>
      <p:ext uri="{BB962C8B-B14F-4D97-AF65-F5344CB8AC3E}">
        <p14:creationId xmlns:p14="http://schemas.microsoft.com/office/powerpoint/2010/main" val="3806508911"/>
      </p:ext>
    </p:extLst>
  </p:cSld>
  <p:clrMapOvr>
    <a:masterClrMapping/>
  </p:clrMapOvr>
</p:sld>
</file>

<file path=ppt/theme/theme1.xml><?xml version="1.0" encoding="utf-8"?>
<a:theme xmlns:a="http://schemas.openxmlformats.org/drawingml/2006/main" name="VNG_Academie">
  <a:themeElements>
    <a:clrScheme name="Aangepast 17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3C"/>
      </a:accent5>
      <a:accent6>
        <a:srgbClr val="C20015"/>
      </a:accent6>
      <a:hlink>
        <a:srgbClr val="999999"/>
      </a:hlink>
      <a:folHlink>
        <a:srgbClr val="CCCCCC"/>
      </a:folHlink>
    </a:clrScheme>
    <a:fontScheme name="V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NG_Realisatie.potx" id="{F484F4E8-B658-4C50-85C6-BE2C03AA5488}" vid="{7B9B7332-BBE6-418A-ADCE-BAA95B9FDDAE}"/>
    </a:ext>
  </a:extLst>
</a:theme>
</file>

<file path=ppt/theme/theme2.xml><?xml version="1.0" encoding="utf-8"?>
<a:theme xmlns:a="http://schemas.openxmlformats.org/drawingml/2006/main" name="VNG Titels">
  <a:themeElements>
    <a:clrScheme name="Aangepast 23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41"/>
      </a:accent5>
      <a:accent6>
        <a:srgbClr val="C20016"/>
      </a:accent6>
      <a:hlink>
        <a:srgbClr val="999999"/>
      </a:hlink>
      <a:folHlink>
        <a:srgbClr val="CCCCCC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NG_Realisatie.potx" id="{F484F4E8-B658-4C50-85C6-BE2C03AA5488}" vid="{6BF90099-68E9-41D6-BACD-A9720FFAC8B6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9527FA-649B-4223-84FB-4727B91E14A4}"/>
</file>

<file path=customXml/itemProps2.xml><?xml version="1.0" encoding="utf-8"?>
<ds:datastoreItem xmlns:ds="http://schemas.openxmlformats.org/officeDocument/2006/customXml" ds:itemID="{7C39AF9A-99E7-4159-9B2F-937759F46045}"/>
</file>

<file path=docProps/app.xml><?xml version="1.0" encoding="utf-8"?>
<Properties xmlns="http://schemas.openxmlformats.org/officeDocument/2006/extended-properties" xmlns:vt="http://schemas.openxmlformats.org/officeDocument/2006/docPropsVTypes">
  <Template>VNG_Realisatie</Template>
  <TotalTime>10525</TotalTime>
  <Words>932</Words>
  <Application>Microsoft Macintosh PowerPoint</Application>
  <PresentationFormat>Breedbeeld</PresentationFormat>
  <Paragraphs>261</Paragraphs>
  <Slides>13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Calibri</vt:lpstr>
      <vt:lpstr>Helvetica Neue Light</vt:lpstr>
      <vt:lpstr>VNG_Academie</vt:lpstr>
      <vt:lpstr>VNG Titels</vt:lpstr>
      <vt:lpstr>Living Lab: toegepaste innovatie Kennisbijeenkomst e-mailarchivering Nationaal Archief    </vt:lpstr>
      <vt:lpstr>Selectie van sleutelfunctionarissen </vt:lpstr>
      <vt:lpstr>PowerPoint-presentatie</vt:lpstr>
      <vt:lpstr>Hoofddoelstellingen</vt:lpstr>
      <vt:lpstr>PowerPoint-presentatie</vt:lpstr>
      <vt:lpstr>PowerPoint-presentatie</vt:lpstr>
      <vt:lpstr>PowerPoint-presentatie</vt:lpstr>
      <vt:lpstr>PowerPoint-presentatie</vt:lpstr>
      <vt:lpstr>Resultaten in cijfers</vt:lpstr>
      <vt:lpstr>Resultaten in cijfers</vt:lpstr>
      <vt:lpstr>Resultaten</vt:lpstr>
      <vt:lpstr>Lessons learned Expertteam</vt:lpstr>
      <vt:lpstr>PowerPoint-presentatie</vt:lpstr>
    </vt:vector>
  </TitlesOfParts>
  <Company>Vereninging Nederlandse Gemeenten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Andre Plat</dc:creator>
  <cp:keywords/>
  <cp:lastModifiedBy>Job Pantjes</cp:lastModifiedBy>
  <cp:revision>135</cp:revision>
  <cp:lastPrinted>2019-06-12T06:44:04Z</cp:lastPrinted>
  <dcterms:created xsi:type="dcterms:W3CDTF">2018-02-21T14:45:05Z</dcterms:created>
  <dcterms:modified xsi:type="dcterms:W3CDTF">2019-06-12T07:17:07Z</dcterms:modified>
</cp:coreProperties>
</file>