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theme/theme3.xml" ContentType="application/vnd.openxmlformats-officedocument.theme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theme/theme4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725" r:id="rId2"/>
  </p:sldMasterIdLst>
  <p:notesMasterIdLst>
    <p:notesMasterId r:id="rId16"/>
  </p:notesMasterIdLst>
  <p:handoutMasterIdLst>
    <p:handoutMasterId r:id="rId17"/>
  </p:handoutMasterIdLst>
  <p:sldIdLst>
    <p:sldId id="279" r:id="rId3"/>
    <p:sldId id="299" r:id="rId4"/>
    <p:sldId id="346" r:id="rId5"/>
    <p:sldId id="303" r:id="rId6"/>
    <p:sldId id="354" r:id="rId7"/>
    <p:sldId id="348" r:id="rId8"/>
    <p:sldId id="318" r:id="rId9"/>
    <p:sldId id="321" r:id="rId10"/>
    <p:sldId id="357" r:id="rId11"/>
    <p:sldId id="355" r:id="rId12"/>
    <p:sldId id="361" r:id="rId13"/>
    <p:sldId id="356" r:id="rId14"/>
    <p:sldId id="347" r:id="rId15"/>
  </p:sldIdLst>
  <p:sldSz cx="12192000" cy="6858000"/>
  <p:notesSz cx="6858000" cy="9144000"/>
  <p:defaultTextStyle>
    <a:defPPr>
      <a:defRPr lang="nl-NL"/>
    </a:defPPr>
    <a:lvl1pPr algn="l" defTabSz="912813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charset="0"/>
        <a:ea typeface="ＭＳ Ｐゴシック" charset="-128"/>
        <a:cs typeface="+mn-cs"/>
      </a:defRPr>
    </a:lvl1pPr>
    <a:lvl2pPr marL="455613" indent="1588" algn="l" defTabSz="912813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charset="0"/>
        <a:ea typeface="ＭＳ Ｐゴシック" charset="-128"/>
        <a:cs typeface="+mn-cs"/>
      </a:defRPr>
    </a:lvl2pPr>
    <a:lvl3pPr marL="912813" indent="1588" algn="l" defTabSz="912813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charset="0"/>
        <a:ea typeface="ＭＳ Ｐゴシック" charset="-128"/>
        <a:cs typeface="+mn-cs"/>
      </a:defRPr>
    </a:lvl3pPr>
    <a:lvl4pPr marL="1370013" indent="1588" algn="l" defTabSz="912813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charset="0"/>
        <a:ea typeface="ＭＳ Ｐゴシック" charset="-128"/>
        <a:cs typeface="+mn-cs"/>
      </a:defRPr>
    </a:lvl4pPr>
    <a:lvl5pPr marL="1827213" indent="1588" algn="l" defTabSz="912813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orient="horz" pos="2160" userDrawn="1">
          <p15:clr>
            <a:srgbClr val="A4A3A4"/>
          </p15:clr>
        </p15:guide>
        <p15:guide id="3" pos="7219">
          <p15:clr>
            <a:srgbClr val="A4A3A4"/>
          </p15:clr>
        </p15:guide>
        <p15:guide id="6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A9F3"/>
    <a:srgbClr val="F07E23"/>
    <a:srgbClr val="F0AB00"/>
    <a:srgbClr val="002C64"/>
    <a:srgbClr val="C20016"/>
    <a:srgbClr val="008542"/>
    <a:srgbClr val="33AADC"/>
    <a:srgbClr val="002F5F"/>
    <a:srgbClr val="3DB7E4"/>
    <a:srgbClr val="8EBA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854" autoAdjust="0"/>
    <p:restoredTop sz="86427"/>
  </p:normalViewPr>
  <p:slideViewPr>
    <p:cSldViewPr snapToGrid="0" snapToObjects="1" showGuides="1">
      <p:cViewPr varScale="1">
        <p:scale>
          <a:sx n="95" d="100"/>
          <a:sy n="95" d="100"/>
        </p:scale>
        <p:origin x="1776" y="176"/>
      </p:cViewPr>
      <p:guideLst>
        <p:guide orient="horz" pos="2160"/>
        <p:guide pos="7219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90" d="100"/>
        <a:sy n="9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 showGuides="1">
      <p:cViewPr varScale="1">
        <p:scale>
          <a:sx n="78" d="100"/>
          <a:sy n="78" d="100"/>
        </p:scale>
        <p:origin x="3376" y="1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customXml" Target="../customXml/item2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customXml" Target="../customXml/item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dirty="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C3D4CAB9-543B-124D-AC85-B38EEA6DAD72}" type="datetimeFigureOut">
              <a:rPr lang="nl-NL" altLang="en-US"/>
              <a:pPr/>
              <a:t>12-06-19</a:t>
            </a:fld>
            <a:endParaRPr lang="nl-NL" altLang="en-US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dirty="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E10CD581-2C6F-F24C-A6EA-AEF3E4905845}" type="slidenum">
              <a:rPr lang="nl-NL" altLang="en-US"/>
              <a:pPr/>
              <a:t>‹nr.›</a:t>
            </a:fld>
            <a:endParaRPr lang="nl-NL" altLang="en-US"/>
          </a:p>
        </p:txBody>
      </p:sp>
    </p:spTree>
    <p:extLst>
      <p:ext uri="{BB962C8B-B14F-4D97-AF65-F5344CB8AC3E}">
        <p14:creationId xmlns:p14="http://schemas.microsoft.com/office/powerpoint/2010/main" val="265312270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dirty="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D520C45E-4B48-084A-A24B-FDF519F7717D}" type="datetimeFigureOut">
              <a:rPr lang="nl-NL" altLang="en-US"/>
              <a:pPr/>
              <a:t>12-06-19</a:t>
            </a:fld>
            <a:endParaRPr lang="nl-NL" altLang="en-US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nl-NL" noProof="0" dirty="0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noProof="0" dirty="0"/>
              <a:t>Klik om de tekststijl van het model te bewerken</a:t>
            </a:r>
          </a:p>
          <a:p>
            <a:pPr lvl="1"/>
            <a:r>
              <a:rPr lang="nl-NL" noProof="0" dirty="0"/>
              <a:t>Tweede niveau</a:t>
            </a:r>
          </a:p>
          <a:p>
            <a:pPr lvl="2"/>
            <a:r>
              <a:rPr lang="nl-NL" noProof="0" dirty="0"/>
              <a:t>Derde niveau</a:t>
            </a:r>
          </a:p>
          <a:p>
            <a:pPr lvl="3"/>
            <a:r>
              <a:rPr lang="nl-NL" noProof="0" dirty="0"/>
              <a:t>Vierde niveau</a:t>
            </a:r>
          </a:p>
          <a:p>
            <a:pPr lvl="4"/>
            <a:r>
              <a:rPr lang="nl-NL" noProof="0" dirty="0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dirty="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3399720B-A57D-9C40-A75B-79A2C5AF5111}" type="slidenum">
              <a:rPr lang="nl-NL" altLang="en-US"/>
              <a:pPr/>
              <a:t>‹nr.›</a:t>
            </a:fld>
            <a:endParaRPr lang="nl-NL" altLang="en-US"/>
          </a:p>
        </p:txBody>
      </p:sp>
    </p:spTree>
    <p:extLst>
      <p:ext uri="{BB962C8B-B14F-4D97-AF65-F5344CB8AC3E}">
        <p14:creationId xmlns:p14="http://schemas.microsoft.com/office/powerpoint/2010/main" val="427651866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charset="-128"/>
        <a:cs typeface="+mn-cs"/>
      </a:defRPr>
    </a:lvl1pPr>
    <a:lvl2pPr marL="4556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charset="-128"/>
        <a:cs typeface="+mn-cs"/>
      </a:defRPr>
    </a:lvl2pPr>
    <a:lvl3pPr marL="9128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charset="-128"/>
        <a:cs typeface="+mn-cs"/>
      </a:defRPr>
    </a:lvl3pPr>
    <a:lvl4pPr marL="13700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charset="-128"/>
        <a:cs typeface="+mn-cs"/>
      </a:defRPr>
    </a:lvl4pPr>
    <a:lvl5pPr marL="18272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charset="-128"/>
        <a:cs typeface="+mn-cs"/>
      </a:defRPr>
    </a:lvl5pPr>
    <a:lvl6pPr marL="2285795" algn="l" defTabSz="91431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953" algn="l" defTabSz="91431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113" algn="l" defTabSz="91431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271" algn="l" defTabSz="91431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sz="1200" b="0" i="0" u="none" strike="noStrike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ＭＳ Ｐゴシック" charset="-128"/>
                <a:cs typeface="+mn-cs"/>
              </a:rPr>
              <a:t>Uitnodiging voor deze sessie: Doel van de bijeenkomst is om praktische ervaringen, vragen en knelpunten te delen. Maar ook om elkaar met verschillende oplossingsrichtingen kennis te laten maken.</a:t>
            </a:r>
          </a:p>
          <a:p>
            <a:endParaRPr lang="nl-NL" sz="1200" b="0" i="0" u="none" strike="noStrike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charset="-128"/>
              <a:cs typeface="+mn-cs"/>
            </a:endParaRPr>
          </a:p>
          <a:p>
            <a:r>
              <a:rPr lang="nl-NL" sz="1200" b="0" i="0" u="none" strike="noStrike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ＭＳ Ｐゴシック" charset="-128"/>
                <a:cs typeface="+mn-cs"/>
              </a:rPr>
              <a:t>Hierbij een kennismaking wat er bij het </a:t>
            </a:r>
            <a:r>
              <a:rPr lang="nl-NL" sz="1200" b="0" i="0" u="none" strike="noStrike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ＭＳ Ｐゴシック" charset="-128"/>
                <a:cs typeface="+mn-cs"/>
              </a:rPr>
              <a:t>lviing</a:t>
            </a:r>
            <a:r>
              <a:rPr lang="nl-NL" sz="1200" b="0" i="0" u="none" strike="noStrike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ＭＳ Ｐゴシック" charset="-128"/>
                <a:cs typeface="+mn-cs"/>
              </a:rPr>
              <a:t> lab is gebeurd als een oplossingsrichting</a:t>
            </a:r>
          </a:p>
          <a:p>
            <a:endParaRPr lang="nl-NL" sz="1200" b="0" i="0" u="none" strike="noStrike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charset="-128"/>
              <a:cs typeface="+mn-cs"/>
            </a:endParaRPr>
          </a:p>
          <a:p>
            <a:r>
              <a:rPr lang="nl-NL" dirty="0"/>
              <a:t>Helaas niet een demo laten zien aangezien de tijd daarvoor te kort is</a:t>
            </a:r>
          </a:p>
          <a:p>
            <a:r>
              <a:rPr lang="nl-NL" dirty="0"/>
              <a:t>Uit rapport over de drie pilots: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sz="12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ＭＳ Ｐゴシック" charset="-128"/>
                <a:cs typeface="+mn-cs"/>
              </a:rPr>
              <a:t>Bevorder ’Archivering </a:t>
            </a:r>
            <a:r>
              <a:rPr lang="nl-NL" sz="120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ＭＳ Ｐゴシック" charset="-128"/>
                <a:cs typeface="+mn-cs"/>
              </a:rPr>
              <a:t>by</a:t>
            </a:r>
            <a:r>
              <a:rPr lang="nl-NL" sz="12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ＭＳ Ｐゴシック" charset="-128"/>
                <a:cs typeface="+mn-cs"/>
              </a:rPr>
              <a:t> design‘ naar voorbeeld van de Living Lab e-mailbewaring van Den Haag;</a:t>
            </a:r>
          </a:p>
          <a:p>
            <a:r>
              <a:rPr lang="nl-NL" sz="12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ＭＳ Ｐゴシック" charset="-128"/>
                <a:cs typeface="+mn-cs"/>
              </a:rPr>
              <a:t>·  Experimenteer en zoek naar innovatieve oplossingen</a:t>
            </a:r>
            <a:r>
              <a:rPr lang="nl-NL" dirty="0">
                <a:effectLst/>
              </a:rPr>
              <a:t> . Innovatieve oplossingen zijn er genoeg, belangrijkste is het toepassen</a:t>
            </a:r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99720B-A57D-9C40-A75B-79A2C5AF5111}" type="slidenum">
              <a:rPr lang="nl-NL" altLang="en-US" smtClean="0"/>
              <a:pPr/>
              <a:t>1</a:t>
            </a:fld>
            <a:endParaRPr lang="nl-NL" altLang="en-US"/>
          </a:p>
        </p:txBody>
      </p:sp>
    </p:spTree>
    <p:extLst>
      <p:ext uri="{BB962C8B-B14F-4D97-AF65-F5344CB8AC3E}">
        <p14:creationId xmlns:p14="http://schemas.microsoft.com/office/powerpoint/2010/main" val="16950288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Qua beeldvorming</a:t>
            </a:r>
          </a:p>
          <a:p>
            <a:r>
              <a:rPr lang="nl-NL" dirty="0"/>
              <a:t>Niks over vertellen, verwacht dat dit nog ter sprake komt in andere presentatie(s)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CC3DAF-483A-0649-9B3E-F91814F6B2AE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660640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281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nl-NL" sz="1200" dirty="0">
                <a:latin typeface="Helvetica Neue Light" panose="02000503000000020004" pitchFamily="2" charset="0"/>
                <a:ea typeface="Helvetica Neue Light" panose="02000503000000020004" pitchFamily="2" charset="0"/>
                <a:cs typeface="Helvetica Neue Light" panose="02000503000000020004" pitchFamily="2" charset="0"/>
              </a:rPr>
              <a:t>FEB gekozen maar kan ook een mailbox zijn van een medewerker</a:t>
            </a:r>
          </a:p>
          <a:p>
            <a:pPr marL="0" marR="0" lvl="0" indent="0" algn="l" defTabSz="91281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nl-NL" sz="1200" dirty="0">
                <a:latin typeface="Helvetica Neue Light" panose="02000503000000020004" pitchFamily="2" charset="0"/>
                <a:ea typeface="Helvetica Neue Light" panose="02000503000000020004" pitchFamily="2" charset="0"/>
                <a:cs typeface="Helvetica Neue Light" panose="02000503000000020004" pitchFamily="2" charset="0"/>
              </a:rPr>
              <a:t>Breng je winsten bedrijfsvoering en dienstverlening met  het onderwerp archivering bij elkaar</a:t>
            </a:r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CC3DAF-483A-0649-9B3E-F91814F6B2AE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126949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CC3DAF-483A-0649-9B3E-F91814F6B2AE}" type="slidenum">
              <a:rPr lang="nl-NL" smtClean="0"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005285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r>
              <a:rPr lang="nl-NL" baseline="0" dirty="0"/>
              <a:t>Zien is geloven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CC3DAF-483A-0649-9B3E-F91814F6B2AE}" type="slidenum">
              <a:rPr lang="nl-NL" smtClean="0"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258297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  <a:p>
            <a:r>
              <a:rPr lang="nl-NL" dirty="0"/>
              <a:t>WAT willen we  ZO’N BEETJE STANDAARD EN SNEL WETEN OVER EEN EMAIL (standaard vragen)</a:t>
            </a:r>
          </a:p>
          <a:p>
            <a:endParaRPr lang="nl-NL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dirty="0"/>
              <a:t>WAT WETEN WE VAN EEN EMAIL? CLASSIFICATIE is belangrijk en OCTOBOX kijkt naar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>
                <a:latin typeface="Helvetica Neue Light" panose="02000403000000020004" pitchFamily="2" charset="0"/>
                <a:ea typeface="Helvetica Neue Light" panose="02000403000000020004" pitchFamily="2" charset="0"/>
              </a:rPr>
              <a:t>Header informatie: </a:t>
            </a:r>
            <a:r>
              <a:rPr lang="nl-NL" dirty="0" err="1">
                <a:latin typeface="Helvetica Neue Light" panose="02000403000000020004" pitchFamily="2" charset="0"/>
                <a:ea typeface="Helvetica Neue Light" panose="02000403000000020004" pitchFamily="2" charset="0"/>
              </a:rPr>
              <a:t>bijv</a:t>
            </a:r>
            <a:r>
              <a:rPr lang="nl-NL" dirty="0">
                <a:latin typeface="Helvetica Neue Light" panose="02000403000000020004" pitchFamily="2" charset="0"/>
                <a:ea typeface="Helvetica Neue Light" panose="02000403000000020004" pitchFamily="2" charset="0"/>
              </a:rPr>
              <a:t> zaaknummer en direct in de E-suite plaatsen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>
                <a:latin typeface="Helvetica Neue Light" panose="02000403000000020004" pitchFamily="2" charset="0"/>
                <a:ea typeface="Helvetica Neue Light" panose="02000403000000020004" pitchFamily="2" charset="0"/>
              </a:rPr>
              <a:t>Body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>
                <a:latin typeface="Helvetica Neue Light" panose="02000403000000020004" pitchFamily="2" charset="0"/>
                <a:ea typeface="Helvetica Neue Light" panose="02000403000000020004" pitchFamily="2" charset="0"/>
              </a:rPr>
              <a:t>Bijlagen: aantallen maar ook de inhoud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>
                <a:latin typeface="Helvetica Neue Light" panose="02000403000000020004" pitchFamily="2" charset="0"/>
                <a:ea typeface="Helvetica Neue Light" panose="02000403000000020004" pitchFamily="2" charset="0"/>
              </a:rPr>
              <a:t>Hyperlinks, zip </a:t>
            </a:r>
            <a:r>
              <a:rPr lang="nl-NL" dirty="0" err="1">
                <a:latin typeface="Helvetica Neue Light" panose="02000403000000020004" pitchFamily="2" charset="0"/>
                <a:ea typeface="Helvetica Neue Light" panose="02000403000000020004" pitchFamily="2" charset="0"/>
              </a:rPr>
              <a:t>enz</a:t>
            </a:r>
            <a:r>
              <a:rPr lang="nl-NL" dirty="0">
                <a:latin typeface="Helvetica Neue Light" panose="02000403000000020004" pitchFamily="2" charset="0"/>
                <a:ea typeface="Helvetica Neue Light" panose="02000403000000020004" pitchFamily="2" charset="0"/>
              </a:rPr>
              <a:t> </a:t>
            </a:r>
            <a:r>
              <a:rPr lang="nl-NL" dirty="0" err="1">
                <a:latin typeface="Helvetica Neue Light" panose="02000403000000020004" pitchFamily="2" charset="0"/>
                <a:ea typeface="Helvetica Neue Light" panose="02000403000000020004" pitchFamily="2" charset="0"/>
              </a:rPr>
              <a:t>enz</a:t>
            </a:r>
            <a:endParaRPr lang="nl-NL" dirty="0">
              <a:latin typeface="Helvetica Neue Light" panose="02000403000000020004" pitchFamily="2" charset="0"/>
              <a:ea typeface="Helvetica Neue Light" panose="02000403000000020004" pitchFamily="2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l-NL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l-NL" dirty="0"/>
          </a:p>
          <a:p>
            <a:r>
              <a:rPr lang="nl-NL" dirty="0"/>
              <a:t>HET GAAT NIET VANZELF, hoe dan wel?</a:t>
            </a:r>
          </a:p>
          <a:p>
            <a:r>
              <a:rPr lang="nl-NL" dirty="0"/>
              <a:t>Door iets toe te voegen… En daar wordt het interessant want jullie zitten op een bak met rijkdom als overheidsorganisaties</a:t>
            </a:r>
          </a:p>
          <a:p>
            <a:endParaRPr lang="nl-NL" dirty="0"/>
          </a:p>
          <a:p>
            <a:r>
              <a:rPr lang="nl-NL" dirty="0"/>
              <a:t>OCTOBOX voegt iets toe, namelijk Processen/procedures en KENNIS</a:t>
            </a:r>
          </a:p>
          <a:p>
            <a:r>
              <a:rPr lang="nl-NL" dirty="0"/>
              <a:t>	INFORMATIE kan zich bevinden in bijvoorbeeld de database van het zaaksysteem of  met TMLO gegevens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dirty="0"/>
              <a:t>	INFORMATIE kan zich bevinden in bijvoorbeeld een Gemma processen of selectielijst</a:t>
            </a:r>
          </a:p>
          <a:p>
            <a:r>
              <a:rPr lang="nl-NL" dirty="0"/>
              <a:t>	INFORMATIE kan zich ook buiten de eigen organisatie bevinden zoals het KADASTER</a:t>
            </a:r>
          </a:p>
          <a:p>
            <a:endParaRPr lang="nl-NL" dirty="0"/>
          </a:p>
          <a:p>
            <a:r>
              <a:rPr lang="nl-NL" dirty="0"/>
              <a:t>Koppel de classificatie aan de informatie en kennis</a:t>
            </a:r>
          </a:p>
          <a:p>
            <a:r>
              <a:rPr lang="nl-NL" dirty="0"/>
              <a:t>In principe leent de Gemma, selectielijst, TMLO </a:t>
            </a:r>
            <a:r>
              <a:rPr lang="nl-NL" dirty="0" err="1"/>
              <a:t>etc</a:t>
            </a:r>
            <a:r>
              <a:rPr lang="nl-NL" dirty="0"/>
              <a:t> zich als toepasbare standaarden. Je moet het alleen wel toepassen. Doe je dat aan het begin goed dan is toepassing van techniek simpel en beheer minder</a:t>
            </a:r>
          </a:p>
          <a:p>
            <a:r>
              <a:rPr lang="nl-NL" dirty="0"/>
              <a:t>Terug naar toegepaste concept</a:t>
            </a:r>
          </a:p>
          <a:p>
            <a:endParaRPr lang="nl-NL" dirty="0"/>
          </a:p>
          <a:p>
            <a:r>
              <a:rPr lang="nl-NL" dirty="0"/>
              <a:t>Door middel van generieke bouwblokjes binnen OCTOBOX  worden (business)REGELS gedefinieerd</a:t>
            </a:r>
          </a:p>
          <a:p>
            <a:r>
              <a:rPr lang="nl-NL" dirty="0"/>
              <a:t>	Een simpele REGEL kan zijn: een vergunning kan alleen aangevraagd worden door een inwoner (een check)</a:t>
            </a:r>
          </a:p>
          <a:p>
            <a:r>
              <a:rPr lang="nl-NL" dirty="0"/>
              <a:t>	Een andere regel kan zijn: bepaal aan de hand van woordpatronen of het een aanvraag is en voeg bijpassende metadata toe</a:t>
            </a:r>
          </a:p>
          <a:p>
            <a:r>
              <a:rPr lang="nl-NL" dirty="0"/>
              <a:t>	Nog een andere regel kan zijn: archiefwaardige stukken worden in PDF(A) formaat opgeslagen (een taak)</a:t>
            </a:r>
          </a:p>
          <a:p>
            <a:r>
              <a:rPr lang="nl-NL" dirty="0"/>
              <a:t>	Weer een andere regel kan zijn: lever de informatie af  bij een </a:t>
            </a:r>
            <a:r>
              <a:rPr lang="nl-NL" dirty="0" err="1"/>
              <a:t>taakapllicatie</a:t>
            </a:r>
            <a:r>
              <a:rPr lang="nl-NL" dirty="0"/>
              <a:t> maar tevens in een DMS en zorg voor een geanonimiseerd exemplaar en een origineel</a:t>
            </a:r>
          </a:p>
          <a:p>
            <a:endParaRPr lang="nl-NL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dirty="0"/>
              <a:t>Uiteindelijk vormen de REGELS samen het (PROCES) binnen </a:t>
            </a:r>
            <a:r>
              <a:rPr lang="nl-NL" dirty="0" err="1"/>
              <a:t>octobox</a:t>
            </a:r>
            <a:endParaRPr lang="nl-NL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l-NL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l-NL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l-NL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l-NL" dirty="0"/>
          </a:p>
          <a:p>
            <a:r>
              <a:rPr lang="nl-NL" dirty="0"/>
              <a:t> </a:t>
            </a:r>
          </a:p>
          <a:p>
            <a:r>
              <a:rPr lang="nl-NL" dirty="0"/>
              <a:t>es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99720B-A57D-9C40-A75B-79A2C5AF5111}" type="slidenum">
              <a:rPr lang="nl-NL" altLang="en-US" smtClean="0"/>
              <a:pPr/>
              <a:t>6</a:t>
            </a:fld>
            <a:endParaRPr lang="nl-NL" altLang="en-US"/>
          </a:p>
        </p:txBody>
      </p:sp>
    </p:spTree>
    <p:extLst>
      <p:ext uri="{BB962C8B-B14F-4D97-AF65-F5344CB8AC3E}">
        <p14:creationId xmlns:p14="http://schemas.microsoft.com/office/powerpoint/2010/main" val="27323534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r>
              <a:rPr lang="nl-NL" baseline="0" dirty="0"/>
              <a:t>Den haag heeft overigens het proces in productie genomen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CC3DAF-483A-0649-9B3E-F91814F6B2AE}" type="slidenum">
              <a:rPr lang="nl-NL" smtClean="0"/>
              <a:t>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270564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r>
              <a:rPr lang="nl-NL" baseline="0" dirty="0"/>
              <a:t>Eigen selectielijst gemaakt…. Discussies te voorkomen… Bron om gegevens toe te voegen.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CC3DAF-483A-0649-9B3E-F91814F6B2AE}" type="slidenum">
              <a:rPr lang="nl-NL" smtClean="0"/>
              <a:t>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83862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kstdia: titel m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80000" y="1080000"/>
            <a:ext cx="10033200" cy="720000"/>
          </a:xfrm>
        </p:spPr>
        <p:txBody>
          <a:bodyPr>
            <a:noAutofit/>
          </a:bodyPr>
          <a:lstStyle>
            <a:lvl1pPr>
              <a:defRPr sz="3200">
                <a:solidFill>
                  <a:srgbClr val="00A9F3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>
            <a:lvl1pPr marL="268288" indent="-268288">
              <a:buClr>
                <a:srgbClr val="00A9F3"/>
              </a:buClr>
              <a:defRPr/>
            </a:lvl1pPr>
            <a:lvl2pPr>
              <a:buClr>
                <a:srgbClr val="00A9F3"/>
              </a:buClr>
              <a:defRPr/>
            </a:lvl2pPr>
            <a:lvl3pPr>
              <a:buClr>
                <a:srgbClr val="00A9F3"/>
              </a:buClr>
              <a:defRPr/>
            </a:lvl3pPr>
            <a:lvl4pPr>
              <a:buClr>
                <a:srgbClr val="00A9F3"/>
              </a:buClr>
              <a:defRPr/>
            </a:lvl4pPr>
            <a:lvl5pPr>
              <a:buClr>
                <a:srgbClr val="00A9F3"/>
              </a:buClr>
              <a:defRPr/>
            </a:lvl5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903546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kstdia: titel met tekst 2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80000" y="1080000"/>
            <a:ext cx="10033200" cy="720000"/>
          </a:xfrm>
        </p:spPr>
        <p:txBody>
          <a:bodyPr>
            <a:noAutofit/>
          </a:bodyPr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080000" y="1800000"/>
            <a:ext cx="4860000" cy="4500000"/>
          </a:xfrm>
        </p:spPr>
        <p:txBody>
          <a:bodyPr>
            <a:noAutofit/>
          </a:bodyPr>
          <a:lstStyle>
            <a:lvl1pPr>
              <a:buClr>
                <a:srgbClr val="00A9F3"/>
              </a:buClr>
              <a:defRPr/>
            </a:lvl1pPr>
            <a:lvl2pPr>
              <a:buClr>
                <a:srgbClr val="00A9F3"/>
              </a:buClr>
              <a:defRPr/>
            </a:lvl2pPr>
            <a:lvl3pPr>
              <a:buClr>
                <a:srgbClr val="00A9F3"/>
              </a:buClr>
              <a:defRPr/>
            </a:lvl3pPr>
            <a:lvl4pPr>
              <a:buClr>
                <a:srgbClr val="00A9F3"/>
              </a:buClr>
              <a:defRPr/>
            </a:lvl4pPr>
            <a:lvl5pPr>
              <a:buClr>
                <a:srgbClr val="00A9F3"/>
              </a:buClr>
              <a:defRPr/>
            </a:lvl5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8" name="Tijdelijke aanduiding voor inhoud 2"/>
          <p:cNvSpPr>
            <a:spLocks noGrp="1"/>
          </p:cNvSpPr>
          <p:nvPr>
            <p:ph idx="10"/>
          </p:nvPr>
        </p:nvSpPr>
        <p:spPr>
          <a:xfrm>
            <a:off x="6252000" y="1800000"/>
            <a:ext cx="4860000" cy="4500000"/>
          </a:xfrm>
        </p:spPr>
        <p:txBody>
          <a:bodyPr>
            <a:noAutofit/>
          </a:bodyPr>
          <a:lstStyle>
            <a:lvl1pPr>
              <a:buClr>
                <a:srgbClr val="00A9F3"/>
              </a:buClr>
              <a:defRPr/>
            </a:lvl1pPr>
            <a:lvl2pPr>
              <a:buClr>
                <a:srgbClr val="00A9F3"/>
              </a:buClr>
              <a:defRPr/>
            </a:lvl2pPr>
            <a:lvl3pPr>
              <a:buClr>
                <a:srgbClr val="00A9F3"/>
              </a:buClr>
              <a:defRPr/>
            </a:lvl3pPr>
            <a:lvl4pPr>
              <a:buClr>
                <a:srgbClr val="00A9F3"/>
              </a:buClr>
              <a:defRPr/>
            </a:lvl4pPr>
            <a:lvl5pPr>
              <a:buClr>
                <a:srgbClr val="00A9F3"/>
              </a:buClr>
              <a:defRPr/>
            </a:lvl5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905419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dia: titel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80000" y="1080000"/>
            <a:ext cx="10033200" cy="720000"/>
          </a:xfrm>
        </p:spPr>
        <p:txBody>
          <a:bodyPr>
            <a:noAutofit/>
          </a:bodyPr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109554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dia: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080000" y="1080000"/>
            <a:ext cx="10033200" cy="5220000"/>
          </a:xfrm>
        </p:spPr>
        <p:txBody>
          <a:bodyPr>
            <a:noAutofit/>
          </a:bodyPr>
          <a:lstStyle>
            <a:lvl1pPr>
              <a:buClr>
                <a:srgbClr val="00A9F3"/>
              </a:buClr>
              <a:defRPr/>
            </a:lvl1pPr>
            <a:lvl2pPr>
              <a:buClr>
                <a:srgbClr val="00A9F3"/>
              </a:buClr>
              <a:defRPr/>
            </a:lvl2pPr>
            <a:lvl3pPr>
              <a:buClr>
                <a:srgbClr val="00A9F3"/>
              </a:buClr>
              <a:defRPr/>
            </a:lvl3pPr>
            <a:lvl4pPr>
              <a:buClr>
                <a:srgbClr val="00A9F3"/>
              </a:buClr>
              <a:defRPr/>
            </a:lvl4pPr>
            <a:lvl5pPr>
              <a:buClr>
                <a:srgbClr val="00A9F3"/>
              </a:buClr>
              <a:defRPr/>
            </a:lvl5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060429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dia: bee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42590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dia: aflopend bee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hoek 7"/>
          <p:cNvSpPr/>
          <p:nvPr userDrawn="1"/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9" name="Groep 1"/>
          <p:cNvGrpSpPr/>
          <p:nvPr userDrawn="1"/>
        </p:nvGrpSpPr>
        <p:grpSpPr>
          <a:xfrm>
            <a:off x="-7374" y="6415994"/>
            <a:ext cx="4949825" cy="449261"/>
            <a:chOff x="0" y="6408737"/>
            <a:chExt cx="4949825" cy="449261"/>
          </a:xfrm>
          <a:solidFill>
            <a:schemeClr val="bg2"/>
          </a:solidFill>
        </p:grpSpPr>
        <p:sp>
          <p:nvSpPr>
            <p:cNvPr id="10" name="Freeform 5"/>
            <p:cNvSpPr>
              <a:spLocks noChangeAspect="1"/>
            </p:cNvSpPr>
            <p:nvPr/>
          </p:nvSpPr>
          <p:spPr bwMode="auto">
            <a:xfrm>
              <a:off x="0" y="6408737"/>
              <a:ext cx="2692044" cy="449261"/>
            </a:xfrm>
            <a:custGeom>
              <a:avLst/>
              <a:gdLst>
                <a:gd name="T0" fmla="*/ 9702800 w 12672"/>
                <a:gd name="T1" fmla="*/ 1619250 h 2116"/>
                <a:gd name="T2" fmla="*/ 0 w 12672"/>
                <a:gd name="T3" fmla="*/ 1619250 h 2116"/>
                <a:gd name="T4" fmla="*/ 0 w 12672"/>
                <a:gd name="T5" fmla="*/ 0 h 2116"/>
                <a:gd name="T6" fmla="*/ 8082604 w 12672"/>
                <a:gd name="T7" fmla="*/ 0 h 2116"/>
                <a:gd name="T8" fmla="*/ 8166064 w 12672"/>
                <a:gd name="T9" fmla="*/ 2296 h 2116"/>
                <a:gd name="T10" fmla="*/ 8248758 w 12672"/>
                <a:gd name="T11" fmla="*/ 8418 h 2116"/>
                <a:gd name="T12" fmla="*/ 8329155 w 12672"/>
                <a:gd name="T13" fmla="*/ 19131 h 2116"/>
                <a:gd name="T14" fmla="*/ 8409553 w 12672"/>
                <a:gd name="T15" fmla="*/ 33671 h 2116"/>
                <a:gd name="T16" fmla="*/ 8487653 w 12672"/>
                <a:gd name="T17" fmla="*/ 51271 h 2116"/>
                <a:gd name="T18" fmla="*/ 8564222 w 12672"/>
                <a:gd name="T19" fmla="*/ 72698 h 2116"/>
                <a:gd name="T20" fmla="*/ 8640025 w 12672"/>
                <a:gd name="T21" fmla="*/ 98716 h 2116"/>
                <a:gd name="T22" fmla="*/ 8712765 w 12672"/>
                <a:gd name="T23" fmla="*/ 127030 h 2116"/>
                <a:gd name="T24" fmla="*/ 8785506 w 12672"/>
                <a:gd name="T25" fmla="*/ 159170 h 2116"/>
                <a:gd name="T26" fmla="*/ 8854418 w 12672"/>
                <a:gd name="T27" fmla="*/ 195136 h 2116"/>
                <a:gd name="T28" fmla="*/ 8922564 w 12672"/>
                <a:gd name="T29" fmla="*/ 234929 h 2116"/>
                <a:gd name="T30" fmla="*/ 8988413 w 12672"/>
                <a:gd name="T31" fmla="*/ 276252 h 2116"/>
                <a:gd name="T32" fmla="*/ 9052731 w 12672"/>
                <a:gd name="T33" fmla="*/ 321401 h 2116"/>
                <a:gd name="T34" fmla="*/ 9113220 w 12672"/>
                <a:gd name="T35" fmla="*/ 370377 h 2116"/>
                <a:gd name="T36" fmla="*/ 9172944 w 12672"/>
                <a:gd name="T37" fmla="*/ 420117 h 2116"/>
                <a:gd name="T38" fmla="*/ 9228839 w 12672"/>
                <a:gd name="T39" fmla="*/ 473684 h 2116"/>
                <a:gd name="T40" fmla="*/ 9282437 w 12672"/>
                <a:gd name="T41" fmla="*/ 531077 h 2116"/>
                <a:gd name="T42" fmla="*/ 9333738 w 12672"/>
                <a:gd name="T43" fmla="*/ 589236 h 2116"/>
                <a:gd name="T44" fmla="*/ 9381211 w 12672"/>
                <a:gd name="T45" fmla="*/ 650455 h 2116"/>
                <a:gd name="T46" fmla="*/ 9426387 w 12672"/>
                <a:gd name="T47" fmla="*/ 714735 h 2116"/>
                <a:gd name="T48" fmla="*/ 9468499 w 12672"/>
                <a:gd name="T49" fmla="*/ 779781 h 2116"/>
                <a:gd name="T50" fmla="*/ 9507550 w 12672"/>
                <a:gd name="T51" fmla="*/ 847887 h 2116"/>
                <a:gd name="T52" fmla="*/ 9543537 w 12672"/>
                <a:gd name="T53" fmla="*/ 918289 h 2116"/>
                <a:gd name="T54" fmla="*/ 9575696 w 12672"/>
                <a:gd name="T55" fmla="*/ 989457 h 2116"/>
                <a:gd name="T56" fmla="*/ 9604792 w 12672"/>
                <a:gd name="T57" fmla="*/ 1062920 h 2116"/>
                <a:gd name="T58" fmla="*/ 9630060 w 12672"/>
                <a:gd name="T59" fmla="*/ 1137913 h 2116"/>
                <a:gd name="T60" fmla="*/ 9651499 w 12672"/>
                <a:gd name="T61" fmla="*/ 1214438 h 2116"/>
                <a:gd name="T62" fmla="*/ 9670641 w 12672"/>
                <a:gd name="T63" fmla="*/ 1293257 h 2116"/>
                <a:gd name="T64" fmla="*/ 9685189 w 12672"/>
                <a:gd name="T65" fmla="*/ 1372842 h 2116"/>
                <a:gd name="T66" fmla="*/ 9694377 w 12672"/>
                <a:gd name="T67" fmla="*/ 1453958 h 2116"/>
                <a:gd name="T68" fmla="*/ 9700503 w 12672"/>
                <a:gd name="T69" fmla="*/ 1535839 h 2116"/>
                <a:gd name="T70" fmla="*/ 9702800 w 12672"/>
                <a:gd name="T71" fmla="*/ 1619250 h 211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12672" h="2116">
                  <a:moveTo>
                    <a:pt x="12672" y="2116"/>
                  </a:moveTo>
                  <a:lnTo>
                    <a:pt x="12672" y="2116"/>
                  </a:lnTo>
                  <a:lnTo>
                    <a:pt x="0" y="2116"/>
                  </a:lnTo>
                  <a:lnTo>
                    <a:pt x="0" y="0"/>
                  </a:lnTo>
                  <a:lnTo>
                    <a:pt x="10556" y="0"/>
                  </a:lnTo>
                  <a:lnTo>
                    <a:pt x="10611" y="0"/>
                  </a:lnTo>
                  <a:lnTo>
                    <a:pt x="10665" y="3"/>
                  </a:lnTo>
                  <a:lnTo>
                    <a:pt x="10720" y="6"/>
                  </a:lnTo>
                  <a:lnTo>
                    <a:pt x="10773" y="11"/>
                  </a:lnTo>
                  <a:lnTo>
                    <a:pt x="10825" y="17"/>
                  </a:lnTo>
                  <a:lnTo>
                    <a:pt x="10878" y="25"/>
                  </a:lnTo>
                  <a:lnTo>
                    <a:pt x="10931" y="33"/>
                  </a:lnTo>
                  <a:lnTo>
                    <a:pt x="10983" y="44"/>
                  </a:lnTo>
                  <a:lnTo>
                    <a:pt x="11034" y="54"/>
                  </a:lnTo>
                  <a:lnTo>
                    <a:pt x="11085" y="67"/>
                  </a:lnTo>
                  <a:lnTo>
                    <a:pt x="11135" y="81"/>
                  </a:lnTo>
                  <a:lnTo>
                    <a:pt x="11185" y="95"/>
                  </a:lnTo>
                  <a:lnTo>
                    <a:pt x="11235" y="110"/>
                  </a:lnTo>
                  <a:lnTo>
                    <a:pt x="11284" y="129"/>
                  </a:lnTo>
                  <a:lnTo>
                    <a:pt x="11333" y="146"/>
                  </a:lnTo>
                  <a:lnTo>
                    <a:pt x="11379" y="166"/>
                  </a:lnTo>
                  <a:lnTo>
                    <a:pt x="11428" y="187"/>
                  </a:lnTo>
                  <a:lnTo>
                    <a:pt x="11474" y="208"/>
                  </a:lnTo>
                  <a:lnTo>
                    <a:pt x="11519" y="232"/>
                  </a:lnTo>
                  <a:lnTo>
                    <a:pt x="11564" y="255"/>
                  </a:lnTo>
                  <a:lnTo>
                    <a:pt x="11610" y="280"/>
                  </a:lnTo>
                  <a:lnTo>
                    <a:pt x="11653" y="307"/>
                  </a:lnTo>
                  <a:lnTo>
                    <a:pt x="11697" y="333"/>
                  </a:lnTo>
                  <a:lnTo>
                    <a:pt x="11739" y="361"/>
                  </a:lnTo>
                  <a:lnTo>
                    <a:pt x="11781" y="391"/>
                  </a:lnTo>
                  <a:lnTo>
                    <a:pt x="11823" y="420"/>
                  </a:lnTo>
                  <a:lnTo>
                    <a:pt x="11863" y="451"/>
                  </a:lnTo>
                  <a:lnTo>
                    <a:pt x="11902" y="484"/>
                  </a:lnTo>
                  <a:lnTo>
                    <a:pt x="11941" y="517"/>
                  </a:lnTo>
                  <a:lnTo>
                    <a:pt x="11980" y="549"/>
                  </a:lnTo>
                  <a:lnTo>
                    <a:pt x="12016" y="585"/>
                  </a:lnTo>
                  <a:lnTo>
                    <a:pt x="12053" y="619"/>
                  </a:lnTo>
                  <a:lnTo>
                    <a:pt x="12089" y="657"/>
                  </a:lnTo>
                  <a:lnTo>
                    <a:pt x="12123" y="694"/>
                  </a:lnTo>
                  <a:lnTo>
                    <a:pt x="12157" y="731"/>
                  </a:lnTo>
                  <a:lnTo>
                    <a:pt x="12190" y="770"/>
                  </a:lnTo>
                  <a:lnTo>
                    <a:pt x="12221" y="809"/>
                  </a:lnTo>
                  <a:lnTo>
                    <a:pt x="12252" y="850"/>
                  </a:lnTo>
                  <a:lnTo>
                    <a:pt x="12282" y="892"/>
                  </a:lnTo>
                  <a:lnTo>
                    <a:pt x="12311" y="934"/>
                  </a:lnTo>
                  <a:lnTo>
                    <a:pt x="12339" y="976"/>
                  </a:lnTo>
                  <a:lnTo>
                    <a:pt x="12366" y="1019"/>
                  </a:lnTo>
                  <a:lnTo>
                    <a:pt x="12392" y="1063"/>
                  </a:lnTo>
                  <a:lnTo>
                    <a:pt x="12417" y="1108"/>
                  </a:lnTo>
                  <a:lnTo>
                    <a:pt x="12440" y="1153"/>
                  </a:lnTo>
                  <a:lnTo>
                    <a:pt x="12464" y="1200"/>
                  </a:lnTo>
                  <a:lnTo>
                    <a:pt x="12485" y="1245"/>
                  </a:lnTo>
                  <a:lnTo>
                    <a:pt x="12506" y="1293"/>
                  </a:lnTo>
                  <a:lnTo>
                    <a:pt x="12526" y="1341"/>
                  </a:lnTo>
                  <a:lnTo>
                    <a:pt x="12544" y="1389"/>
                  </a:lnTo>
                  <a:lnTo>
                    <a:pt x="12562" y="1438"/>
                  </a:lnTo>
                  <a:lnTo>
                    <a:pt x="12577" y="1487"/>
                  </a:lnTo>
                  <a:lnTo>
                    <a:pt x="12593" y="1537"/>
                  </a:lnTo>
                  <a:lnTo>
                    <a:pt x="12605" y="1587"/>
                  </a:lnTo>
                  <a:lnTo>
                    <a:pt x="12618" y="1638"/>
                  </a:lnTo>
                  <a:lnTo>
                    <a:pt x="12630" y="1690"/>
                  </a:lnTo>
                  <a:lnTo>
                    <a:pt x="12639" y="1741"/>
                  </a:lnTo>
                  <a:lnTo>
                    <a:pt x="12649" y="1794"/>
                  </a:lnTo>
                  <a:lnTo>
                    <a:pt x="12655" y="1847"/>
                  </a:lnTo>
                  <a:lnTo>
                    <a:pt x="12661" y="1900"/>
                  </a:lnTo>
                  <a:lnTo>
                    <a:pt x="12666" y="1954"/>
                  </a:lnTo>
                  <a:lnTo>
                    <a:pt x="12669" y="2007"/>
                  </a:lnTo>
                  <a:lnTo>
                    <a:pt x="12672" y="2062"/>
                  </a:lnTo>
                  <a:lnTo>
                    <a:pt x="12672" y="2116"/>
                  </a:lnTo>
                  <a:close/>
                </a:path>
              </a:pathLst>
            </a:custGeom>
            <a:solidFill>
              <a:srgbClr val="F07E23"/>
            </a:solidFill>
            <a:ln>
              <a:noFill/>
            </a:ln>
          </p:spPr>
          <p:txBody>
            <a:bodyPr/>
            <a:lstStyle/>
            <a:p>
              <a:pPr eaLnBrk="0" hangingPunct="0">
                <a:defRPr/>
              </a:pPr>
              <a:endParaRPr lang="en-US" sz="1800" dirty="0">
                <a:latin typeface="Arial" panose="020B0604020202020204" pitchFamily="34" charset="0"/>
                <a:ea typeface="+mn-ea"/>
              </a:endParaRPr>
            </a:p>
          </p:txBody>
        </p:sp>
        <p:sp>
          <p:nvSpPr>
            <p:cNvPr id="11" name="Freeform 5"/>
            <p:cNvSpPr>
              <a:spLocks noChangeAspect="1"/>
            </p:cNvSpPr>
            <p:nvPr/>
          </p:nvSpPr>
          <p:spPr bwMode="auto">
            <a:xfrm>
              <a:off x="2257781" y="6408737"/>
              <a:ext cx="2692044" cy="449261"/>
            </a:xfrm>
            <a:custGeom>
              <a:avLst/>
              <a:gdLst>
                <a:gd name="T0" fmla="*/ 9702800 w 12672"/>
                <a:gd name="T1" fmla="*/ 1619250 h 2116"/>
                <a:gd name="T2" fmla="*/ 0 w 12672"/>
                <a:gd name="T3" fmla="*/ 1619250 h 2116"/>
                <a:gd name="T4" fmla="*/ 0 w 12672"/>
                <a:gd name="T5" fmla="*/ 0 h 2116"/>
                <a:gd name="T6" fmla="*/ 8082604 w 12672"/>
                <a:gd name="T7" fmla="*/ 0 h 2116"/>
                <a:gd name="T8" fmla="*/ 8166064 w 12672"/>
                <a:gd name="T9" fmla="*/ 2296 h 2116"/>
                <a:gd name="T10" fmla="*/ 8248758 w 12672"/>
                <a:gd name="T11" fmla="*/ 8418 h 2116"/>
                <a:gd name="T12" fmla="*/ 8329155 w 12672"/>
                <a:gd name="T13" fmla="*/ 19131 h 2116"/>
                <a:gd name="T14" fmla="*/ 8409553 w 12672"/>
                <a:gd name="T15" fmla="*/ 33671 h 2116"/>
                <a:gd name="T16" fmla="*/ 8487653 w 12672"/>
                <a:gd name="T17" fmla="*/ 51271 h 2116"/>
                <a:gd name="T18" fmla="*/ 8564222 w 12672"/>
                <a:gd name="T19" fmla="*/ 72698 h 2116"/>
                <a:gd name="T20" fmla="*/ 8640025 w 12672"/>
                <a:gd name="T21" fmla="*/ 98716 h 2116"/>
                <a:gd name="T22" fmla="*/ 8712765 w 12672"/>
                <a:gd name="T23" fmla="*/ 127030 h 2116"/>
                <a:gd name="T24" fmla="*/ 8785506 w 12672"/>
                <a:gd name="T25" fmla="*/ 159170 h 2116"/>
                <a:gd name="T26" fmla="*/ 8854418 w 12672"/>
                <a:gd name="T27" fmla="*/ 195136 h 2116"/>
                <a:gd name="T28" fmla="*/ 8922564 w 12672"/>
                <a:gd name="T29" fmla="*/ 234929 h 2116"/>
                <a:gd name="T30" fmla="*/ 8988413 w 12672"/>
                <a:gd name="T31" fmla="*/ 276252 h 2116"/>
                <a:gd name="T32" fmla="*/ 9052731 w 12672"/>
                <a:gd name="T33" fmla="*/ 321401 h 2116"/>
                <a:gd name="T34" fmla="*/ 9113220 w 12672"/>
                <a:gd name="T35" fmla="*/ 370377 h 2116"/>
                <a:gd name="T36" fmla="*/ 9172944 w 12672"/>
                <a:gd name="T37" fmla="*/ 420117 h 2116"/>
                <a:gd name="T38" fmla="*/ 9228839 w 12672"/>
                <a:gd name="T39" fmla="*/ 473684 h 2116"/>
                <a:gd name="T40" fmla="*/ 9282437 w 12672"/>
                <a:gd name="T41" fmla="*/ 531077 h 2116"/>
                <a:gd name="T42" fmla="*/ 9333738 w 12672"/>
                <a:gd name="T43" fmla="*/ 589236 h 2116"/>
                <a:gd name="T44" fmla="*/ 9381211 w 12672"/>
                <a:gd name="T45" fmla="*/ 650455 h 2116"/>
                <a:gd name="T46" fmla="*/ 9426387 w 12672"/>
                <a:gd name="T47" fmla="*/ 714735 h 2116"/>
                <a:gd name="T48" fmla="*/ 9468499 w 12672"/>
                <a:gd name="T49" fmla="*/ 779781 h 2116"/>
                <a:gd name="T50" fmla="*/ 9507550 w 12672"/>
                <a:gd name="T51" fmla="*/ 847887 h 2116"/>
                <a:gd name="T52" fmla="*/ 9543537 w 12672"/>
                <a:gd name="T53" fmla="*/ 918289 h 2116"/>
                <a:gd name="T54" fmla="*/ 9575696 w 12672"/>
                <a:gd name="T55" fmla="*/ 989457 h 2116"/>
                <a:gd name="T56" fmla="*/ 9604792 w 12672"/>
                <a:gd name="T57" fmla="*/ 1062920 h 2116"/>
                <a:gd name="T58" fmla="*/ 9630060 w 12672"/>
                <a:gd name="T59" fmla="*/ 1137913 h 2116"/>
                <a:gd name="T60" fmla="*/ 9651499 w 12672"/>
                <a:gd name="T61" fmla="*/ 1214438 h 2116"/>
                <a:gd name="T62" fmla="*/ 9670641 w 12672"/>
                <a:gd name="T63" fmla="*/ 1293257 h 2116"/>
                <a:gd name="T64" fmla="*/ 9685189 w 12672"/>
                <a:gd name="T65" fmla="*/ 1372842 h 2116"/>
                <a:gd name="T66" fmla="*/ 9694377 w 12672"/>
                <a:gd name="T67" fmla="*/ 1453958 h 2116"/>
                <a:gd name="T68" fmla="*/ 9700503 w 12672"/>
                <a:gd name="T69" fmla="*/ 1535839 h 2116"/>
                <a:gd name="T70" fmla="*/ 9702800 w 12672"/>
                <a:gd name="T71" fmla="*/ 1619250 h 211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12672" h="2116">
                  <a:moveTo>
                    <a:pt x="12672" y="2116"/>
                  </a:moveTo>
                  <a:lnTo>
                    <a:pt x="12672" y="2116"/>
                  </a:lnTo>
                  <a:lnTo>
                    <a:pt x="0" y="2116"/>
                  </a:lnTo>
                  <a:lnTo>
                    <a:pt x="0" y="0"/>
                  </a:lnTo>
                  <a:lnTo>
                    <a:pt x="10556" y="0"/>
                  </a:lnTo>
                  <a:lnTo>
                    <a:pt x="10611" y="0"/>
                  </a:lnTo>
                  <a:lnTo>
                    <a:pt x="10665" y="3"/>
                  </a:lnTo>
                  <a:lnTo>
                    <a:pt x="10720" y="6"/>
                  </a:lnTo>
                  <a:lnTo>
                    <a:pt x="10773" y="11"/>
                  </a:lnTo>
                  <a:lnTo>
                    <a:pt x="10825" y="17"/>
                  </a:lnTo>
                  <a:lnTo>
                    <a:pt x="10878" y="25"/>
                  </a:lnTo>
                  <a:lnTo>
                    <a:pt x="10931" y="33"/>
                  </a:lnTo>
                  <a:lnTo>
                    <a:pt x="10983" y="44"/>
                  </a:lnTo>
                  <a:lnTo>
                    <a:pt x="11034" y="54"/>
                  </a:lnTo>
                  <a:lnTo>
                    <a:pt x="11085" y="67"/>
                  </a:lnTo>
                  <a:lnTo>
                    <a:pt x="11135" y="81"/>
                  </a:lnTo>
                  <a:lnTo>
                    <a:pt x="11185" y="95"/>
                  </a:lnTo>
                  <a:lnTo>
                    <a:pt x="11235" y="110"/>
                  </a:lnTo>
                  <a:lnTo>
                    <a:pt x="11284" y="129"/>
                  </a:lnTo>
                  <a:lnTo>
                    <a:pt x="11333" y="146"/>
                  </a:lnTo>
                  <a:lnTo>
                    <a:pt x="11379" y="166"/>
                  </a:lnTo>
                  <a:lnTo>
                    <a:pt x="11428" y="187"/>
                  </a:lnTo>
                  <a:lnTo>
                    <a:pt x="11474" y="208"/>
                  </a:lnTo>
                  <a:lnTo>
                    <a:pt x="11519" y="232"/>
                  </a:lnTo>
                  <a:lnTo>
                    <a:pt x="11564" y="255"/>
                  </a:lnTo>
                  <a:lnTo>
                    <a:pt x="11610" y="280"/>
                  </a:lnTo>
                  <a:lnTo>
                    <a:pt x="11653" y="307"/>
                  </a:lnTo>
                  <a:lnTo>
                    <a:pt x="11697" y="333"/>
                  </a:lnTo>
                  <a:lnTo>
                    <a:pt x="11739" y="361"/>
                  </a:lnTo>
                  <a:lnTo>
                    <a:pt x="11781" y="391"/>
                  </a:lnTo>
                  <a:lnTo>
                    <a:pt x="11823" y="420"/>
                  </a:lnTo>
                  <a:lnTo>
                    <a:pt x="11863" y="451"/>
                  </a:lnTo>
                  <a:lnTo>
                    <a:pt x="11902" y="484"/>
                  </a:lnTo>
                  <a:lnTo>
                    <a:pt x="11941" y="517"/>
                  </a:lnTo>
                  <a:lnTo>
                    <a:pt x="11980" y="549"/>
                  </a:lnTo>
                  <a:lnTo>
                    <a:pt x="12016" y="585"/>
                  </a:lnTo>
                  <a:lnTo>
                    <a:pt x="12053" y="619"/>
                  </a:lnTo>
                  <a:lnTo>
                    <a:pt x="12089" y="657"/>
                  </a:lnTo>
                  <a:lnTo>
                    <a:pt x="12123" y="694"/>
                  </a:lnTo>
                  <a:lnTo>
                    <a:pt x="12157" y="731"/>
                  </a:lnTo>
                  <a:lnTo>
                    <a:pt x="12190" y="770"/>
                  </a:lnTo>
                  <a:lnTo>
                    <a:pt x="12221" y="809"/>
                  </a:lnTo>
                  <a:lnTo>
                    <a:pt x="12252" y="850"/>
                  </a:lnTo>
                  <a:lnTo>
                    <a:pt x="12282" y="892"/>
                  </a:lnTo>
                  <a:lnTo>
                    <a:pt x="12311" y="934"/>
                  </a:lnTo>
                  <a:lnTo>
                    <a:pt x="12339" y="976"/>
                  </a:lnTo>
                  <a:lnTo>
                    <a:pt x="12366" y="1019"/>
                  </a:lnTo>
                  <a:lnTo>
                    <a:pt x="12392" y="1063"/>
                  </a:lnTo>
                  <a:lnTo>
                    <a:pt x="12417" y="1108"/>
                  </a:lnTo>
                  <a:lnTo>
                    <a:pt x="12440" y="1153"/>
                  </a:lnTo>
                  <a:lnTo>
                    <a:pt x="12464" y="1200"/>
                  </a:lnTo>
                  <a:lnTo>
                    <a:pt x="12485" y="1245"/>
                  </a:lnTo>
                  <a:lnTo>
                    <a:pt x="12506" y="1293"/>
                  </a:lnTo>
                  <a:lnTo>
                    <a:pt x="12526" y="1341"/>
                  </a:lnTo>
                  <a:lnTo>
                    <a:pt x="12544" y="1389"/>
                  </a:lnTo>
                  <a:lnTo>
                    <a:pt x="12562" y="1438"/>
                  </a:lnTo>
                  <a:lnTo>
                    <a:pt x="12577" y="1487"/>
                  </a:lnTo>
                  <a:lnTo>
                    <a:pt x="12593" y="1537"/>
                  </a:lnTo>
                  <a:lnTo>
                    <a:pt x="12605" y="1587"/>
                  </a:lnTo>
                  <a:lnTo>
                    <a:pt x="12618" y="1638"/>
                  </a:lnTo>
                  <a:lnTo>
                    <a:pt x="12630" y="1690"/>
                  </a:lnTo>
                  <a:lnTo>
                    <a:pt x="12639" y="1741"/>
                  </a:lnTo>
                  <a:lnTo>
                    <a:pt x="12649" y="1794"/>
                  </a:lnTo>
                  <a:lnTo>
                    <a:pt x="12655" y="1847"/>
                  </a:lnTo>
                  <a:lnTo>
                    <a:pt x="12661" y="1900"/>
                  </a:lnTo>
                  <a:lnTo>
                    <a:pt x="12666" y="1954"/>
                  </a:lnTo>
                  <a:lnTo>
                    <a:pt x="12669" y="2007"/>
                  </a:lnTo>
                  <a:lnTo>
                    <a:pt x="12672" y="2062"/>
                  </a:lnTo>
                  <a:lnTo>
                    <a:pt x="12672" y="2116"/>
                  </a:lnTo>
                  <a:close/>
                </a:path>
              </a:pathLst>
            </a:custGeom>
            <a:solidFill>
              <a:srgbClr val="F07E23"/>
            </a:solidFill>
            <a:ln>
              <a:noFill/>
            </a:ln>
          </p:spPr>
          <p:txBody>
            <a:bodyPr/>
            <a:lstStyle/>
            <a:p>
              <a:pPr eaLnBrk="0" hangingPunct="0">
                <a:defRPr/>
              </a:pPr>
              <a:endParaRPr lang="en-US" sz="1800" dirty="0">
                <a:latin typeface="Arial" panose="020B0604020202020204" pitchFamily="34" charset="0"/>
                <a:ea typeface="+mn-ea"/>
              </a:endParaRPr>
            </a:p>
          </p:txBody>
        </p:sp>
      </p:grpSp>
      <p:pic>
        <p:nvPicPr>
          <p:cNvPr id="7" name="Afbeelding 1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775" y="0"/>
            <a:ext cx="2149475" cy="1228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01037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: Academ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eperen 3"/>
          <p:cNvGrpSpPr>
            <a:grpSpLocks/>
          </p:cNvGrpSpPr>
          <p:nvPr userDrawn="1"/>
        </p:nvGrpSpPr>
        <p:grpSpPr bwMode="auto">
          <a:xfrm>
            <a:off x="7346964" y="1871663"/>
            <a:ext cx="4845036" cy="4319587"/>
            <a:chOff x="7222241" y="1800000"/>
            <a:chExt cx="4844271" cy="4320000"/>
          </a:xfrm>
          <a:solidFill>
            <a:schemeClr val="tx2"/>
          </a:solidFill>
        </p:grpSpPr>
        <p:sp>
          <p:nvSpPr>
            <p:cNvPr id="12" name="Uitstel 4"/>
            <p:cNvSpPr/>
            <p:nvPr userDrawn="1"/>
          </p:nvSpPr>
          <p:spPr>
            <a:xfrm rot="10800000">
              <a:off x="7222241" y="1800000"/>
              <a:ext cx="4320490" cy="4320000"/>
            </a:xfrm>
            <a:prstGeom prst="flowChartDelay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defTabSz="9128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defTabSz="9128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defTabSz="9128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defTabSz="9128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defRPr/>
              </a:pPr>
              <a:endParaRPr lang="en-US" altLang="en-US" sz="1800" dirty="0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4" name="Rechthoek 13"/>
            <p:cNvSpPr/>
            <p:nvPr/>
          </p:nvSpPr>
          <p:spPr>
            <a:xfrm>
              <a:off x="11490341" y="1800000"/>
              <a:ext cx="576171" cy="4320000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defTabSz="9128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defTabSz="9128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defTabSz="9128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defTabSz="9128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defRPr/>
              </a:pPr>
              <a:endParaRPr lang="en-US" altLang="en-US" sz="1800" dirty="0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080000" y="3959940"/>
            <a:ext cx="4320000" cy="1440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/>
              <a:t>Klik om de ondertitelstijl van het model te bewerken</a:t>
            </a:r>
            <a:endParaRPr lang="en-US" dirty="0"/>
          </a:p>
        </p:txBody>
      </p:sp>
      <p:sp>
        <p:nvSpPr>
          <p:cNvPr id="9" name="Tijdelijke aanduiding voor datum 3"/>
          <p:cNvSpPr>
            <a:spLocks noGrp="1" noChangeAspect="1"/>
          </p:cNvSpPr>
          <p:nvPr>
            <p:ph type="dt" sz="half" idx="10"/>
          </p:nvPr>
        </p:nvSpPr>
        <p:spPr>
          <a:xfrm>
            <a:off x="1080000" y="6480000"/>
            <a:ext cx="4070350" cy="365125"/>
          </a:xfrm>
          <a:prstGeom prst="rect">
            <a:avLst/>
          </a:prstGeom>
        </p:spPr>
        <p:txBody>
          <a:bodyPr lIns="0" tIns="0" rIns="0" bIns="0" anchor="ctr" anchorCtr="0"/>
          <a:lstStyle>
            <a:lvl1pPr eaLnBrk="0" hangingPunct="0">
              <a:defRPr sz="1000" dirty="0">
                <a:solidFill>
                  <a:schemeClr val="tx2"/>
                </a:solidFill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nl-NL" dirty="0"/>
          </a:p>
        </p:txBody>
      </p:sp>
      <p:pic>
        <p:nvPicPr>
          <p:cNvPr id="10" name="Afbeelding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1" y="4323167"/>
            <a:ext cx="2634916" cy="2527974"/>
          </a:xfrm>
          <a:prstGeom prst="rect">
            <a:avLst/>
          </a:prstGeom>
        </p:spPr>
      </p:pic>
      <p:pic>
        <p:nvPicPr>
          <p:cNvPr id="13" name="Afbeelding 12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048" t="21635" r="45369" b="22009"/>
          <a:stretch/>
        </p:blipFill>
        <p:spPr>
          <a:xfrm>
            <a:off x="516963" y="378862"/>
            <a:ext cx="1486713" cy="1125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0745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ep 1"/>
          <p:cNvGrpSpPr/>
          <p:nvPr/>
        </p:nvGrpSpPr>
        <p:grpSpPr>
          <a:xfrm>
            <a:off x="-7374" y="6415994"/>
            <a:ext cx="4949825" cy="449261"/>
            <a:chOff x="0" y="6408737"/>
            <a:chExt cx="4949825" cy="449261"/>
          </a:xfrm>
          <a:solidFill>
            <a:schemeClr val="bg2"/>
          </a:solidFill>
        </p:grpSpPr>
        <p:sp>
          <p:nvSpPr>
            <p:cNvPr id="13" name="Freeform 5"/>
            <p:cNvSpPr>
              <a:spLocks noChangeAspect="1"/>
            </p:cNvSpPr>
            <p:nvPr/>
          </p:nvSpPr>
          <p:spPr bwMode="auto">
            <a:xfrm>
              <a:off x="0" y="6408737"/>
              <a:ext cx="2692044" cy="449261"/>
            </a:xfrm>
            <a:custGeom>
              <a:avLst/>
              <a:gdLst>
                <a:gd name="T0" fmla="*/ 9702800 w 12672"/>
                <a:gd name="T1" fmla="*/ 1619250 h 2116"/>
                <a:gd name="T2" fmla="*/ 0 w 12672"/>
                <a:gd name="T3" fmla="*/ 1619250 h 2116"/>
                <a:gd name="T4" fmla="*/ 0 w 12672"/>
                <a:gd name="T5" fmla="*/ 0 h 2116"/>
                <a:gd name="T6" fmla="*/ 8082604 w 12672"/>
                <a:gd name="T7" fmla="*/ 0 h 2116"/>
                <a:gd name="T8" fmla="*/ 8166064 w 12672"/>
                <a:gd name="T9" fmla="*/ 2296 h 2116"/>
                <a:gd name="T10" fmla="*/ 8248758 w 12672"/>
                <a:gd name="T11" fmla="*/ 8418 h 2116"/>
                <a:gd name="T12" fmla="*/ 8329155 w 12672"/>
                <a:gd name="T13" fmla="*/ 19131 h 2116"/>
                <a:gd name="T14" fmla="*/ 8409553 w 12672"/>
                <a:gd name="T15" fmla="*/ 33671 h 2116"/>
                <a:gd name="T16" fmla="*/ 8487653 w 12672"/>
                <a:gd name="T17" fmla="*/ 51271 h 2116"/>
                <a:gd name="T18" fmla="*/ 8564222 w 12672"/>
                <a:gd name="T19" fmla="*/ 72698 h 2116"/>
                <a:gd name="T20" fmla="*/ 8640025 w 12672"/>
                <a:gd name="T21" fmla="*/ 98716 h 2116"/>
                <a:gd name="T22" fmla="*/ 8712765 w 12672"/>
                <a:gd name="T23" fmla="*/ 127030 h 2116"/>
                <a:gd name="T24" fmla="*/ 8785506 w 12672"/>
                <a:gd name="T25" fmla="*/ 159170 h 2116"/>
                <a:gd name="T26" fmla="*/ 8854418 w 12672"/>
                <a:gd name="T27" fmla="*/ 195136 h 2116"/>
                <a:gd name="T28" fmla="*/ 8922564 w 12672"/>
                <a:gd name="T29" fmla="*/ 234929 h 2116"/>
                <a:gd name="T30" fmla="*/ 8988413 w 12672"/>
                <a:gd name="T31" fmla="*/ 276252 h 2116"/>
                <a:gd name="T32" fmla="*/ 9052731 w 12672"/>
                <a:gd name="T33" fmla="*/ 321401 h 2116"/>
                <a:gd name="T34" fmla="*/ 9113220 w 12672"/>
                <a:gd name="T35" fmla="*/ 370377 h 2116"/>
                <a:gd name="T36" fmla="*/ 9172944 w 12672"/>
                <a:gd name="T37" fmla="*/ 420117 h 2116"/>
                <a:gd name="T38" fmla="*/ 9228839 w 12672"/>
                <a:gd name="T39" fmla="*/ 473684 h 2116"/>
                <a:gd name="T40" fmla="*/ 9282437 w 12672"/>
                <a:gd name="T41" fmla="*/ 531077 h 2116"/>
                <a:gd name="T42" fmla="*/ 9333738 w 12672"/>
                <a:gd name="T43" fmla="*/ 589236 h 2116"/>
                <a:gd name="T44" fmla="*/ 9381211 w 12672"/>
                <a:gd name="T45" fmla="*/ 650455 h 2116"/>
                <a:gd name="T46" fmla="*/ 9426387 w 12672"/>
                <a:gd name="T47" fmla="*/ 714735 h 2116"/>
                <a:gd name="T48" fmla="*/ 9468499 w 12672"/>
                <a:gd name="T49" fmla="*/ 779781 h 2116"/>
                <a:gd name="T50" fmla="*/ 9507550 w 12672"/>
                <a:gd name="T51" fmla="*/ 847887 h 2116"/>
                <a:gd name="T52" fmla="*/ 9543537 w 12672"/>
                <a:gd name="T53" fmla="*/ 918289 h 2116"/>
                <a:gd name="T54" fmla="*/ 9575696 w 12672"/>
                <a:gd name="T55" fmla="*/ 989457 h 2116"/>
                <a:gd name="T56" fmla="*/ 9604792 w 12672"/>
                <a:gd name="T57" fmla="*/ 1062920 h 2116"/>
                <a:gd name="T58" fmla="*/ 9630060 w 12672"/>
                <a:gd name="T59" fmla="*/ 1137913 h 2116"/>
                <a:gd name="T60" fmla="*/ 9651499 w 12672"/>
                <a:gd name="T61" fmla="*/ 1214438 h 2116"/>
                <a:gd name="T62" fmla="*/ 9670641 w 12672"/>
                <a:gd name="T63" fmla="*/ 1293257 h 2116"/>
                <a:gd name="T64" fmla="*/ 9685189 w 12672"/>
                <a:gd name="T65" fmla="*/ 1372842 h 2116"/>
                <a:gd name="T66" fmla="*/ 9694377 w 12672"/>
                <a:gd name="T67" fmla="*/ 1453958 h 2116"/>
                <a:gd name="T68" fmla="*/ 9700503 w 12672"/>
                <a:gd name="T69" fmla="*/ 1535839 h 2116"/>
                <a:gd name="T70" fmla="*/ 9702800 w 12672"/>
                <a:gd name="T71" fmla="*/ 1619250 h 211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12672" h="2116">
                  <a:moveTo>
                    <a:pt x="12672" y="2116"/>
                  </a:moveTo>
                  <a:lnTo>
                    <a:pt x="12672" y="2116"/>
                  </a:lnTo>
                  <a:lnTo>
                    <a:pt x="0" y="2116"/>
                  </a:lnTo>
                  <a:lnTo>
                    <a:pt x="0" y="0"/>
                  </a:lnTo>
                  <a:lnTo>
                    <a:pt x="10556" y="0"/>
                  </a:lnTo>
                  <a:lnTo>
                    <a:pt x="10611" y="0"/>
                  </a:lnTo>
                  <a:lnTo>
                    <a:pt x="10665" y="3"/>
                  </a:lnTo>
                  <a:lnTo>
                    <a:pt x="10720" y="6"/>
                  </a:lnTo>
                  <a:lnTo>
                    <a:pt x="10773" y="11"/>
                  </a:lnTo>
                  <a:lnTo>
                    <a:pt x="10825" y="17"/>
                  </a:lnTo>
                  <a:lnTo>
                    <a:pt x="10878" y="25"/>
                  </a:lnTo>
                  <a:lnTo>
                    <a:pt x="10931" y="33"/>
                  </a:lnTo>
                  <a:lnTo>
                    <a:pt x="10983" y="44"/>
                  </a:lnTo>
                  <a:lnTo>
                    <a:pt x="11034" y="54"/>
                  </a:lnTo>
                  <a:lnTo>
                    <a:pt x="11085" y="67"/>
                  </a:lnTo>
                  <a:lnTo>
                    <a:pt x="11135" y="81"/>
                  </a:lnTo>
                  <a:lnTo>
                    <a:pt x="11185" y="95"/>
                  </a:lnTo>
                  <a:lnTo>
                    <a:pt x="11235" y="110"/>
                  </a:lnTo>
                  <a:lnTo>
                    <a:pt x="11284" y="129"/>
                  </a:lnTo>
                  <a:lnTo>
                    <a:pt x="11333" y="146"/>
                  </a:lnTo>
                  <a:lnTo>
                    <a:pt x="11379" y="166"/>
                  </a:lnTo>
                  <a:lnTo>
                    <a:pt x="11428" y="187"/>
                  </a:lnTo>
                  <a:lnTo>
                    <a:pt x="11474" y="208"/>
                  </a:lnTo>
                  <a:lnTo>
                    <a:pt x="11519" y="232"/>
                  </a:lnTo>
                  <a:lnTo>
                    <a:pt x="11564" y="255"/>
                  </a:lnTo>
                  <a:lnTo>
                    <a:pt x="11610" y="280"/>
                  </a:lnTo>
                  <a:lnTo>
                    <a:pt x="11653" y="307"/>
                  </a:lnTo>
                  <a:lnTo>
                    <a:pt x="11697" y="333"/>
                  </a:lnTo>
                  <a:lnTo>
                    <a:pt x="11739" y="361"/>
                  </a:lnTo>
                  <a:lnTo>
                    <a:pt x="11781" y="391"/>
                  </a:lnTo>
                  <a:lnTo>
                    <a:pt x="11823" y="420"/>
                  </a:lnTo>
                  <a:lnTo>
                    <a:pt x="11863" y="451"/>
                  </a:lnTo>
                  <a:lnTo>
                    <a:pt x="11902" y="484"/>
                  </a:lnTo>
                  <a:lnTo>
                    <a:pt x="11941" y="517"/>
                  </a:lnTo>
                  <a:lnTo>
                    <a:pt x="11980" y="549"/>
                  </a:lnTo>
                  <a:lnTo>
                    <a:pt x="12016" y="585"/>
                  </a:lnTo>
                  <a:lnTo>
                    <a:pt x="12053" y="619"/>
                  </a:lnTo>
                  <a:lnTo>
                    <a:pt x="12089" y="657"/>
                  </a:lnTo>
                  <a:lnTo>
                    <a:pt x="12123" y="694"/>
                  </a:lnTo>
                  <a:lnTo>
                    <a:pt x="12157" y="731"/>
                  </a:lnTo>
                  <a:lnTo>
                    <a:pt x="12190" y="770"/>
                  </a:lnTo>
                  <a:lnTo>
                    <a:pt x="12221" y="809"/>
                  </a:lnTo>
                  <a:lnTo>
                    <a:pt x="12252" y="850"/>
                  </a:lnTo>
                  <a:lnTo>
                    <a:pt x="12282" y="892"/>
                  </a:lnTo>
                  <a:lnTo>
                    <a:pt x="12311" y="934"/>
                  </a:lnTo>
                  <a:lnTo>
                    <a:pt x="12339" y="976"/>
                  </a:lnTo>
                  <a:lnTo>
                    <a:pt x="12366" y="1019"/>
                  </a:lnTo>
                  <a:lnTo>
                    <a:pt x="12392" y="1063"/>
                  </a:lnTo>
                  <a:lnTo>
                    <a:pt x="12417" y="1108"/>
                  </a:lnTo>
                  <a:lnTo>
                    <a:pt x="12440" y="1153"/>
                  </a:lnTo>
                  <a:lnTo>
                    <a:pt x="12464" y="1200"/>
                  </a:lnTo>
                  <a:lnTo>
                    <a:pt x="12485" y="1245"/>
                  </a:lnTo>
                  <a:lnTo>
                    <a:pt x="12506" y="1293"/>
                  </a:lnTo>
                  <a:lnTo>
                    <a:pt x="12526" y="1341"/>
                  </a:lnTo>
                  <a:lnTo>
                    <a:pt x="12544" y="1389"/>
                  </a:lnTo>
                  <a:lnTo>
                    <a:pt x="12562" y="1438"/>
                  </a:lnTo>
                  <a:lnTo>
                    <a:pt x="12577" y="1487"/>
                  </a:lnTo>
                  <a:lnTo>
                    <a:pt x="12593" y="1537"/>
                  </a:lnTo>
                  <a:lnTo>
                    <a:pt x="12605" y="1587"/>
                  </a:lnTo>
                  <a:lnTo>
                    <a:pt x="12618" y="1638"/>
                  </a:lnTo>
                  <a:lnTo>
                    <a:pt x="12630" y="1690"/>
                  </a:lnTo>
                  <a:lnTo>
                    <a:pt x="12639" y="1741"/>
                  </a:lnTo>
                  <a:lnTo>
                    <a:pt x="12649" y="1794"/>
                  </a:lnTo>
                  <a:lnTo>
                    <a:pt x="12655" y="1847"/>
                  </a:lnTo>
                  <a:lnTo>
                    <a:pt x="12661" y="1900"/>
                  </a:lnTo>
                  <a:lnTo>
                    <a:pt x="12666" y="1954"/>
                  </a:lnTo>
                  <a:lnTo>
                    <a:pt x="12669" y="2007"/>
                  </a:lnTo>
                  <a:lnTo>
                    <a:pt x="12672" y="2062"/>
                  </a:lnTo>
                  <a:lnTo>
                    <a:pt x="12672" y="2116"/>
                  </a:lnTo>
                  <a:close/>
                </a:path>
              </a:pathLst>
            </a:custGeom>
            <a:solidFill>
              <a:srgbClr val="F07E23"/>
            </a:solidFill>
            <a:ln>
              <a:noFill/>
            </a:ln>
          </p:spPr>
          <p:txBody>
            <a:bodyPr/>
            <a:lstStyle/>
            <a:p>
              <a:pPr eaLnBrk="0" hangingPunct="0">
                <a:defRPr/>
              </a:pPr>
              <a:endParaRPr lang="en-US" sz="1800" dirty="0">
                <a:latin typeface="Arial" panose="020B0604020202020204" pitchFamily="34" charset="0"/>
                <a:ea typeface="+mn-ea"/>
              </a:endParaRPr>
            </a:p>
          </p:txBody>
        </p:sp>
        <p:sp>
          <p:nvSpPr>
            <p:cNvPr id="12" name="Freeform 5"/>
            <p:cNvSpPr>
              <a:spLocks noChangeAspect="1"/>
            </p:cNvSpPr>
            <p:nvPr/>
          </p:nvSpPr>
          <p:spPr bwMode="auto">
            <a:xfrm>
              <a:off x="2257781" y="6408737"/>
              <a:ext cx="2692044" cy="449261"/>
            </a:xfrm>
            <a:custGeom>
              <a:avLst/>
              <a:gdLst>
                <a:gd name="T0" fmla="*/ 9702800 w 12672"/>
                <a:gd name="T1" fmla="*/ 1619250 h 2116"/>
                <a:gd name="T2" fmla="*/ 0 w 12672"/>
                <a:gd name="T3" fmla="*/ 1619250 h 2116"/>
                <a:gd name="T4" fmla="*/ 0 w 12672"/>
                <a:gd name="T5" fmla="*/ 0 h 2116"/>
                <a:gd name="T6" fmla="*/ 8082604 w 12672"/>
                <a:gd name="T7" fmla="*/ 0 h 2116"/>
                <a:gd name="T8" fmla="*/ 8166064 w 12672"/>
                <a:gd name="T9" fmla="*/ 2296 h 2116"/>
                <a:gd name="T10" fmla="*/ 8248758 w 12672"/>
                <a:gd name="T11" fmla="*/ 8418 h 2116"/>
                <a:gd name="T12" fmla="*/ 8329155 w 12672"/>
                <a:gd name="T13" fmla="*/ 19131 h 2116"/>
                <a:gd name="T14" fmla="*/ 8409553 w 12672"/>
                <a:gd name="T15" fmla="*/ 33671 h 2116"/>
                <a:gd name="T16" fmla="*/ 8487653 w 12672"/>
                <a:gd name="T17" fmla="*/ 51271 h 2116"/>
                <a:gd name="T18" fmla="*/ 8564222 w 12672"/>
                <a:gd name="T19" fmla="*/ 72698 h 2116"/>
                <a:gd name="T20" fmla="*/ 8640025 w 12672"/>
                <a:gd name="T21" fmla="*/ 98716 h 2116"/>
                <a:gd name="T22" fmla="*/ 8712765 w 12672"/>
                <a:gd name="T23" fmla="*/ 127030 h 2116"/>
                <a:gd name="T24" fmla="*/ 8785506 w 12672"/>
                <a:gd name="T25" fmla="*/ 159170 h 2116"/>
                <a:gd name="T26" fmla="*/ 8854418 w 12672"/>
                <a:gd name="T27" fmla="*/ 195136 h 2116"/>
                <a:gd name="T28" fmla="*/ 8922564 w 12672"/>
                <a:gd name="T29" fmla="*/ 234929 h 2116"/>
                <a:gd name="T30" fmla="*/ 8988413 w 12672"/>
                <a:gd name="T31" fmla="*/ 276252 h 2116"/>
                <a:gd name="T32" fmla="*/ 9052731 w 12672"/>
                <a:gd name="T33" fmla="*/ 321401 h 2116"/>
                <a:gd name="T34" fmla="*/ 9113220 w 12672"/>
                <a:gd name="T35" fmla="*/ 370377 h 2116"/>
                <a:gd name="T36" fmla="*/ 9172944 w 12672"/>
                <a:gd name="T37" fmla="*/ 420117 h 2116"/>
                <a:gd name="T38" fmla="*/ 9228839 w 12672"/>
                <a:gd name="T39" fmla="*/ 473684 h 2116"/>
                <a:gd name="T40" fmla="*/ 9282437 w 12672"/>
                <a:gd name="T41" fmla="*/ 531077 h 2116"/>
                <a:gd name="T42" fmla="*/ 9333738 w 12672"/>
                <a:gd name="T43" fmla="*/ 589236 h 2116"/>
                <a:gd name="T44" fmla="*/ 9381211 w 12672"/>
                <a:gd name="T45" fmla="*/ 650455 h 2116"/>
                <a:gd name="T46" fmla="*/ 9426387 w 12672"/>
                <a:gd name="T47" fmla="*/ 714735 h 2116"/>
                <a:gd name="T48" fmla="*/ 9468499 w 12672"/>
                <a:gd name="T49" fmla="*/ 779781 h 2116"/>
                <a:gd name="T50" fmla="*/ 9507550 w 12672"/>
                <a:gd name="T51" fmla="*/ 847887 h 2116"/>
                <a:gd name="T52" fmla="*/ 9543537 w 12672"/>
                <a:gd name="T53" fmla="*/ 918289 h 2116"/>
                <a:gd name="T54" fmla="*/ 9575696 w 12672"/>
                <a:gd name="T55" fmla="*/ 989457 h 2116"/>
                <a:gd name="T56" fmla="*/ 9604792 w 12672"/>
                <a:gd name="T57" fmla="*/ 1062920 h 2116"/>
                <a:gd name="T58" fmla="*/ 9630060 w 12672"/>
                <a:gd name="T59" fmla="*/ 1137913 h 2116"/>
                <a:gd name="T60" fmla="*/ 9651499 w 12672"/>
                <a:gd name="T61" fmla="*/ 1214438 h 2116"/>
                <a:gd name="T62" fmla="*/ 9670641 w 12672"/>
                <a:gd name="T63" fmla="*/ 1293257 h 2116"/>
                <a:gd name="T64" fmla="*/ 9685189 w 12672"/>
                <a:gd name="T65" fmla="*/ 1372842 h 2116"/>
                <a:gd name="T66" fmla="*/ 9694377 w 12672"/>
                <a:gd name="T67" fmla="*/ 1453958 h 2116"/>
                <a:gd name="T68" fmla="*/ 9700503 w 12672"/>
                <a:gd name="T69" fmla="*/ 1535839 h 2116"/>
                <a:gd name="T70" fmla="*/ 9702800 w 12672"/>
                <a:gd name="T71" fmla="*/ 1619250 h 211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12672" h="2116">
                  <a:moveTo>
                    <a:pt x="12672" y="2116"/>
                  </a:moveTo>
                  <a:lnTo>
                    <a:pt x="12672" y="2116"/>
                  </a:lnTo>
                  <a:lnTo>
                    <a:pt x="0" y="2116"/>
                  </a:lnTo>
                  <a:lnTo>
                    <a:pt x="0" y="0"/>
                  </a:lnTo>
                  <a:lnTo>
                    <a:pt x="10556" y="0"/>
                  </a:lnTo>
                  <a:lnTo>
                    <a:pt x="10611" y="0"/>
                  </a:lnTo>
                  <a:lnTo>
                    <a:pt x="10665" y="3"/>
                  </a:lnTo>
                  <a:lnTo>
                    <a:pt x="10720" y="6"/>
                  </a:lnTo>
                  <a:lnTo>
                    <a:pt x="10773" y="11"/>
                  </a:lnTo>
                  <a:lnTo>
                    <a:pt x="10825" y="17"/>
                  </a:lnTo>
                  <a:lnTo>
                    <a:pt x="10878" y="25"/>
                  </a:lnTo>
                  <a:lnTo>
                    <a:pt x="10931" y="33"/>
                  </a:lnTo>
                  <a:lnTo>
                    <a:pt x="10983" y="44"/>
                  </a:lnTo>
                  <a:lnTo>
                    <a:pt x="11034" y="54"/>
                  </a:lnTo>
                  <a:lnTo>
                    <a:pt x="11085" y="67"/>
                  </a:lnTo>
                  <a:lnTo>
                    <a:pt x="11135" y="81"/>
                  </a:lnTo>
                  <a:lnTo>
                    <a:pt x="11185" y="95"/>
                  </a:lnTo>
                  <a:lnTo>
                    <a:pt x="11235" y="110"/>
                  </a:lnTo>
                  <a:lnTo>
                    <a:pt x="11284" y="129"/>
                  </a:lnTo>
                  <a:lnTo>
                    <a:pt x="11333" y="146"/>
                  </a:lnTo>
                  <a:lnTo>
                    <a:pt x="11379" y="166"/>
                  </a:lnTo>
                  <a:lnTo>
                    <a:pt x="11428" y="187"/>
                  </a:lnTo>
                  <a:lnTo>
                    <a:pt x="11474" y="208"/>
                  </a:lnTo>
                  <a:lnTo>
                    <a:pt x="11519" y="232"/>
                  </a:lnTo>
                  <a:lnTo>
                    <a:pt x="11564" y="255"/>
                  </a:lnTo>
                  <a:lnTo>
                    <a:pt x="11610" y="280"/>
                  </a:lnTo>
                  <a:lnTo>
                    <a:pt x="11653" y="307"/>
                  </a:lnTo>
                  <a:lnTo>
                    <a:pt x="11697" y="333"/>
                  </a:lnTo>
                  <a:lnTo>
                    <a:pt x="11739" y="361"/>
                  </a:lnTo>
                  <a:lnTo>
                    <a:pt x="11781" y="391"/>
                  </a:lnTo>
                  <a:lnTo>
                    <a:pt x="11823" y="420"/>
                  </a:lnTo>
                  <a:lnTo>
                    <a:pt x="11863" y="451"/>
                  </a:lnTo>
                  <a:lnTo>
                    <a:pt x="11902" y="484"/>
                  </a:lnTo>
                  <a:lnTo>
                    <a:pt x="11941" y="517"/>
                  </a:lnTo>
                  <a:lnTo>
                    <a:pt x="11980" y="549"/>
                  </a:lnTo>
                  <a:lnTo>
                    <a:pt x="12016" y="585"/>
                  </a:lnTo>
                  <a:lnTo>
                    <a:pt x="12053" y="619"/>
                  </a:lnTo>
                  <a:lnTo>
                    <a:pt x="12089" y="657"/>
                  </a:lnTo>
                  <a:lnTo>
                    <a:pt x="12123" y="694"/>
                  </a:lnTo>
                  <a:lnTo>
                    <a:pt x="12157" y="731"/>
                  </a:lnTo>
                  <a:lnTo>
                    <a:pt x="12190" y="770"/>
                  </a:lnTo>
                  <a:lnTo>
                    <a:pt x="12221" y="809"/>
                  </a:lnTo>
                  <a:lnTo>
                    <a:pt x="12252" y="850"/>
                  </a:lnTo>
                  <a:lnTo>
                    <a:pt x="12282" y="892"/>
                  </a:lnTo>
                  <a:lnTo>
                    <a:pt x="12311" y="934"/>
                  </a:lnTo>
                  <a:lnTo>
                    <a:pt x="12339" y="976"/>
                  </a:lnTo>
                  <a:lnTo>
                    <a:pt x="12366" y="1019"/>
                  </a:lnTo>
                  <a:lnTo>
                    <a:pt x="12392" y="1063"/>
                  </a:lnTo>
                  <a:lnTo>
                    <a:pt x="12417" y="1108"/>
                  </a:lnTo>
                  <a:lnTo>
                    <a:pt x="12440" y="1153"/>
                  </a:lnTo>
                  <a:lnTo>
                    <a:pt x="12464" y="1200"/>
                  </a:lnTo>
                  <a:lnTo>
                    <a:pt x="12485" y="1245"/>
                  </a:lnTo>
                  <a:lnTo>
                    <a:pt x="12506" y="1293"/>
                  </a:lnTo>
                  <a:lnTo>
                    <a:pt x="12526" y="1341"/>
                  </a:lnTo>
                  <a:lnTo>
                    <a:pt x="12544" y="1389"/>
                  </a:lnTo>
                  <a:lnTo>
                    <a:pt x="12562" y="1438"/>
                  </a:lnTo>
                  <a:lnTo>
                    <a:pt x="12577" y="1487"/>
                  </a:lnTo>
                  <a:lnTo>
                    <a:pt x="12593" y="1537"/>
                  </a:lnTo>
                  <a:lnTo>
                    <a:pt x="12605" y="1587"/>
                  </a:lnTo>
                  <a:lnTo>
                    <a:pt x="12618" y="1638"/>
                  </a:lnTo>
                  <a:lnTo>
                    <a:pt x="12630" y="1690"/>
                  </a:lnTo>
                  <a:lnTo>
                    <a:pt x="12639" y="1741"/>
                  </a:lnTo>
                  <a:lnTo>
                    <a:pt x="12649" y="1794"/>
                  </a:lnTo>
                  <a:lnTo>
                    <a:pt x="12655" y="1847"/>
                  </a:lnTo>
                  <a:lnTo>
                    <a:pt x="12661" y="1900"/>
                  </a:lnTo>
                  <a:lnTo>
                    <a:pt x="12666" y="1954"/>
                  </a:lnTo>
                  <a:lnTo>
                    <a:pt x="12669" y="2007"/>
                  </a:lnTo>
                  <a:lnTo>
                    <a:pt x="12672" y="2062"/>
                  </a:lnTo>
                  <a:lnTo>
                    <a:pt x="12672" y="2116"/>
                  </a:lnTo>
                  <a:close/>
                </a:path>
              </a:pathLst>
            </a:custGeom>
            <a:solidFill>
              <a:srgbClr val="F07E23"/>
            </a:solidFill>
            <a:ln>
              <a:noFill/>
            </a:ln>
          </p:spPr>
          <p:txBody>
            <a:bodyPr/>
            <a:lstStyle/>
            <a:p>
              <a:pPr eaLnBrk="0" hangingPunct="0">
                <a:defRPr/>
              </a:pPr>
              <a:endParaRPr lang="en-US" sz="1800" dirty="0">
                <a:latin typeface="Arial" panose="020B0604020202020204" pitchFamily="34" charset="0"/>
                <a:ea typeface="+mn-ea"/>
              </a:endParaRPr>
            </a:p>
          </p:txBody>
        </p:sp>
      </p:grpSp>
      <p:sp>
        <p:nvSpPr>
          <p:cNvPr id="1027" name="Tijdelijke aanduiding voor titel 1"/>
          <p:cNvSpPr>
            <a:spLocks noGrp="1"/>
          </p:cNvSpPr>
          <p:nvPr>
            <p:ph type="title"/>
          </p:nvPr>
        </p:nvSpPr>
        <p:spPr bwMode="auto">
          <a:xfrm>
            <a:off x="1079500" y="1079500"/>
            <a:ext cx="10033000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en-US"/>
              <a:t>Titelstijl van model bewerken</a:t>
            </a:r>
          </a:p>
        </p:txBody>
      </p:sp>
      <p:sp>
        <p:nvSpPr>
          <p:cNvPr id="1028" name="Tijdelijke aanduiding voor tekst 2"/>
          <p:cNvSpPr>
            <a:spLocks noGrp="1"/>
          </p:cNvSpPr>
          <p:nvPr>
            <p:ph type="body" idx="1"/>
          </p:nvPr>
        </p:nvSpPr>
        <p:spPr bwMode="auto">
          <a:xfrm>
            <a:off x="1079500" y="1800225"/>
            <a:ext cx="10033000" cy="4500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en-US"/>
              <a:t>Klik om de tekststijl van het model te bewerken</a:t>
            </a:r>
          </a:p>
          <a:p>
            <a:pPr lvl="1"/>
            <a:r>
              <a:rPr lang="nl-NL" altLang="en-US"/>
              <a:t>Tweede niveau</a:t>
            </a:r>
          </a:p>
          <a:p>
            <a:pPr lvl="2"/>
            <a:r>
              <a:rPr lang="nl-NL" altLang="en-US"/>
              <a:t>Derde niveau</a:t>
            </a:r>
          </a:p>
          <a:p>
            <a:pPr lvl="3"/>
            <a:r>
              <a:rPr lang="nl-NL" altLang="en-US"/>
              <a:t>Vierde niveau</a:t>
            </a:r>
          </a:p>
          <a:p>
            <a:pPr lvl="4"/>
            <a:r>
              <a:rPr lang="nl-NL" altLang="en-US"/>
              <a:t>Vijfde niveau</a:t>
            </a:r>
          </a:p>
        </p:txBody>
      </p:sp>
      <p:pic>
        <p:nvPicPr>
          <p:cNvPr id="3" name="Afbeelding 2"/>
          <p:cNvPicPr>
            <a:picLocks noChangeAspect="1"/>
          </p:cNvPicPr>
          <p:nvPr userDrawn="1"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815" t="21635" r="45369" b="22009"/>
          <a:stretch/>
        </p:blipFill>
        <p:spPr>
          <a:xfrm>
            <a:off x="756746" y="246515"/>
            <a:ext cx="937329" cy="72235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51" r:id="rId6"/>
  </p:sldLayoutIdLst>
  <p:hf hdr="0"/>
  <p:txStyles>
    <p:titleStyle>
      <a:lvl1pPr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de-DE" sz="3200" b="1" kern="1200">
          <a:solidFill>
            <a:srgbClr val="00A9F3"/>
          </a:solidFill>
          <a:latin typeface="Arial" charset="0"/>
          <a:ea typeface="Arial" charset="0"/>
          <a:cs typeface="Arial" charset="0"/>
        </a:defRPr>
      </a:lvl1pPr>
      <a:lvl2pPr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0A9F3"/>
          </a:solidFill>
          <a:latin typeface="Arial" pitchFamily="34" charset="0"/>
          <a:ea typeface="Arial" charset="0"/>
          <a:cs typeface="Arial" pitchFamily="34" charset="0"/>
        </a:defRPr>
      </a:lvl2pPr>
      <a:lvl3pPr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0A9F3"/>
          </a:solidFill>
          <a:latin typeface="Arial" pitchFamily="34" charset="0"/>
          <a:ea typeface="Arial" charset="0"/>
          <a:cs typeface="Arial" pitchFamily="34" charset="0"/>
        </a:defRPr>
      </a:lvl3pPr>
      <a:lvl4pPr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0A9F3"/>
          </a:solidFill>
          <a:latin typeface="Arial" pitchFamily="34" charset="0"/>
          <a:ea typeface="Arial" charset="0"/>
          <a:cs typeface="Arial" pitchFamily="34" charset="0"/>
        </a:defRPr>
      </a:lvl4pPr>
      <a:lvl5pPr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0A9F3"/>
          </a:solidFill>
          <a:latin typeface="Arial" pitchFamily="34" charset="0"/>
          <a:ea typeface="Arial" charset="0"/>
          <a:cs typeface="Arial" pitchFamily="34" charset="0"/>
        </a:defRPr>
      </a:lvl5pPr>
      <a:lvl6pPr marL="457200"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0A9F3"/>
          </a:solidFill>
          <a:latin typeface="Arial" pitchFamily="34" charset="0"/>
          <a:cs typeface="Arial" pitchFamily="34" charset="0"/>
        </a:defRPr>
      </a:lvl6pPr>
      <a:lvl7pPr marL="914400"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0A9F3"/>
          </a:solidFill>
          <a:latin typeface="Arial" pitchFamily="34" charset="0"/>
          <a:cs typeface="Arial" pitchFamily="34" charset="0"/>
        </a:defRPr>
      </a:lvl7pPr>
      <a:lvl8pPr marL="1371600"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0A9F3"/>
          </a:solidFill>
          <a:latin typeface="Arial" pitchFamily="34" charset="0"/>
          <a:cs typeface="Arial" pitchFamily="34" charset="0"/>
        </a:defRPr>
      </a:lvl8pPr>
      <a:lvl9pPr marL="1828800"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0A9F3"/>
          </a:solidFill>
          <a:latin typeface="Arial" pitchFamily="34" charset="0"/>
          <a:cs typeface="Arial" pitchFamily="34" charset="0"/>
        </a:defRPr>
      </a:lvl9pPr>
    </p:titleStyle>
    <p:bodyStyle>
      <a:lvl1pPr marL="268288" indent="-268288" algn="l" defTabSz="912813" rtl="0" eaLnBrk="1" fontAlgn="base" hangingPunct="1">
        <a:lnSpc>
          <a:spcPct val="90000"/>
        </a:lnSpc>
        <a:spcBef>
          <a:spcPts val="475"/>
        </a:spcBef>
        <a:spcAft>
          <a:spcPct val="0"/>
        </a:spcAft>
        <a:buClr>
          <a:srgbClr val="00A9F3"/>
        </a:buClr>
        <a:buSzPct val="80000"/>
        <a:buFont typeface="Arial" charset="0"/>
        <a:buChar char="•"/>
        <a:defRPr sz="24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1pPr>
      <a:lvl2pPr marL="539750" indent="-269875" algn="l" defTabSz="912813" rtl="0" eaLnBrk="1" fontAlgn="base" hangingPunct="1">
        <a:lnSpc>
          <a:spcPct val="90000"/>
        </a:lnSpc>
        <a:spcBef>
          <a:spcPts val="438"/>
        </a:spcBef>
        <a:spcAft>
          <a:spcPct val="0"/>
        </a:spcAft>
        <a:buClr>
          <a:srgbClr val="00A9F3"/>
        </a:buClr>
        <a:buSzPct val="80000"/>
        <a:buFont typeface="Arial" charset="0"/>
        <a:buChar char="•"/>
        <a:defRPr sz="22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2pPr>
      <a:lvl3pPr marL="809625" indent="-269875" algn="l" defTabSz="912813" rtl="0" eaLnBrk="1" fontAlgn="base" hangingPunct="1">
        <a:lnSpc>
          <a:spcPct val="90000"/>
        </a:lnSpc>
        <a:spcBef>
          <a:spcPts val="400"/>
        </a:spcBef>
        <a:spcAft>
          <a:spcPct val="0"/>
        </a:spcAft>
        <a:buClr>
          <a:srgbClr val="00A9F3"/>
        </a:buClr>
        <a:buSzPct val="80000"/>
        <a:buFont typeface="Arial" charset="0"/>
        <a:buChar char="•"/>
        <a:defRPr sz="20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3pPr>
      <a:lvl4pPr marL="1079500" indent="-269875" algn="l" defTabSz="912813" rtl="0" eaLnBrk="1" fontAlgn="base" hangingPunct="1">
        <a:lnSpc>
          <a:spcPct val="90000"/>
        </a:lnSpc>
        <a:spcBef>
          <a:spcPts val="363"/>
        </a:spcBef>
        <a:spcAft>
          <a:spcPct val="0"/>
        </a:spcAft>
        <a:buClr>
          <a:srgbClr val="00A9F3"/>
        </a:buClr>
        <a:buSzPct val="80000"/>
        <a:buFont typeface="Arial" charset="0"/>
        <a:buChar char="•"/>
        <a:defRPr kern="1200">
          <a:solidFill>
            <a:schemeClr val="tx1"/>
          </a:solidFill>
          <a:latin typeface="Arial" charset="0"/>
          <a:ea typeface="Arial" charset="0"/>
          <a:cs typeface="Arial" charset="0"/>
        </a:defRPr>
      </a:lvl4pPr>
      <a:lvl5pPr marL="1349375" indent="-268288" algn="l" defTabSz="912813" rtl="0" eaLnBrk="1" fontAlgn="base" hangingPunct="1">
        <a:lnSpc>
          <a:spcPct val="90000"/>
        </a:lnSpc>
        <a:spcBef>
          <a:spcPts val="325"/>
        </a:spcBef>
        <a:spcAft>
          <a:spcPct val="0"/>
        </a:spcAft>
        <a:buClr>
          <a:srgbClr val="00A9F3"/>
        </a:buClr>
        <a:buSzPct val="80000"/>
        <a:buFont typeface="Arial" charset="0"/>
        <a:buChar char="•"/>
        <a:defRPr sz="16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5pPr>
      <a:lvl6pPr marL="2514474" indent="-228589" algn="l" defTabSz="914354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</p:sldLayoutIdLst>
  <p:hf hdr="0"/>
  <p:txStyles>
    <p:titleStyle>
      <a:lvl1pPr algn="l" rtl="0" fontAlgn="base">
        <a:spcBef>
          <a:spcPct val="0"/>
        </a:spcBef>
        <a:spcAft>
          <a:spcPct val="0"/>
        </a:spcAft>
        <a:defRPr sz="3200" b="1" kern="1200">
          <a:solidFill>
            <a:schemeClr val="bg2"/>
          </a:solidFill>
          <a:latin typeface="+mj-lt"/>
          <a:ea typeface="ＭＳ Ｐゴシック" charset="-128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200" b="1">
          <a:solidFill>
            <a:schemeClr val="bg2"/>
          </a:solidFill>
          <a:latin typeface="Arial" charset="0"/>
          <a:ea typeface="ＭＳ Ｐゴシック" charset="-128"/>
        </a:defRPr>
      </a:lvl2pPr>
      <a:lvl3pPr algn="l" rtl="0" fontAlgn="base">
        <a:spcBef>
          <a:spcPct val="0"/>
        </a:spcBef>
        <a:spcAft>
          <a:spcPct val="0"/>
        </a:spcAft>
        <a:defRPr sz="3200" b="1">
          <a:solidFill>
            <a:schemeClr val="bg2"/>
          </a:solidFill>
          <a:latin typeface="Arial" charset="0"/>
          <a:ea typeface="ＭＳ Ｐゴシック" charset="-128"/>
        </a:defRPr>
      </a:lvl3pPr>
      <a:lvl4pPr algn="l" rtl="0" fontAlgn="base">
        <a:spcBef>
          <a:spcPct val="0"/>
        </a:spcBef>
        <a:spcAft>
          <a:spcPct val="0"/>
        </a:spcAft>
        <a:defRPr sz="3200" b="1">
          <a:solidFill>
            <a:schemeClr val="bg2"/>
          </a:solidFill>
          <a:latin typeface="Arial" charset="0"/>
          <a:ea typeface="ＭＳ Ｐゴシック" charset="-128"/>
        </a:defRPr>
      </a:lvl4pPr>
      <a:lvl5pPr algn="l" rtl="0" fontAlgn="base">
        <a:spcBef>
          <a:spcPct val="0"/>
        </a:spcBef>
        <a:spcAft>
          <a:spcPct val="0"/>
        </a:spcAft>
        <a:defRPr sz="3200" b="1">
          <a:solidFill>
            <a:schemeClr val="bg2"/>
          </a:solidFill>
          <a:latin typeface="Arial" charset="0"/>
          <a:ea typeface="ＭＳ Ｐゴシック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2"/>
          </a:solidFill>
          <a:latin typeface="Arial" charset="0"/>
          <a:ea typeface="ＭＳ Ｐゴシック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2"/>
          </a:solidFill>
          <a:latin typeface="Arial" charset="0"/>
          <a:ea typeface="ＭＳ Ｐゴシック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2"/>
          </a:solidFill>
          <a:latin typeface="Arial" charset="0"/>
          <a:ea typeface="ＭＳ Ｐゴシック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2"/>
          </a:solidFill>
          <a:latin typeface="Arial" charset="0"/>
          <a:ea typeface="ＭＳ Ｐゴシック" charset="-128"/>
        </a:defRPr>
      </a:lvl9pPr>
    </p:titleStyle>
    <p:bodyStyle>
      <a:lvl1pPr marL="265113" indent="-265113" algn="l" rtl="0" fontAlgn="base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SzPct val="80000"/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1pPr>
      <a:lvl2pPr marL="538163" indent="-273050" algn="l" rtl="0" fontAlgn="base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SzPct val="80000"/>
        <a:buFont typeface="Arial" charset="0"/>
        <a:buChar char="•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803275" indent="-265113" algn="l" rtl="0" fontAlgn="base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SzPct val="80000"/>
        <a:buFont typeface="Arial" charset="0"/>
        <a:buChar char="•"/>
        <a:defRPr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076325" indent="-273050" algn="l" rtl="0" fontAlgn="base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SzPct val="80000"/>
        <a:buFont typeface="Arial" charset="0"/>
        <a:buChar char="•"/>
        <a:tabLst>
          <a:tab pos="1792288" algn="l"/>
        </a:tabLst>
        <a:defRPr sz="16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1341438" indent="-265113" algn="l" rtl="0" fontAlgn="base">
        <a:lnSpc>
          <a:spcPct val="90000"/>
        </a:lnSpc>
        <a:spcBef>
          <a:spcPct val="20000"/>
        </a:spcBef>
        <a:spcAft>
          <a:spcPct val="0"/>
        </a:spcAft>
        <a:buClr>
          <a:schemeClr val="bg2"/>
        </a:buClr>
        <a:buSzPct val="80000"/>
        <a:buFont typeface="Arial" charset="0"/>
        <a:buChar char="•"/>
        <a:defRPr sz="16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sv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8.png"/><Relationship Id="rId11" Type="http://schemas.openxmlformats.org/officeDocument/2006/relationships/image" Target="../media/image13.sv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svg"/><Relationship Id="rId9" Type="http://schemas.openxmlformats.org/officeDocument/2006/relationships/image" Target="../media/image11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1080000" y="2160000"/>
            <a:ext cx="6120000" cy="1440000"/>
          </a:xfrm>
          <a:prstGeom prst="rect">
            <a:avLst/>
          </a:prstGeom>
        </p:spPr>
        <p:txBody>
          <a:bodyPr/>
          <a:lstStyle/>
          <a:p>
            <a:r>
              <a:rPr lang="nl-NL" dirty="0"/>
              <a:t>Living Lab: toegepaste innovatie</a:t>
            </a:r>
            <a:br>
              <a:rPr lang="nl-NL" sz="1600" i="1" dirty="0"/>
            </a:br>
            <a:r>
              <a:rPr lang="nl-NL" sz="1600" i="1" dirty="0"/>
              <a:t>Kennisbijeenkomst e-mailarchivering Nationaal Archief</a:t>
            </a:r>
            <a:br>
              <a:rPr lang="nl-NL" sz="1600" i="1" dirty="0"/>
            </a:br>
            <a:br>
              <a:rPr lang="nl-NL" sz="1600" i="1" dirty="0"/>
            </a:br>
            <a:br>
              <a:rPr lang="nl-NL" dirty="0"/>
            </a:br>
            <a:br>
              <a:rPr lang="nl-NL" i="1" dirty="0"/>
            </a:b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12 juni 2019</a:t>
            </a:r>
          </a:p>
        </p:txBody>
      </p:sp>
    </p:spTree>
    <p:extLst>
      <p:ext uri="{BB962C8B-B14F-4D97-AF65-F5344CB8AC3E}">
        <p14:creationId xmlns:p14="http://schemas.microsoft.com/office/powerpoint/2010/main" val="5516976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055542A-945C-3B40-8CA6-F5C8B56A2D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>
                <a:latin typeface="Helvetica Neue Light" panose="02000403000000020004" pitchFamily="2" charset="0"/>
                <a:ea typeface="Helvetica Neue Light" panose="02000403000000020004" pitchFamily="2" charset="0"/>
              </a:rPr>
              <a:t>Resultaten in cijfers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B91AD13-0BE3-9A4F-92B8-498D017FE3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>
              <a:latin typeface="Helvetica Neue Light" panose="02000403000000020004" pitchFamily="2" charset="0"/>
              <a:ea typeface="Helvetica Neue Light" panose="02000403000000020004" pitchFamily="2" charset="0"/>
            </a:endParaRPr>
          </a:p>
          <a:p>
            <a:r>
              <a:rPr lang="nl-NL" dirty="0">
                <a:latin typeface="Helvetica Neue Light" panose="02000403000000020004" pitchFamily="2" charset="0"/>
                <a:ea typeface="Helvetica Neue Light" panose="02000403000000020004" pitchFamily="2" charset="0"/>
              </a:rPr>
              <a:t>Bewaartermijnen toegekend: 9.383</a:t>
            </a:r>
          </a:p>
          <a:p>
            <a:endParaRPr lang="nl-NL" dirty="0">
              <a:latin typeface="Helvetica Neue Light" panose="02000403000000020004" pitchFamily="2" charset="0"/>
              <a:ea typeface="Helvetica Neue Light" panose="02000403000000020004" pitchFamily="2" charset="0"/>
            </a:endParaRPr>
          </a:p>
          <a:p>
            <a:r>
              <a:rPr lang="nl-NL" dirty="0">
                <a:latin typeface="Helvetica Neue Light" panose="02000403000000020004" pitchFamily="2" charset="0"/>
                <a:ea typeface="Helvetica Neue Light" panose="02000403000000020004" pitchFamily="2" charset="0"/>
              </a:rPr>
              <a:t>Gemiddelde verwerkingstijd: 13 seconden</a:t>
            </a:r>
          </a:p>
          <a:p>
            <a:endParaRPr lang="nl-NL" dirty="0">
              <a:latin typeface="Helvetica Neue Light" panose="02000403000000020004" pitchFamily="2" charset="0"/>
              <a:ea typeface="Helvetica Neue Light" panose="02000403000000020004" pitchFamily="2" charset="0"/>
            </a:endParaRPr>
          </a:p>
          <a:p>
            <a:r>
              <a:rPr lang="nl-NL" dirty="0">
                <a:latin typeface="Helvetica Neue Light" panose="02000403000000020004" pitchFamily="2" charset="0"/>
                <a:ea typeface="Helvetica Neue Light" panose="02000403000000020004" pitchFamily="2" charset="0"/>
              </a:rPr>
              <a:t>Verwerken 10.002 mails</a:t>
            </a:r>
          </a:p>
          <a:p>
            <a:pPr lvl="1"/>
            <a:r>
              <a:rPr lang="nl-NL" dirty="0">
                <a:latin typeface="Helvetica Neue Light" panose="02000403000000020004" pitchFamily="2" charset="0"/>
                <a:ea typeface="Helvetica Neue Light" panose="02000403000000020004" pitchFamily="2" charset="0"/>
              </a:rPr>
              <a:t>Reguliere proces: 1666 uur</a:t>
            </a:r>
          </a:p>
          <a:p>
            <a:pPr lvl="1"/>
            <a:r>
              <a:rPr lang="nl-NL" dirty="0">
                <a:latin typeface="Helvetica Neue Light" panose="02000403000000020004" pitchFamily="2" charset="0"/>
                <a:ea typeface="Helvetica Neue Light" panose="02000403000000020004" pitchFamily="2" charset="0"/>
              </a:rPr>
              <a:t>Geautomatiseerde proces: 21 uur</a:t>
            </a:r>
          </a:p>
          <a:p>
            <a:pPr marL="0" indent="0">
              <a:buNone/>
            </a:pPr>
            <a:endParaRPr lang="nl-NL" dirty="0">
              <a:latin typeface="Helvetica Neue Light" panose="02000403000000020004" pitchFamily="2" charset="0"/>
              <a:ea typeface="Helvetica Neue Light" panose="02000403000000020004" pitchFamily="2" charset="0"/>
            </a:endParaRPr>
          </a:p>
          <a:p>
            <a:pPr marL="0" indent="0">
              <a:buNone/>
            </a:pPr>
            <a:endParaRPr lang="nl-NL" dirty="0">
              <a:latin typeface="Helvetica Neue Light" panose="02000403000000020004" pitchFamily="2" charset="0"/>
              <a:ea typeface="Helvetica Neue Light" panose="020004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44143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055542A-945C-3B40-8CA6-F5C8B56A2D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>
                <a:latin typeface="Helvetica Neue Light" panose="02000403000000020004" pitchFamily="2" charset="0"/>
                <a:ea typeface="Helvetica Neue Light" panose="02000403000000020004" pitchFamily="2" charset="0"/>
              </a:rPr>
              <a:t>Resultaten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B91AD13-0BE3-9A4F-92B8-498D017FE3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>
                <a:latin typeface="Helvetica Neue Light" panose="02000403000000020004" pitchFamily="2" charset="0"/>
                <a:ea typeface="Helvetica Neue Light" panose="02000403000000020004" pitchFamily="2" charset="0"/>
              </a:rPr>
              <a:t>Met een integraal ontwerp en inzet van techniek is geautomatiseerde functionaliteit snel te realiseren </a:t>
            </a:r>
          </a:p>
          <a:p>
            <a:endParaRPr lang="nl-NL" dirty="0">
              <a:latin typeface="Helvetica Neue Light" panose="02000403000000020004" pitchFamily="2" charset="0"/>
              <a:ea typeface="Helvetica Neue Light" panose="02000403000000020004" pitchFamily="2" charset="0"/>
            </a:endParaRPr>
          </a:p>
          <a:p>
            <a:r>
              <a:rPr lang="nl-NL" dirty="0">
                <a:latin typeface="Helvetica Neue Light" panose="02000403000000020004" pitchFamily="2" charset="0"/>
                <a:ea typeface="Helvetica Neue Light" panose="02000403000000020004" pitchFamily="2" charset="0"/>
              </a:rPr>
              <a:t>Werking aangetoond </a:t>
            </a:r>
          </a:p>
          <a:p>
            <a:pPr lvl="1"/>
            <a:r>
              <a:rPr lang="nl-NL" dirty="0">
                <a:latin typeface="Helvetica Neue Light" panose="02000403000000020004" pitchFamily="2" charset="0"/>
                <a:ea typeface="Helvetica Neue Light" panose="02000403000000020004" pitchFamily="2" charset="0"/>
              </a:rPr>
              <a:t>dat informatie vanuit de Informatiebalie, e-formulieren en e-mails in de functionele e-mailbox met business </a:t>
            </a:r>
            <a:r>
              <a:rPr lang="nl-NL" dirty="0" err="1">
                <a:latin typeface="Helvetica Neue Light" panose="02000403000000020004" pitchFamily="2" charset="0"/>
                <a:ea typeface="Helvetica Neue Light" panose="02000403000000020004" pitchFamily="2" charset="0"/>
              </a:rPr>
              <a:t>rules</a:t>
            </a:r>
            <a:r>
              <a:rPr lang="nl-NL" dirty="0">
                <a:latin typeface="Helvetica Neue Light" panose="02000403000000020004" pitchFamily="2" charset="0"/>
                <a:ea typeface="Helvetica Neue Light" panose="02000403000000020004" pitchFamily="2" charset="0"/>
              </a:rPr>
              <a:t> werden geselecteerd op ruis en functionele e-mails </a:t>
            </a:r>
          </a:p>
          <a:p>
            <a:pPr lvl="1"/>
            <a:r>
              <a:rPr lang="nl-NL" dirty="0">
                <a:latin typeface="Helvetica Neue Light" panose="02000403000000020004" pitchFamily="2" charset="0"/>
                <a:ea typeface="Helvetica Neue Light" panose="02000403000000020004" pitchFamily="2" charset="0"/>
              </a:rPr>
              <a:t>gerouteerd naar RMA met geautomatiseerde afhandeling</a:t>
            </a:r>
          </a:p>
          <a:p>
            <a:pPr lvl="1"/>
            <a:r>
              <a:rPr lang="nl-NL" dirty="0">
                <a:latin typeface="Helvetica Neue Light" panose="02000403000000020004" pitchFamily="2" charset="0"/>
                <a:ea typeface="Helvetica Neue Light" panose="02000403000000020004" pitchFamily="2" charset="0"/>
              </a:rPr>
              <a:t>Juiste metadata toegevoegd</a:t>
            </a:r>
          </a:p>
          <a:p>
            <a:pPr lvl="1"/>
            <a:r>
              <a:rPr lang="nl-NL" dirty="0">
                <a:latin typeface="Helvetica Neue Light" panose="02000403000000020004" pitchFamily="2" charset="0"/>
                <a:ea typeface="Helvetica Neue Light" panose="02000403000000020004" pitchFamily="2" charset="0"/>
              </a:rPr>
              <a:t>Selectielijst toegepast</a:t>
            </a:r>
          </a:p>
          <a:p>
            <a:pPr marL="269875" lvl="1" indent="0">
              <a:buNone/>
            </a:pPr>
            <a:endParaRPr lang="nl-NL" dirty="0">
              <a:latin typeface="Helvetica Neue Light" panose="02000403000000020004" pitchFamily="2" charset="0"/>
              <a:ea typeface="Helvetica Neue Light" panose="02000403000000020004" pitchFamily="2" charset="0"/>
            </a:endParaRPr>
          </a:p>
          <a:p>
            <a:pPr marL="0" indent="0">
              <a:buNone/>
            </a:pPr>
            <a:endParaRPr lang="nl-NL" dirty="0">
              <a:latin typeface="Helvetica Neue Light" panose="02000403000000020004" pitchFamily="2" charset="0"/>
              <a:ea typeface="Helvetica Neue Light" panose="02000403000000020004" pitchFamily="2" charset="0"/>
            </a:endParaRPr>
          </a:p>
          <a:p>
            <a:endParaRPr lang="nl-NL" dirty="0">
              <a:latin typeface="Helvetica Neue Light" panose="02000403000000020004" pitchFamily="2" charset="0"/>
              <a:ea typeface="Helvetica Neue Light" panose="020004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92251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5951F500-5D22-4C4C-90EB-6CAD5D4DA7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>
                <a:latin typeface="Helvetica Neue Light" panose="02000403000000020004" pitchFamily="2" charset="0"/>
                <a:ea typeface="Helvetica Neue Light" panose="02000403000000020004" pitchFamily="2" charset="0"/>
              </a:rPr>
              <a:t>Lessons</a:t>
            </a:r>
            <a:r>
              <a:rPr lang="nl-NL" dirty="0">
                <a:latin typeface="Helvetica Neue Light" panose="02000403000000020004" pitchFamily="2" charset="0"/>
                <a:ea typeface="Helvetica Neue Light" panose="02000403000000020004" pitchFamily="2" charset="0"/>
              </a:rPr>
              <a:t> </a:t>
            </a:r>
            <a:r>
              <a:rPr lang="nl-NL" dirty="0" err="1">
                <a:latin typeface="Helvetica Neue Light" panose="02000403000000020004" pitchFamily="2" charset="0"/>
                <a:ea typeface="Helvetica Neue Light" panose="02000403000000020004" pitchFamily="2" charset="0"/>
              </a:rPr>
              <a:t>learned</a:t>
            </a:r>
            <a:r>
              <a:rPr lang="nl-NL" dirty="0">
                <a:latin typeface="Helvetica Neue Light" panose="02000403000000020004" pitchFamily="2" charset="0"/>
                <a:ea typeface="Helvetica Neue Light" panose="02000403000000020004" pitchFamily="2" charset="0"/>
              </a:rPr>
              <a:t> Expertteam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813A9566-7367-3040-8CB7-E205D0BEAF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z="2200" dirty="0">
                <a:latin typeface="Helvetica Neue Light" panose="02000403000000020004" pitchFamily="2" charset="0"/>
                <a:ea typeface="Helvetica Neue Light" panose="02000403000000020004" pitchFamily="2" charset="0"/>
              </a:rPr>
              <a:t>Niet twijfelen over "grote” van het vraagstuk en beginnen</a:t>
            </a:r>
          </a:p>
          <a:p>
            <a:pPr lvl="1"/>
            <a:r>
              <a:rPr lang="nl-NL" dirty="0">
                <a:latin typeface="Helvetica Neue Light" panose="02000403000000020004" pitchFamily="2" charset="0"/>
                <a:ea typeface="Helvetica Neue Light" panose="02000403000000020004" pitchFamily="2" charset="0"/>
              </a:rPr>
              <a:t>Kleine stappen al snel effect</a:t>
            </a:r>
          </a:p>
          <a:p>
            <a:r>
              <a:rPr lang="nl-NL" sz="2200" dirty="0">
                <a:latin typeface="Helvetica Neue Light" panose="02000403000000020004" pitchFamily="2" charset="0"/>
                <a:ea typeface="Helvetica Neue Light" panose="02000403000000020004" pitchFamily="2" charset="0"/>
              </a:rPr>
              <a:t>De aanpak </a:t>
            </a:r>
            <a:r>
              <a:rPr lang="nl-NL" sz="2200" i="1" dirty="0" err="1">
                <a:latin typeface="Helvetica Neue Light" panose="02000403000000020004" pitchFamily="2" charset="0"/>
                <a:ea typeface="Helvetica Neue Light" panose="02000403000000020004" pitchFamily="2" charset="0"/>
              </a:rPr>
              <a:t>by</a:t>
            </a:r>
            <a:r>
              <a:rPr lang="nl-NL" sz="2200" i="1" dirty="0">
                <a:latin typeface="Helvetica Neue Light" panose="02000403000000020004" pitchFamily="2" charset="0"/>
                <a:ea typeface="Helvetica Neue Light" panose="02000403000000020004" pitchFamily="2" charset="0"/>
              </a:rPr>
              <a:t> design </a:t>
            </a:r>
            <a:r>
              <a:rPr lang="nl-NL" sz="2200" dirty="0">
                <a:latin typeface="Helvetica Neue Light" panose="02000403000000020004" pitchFamily="2" charset="0"/>
                <a:ea typeface="Helvetica Neue Light" panose="02000403000000020004" pitchFamily="2" charset="0"/>
              </a:rPr>
              <a:t>werkt goed. Door van te voeren na te denken worden de juiste keuzes voor de functionele inrichting gemaakt. Dit moet een structurele aanpak worden</a:t>
            </a:r>
          </a:p>
          <a:p>
            <a:r>
              <a:rPr lang="nl-NL" sz="2200" dirty="0">
                <a:latin typeface="Helvetica Neue Light" panose="02000403000000020004" pitchFamily="2" charset="0"/>
                <a:ea typeface="Helvetica Neue Light" panose="02000403000000020004" pitchFamily="2" charset="0"/>
              </a:rPr>
              <a:t>Archivering is geen sexy onderwerp en koppel het aan bedrijfsvoering en dienstverleningsprocessen</a:t>
            </a:r>
          </a:p>
          <a:p>
            <a:r>
              <a:rPr lang="nl-NL" sz="2200" dirty="0">
                <a:latin typeface="Helvetica Neue Light" panose="02000403000000020004" pitchFamily="2" charset="0"/>
                <a:ea typeface="Helvetica Neue Light" panose="02000403000000020004" pitchFamily="2" charset="0"/>
              </a:rPr>
              <a:t>Dan gaat niet alleen om archivering maar over directe voordelen</a:t>
            </a:r>
          </a:p>
          <a:p>
            <a:pPr lvl="1"/>
            <a:r>
              <a:rPr lang="nl-NL" dirty="0">
                <a:latin typeface="Helvetica Neue Light" panose="02000403000000020004" pitchFamily="2" charset="0"/>
                <a:ea typeface="Helvetica Neue Light" panose="02000403000000020004" pitchFamily="2" charset="0"/>
              </a:rPr>
              <a:t>Kostenreductie</a:t>
            </a:r>
          </a:p>
          <a:p>
            <a:pPr lvl="1"/>
            <a:r>
              <a:rPr lang="nl-NL" dirty="0">
                <a:latin typeface="Helvetica Neue Light" panose="02000403000000020004" pitchFamily="2" charset="0"/>
                <a:ea typeface="Helvetica Neue Light" panose="02000403000000020004" pitchFamily="2" charset="0"/>
              </a:rPr>
              <a:t>Doorloopsnelheid van dienstverlening</a:t>
            </a:r>
          </a:p>
          <a:p>
            <a:r>
              <a:rPr lang="nl-NL" sz="2200" dirty="0">
                <a:latin typeface="Helvetica Neue Light" panose="02000403000000020004" pitchFamily="2" charset="0"/>
                <a:ea typeface="Helvetica Neue Light" panose="02000403000000020004" pitchFamily="2" charset="0"/>
              </a:rPr>
              <a:t>Structurele borging en eigenaarschap op een hoger bestuurlijk niveau is wenselijk maar begin gewoon </a:t>
            </a:r>
          </a:p>
          <a:p>
            <a:r>
              <a:rPr lang="nl-NL" sz="2200" dirty="0">
                <a:latin typeface="Helvetica Neue Light" panose="02000403000000020004" pitchFamily="2" charset="0"/>
                <a:ea typeface="Helvetica Neue Light" panose="02000403000000020004" pitchFamily="2" charset="0"/>
              </a:rPr>
              <a:t>Verkoop het binnen de organisatie</a:t>
            </a:r>
          </a:p>
          <a:p>
            <a:endParaRPr lang="nl-NL" sz="2200" dirty="0">
              <a:latin typeface="Helvetica Neue Light" panose="02000403000000020004" pitchFamily="2" charset="0"/>
              <a:ea typeface="Helvetica Neue Light" panose="02000403000000020004" pitchFamily="2" charset="0"/>
            </a:endParaRPr>
          </a:p>
          <a:p>
            <a:pPr marL="0" indent="0">
              <a:buNone/>
            </a:pPr>
            <a:endParaRPr lang="nl-NL" sz="2200" dirty="0">
              <a:latin typeface="Helvetica Neue Light" panose="02000403000000020004" pitchFamily="2" charset="0"/>
              <a:ea typeface="Helvetica Neue Light" panose="020004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24160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C27BAF7-F199-DA43-8F3F-A71AC4F277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sz="7200" dirty="0"/>
          </a:p>
          <a:p>
            <a:pPr marL="0" indent="0">
              <a:buNone/>
            </a:pPr>
            <a:r>
              <a:rPr lang="nl-NL" sz="7200" dirty="0"/>
              <a:t>			</a:t>
            </a:r>
          </a:p>
          <a:p>
            <a:pPr marL="0" indent="0">
              <a:buNone/>
            </a:pPr>
            <a:r>
              <a:rPr lang="nl-NL" sz="7200" dirty="0"/>
              <a:t>				Vragen?</a:t>
            </a:r>
          </a:p>
        </p:txBody>
      </p:sp>
    </p:spTree>
    <p:extLst>
      <p:ext uri="{BB962C8B-B14F-4D97-AF65-F5344CB8AC3E}">
        <p14:creationId xmlns:p14="http://schemas.microsoft.com/office/powerpoint/2010/main" val="39086189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ijdelijke aanduiding voor inhoud 3" descr="20161024 Sleutelfunctionarissen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974368" y="1273311"/>
            <a:ext cx="6155956" cy="4975441"/>
          </a:xfr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74368" y="609248"/>
            <a:ext cx="7086669" cy="571500"/>
          </a:xfrm>
        </p:spPr>
        <p:txBody>
          <a:bodyPr/>
          <a:lstStyle/>
          <a:p>
            <a:r>
              <a:rPr lang="nl-NL" sz="2400" dirty="0"/>
              <a:t>Selectie van </a:t>
            </a:r>
            <a:r>
              <a:rPr lang="nl-NL" sz="2800" dirty="0"/>
              <a:t>sleutelfunctionarissen</a:t>
            </a:r>
            <a:r>
              <a:rPr lang="nl-NL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426502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1534418"/>
            <a:ext cx="9147048" cy="4351338"/>
          </a:xfrm>
        </p:spPr>
        <p:txBody>
          <a:bodyPr/>
          <a:lstStyle/>
          <a:p>
            <a:r>
              <a:rPr lang="nl-NL" sz="1800" dirty="0">
                <a:latin typeface="Helvetica Neue Light" panose="02000503000000020004" pitchFamily="2" charset="0"/>
                <a:ea typeface="Helvetica Neue Light" panose="02000503000000020004" pitchFamily="2" charset="0"/>
                <a:cs typeface="Helvetica Neue Light" panose="02000503000000020004" pitchFamily="2" charset="0"/>
              </a:rPr>
              <a:t>E-mail d.m.v. geautomatiseerde functionele e-mail boxen (FEB) voor je laten werken: e-mailprocessing</a:t>
            </a:r>
          </a:p>
          <a:p>
            <a:r>
              <a:rPr lang="nl-NL" sz="1800" dirty="0">
                <a:latin typeface="Helvetica Neue Light" panose="02000503000000020004" pitchFamily="2" charset="0"/>
                <a:ea typeface="Helvetica Neue Light" panose="02000503000000020004" pitchFamily="2" charset="0"/>
                <a:cs typeface="Helvetica Neue Light" panose="02000503000000020004" pitchFamily="2" charset="0"/>
              </a:rPr>
              <a:t>Met </a:t>
            </a:r>
            <a:r>
              <a:rPr lang="nl-NL" sz="1800" dirty="0" err="1">
                <a:latin typeface="Helvetica Neue Light" panose="02000503000000020004" pitchFamily="2" charset="0"/>
                <a:ea typeface="Helvetica Neue Light" panose="02000503000000020004" pitchFamily="2" charset="0"/>
                <a:cs typeface="Helvetica Neue Light" panose="02000503000000020004" pitchFamily="2" charset="0"/>
              </a:rPr>
              <a:t>FEB’s</a:t>
            </a:r>
            <a:r>
              <a:rPr lang="nl-NL" sz="1800" dirty="0">
                <a:latin typeface="Helvetica Neue Light" panose="02000503000000020004" pitchFamily="2" charset="0"/>
                <a:ea typeface="Helvetica Neue Light" panose="02000503000000020004" pitchFamily="2" charset="0"/>
                <a:cs typeface="Helvetica Neue Light" panose="02000503000000020004" pitchFamily="2" charset="0"/>
              </a:rPr>
              <a:t> direct doordringen in een domein</a:t>
            </a:r>
          </a:p>
          <a:p>
            <a:pPr lvl="1"/>
            <a:r>
              <a:rPr lang="nl-NL" sz="1800" dirty="0">
                <a:latin typeface="Helvetica Neue Light" panose="02000503000000020004" pitchFamily="2" charset="0"/>
                <a:ea typeface="Helvetica Neue Light" panose="02000503000000020004" pitchFamily="2" charset="0"/>
                <a:cs typeface="Helvetica Neue Light" panose="02000503000000020004" pitchFamily="2" charset="0"/>
              </a:rPr>
              <a:t>Direct aansluiten op processen in diverse domeinen</a:t>
            </a:r>
          </a:p>
          <a:p>
            <a:pPr lvl="1"/>
            <a:r>
              <a:rPr lang="nl-NL" sz="1800" dirty="0">
                <a:latin typeface="Helvetica Neue Light" panose="02000503000000020004" pitchFamily="2" charset="0"/>
                <a:ea typeface="Helvetica Neue Light" panose="02000503000000020004" pitchFamily="2" charset="0"/>
                <a:cs typeface="Helvetica Neue Light" panose="02000503000000020004" pitchFamily="2" charset="0"/>
              </a:rPr>
              <a:t>Het is een extra medewerker die zich zo gedraagt</a:t>
            </a:r>
          </a:p>
          <a:p>
            <a:r>
              <a:rPr lang="nl-NL" sz="1800" dirty="0">
                <a:latin typeface="Helvetica Neue Light" panose="02000503000000020004" pitchFamily="2" charset="0"/>
                <a:ea typeface="Helvetica Neue Light" panose="02000503000000020004" pitchFamily="2" charset="0"/>
                <a:cs typeface="Helvetica Neue Light" panose="02000503000000020004" pitchFamily="2" charset="0"/>
              </a:rPr>
              <a:t>Ook de manier om archivering naar voren te halen</a:t>
            </a:r>
          </a:p>
          <a:p>
            <a:r>
              <a:rPr lang="nl-NL" sz="1800" dirty="0">
                <a:latin typeface="Helvetica Neue Light" panose="02000503000000020004" pitchFamily="2" charset="0"/>
                <a:ea typeface="Helvetica Neue Light" panose="02000503000000020004" pitchFamily="2" charset="0"/>
                <a:cs typeface="Helvetica Neue Light" panose="02000503000000020004" pitchFamily="2" charset="0"/>
              </a:rPr>
              <a:t>Automatiseren van archiveringsfunctionaliteiten in ontwerpfase</a:t>
            </a:r>
          </a:p>
          <a:p>
            <a:pPr lvl="1"/>
            <a:r>
              <a:rPr lang="nl-NL" sz="1800" dirty="0">
                <a:latin typeface="Helvetica Neue Light" panose="02000503000000020004" pitchFamily="2" charset="0"/>
                <a:ea typeface="Helvetica Neue Light" panose="02000503000000020004" pitchFamily="2" charset="0"/>
                <a:cs typeface="Helvetica Neue Light" panose="02000503000000020004" pitchFamily="2" charset="0"/>
              </a:rPr>
              <a:t>Welke metadata eruit halen?</a:t>
            </a:r>
          </a:p>
          <a:p>
            <a:pPr lvl="1"/>
            <a:r>
              <a:rPr lang="nl-NL" sz="1800" dirty="0">
                <a:latin typeface="Helvetica Neue Light" panose="02000503000000020004" pitchFamily="2" charset="0"/>
                <a:ea typeface="Helvetica Neue Light" panose="02000503000000020004" pitchFamily="2" charset="0"/>
                <a:cs typeface="Helvetica Neue Light" panose="02000503000000020004" pitchFamily="2" charset="0"/>
              </a:rPr>
              <a:t>Op type proces en/of document</a:t>
            </a:r>
          </a:p>
          <a:p>
            <a:pPr lvl="1"/>
            <a:r>
              <a:rPr lang="nl-NL" sz="1800" dirty="0">
                <a:latin typeface="Helvetica Neue Light" panose="02000503000000020004" pitchFamily="2" charset="0"/>
                <a:ea typeface="Helvetica Neue Light" panose="02000503000000020004" pitchFamily="2" charset="0"/>
                <a:cs typeface="Helvetica Neue Light" panose="02000503000000020004" pitchFamily="2" charset="0"/>
              </a:rPr>
              <a:t>metadata per (Gemma) proces toekennen</a:t>
            </a:r>
          </a:p>
          <a:p>
            <a:pPr lvl="1"/>
            <a:r>
              <a:rPr lang="nl-NL" sz="1800" dirty="0">
                <a:latin typeface="Helvetica Neue Light" panose="02000503000000020004" pitchFamily="2" charset="0"/>
                <a:ea typeface="Helvetica Neue Light" panose="02000503000000020004" pitchFamily="2" charset="0"/>
                <a:cs typeface="Helvetica Neue Light" panose="02000503000000020004" pitchFamily="2" charset="0"/>
              </a:rPr>
              <a:t>Bewaartermijnen automatisch toekennen uit selectielijst</a:t>
            </a:r>
          </a:p>
          <a:p>
            <a:pPr lvl="1"/>
            <a:r>
              <a:rPr lang="nl-NL" sz="1800" dirty="0">
                <a:latin typeface="Helvetica Neue Light" panose="02000503000000020004" pitchFamily="2" charset="0"/>
                <a:ea typeface="Helvetica Neue Light" panose="02000503000000020004" pitchFamily="2" charset="0"/>
                <a:cs typeface="Helvetica Neue Light" panose="02000503000000020004" pitchFamily="2" charset="0"/>
              </a:rPr>
              <a:t>Informatie toevoegen aan juiste proces en dossier</a:t>
            </a:r>
          </a:p>
          <a:p>
            <a:pPr marL="0" indent="0">
              <a:buNone/>
            </a:pPr>
            <a:r>
              <a:rPr lang="nl-NL" sz="1800" dirty="0">
                <a:latin typeface="Helvetica Neue Light" panose="02000503000000020004" pitchFamily="2" charset="0"/>
                <a:ea typeface="Helvetica Neue Light" panose="02000503000000020004" pitchFamily="2" charset="0"/>
                <a:cs typeface="Helvetica Neue Light" panose="02000503000000020004" pitchFamily="2" charset="0"/>
              </a:rPr>
              <a:t>Kortom: in de ontwerpfase e-mailarchivering regelen</a:t>
            </a:r>
          </a:p>
          <a:p>
            <a:pPr lvl="1"/>
            <a:r>
              <a:rPr lang="nl-NL" sz="1800" dirty="0" err="1">
                <a:latin typeface="Helvetica Neue Light" panose="02000503000000020004" pitchFamily="2" charset="0"/>
                <a:ea typeface="Helvetica Neue Light" panose="02000503000000020004" pitchFamily="2" charset="0"/>
                <a:cs typeface="Helvetica Neue Light" panose="02000503000000020004" pitchFamily="2" charset="0"/>
              </a:rPr>
              <a:t>By</a:t>
            </a:r>
            <a:r>
              <a:rPr lang="nl-NL" sz="1800" dirty="0">
                <a:latin typeface="Helvetica Neue Light" panose="02000503000000020004" pitchFamily="2" charset="0"/>
                <a:ea typeface="Helvetica Neue Light" panose="02000503000000020004" pitchFamily="2" charset="0"/>
                <a:cs typeface="Helvetica Neue Light" panose="02000503000000020004" pitchFamily="2" charset="0"/>
              </a:rPr>
              <a:t> design	</a:t>
            </a:r>
          </a:p>
          <a:p>
            <a:endParaRPr lang="nl-NL" sz="1800" dirty="0">
              <a:latin typeface="Helvetica Neue Light" panose="02000503000000020004" pitchFamily="2" charset="0"/>
              <a:ea typeface="Helvetica Neue Light" panose="02000503000000020004" pitchFamily="2" charset="0"/>
              <a:cs typeface="Helvetica Neue Light" panose="02000503000000020004" pitchFamily="2" charset="0"/>
            </a:endParaRPr>
          </a:p>
        </p:txBody>
      </p:sp>
      <p:sp>
        <p:nvSpPr>
          <p:cNvPr id="2" name="Tekstvak 1"/>
          <p:cNvSpPr txBox="1"/>
          <p:nvPr/>
        </p:nvSpPr>
        <p:spPr>
          <a:xfrm>
            <a:off x="838200" y="457200"/>
            <a:ext cx="6135013" cy="10002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nl-NL" sz="3200" b="1" dirty="0">
              <a:solidFill>
                <a:srgbClr val="00A9F3"/>
              </a:solidFill>
            </a:endParaRPr>
          </a:p>
          <a:p>
            <a:r>
              <a:rPr lang="nl-NL" sz="2700" b="1" dirty="0">
                <a:solidFill>
                  <a:srgbClr val="00A9F3"/>
                </a:solidFill>
                <a:latin typeface="Helvetica Neue Light" panose="02000503000000020004" pitchFamily="2" charset="0"/>
                <a:ea typeface="Helvetica Neue Light" panose="02000503000000020004" pitchFamily="2" charset="0"/>
                <a:cs typeface="Helvetica Neue Light" panose="02000503000000020004" pitchFamily="2" charset="0"/>
              </a:rPr>
              <a:t>Living Lab: een aanpak aan de voorkant</a:t>
            </a:r>
          </a:p>
        </p:txBody>
      </p:sp>
    </p:spTree>
    <p:extLst>
      <p:ext uri="{BB962C8B-B14F-4D97-AF65-F5344CB8AC3E}">
        <p14:creationId xmlns:p14="http://schemas.microsoft.com/office/powerpoint/2010/main" val="12461142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453BA901-67D1-7C4D-97FE-FE979FD17A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2700" dirty="0">
                <a:latin typeface="Helvetica Neue Light" panose="02000503000000020004" pitchFamily="2" charset="0"/>
                <a:ea typeface="Helvetica Neue Light" panose="02000503000000020004" pitchFamily="2" charset="0"/>
                <a:cs typeface="Helvetica Neue Light" panose="02000503000000020004" pitchFamily="2" charset="0"/>
              </a:rPr>
              <a:t>Hoofddoelstellingen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sz="2800" dirty="0">
                <a:latin typeface="Helvetica Neue Light" panose="02000503000000020004" pitchFamily="2" charset="0"/>
                <a:ea typeface="Helvetica Neue Light" panose="02000503000000020004" pitchFamily="2" charset="0"/>
                <a:cs typeface="Helvetica Neue Light" panose="02000503000000020004" pitchFamily="2" charset="0"/>
              </a:rPr>
              <a:t>Living Lab FEB &amp; E-mailbewaring: </a:t>
            </a:r>
          </a:p>
          <a:p>
            <a:pPr lvl="1"/>
            <a:r>
              <a:rPr lang="nl-NL" sz="2800" dirty="0">
                <a:latin typeface="Helvetica Neue Light" panose="02000503000000020004" pitchFamily="2" charset="0"/>
                <a:ea typeface="Helvetica Neue Light" panose="02000503000000020004" pitchFamily="2" charset="0"/>
                <a:cs typeface="Helvetica Neue Light" panose="02000503000000020004" pitchFamily="2" charset="0"/>
              </a:rPr>
              <a:t>Uitwerken van concept automatisch archiveren e-mails</a:t>
            </a:r>
          </a:p>
          <a:p>
            <a:pPr lvl="2"/>
            <a:r>
              <a:rPr lang="nl-NL" sz="2600" dirty="0">
                <a:latin typeface="Helvetica Neue Light" panose="02000503000000020004" pitchFamily="2" charset="0"/>
                <a:ea typeface="Helvetica Neue Light" panose="02000503000000020004" pitchFamily="2" charset="0"/>
                <a:cs typeface="Helvetica Neue Light" panose="02000503000000020004" pitchFamily="2" charset="0"/>
              </a:rPr>
              <a:t>Toegepaste innovatie, ruimte om te ontdekken</a:t>
            </a:r>
          </a:p>
          <a:p>
            <a:pPr lvl="1"/>
            <a:r>
              <a:rPr lang="nl-NL" sz="2800" dirty="0">
                <a:latin typeface="Helvetica Neue Light" panose="02000503000000020004" pitchFamily="2" charset="0"/>
                <a:ea typeface="Helvetica Neue Light" panose="02000503000000020004" pitchFamily="2" charset="0"/>
                <a:cs typeface="Helvetica Neue Light" panose="02000503000000020004" pitchFamily="2" charset="0"/>
              </a:rPr>
              <a:t>Van elkaar leren</a:t>
            </a:r>
          </a:p>
          <a:p>
            <a:pPr lvl="2"/>
            <a:r>
              <a:rPr lang="nl-NL" sz="2800" dirty="0">
                <a:latin typeface="Helvetica Neue Light" panose="02000503000000020004" pitchFamily="2" charset="0"/>
                <a:ea typeface="Helvetica Neue Light" panose="02000503000000020004" pitchFamily="2" charset="0"/>
                <a:cs typeface="Helvetica Neue Light" panose="02000503000000020004" pitchFamily="2" charset="0"/>
              </a:rPr>
              <a:t>kennisdeling vanuit Den Haag </a:t>
            </a:r>
          </a:p>
          <a:p>
            <a:pPr lvl="2"/>
            <a:r>
              <a:rPr lang="nl-NL" sz="2800" dirty="0">
                <a:latin typeface="Helvetica Neue Light" panose="02000503000000020004" pitchFamily="2" charset="0"/>
                <a:ea typeface="Helvetica Neue Light" panose="02000503000000020004" pitchFamily="2" charset="0"/>
                <a:cs typeface="Helvetica Neue Light" panose="02000503000000020004" pitchFamily="2" charset="0"/>
              </a:rPr>
              <a:t>Interactie Expertteam diverse gemeenten (o.a. Utrecht, Hellevoetsluis en Amsterdam)</a:t>
            </a:r>
          </a:p>
          <a:p>
            <a:pPr lvl="1"/>
            <a:r>
              <a:rPr lang="nl-NL" sz="2800" dirty="0">
                <a:latin typeface="Helvetica Neue Light" panose="02000503000000020004" pitchFamily="2" charset="0"/>
                <a:ea typeface="Helvetica Neue Light" panose="02000503000000020004" pitchFamily="2" charset="0"/>
                <a:cs typeface="Helvetica Neue Light" panose="02000503000000020004" pitchFamily="2" charset="0"/>
              </a:rPr>
              <a:t>Verkenning landelijk implementeren/standaardiseren</a:t>
            </a:r>
          </a:p>
          <a:p>
            <a:endParaRPr lang="nl-NL" sz="2800" dirty="0">
              <a:latin typeface="Helvetica Neue Light" panose="02000503000000020004" pitchFamily="2" charset="0"/>
              <a:ea typeface="Helvetica Neue Light" panose="02000503000000020004" pitchFamily="2" charset="0"/>
              <a:cs typeface="Helvetica Neue Light" panose="02000503000000020004" pitchFamily="2" charset="0"/>
            </a:endParaRPr>
          </a:p>
          <a:p>
            <a:endParaRPr lang="nl-NL" sz="2800" dirty="0">
              <a:latin typeface="Helvetica Neue Light" panose="02000503000000020004" pitchFamily="2" charset="0"/>
              <a:ea typeface="Helvetica Neue Light" panose="02000503000000020004" pitchFamily="2" charset="0"/>
              <a:cs typeface="Helvetica Neue Light" panose="02000503000000020004" pitchFamily="2" charset="0"/>
            </a:endParaRPr>
          </a:p>
          <a:p>
            <a:endParaRPr lang="nl-NL" sz="2800" dirty="0">
              <a:latin typeface="Helvetica Neue Light" panose="02000503000000020004" pitchFamily="2" charset="0"/>
              <a:ea typeface="Helvetica Neue Light" panose="02000503000000020004" pitchFamily="2" charset="0"/>
              <a:cs typeface="Helvetica Neue Light" panose="02000503000000020004" pitchFamily="2" charset="0"/>
            </a:endParaRPr>
          </a:p>
          <a:p>
            <a:endParaRPr lang="nl-NL" sz="2800" dirty="0">
              <a:latin typeface="Helvetica Neue Light" panose="02000503000000020004" pitchFamily="2" charset="0"/>
              <a:ea typeface="Helvetica Neue Light" panose="02000503000000020004" pitchFamily="2" charset="0"/>
              <a:cs typeface="Helvetica Neue Light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86887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62712" y="1534758"/>
            <a:ext cx="9640824" cy="4628297"/>
          </a:xfrm>
        </p:spPr>
        <p:txBody>
          <a:bodyPr/>
          <a:lstStyle/>
          <a:p>
            <a:pPr marL="179388" indent="-179388">
              <a:spcBef>
                <a:spcPct val="0"/>
              </a:spcBef>
              <a:buFontTx/>
              <a:buChar char="•"/>
            </a:pPr>
            <a:r>
              <a:rPr lang="nl-NL" altLang="nl-NL" dirty="0">
                <a:latin typeface="Helvetica Neue Light" panose="02000503000000020004" pitchFamily="2" charset="0"/>
                <a:ea typeface="Helvetica Neue Light" panose="02000503000000020004" pitchFamily="2" charset="0"/>
                <a:cs typeface="Helvetica Neue Light" panose="02000503000000020004" pitchFamily="2" charset="0"/>
              </a:rPr>
              <a:t> Naast toegepaste innovatie:</a:t>
            </a:r>
          </a:p>
          <a:p>
            <a:pPr marL="358775" lvl="1" indent="-179388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nl-NL" altLang="nl-NL" sz="2400" dirty="0">
                <a:latin typeface="Helvetica Neue Light" panose="02000503000000020004" pitchFamily="2" charset="0"/>
                <a:ea typeface="Helvetica Neue Light" panose="02000503000000020004" pitchFamily="2" charset="0"/>
                <a:cs typeface="Helvetica Neue Light" panose="02000503000000020004" pitchFamily="2" charset="0"/>
              </a:rPr>
              <a:t>vooral realiseren &amp; concretiseren</a:t>
            </a:r>
          </a:p>
          <a:p>
            <a:pPr marL="179388" indent="-179388">
              <a:spcBef>
                <a:spcPct val="0"/>
              </a:spcBef>
              <a:buFontTx/>
              <a:buChar char="•"/>
            </a:pPr>
            <a:endParaRPr lang="nl-NL" altLang="nl-NL" dirty="0">
              <a:latin typeface="Helvetica Neue Light" panose="02000503000000020004" pitchFamily="2" charset="0"/>
              <a:ea typeface="Helvetica Neue Light" panose="02000503000000020004" pitchFamily="2" charset="0"/>
              <a:cs typeface="Helvetica Neue Light" panose="02000503000000020004" pitchFamily="2" charset="0"/>
            </a:endParaRPr>
          </a:p>
          <a:p>
            <a:pPr marL="179388" indent="-179388">
              <a:spcBef>
                <a:spcPct val="0"/>
              </a:spcBef>
              <a:buFontTx/>
              <a:buChar char="•"/>
            </a:pPr>
            <a:r>
              <a:rPr lang="nl-NL" altLang="nl-NL" dirty="0">
                <a:latin typeface="Helvetica Neue Light" panose="02000503000000020004" pitchFamily="2" charset="0"/>
                <a:ea typeface="Helvetica Neue Light" panose="02000503000000020004" pitchFamily="2" charset="0"/>
                <a:cs typeface="Helvetica Neue Light" panose="02000503000000020004" pitchFamily="2" charset="0"/>
              </a:rPr>
              <a:t>Uitgangspunten:</a:t>
            </a:r>
          </a:p>
          <a:p>
            <a:pPr marL="358775" lvl="1" indent="-179388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nl-NL" altLang="nl-NL" sz="2400" dirty="0">
                <a:latin typeface="Helvetica Neue Light" panose="02000503000000020004" pitchFamily="2" charset="0"/>
                <a:ea typeface="Helvetica Neue Light" panose="02000503000000020004" pitchFamily="2" charset="0"/>
                <a:cs typeface="Helvetica Neue Light" panose="02000503000000020004" pitchFamily="2" charset="0"/>
              </a:rPr>
              <a:t>Het simpel houden</a:t>
            </a:r>
          </a:p>
          <a:p>
            <a:pPr marL="358775" lvl="1" indent="-179388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nl-NL" altLang="nl-NL" sz="2400" dirty="0">
                <a:latin typeface="Helvetica Neue Light" panose="02000503000000020004" pitchFamily="2" charset="0"/>
                <a:ea typeface="Helvetica Neue Light" panose="02000503000000020004" pitchFamily="2" charset="0"/>
                <a:cs typeface="Helvetica Neue Light" panose="02000503000000020004" pitchFamily="2" charset="0"/>
              </a:rPr>
              <a:t>Klein denken = grote stappen zetten</a:t>
            </a:r>
          </a:p>
          <a:p>
            <a:pPr marL="358775" lvl="1" indent="-179388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nl-NL" altLang="nl-NL" sz="2400" dirty="0">
                <a:latin typeface="Helvetica Neue Light" panose="02000503000000020004" pitchFamily="2" charset="0"/>
                <a:ea typeface="Helvetica Neue Light" panose="02000503000000020004" pitchFamily="2" charset="0"/>
                <a:cs typeface="Helvetica Neue Light" panose="02000503000000020004" pitchFamily="2" charset="0"/>
              </a:rPr>
              <a:t>Hergebruik bouwstenen</a:t>
            </a:r>
          </a:p>
          <a:p>
            <a:pPr marL="358775" lvl="1" indent="-179388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nl-NL" altLang="nl-NL" sz="2400" dirty="0">
                <a:latin typeface="Helvetica Neue Light" panose="02000503000000020004" pitchFamily="2" charset="0"/>
                <a:ea typeface="Helvetica Neue Light" panose="02000503000000020004" pitchFamily="2" charset="0"/>
                <a:cs typeface="Helvetica Neue Light" panose="02000503000000020004" pitchFamily="2" charset="0"/>
              </a:rPr>
              <a:t>Elk % automatische archivering erbij = pure winst t.b.v. volledigheid  &amp; informatie op orde (alleen al gezien aantallen mails)</a:t>
            </a:r>
          </a:p>
          <a:p>
            <a:pPr marL="358775" lvl="1" indent="-179388"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nl-NL" altLang="nl-NL" sz="2400" dirty="0">
              <a:latin typeface="Helvetica Neue Light" panose="02000503000000020004" pitchFamily="2" charset="0"/>
              <a:ea typeface="Helvetica Neue Light" panose="02000503000000020004" pitchFamily="2" charset="0"/>
              <a:cs typeface="Helvetica Neue Light" panose="02000503000000020004" pitchFamily="2" charset="0"/>
            </a:endParaRPr>
          </a:p>
        </p:txBody>
      </p:sp>
      <p:sp>
        <p:nvSpPr>
          <p:cNvPr id="5" name="Tijdelijke aanduiding voor inhoud 2"/>
          <p:cNvSpPr txBox="1">
            <a:spLocks/>
          </p:cNvSpPr>
          <p:nvPr/>
        </p:nvSpPr>
        <p:spPr>
          <a:xfrm>
            <a:off x="362712" y="552262"/>
            <a:ext cx="7464552" cy="79626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endParaRPr lang="nl-NL" sz="3200" dirty="0">
              <a:latin typeface="Helvetica Neue Light" charset="0"/>
              <a:ea typeface="Helvetica Neue Light" charset="0"/>
              <a:cs typeface="Helvetica Neue Light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nl-NL" altLang="nl-NL" sz="3200" b="1" dirty="0">
                <a:solidFill>
                  <a:srgbClr val="00A9F3"/>
                </a:solidFill>
                <a:latin typeface="Helvetica Neue Light" panose="02000503000000020004" pitchFamily="2" charset="0"/>
                <a:ea typeface="Helvetica Neue Light" panose="02000503000000020004" pitchFamily="2" charset="0"/>
                <a:cs typeface="Helvetica Neue Light" panose="02000503000000020004" pitchFamily="2" charset="0"/>
              </a:rPr>
              <a:t>Living Lab: realistische &amp; pragmatische opzet</a:t>
            </a:r>
            <a:endParaRPr lang="nl-NL" sz="3200" b="1" dirty="0">
              <a:solidFill>
                <a:srgbClr val="00A9F3"/>
              </a:solidFill>
              <a:latin typeface="Helvetica Neue Light" charset="0"/>
              <a:ea typeface="Helvetica Neue Light" charset="0"/>
              <a:cs typeface="Helvetica Neue Ligh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56125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Rechte verbindingslijn met pijl 1">
            <a:extLst>
              <a:ext uri="{FF2B5EF4-FFF2-40B4-BE49-F238E27FC236}">
                <a16:creationId xmlns:a16="http://schemas.microsoft.com/office/drawing/2014/main" id="{9AA156E9-2AE9-DB4D-8E45-3618DBCC81EF}"/>
              </a:ext>
            </a:extLst>
          </p:cNvPr>
          <p:cNvCxnSpPr>
            <a:cxnSpLocks/>
          </p:cNvCxnSpPr>
          <p:nvPr/>
        </p:nvCxnSpPr>
        <p:spPr>
          <a:xfrm>
            <a:off x="4578292" y="2073642"/>
            <a:ext cx="0" cy="38659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Rechte verbindingslijn met pijl 2">
            <a:extLst>
              <a:ext uri="{FF2B5EF4-FFF2-40B4-BE49-F238E27FC236}">
                <a16:creationId xmlns:a16="http://schemas.microsoft.com/office/drawing/2014/main" id="{53A8121E-54D3-314E-8CF7-B07970997ACE}"/>
              </a:ext>
            </a:extLst>
          </p:cNvPr>
          <p:cNvCxnSpPr>
            <a:cxnSpLocks/>
          </p:cNvCxnSpPr>
          <p:nvPr/>
        </p:nvCxnSpPr>
        <p:spPr>
          <a:xfrm flipV="1">
            <a:off x="4568592" y="4655527"/>
            <a:ext cx="1312" cy="367523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hthoek 3">
            <a:extLst>
              <a:ext uri="{FF2B5EF4-FFF2-40B4-BE49-F238E27FC236}">
                <a16:creationId xmlns:a16="http://schemas.microsoft.com/office/drawing/2014/main" id="{C0D924A8-4BBA-4E48-9864-26D5E92EB38D}"/>
              </a:ext>
            </a:extLst>
          </p:cNvPr>
          <p:cNvSpPr/>
          <p:nvPr/>
        </p:nvSpPr>
        <p:spPr>
          <a:xfrm>
            <a:off x="6870308" y="3299788"/>
            <a:ext cx="221355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1600" dirty="0">
                <a:latin typeface="Helvetica Neue Light" panose="02000403000000020004" pitchFamily="2" charset="0"/>
                <a:ea typeface="Helvetica Neue Light" panose="02000403000000020004" pitchFamily="2" charset="0"/>
              </a:rPr>
              <a:t>Gestructureerde en </a:t>
            </a:r>
          </a:p>
          <a:p>
            <a:r>
              <a:rPr lang="nl-NL" sz="1600" dirty="0">
                <a:latin typeface="Helvetica Neue Light" panose="02000403000000020004" pitchFamily="2" charset="0"/>
                <a:ea typeface="Helvetica Neue Light" panose="02000403000000020004" pitchFamily="2" charset="0"/>
              </a:rPr>
              <a:t>gevalideerde informatie</a:t>
            </a:r>
          </a:p>
        </p:txBody>
      </p:sp>
      <p:grpSp>
        <p:nvGrpSpPr>
          <p:cNvPr id="5" name="Groep 4">
            <a:extLst>
              <a:ext uri="{FF2B5EF4-FFF2-40B4-BE49-F238E27FC236}">
                <a16:creationId xmlns:a16="http://schemas.microsoft.com/office/drawing/2014/main" id="{80A7D0EA-9456-CD40-981A-085CDADA7BA9}"/>
              </a:ext>
            </a:extLst>
          </p:cNvPr>
          <p:cNvGrpSpPr/>
          <p:nvPr/>
        </p:nvGrpSpPr>
        <p:grpSpPr>
          <a:xfrm>
            <a:off x="3046892" y="2023174"/>
            <a:ext cx="3027007" cy="3037976"/>
            <a:chOff x="6228529" y="1330287"/>
            <a:chExt cx="4036009" cy="4050635"/>
          </a:xfrm>
        </p:grpSpPr>
        <p:sp>
          <p:nvSpPr>
            <p:cNvPr id="6" name="Ring 5">
              <a:extLst>
                <a:ext uri="{FF2B5EF4-FFF2-40B4-BE49-F238E27FC236}">
                  <a16:creationId xmlns:a16="http://schemas.microsoft.com/office/drawing/2014/main" id="{9E818830-5756-644D-9298-7AD0758C6DC9}"/>
                </a:ext>
              </a:extLst>
            </p:cNvPr>
            <p:cNvSpPr/>
            <p:nvPr/>
          </p:nvSpPr>
          <p:spPr>
            <a:xfrm>
              <a:off x="6228529" y="1330287"/>
              <a:ext cx="4036009" cy="4050635"/>
            </a:xfrm>
            <a:prstGeom prst="donut">
              <a:avLst>
                <a:gd name="adj" fmla="val 18107"/>
              </a:avLst>
            </a:prstGeom>
            <a:gradFill flip="none" rotWithShape="1">
              <a:gsLst>
                <a:gs pos="0">
                  <a:schemeClr val="bg1">
                    <a:lumMod val="75000"/>
                  </a:schemeClr>
                </a:gs>
                <a:gs pos="27000">
                  <a:schemeClr val="bg1">
                    <a:lumMod val="85000"/>
                  </a:schemeClr>
                </a:gs>
                <a:gs pos="47000">
                  <a:schemeClr val="bg1">
                    <a:lumMod val="95000"/>
                  </a:schemeClr>
                </a:gs>
                <a:gs pos="61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dirty="0">
                  <a:solidFill>
                    <a:schemeClr val="tx1"/>
                  </a:solidFill>
                </a:rPr>
                <a:t> </a:t>
              </a:r>
            </a:p>
          </p:txBody>
        </p:sp>
        <p:grpSp>
          <p:nvGrpSpPr>
            <p:cNvPr id="7" name="Groep 6">
              <a:extLst>
                <a:ext uri="{FF2B5EF4-FFF2-40B4-BE49-F238E27FC236}">
                  <a16:creationId xmlns:a16="http://schemas.microsoft.com/office/drawing/2014/main" id="{F8A53C0A-0567-4141-B9F2-6617D13E4F8F}"/>
                </a:ext>
              </a:extLst>
            </p:cNvPr>
            <p:cNvGrpSpPr/>
            <p:nvPr/>
          </p:nvGrpSpPr>
          <p:grpSpPr>
            <a:xfrm>
              <a:off x="7324313" y="2578590"/>
              <a:ext cx="1844442" cy="1633085"/>
              <a:chOff x="4793425" y="2176915"/>
              <a:chExt cx="2982395" cy="3399011"/>
            </a:xfrm>
          </p:grpSpPr>
          <p:pic>
            <p:nvPicPr>
              <p:cNvPr id="8" name="Graphic 7" descr="Gebouw">
                <a:extLst>
                  <a:ext uri="{FF2B5EF4-FFF2-40B4-BE49-F238E27FC236}">
                    <a16:creationId xmlns:a16="http://schemas.microsoft.com/office/drawing/2014/main" id="{0B1C370E-01A9-124D-A282-7D193D8322A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p:blipFill>
            <p:spPr>
              <a:xfrm>
                <a:off x="4793425" y="2593531"/>
                <a:ext cx="2982395" cy="2982395"/>
              </a:xfrm>
              <a:prstGeom prst="rect">
                <a:avLst/>
              </a:prstGeom>
            </p:spPr>
          </p:pic>
          <p:sp>
            <p:nvSpPr>
              <p:cNvPr id="9" name="Afgeronde rechthoek 8">
                <a:extLst>
                  <a:ext uri="{FF2B5EF4-FFF2-40B4-BE49-F238E27FC236}">
                    <a16:creationId xmlns:a16="http://schemas.microsoft.com/office/drawing/2014/main" id="{57761D6E-FA14-FE49-99EC-B507D215FF5B}"/>
                  </a:ext>
                </a:extLst>
              </p:cNvPr>
              <p:cNvSpPr/>
              <p:nvPr/>
            </p:nvSpPr>
            <p:spPr>
              <a:xfrm>
                <a:off x="5406445" y="2176915"/>
                <a:ext cx="1756356" cy="416616"/>
              </a:xfrm>
              <a:prstGeom prst="roundRect">
                <a:avLst>
                  <a:gd name="adj" fmla="val 50000"/>
                </a:avLst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nl-NL" sz="800" dirty="0">
                    <a:solidFill>
                      <a:schemeClr val="tx1"/>
                    </a:solidFill>
                    <a:latin typeface="Helvetica Neue Light" panose="02000403000000020004" pitchFamily="2" charset="0"/>
                    <a:ea typeface="Helvetica Neue Light" panose="02000403000000020004" pitchFamily="2" charset="0"/>
                  </a:rPr>
                  <a:t>GEMEENTE</a:t>
                </a:r>
              </a:p>
            </p:txBody>
          </p:sp>
          <p:cxnSp>
            <p:nvCxnSpPr>
              <p:cNvPr id="10" name="Rechte verbindingslijn 9">
                <a:extLst>
                  <a:ext uri="{FF2B5EF4-FFF2-40B4-BE49-F238E27FC236}">
                    <a16:creationId xmlns:a16="http://schemas.microsoft.com/office/drawing/2014/main" id="{6EA868AF-F45D-2446-9E37-643C8701CFD5}"/>
                  </a:ext>
                </a:extLst>
              </p:cNvPr>
              <p:cNvCxnSpPr/>
              <p:nvPr/>
            </p:nvCxnSpPr>
            <p:spPr>
              <a:xfrm>
                <a:off x="6096000" y="2614384"/>
                <a:ext cx="0" cy="442644"/>
              </a:xfrm>
              <a:prstGeom prst="line">
                <a:avLst/>
              </a:prstGeom>
              <a:ln w="666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Rechte verbindingslijn 10">
                <a:extLst>
                  <a:ext uri="{FF2B5EF4-FFF2-40B4-BE49-F238E27FC236}">
                    <a16:creationId xmlns:a16="http://schemas.microsoft.com/office/drawing/2014/main" id="{B67A13D1-5471-614D-9002-341D5B92EC76}"/>
                  </a:ext>
                </a:extLst>
              </p:cNvPr>
              <p:cNvCxnSpPr/>
              <p:nvPr/>
            </p:nvCxnSpPr>
            <p:spPr>
              <a:xfrm>
                <a:off x="6400800" y="2614384"/>
                <a:ext cx="0" cy="442644"/>
              </a:xfrm>
              <a:prstGeom prst="line">
                <a:avLst/>
              </a:prstGeom>
              <a:ln w="666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12" name="Rechte verbindingslijn met pijl 11">
            <a:extLst>
              <a:ext uri="{FF2B5EF4-FFF2-40B4-BE49-F238E27FC236}">
                <a16:creationId xmlns:a16="http://schemas.microsoft.com/office/drawing/2014/main" id="{2AB184E8-4223-E245-88DA-8BDFC4DAC737}"/>
              </a:ext>
            </a:extLst>
          </p:cNvPr>
          <p:cNvCxnSpPr>
            <a:cxnSpLocks/>
          </p:cNvCxnSpPr>
          <p:nvPr/>
        </p:nvCxnSpPr>
        <p:spPr>
          <a:xfrm>
            <a:off x="1554747" y="3542161"/>
            <a:ext cx="1903064" cy="2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Groep 12">
            <a:extLst>
              <a:ext uri="{FF2B5EF4-FFF2-40B4-BE49-F238E27FC236}">
                <a16:creationId xmlns:a16="http://schemas.microsoft.com/office/drawing/2014/main" id="{486F7297-9A05-7445-8BAC-CF318311B600}"/>
              </a:ext>
            </a:extLst>
          </p:cNvPr>
          <p:cNvGrpSpPr/>
          <p:nvPr/>
        </p:nvGrpSpPr>
        <p:grpSpPr>
          <a:xfrm>
            <a:off x="4265390" y="3390798"/>
            <a:ext cx="533708" cy="508842"/>
            <a:chOff x="9318175" y="1637117"/>
            <a:chExt cx="711610" cy="678456"/>
          </a:xfrm>
        </p:grpSpPr>
        <p:sp>
          <p:nvSpPr>
            <p:cNvPr id="14" name="Ovaal 13">
              <a:extLst>
                <a:ext uri="{FF2B5EF4-FFF2-40B4-BE49-F238E27FC236}">
                  <a16:creationId xmlns:a16="http://schemas.microsoft.com/office/drawing/2014/main" id="{79FA330B-E329-2747-9DEA-CA4B63F6C604}"/>
                </a:ext>
              </a:extLst>
            </p:cNvPr>
            <p:cNvSpPr/>
            <p:nvPr/>
          </p:nvSpPr>
          <p:spPr>
            <a:xfrm>
              <a:off x="9318175" y="1637117"/>
              <a:ext cx="711610" cy="678456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pic>
          <p:nvPicPr>
            <p:cNvPr id="15" name="Afbeelding 14">
              <a:extLst>
                <a:ext uri="{FF2B5EF4-FFF2-40B4-BE49-F238E27FC236}">
                  <a16:creationId xmlns:a16="http://schemas.microsoft.com/office/drawing/2014/main" id="{6A89E9E1-502C-8545-9897-50EF5D880337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9415860" y="1688746"/>
              <a:ext cx="516239" cy="575197"/>
            </a:xfrm>
            <a:prstGeom prst="rect">
              <a:avLst/>
            </a:prstGeom>
          </p:spPr>
        </p:pic>
      </p:grpSp>
      <p:pic>
        <p:nvPicPr>
          <p:cNvPr id="16" name="Graphic 15" descr="Open enveloppe">
            <a:extLst>
              <a:ext uri="{FF2B5EF4-FFF2-40B4-BE49-F238E27FC236}">
                <a16:creationId xmlns:a16="http://schemas.microsoft.com/office/drawing/2014/main" id="{32B98DCE-5474-9146-8EDC-651D55CB485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70743" y="3135431"/>
            <a:ext cx="685800" cy="685800"/>
          </a:xfrm>
          <a:prstGeom prst="rect">
            <a:avLst/>
          </a:prstGeom>
        </p:spPr>
      </p:pic>
      <p:cxnSp>
        <p:nvCxnSpPr>
          <p:cNvPr id="17" name="Rechte verbindingslijn met pijl 16">
            <a:extLst>
              <a:ext uri="{FF2B5EF4-FFF2-40B4-BE49-F238E27FC236}">
                <a16:creationId xmlns:a16="http://schemas.microsoft.com/office/drawing/2014/main" id="{C46613D0-A967-4C48-9064-5B2FC75B2E50}"/>
              </a:ext>
            </a:extLst>
          </p:cNvPr>
          <p:cNvCxnSpPr>
            <a:cxnSpLocks/>
          </p:cNvCxnSpPr>
          <p:nvPr/>
        </p:nvCxnSpPr>
        <p:spPr>
          <a:xfrm>
            <a:off x="5651849" y="3542162"/>
            <a:ext cx="1106054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kstvak 17">
            <a:extLst>
              <a:ext uri="{FF2B5EF4-FFF2-40B4-BE49-F238E27FC236}">
                <a16:creationId xmlns:a16="http://schemas.microsoft.com/office/drawing/2014/main" id="{F4C9476A-89E6-8F49-8915-9A7896682984}"/>
              </a:ext>
            </a:extLst>
          </p:cNvPr>
          <p:cNvSpPr txBox="1"/>
          <p:nvPr/>
        </p:nvSpPr>
        <p:spPr>
          <a:xfrm>
            <a:off x="719540" y="1701959"/>
            <a:ext cx="273024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>
                <a:latin typeface="Helvetica Neue Light" panose="02000403000000020004" pitchFamily="2" charset="0"/>
                <a:ea typeface="Helvetica Neue Light" panose="02000403000000020004" pitchFamily="2" charset="0"/>
              </a:rPr>
              <a:t>Standaard vragen:</a:t>
            </a:r>
          </a:p>
          <a:p>
            <a:pPr algn="r"/>
            <a:r>
              <a:rPr lang="nl-NL" sz="1200" dirty="0">
                <a:latin typeface="Helvetica Neue Light" panose="02000403000000020004" pitchFamily="2" charset="0"/>
                <a:ea typeface="Helvetica Neue Light" panose="02000403000000020004" pitchFamily="2" charset="0"/>
              </a:rPr>
              <a:t>Van wie of wat is het afkomstig</a:t>
            </a:r>
          </a:p>
          <a:p>
            <a:pPr algn="r"/>
            <a:r>
              <a:rPr lang="nl-NL" sz="1200" dirty="0">
                <a:latin typeface="Helvetica Neue Light" panose="02000403000000020004" pitchFamily="2" charset="0"/>
                <a:ea typeface="Helvetica Neue Light" panose="02000403000000020004" pitchFamily="2" charset="0"/>
              </a:rPr>
              <a:t>Wat is het</a:t>
            </a:r>
          </a:p>
          <a:p>
            <a:pPr algn="r"/>
            <a:r>
              <a:rPr lang="nl-NL" sz="1200" dirty="0">
                <a:latin typeface="Helvetica Neue Light" panose="02000403000000020004" pitchFamily="2" charset="0"/>
                <a:ea typeface="Helvetica Neue Light" panose="02000403000000020004" pitchFamily="2" charset="0"/>
              </a:rPr>
              <a:t>Waar gaat het over</a:t>
            </a:r>
          </a:p>
          <a:p>
            <a:pPr algn="r"/>
            <a:r>
              <a:rPr lang="nl-NL" sz="1200" dirty="0">
                <a:latin typeface="Helvetica Neue Light" panose="02000403000000020004" pitchFamily="2" charset="0"/>
                <a:ea typeface="Helvetica Neue Light" panose="02000403000000020004" pitchFamily="2" charset="0"/>
              </a:rPr>
              <a:t>Voor wie of welk proces is het bedoeld</a:t>
            </a:r>
          </a:p>
          <a:p>
            <a:pPr algn="r"/>
            <a:r>
              <a:rPr lang="nl-NL" sz="1200" dirty="0">
                <a:latin typeface="Helvetica Neue Light" panose="02000403000000020004" pitchFamily="2" charset="0"/>
                <a:ea typeface="Helvetica Neue Light" panose="02000403000000020004" pitchFamily="2" charset="0"/>
              </a:rPr>
              <a:t>Is het volledig</a:t>
            </a:r>
          </a:p>
          <a:p>
            <a:pPr algn="r"/>
            <a:r>
              <a:rPr lang="nl-NL" sz="1200" dirty="0">
                <a:latin typeface="Helvetica Neue Light" panose="02000403000000020004" pitchFamily="2" charset="0"/>
                <a:ea typeface="Helvetica Neue Light" panose="02000403000000020004" pitchFamily="2" charset="0"/>
              </a:rPr>
              <a:t>Wat is de relevante content</a:t>
            </a:r>
          </a:p>
          <a:p>
            <a:pPr algn="r"/>
            <a:r>
              <a:rPr lang="nl-NL" sz="1200" dirty="0">
                <a:latin typeface="Helvetica Neue Light" panose="02000403000000020004" pitchFamily="2" charset="0"/>
                <a:ea typeface="Helvetica Neue Light" panose="02000403000000020004" pitchFamily="2" charset="0"/>
              </a:rPr>
              <a:t>Wat is de urgentie</a:t>
            </a:r>
          </a:p>
        </p:txBody>
      </p:sp>
      <p:sp>
        <p:nvSpPr>
          <p:cNvPr id="19" name="Blik 18">
            <a:extLst>
              <a:ext uri="{FF2B5EF4-FFF2-40B4-BE49-F238E27FC236}">
                <a16:creationId xmlns:a16="http://schemas.microsoft.com/office/drawing/2014/main" id="{804D4EEF-FC58-1F4B-84D2-C774D03912C1}"/>
              </a:ext>
            </a:extLst>
          </p:cNvPr>
          <p:cNvSpPr/>
          <p:nvPr/>
        </p:nvSpPr>
        <p:spPr>
          <a:xfrm>
            <a:off x="4333685" y="5120199"/>
            <a:ext cx="488540" cy="372923"/>
          </a:xfrm>
          <a:prstGeom prst="can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cxnSp>
        <p:nvCxnSpPr>
          <p:cNvPr id="20" name="Rechte verbindingslijn met pijl 19">
            <a:extLst>
              <a:ext uri="{FF2B5EF4-FFF2-40B4-BE49-F238E27FC236}">
                <a16:creationId xmlns:a16="http://schemas.microsoft.com/office/drawing/2014/main" id="{A68C79C2-B6D1-EB40-A4BA-C5987180D069}"/>
              </a:ext>
            </a:extLst>
          </p:cNvPr>
          <p:cNvCxnSpPr>
            <a:cxnSpLocks/>
          </p:cNvCxnSpPr>
          <p:nvPr/>
        </p:nvCxnSpPr>
        <p:spPr>
          <a:xfrm flipV="1">
            <a:off x="4568592" y="4655527"/>
            <a:ext cx="1312" cy="367523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kstvak 20">
            <a:extLst>
              <a:ext uri="{FF2B5EF4-FFF2-40B4-BE49-F238E27FC236}">
                <a16:creationId xmlns:a16="http://schemas.microsoft.com/office/drawing/2014/main" id="{0CE1FF53-05A9-8145-8296-51283E5209EC}"/>
              </a:ext>
            </a:extLst>
          </p:cNvPr>
          <p:cNvSpPr txBox="1"/>
          <p:nvPr/>
        </p:nvSpPr>
        <p:spPr>
          <a:xfrm>
            <a:off x="5091886" y="5100706"/>
            <a:ext cx="111992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>
                <a:latin typeface="Helvetica Neue Light" panose="02000403000000020004" pitchFamily="2" charset="0"/>
                <a:ea typeface="Helvetica Neue Light" panose="02000403000000020004" pitchFamily="2" charset="0"/>
              </a:rPr>
              <a:t>Kennis</a:t>
            </a:r>
          </a:p>
          <a:p>
            <a:r>
              <a:rPr lang="nl-NL" sz="1050" dirty="0">
                <a:latin typeface="Helvetica Neue Light" panose="02000403000000020004" pitchFamily="2" charset="0"/>
                <a:ea typeface="Helvetica Neue Light" panose="02000403000000020004" pitchFamily="2" charset="0"/>
              </a:rPr>
              <a:t>Informatie</a:t>
            </a:r>
          </a:p>
        </p:txBody>
      </p:sp>
      <p:grpSp>
        <p:nvGrpSpPr>
          <p:cNvPr id="22" name="Groep 21">
            <a:extLst>
              <a:ext uri="{FF2B5EF4-FFF2-40B4-BE49-F238E27FC236}">
                <a16:creationId xmlns:a16="http://schemas.microsoft.com/office/drawing/2014/main" id="{F4A35058-19A7-8143-B228-0521B8A9D3A5}"/>
              </a:ext>
            </a:extLst>
          </p:cNvPr>
          <p:cNvGrpSpPr/>
          <p:nvPr/>
        </p:nvGrpSpPr>
        <p:grpSpPr>
          <a:xfrm>
            <a:off x="4346490" y="1401576"/>
            <a:ext cx="655498" cy="621597"/>
            <a:chOff x="5729990" y="249475"/>
            <a:chExt cx="1324298" cy="1333345"/>
          </a:xfrm>
        </p:grpSpPr>
        <p:pic>
          <p:nvPicPr>
            <p:cNvPr id="23" name="Graphic 22" descr="Hoofd met radertjes">
              <a:extLst>
                <a:ext uri="{FF2B5EF4-FFF2-40B4-BE49-F238E27FC236}">
                  <a16:creationId xmlns:a16="http://schemas.microsoft.com/office/drawing/2014/main" id="{E01067EF-9292-FB4B-8B44-C357456B6373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6139888" y="249475"/>
              <a:ext cx="914400" cy="914400"/>
            </a:xfrm>
            <a:prstGeom prst="rect">
              <a:avLst/>
            </a:prstGeom>
          </p:spPr>
        </p:pic>
        <p:pic>
          <p:nvPicPr>
            <p:cNvPr id="24" name="Graphic 23" descr="Boeken">
              <a:extLst>
                <a:ext uri="{FF2B5EF4-FFF2-40B4-BE49-F238E27FC236}">
                  <a16:creationId xmlns:a16="http://schemas.microsoft.com/office/drawing/2014/main" id="{665A4635-9C1E-DE4F-B38B-2AB25271122B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p:blipFill>
          <p:spPr>
            <a:xfrm>
              <a:off x="5729990" y="668420"/>
              <a:ext cx="914400" cy="914400"/>
            </a:xfrm>
            <a:prstGeom prst="rect">
              <a:avLst/>
            </a:prstGeom>
          </p:spPr>
        </p:pic>
      </p:grpSp>
      <p:cxnSp>
        <p:nvCxnSpPr>
          <p:cNvPr id="25" name="Rechte verbindingslijn met pijl 24">
            <a:extLst>
              <a:ext uri="{FF2B5EF4-FFF2-40B4-BE49-F238E27FC236}">
                <a16:creationId xmlns:a16="http://schemas.microsoft.com/office/drawing/2014/main" id="{87213645-6972-4746-8DE9-5EC3E41BD647}"/>
              </a:ext>
            </a:extLst>
          </p:cNvPr>
          <p:cNvCxnSpPr>
            <a:cxnSpLocks/>
          </p:cNvCxnSpPr>
          <p:nvPr/>
        </p:nvCxnSpPr>
        <p:spPr>
          <a:xfrm>
            <a:off x="4578292" y="2073642"/>
            <a:ext cx="0" cy="38659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Afgeronde rechthoek 25">
            <a:extLst>
              <a:ext uri="{FF2B5EF4-FFF2-40B4-BE49-F238E27FC236}">
                <a16:creationId xmlns:a16="http://schemas.microsoft.com/office/drawing/2014/main" id="{E1035DB7-AF1D-0643-A8B3-B659D81BB46B}"/>
              </a:ext>
            </a:extLst>
          </p:cNvPr>
          <p:cNvSpPr/>
          <p:nvPr/>
        </p:nvSpPr>
        <p:spPr>
          <a:xfrm>
            <a:off x="3203468" y="966715"/>
            <a:ext cx="2730247" cy="359047"/>
          </a:xfrm>
          <a:prstGeom prst="round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" b="1" dirty="0">
                <a:solidFill>
                  <a:schemeClr val="tx1"/>
                </a:solidFill>
                <a:latin typeface="Helvetica Neue Light" charset="0"/>
                <a:ea typeface="Helvetica Neue Light" charset="0"/>
                <a:cs typeface="Helvetica Neue Light" charset="0"/>
              </a:rPr>
              <a:t>Focus op e-mail</a:t>
            </a:r>
          </a:p>
        </p:txBody>
      </p:sp>
      <p:sp>
        <p:nvSpPr>
          <p:cNvPr id="27" name="Tekstvak 26">
            <a:extLst>
              <a:ext uri="{FF2B5EF4-FFF2-40B4-BE49-F238E27FC236}">
                <a16:creationId xmlns:a16="http://schemas.microsoft.com/office/drawing/2014/main" id="{9CBEC5E4-2EE2-8E43-B0F5-5E69B34150A2}"/>
              </a:ext>
            </a:extLst>
          </p:cNvPr>
          <p:cNvSpPr txBox="1"/>
          <p:nvPr/>
        </p:nvSpPr>
        <p:spPr>
          <a:xfrm>
            <a:off x="5053334" y="1568120"/>
            <a:ext cx="1119928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>
                <a:latin typeface="Helvetica Neue Light" panose="02000403000000020004" pitchFamily="2" charset="0"/>
                <a:ea typeface="Helvetica Neue Light" panose="02000403000000020004" pitchFamily="2" charset="0"/>
              </a:rPr>
              <a:t>Processen</a:t>
            </a:r>
          </a:p>
          <a:p>
            <a:r>
              <a:rPr lang="nl-NL" sz="1050" dirty="0">
                <a:latin typeface="Helvetica Neue Light" panose="02000403000000020004" pitchFamily="2" charset="0"/>
                <a:ea typeface="Helvetica Neue Light" panose="02000403000000020004" pitchFamily="2" charset="0"/>
              </a:rPr>
              <a:t>Procedures</a:t>
            </a:r>
          </a:p>
          <a:p>
            <a:r>
              <a:rPr lang="nl-NL" sz="1050" dirty="0">
                <a:latin typeface="Helvetica Neue Light" panose="02000403000000020004" pitchFamily="2" charset="0"/>
                <a:ea typeface="Helvetica Neue Light" panose="02000403000000020004" pitchFamily="2" charset="0"/>
              </a:rPr>
              <a:t>Regels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CDB2A8C9-E412-4644-A920-96796C9441AE}"/>
              </a:ext>
            </a:extLst>
          </p:cNvPr>
          <p:cNvSpPr txBox="1"/>
          <p:nvPr/>
        </p:nvSpPr>
        <p:spPr>
          <a:xfrm>
            <a:off x="1809052" y="4045487"/>
            <a:ext cx="201346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>
                <a:latin typeface="Helvetica Neue Light" panose="02000403000000020004" pitchFamily="2" charset="0"/>
                <a:ea typeface="Helvetica Neue Light" panose="02000403000000020004" pitchFamily="2" charset="0"/>
              </a:rPr>
              <a:t>Wat weten we: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nl-NL" sz="1200" dirty="0">
                <a:latin typeface="Helvetica Neue Light" panose="02000403000000020004" pitchFamily="2" charset="0"/>
                <a:ea typeface="Helvetica Neue Light" panose="02000403000000020004" pitchFamily="2" charset="0"/>
              </a:rPr>
              <a:t>Header informatie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nl-NL" sz="1200" dirty="0">
                <a:latin typeface="Helvetica Neue Light" panose="02000403000000020004" pitchFamily="2" charset="0"/>
                <a:ea typeface="Helvetica Neue Light" panose="02000403000000020004" pitchFamily="2" charset="0"/>
              </a:rPr>
              <a:t>Body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nl-NL" sz="1200" dirty="0">
                <a:latin typeface="Helvetica Neue Light" panose="02000403000000020004" pitchFamily="2" charset="0"/>
                <a:ea typeface="Helvetica Neue Light" panose="02000403000000020004" pitchFamily="2" charset="0"/>
              </a:rPr>
              <a:t>Bijlagen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nl-NL" sz="1200" dirty="0">
                <a:latin typeface="Helvetica Neue Light" panose="02000403000000020004" pitchFamily="2" charset="0"/>
                <a:ea typeface="Helvetica Neue Light" panose="02000403000000020004" pitchFamily="2" charset="0"/>
              </a:rPr>
              <a:t>Hyperlinks</a:t>
            </a:r>
          </a:p>
        </p:txBody>
      </p:sp>
    </p:spTree>
    <p:extLst>
      <p:ext uri="{BB962C8B-B14F-4D97-AF65-F5344CB8AC3E}">
        <p14:creationId xmlns:p14="http://schemas.microsoft.com/office/powerpoint/2010/main" val="2653894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1" grpId="0"/>
      <p:bldP spid="27" grpId="0"/>
      <p:bldP spid="2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jdelijke aanduiding voor inhoud 2"/>
          <p:cNvSpPr txBox="1">
            <a:spLocks/>
          </p:cNvSpPr>
          <p:nvPr/>
        </p:nvSpPr>
        <p:spPr>
          <a:xfrm>
            <a:off x="362712" y="552262"/>
            <a:ext cx="7464552" cy="79626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nl-NL" altLang="nl-NL" sz="3200" dirty="0">
              <a:latin typeface="Helvetica Neue Light" panose="02000503000000020004" pitchFamily="2" charset="0"/>
              <a:ea typeface="Helvetica Neue Light" panose="02000503000000020004" pitchFamily="2" charset="0"/>
              <a:cs typeface="Helvetica Neue Light" panose="02000503000000020004" pitchFamily="2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nl-NL" altLang="nl-NL" sz="3200" b="1" dirty="0">
                <a:solidFill>
                  <a:srgbClr val="00A9F3"/>
                </a:solidFill>
                <a:latin typeface="Helvetica Neue Light" panose="02000503000000020004" pitchFamily="2" charset="0"/>
                <a:ea typeface="Helvetica Neue Light" panose="02000503000000020004" pitchFamily="2" charset="0"/>
                <a:cs typeface="Helvetica Neue Light" panose="02000503000000020004" pitchFamily="2" charset="0"/>
              </a:rPr>
              <a:t>Living Lab: inrichting</a:t>
            </a:r>
            <a:endParaRPr lang="nl-NL" sz="3200" b="1" dirty="0">
              <a:solidFill>
                <a:srgbClr val="00A9F3"/>
              </a:solidFill>
              <a:latin typeface="Helvetica Neue Light" charset="0"/>
              <a:ea typeface="Helvetica Neue Light" charset="0"/>
              <a:cs typeface="Helvetica Neue Light" charset="0"/>
            </a:endParaRPr>
          </a:p>
        </p:txBody>
      </p:sp>
      <p:sp>
        <p:nvSpPr>
          <p:cNvPr id="4" name="Tijdelijke aanduiding voor tekst 2">
            <a:extLst>
              <a:ext uri="{FF2B5EF4-FFF2-40B4-BE49-F238E27FC236}">
                <a16:creationId xmlns:a16="http://schemas.microsoft.com/office/drawing/2014/main" id="{FA9723F4-5611-8445-A90A-2DC344BC8A94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570295" y="1535113"/>
            <a:ext cx="6501837" cy="4627562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indent="0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nl-NL" altLang="nl-NL" dirty="0">
              <a:latin typeface="Helvetica Neue Light" charset="0"/>
              <a:ea typeface="Helvetica Neue Light" charset="0"/>
              <a:cs typeface="Helvetica Neue Light" charset="0"/>
            </a:endParaRPr>
          </a:p>
          <a:p>
            <a:pPr marL="179388" indent="-179388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nl-NL" altLang="nl-NL" dirty="0">
                <a:latin typeface="Helvetica Neue Light" charset="0"/>
                <a:ea typeface="Helvetica Neue Light" charset="0"/>
                <a:cs typeface="Helvetica Neue Light" charset="0"/>
              </a:rPr>
              <a:t>Parkeerproces Den Haag: interessante mix</a:t>
            </a:r>
          </a:p>
          <a:p>
            <a:pPr marL="179388" indent="-179388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endParaRPr lang="nl-NL" altLang="nl-NL" dirty="0">
              <a:latin typeface="Helvetica Neue Light" charset="0"/>
              <a:ea typeface="Helvetica Neue Light" charset="0"/>
              <a:cs typeface="Helvetica Neue Light" charset="0"/>
            </a:endParaRPr>
          </a:p>
          <a:p>
            <a:pPr marL="179388" indent="-179388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nl-NL" altLang="nl-NL" dirty="0">
                <a:latin typeface="Helvetica Neue Light" charset="0"/>
                <a:ea typeface="Helvetica Neue Light" charset="0"/>
                <a:cs typeface="Helvetica Neue Light" charset="0"/>
              </a:rPr>
              <a:t>Living lab generiek ingericht</a:t>
            </a:r>
          </a:p>
          <a:p>
            <a:pPr marL="0" indent="0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nl-NL" altLang="nl-NL" dirty="0">
              <a:latin typeface="Helvetica Neue Light" charset="0"/>
              <a:ea typeface="Helvetica Neue Light" charset="0"/>
              <a:cs typeface="Helvetica Neue Light" charset="0"/>
            </a:endParaRPr>
          </a:p>
          <a:p>
            <a:pPr marL="179388" indent="-179388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nl-NL" altLang="nl-NL" dirty="0">
                <a:latin typeface="Helvetica Neue Light" charset="0"/>
                <a:ea typeface="Helvetica Neue Light" charset="0"/>
                <a:cs typeface="Helvetica Neue Light" charset="0"/>
              </a:rPr>
              <a:t>Had elk ander willekeurig proces kunnen zijn: principes moeten standaard toepasbaar zijn</a:t>
            </a:r>
          </a:p>
          <a:p>
            <a:pPr marL="179388" indent="-179388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endParaRPr lang="nl-NL" altLang="nl-NL" dirty="0">
              <a:latin typeface="Helvetica Neue Light" charset="0"/>
              <a:ea typeface="Helvetica Neue Light" charset="0"/>
              <a:cs typeface="Helvetica Neue Light" charset="0"/>
            </a:endParaRPr>
          </a:p>
        </p:txBody>
      </p:sp>
      <p:pic>
        <p:nvPicPr>
          <p:cNvPr id="6" name="Afbeelding 12">
            <a:extLst>
              <a:ext uri="{FF2B5EF4-FFF2-40B4-BE49-F238E27FC236}">
                <a16:creationId xmlns:a16="http://schemas.microsoft.com/office/drawing/2014/main" id="{BDD1A061-3CD4-F44F-872C-8F05E5C5CBD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7264" y="1535113"/>
            <a:ext cx="2324100" cy="349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619324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ijdelijke aanduiding voor inhoud 6">
            <a:extLst>
              <a:ext uri="{FF2B5EF4-FFF2-40B4-BE49-F238E27FC236}">
                <a16:creationId xmlns:a16="http://schemas.microsoft.com/office/drawing/2014/main" id="{D1C28C87-DCB7-5049-874E-07DF8C37DAC2}"/>
              </a:ext>
            </a:extLst>
          </p:cNvPr>
          <p:cNvGraphicFramePr>
            <a:graphicFrameLocks noGrp="1"/>
          </p:cNvGraphicFramePr>
          <p:nvPr>
            <p:ph idx="1"/>
            <p:extLst/>
          </p:nvPr>
        </p:nvGraphicFramePr>
        <p:xfrm>
          <a:off x="494471" y="950392"/>
          <a:ext cx="11352971" cy="533113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30330">
                  <a:extLst>
                    <a:ext uri="{9D8B030D-6E8A-4147-A177-3AD203B41FA5}">
                      <a16:colId xmlns:a16="http://schemas.microsoft.com/office/drawing/2014/main" val="1604318472"/>
                    </a:ext>
                  </a:extLst>
                </a:gridCol>
                <a:gridCol w="886887">
                  <a:extLst>
                    <a:ext uri="{9D8B030D-6E8A-4147-A177-3AD203B41FA5}">
                      <a16:colId xmlns:a16="http://schemas.microsoft.com/office/drawing/2014/main" val="837907212"/>
                    </a:ext>
                  </a:extLst>
                </a:gridCol>
                <a:gridCol w="1742979">
                  <a:extLst>
                    <a:ext uri="{9D8B030D-6E8A-4147-A177-3AD203B41FA5}">
                      <a16:colId xmlns:a16="http://schemas.microsoft.com/office/drawing/2014/main" val="2375274455"/>
                    </a:ext>
                  </a:extLst>
                </a:gridCol>
                <a:gridCol w="1742979">
                  <a:extLst>
                    <a:ext uri="{9D8B030D-6E8A-4147-A177-3AD203B41FA5}">
                      <a16:colId xmlns:a16="http://schemas.microsoft.com/office/drawing/2014/main" val="182293481"/>
                    </a:ext>
                  </a:extLst>
                </a:gridCol>
                <a:gridCol w="1742979">
                  <a:extLst>
                    <a:ext uri="{9D8B030D-6E8A-4147-A177-3AD203B41FA5}">
                      <a16:colId xmlns:a16="http://schemas.microsoft.com/office/drawing/2014/main" val="1456398242"/>
                    </a:ext>
                  </a:extLst>
                </a:gridCol>
                <a:gridCol w="1742979">
                  <a:extLst>
                    <a:ext uri="{9D8B030D-6E8A-4147-A177-3AD203B41FA5}">
                      <a16:colId xmlns:a16="http://schemas.microsoft.com/office/drawing/2014/main" val="239860769"/>
                    </a:ext>
                  </a:extLst>
                </a:gridCol>
                <a:gridCol w="845827">
                  <a:extLst>
                    <a:ext uri="{9D8B030D-6E8A-4147-A177-3AD203B41FA5}">
                      <a16:colId xmlns:a16="http://schemas.microsoft.com/office/drawing/2014/main" val="4248941619"/>
                    </a:ext>
                  </a:extLst>
                </a:gridCol>
                <a:gridCol w="363377">
                  <a:extLst>
                    <a:ext uri="{9D8B030D-6E8A-4147-A177-3AD203B41FA5}">
                      <a16:colId xmlns:a16="http://schemas.microsoft.com/office/drawing/2014/main" val="411643733"/>
                    </a:ext>
                  </a:extLst>
                </a:gridCol>
                <a:gridCol w="954634">
                  <a:extLst>
                    <a:ext uri="{9D8B030D-6E8A-4147-A177-3AD203B41FA5}">
                      <a16:colId xmlns:a16="http://schemas.microsoft.com/office/drawing/2014/main" val="1337586860"/>
                    </a:ext>
                  </a:extLst>
                </a:gridCol>
              </a:tblGrid>
              <a:tr h="683443">
                <a:tc>
                  <a:txBody>
                    <a:bodyPr/>
                    <a:lstStyle/>
                    <a:p>
                      <a:pPr algn="l" fontAlgn="b"/>
                      <a:r>
                        <a:rPr lang="nl-NL" sz="700" u="none" strike="noStrike">
                          <a:effectLst/>
                        </a:rPr>
                        <a:t>Gemmaproces</a:t>
                      </a:r>
                      <a:endParaRPr lang="nl-NL" sz="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6" marR="5236" marT="523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700" u="none" strike="noStrike">
                          <a:effectLst/>
                        </a:rPr>
                        <a:t>Procestype</a:t>
                      </a:r>
                      <a:endParaRPr lang="nl-NL" sz="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6" marR="5236" marT="523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700" u="none" strike="noStrike">
                          <a:effectLst/>
                        </a:rPr>
                        <a:t>Selectieproces </a:t>
                      </a:r>
                      <a:endParaRPr lang="nl-NL" sz="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6" marR="5236" marT="523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700" u="none" strike="noStrike">
                          <a:effectLst/>
                        </a:rPr>
                        <a:t>Documentsoort</a:t>
                      </a:r>
                      <a:endParaRPr lang="nl-NL" sz="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6" marR="5236" marT="523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700" u="none" strike="noStrike">
                          <a:effectLst/>
                        </a:rPr>
                        <a:t>Documenttype</a:t>
                      </a:r>
                      <a:endParaRPr lang="nl-NL" sz="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6" marR="5236" marT="523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700" u="none" strike="noStrike">
                          <a:effectLst/>
                        </a:rPr>
                        <a:t>Bijlagen</a:t>
                      </a:r>
                      <a:endParaRPr lang="nl-NL" sz="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6" marR="5236" marT="523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700" u="none" strike="noStrike">
                          <a:effectLst/>
                        </a:rPr>
                        <a:t>Resultaat (default)</a:t>
                      </a:r>
                      <a:endParaRPr lang="nl-NL" sz="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6" marR="5236" marT="523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700" u="none" strike="noStrike">
                          <a:effectLst/>
                        </a:rPr>
                        <a:t>B/V</a:t>
                      </a:r>
                      <a:endParaRPr lang="nl-NL" sz="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6" marR="5236" marT="523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700" u="none" strike="noStrike">
                          <a:effectLst/>
                        </a:rPr>
                        <a:t>Bewaartermijn</a:t>
                      </a:r>
                      <a:endParaRPr lang="nl-NL" sz="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6" marR="5236" marT="5236" marB="0" anchor="b"/>
                </a:tc>
                <a:extLst>
                  <a:ext uri="{0D108BD9-81ED-4DB2-BD59-A6C34878D82A}">
                    <a16:rowId xmlns:a16="http://schemas.microsoft.com/office/drawing/2014/main" val="1776113227"/>
                  </a:ext>
                </a:extLst>
              </a:tr>
              <a:tr h="371052">
                <a:tc>
                  <a:txBody>
                    <a:bodyPr/>
                    <a:lstStyle/>
                    <a:p>
                      <a:pPr algn="l" fontAlgn="b"/>
                      <a:r>
                        <a:rPr lang="nl-NL" sz="700" u="none" strike="noStrike">
                          <a:effectLst/>
                        </a:rPr>
                        <a:t>Behandelen aanvraag</a:t>
                      </a:r>
                      <a:endParaRPr lang="nl-NL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6" marR="5236" marT="523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700" u="none" strike="noStrike">
                          <a:effectLst/>
                        </a:rPr>
                        <a:t>Uitvoerend</a:t>
                      </a:r>
                      <a:endParaRPr lang="nl-NL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6" marR="5236" marT="523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700" u="none" strike="noStrike">
                          <a:effectLst/>
                        </a:rPr>
                        <a:t>Toestemming verlenen</a:t>
                      </a:r>
                      <a:endParaRPr lang="nl-NL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6" marR="5236" marT="523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700" u="none" strike="noStrike">
                          <a:effectLst/>
                        </a:rPr>
                        <a:t>Aanvraag (parkeervergunning)</a:t>
                      </a:r>
                      <a:endParaRPr lang="nl-NL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6" marR="5236" marT="523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700" u="none" strike="noStrike">
                          <a:effectLst/>
                        </a:rPr>
                        <a:t>Bewonersparkeervergunning</a:t>
                      </a:r>
                      <a:endParaRPr lang="nl-NL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6" marR="5236" marT="523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nl-NL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6" marR="5236" marT="523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700" u="none" strike="noStrike">
                          <a:effectLst/>
                        </a:rPr>
                        <a:t>Verstrekt</a:t>
                      </a:r>
                      <a:endParaRPr lang="nl-NL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6" marR="5236" marT="523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700" u="none" strike="noStrike">
                          <a:effectLst/>
                        </a:rPr>
                        <a:t>V</a:t>
                      </a:r>
                      <a:endParaRPr lang="nl-NL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6" marR="5236" marT="523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700" u="none" strike="noStrike">
                          <a:effectLst/>
                        </a:rPr>
                        <a:t>5</a:t>
                      </a:r>
                      <a:endParaRPr lang="nl-NL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6" marR="5236" marT="5236" marB="0" anchor="b"/>
                </a:tc>
                <a:extLst>
                  <a:ext uri="{0D108BD9-81ED-4DB2-BD59-A6C34878D82A}">
                    <a16:rowId xmlns:a16="http://schemas.microsoft.com/office/drawing/2014/main" val="3099237235"/>
                  </a:ext>
                </a:extLst>
              </a:tr>
              <a:tr h="371052">
                <a:tc>
                  <a:txBody>
                    <a:bodyPr/>
                    <a:lstStyle/>
                    <a:p>
                      <a:pPr algn="l" fontAlgn="b"/>
                      <a:r>
                        <a:rPr lang="nl-NL" sz="700" u="none" strike="noStrike">
                          <a:effectLst/>
                        </a:rPr>
                        <a:t>Behandelen aanvraag</a:t>
                      </a:r>
                      <a:endParaRPr lang="nl-NL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6" marR="5236" marT="523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700" u="none" strike="noStrike">
                          <a:effectLst/>
                        </a:rPr>
                        <a:t>Uitvoerend</a:t>
                      </a:r>
                      <a:endParaRPr lang="nl-NL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6" marR="5236" marT="523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700" u="none" strike="noStrike">
                          <a:effectLst/>
                        </a:rPr>
                        <a:t>Toestemming verlenen</a:t>
                      </a:r>
                      <a:endParaRPr lang="nl-NL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6" marR="5236" marT="523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700" u="none" strike="noStrike">
                          <a:effectLst/>
                        </a:rPr>
                        <a:t>Aanvraag (parkeervergunning)</a:t>
                      </a:r>
                      <a:endParaRPr lang="nl-NL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6" marR="5236" marT="523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700" u="none" strike="noStrike">
                          <a:effectLst/>
                        </a:rPr>
                        <a:t>Bezoekersparkeervergunning</a:t>
                      </a:r>
                      <a:endParaRPr lang="nl-NL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6" marR="5236" marT="523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nl-NL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6" marR="5236" marT="523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700" u="none" strike="noStrike">
                          <a:effectLst/>
                        </a:rPr>
                        <a:t>Verstrekt</a:t>
                      </a:r>
                      <a:endParaRPr lang="nl-NL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6" marR="5236" marT="523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700" u="none" strike="noStrike">
                          <a:effectLst/>
                        </a:rPr>
                        <a:t>V</a:t>
                      </a:r>
                      <a:endParaRPr lang="nl-NL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6" marR="5236" marT="523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700" u="none" strike="noStrike">
                          <a:effectLst/>
                        </a:rPr>
                        <a:t>5</a:t>
                      </a:r>
                      <a:endParaRPr lang="nl-NL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6" marR="5236" marT="5236" marB="0" anchor="b"/>
                </a:tc>
                <a:extLst>
                  <a:ext uri="{0D108BD9-81ED-4DB2-BD59-A6C34878D82A}">
                    <a16:rowId xmlns:a16="http://schemas.microsoft.com/office/drawing/2014/main" val="3407074709"/>
                  </a:ext>
                </a:extLst>
              </a:tr>
              <a:tr h="371052">
                <a:tc>
                  <a:txBody>
                    <a:bodyPr/>
                    <a:lstStyle/>
                    <a:p>
                      <a:pPr algn="l" fontAlgn="b"/>
                      <a:r>
                        <a:rPr lang="nl-NL" sz="700" u="none" strike="noStrike">
                          <a:effectLst/>
                        </a:rPr>
                        <a:t>Behandelen aanvraag</a:t>
                      </a:r>
                      <a:endParaRPr lang="nl-NL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6" marR="5236" marT="523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700" u="none" strike="noStrike">
                          <a:effectLst/>
                        </a:rPr>
                        <a:t>Uitvoerend</a:t>
                      </a:r>
                      <a:endParaRPr lang="nl-NL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6" marR="5236" marT="523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700" u="none" strike="noStrike">
                          <a:effectLst/>
                        </a:rPr>
                        <a:t>Toestemming verlenen</a:t>
                      </a:r>
                      <a:endParaRPr lang="nl-NL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6" marR="5236" marT="523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700" u="none" strike="noStrike">
                          <a:effectLst/>
                        </a:rPr>
                        <a:t>Aanvraag (parkeervergunning)</a:t>
                      </a:r>
                      <a:endParaRPr lang="nl-NL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6" marR="5236" marT="523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700" u="none" strike="noStrike">
                          <a:effectLst/>
                        </a:rPr>
                        <a:t>Bedrijfsparkeervergunning</a:t>
                      </a:r>
                      <a:endParaRPr lang="nl-NL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6" marR="5236" marT="523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nl-NL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6" marR="5236" marT="523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700" u="none" strike="noStrike">
                          <a:effectLst/>
                        </a:rPr>
                        <a:t>Verstrekt</a:t>
                      </a:r>
                      <a:endParaRPr lang="nl-NL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6" marR="5236" marT="523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700" u="none" strike="noStrike">
                          <a:effectLst/>
                        </a:rPr>
                        <a:t>V</a:t>
                      </a:r>
                      <a:endParaRPr lang="nl-NL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6" marR="5236" marT="523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700" u="none" strike="noStrike">
                          <a:effectLst/>
                        </a:rPr>
                        <a:t>5</a:t>
                      </a:r>
                      <a:endParaRPr lang="nl-NL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6" marR="5236" marT="5236" marB="0" anchor="b"/>
                </a:tc>
                <a:extLst>
                  <a:ext uri="{0D108BD9-81ED-4DB2-BD59-A6C34878D82A}">
                    <a16:rowId xmlns:a16="http://schemas.microsoft.com/office/drawing/2014/main" val="717028733"/>
                  </a:ext>
                </a:extLst>
              </a:tr>
              <a:tr h="683443">
                <a:tc>
                  <a:txBody>
                    <a:bodyPr/>
                    <a:lstStyle/>
                    <a:p>
                      <a:pPr algn="l" fontAlgn="b"/>
                      <a:r>
                        <a:rPr lang="nl-NL" sz="700" u="none" strike="noStrike">
                          <a:effectLst/>
                        </a:rPr>
                        <a:t>Behandelen aanvraag</a:t>
                      </a:r>
                      <a:endParaRPr lang="nl-NL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6" marR="5236" marT="523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700" u="none" strike="noStrike">
                          <a:effectLst/>
                        </a:rPr>
                        <a:t>Uitvoerend</a:t>
                      </a:r>
                      <a:endParaRPr lang="nl-NL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6" marR="5236" marT="523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700" u="none" strike="noStrike">
                          <a:effectLst/>
                        </a:rPr>
                        <a:t>Toestemming verlenen</a:t>
                      </a:r>
                      <a:endParaRPr lang="nl-NL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6" marR="5236" marT="523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700" u="none" strike="noStrike">
                          <a:effectLst/>
                        </a:rPr>
                        <a:t>Aanvraag (parkeervergunning)</a:t>
                      </a:r>
                      <a:endParaRPr lang="nl-NL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6" marR="5236" marT="523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700" u="none" strike="noStrike">
                          <a:effectLst/>
                        </a:rPr>
                        <a:t>Wijzigen / opzeggen parkeervergunning</a:t>
                      </a:r>
                      <a:endParaRPr lang="nl-NL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6" marR="5236" marT="523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nl-NL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6" marR="5236" marT="523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700" u="none" strike="noStrike">
                          <a:effectLst/>
                        </a:rPr>
                        <a:t>Verstrekt</a:t>
                      </a:r>
                      <a:endParaRPr lang="nl-NL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6" marR="5236" marT="523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700" u="none" strike="noStrike">
                          <a:effectLst/>
                        </a:rPr>
                        <a:t>V</a:t>
                      </a:r>
                      <a:endParaRPr lang="nl-NL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6" marR="5236" marT="523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700" u="none" strike="noStrike">
                          <a:effectLst/>
                        </a:rPr>
                        <a:t>5</a:t>
                      </a:r>
                      <a:endParaRPr lang="nl-NL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6" marR="5236" marT="5236" marB="0" anchor="b"/>
                </a:tc>
                <a:extLst>
                  <a:ext uri="{0D108BD9-81ED-4DB2-BD59-A6C34878D82A}">
                    <a16:rowId xmlns:a16="http://schemas.microsoft.com/office/drawing/2014/main" val="1718176146"/>
                  </a:ext>
                </a:extLst>
              </a:tr>
              <a:tr h="371052">
                <a:tc>
                  <a:txBody>
                    <a:bodyPr/>
                    <a:lstStyle/>
                    <a:p>
                      <a:pPr algn="l" fontAlgn="b"/>
                      <a:r>
                        <a:rPr lang="nl-NL" sz="700" u="none" strike="noStrike">
                          <a:effectLst/>
                        </a:rPr>
                        <a:t>Behandelen aanvraag</a:t>
                      </a:r>
                      <a:endParaRPr lang="nl-NL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6" marR="5236" marT="523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700" u="none" strike="noStrike">
                          <a:effectLst/>
                        </a:rPr>
                        <a:t>Uitvoerend</a:t>
                      </a:r>
                      <a:endParaRPr lang="nl-NL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6" marR="5236" marT="523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700" u="none" strike="noStrike">
                          <a:effectLst/>
                        </a:rPr>
                        <a:t>Toestemming verlenen</a:t>
                      </a:r>
                      <a:endParaRPr lang="nl-NL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6" marR="5236" marT="523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700" u="none" strike="noStrike">
                          <a:effectLst/>
                        </a:rPr>
                        <a:t>Aanvraag (parkeervergunning)</a:t>
                      </a:r>
                      <a:endParaRPr lang="nl-NL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6" marR="5236" marT="523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700" u="none" strike="noStrike">
                          <a:effectLst/>
                        </a:rPr>
                        <a:t>Huisartsenparkeervergunning</a:t>
                      </a:r>
                      <a:endParaRPr lang="nl-NL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6" marR="5236" marT="523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nl-NL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6" marR="5236" marT="523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700" u="none" strike="noStrike">
                          <a:effectLst/>
                        </a:rPr>
                        <a:t>Verstrekt</a:t>
                      </a:r>
                      <a:endParaRPr lang="nl-NL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6" marR="5236" marT="523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700" u="none" strike="noStrike">
                          <a:effectLst/>
                        </a:rPr>
                        <a:t>V</a:t>
                      </a:r>
                      <a:endParaRPr lang="nl-NL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6" marR="5236" marT="523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700" u="none" strike="noStrike">
                          <a:effectLst/>
                        </a:rPr>
                        <a:t>5</a:t>
                      </a:r>
                      <a:endParaRPr lang="nl-NL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6" marR="5236" marT="5236" marB="0" anchor="b"/>
                </a:tc>
                <a:extLst>
                  <a:ext uri="{0D108BD9-81ED-4DB2-BD59-A6C34878D82A}">
                    <a16:rowId xmlns:a16="http://schemas.microsoft.com/office/drawing/2014/main" val="3352412922"/>
                  </a:ext>
                </a:extLst>
              </a:tr>
              <a:tr h="371052">
                <a:tc>
                  <a:txBody>
                    <a:bodyPr/>
                    <a:lstStyle/>
                    <a:p>
                      <a:pPr algn="l" fontAlgn="b"/>
                      <a:r>
                        <a:rPr lang="nl-NL" sz="700" u="none" strike="noStrike">
                          <a:effectLst/>
                        </a:rPr>
                        <a:t>Behandelen aanvraag</a:t>
                      </a:r>
                      <a:endParaRPr lang="nl-NL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6" marR="5236" marT="523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700" u="none" strike="noStrike">
                          <a:effectLst/>
                        </a:rPr>
                        <a:t>Uitvoerend</a:t>
                      </a:r>
                      <a:endParaRPr lang="nl-NL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6" marR="5236" marT="523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700" u="none" strike="noStrike">
                          <a:effectLst/>
                        </a:rPr>
                        <a:t>Toestemming verlenen</a:t>
                      </a:r>
                      <a:endParaRPr lang="nl-NL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6" marR="5236" marT="523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700" u="none" strike="noStrike">
                          <a:effectLst/>
                        </a:rPr>
                        <a:t>Aanvraag (parkeervergunning)</a:t>
                      </a:r>
                      <a:endParaRPr lang="nl-NL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6" marR="5236" marT="523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700" u="none" strike="noStrike">
                          <a:effectLst/>
                        </a:rPr>
                        <a:t>Tijdelijke kentekenwijziging</a:t>
                      </a:r>
                      <a:endParaRPr lang="nl-NL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6" marR="5236" marT="523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nl-NL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6" marR="5236" marT="523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700" u="none" strike="noStrike">
                          <a:effectLst/>
                        </a:rPr>
                        <a:t>Verstrekt</a:t>
                      </a:r>
                      <a:endParaRPr lang="nl-NL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6" marR="5236" marT="523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700" u="none" strike="noStrike">
                          <a:effectLst/>
                        </a:rPr>
                        <a:t>V</a:t>
                      </a:r>
                      <a:endParaRPr lang="nl-NL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6" marR="5236" marT="523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700" u="none" strike="noStrike">
                          <a:effectLst/>
                        </a:rPr>
                        <a:t>5</a:t>
                      </a:r>
                      <a:endParaRPr lang="nl-NL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6" marR="5236" marT="5236" marB="0" anchor="b"/>
                </a:tc>
                <a:extLst>
                  <a:ext uri="{0D108BD9-81ED-4DB2-BD59-A6C34878D82A}">
                    <a16:rowId xmlns:a16="http://schemas.microsoft.com/office/drawing/2014/main" val="1156977493"/>
                  </a:ext>
                </a:extLst>
              </a:tr>
              <a:tr h="371052">
                <a:tc>
                  <a:txBody>
                    <a:bodyPr/>
                    <a:lstStyle/>
                    <a:p>
                      <a:pPr algn="l" fontAlgn="b"/>
                      <a:r>
                        <a:rPr lang="nl-NL" sz="700" u="none" strike="noStrike">
                          <a:effectLst/>
                        </a:rPr>
                        <a:t>Behandelen aanvraag</a:t>
                      </a:r>
                      <a:endParaRPr lang="nl-NL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6" marR="5236" marT="523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700" u="none" strike="noStrike">
                          <a:effectLst/>
                        </a:rPr>
                        <a:t>Uitvoerend</a:t>
                      </a:r>
                      <a:endParaRPr lang="nl-NL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6" marR="5236" marT="523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700" u="none" strike="noStrike">
                          <a:effectLst/>
                        </a:rPr>
                        <a:t>Toestemming verlenen</a:t>
                      </a:r>
                      <a:endParaRPr lang="nl-NL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6" marR="5236" marT="523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700" u="none" strike="noStrike">
                          <a:effectLst/>
                        </a:rPr>
                        <a:t>Aanvraag (parkeervergunning)</a:t>
                      </a:r>
                      <a:endParaRPr lang="nl-NL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6" marR="5236" marT="523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700" u="none" strike="noStrike">
                          <a:effectLst/>
                        </a:rPr>
                        <a:t>Kentekenwijziging</a:t>
                      </a:r>
                      <a:endParaRPr lang="nl-NL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6" marR="5236" marT="523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nl-NL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6" marR="5236" marT="523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700" u="none" strike="noStrike">
                          <a:effectLst/>
                        </a:rPr>
                        <a:t>Verstrekt</a:t>
                      </a:r>
                      <a:endParaRPr lang="nl-NL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6" marR="5236" marT="523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700" u="none" strike="noStrike">
                          <a:effectLst/>
                        </a:rPr>
                        <a:t>V</a:t>
                      </a:r>
                      <a:endParaRPr lang="nl-NL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6" marR="5236" marT="523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700" u="none" strike="noStrike">
                          <a:effectLst/>
                        </a:rPr>
                        <a:t>5</a:t>
                      </a:r>
                      <a:endParaRPr lang="nl-NL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6" marR="5236" marT="5236" marB="0" anchor="b"/>
                </a:tc>
                <a:extLst>
                  <a:ext uri="{0D108BD9-81ED-4DB2-BD59-A6C34878D82A}">
                    <a16:rowId xmlns:a16="http://schemas.microsoft.com/office/drawing/2014/main" val="1955494974"/>
                  </a:ext>
                </a:extLst>
              </a:tr>
              <a:tr h="371052">
                <a:tc>
                  <a:txBody>
                    <a:bodyPr/>
                    <a:lstStyle/>
                    <a:p>
                      <a:pPr algn="l" fontAlgn="b"/>
                      <a:r>
                        <a:rPr lang="nl-NL" sz="700" u="none" strike="noStrike">
                          <a:effectLst/>
                        </a:rPr>
                        <a:t>Behandelen aanvraag</a:t>
                      </a:r>
                      <a:endParaRPr lang="nl-NL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6" marR="5236" marT="523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700" u="none" strike="noStrike">
                          <a:effectLst/>
                        </a:rPr>
                        <a:t>Uitvoerend</a:t>
                      </a:r>
                      <a:endParaRPr lang="nl-NL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6" marR="5236" marT="523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700" u="none" strike="noStrike">
                          <a:effectLst/>
                        </a:rPr>
                        <a:t>Voorzieningen verstrekken</a:t>
                      </a:r>
                      <a:endParaRPr lang="nl-NL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6" marR="5236" marT="523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700" u="none" strike="noStrike">
                          <a:effectLst/>
                        </a:rPr>
                        <a:t>Aanvraag (parkeervergunning)</a:t>
                      </a:r>
                      <a:endParaRPr lang="nl-NL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6" marR="5236" marT="523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700" u="none" strike="noStrike">
                          <a:effectLst/>
                        </a:rPr>
                        <a:t>Gehandicaptenparkeervergunning</a:t>
                      </a:r>
                      <a:endParaRPr lang="nl-NL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6" marR="5236" marT="523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700" u="none" strike="noStrike">
                          <a:effectLst/>
                        </a:rPr>
                        <a:t>Medisch advies</a:t>
                      </a:r>
                      <a:endParaRPr lang="nl-NL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6" marR="5236" marT="523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700" u="none" strike="noStrike">
                          <a:effectLst/>
                        </a:rPr>
                        <a:t>Verstrekt</a:t>
                      </a:r>
                      <a:endParaRPr lang="nl-NL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6" marR="5236" marT="523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700" u="none" strike="noStrike">
                          <a:effectLst/>
                        </a:rPr>
                        <a:t>V</a:t>
                      </a:r>
                      <a:endParaRPr lang="nl-NL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6" marR="5236" marT="523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700" u="none" strike="noStrike">
                          <a:effectLst/>
                        </a:rPr>
                        <a:t>7</a:t>
                      </a:r>
                      <a:endParaRPr lang="nl-NL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6" marR="5236" marT="5236" marB="0" anchor="b"/>
                </a:tc>
                <a:extLst>
                  <a:ext uri="{0D108BD9-81ED-4DB2-BD59-A6C34878D82A}">
                    <a16:rowId xmlns:a16="http://schemas.microsoft.com/office/drawing/2014/main" val="2771118993"/>
                  </a:ext>
                </a:extLst>
              </a:tr>
              <a:tr h="683443">
                <a:tc>
                  <a:txBody>
                    <a:bodyPr/>
                    <a:lstStyle/>
                    <a:p>
                      <a:pPr algn="l" fontAlgn="b"/>
                      <a:r>
                        <a:rPr lang="nl-NL" sz="700" u="none" strike="noStrike">
                          <a:effectLst/>
                        </a:rPr>
                        <a:t>Verzoeken; vragen beantwoorden</a:t>
                      </a:r>
                      <a:endParaRPr lang="nl-NL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6" marR="5236" marT="523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700" u="none" strike="noStrike">
                          <a:effectLst/>
                        </a:rPr>
                        <a:t>Uitvoerend</a:t>
                      </a:r>
                      <a:endParaRPr lang="nl-NL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6" marR="5236" marT="523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700" u="none" strike="noStrike">
                          <a:effectLst/>
                        </a:rPr>
                        <a:t>Verzoeken behandelen</a:t>
                      </a:r>
                      <a:endParaRPr lang="nl-NL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6" marR="5236" marT="523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700" u="none" strike="noStrike">
                          <a:effectLst/>
                        </a:rPr>
                        <a:t>Informatieverzoek</a:t>
                      </a:r>
                      <a:endParaRPr lang="nl-NL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6" marR="5236" marT="523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700" u="none" strike="noStrike">
                          <a:effectLst/>
                        </a:rPr>
                        <a:t>E-mail met burgervraag</a:t>
                      </a:r>
                      <a:endParaRPr lang="nl-NL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6" marR="5236" marT="523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nl-NL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6" marR="5236" marT="523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700" u="none" strike="noStrike">
                          <a:effectLst/>
                        </a:rPr>
                        <a:t>Ingewilligd</a:t>
                      </a:r>
                      <a:endParaRPr lang="nl-NL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6" marR="5236" marT="523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700" u="none" strike="noStrike">
                          <a:effectLst/>
                        </a:rPr>
                        <a:t>V</a:t>
                      </a:r>
                      <a:endParaRPr lang="nl-NL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6" marR="5236" marT="523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700" u="none" strike="noStrike">
                          <a:effectLst/>
                        </a:rPr>
                        <a:t>3</a:t>
                      </a:r>
                      <a:endParaRPr lang="nl-NL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6" marR="5236" marT="5236" marB="0" anchor="b"/>
                </a:tc>
                <a:extLst>
                  <a:ext uri="{0D108BD9-81ED-4DB2-BD59-A6C34878D82A}">
                    <a16:rowId xmlns:a16="http://schemas.microsoft.com/office/drawing/2014/main" val="2757755222"/>
                  </a:ext>
                </a:extLst>
              </a:tr>
              <a:tr h="683443">
                <a:tc>
                  <a:txBody>
                    <a:bodyPr/>
                    <a:lstStyle/>
                    <a:p>
                      <a:pPr algn="l" fontAlgn="b"/>
                      <a:r>
                        <a:rPr lang="nl-NL" sz="700" u="none" strike="noStrike">
                          <a:effectLst/>
                        </a:rPr>
                        <a:t>Verzoeken; vragen beantwoorden</a:t>
                      </a:r>
                      <a:endParaRPr lang="nl-NL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6" marR="5236" marT="523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700" u="none" strike="noStrike">
                          <a:effectLst/>
                        </a:rPr>
                        <a:t>Uitvoerend</a:t>
                      </a:r>
                      <a:endParaRPr lang="nl-NL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6" marR="5236" marT="523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700" u="none" strike="noStrike">
                          <a:effectLst/>
                        </a:rPr>
                        <a:t>Verzoeken behandelen</a:t>
                      </a:r>
                      <a:endParaRPr lang="nl-NL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6" marR="5236" marT="523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700" u="none" strike="noStrike">
                          <a:effectLst/>
                        </a:rPr>
                        <a:t>Informatieverzoek</a:t>
                      </a:r>
                      <a:endParaRPr lang="nl-NL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6" marR="5236" marT="523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700" u="none" strike="noStrike">
                          <a:effectLst/>
                        </a:rPr>
                        <a:t>E-mail met WOB verzoek parkeren</a:t>
                      </a:r>
                      <a:endParaRPr lang="nl-NL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6" marR="5236" marT="523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nl-NL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6" marR="5236" marT="523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700" u="none" strike="noStrike">
                          <a:effectLst/>
                        </a:rPr>
                        <a:t>Ingewilligd</a:t>
                      </a:r>
                      <a:endParaRPr lang="nl-NL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6" marR="5236" marT="523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700" u="none" strike="noStrike">
                          <a:effectLst/>
                        </a:rPr>
                        <a:t>V</a:t>
                      </a:r>
                      <a:endParaRPr lang="nl-NL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6" marR="5236" marT="523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700" u="none" strike="noStrike" dirty="0">
                          <a:effectLst/>
                        </a:rPr>
                        <a:t>7</a:t>
                      </a:r>
                      <a:endParaRPr lang="nl-NL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36" marR="5236" marT="5236" marB="0" anchor="b"/>
                </a:tc>
                <a:extLst>
                  <a:ext uri="{0D108BD9-81ED-4DB2-BD59-A6C34878D82A}">
                    <a16:rowId xmlns:a16="http://schemas.microsoft.com/office/drawing/2014/main" val="1232996416"/>
                  </a:ext>
                </a:extLst>
              </a:tr>
            </a:tbl>
          </a:graphicData>
        </a:graphic>
      </p:graphicFrame>
      <p:sp>
        <p:nvSpPr>
          <p:cNvPr id="5" name="Tijdelijke aanduiding voor inhoud 2"/>
          <p:cNvSpPr txBox="1">
            <a:spLocks/>
          </p:cNvSpPr>
          <p:nvPr/>
        </p:nvSpPr>
        <p:spPr>
          <a:xfrm>
            <a:off x="362712" y="552262"/>
            <a:ext cx="7464552" cy="79626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nl-NL" altLang="nl-NL" sz="3200" dirty="0">
              <a:latin typeface="Helvetica Neue Light" panose="02000503000000020004" pitchFamily="2" charset="0"/>
              <a:ea typeface="Helvetica Neue Light" panose="02000503000000020004" pitchFamily="2" charset="0"/>
              <a:cs typeface="Helvetica Neue Light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46108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E682828B-D4B0-354C-98E3-76E794DCCF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>
                <a:latin typeface="Helvetica Neue Light" panose="02000403000000020004" pitchFamily="2" charset="0"/>
                <a:ea typeface="Helvetica Neue Light" panose="02000403000000020004" pitchFamily="2" charset="0"/>
              </a:rPr>
              <a:t>Resultaten in cijfers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AA68DA2D-6F2C-2048-8DDE-1FC7A04124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>
                <a:latin typeface="Helvetica Neue Light" panose="02000403000000020004" pitchFamily="2" charset="0"/>
                <a:ea typeface="Helvetica Neue Light" panose="02000403000000020004" pitchFamily="2" charset="0"/>
              </a:rPr>
              <a:t>Verwerkte mails: 10.002</a:t>
            </a:r>
          </a:p>
          <a:p>
            <a:r>
              <a:rPr lang="nl-NL" dirty="0">
                <a:latin typeface="Helvetica Neue Light" panose="02000403000000020004" pitchFamily="2" charset="0"/>
                <a:ea typeface="Helvetica Neue Light" panose="02000403000000020004" pitchFamily="2" charset="0"/>
              </a:rPr>
              <a:t>Soort </a:t>
            </a:r>
          </a:p>
          <a:p>
            <a:pPr lvl="2"/>
            <a:r>
              <a:rPr lang="nl-NL" dirty="0">
                <a:latin typeface="Helvetica Neue Light" panose="02000403000000020004" pitchFamily="2" charset="0"/>
                <a:ea typeface="Helvetica Neue Light" panose="02000403000000020004" pitchFamily="2" charset="0"/>
              </a:rPr>
              <a:t>Aanvraag vergunning (diverse): 8.048</a:t>
            </a:r>
          </a:p>
          <a:p>
            <a:pPr lvl="2"/>
            <a:r>
              <a:rPr lang="nl-NL" dirty="0">
                <a:latin typeface="Helvetica Neue Light" panose="02000403000000020004" pitchFamily="2" charset="0"/>
                <a:ea typeface="Helvetica Neue Light" panose="02000403000000020004" pitchFamily="2" charset="0"/>
              </a:rPr>
              <a:t>Wijziging: 1.120</a:t>
            </a:r>
          </a:p>
          <a:p>
            <a:pPr lvl="1"/>
            <a:r>
              <a:rPr lang="nl-NL" dirty="0">
                <a:latin typeface="Helvetica Neue Light" panose="02000403000000020004" pitchFamily="2" charset="0"/>
                <a:ea typeface="Helvetica Neue Light" panose="02000403000000020004" pitchFamily="2" charset="0"/>
              </a:rPr>
              <a:t>Burgervragen: 215 </a:t>
            </a:r>
          </a:p>
          <a:p>
            <a:pPr lvl="1"/>
            <a:r>
              <a:rPr lang="nl-NL" dirty="0">
                <a:latin typeface="Helvetica Neue Light" panose="02000403000000020004" pitchFamily="2" charset="0"/>
                <a:ea typeface="Helvetica Neue Light" panose="02000403000000020004" pitchFamily="2" charset="0"/>
              </a:rPr>
              <a:t>Uitval: 619 </a:t>
            </a:r>
          </a:p>
          <a:p>
            <a:r>
              <a:rPr lang="nl-NL" dirty="0">
                <a:latin typeface="Helvetica Neue Light" panose="02000403000000020004" pitchFamily="2" charset="0"/>
                <a:ea typeface="Helvetica Neue Light" panose="02000403000000020004" pitchFamily="2" charset="0"/>
              </a:rPr>
              <a:t>Herkenningspercentage rond de 89 %</a:t>
            </a:r>
          </a:p>
          <a:p>
            <a:r>
              <a:rPr lang="nl-NL" dirty="0">
                <a:latin typeface="Helvetica Neue Light" panose="02000403000000020004" pitchFamily="2" charset="0"/>
                <a:ea typeface="Helvetica Neue Light" panose="02000403000000020004" pitchFamily="2" charset="0"/>
              </a:rPr>
              <a:t>Een aantal aantal uitgelezen velden:</a:t>
            </a:r>
          </a:p>
          <a:p>
            <a:pPr lvl="1"/>
            <a:r>
              <a:rPr lang="nl-NL" dirty="0">
                <a:latin typeface="Helvetica Neue Light" panose="02000403000000020004" pitchFamily="2" charset="0"/>
                <a:ea typeface="Helvetica Neue Light" panose="02000403000000020004" pitchFamily="2" charset="0"/>
              </a:rPr>
              <a:t>Naam: 6.854</a:t>
            </a:r>
          </a:p>
          <a:p>
            <a:pPr lvl="1"/>
            <a:r>
              <a:rPr lang="nl-NL" dirty="0">
                <a:latin typeface="Helvetica Neue Light" panose="02000403000000020004" pitchFamily="2" charset="0"/>
                <a:ea typeface="Helvetica Neue Light" panose="02000403000000020004" pitchFamily="2" charset="0"/>
              </a:rPr>
              <a:t>BSN (inclusief controle): 7.162 </a:t>
            </a:r>
          </a:p>
          <a:p>
            <a:pPr lvl="1"/>
            <a:r>
              <a:rPr lang="nl-NL" dirty="0">
                <a:latin typeface="Helvetica Neue Light" panose="02000403000000020004" pitchFamily="2" charset="0"/>
                <a:ea typeface="Helvetica Neue Light" panose="02000403000000020004" pitchFamily="2" charset="0"/>
              </a:rPr>
              <a:t>Kenteken: 3.644</a:t>
            </a:r>
          </a:p>
          <a:p>
            <a:pPr lvl="1"/>
            <a:r>
              <a:rPr lang="nl-NL" dirty="0">
                <a:latin typeface="Helvetica Neue Light" panose="02000403000000020004" pitchFamily="2" charset="0"/>
                <a:ea typeface="Helvetica Neue Light" panose="02000403000000020004" pitchFamily="2" charset="0"/>
              </a:rPr>
              <a:t>Etc. </a:t>
            </a:r>
          </a:p>
        </p:txBody>
      </p:sp>
    </p:spTree>
    <p:extLst>
      <p:ext uri="{BB962C8B-B14F-4D97-AF65-F5344CB8AC3E}">
        <p14:creationId xmlns:p14="http://schemas.microsoft.com/office/powerpoint/2010/main" val="3806508911"/>
      </p:ext>
    </p:extLst>
  </p:cSld>
  <p:clrMapOvr>
    <a:masterClrMapping/>
  </p:clrMapOvr>
</p:sld>
</file>

<file path=ppt/theme/theme1.xml><?xml version="1.0" encoding="utf-8"?>
<a:theme xmlns:a="http://schemas.openxmlformats.org/drawingml/2006/main" name="VNG_Academie">
  <a:themeElements>
    <a:clrScheme name="Aangepast 17">
      <a:dk1>
        <a:srgbClr val="000000"/>
      </a:dk1>
      <a:lt1>
        <a:srgbClr val="FFFFFF"/>
      </a:lt1>
      <a:dk2>
        <a:srgbClr val="002C64"/>
      </a:dk2>
      <a:lt2>
        <a:srgbClr val="00A9F3"/>
      </a:lt2>
      <a:accent1>
        <a:srgbClr val="8EBAE5"/>
      </a:accent1>
      <a:accent2>
        <a:srgbClr val="3DB7E4"/>
      </a:accent2>
      <a:accent3>
        <a:srgbClr val="002F5F"/>
      </a:accent3>
      <a:accent4>
        <a:srgbClr val="F0AB00"/>
      </a:accent4>
      <a:accent5>
        <a:srgbClr val="00853C"/>
      </a:accent5>
      <a:accent6>
        <a:srgbClr val="C20015"/>
      </a:accent6>
      <a:hlink>
        <a:srgbClr val="999999"/>
      </a:hlink>
      <a:folHlink>
        <a:srgbClr val="CCCCCC"/>
      </a:folHlink>
    </a:clrScheme>
    <a:fontScheme name="VNG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NG_Realisatie.potx" id="{F484F4E8-B658-4C50-85C6-BE2C03AA5488}" vid="{7B9B7332-BBE6-418A-ADCE-BAA95B9FDDAE}"/>
    </a:ext>
  </a:extLst>
</a:theme>
</file>

<file path=ppt/theme/theme2.xml><?xml version="1.0" encoding="utf-8"?>
<a:theme xmlns:a="http://schemas.openxmlformats.org/drawingml/2006/main" name="VNG Titels">
  <a:themeElements>
    <a:clrScheme name="Aangepast 23">
      <a:dk1>
        <a:srgbClr val="000000"/>
      </a:dk1>
      <a:lt1>
        <a:srgbClr val="FFFFFF"/>
      </a:lt1>
      <a:dk2>
        <a:srgbClr val="002C64"/>
      </a:dk2>
      <a:lt2>
        <a:srgbClr val="00A9F3"/>
      </a:lt2>
      <a:accent1>
        <a:srgbClr val="8EBAE5"/>
      </a:accent1>
      <a:accent2>
        <a:srgbClr val="3DB7E4"/>
      </a:accent2>
      <a:accent3>
        <a:srgbClr val="002F5F"/>
      </a:accent3>
      <a:accent4>
        <a:srgbClr val="F0AB00"/>
      </a:accent4>
      <a:accent5>
        <a:srgbClr val="008541"/>
      </a:accent5>
      <a:accent6>
        <a:srgbClr val="C20016"/>
      </a:accent6>
      <a:hlink>
        <a:srgbClr val="999999"/>
      </a:hlink>
      <a:folHlink>
        <a:srgbClr val="CCCCCC"/>
      </a:folHlink>
    </a:clrScheme>
    <a:fontScheme name="Kantoor - klassie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NG_Realisatie.potx" id="{F484F4E8-B658-4C50-85C6-BE2C03AA5488}" vid="{6BF90099-68E9-41D6-BACD-A9720FFAC8B6}"/>
    </a:ext>
  </a:extLst>
</a:theme>
</file>

<file path=ppt/theme/theme3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979AC081F1EA545875FD8DCD9B709FA" ma:contentTypeVersion="18" ma:contentTypeDescription="Create a new document." ma:contentTypeScope="" ma:versionID="13c0a23065d9a49ac9a814ac843676c1">
  <xsd:schema xmlns:xsd="http://www.w3.org/2001/XMLSchema" xmlns:xs="http://www.w3.org/2001/XMLSchema" xmlns:p="http://schemas.microsoft.com/office/2006/metadata/properties" xmlns:ns2="0941c815-8673-45d9-bee9-a1453d13a96d" xmlns:ns3="da01d95d-9a53-4690-91f2-3ea4d21374f2" targetNamespace="http://schemas.microsoft.com/office/2006/metadata/properties" ma:root="true" ma:fieldsID="ffed2328b44d3216ab2e4b28d8992e7a" ns2:_="" ns3:_="">
    <xsd:import namespace="0941c815-8673-45d9-bee9-a1453d13a96d"/>
    <xsd:import namespace="da01d95d-9a53-4690-91f2-3ea4d21374f2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  <xsd:element ref="ns3:MediaServiceLocation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41c815-8673-45d9-bee9-a1453d13a96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702c36e3-81a3-4f8c-bfa2-ac1adf0ae0c5}" ma:internalName="TaxCatchAll" ma:showField="CatchAllData" ma:web="0941c815-8673-45d9-bee9-a1453d13a96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01d95d-9a53-4690-91f2-3ea4d21374f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6ceaa658-fae8-49cd-a23d-c95849ea146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89527FA-649B-4223-84FB-4727B91E14A4}"/>
</file>

<file path=customXml/itemProps2.xml><?xml version="1.0" encoding="utf-8"?>
<ds:datastoreItem xmlns:ds="http://schemas.openxmlformats.org/officeDocument/2006/customXml" ds:itemID="{7C39AF9A-99E7-4159-9B2F-937759F46045}"/>
</file>

<file path=docProps/app.xml><?xml version="1.0" encoding="utf-8"?>
<Properties xmlns="http://schemas.openxmlformats.org/officeDocument/2006/extended-properties" xmlns:vt="http://schemas.openxmlformats.org/officeDocument/2006/docPropsVTypes">
  <Template>VNG_Realisatie</Template>
  <TotalTime>10525</TotalTime>
  <Words>932</Words>
  <Application>Microsoft Macintosh PowerPoint</Application>
  <PresentationFormat>Breedbeeld</PresentationFormat>
  <Paragraphs>261</Paragraphs>
  <Slides>13</Slides>
  <Notes>8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2</vt:i4>
      </vt:variant>
      <vt:variant>
        <vt:lpstr>Diatitels</vt:lpstr>
      </vt:variant>
      <vt:variant>
        <vt:i4>13</vt:i4>
      </vt:variant>
    </vt:vector>
  </HeadingPairs>
  <TitlesOfParts>
    <vt:vector size="18" baseType="lpstr">
      <vt:lpstr>Arial</vt:lpstr>
      <vt:lpstr>Calibri</vt:lpstr>
      <vt:lpstr>Helvetica Neue Light</vt:lpstr>
      <vt:lpstr>VNG_Academie</vt:lpstr>
      <vt:lpstr>VNG Titels</vt:lpstr>
      <vt:lpstr>Living Lab: toegepaste innovatie Kennisbijeenkomst e-mailarchivering Nationaal Archief    </vt:lpstr>
      <vt:lpstr>Selectie van sleutelfunctionarissen </vt:lpstr>
      <vt:lpstr>PowerPoint-presentatie</vt:lpstr>
      <vt:lpstr>Hoofddoelstellingen</vt:lpstr>
      <vt:lpstr>PowerPoint-presentatie</vt:lpstr>
      <vt:lpstr>PowerPoint-presentatie</vt:lpstr>
      <vt:lpstr>PowerPoint-presentatie</vt:lpstr>
      <vt:lpstr>PowerPoint-presentatie</vt:lpstr>
      <vt:lpstr>Resultaten in cijfers</vt:lpstr>
      <vt:lpstr>Resultaten in cijfers</vt:lpstr>
      <vt:lpstr>Resultaten</vt:lpstr>
      <vt:lpstr>Lessons learned Expertteam</vt:lpstr>
      <vt:lpstr>PowerPoint-presentatie</vt:lpstr>
    </vt:vector>
  </TitlesOfParts>
  <Company>Vereninging Nederlandse Gemeenten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Andre Plat</dc:creator>
  <cp:keywords/>
  <cp:lastModifiedBy>Job Pantjes</cp:lastModifiedBy>
  <cp:revision>135</cp:revision>
  <cp:lastPrinted>2019-06-12T06:44:04Z</cp:lastPrinted>
  <dcterms:created xsi:type="dcterms:W3CDTF">2018-02-21T14:45:05Z</dcterms:created>
  <dcterms:modified xsi:type="dcterms:W3CDTF">2019-06-12T07:17:07Z</dcterms:modified>
</cp:coreProperties>
</file>