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7.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6.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0"/>
  </p:notesMasterIdLst>
  <p:sldIdLst>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6501" autoAdjust="0"/>
  </p:normalViewPr>
  <p:slideViewPr>
    <p:cSldViewPr snapToGrid="0">
      <p:cViewPr>
        <p:scale>
          <a:sx n="66" d="100"/>
          <a:sy n="66" d="100"/>
        </p:scale>
        <p:origin x="-61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ustomXml" Target="../customXml/item2.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5F423A-97B7-4871-9BB8-53CFDA937CD4}" type="datetimeFigureOut">
              <a:rPr lang="nl-NL" smtClean="0"/>
              <a:t>11-6-2018</a:t>
            </a:fld>
            <a:endParaRPr lang="nl-NL"/>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AFA5A-D8A1-44FF-8A06-717A3A269AC4}" type="slidenum">
              <a:rPr lang="nl-NL" smtClean="0"/>
              <a:t>‹nr.›</a:t>
            </a:fld>
            <a:endParaRPr lang="nl-NL"/>
          </a:p>
        </p:txBody>
      </p:sp>
    </p:spTree>
    <p:extLst>
      <p:ext uri="{BB962C8B-B14F-4D97-AF65-F5344CB8AC3E}">
        <p14:creationId xmlns:p14="http://schemas.microsoft.com/office/powerpoint/2010/main" val="3643824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57B2BE-B388-4BBE-A8E3-4A0C457D495B}"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75920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568B5F-B860-4D53-AF08-393CEBDA37A8}"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821551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BF74C-D52F-48A5-96A0-423D8C321C3F}"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50421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C4CE9E-0E11-4844-9930-BE508608640A}"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91778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5"/>
            <a:ext cx="103632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2087962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1970643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613" y="4406900"/>
            <a:ext cx="103632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761246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A031E0EB-F7F3-4AD9-A12A-E34B7C0B6BFF}" type="datetimeFigureOut">
              <a:rPr lang="nl-NL" smtClean="0"/>
              <a:t>11-6-2018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512335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A031E0EB-F7F3-4AD9-A12A-E34B7C0B6BFF}" type="datetimeFigureOut">
              <a:rPr lang="nl-NL" smtClean="0"/>
              <a:t>11-6-2018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2669446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A031E0EB-F7F3-4AD9-A12A-E34B7C0B6BFF}" type="datetimeFigureOut">
              <a:rPr lang="nl-NL" smtClean="0"/>
              <a:t>11-6-2018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2912241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031E0EB-F7F3-4AD9-A12A-E34B7C0B6BFF}" type="datetimeFigureOut">
              <a:rPr lang="nl-NL" smtClean="0"/>
              <a:t>11-6-2018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79364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4"/>
          <p:cNvSpPr/>
          <p:nvPr userDrawn="1"/>
        </p:nvSpPr>
        <p:spPr>
          <a:xfrm>
            <a:off x="0" y="6397064"/>
            <a:ext cx="12192000" cy="4609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457199" y="1062317"/>
            <a:ext cx="11268635" cy="870417"/>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084294"/>
            <a:ext cx="11282082" cy="431276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96691"/>
            <a:ext cx="2743200" cy="461308"/>
          </a:xfrm>
        </p:spPr>
        <p:txBody>
          <a:bodyPr/>
          <a:lstStyle/>
          <a:p>
            <a:fld id="{B7E1589E-4A58-4E81-8C7F-FE4643CD4F15}" type="datetime1">
              <a:rPr lang="nl-NL" smtClean="0"/>
              <a:t>11-6-2018</a:t>
            </a:fld>
            <a:endParaRPr lang="nl-NL"/>
          </a:p>
        </p:txBody>
      </p:sp>
      <p:sp>
        <p:nvSpPr>
          <p:cNvPr id="5" name="Footer Placeholder 4"/>
          <p:cNvSpPr>
            <a:spLocks noGrp="1"/>
          </p:cNvSpPr>
          <p:nvPr>
            <p:ph type="ftr" sz="quarter" idx="11"/>
          </p:nvPr>
        </p:nvSpPr>
        <p:spPr>
          <a:xfrm>
            <a:off x="4038600" y="6396691"/>
            <a:ext cx="4114800" cy="461309"/>
          </a:xfrm>
        </p:spPr>
        <p:txBody>
          <a:bodyPr/>
          <a:lstStyle/>
          <a:p>
            <a:endParaRPr lang="nl-NL" dirty="0"/>
          </a:p>
        </p:txBody>
      </p:sp>
      <p:sp>
        <p:nvSpPr>
          <p:cNvPr id="6" name="Slide Number Placeholder 5"/>
          <p:cNvSpPr>
            <a:spLocks noGrp="1"/>
          </p:cNvSpPr>
          <p:nvPr>
            <p:ph type="sldNum" sz="quarter" idx="12"/>
          </p:nvPr>
        </p:nvSpPr>
        <p:spPr>
          <a:xfrm>
            <a:off x="8610600" y="6410138"/>
            <a:ext cx="2743200" cy="447861"/>
          </a:xfrm>
        </p:spPr>
        <p:txBody>
          <a:bodyPr/>
          <a:lstStyle>
            <a:lvl1pPr>
              <a:defRPr b="1">
                <a:solidFill>
                  <a:schemeClr val="bg1"/>
                </a:solidFill>
              </a:defRPr>
            </a:lvl1pPr>
          </a:lstStyle>
          <a:p>
            <a:fld id="{F0318E57-D253-45C3-991C-17C5119982CF}" type="slidenum">
              <a:rPr lang="nl-NL" smtClean="0"/>
              <a:pPr/>
              <a:t>‹nr.›</a:t>
            </a:fld>
            <a:endParaRPr lang="nl-NL" dirty="0"/>
          </a:p>
        </p:txBody>
      </p:sp>
      <p:sp>
        <p:nvSpPr>
          <p:cNvPr id="7" name="Rectangle 3"/>
          <p:cNvSpPr/>
          <p:nvPr userDrawn="1"/>
        </p:nvSpPr>
        <p:spPr>
          <a:xfrm>
            <a:off x="0" y="0"/>
            <a:ext cx="12192000" cy="1005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31399" y="27873"/>
            <a:ext cx="7653130" cy="977900"/>
          </a:xfrm>
          <a:prstGeom prst="rect">
            <a:avLst/>
          </a:prstGeom>
        </p:spPr>
      </p:pic>
    </p:spTree>
    <p:extLst>
      <p:ext uri="{BB962C8B-B14F-4D97-AF65-F5344CB8AC3E}">
        <p14:creationId xmlns:p14="http://schemas.microsoft.com/office/powerpoint/2010/main" val="19218420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40116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031E0EB-F7F3-4AD9-A12A-E34B7C0B6BFF}" type="datetimeFigureOut">
              <a:rPr lang="nl-NL" smtClean="0"/>
              <a:t>11-6-2018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23780746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2389188" y="4800600"/>
            <a:ext cx="73152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031E0EB-F7F3-4AD9-A12A-E34B7C0B6BFF}" type="datetimeFigureOut">
              <a:rPr lang="nl-NL" smtClean="0"/>
              <a:t>11-6-2018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19143682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36848025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839200" y="274638"/>
            <a:ext cx="27432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09600" y="274638"/>
            <a:ext cx="80772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A4B89A-AF55-47C0-AD5A-FE4F0094848F}" type="slidenum">
              <a:rPr lang="nl-NL" smtClean="0"/>
              <a:t>‹nr.›</a:t>
            </a:fld>
            <a:endParaRPr lang="nl-NL"/>
          </a:p>
        </p:txBody>
      </p:sp>
    </p:spTree>
    <p:extLst>
      <p:ext uri="{BB962C8B-B14F-4D97-AF65-F5344CB8AC3E}">
        <p14:creationId xmlns:p14="http://schemas.microsoft.com/office/powerpoint/2010/main" val="2426633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Just Content">
    <p:spTree>
      <p:nvGrpSpPr>
        <p:cNvPr id="1" name=""/>
        <p:cNvGrpSpPr/>
        <p:nvPr/>
      </p:nvGrpSpPr>
      <p:grpSpPr>
        <a:xfrm>
          <a:off x="0" y="0"/>
          <a:ext cx="0" cy="0"/>
          <a:chOff x="0" y="0"/>
          <a:chExt cx="0" cy="0"/>
        </a:xfrm>
      </p:grpSpPr>
      <p:sp>
        <p:nvSpPr>
          <p:cNvPr id="9" name="Rectangle 4"/>
          <p:cNvSpPr/>
          <p:nvPr userDrawn="1"/>
        </p:nvSpPr>
        <p:spPr>
          <a:xfrm>
            <a:off x="0" y="6397064"/>
            <a:ext cx="12192000" cy="4609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Content Placeholder 2"/>
          <p:cNvSpPr>
            <a:spLocks noGrp="1"/>
          </p:cNvSpPr>
          <p:nvPr>
            <p:ph idx="1"/>
          </p:nvPr>
        </p:nvSpPr>
        <p:spPr>
          <a:xfrm>
            <a:off x="457200" y="1349830"/>
            <a:ext cx="11282082" cy="504723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96691"/>
            <a:ext cx="2743200" cy="461308"/>
          </a:xfrm>
        </p:spPr>
        <p:txBody>
          <a:bodyPr/>
          <a:lstStyle/>
          <a:p>
            <a:fld id="{B7E1589E-4A58-4E81-8C7F-FE4643CD4F15}" type="datetime1">
              <a:rPr lang="nl-NL" smtClean="0"/>
              <a:t>11-6-2018</a:t>
            </a:fld>
            <a:endParaRPr lang="nl-NL"/>
          </a:p>
        </p:txBody>
      </p:sp>
      <p:sp>
        <p:nvSpPr>
          <p:cNvPr id="5" name="Footer Placeholder 4"/>
          <p:cNvSpPr>
            <a:spLocks noGrp="1"/>
          </p:cNvSpPr>
          <p:nvPr>
            <p:ph type="ftr" sz="quarter" idx="11"/>
          </p:nvPr>
        </p:nvSpPr>
        <p:spPr>
          <a:xfrm>
            <a:off x="4038600" y="6396691"/>
            <a:ext cx="4114800" cy="461309"/>
          </a:xfrm>
        </p:spPr>
        <p:txBody>
          <a:bodyPr/>
          <a:lstStyle/>
          <a:p>
            <a:endParaRPr lang="nl-NL" dirty="0"/>
          </a:p>
        </p:txBody>
      </p:sp>
      <p:sp>
        <p:nvSpPr>
          <p:cNvPr id="6" name="Slide Number Placeholder 5"/>
          <p:cNvSpPr>
            <a:spLocks noGrp="1"/>
          </p:cNvSpPr>
          <p:nvPr>
            <p:ph type="sldNum" sz="quarter" idx="12"/>
          </p:nvPr>
        </p:nvSpPr>
        <p:spPr>
          <a:xfrm>
            <a:off x="8610600" y="6410138"/>
            <a:ext cx="2743200" cy="447861"/>
          </a:xfrm>
        </p:spPr>
        <p:txBody>
          <a:bodyPr/>
          <a:lstStyle>
            <a:lvl1pPr>
              <a:defRPr b="1">
                <a:solidFill>
                  <a:schemeClr val="bg1"/>
                </a:solidFill>
              </a:defRPr>
            </a:lvl1pPr>
          </a:lstStyle>
          <a:p>
            <a:fld id="{F0318E57-D253-45C3-991C-17C5119982CF}" type="slidenum">
              <a:rPr lang="nl-NL" smtClean="0"/>
              <a:pPr/>
              <a:t>‹nr.›</a:t>
            </a:fld>
            <a:endParaRPr lang="nl-NL" dirty="0"/>
          </a:p>
        </p:txBody>
      </p:sp>
      <p:sp>
        <p:nvSpPr>
          <p:cNvPr id="7" name="Rectangle 3"/>
          <p:cNvSpPr/>
          <p:nvPr userDrawn="1"/>
        </p:nvSpPr>
        <p:spPr>
          <a:xfrm>
            <a:off x="0" y="0"/>
            <a:ext cx="12192000" cy="1005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31399" y="27873"/>
            <a:ext cx="7653130" cy="977900"/>
          </a:xfrm>
          <a:prstGeom prst="rect">
            <a:avLst/>
          </a:prstGeom>
        </p:spPr>
      </p:pic>
    </p:spTree>
    <p:extLst>
      <p:ext uri="{BB962C8B-B14F-4D97-AF65-F5344CB8AC3E}">
        <p14:creationId xmlns:p14="http://schemas.microsoft.com/office/powerpoint/2010/main" val="3289458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A4AAC8-3E5A-4938-A33D-8012E56765BD}"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409558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F90D95-A61E-4E1F-9176-C2115FAF7A71}"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289686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018E50-CE79-4B09-805A-25CC6D9D6E9A}" type="datetime1">
              <a:rPr lang="nl-NL" smtClean="0"/>
              <a:t>11-6-2018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17721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40CBD9-4CDC-4758-A460-60F588B27869}" type="datetime1">
              <a:rPr lang="nl-NL" smtClean="0"/>
              <a:t>11-6-2018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911566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714A2E-4FA8-472C-AC41-C774A53DED8A}" type="datetime1">
              <a:rPr lang="nl-NL" smtClean="0"/>
              <a:t>11-6-2018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44195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AA7E79-65B0-4BE4-8962-577D585C69EE}"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657517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32274-96B8-4A71-92E8-D0F352C64B2F}" type="datetime1">
              <a:rPr lang="nl-NL" smtClean="0"/>
              <a:t>11-6-2018</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18E57-D253-45C3-991C-17C5119982CF}" type="slidenum">
              <a:rPr lang="nl-NL" smtClean="0"/>
              <a:t>‹nr.›</a:t>
            </a:fld>
            <a:endParaRPr lang="nl-NL"/>
          </a:p>
        </p:txBody>
      </p:sp>
    </p:spTree>
    <p:extLst>
      <p:ext uri="{BB962C8B-B14F-4D97-AF65-F5344CB8AC3E}">
        <p14:creationId xmlns:p14="http://schemas.microsoft.com/office/powerpoint/2010/main" val="33779824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96"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31E0EB-F7F3-4AD9-A12A-E34B7C0B6BFF}" type="datetimeFigureOut">
              <a:rPr lang="nl-NL" smtClean="0"/>
              <a:t>11-6-2018</a:t>
            </a:fld>
            <a:endParaRPr lang="nl-NL"/>
          </a:p>
        </p:txBody>
      </p:sp>
      <p:sp>
        <p:nvSpPr>
          <p:cNvPr id="5" name="Tijdelijke aanduiding voor voettekst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4B89A-AF55-47C0-AD5A-FE4F0094848F}" type="slidenum">
              <a:rPr lang="nl-NL" smtClean="0"/>
              <a:t>‹nr.›</a:t>
            </a:fld>
            <a:endParaRPr lang="nl-NL"/>
          </a:p>
        </p:txBody>
      </p:sp>
    </p:spTree>
    <p:extLst>
      <p:ext uri="{BB962C8B-B14F-4D97-AF65-F5344CB8AC3E}">
        <p14:creationId xmlns:p14="http://schemas.microsoft.com/office/powerpoint/2010/main" val="12580463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1</a:t>
            </a:fld>
            <a:endParaRPr lang="nl-NL" dirty="0"/>
          </a:p>
        </p:txBody>
      </p:sp>
      <p:sp>
        <p:nvSpPr>
          <p:cNvPr id="5" name="Rechthoek 4"/>
          <p:cNvSpPr/>
          <p:nvPr/>
        </p:nvSpPr>
        <p:spPr>
          <a:xfrm>
            <a:off x="5245328" y="2171503"/>
            <a:ext cx="6096000" cy="3170099"/>
          </a:xfrm>
          <a:prstGeom prst="rect">
            <a:avLst/>
          </a:prstGeom>
        </p:spPr>
        <p:txBody>
          <a:bodyPr>
            <a:spAutoFit/>
          </a:bodyPr>
          <a:lstStyle/>
          <a:p>
            <a:pPr>
              <a:defRPr/>
            </a:pPr>
            <a:r>
              <a:rPr lang="nl-NL" altLang="nl-NL" sz="4400" kern="0" dirty="0" smtClean="0"/>
              <a:t>E-depot - 3</a:t>
            </a:r>
            <a:endParaRPr lang="nl-NL" altLang="nl-NL" sz="4400" kern="0" dirty="0"/>
          </a:p>
          <a:p>
            <a:pPr>
              <a:defRPr/>
            </a:pPr>
            <a:r>
              <a:rPr lang="nl-NL" altLang="nl-NL" sz="2800" kern="0" dirty="0"/>
              <a:t/>
            </a:r>
            <a:br>
              <a:rPr lang="nl-NL" altLang="nl-NL" sz="2800" kern="0" dirty="0"/>
            </a:br>
            <a:r>
              <a:rPr lang="nl-NL" altLang="nl-NL" sz="2800" kern="0" dirty="0"/>
              <a:t/>
            </a:r>
            <a:br>
              <a:rPr lang="nl-NL" altLang="nl-NL" sz="2800" kern="0" dirty="0"/>
            </a:br>
            <a:r>
              <a:rPr lang="nl-NL" altLang="nl-NL" sz="2800" kern="0" dirty="0"/>
              <a:t>Jeroen van Luin</a:t>
            </a: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err="1" smtClean="0"/>
              <a:t>jeroen.van.luin</a:t>
            </a:r>
            <a:r>
              <a:rPr lang="nl-NL" altLang="nl-NL" kern="0" dirty="0" smtClean="0"/>
              <a:t> @ nationaalarchief.nl</a:t>
            </a:r>
            <a:endParaRPr lang="nl-NL" altLang="nl-NL" kern="0" dirty="0"/>
          </a:p>
        </p:txBody>
      </p:sp>
      <p:pic>
        <p:nvPicPr>
          <p:cNvPr id="6"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022471"/>
            <a:ext cx="4831307" cy="5385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5"/>
          <p:cNvSpPr txBox="1"/>
          <p:nvPr/>
        </p:nvSpPr>
        <p:spPr>
          <a:xfrm>
            <a:off x="5131549" y="6437952"/>
            <a:ext cx="6324031" cy="369332"/>
          </a:xfrm>
          <a:prstGeom prst="rect">
            <a:avLst/>
          </a:prstGeom>
          <a:noFill/>
        </p:spPr>
        <p:txBody>
          <a:bodyPr wrap="square" rtlCol="0">
            <a:spAutoFit/>
          </a:bodyPr>
          <a:lstStyle/>
          <a:p>
            <a:r>
              <a:rPr lang="en-US" dirty="0" smtClean="0">
                <a:solidFill>
                  <a:schemeClr val="bg1"/>
                </a:solidFill>
              </a:rPr>
              <a:t>Bachelor in Archiving, 2017-2018, module E-depot</a:t>
            </a:r>
            <a:endParaRPr lang="nl-NL" dirty="0">
              <a:solidFill>
                <a:schemeClr val="bg1"/>
              </a:solidFill>
            </a:endParaRPr>
          </a:p>
        </p:txBody>
      </p:sp>
    </p:spTree>
    <p:extLst>
      <p:ext uri="{BB962C8B-B14F-4D97-AF65-F5344CB8AC3E}">
        <p14:creationId xmlns:p14="http://schemas.microsoft.com/office/powerpoint/2010/main" val="4270816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pPr marL="0" indent="0">
              <a:buNone/>
            </a:pPr>
            <a:r>
              <a:rPr lang="nl-NL" dirty="0"/>
              <a:t>Een e-depot bevat extra functionaliteit t.o.v. gewone </a:t>
            </a:r>
            <a:r>
              <a:rPr lang="nl-NL" dirty="0" smtClean="0"/>
              <a:t>archiveringssystemen</a:t>
            </a:r>
            <a:r>
              <a:rPr lang="nl-NL" dirty="0"/>
              <a:t>:</a:t>
            </a:r>
            <a:endParaRPr lang="nl-NL" dirty="0" smtClean="0"/>
          </a:p>
          <a:p>
            <a:endParaRPr lang="nl-NL" dirty="0" smtClean="0"/>
          </a:p>
          <a:p>
            <a:r>
              <a:rPr lang="nl-NL" dirty="0" smtClean="0"/>
              <a:t>Moderne </a:t>
            </a:r>
            <a:r>
              <a:rPr lang="nl-NL" dirty="0"/>
              <a:t>opslag­systemen </a:t>
            </a:r>
            <a:r>
              <a:rPr lang="nl-NL" dirty="0" smtClean="0"/>
              <a:t>gebruiken</a:t>
            </a:r>
          </a:p>
          <a:p>
            <a:r>
              <a:rPr lang="nl-NL" dirty="0" smtClean="0"/>
              <a:t>Meerdere </a:t>
            </a:r>
            <a:r>
              <a:rPr lang="nl-NL" dirty="0"/>
              <a:t>kopieën van bestanden </a:t>
            </a:r>
            <a:r>
              <a:rPr lang="nl-NL" dirty="0" smtClean="0"/>
              <a:t>bewaren</a:t>
            </a:r>
          </a:p>
          <a:p>
            <a:r>
              <a:rPr lang="nl-NL" dirty="0" smtClean="0"/>
              <a:t>Regelmatig </a:t>
            </a:r>
            <a:r>
              <a:rPr lang="nl-NL" dirty="0"/>
              <a:t>de digitale integriteit van bestanden te controleren (bijv. via checksums) </a:t>
            </a:r>
            <a:endParaRPr lang="nl-NL" dirty="0" smtClean="0"/>
          </a:p>
          <a:p>
            <a:r>
              <a:rPr lang="nl-NL" dirty="0"/>
              <a:t>O</a:t>
            </a:r>
            <a:r>
              <a:rPr lang="nl-NL" dirty="0" smtClean="0"/>
              <a:t>p </a:t>
            </a:r>
            <a:r>
              <a:rPr lang="nl-NL" dirty="0"/>
              <a:t>tijd een verouderd bestands­formaat </a:t>
            </a:r>
            <a:r>
              <a:rPr lang="nl-NL" dirty="0" smtClean="0"/>
              <a:t>converteren</a:t>
            </a:r>
            <a:r>
              <a:rPr lang="nl-NL" dirty="0"/>
              <a:t>, migreren of </a:t>
            </a:r>
            <a:r>
              <a:rPr lang="nl-NL" dirty="0" smtClean="0"/>
              <a:t>emuleren</a:t>
            </a:r>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10</a:t>
            </a:fld>
            <a:endParaRPr lang="nl-NL" dirty="0"/>
          </a:p>
        </p:txBody>
      </p:sp>
    </p:spTree>
    <p:extLst>
      <p:ext uri="{BB962C8B-B14F-4D97-AF65-F5344CB8AC3E}">
        <p14:creationId xmlns:p14="http://schemas.microsoft.com/office/powerpoint/2010/main" val="2866055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457200" y="1349830"/>
            <a:ext cx="11282082" cy="5152570"/>
          </a:xfrm>
        </p:spPr>
        <p:txBody>
          <a:bodyPr>
            <a:normAutofit/>
          </a:bodyPr>
          <a:lstStyle/>
          <a:p>
            <a:r>
              <a:rPr lang="nl-NL" dirty="0"/>
              <a:t>De digitale archiefstukken die na 20 jaar </a:t>
            </a:r>
            <a:r>
              <a:rPr lang="nl-NL" dirty="0" smtClean="0"/>
              <a:t>worden </a:t>
            </a:r>
            <a:r>
              <a:rPr lang="nl-NL" dirty="0"/>
              <a:t>overgedragen </a:t>
            </a:r>
            <a:r>
              <a:rPr lang="nl-NL" dirty="0" smtClean="0"/>
              <a:t>zijn </a:t>
            </a:r>
            <a:r>
              <a:rPr lang="nl-NL" dirty="0"/>
              <a:t>alleen de stukken die volgens de selectielijst blijvend te bewaren zijn. </a:t>
            </a:r>
            <a:endParaRPr lang="nl-NL" dirty="0" smtClean="0"/>
          </a:p>
          <a:p>
            <a:r>
              <a:rPr lang="nl-NL" dirty="0" smtClean="0"/>
              <a:t>Wanneer </a:t>
            </a:r>
            <a:r>
              <a:rPr lang="nl-NL" dirty="0"/>
              <a:t>de bewaartermijn </a:t>
            </a:r>
            <a:r>
              <a:rPr lang="nl-NL" dirty="0" smtClean="0"/>
              <a:t>van V-stukken zo </a:t>
            </a:r>
            <a:r>
              <a:rPr lang="nl-NL" dirty="0"/>
              <a:t>lang is </a:t>
            </a:r>
            <a:r>
              <a:rPr lang="nl-NL" dirty="0" smtClean="0"/>
              <a:t>(&gt; 10 jaar) dat </a:t>
            </a:r>
            <a:r>
              <a:rPr lang="nl-NL" dirty="0"/>
              <a:t>de toegankelijkheid in gevaar komt, kan een archiefvormer vragen om </a:t>
            </a:r>
            <a:r>
              <a:rPr lang="nl-NL" i="1" dirty="0"/>
              <a:t>uitplaatsing</a:t>
            </a:r>
            <a:r>
              <a:rPr lang="nl-NL" dirty="0"/>
              <a:t>. Hierbij worden de </a:t>
            </a:r>
            <a:r>
              <a:rPr lang="nl-NL" dirty="0" smtClean="0"/>
              <a:t>stukken in </a:t>
            </a:r>
            <a:r>
              <a:rPr lang="nl-NL" dirty="0"/>
              <a:t>een apart deel van het e-depot opgeslagen</a:t>
            </a:r>
            <a:r>
              <a:rPr lang="nl-NL" dirty="0" smtClean="0"/>
              <a:t>.</a:t>
            </a:r>
          </a:p>
          <a:p>
            <a:r>
              <a:rPr lang="nl-NL" dirty="0"/>
              <a:t>Bij uitplaatsing blijft de oorspronkelijke zorgdrager verantwoordelijk voor de inhoud, en ook inzage op grond van de Landsverordening Openbaarheid van Bestuur wordt door de archiefvormer zelf uitgevoerd. </a:t>
            </a:r>
            <a:endParaRPr lang="nl-NL" dirty="0" smtClean="0"/>
          </a:p>
          <a:p>
            <a:r>
              <a:rPr lang="nl-NL" dirty="0" smtClean="0"/>
              <a:t>Het </a:t>
            </a:r>
            <a:r>
              <a:rPr lang="nl-NL" dirty="0"/>
              <a:t>e-depot zorgt dan voor de garantie dat de stukken authentiek, integer en bruikbaar blijven</a:t>
            </a:r>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11</a:t>
            </a:fld>
            <a:endParaRPr lang="nl-NL" dirty="0"/>
          </a:p>
        </p:txBody>
      </p:sp>
    </p:spTree>
    <p:extLst>
      <p:ext uri="{BB962C8B-B14F-4D97-AF65-F5344CB8AC3E}">
        <p14:creationId xmlns:p14="http://schemas.microsoft.com/office/powerpoint/2010/main" val="3877141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Voor e-depots is een internationale standaard ontwikkeld die beschrijft waar e-depots aan moeten voldoen om goede e-depots te zijn</a:t>
            </a:r>
            <a:r>
              <a:rPr lang="nl-NL" dirty="0" smtClean="0"/>
              <a:t>.</a:t>
            </a:r>
          </a:p>
          <a:p>
            <a:endParaRPr lang="nl-NL" dirty="0" smtClean="0"/>
          </a:p>
          <a:p>
            <a:r>
              <a:rPr lang="nl-NL" dirty="0" smtClean="0"/>
              <a:t>Ook </a:t>
            </a:r>
            <a:r>
              <a:rPr lang="nl-NL" dirty="0"/>
              <a:t>worden in </a:t>
            </a:r>
            <a:r>
              <a:rPr lang="nl-NL" dirty="0" smtClean="0"/>
              <a:t>die </a:t>
            </a:r>
            <a:r>
              <a:rPr lang="nl-NL" dirty="0"/>
              <a:t>standaard een aantal begrippen vastgelegd die we internationaal kunnen gebruiken. </a:t>
            </a:r>
            <a:endParaRPr lang="nl-NL" dirty="0" smtClean="0"/>
          </a:p>
          <a:p>
            <a:endParaRPr lang="nl-NL" dirty="0" smtClean="0"/>
          </a:p>
          <a:p>
            <a:r>
              <a:rPr lang="nl-NL" dirty="0" smtClean="0"/>
              <a:t>Deze </a:t>
            </a:r>
            <a:r>
              <a:rPr lang="nl-NL" dirty="0"/>
              <a:t>standaard heet Open Archival Information System (OAIS), en is bekend onder ISO-nummer 14721.</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12</a:t>
            </a:fld>
            <a:endParaRPr lang="nl-NL" dirty="0"/>
          </a:p>
        </p:txBody>
      </p:sp>
    </p:spTree>
    <p:extLst>
      <p:ext uri="{BB962C8B-B14F-4D97-AF65-F5344CB8AC3E}">
        <p14:creationId xmlns:p14="http://schemas.microsoft.com/office/powerpoint/2010/main" val="2836393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De archiefvormer, in OAIS de </a:t>
            </a:r>
            <a:r>
              <a:rPr lang="nl-NL" i="1" dirty="0"/>
              <a:t>producent</a:t>
            </a:r>
            <a:r>
              <a:rPr lang="nl-NL" dirty="0"/>
              <a:t> van informatie, biedt een set archiefbestanden met metadata en eventuele extra informatie aan een e-depot aan. </a:t>
            </a:r>
            <a:endParaRPr lang="nl-NL" dirty="0" smtClean="0"/>
          </a:p>
          <a:p>
            <a:endParaRPr lang="nl-NL" dirty="0" smtClean="0"/>
          </a:p>
          <a:p>
            <a:r>
              <a:rPr lang="nl-NL" dirty="0" smtClean="0"/>
              <a:t>Dit </a:t>
            </a:r>
            <a:r>
              <a:rPr lang="nl-NL" dirty="0"/>
              <a:t>geheel van bestanden, metadata en extra informatie dat wordt aangeboden heet een SIP, of </a:t>
            </a:r>
            <a:r>
              <a:rPr lang="nl-NL" i="1" dirty="0" err="1"/>
              <a:t>Submission</a:t>
            </a:r>
            <a:r>
              <a:rPr lang="nl-NL" i="1" dirty="0"/>
              <a:t> Information Package</a:t>
            </a:r>
            <a:r>
              <a:rPr lang="nl-NL" dirty="0"/>
              <a:t>. </a:t>
            </a:r>
            <a:endParaRPr lang="nl-NL" dirty="0" smtClean="0"/>
          </a:p>
          <a:p>
            <a:endParaRPr lang="nl-NL" dirty="0" smtClean="0"/>
          </a:p>
          <a:p>
            <a:r>
              <a:rPr lang="nl-NL" dirty="0" smtClean="0"/>
              <a:t>Het </a:t>
            </a:r>
            <a:r>
              <a:rPr lang="nl-NL" dirty="0"/>
              <a:t>proces van opnemen van archiefstukken in een e-depot heet </a:t>
            </a:r>
            <a:r>
              <a:rPr lang="nl-NL" i="1" dirty="0"/>
              <a:t>Ingest</a:t>
            </a:r>
            <a:r>
              <a:rPr lang="nl-NL" dirty="0"/>
              <a:t>.</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13</a:t>
            </a:fld>
            <a:endParaRPr lang="nl-NL" dirty="0"/>
          </a:p>
        </p:txBody>
      </p:sp>
    </p:spTree>
    <p:extLst>
      <p:ext uri="{BB962C8B-B14F-4D97-AF65-F5344CB8AC3E}">
        <p14:creationId xmlns:p14="http://schemas.microsoft.com/office/powerpoint/2010/main" val="878824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lnSpcReduction="10000"/>
          </a:bodyPr>
          <a:lstStyle/>
          <a:p>
            <a:r>
              <a:rPr lang="nl-NL" dirty="0"/>
              <a:t>Eenmaal in het e-depot opgenomen heet het pakket archiefbestanden, metadata en extra informatie een AIP, of </a:t>
            </a:r>
            <a:r>
              <a:rPr lang="nl-NL" i="1" dirty="0"/>
              <a:t>Archival Information Package</a:t>
            </a:r>
            <a:r>
              <a:rPr lang="nl-NL" dirty="0"/>
              <a:t>. </a:t>
            </a:r>
            <a:endParaRPr lang="nl-NL" dirty="0" smtClean="0"/>
          </a:p>
          <a:p>
            <a:endParaRPr lang="nl-NL" dirty="0"/>
          </a:p>
          <a:p>
            <a:r>
              <a:rPr lang="nl-NL" dirty="0" smtClean="0"/>
              <a:t>Metadata </a:t>
            </a:r>
            <a:r>
              <a:rPr lang="nl-NL" dirty="0"/>
              <a:t>wordt beheerd in het proces </a:t>
            </a:r>
            <a:r>
              <a:rPr lang="nl-NL" i="1" dirty="0"/>
              <a:t>Data Management</a:t>
            </a:r>
            <a:r>
              <a:rPr lang="nl-NL" dirty="0"/>
              <a:t> </a:t>
            </a:r>
          </a:p>
          <a:p>
            <a:endParaRPr lang="nl-NL" dirty="0" smtClean="0"/>
          </a:p>
          <a:p>
            <a:r>
              <a:rPr lang="nl-NL" dirty="0" smtClean="0"/>
              <a:t>De </a:t>
            </a:r>
            <a:r>
              <a:rPr lang="nl-NL" dirty="0"/>
              <a:t>bestanden zelf worden beheerd in het proces </a:t>
            </a:r>
            <a:r>
              <a:rPr lang="nl-NL" i="1" dirty="0"/>
              <a:t>Archival Storage</a:t>
            </a:r>
            <a:r>
              <a:rPr lang="nl-NL" dirty="0"/>
              <a:t>.</a:t>
            </a:r>
          </a:p>
          <a:p>
            <a:pPr marL="0" indent="0">
              <a:buNone/>
            </a:pPr>
            <a:r>
              <a:rPr lang="nl-NL" dirty="0"/>
              <a:t> </a:t>
            </a:r>
          </a:p>
          <a:p>
            <a:r>
              <a:rPr lang="nl-NL" dirty="0"/>
              <a:t>Wanneer een klant inzage wil in opgenomen digitale archiefstukken, krijgt hij dat (mits hij daarvoor toestemming heeft) via het proces </a:t>
            </a:r>
            <a:r>
              <a:rPr lang="nl-NL" i="1" dirty="0"/>
              <a:t>Access</a:t>
            </a:r>
            <a:r>
              <a:rPr lang="nl-NL" dirty="0"/>
              <a:t>. </a:t>
            </a:r>
            <a:endParaRPr lang="nl-NL" dirty="0" smtClean="0"/>
          </a:p>
          <a:p>
            <a:endParaRPr lang="nl-NL" dirty="0" smtClean="0"/>
          </a:p>
          <a:p>
            <a:r>
              <a:rPr lang="nl-NL" dirty="0" smtClean="0"/>
              <a:t>De uitgeleverde bestanden met metadata en extra informatie heet een DIP, of </a:t>
            </a:r>
            <a:r>
              <a:rPr lang="nl-NL" i="1" dirty="0" err="1" smtClean="0"/>
              <a:t>Dissemination</a:t>
            </a:r>
            <a:r>
              <a:rPr lang="nl-NL" i="1" dirty="0" smtClean="0"/>
              <a:t> Information Package</a:t>
            </a:r>
            <a:endParaRPr lang="nl-NL" i="1" dirty="0"/>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14</a:t>
            </a:fld>
            <a:endParaRPr lang="nl-NL" dirty="0"/>
          </a:p>
        </p:txBody>
      </p:sp>
    </p:spTree>
    <p:extLst>
      <p:ext uri="{BB962C8B-B14F-4D97-AF65-F5344CB8AC3E}">
        <p14:creationId xmlns:p14="http://schemas.microsoft.com/office/powerpoint/2010/main" val="15053256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lnSpcReduction="10000"/>
          </a:bodyPr>
          <a:lstStyle/>
          <a:p>
            <a:r>
              <a:rPr lang="nl-NL" dirty="0"/>
              <a:t>In een e-depot wordt gecontroleerd welke bestandsformaten risico lopen om verouderd te raken. Dit proces heet </a:t>
            </a:r>
            <a:r>
              <a:rPr lang="nl-NL" i="1" dirty="0"/>
              <a:t>Preservation planning</a:t>
            </a:r>
            <a:r>
              <a:rPr lang="nl-NL" dirty="0"/>
              <a:t>. </a:t>
            </a:r>
            <a:endParaRPr lang="nl-NL" dirty="0" smtClean="0"/>
          </a:p>
          <a:p>
            <a:endParaRPr lang="nl-NL" dirty="0" smtClean="0"/>
          </a:p>
          <a:p>
            <a:r>
              <a:rPr lang="nl-NL" dirty="0" smtClean="0"/>
              <a:t>Omdat </a:t>
            </a:r>
            <a:r>
              <a:rPr lang="nl-NL" dirty="0"/>
              <a:t>we wereldwijd dezelfde bestands­formaten hebben gebruikt, wordt er internationaal samengewerkt in de Open Preservation Foundation. </a:t>
            </a:r>
            <a:endParaRPr lang="nl-NL" dirty="0" smtClean="0"/>
          </a:p>
          <a:p>
            <a:endParaRPr lang="nl-NL" dirty="0"/>
          </a:p>
          <a:p>
            <a:r>
              <a:rPr lang="nl-NL" dirty="0" smtClean="0"/>
              <a:t>Hier </a:t>
            </a:r>
            <a:r>
              <a:rPr lang="nl-NL" dirty="0"/>
              <a:t>wordt uitgezocht welke bestandsformaten verouderd raken, wat de nieuwe, moderne versie van dat bestandsformaat is, en hoe het oude formaat het beste in het nieuwe formaat kan worden omgezet</a:t>
            </a:r>
            <a:r>
              <a:rPr lang="nl-NL" dirty="0" smtClean="0"/>
              <a:t>.</a:t>
            </a:r>
          </a:p>
          <a:p>
            <a:endParaRPr lang="nl-NL" dirty="0"/>
          </a:p>
          <a:p>
            <a:r>
              <a:rPr lang="nl-NL" dirty="0"/>
              <a:t>Het laatste proces in een OAIS e-depot is </a:t>
            </a:r>
            <a:r>
              <a:rPr lang="nl-NL" i="1" dirty="0" err="1"/>
              <a:t>administration</a:t>
            </a:r>
            <a:r>
              <a:rPr lang="nl-NL" dirty="0"/>
              <a:t>, waar alle toegangsrechten voor medewerkers en gebruikers wordt geregeld, en waar alle </a:t>
            </a:r>
            <a:r>
              <a:rPr lang="nl-NL" dirty="0" err="1"/>
              <a:t>logging</a:t>
            </a:r>
            <a:r>
              <a:rPr lang="nl-NL" dirty="0"/>
              <a:t> plaatsvindt van de acties die in het e-depot zijn uitgevoerd.</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15</a:t>
            </a:fld>
            <a:endParaRPr lang="nl-NL" dirty="0"/>
          </a:p>
        </p:txBody>
      </p:sp>
    </p:spTree>
    <p:extLst>
      <p:ext uri="{BB962C8B-B14F-4D97-AF65-F5344CB8AC3E}">
        <p14:creationId xmlns:p14="http://schemas.microsoft.com/office/powerpoint/2010/main" val="18962685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457200" y="1233717"/>
            <a:ext cx="11282082" cy="5283198"/>
          </a:xfrm>
        </p:spPr>
        <p:txBody>
          <a:bodyPr>
            <a:normAutofit/>
          </a:bodyPr>
          <a:lstStyle/>
          <a:p>
            <a:r>
              <a:rPr lang="nl-NL" dirty="0"/>
              <a:t>De OAIS standaard beschrijft niet alleen de functies </a:t>
            </a:r>
            <a:r>
              <a:rPr lang="nl-NL" dirty="0" smtClean="0"/>
              <a:t>maar </a:t>
            </a:r>
            <a:r>
              <a:rPr lang="nl-NL" dirty="0"/>
              <a:t>ook de verantwoordelijkheden </a:t>
            </a:r>
            <a:r>
              <a:rPr lang="nl-NL" dirty="0" smtClean="0"/>
              <a:t>van een </a:t>
            </a:r>
            <a:r>
              <a:rPr lang="nl-NL" dirty="0"/>
              <a:t>e-depot (in de ruime zin</a:t>
            </a:r>
            <a:r>
              <a:rPr lang="nl-NL" dirty="0" smtClean="0"/>
              <a:t>):</a:t>
            </a:r>
            <a:br>
              <a:rPr lang="nl-NL" dirty="0" smtClean="0"/>
            </a:br>
            <a:endParaRPr lang="nl-NL" dirty="0" smtClean="0"/>
          </a:p>
          <a:p>
            <a:r>
              <a:rPr lang="nl-NL" dirty="0" smtClean="0"/>
              <a:t>Goede afspraken maken met archiefvormers over aanlevering</a:t>
            </a:r>
          </a:p>
          <a:p>
            <a:r>
              <a:rPr lang="nl-NL" dirty="0" smtClean="0"/>
              <a:t>Voldoende mandaat en (auteurs)rechten meegeleverd krijgen</a:t>
            </a:r>
          </a:p>
          <a:p>
            <a:r>
              <a:rPr lang="nl-NL" dirty="0" smtClean="0"/>
              <a:t>Weten wie je gebruikers zijn: de </a:t>
            </a:r>
            <a:r>
              <a:rPr lang="nl-NL" i="1" dirty="0" smtClean="0"/>
              <a:t>designated community</a:t>
            </a:r>
            <a:endParaRPr lang="nl-NL" dirty="0"/>
          </a:p>
          <a:p>
            <a:r>
              <a:rPr lang="nl-NL" dirty="0" smtClean="0"/>
              <a:t>Weten wat je gebruikers aan voorkennis hebben: de </a:t>
            </a:r>
            <a:r>
              <a:rPr lang="nl-NL" i="1" dirty="0" smtClean="0"/>
              <a:t>knowledge base</a:t>
            </a:r>
            <a:r>
              <a:rPr lang="nl-NL" dirty="0" smtClean="0"/>
              <a:t>.</a:t>
            </a:r>
          </a:p>
          <a:p>
            <a:endParaRPr lang="nl-NL" dirty="0"/>
          </a:p>
          <a:p>
            <a:r>
              <a:rPr lang="nl-NL" dirty="0" smtClean="0"/>
              <a:t>Indien nodig extra informatie meeleveren wanneer de knowledge base niet voldoende is:  </a:t>
            </a:r>
            <a:r>
              <a:rPr lang="nl-NL" i="1" dirty="0" smtClean="0"/>
              <a:t>representation information</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16</a:t>
            </a:fld>
            <a:endParaRPr lang="nl-NL" dirty="0"/>
          </a:p>
        </p:txBody>
      </p:sp>
    </p:spTree>
    <p:extLst>
      <p:ext uri="{BB962C8B-B14F-4D97-AF65-F5344CB8AC3E}">
        <p14:creationId xmlns:p14="http://schemas.microsoft.com/office/powerpoint/2010/main" val="23552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pPr marL="0" indent="0">
              <a:buNone/>
            </a:pPr>
            <a:r>
              <a:rPr lang="nl-NL" dirty="0" smtClean="0"/>
              <a:t>Opgaven uit de reader:</a:t>
            </a:r>
          </a:p>
          <a:p>
            <a:endParaRPr lang="nl-NL" dirty="0"/>
          </a:p>
          <a:p>
            <a:r>
              <a:rPr lang="nl-NL" dirty="0" smtClean="0"/>
              <a:t>De opgaven zijn heel persoonsgebonden, gaan vaak over jouw eigen werkomgeving en werkproces</a:t>
            </a:r>
          </a:p>
          <a:p>
            <a:endParaRPr lang="nl-NL" dirty="0" smtClean="0"/>
          </a:p>
          <a:p>
            <a:r>
              <a:rPr lang="nl-NL" dirty="0" smtClean="0"/>
              <a:t>Ze zijn vooral bedoeld om de koppeling te maken tussen de theorie en jouw eigen werkomgeving</a:t>
            </a:r>
          </a:p>
          <a:p>
            <a:endParaRPr lang="nl-NL" dirty="0" smtClean="0"/>
          </a:p>
          <a:p>
            <a:r>
              <a:rPr lang="nl-NL" dirty="0" smtClean="0"/>
              <a:t>Wanneer je de opgaven hebt gemaakt, stuur ze per mail naar </a:t>
            </a:r>
            <a:r>
              <a:rPr lang="nl-NL" smtClean="0"/>
              <a:t>mij </a:t>
            </a:r>
            <a:r>
              <a:rPr lang="nl-NL" smtClean="0"/>
              <a:t>op</a:t>
            </a:r>
            <a:endParaRPr lang="nl-NL" dirty="0"/>
          </a:p>
          <a:p>
            <a:endParaRPr lang="nl-NL" dirty="0" smtClean="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17</a:t>
            </a:fld>
            <a:endParaRPr lang="nl-NL" dirty="0"/>
          </a:p>
        </p:txBody>
      </p:sp>
    </p:spTree>
    <p:extLst>
      <p:ext uri="{BB962C8B-B14F-4D97-AF65-F5344CB8AC3E}">
        <p14:creationId xmlns:p14="http://schemas.microsoft.com/office/powerpoint/2010/main" val="4534682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E-depot les 3</a:t>
            </a:r>
            <a:endParaRPr lang="nl-NL" dirty="0"/>
          </a:p>
        </p:txBody>
      </p:sp>
      <p:sp>
        <p:nvSpPr>
          <p:cNvPr id="3" name="Tijdelijke aanduiding voor inhoud 2"/>
          <p:cNvSpPr>
            <a:spLocks noGrp="1"/>
          </p:cNvSpPr>
          <p:nvPr>
            <p:ph idx="1"/>
          </p:nvPr>
        </p:nvSpPr>
        <p:spPr/>
        <p:txBody>
          <a:bodyPr/>
          <a:lstStyle/>
          <a:p>
            <a:r>
              <a:rPr lang="nl-NL" dirty="0" smtClean="0"/>
              <a:t>Vandaag:  demonstratie van e-depot (in nauwe zin) NA Nederland</a:t>
            </a:r>
          </a:p>
          <a:p>
            <a:endParaRPr lang="nl-NL" dirty="0"/>
          </a:p>
          <a:p>
            <a:r>
              <a:rPr lang="nl-NL" dirty="0" smtClean="0"/>
              <a:t>Maar eerst:  samenvatting van de afgelopen 2 dagen.</a:t>
            </a:r>
          </a:p>
          <a:p>
            <a:endParaRPr lang="nl-NL" dirty="0"/>
          </a:p>
          <a:p>
            <a:r>
              <a:rPr lang="nl-NL" dirty="0" smtClean="0"/>
              <a:t>Alles waarvan je vindt dat je het onvoldoende begrijpt:</a:t>
            </a:r>
          </a:p>
          <a:p>
            <a:pPr lvl="1"/>
            <a:r>
              <a:rPr lang="nl-NL" dirty="0" smtClean="0"/>
              <a:t>Schrijf het onderwerp op</a:t>
            </a:r>
          </a:p>
          <a:p>
            <a:pPr lvl="1"/>
            <a:r>
              <a:rPr lang="nl-NL" dirty="0" smtClean="0"/>
              <a:t>Lees na de les de reader over dat stuk nog eens na</a:t>
            </a:r>
          </a:p>
          <a:p>
            <a:pPr lvl="1"/>
            <a:r>
              <a:rPr lang="nl-NL" dirty="0" smtClean="0"/>
              <a:t>Stel morgen de vraag</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a:t>
            </a:fld>
            <a:endParaRPr lang="nl-NL" dirty="0"/>
          </a:p>
        </p:txBody>
      </p:sp>
    </p:spTree>
    <p:extLst>
      <p:ext uri="{BB962C8B-B14F-4D97-AF65-F5344CB8AC3E}">
        <p14:creationId xmlns:p14="http://schemas.microsoft.com/office/powerpoint/2010/main" val="2986814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r>
              <a:rPr lang="nl-NL" dirty="0"/>
              <a:t>Een archiefstuk is informatie die is vastgelegd en die verbonden is aan iemands werkproces.</a:t>
            </a:r>
          </a:p>
          <a:p>
            <a:r>
              <a:rPr lang="nl-NL" dirty="0"/>
              <a:t>Digitaal archief is hetzelfde, maar dan digitaal: digitale informatie die is vastgelegd en verbonden is aan iemands (digitale) werkproces</a:t>
            </a:r>
          </a:p>
          <a:p>
            <a:endParaRPr lang="nl-NL" dirty="0"/>
          </a:p>
          <a:p>
            <a:r>
              <a:rPr lang="nl-NL" dirty="0"/>
              <a:t>Archief heeft metadata die iets </a:t>
            </a:r>
            <a:r>
              <a:rPr lang="nl-NL" dirty="0" smtClean="0"/>
              <a:t>zeggen </a:t>
            </a:r>
            <a:r>
              <a:rPr lang="nl-NL" dirty="0"/>
              <a:t>over de context, de structuur en de inhoud van de archiefstukken. Digitaal archief heeft daarnaast ook technische metadata, zoals omvang, datum van laatste wijziging en het bestandsformaat. </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3</a:t>
            </a:fld>
            <a:endParaRPr lang="nl-NL" dirty="0"/>
          </a:p>
        </p:txBody>
      </p:sp>
    </p:spTree>
    <p:extLst>
      <p:ext uri="{BB962C8B-B14F-4D97-AF65-F5344CB8AC3E}">
        <p14:creationId xmlns:p14="http://schemas.microsoft.com/office/powerpoint/2010/main" val="28149380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dirty="0"/>
              <a:t>Een speciale soort technische metadata is de checksum. </a:t>
            </a:r>
            <a:endParaRPr lang="nl-NL" dirty="0" smtClean="0"/>
          </a:p>
          <a:p>
            <a:r>
              <a:rPr lang="nl-NL" dirty="0" smtClean="0"/>
              <a:t>Dit </a:t>
            </a:r>
            <a:r>
              <a:rPr lang="nl-NL" dirty="0"/>
              <a:t>controlegetal kun je op elk digitaal bestand berekenen. </a:t>
            </a:r>
            <a:endParaRPr lang="nl-NL" dirty="0" smtClean="0"/>
          </a:p>
          <a:p>
            <a:r>
              <a:rPr lang="nl-NL" dirty="0" smtClean="0"/>
              <a:t>Twee </a:t>
            </a:r>
            <a:r>
              <a:rPr lang="nl-NL" dirty="0"/>
              <a:t>bestanden die helemaal identiek zijn zullen altijd dezelfde checksum hebben. </a:t>
            </a:r>
            <a:endParaRPr lang="nl-NL" dirty="0" smtClean="0"/>
          </a:p>
          <a:p>
            <a:r>
              <a:rPr lang="nl-NL" dirty="0" smtClean="0"/>
              <a:t>Twee </a:t>
            </a:r>
            <a:r>
              <a:rPr lang="nl-NL" dirty="0"/>
              <a:t>bestanden die verschillend zijn zullen altijd een verschillende checksum hebben. </a:t>
            </a:r>
            <a:endParaRPr lang="nl-NL" dirty="0" smtClean="0"/>
          </a:p>
          <a:p>
            <a:endParaRPr lang="nl-NL" dirty="0"/>
          </a:p>
          <a:p>
            <a:r>
              <a:rPr lang="nl-NL" dirty="0" smtClean="0"/>
              <a:t>Op </a:t>
            </a:r>
            <a:r>
              <a:rPr lang="nl-NL" dirty="0"/>
              <a:t>deze manier kun je ontdekken of een bestand is gewijzigd ten opzichte van de vorige keer dat je de checksum berekende, en kun je achterhalen of je dubbele bestanden hebt.</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4</a:t>
            </a:fld>
            <a:endParaRPr lang="nl-NL" dirty="0"/>
          </a:p>
        </p:txBody>
      </p:sp>
    </p:spTree>
    <p:extLst>
      <p:ext uri="{BB962C8B-B14F-4D97-AF65-F5344CB8AC3E}">
        <p14:creationId xmlns:p14="http://schemas.microsoft.com/office/powerpoint/2010/main" val="20248821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a:bodyPr>
          <a:lstStyle/>
          <a:p>
            <a:r>
              <a:rPr lang="nl-NL" dirty="0"/>
              <a:t>We kennen twee soorten digitale archiefstukken: gedigitaliseerde archiefstukken en born-digital archiefstukken. </a:t>
            </a:r>
            <a:endParaRPr lang="nl-NL" dirty="0" smtClean="0"/>
          </a:p>
          <a:p>
            <a:r>
              <a:rPr lang="nl-NL" dirty="0" smtClean="0"/>
              <a:t>Gedigitaliseerde </a:t>
            </a:r>
            <a:r>
              <a:rPr lang="nl-NL" dirty="0"/>
              <a:t>archiefstukken zijn oorspronkelijke analoge (papieren) archiefstukken die later via scanning of fotograferen zijn gedigitaliseerd. </a:t>
            </a:r>
            <a:endParaRPr lang="nl-NL" dirty="0" smtClean="0"/>
          </a:p>
          <a:p>
            <a:r>
              <a:rPr lang="nl-NL" dirty="0" smtClean="0"/>
              <a:t>Born-digital </a:t>
            </a:r>
            <a:r>
              <a:rPr lang="nl-NL" dirty="0"/>
              <a:t>archiefstukken zijn digitaal ontstaan, bijvoorbeeld via Word of Excel.</a:t>
            </a:r>
          </a:p>
          <a:p>
            <a:endParaRPr lang="nl-NL" dirty="0"/>
          </a:p>
          <a:p>
            <a:r>
              <a:rPr lang="nl-NL" dirty="0"/>
              <a:t>Wanneer papieren archief wordt gedigitaliseerd met het doel om het papier daarna te vernietigen, dan noemen we dat ‘vervanging’ of ‘substitutie’. </a:t>
            </a:r>
            <a:endParaRPr lang="nl-NL" dirty="0" smtClean="0"/>
          </a:p>
          <a:p>
            <a:r>
              <a:rPr lang="nl-NL" dirty="0" smtClean="0"/>
              <a:t>Dit </a:t>
            </a:r>
            <a:r>
              <a:rPr lang="nl-NL" dirty="0"/>
              <a:t>komt bijvoorbeeld voor wanneer een brief digitaal gemaakt wordt, dan geprint wordt om met de hand te ondertekenen, waarna de ondertekende versie wordt </a:t>
            </a:r>
            <a:r>
              <a:rPr lang="nl-NL" dirty="0" err="1"/>
              <a:t>ingescand</a:t>
            </a:r>
            <a:r>
              <a:rPr lang="nl-NL" dirty="0"/>
              <a:t>.</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5</a:t>
            </a:fld>
            <a:endParaRPr lang="nl-NL" dirty="0"/>
          </a:p>
        </p:txBody>
      </p:sp>
    </p:spTree>
    <p:extLst>
      <p:ext uri="{BB962C8B-B14F-4D97-AF65-F5344CB8AC3E}">
        <p14:creationId xmlns:p14="http://schemas.microsoft.com/office/powerpoint/2010/main" val="5831866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pPr marL="0" indent="0">
              <a:buNone/>
            </a:pPr>
            <a:r>
              <a:rPr lang="nl-NL" dirty="0"/>
              <a:t>Archief kent </a:t>
            </a:r>
            <a:r>
              <a:rPr lang="nl-NL" dirty="0" smtClean="0"/>
              <a:t>vier </a:t>
            </a:r>
            <a:r>
              <a:rPr lang="nl-NL" dirty="0"/>
              <a:t>kwaliteitseisen: </a:t>
            </a:r>
            <a:r>
              <a:rPr lang="nl-NL" dirty="0" smtClean="0"/>
              <a:t/>
            </a:r>
            <a:br>
              <a:rPr lang="nl-NL" dirty="0" smtClean="0"/>
            </a:br>
            <a:endParaRPr lang="nl-NL" dirty="0"/>
          </a:p>
          <a:p>
            <a:pPr marL="514350" lvl="0" indent="-514350">
              <a:buFont typeface="+mj-lt"/>
              <a:buAutoNum type="arabicPeriod"/>
            </a:pPr>
            <a:r>
              <a:rPr lang="nl-NL" i="1" dirty="0"/>
              <a:t>Authenticiteit</a:t>
            </a:r>
            <a:r>
              <a:rPr lang="nl-NL" dirty="0"/>
              <a:t>, een stuk is wat het zegt te zijn. Een vervalst document is authentiek wanneer de beschrijving zegt dat het </a:t>
            </a:r>
            <a:r>
              <a:rPr lang="nl-NL" dirty="0" smtClean="0"/>
              <a:t>vervalst </a:t>
            </a:r>
            <a:r>
              <a:rPr lang="nl-NL" dirty="0"/>
              <a:t>is</a:t>
            </a:r>
          </a:p>
          <a:p>
            <a:pPr marL="514350" lvl="0" indent="-514350">
              <a:buFont typeface="+mj-lt"/>
              <a:buAutoNum type="arabicPeriod"/>
            </a:pPr>
            <a:r>
              <a:rPr lang="nl-NL" i="1" dirty="0"/>
              <a:t>Betrouwbaarheid</a:t>
            </a:r>
            <a:r>
              <a:rPr lang="nl-NL" dirty="0"/>
              <a:t>, een stuk geeft een juiste weergave van wat er in het echt gebeurd is</a:t>
            </a:r>
          </a:p>
          <a:p>
            <a:pPr marL="514350" lvl="0" indent="-514350">
              <a:buFont typeface="+mj-lt"/>
              <a:buAutoNum type="arabicPeriod"/>
            </a:pPr>
            <a:r>
              <a:rPr lang="nl-NL" i="1" dirty="0"/>
              <a:t>Integriteit</a:t>
            </a:r>
            <a:r>
              <a:rPr lang="nl-NL" dirty="0"/>
              <a:t>, er hebben geen ongeautoriseerde wijzigingen </a:t>
            </a:r>
            <a:r>
              <a:rPr lang="nl-NL" dirty="0" err="1" smtClean="0"/>
              <a:t>plaats-gevonden</a:t>
            </a:r>
            <a:r>
              <a:rPr lang="nl-NL" dirty="0"/>
              <a:t>, en alle wijzigingen die </a:t>
            </a:r>
            <a:r>
              <a:rPr lang="nl-NL" dirty="0" smtClean="0"/>
              <a:t>hebben </a:t>
            </a:r>
            <a:r>
              <a:rPr lang="nl-NL" dirty="0"/>
              <a:t>plaatsgevonden zijn goed gedocumenteerd</a:t>
            </a:r>
          </a:p>
          <a:p>
            <a:pPr marL="514350" lvl="0" indent="-514350">
              <a:buFont typeface="+mj-lt"/>
              <a:buAutoNum type="arabicPeriod"/>
            </a:pPr>
            <a:r>
              <a:rPr lang="nl-NL" i="1" dirty="0"/>
              <a:t>Bruikbaarheid</a:t>
            </a:r>
            <a:r>
              <a:rPr lang="nl-NL" dirty="0"/>
              <a:t>, een stuk kan voldoende snel gevonden worden en aan de gebruiker ter inzage worden gegeven</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6</a:t>
            </a:fld>
            <a:endParaRPr lang="nl-NL" dirty="0"/>
          </a:p>
        </p:txBody>
      </p:sp>
    </p:spTree>
    <p:extLst>
      <p:ext uri="{BB962C8B-B14F-4D97-AF65-F5344CB8AC3E}">
        <p14:creationId xmlns:p14="http://schemas.microsoft.com/office/powerpoint/2010/main" val="378646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a:bodyPr>
          <a:lstStyle/>
          <a:p>
            <a:r>
              <a:rPr lang="nl-NL" dirty="0"/>
              <a:t>De metadata van digitaal archief wordt vaak genoteerd in XML. </a:t>
            </a:r>
            <a:endParaRPr lang="nl-NL" dirty="0" smtClean="0"/>
          </a:p>
          <a:p>
            <a:r>
              <a:rPr lang="nl-NL" dirty="0" smtClean="0"/>
              <a:t>Dit </a:t>
            </a:r>
            <a:r>
              <a:rPr lang="nl-NL" dirty="0"/>
              <a:t>is een notatievorm waarbij structuur en inhoud in één document getoond worden. </a:t>
            </a:r>
            <a:endParaRPr lang="nl-NL" dirty="0" smtClean="0"/>
          </a:p>
          <a:p>
            <a:r>
              <a:rPr lang="nl-NL" dirty="0" smtClean="0"/>
              <a:t>De </a:t>
            </a:r>
            <a:r>
              <a:rPr lang="nl-NL" dirty="0"/>
              <a:t>aanwijzing wát de inhoud voorstelt staat tussen punthaken (&lt; en &gt;) en heet een </a:t>
            </a:r>
            <a:r>
              <a:rPr lang="nl-NL" i="1" dirty="0"/>
              <a:t>tag</a:t>
            </a:r>
            <a:r>
              <a:rPr lang="nl-NL" dirty="0"/>
              <a:t>. </a:t>
            </a:r>
            <a:endParaRPr lang="nl-NL" dirty="0" smtClean="0"/>
          </a:p>
          <a:p>
            <a:r>
              <a:rPr lang="nl-NL" dirty="0" smtClean="0"/>
              <a:t>Vóór </a:t>
            </a:r>
            <a:r>
              <a:rPr lang="nl-NL" dirty="0"/>
              <a:t>de inhoud staat de open-tag, en na de inhoud staat de sluit-tag. </a:t>
            </a:r>
            <a:endParaRPr lang="nl-NL" dirty="0" smtClean="0"/>
          </a:p>
          <a:p>
            <a:r>
              <a:rPr lang="nl-NL" dirty="0" smtClean="0"/>
              <a:t>Alles </a:t>
            </a:r>
            <a:r>
              <a:rPr lang="nl-NL" dirty="0"/>
              <a:t>wat tussen de open-tag en sluit-tag staat hoort bij elkaar. </a:t>
            </a:r>
            <a:r>
              <a:rPr lang="nl-NL" dirty="0" smtClean="0"/>
              <a:t/>
            </a:r>
            <a:br>
              <a:rPr lang="nl-NL" dirty="0" smtClean="0"/>
            </a:br>
            <a:endParaRPr lang="nl-NL" dirty="0" smtClean="0"/>
          </a:p>
          <a:p>
            <a:r>
              <a:rPr lang="nl-NL" dirty="0" smtClean="0"/>
              <a:t>Bijvoorbeeld</a:t>
            </a:r>
            <a:r>
              <a:rPr lang="nl-NL" dirty="0"/>
              <a:t>: </a:t>
            </a:r>
          </a:p>
          <a:p>
            <a:pPr marL="0" indent="0">
              <a:buNone/>
            </a:pPr>
            <a:r>
              <a:rPr lang="nl-NL" dirty="0" smtClean="0"/>
              <a:t>&lt;</a:t>
            </a:r>
            <a:r>
              <a:rPr lang="nl-NL" dirty="0"/>
              <a:t>datum&gt;&lt;dag&gt;31&lt;/dag&gt;&lt;maand&gt;mei&lt;/maand&gt;&lt;jaar&gt;2018&lt;/jaar&gt;&lt;/datum&gt;</a:t>
            </a:r>
          </a:p>
          <a:p>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7</a:t>
            </a:fld>
            <a:endParaRPr lang="nl-NL" dirty="0"/>
          </a:p>
        </p:txBody>
      </p:sp>
    </p:spTree>
    <p:extLst>
      <p:ext uri="{BB962C8B-B14F-4D97-AF65-F5344CB8AC3E}">
        <p14:creationId xmlns:p14="http://schemas.microsoft.com/office/powerpoint/2010/main" val="1026942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NL" dirty="0"/>
              <a:t>Digitale documenten met de bijhorende metadata slaan we op in digitale informatie­systemen. </a:t>
            </a:r>
            <a:endParaRPr lang="nl-NL" dirty="0" smtClean="0"/>
          </a:p>
          <a:p>
            <a:r>
              <a:rPr lang="nl-NL" dirty="0" smtClean="0"/>
              <a:t>In </a:t>
            </a:r>
            <a:r>
              <a:rPr lang="nl-NL" dirty="0"/>
              <a:t>de dynamische fase, wanneer er nog actief met een dossier gewerkt wordt, staat het op een harde schijf (lokaal in de eigen PC of op een netwerkschijf) of in een document management systeem (DMS). </a:t>
            </a:r>
            <a:endParaRPr lang="nl-NL" dirty="0" smtClean="0"/>
          </a:p>
          <a:p>
            <a:r>
              <a:rPr lang="nl-NL" dirty="0" smtClean="0"/>
              <a:t>Wanneer </a:t>
            </a:r>
            <a:r>
              <a:rPr lang="nl-NL" dirty="0"/>
              <a:t>een dossier is afgesloten gaat het naar de semi-statische fase en wordt opgeslagen in een archiveringssysteem. </a:t>
            </a:r>
            <a:endParaRPr lang="nl-NL" dirty="0" smtClean="0"/>
          </a:p>
          <a:p>
            <a:r>
              <a:rPr lang="nl-NL" dirty="0" smtClean="0"/>
              <a:t>Een </a:t>
            </a:r>
            <a:r>
              <a:rPr lang="nl-NL" dirty="0"/>
              <a:t>archiverings­systeem is een speciaal soort informatiesysteem dat extra functies heeft om de documenten te bevriezen en de authenticiteit en integriteit te bewaken. </a:t>
            </a:r>
            <a:endParaRPr lang="nl-NL" dirty="0" smtClean="0"/>
          </a:p>
          <a:p>
            <a:r>
              <a:rPr lang="nl-NL" dirty="0" smtClean="0"/>
              <a:t>Wanneer </a:t>
            </a:r>
            <a:r>
              <a:rPr lang="nl-NL" dirty="0"/>
              <a:t>het DMS uit de dynamische fase ook een archiveringssysteem is, hoeven de digitale archiefstukken niet verplaatst te worden.</a:t>
            </a:r>
          </a:p>
          <a:p>
            <a:pPr marL="0" indent="0">
              <a:buNone/>
            </a:pPr>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8</a:t>
            </a:fld>
            <a:endParaRPr lang="nl-NL" dirty="0"/>
          </a:p>
        </p:txBody>
      </p:sp>
    </p:spTree>
    <p:extLst>
      <p:ext uri="{BB962C8B-B14F-4D97-AF65-F5344CB8AC3E}">
        <p14:creationId xmlns:p14="http://schemas.microsoft.com/office/powerpoint/2010/main" val="2712900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NL" dirty="0"/>
              <a:t>Een e-depot is een speciaal soort archiveringssysteem dat bedoeld is om digitale archief­stukken voor de hele lange termijn toegankelijk te houden</a:t>
            </a:r>
            <a:r>
              <a:rPr lang="nl-NL" dirty="0" smtClean="0"/>
              <a:t>.</a:t>
            </a:r>
            <a:br>
              <a:rPr lang="nl-NL" dirty="0" smtClean="0"/>
            </a:br>
            <a:r>
              <a:rPr lang="nl-NL" dirty="0" smtClean="0"/>
              <a:t> </a:t>
            </a:r>
          </a:p>
          <a:p>
            <a:r>
              <a:rPr lang="nl-NL" dirty="0" smtClean="0"/>
              <a:t>De </a:t>
            </a:r>
            <a:r>
              <a:rPr lang="nl-NL" dirty="0"/>
              <a:t>term ‘e-depot’ wordt gebruikt voor twee verschillende dingen: </a:t>
            </a:r>
          </a:p>
          <a:p>
            <a:pPr lvl="1"/>
            <a:r>
              <a:rPr lang="nl-NL" dirty="0"/>
              <a:t>Het e-depot in ruime zin is het geheel van mensen, geld, procedures, afspraken, hardware, software, trainingen, etc. om digitale archivering mogelijk te maken.</a:t>
            </a:r>
          </a:p>
          <a:p>
            <a:pPr lvl="1"/>
            <a:r>
              <a:rPr lang="nl-NL" dirty="0"/>
              <a:t>Het e-depot in nauwe zin is alleen het softwarepakket dat gebruikt wordt om de bestanden en metadata toegankelijk te houden</a:t>
            </a:r>
            <a:r>
              <a:rPr lang="nl-NL" dirty="0" smtClean="0"/>
              <a:t>.</a:t>
            </a:r>
            <a:br>
              <a:rPr lang="nl-NL" dirty="0" smtClean="0"/>
            </a:br>
            <a:endParaRPr lang="nl-NL" dirty="0"/>
          </a:p>
          <a:p>
            <a:r>
              <a:rPr lang="nl-NL" dirty="0"/>
              <a:t>Je kunt een e-depot in de nauwe zin zien als de digitale versie van een fysiek depot, terwijl een e-depot in ruime zin van het woord het hele instituut van de archiefdienst is, van de directeur tot de schoonmaker, van de </a:t>
            </a:r>
            <a:r>
              <a:rPr lang="nl-NL" dirty="0" smtClean="0"/>
              <a:t>voordeur tot </a:t>
            </a:r>
            <a:r>
              <a:rPr lang="nl-NL" dirty="0"/>
              <a:t>de </a:t>
            </a:r>
            <a:r>
              <a:rPr lang="nl-NL" dirty="0" smtClean="0"/>
              <a:t>internetverbinding. </a:t>
            </a:r>
            <a:endParaRPr lang="nl-NL" dirty="0"/>
          </a:p>
        </p:txBody>
      </p:sp>
      <p:sp>
        <p:nvSpPr>
          <p:cNvPr id="3" name="Tijdelijke aanduiding voor dianummer 2"/>
          <p:cNvSpPr>
            <a:spLocks noGrp="1"/>
          </p:cNvSpPr>
          <p:nvPr>
            <p:ph type="sldNum" sz="quarter" idx="12"/>
          </p:nvPr>
        </p:nvSpPr>
        <p:spPr/>
        <p:txBody>
          <a:bodyPr/>
          <a:lstStyle/>
          <a:p>
            <a:fld id="{F0318E57-D253-45C3-991C-17C5119982CF}" type="slidenum">
              <a:rPr lang="nl-NL" smtClean="0"/>
              <a:pPr/>
              <a:t>9</a:t>
            </a:fld>
            <a:endParaRPr lang="nl-NL" dirty="0"/>
          </a:p>
        </p:txBody>
      </p:sp>
    </p:spTree>
    <p:extLst>
      <p:ext uri="{BB962C8B-B14F-4D97-AF65-F5344CB8AC3E}">
        <p14:creationId xmlns:p14="http://schemas.microsoft.com/office/powerpoint/2010/main" val="25190359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Aangepast ontwerp">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20ADCEE-1E51-4F47-AA14-A29243A4B8E0}"/>
</file>

<file path=customXml/itemProps2.xml><?xml version="1.0" encoding="utf-8"?>
<ds:datastoreItem xmlns:ds="http://schemas.openxmlformats.org/officeDocument/2006/customXml" ds:itemID="{B041114A-7DEC-4BA4-8F4F-D92683ABBAD9}"/>
</file>

<file path=docProps/app.xml><?xml version="1.0" encoding="utf-8"?>
<Properties xmlns="http://schemas.openxmlformats.org/officeDocument/2006/extended-properties" xmlns:vt="http://schemas.openxmlformats.org/officeDocument/2006/docPropsVTypes">
  <Template>Office Theme</Template>
  <TotalTime>1514</TotalTime>
  <Words>1021</Words>
  <Application>Microsoft Office PowerPoint</Application>
  <PresentationFormat>Aangepast</PresentationFormat>
  <Paragraphs>117</Paragraphs>
  <Slides>17</Slides>
  <Notes>0</Notes>
  <HiddenSlides>0</HiddenSlides>
  <MMClips>0</MMClips>
  <ScaleCrop>false</ScaleCrop>
  <HeadingPairs>
    <vt:vector size="4" baseType="variant">
      <vt:variant>
        <vt:lpstr>Thema</vt:lpstr>
      </vt:variant>
      <vt:variant>
        <vt:i4>2</vt:i4>
      </vt:variant>
      <vt:variant>
        <vt:lpstr>Diatitels</vt:lpstr>
      </vt:variant>
      <vt:variant>
        <vt:i4>17</vt:i4>
      </vt:variant>
    </vt:vector>
  </HeadingPairs>
  <TitlesOfParts>
    <vt:vector size="19" baseType="lpstr">
      <vt:lpstr>Office Theme</vt:lpstr>
      <vt:lpstr>Aangepast ontwerp</vt:lpstr>
      <vt:lpstr>PowerPoint-presentatie</vt:lpstr>
      <vt:lpstr>E-depot les 3</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Jeroen van Luin</dc:creator>
  <cp:lastModifiedBy>Jeroen van Luin</cp:lastModifiedBy>
  <cp:revision>92</cp:revision>
  <dcterms:created xsi:type="dcterms:W3CDTF">2017-04-06T13:47:56Z</dcterms:created>
  <dcterms:modified xsi:type="dcterms:W3CDTF">2018-06-11T22:53:58Z</dcterms:modified>
</cp:coreProperties>
</file>