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7" r:id="rId3"/>
    <p:sldId id="264" r:id="rId4"/>
    <p:sldId id="261" r:id="rId5"/>
    <p:sldId id="265" r:id="rId6"/>
    <p:sldId id="268" r:id="rId7"/>
    <p:sldId id="266" r:id="rId8"/>
    <p:sldId id="257" r:id="rId9"/>
    <p:sldId id="263" r:id="rId10"/>
    <p:sldId id="258" r:id="rId11"/>
    <p:sldId id="262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71807" autoAdjust="0"/>
  </p:normalViewPr>
  <p:slideViewPr>
    <p:cSldViewPr snapToGrid="0">
      <p:cViewPr varScale="1">
        <p:scale>
          <a:sx n="50" d="100"/>
          <a:sy n="50" d="100"/>
        </p:scale>
        <p:origin x="13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A77C4-4E9F-4858-AC72-D0C00C8C7B9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A8C5A-68DA-46F0-B605-74097651F4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96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A8C5A-68DA-46F0-B605-74097651F41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000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Breed: SPO, CDO, </a:t>
            </a:r>
            <a:r>
              <a:rPr lang="nl-NL" dirty="0" err="1" smtClean="0"/>
              <a:t>Wob</a:t>
            </a:r>
            <a:r>
              <a:rPr lang="nl-NL" baseline="0" dirty="0" smtClean="0"/>
              <a:t> desk, burgercontact, Vakmanschap, Kennismanagement, Kwaliteit en Control SKL</a:t>
            </a:r>
          </a:p>
          <a:p>
            <a:r>
              <a:rPr lang="nl-NL" baseline="0" dirty="0" smtClean="0"/>
              <a:t>Persoonlijke benadering: ken ze, weet wat ze gaat helpen, wat het programma hen brengt om hier actief aan mee te werken.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A8C5A-68DA-46F0-B605-74097651F41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Voorbeeldvraag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waarbij niveau 2 en 3 elkaar niet uitsluiten</a:t>
            </a:r>
            <a:endParaRPr lang="nl-N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23. Onze DMS- en RMA- systemen zijn ingericht volgens de geldende (rijks)standaarden.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Nee. we hebben als organisatie een grote diversiteit een </a:t>
            </a: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DMSen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RMAs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die decentraal beheer worden.</a:t>
            </a:r>
            <a:r>
              <a:rPr lang="nl-NL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hebben als organisatie vastgesteld beleid om tot rationalisatie van ons DMS-/RMA-landschap te komen.</a:t>
            </a:r>
            <a:r>
              <a:rPr lang="nl-NL" b="1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Wanneer een DMS of RMA vervangen wordt, dan worden alle geldende (Rijks)standaarden inclusief eisen aan uniformiteit en standaardisatie bij de vervanging ingevuld.</a:t>
            </a:r>
            <a:r>
              <a:rPr lang="nl-NL" b="1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Wij hebben een uniform en gestandaardiseerd DMS-/RMA-landschap en werken actief samen met andere overheden om uniformiteit te bestendigen/ontwikkelen.</a:t>
            </a:r>
            <a:r>
              <a:rPr lang="nl-NL" dirty="0" smtClean="0"/>
              <a:t> </a:t>
            </a:r>
            <a:endParaRPr lang="nl-N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A8C5A-68DA-46F0-B605-74097651F41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pag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5949280"/>
            <a:ext cx="12192000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8840"/>
            <a:ext cx="7632171" cy="2160885"/>
          </a:xfrm>
          <a:solidFill>
            <a:schemeClr val="bg1"/>
          </a:solidFill>
          <a:ln>
            <a:noFill/>
            <a:miter lim="800000"/>
            <a:headEnd/>
            <a:tailEnd/>
          </a:ln>
          <a:effectLst>
            <a:outerShdw blurRad="635000" dist="254000" dir="5400000" algn="ctr" rotWithShape="0">
              <a:srgbClr val="D9E3ED"/>
            </a:outerShdw>
          </a:effectLst>
        </p:spPr>
        <p:txBody>
          <a:bodyPr lIns="540000" tIns="90000" bIns="90000"/>
          <a:lstStyle>
            <a:lvl1pPr algn="l">
              <a:defRPr/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nl-NL" altLang="nl-NL" noProof="0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32172" y="4149726"/>
            <a:ext cx="4559829" cy="1679541"/>
          </a:xfrm>
          <a:solidFill>
            <a:srgbClr val="004682"/>
          </a:solidFill>
        </p:spPr>
        <p:txBody>
          <a:bodyPr lIns="180000" tIns="90000" bIns="90000"/>
          <a:lstStyle>
            <a:lvl1pPr marL="0" indent="0">
              <a:buFont typeface="Wingdings" pitchFamily="2" charset="2"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  <a:endParaRPr lang="nl-NL" altLang="nl-NL" noProof="0" dirty="0" smtClean="0"/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7351" y="1194"/>
            <a:ext cx="3814232" cy="1908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7351" y="5842398"/>
            <a:ext cx="3814232" cy="1122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46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09600" y="274637"/>
            <a:ext cx="10972800" cy="922115"/>
          </a:xfrm>
        </p:spPr>
        <p:txBody>
          <a:bodyPr/>
          <a:lstStyle>
            <a:lvl1pPr algn="l">
              <a:defRPr/>
            </a:lvl1pPr>
          </a:lstStyle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3392" y="1196752"/>
            <a:ext cx="11041227" cy="4680520"/>
          </a:xfrm>
          <a:noFill/>
        </p:spPr>
        <p:txBody>
          <a:bodyPr lIns="180000" tIns="90000" bIns="90000"/>
          <a:lstStyle>
            <a:lvl1pPr marL="609585" indent="-609585">
              <a:buFont typeface="+mj-lt"/>
              <a:buAutoNum type="arabicPeriod"/>
              <a:defRPr sz="4267">
                <a:solidFill>
                  <a:srgbClr val="004682"/>
                </a:solidFill>
              </a:defRPr>
            </a:lvl1pPr>
          </a:lstStyle>
          <a:p>
            <a:pPr lvl="0"/>
            <a:r>
              <a:rPr lang="nl-NL" altLang="nl-NL" noProof="0" dirty="0" smtClean="0"/>
              <a:t>Vervang voor eigen hoofdstukken</a:t>
            </a:r>
          </a:p>
        </p:txBody>
      </p:sp>
    </p:spTree>
    <p:extLst>
      <p:ext uri="{BB962C8B-B14F-4D97-AF65-F5344CB8AC3E}">
        <p14:creationId xmlns:p14="http://schemas.microsoft.com/office/powerpoint/2010/main" val="108221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0" y="474665"/>
            <a:ext cx="4060800" cy="1673225"/>
          </a:xfrm>
          <a:solidFill>
            <a:schemeClr val="bg1"/>
          </a:solidFill>
          <a:ln>
            <a:noFill/>
            <a:miter lim="800000"/>
            <a:headEnd/>
            <a:tailEnd/>
          </a:ln>
          <a:effectLst>
            <a:outerShdw blurRad="635000" dist="254000" dir="2700000" algn="ctr" rotWithShape="0">
              <a:srgbClr val="D9E3ED"/>
            </a:outerShdw>
          </a:effectLst>
        </p:spPr>
        <p:txBody>
          <a:bodyPr lIns="540000" tIns="90000" bIns="90000"/>
          <a:lstStyle>
            <a:lvl1pPr algn="l">
              <a:defRPr sz="12800"/>
            </a:lvl1pPr>
          </a:lstStyle>
          <a:p>
            <a:pPr lvl="0"/>
            <a:r>
              <a:rPr lang="nl-NL" altLang="nl-NL" noProof="0" dirty="0" err="1" smtClean="0"/>
              <a:t>Nr</a:t>
            </a:r>
            <a:endParaRPr lang="nl-NL" altLang="nl-NL" noProof="0" dirty="0" smtClean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079776" y="2132856"/>
            <a:ext cx="8112224" cy="2447083"/>
          </a:xfrm>
          <a:solidFill>
            <a:srgbClr val="004682"/>
          </a:solidFill>
        </p:spPr>
        <p:txBody>
          <a:bodyPr lIns="360000" tIns="90000" bIns="90000" anchor="ctr" anchorCtr="0"/>
          <a:lstStyle>
            <a:lvl1pPr marL="0" indent="0">
              <a:buFont typeface="Wingdings" pitchFamily="2" charset="2"/>
              <a:buNone/>
              <a:defRPr sz="6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dirty="0" smtClean="0"/>
              <a:t>Hoofdstuk</a:t>
            </a:r>
          </a:p>
        </p:txBody>
      </p:sp>
    </p:spTree>
    <p:extLst>
      <p:ext uri="{BB962C8B-B14F-4D97-AF65-F5344CB8AC3E}">
        <p14:creationId xmlns:p14="http://schemas.microsoft.com/office/powerpoint/2010/main" val="2922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Vervang voor titel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aseline="0"/>
            </a:lvl1pPr>
          </a:lstStyle>
          <a:p>
            <a:pPr lvl="0"/>
            <a:r>
              <a:rPr lang="nl-NL" dirty="0" smtClean="0"/>
              <a:t>Vervang opsomming items</a:t>
            </a:r>
          </a:p>
          <a:p>
            <a:pPr lvl="0"/>
            <a:r>
              <a:rPr lang="nl-NL" dirty="0" smtClean="0"/>
              <a:t>Of klik op één van de object items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477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476672"/>
            <a:ext cx="4060800" cy="216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0" dist="254000" dir="5400000" algn="ctr" rotWithShape="0">
              <a:srgbClr val="D9E3E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060800" y="2636672"/>
            <a:ext cx="8131200" cy="3384616"/>
          </a:xfrm>
          <a:solidFill>
            <a:srgbClr val="004682"/>
          </a:solidFill>
        </p:spPr>
        <p:txBody>
          <a:bodyPr lIns="360000" tIns="180000" bIns="90000" anchor="t" anchorCtr="0">
            <a:normAutofit/>
          </a:bodyPr>
          <a:lstStyle>
            <a:lvl1pPr marL="0" indent="0">
              <a:buFont typeface="Wingdings" pitchFamily="2" charset="2"/>
              <a:buNone/>
              <a:defRPr sz="4267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dirty="0" smtClean="0"/>
              <a:t>Vervang titel</a:t>
            </a:r>
          </a:p>
        </p:txBody>
      </p:sp>
      <p:sp>
        <p:nvSpPr>
          <p:cNvPr id="11" name="Tijdelijke aanduiding voor tekst 2"/>
          <p:cNvSpPr>
            <a:spLocks noGrp="1"/>
          </p:cNvSpPr>
          <p:nvPr>
            <p:ph idx="13" hasCustomPrompt="1"/>
          </p:nvPr>
        </p:nvSpPr>
        <p:spPr>
          <a:xfrm>
            <a:off x="0" y="404664"/>
            <a:ext cx="4060800" cy="223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nl-NL" dirty="0" smtClean="0"/>
              <a:t>Kies object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583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67808" y="274639"/>
            <a:ext cx="721459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Klik voor titel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4367808" y="1600201"/>
            <a:ext cx="7214592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nl-NL" dirty="0" smtClean="0"/>
              <a:t>Klik om tekst toe te voegen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9" name="Tijdelijke aanduiding voor tekst 2"/>
          <p:cNvSpPr>
            <a:spLocks noGrp="1"/>
          </p:cNvSpPr>
          <p:nvPr>
            <p:ph idx="13" hasCustomPrompt="1"/>
          </p:nvPr>
        </p:nvSpPr>
        <p:spPr>
          <a:xfrm>
            <a:off x="0" y="260648"/>
            <a:ext cx="40608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nl-NL" dirty="0" smtClean="0"/>
              <a:t>Kies object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085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0" y="474665"/>
            <a:ext cx="4060800" cy="1673225"/>
          </a:xfrm>
          <a:solidFill>
            <a:schemeClr val="bg1"/>
          </a:solidFill>
          <a:ln>
            <a:noFill/>
            <a:miter lim="800000"/>
            <a:headEnd/>
            <a:tailEnd/>
          </a:ln>
          <a:effectLst>
            <a:outerShdw blurRad="635000" dist="254000" dir="2700000" algn="ctr" rotWithShape="0">
              <a:srgbClr val="D9E3ED"/>
            </a:outerShdw>
          </a:effectLst>
        </p:spPr>
        <p:txBody>
          <a:bodyPr lIns="540000" tIns="90000" bIns="90000">
            <a:normAutofit/>
          </a:bodyPr>
          <a:lstStyle>
            <a:lvl1pPr algn="l">
              <a:defRPr sz="5333"/>
            </a:lvl1pPr>
          </a:lstStyle>
          <a:p>
            <a:pPr lvl="0"/>
            <a:r>
              <a:rPr lang="nl-NL" altLang="nl-NL" noProof="0" dirty="0" smtClean="0"/>
              <a:t>Bedankt</a:t>
            </a:r>
          </a:p>
        </p:txBody>
      </p:sp>
      <p:sp>
        <p:nvSpPr>
          <p:cNvPr id="8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4079776" y="2132855"/>
            <a:ext cx="8112224" cy="3880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baseline="0"/>
            </a:lvl1pPr>
          </a:lstStyle>
          <a:p>
            <a:pPr lvl="0"/>
            <a:r>
              <a:rPr lang="nl-NL" dirty="0" smtClean="0"/>
              <a:t>Kies object afbeelding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92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7351" y="5842398"/>
            <a:ext cx="3814232" cy="1122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351" y="1059715"/>
            <a:ext cx="3808952" cy="473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1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7351" y="5842398"/>
            <a:ext cx="3814232" cy="112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351" y="1059716"/>
            <a:ext cx="3808952" cy="473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40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784299" y="6227888"/>
            <a:ext cx="2844800" cy="241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46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FAEDA5-1AE8-453A-88D8-A52744F94CD5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23393" y="6229228"/>
            <a:ext cx="4918041" cy="216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rgbClr val="0046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23392" y="6445251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rgbClr val="0046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D5000C5-150F-408D-B134-06D0D5BA0B65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6021388"/>
            <a:ext cx="12192000" cy="0"/>
          </a:xfrm>
          <a:prstGeom prst="line">
            <a:avLst/>
          </a:prstGeom>
          <a:noFill/>
          <a:ln w="6350">
            <a:solidFill>
              <a:srgbClr val="00468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2400"/>
          </a:p>
        </p:txBody>
      </p:sp>
      <p:pic>
        <p:nvPicPr>
          <p:cNvPr id="12" name="Picture 8" descr="POL_Monogram_Logo_Blauw_RGB_300dpi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475" y="6032501"/>
            <a:ext cx="665051" cy="82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91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1219170" rtl="0" eaLnBrk="1" latinLnBrk="0" hangingPunct="1">
        <a:spcBef>
          <a:spcPct val="0"/>
        </a:spcBef>
        <a:buNone/>
        <a:defRPr sz="5867" b="1" kern="1200">
          <a:solidFill>
            <a:srgbClr val="0046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4267" kern="1200">
          <a:solidFill>
            <a:srgbClr val="0046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219170" indent="-609585" algn="l" defTabSz="121917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733" kern="1200">
          <a:solidFill>
            <a:srgbClr val="00468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rgbClr val="00468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-"/>
        <a:defRPr sz="2667" kern="1200">
          <a:solidFill>
            <a:srgbClr val="00468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rgbClr val="00468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Nulmeting </a:t>
            </a:r>
            <a:r>
              <a:rPr lang="nl-NL" dirty="0" err="1" smtClean="0"/>
              <a:t>Lessons</a:t>
            </a:r>
            <a:r>
              <a:rPr lang="nl-NL" dirty="0" smtClean="0"/>
              <a:t> </a:t>
            </a:r>
            <a:r>
              <a:rPr lang="nl-NL" dirty="0" err="1" smtClean="0"/>
              <a:t>learned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Programma </a:t>
            </a:r>
          </a:p>
          <a:p>
            <a:r>
              <a:rPr lang="nl-NL" dirty="0" smtClean="0"/>
              <a:t>Open op </a:t>
            </a:r>
            <a:r>
              <a:rPr lang="nl-NL" dirty="0" smtClean="0"/>
              <a:t>Orde</a:t>
            </a:r>
          </a:p>
          <a:p>
            <a:r>
              <a:rPr lang="nl-NL" dirty="0" smtClean="0"/>
              <a:t>November 2021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11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Werkwijze nulmeting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Sessie 1: Doorlopen van vragenlijst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Sessie 2: Verdere </a:t>
            </a:r>
            <a:r>
              <a:rPr lang="nl-NL" dirty="0" smtClean="0"/>
              <a:t>verdieping bevindingen en maatregelen</a:t>
            </a: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9059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Werkwijze workshop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Vrijdag 19 </a:t>
            </a:r>
            <a:r>
              <a:rPr lang="nl-NL" dirty="0" smtClean="0"/>
              <a:t>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Sessieduur: 2 uur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Meer gericht op de inhoud: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i="1" dirty="0" smtClean="0"/>
              <a:t>Wat betekent dit nou voor de organisatie?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i="1" dirty="0" smtClean="0"/>
              <a:t>Waar zitten de risico’s en welke maatregelen kunnen genomen worden?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i="1" dirty="0" smtClean="0"/>
              <a:t>Wat bekent dit voor ons werk?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Resultaat is input voor: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bijstelling </a:t>
            </a:r>
            <a:r>
              <a:rPr lang="nl-NL" dirty="0"/>
              <a:t>van het </a:t>
            </a:r>
            <a:r>
              <a:rPr lang="nl-NL" dirty="0" smtClean="0"/>
              <a:t>Actieplan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aanpassing van initiatieven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1278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Voorbereiding nulmeting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9600" y="1425352"/>
            <a:ext cx="11041227" cy="4680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Bedenk vooraf:</a:t>
            </a:r>
          </a:p>
          <a:p>
            <a:r>
              <a:rPr lang="nl-NL" dirty="0" smtClean="0"/>
              <a:t>Hoe nulmeting te gebruiken als strategisch instrument</a:t>
            </a:r>
          </a:p>
          <a:p>
            <a:pPr lvl="1"/>
            <a:r>
              <a:rPr lang="nl-NL" dirty="0" smtClean="0"/>
              <a:t>Rapportage naar BRC en intern</a:t>
            </a:r>
          </a:p>
          <a:p>
            <a:pPr lvl="1"/>
            <a:r>
              <a:rPr lang="nl-NL" dirty="0" smtClean="0"/>
              <a:t>Toetsen ontwikkeling volwassenheid</a:t>
            </a:r>
          </a:p>
          <a:p>
            <a:pPr lvl="1"/>
            <a:r>
              <a:rPr lang="nl-NL" dirty="0" smtClean="0"/>
              <a:t>Vervolgsessie wat te doen met bevindingen</a:t>
            </a:r>
          </a:p>
          <a:p>
            <a:pPr lvl="1"/>
            <a:r>
              <a:rPr lang="nl-NL" dirty="0" smtClean="0"/>
              <a:t>Hoe gaan de inzichten ons helpen technisch en qua organisatie</a:t>
            </a:r>
          </a:p>
          <a:p>
            <a:pPr lvl="1"/>
            <a:r>
              <a:rPr lang="nl-NL" dirty="0" smtClean="0"/>
              <a:t>Volgende actieplan, doelenboom</a:t>
            </a:r>
          </a:p>
          <a:p>
            <a:r>
              <a:rPr lang="nl-NL" dirty="0" smtClean="0"/>
              <a:t>Wat de link is met andere programma onderdelen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367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Voorbereiding </a:t>
            </a:r>
            <a:r>
              <a:rPr lang="nl-NL" dirty="0" smtClean="0"/>
              <a:t>eerste 1e </a:t>
            </a:r>
            <a:r>
              <a:rPr lang="nl-NL" dirty="0" smtClean="0"/>
              <a:t>sessie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9600" y="1374552"/>
            <a:ext cx="11041227" cy="468052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Zorgvuldige bred</a:t>
            </a:r>
            <a:r>
              <a:rPr lang="nl-NL" dirty="0" smtClean="0"/>
              <a:t>e s</a:t>
            </a:r>
            <a:r>
              <a:rPr lang="nl-NL" dirty="0" smtClean="0"/>
              <a:t>electie deelnemers, moet herhaalbaar zijn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Persoonlijke benadering, denk na over belang van deelnemer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Veel animo voor deelname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15 collega’s uitgenodigd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10 deelnemers aan de Teams sessie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4 vooraf ingevulde vragenlijsten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Ondersteuning van J&amp;V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817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Werkwijze </a:t>
            </a:r>
            <a:r>
              <a:rPr lang="nl-NL" dirty="0" smtClean="0"/>
              <a:t>meting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9600" y="1450752"/>
            <a:ext cx="11041227" cy="468052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Toelichting mediator, (her)gebruik </a:t>
            </a:r>
            <a:r>
              <a:rPr lang="nl-NL" dirty="0" err="1" smtClean="0"/>
              <a:t>menti</a:t>
            </a:r>
            <a:r>
              <a:rPr lang="nl-NL" dirty="0" smtClean="0"/>
              <a:t>-meter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Beoordeel </a:t>
            </a:r>
            <a:r>
              <a:rPr lang="nl-NL" dirty="0" smtClean="0"/>
              <a:t>het niet mooier dan het 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Discussie </a:t>
            </a:r>
            <a:r>
              <a:rPr lang="nl-NL" dirty="0" smtClean="0"/>
              <a:t>op basis van gegeven </a:t>
            </a:r>
            <a:r>
              <a:rPr lang="nl-NL" dirty="0" smtClean="0"/>
              <a:t>antwoorden. Eventueel herstemming </a:t>
            </a:r>
            <a:r>
              <a:rPr lang="nl-NL" dirty="0" smtClean="0"/>
              <a:t>om te komen tot overeenstemming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Wanneer volwassenheidsniveau bijna behaald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niveau </a:t>
            </a:r>
            <a:r>
              <a:rPr lang="nl-NL" dirty="0" smtClean="0">
                <a:sym typeface="Wingdings" panose="05000000000000000000" pitchFamily="2" charset="2"/>
              </a:rPr>
              <a:t>afronden </a:t>
            </a:r>
            <a:r>
              <a:rPr lang="nl-NL" dirty="0" smtClean="0">
                <a:sym typeface="Wingdings" panose="05000000000000000000" pitchFamily="2" charset="2"/>
              </a:rPr>
              <a:t>naar beneden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728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Bijvangst eerste sessie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3900" dirty="0" smtClean="0"/>
              <a:t>Bredere bewustwording op thema’s en werkgebieden van collega’s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3900" dirty="0" smtClean="0"/>
              <a:t>Samenhang actielijnen en initiatieven verduidelijkt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3900" dirty="0" smtClean="0"/>
              <a:t>Belang van Programma Open op Orde </a:t>
            </a:r>
            <a:r>
              <a:rPr lang="nl-NL" sz="3900" dirty="0" smtClean="0"/>
              <a:t>vergroot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3900" dirty="0" smtClean="0"/>
              <a:t>Toekomstige stakeholders </a:t>
            </a:r>
            <a:endParaRPr lang="nl-NL" sz="3900" dirty="0" smtClean="0"/>
          </a:p>
        </p:txBody>
      </p:sp>
    </p:spTree>
    <p:extLst>
      <p:ext uri="{BB962C8B-B14F-4D97-AF65-F5344CB8AC3E}">
        <p14:creationId xmlns:p14="http://schemas.microsoft.com/office/powerpoint/2010/main" val="58269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Einde presentatie</a:t>
            </a:r>
          </a:p>
          <a:p>
            <a:pPr marL="0" indent="0">
              <a:buNone/>
            </a:pPr>
            <a:r>
              <a:rPr lang="nl-NL" dirty="0" smtClean="0"/>
              <a:t>Vragen?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Back-up slides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13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Op- &amp; aanmerkingen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Door meervoudige vragen lastig eenduidig te antwoorden</a:t>
            </a:r>
          </a:p>
          <a:p>
            <a:r>
              <a:rPr lang="nl-NL" dirty="0" smtClean="0"/>
              <a:t>Antwoorden sluiten elkaar niet altijd uit</a:t>
            </a:r>
          </a:p>
          <a:p>
            <a:r>
              <a:rPr lang="nl-NL" dirty="0" smtClean="0"/>
              <a:t>Aanleiding is noodzakelijke openheid voor de burger. Dit is onderbelicht in de vragenlijst. </a:t>
            </a:r>
          </a:p>
          <a:p>
            <a:r>
              <a:rPr lang="nl-NL" dirty="0" smtClean="0"/>
              <a:t>Onduidelijkheid over vorm rapportage aan BRC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927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Achtergrond nulmeting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23391" y="1196752"/>
            <a:ext cx="11452067" cy="468052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/>
              <a:t>U</a:t>
            </a:r>
            <a:r>
              <a:rPr lang="nl-NL" dirty="0" smtClean="0"/>
              <a:t>itgevoerd langs </a:t>
            </a:r>
            <a:r>
              <a:rPr lang="nl-NL" dirty="0"/>
              <a:t>de </a:t>
            </a:r>
            <a:r>
              <a:rPr lang="nl-NL" b="1" dirty="0" smtClean="0"/>
              <a:t>4 </a:t>
            </a:r>
            <a:r>
              <a:rPr lang="nl-NL" b="1" dirty="0"/>
              <a:t>actielijnen van het generiek </a:t>
            </a:r>
            <a:r>
              <a:rPr lang="nl-NL" b="1" dirty="0" smtClean="0"/>
              <a:t>actieplan</a:t>
            </a:r>
            <a:r>
              <a:rPr lang="nl-NL" dirty="0"/>
              <a:t>:</a:t>
            </a:r>
            <a:endParaRPr lang="nl-NL" dirty="0" smtClean="0"/>
          </a:p>
          <a:p>
            <a:pPr marL="1352535" lvl="1" indent="-742950">
              <a:buFont typeface="+mj-lt"/>
              <a:buAutoNum type="arabicPeriod"/>
            </a:pPr>
            <a:r>
              <a:rPr lang="nl-NL" dirty="0" smtClean="0"/>
              <a:t>Professionals</a:t>
            </a:r>
          </a:p>
          <a:p>
            <a:pPr marL="1352535" lvl="1" indent="-742950">
              <a:buFont typeface="+mj-lt"/>
              <a:buAutoNum type="arabicPeriod"/>
            </a:pPr>
            <a:r>
              <a:rPr lang="nl-NL" dirty="0" smtClean="0"/>
              <a:t>Volume en de aard van informatie</a:t>
            </a:r>
          </a:p>
          <a:p>
            <a:pPr marL="1352535" lvl="1" indent="-742950">
              <a:buFont typeface="+mj-lt"/>
              <a:buAutoNum type="arabicPeriod"/>
            </a:pPr>
            <a:r>
              <a:rPr lang="nl-NL" dirty="0" smtClean="0"/>
              <a:t>Informatiesystemen</a:t>
            </a:r>
          </a:p>
          <a:p>
            <a:pPr marL="1352535" lvl="1" indent="-742950">
              <a:buFont typeface="+mj-lt"/>
              <a:buAutoNum type="arabicPeriod"/>
            </a:pPr>
            <a:r>
              <a:rPr lang="nl-NL" dirty="0" smtClean="0"/>
              <a:t>Bestuur en naleving</a:t>
            </a:r>
            <a:endParaRPr lang="nl-NL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/>
              <a:t>D</a:t>
            </a:r>
            <a:r>
              <a:rPr lang="nl-NL" dirty="0" smtClean="0"/>
              <a:t>ertigtal vragen over de </a:t>
            </a:r>
            <a:r>
              <a:rPr lang="nl-NL" dirty="0"/>
              <a:t>hoofddoelen en </a:t>
            </a:r>
            <a:r>
              <a:rPr lang="nl-NL" dirty="0" smtClean="0"/>
              <a:t>verbeterdoelen van het programma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Gebruikt om </a:t>
            </a:r>
            <a:r>
              <a:rPr lang="nl-NL" b="1" dirty="0" smtClean="0"/>
              <a:t>startsituatie</a:t>
            </a:r>
            <a:r>
              <a:rPr lang="nl-NL" dirty="0" smtClean="0"/>
              <a:t> en </a:t>
            </a:r>
            <a:r>
              <a:rPr lang="nl-NL" b="1" dirty="0" smtClean="0"/>
              <a:t>volwassenheidsniveau</a:t>
            </a:r>
            <a:r>
              <a:rPr lang="nl-NL" dirty="0" smtClean="0"/>
              <a:t> van overheidsorganisaties te bepalen</a:t>
            </a:r>
            <a:endParaRPr lang="nl-NL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Resultaat is een duidelijk overzicht van </a:t>
            </a:r>
            <a:r>
              <a:rPr lang="nl-NL" b="1" dirty="0" smtClean="0"/>
              <a:t>de </a:t>
            </a:r>
            <a:r>
              <a:rPr lang="nl-NL" b="1" dirty="0"/>
              <a:t>staat van de informatiehuishouding</a:t>
            </a:r>
            <a:r>
              <a:rPr lang="nl-NL" dirty="0"/>
              <a:t> en noodzakelijke </a:t>
            </a:r>
            <a:r>
              <a:rPr lang="nl-NL" b="1" dirty="0"/>
              <a:t>verbeterpunten</a:t>
            </a:r>
            <a:r>
              <a:rPr lang="nl-NL" dirty="0"/>
              <a:t>. </a:t>
            </a:r>
            <a:endParaRPr lang="nl-NL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Nulmeting </a:t>
            </a:r>
            <a:r>
              <a:rPr lang="nl-NL" dirty="0"/>
              <a:t>is één van de instrumenten </a:t>
            </a:r>
            <a:r>
              <a:rPr lang="nl-NL" dirty="0" smtClean="0"/>
              <a:t>van de </a:t>
            </a:r>
            <a:r>
              <a:rPr lang="nl-NL" dirty="0"/>
              <a:t>CIO Rijk en de kwartiermaker voor de regeringscommissaris </a:t>
            </a:r>
            <a:r>
              <a:rPr lang="nl-NL" dirty="0" smtClean="0"/>
              <a:t>voor </a:t>
            </a:r>
            <a:r>
              <a:rPr lang="nl-NL" b="1" dirty="0" smtClean="0"/>
              <a:t>verantwoorden </a:t>
            </a:r>
            <a:r>
              <a:rPr lang="nl-NL" b="1" dirty="0"/>
              <a:t>van</a:t>
            </a:r>
            <a:r>
              <a:rPr lang="nl-NL" dirty="0"/>
              <a:t> </a:t>
            </a:r>
            <a:r>
              <a:rPr lang="nl-NL" b="1" dirty="0"/>
              <a:t>financiële </a:t>
            </a:r>
            <a:r>
              <a:rPr lang="nl-NL" b="1" dirty="0" smtClean="0"/>
              <a:t>keuzes.</a:t>
            </a:r>
            <a:endParaRPr lang="nl-NL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Verplicht onderdeel</a:t>
            </a:r>
            <a:r>
              <a:rPr lang="nl-NL" dirty="0"/>
              <a:t>. </a:t>
            </a:r>
            <a:r>
              <a:rPr lang="nl-NL" b="1" dirty="0"/>
              <a:t>Uiterlijk 1 december</a:t>
            </a:r>
            <a:r>
              <a:rPr lang="nl-NL" dirty="0"/>
              <a:t> moeten de resultaten worden verstuurd naar de </a:t>
            </a:r>
            <a:r>
              <a:rPr lang="nl-NL" dirty="0" smtClean="0"/>
              <a:t>regeringscommissaris.</a:t>
            </a:r>
          </a:p>
        </p:txBody>
      </p:sp>
    </p:spTree>
    <p:extLst>
      <p:ext uri="{BB962C8B-B14F-4D97-AF65-F5344CB8AC3E}">
        <p14:creationId xmlns:p14="http://schemas.microsoft.com/office/powerpoint/2010/main" val="223558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Volwassenheidsniveaus </a:t>
            </a:r>
            <a:r>
              <a:rPr lang="nl-NL" sz="4400" dirty="0" smtClean="0"/>
              <a:t>voorbeeld</a:t>
            </a:r>
            <a:endParaRPr lang="nl-NL" sz="4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61" y="1983649"/>
            <a:ext cx="10577477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90652"/>
      </p:ext>
    </p:extLst>
  </p:cSld>
  <p:clrMapOvr>
    <a:masterClrMapping/>
  </p:clrMapOvr>
</p:sld>
</file>

<file path=ppt/theme/theme1.xml><?xml version="1.0" encoding="utf-8"?>
<a:theme xmlns:a="http://schemas.openxmlformats.org/drawingml/2006/main" name="NP sjabloon 2010-201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bg1"/>
        </a:solidFill>
        <a:ln w="12700">
          <a:noFill/>
          <a:miter lim="800000"/>
          <a:headEnd/>
          <a:tailEnd/>
        </a:ln>
        <a:effectLst>
          <a:outerShdw blurRad="635000" dist="254000" dir="2700000" algn="ctr" rotWithShape="0">
            <a:srgbClr val="D9E3ED"/>
          </a:outerShdw>
        </a:effectLst>
      </a:spPr>
      <a:bodyPr lIns="540000" anchor="ctr"/>
      <a:lstStyle>
        <a:defPPr eaLnBrk="1" hangingPunct="1">
          <a:spcBef>
            <a:spcPct val="50000"/>
          </a:spcBef>
          <a:defRPr sz="9600" b="1" dirty="0" smtClean="0">
            <a:solidFill>
              <a:srgbClr val="004682"/>
            </a:solidFill>
            <a:latin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FBAFDC-9E33-47D7-AE20-66EEA11987B4}"/>
</file>

<file path=customXml/itemProps2.xml><?xml version="1.0" encoding="utf-8"?>
<ds:datastoreItem xmlns:ds="http://schemas.openxmlformats.org/officeDocument/2006/customXml" ds:itemID="{5FF1F446-F348-4561-AECF-B57BA1232615}"/>
</file>

<file path=docProps/app.xml><?xml version="1.0" encoding="utf-8"?>
<Properties xmlns="http://schemas.openxmlformats.org/officeDocument/2006/extended-properties" xmlns:vt="http://schemas.openxmlformats.org/officeDocument/2006/docPropsVTypes">
  <Template>Basis teksttitel 16-9</Template>
  <TotalTime>1872</TotalTime>
  <Words>519</Words>
  <Application>Microsoft Office PowerPoint</Application>
  <PresentationFormat>Breedbeeld</PresentationFormat>
  <Paragraphs>77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NP sjabloon 2010-2013</vt:lpstr>
      <vt:lpstr>Nulmeting Lessons learned.</vt:lpstr>
      <vt:lpstr>Voorbereiding nulmeting</vt:lpstr>
      <vt:lpstr>Voorbereiding eerste 1e sessie</vt:lpstr>
      <vt:lpstr>Werkwijze meting</vt:lpstr>
      <vt:lpstr>Bijvangst eerste sessie</vt:lpstr>
      <vt:lpstr>PowerPoint-presentatie</vt:lpstr>
      <vt:lpstr>Op- &amp; aanmerkingen</vt:lpstr>
      <vt:lpstr>Achtergrond nulmeting</vt:lpstr>
      <vt:lpstr>Volwassenheidsniveaus voorbeeld</vt:lpstr>
      <vt:lpstr>Werkwijze nulmeting</vt:lpstr>
      <vt:lpstr>Werkwijze workshop 2</vt:lpstr>
    </vt:vector>
  </TitlesOfParts>
  <Company>Politie Nederland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Aa, Laurens van der (L.T.)</dc:creator>
  <cp:lastModifiedBy>Peereboom, Peter (P.J.)</cp:lastModifiedBy>
  <cp:revision>107</cp:revision>
  <dcterms:created xsi:type="dcterms:W3CDTF">2021-02-21T10:05:03Z</dcterms:created>
  <dcterms:modified xsi:type="dcterms:W3CDTF">2021-11-08T16:44:26Z</dcterms:modified>
</cp:coreProperties>
</file>