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93" r:id="rId2"/>
    <p:sldMasterId id="2147483930" r:id="rId3"/>
    <p:sldMasterId id="2147484004" r:id="rId4"/>
    <p:sldMasterId id="2147484041" r:id="rId5"/>
    <p:sldMasterId id="2147484078" r:id="rId6"/>
    <p:sldMasterId id="2147484152" r:id="rId7"/>
    <p:sldMasterId id="2147484189" r:id="rId8"/>
    <p:sldMasterId id="2147484226" r:id="rId9"/>
    <p:sldMasterId id="2147484300" r:id="rId10"/>
    <p:sldMasterId id="2147484337" r:id="rId11"/>
    <p:sldMasterId id="2147484374" r:id="rId12"/>
  </p:sldMasterIdLst>
  <p:notesMasterIdLst>
    <p:notesMasterId r:id="rId29"/>
  </p:notesMasterIdLst>
  <p:handoutMasterIdLst>
    <p:handoutMasterId r:id="rId30"/>
  </p:handoutMasterIdLst>
  <p:sldIdLst>
    <p:sldId id="256" r:id="rId13"/>
    <p:sldId id="258" r:id="rId14"/>
    <p:sldId id="259" r:id="rId15"/>
    <p:sldId id="260" r:id="rId16"/>
    <p:sldId id="261" r:id="rId17"/>
    <p:sldId id="263" r:id="rId18"/>
    <p:sldId id="2734" r:id="rId19"/>
    <p:sldId id="2738" r:id="rId20"/>
    <p:sldId id="2739" r:id="rId21"/>
    <p:sldId id="2740" r:id="rId22"/>
    <p:sldId id="2742" r:id="rId23"/>
    <p:sldId id="2743" r:id="rId24"/>
    <p:sldId id="2737" r:id="rId25"/>
    <p:sldId id="2745" r:id="rId26"/>
    <p:sldId id="2748" r:id="rId27"/>
    <p:sldId id="2756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D52A1C"/>
    <a:srgbClr val="D52B1E"/>
    <a:srgbClr val="38870D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94368" autoAdjust="0"/>
  </p:normalViewPr>
  <p:slideViewPr>
    <p:cSldViewPr snapToGrid="0">
      <p:cViewPr varScale="1">
        <p:scale>
          <a:sx n="94" d="100"/>
          <a:sy n="94" d="100"/>
        </p:scale>
        <p:origin x="536" y="5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17-4-2023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17-4-2023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D34612-DF11-4FD6-9B67-AF4303590F80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ECE85CF-19E5-4525-8D6E-7AD4439B65C3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58134B6-6043-4083-AC6F-A57D6D2A9B0B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27 februari 2017 | 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B13911A-25E6-48B6-939C-9C6596F325E0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644B285-0C69-4675-9536-8EF0DCE2E6E4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7" name="Afbeelding 6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A6A312-8330-45FA-8478-BE231086A333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27 februari 2017 | 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0C39E7E-B30A-4BEB-8CB8-A2DF389F666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strike="noStrik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BC202EE1-32A0-4EA9-A629-9F30F6C31AA8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7" name="Afbeelding 6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27 februari 2017 | Voettekst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april 2023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BA5E0FA-9490-48F2-980B-B1A0CFFB9C0F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DCA06F1-BCC8-460B-97C9-DC7CFF7F4338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18" Type="http://schemas.openxmlformats.org/officeDocument/2006/relationships/slideLayout" Target="../slideLayouts/slideLayout342.xml"/><Relationship Id="rId26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27.xml"/><Relationship Id="rId21" Type="http://schemas.openxmlformats.org/officeDocument/2006/relationships/slideLayout" Target="../slideLayouts/slideLayout345.xml"/><Relationship Id="rId34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5" Type="http://schemas.openxmlformats.org/officeDocument/2006/relationships/slideLayout" Target="../slideLayouts/slideLayout349.xml"/><Relationship Id="rId33" Type="http://schemas.openxmlformats.org/officeDocument/2006/relationships/slideLayout" Target="../slideLayouts/slideLayout35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44.xml"/><Relationship Id="rId29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24" Type="http://schemas.openxmlformats.org/officeDocument/2006/relationships/slideLayout" Target="../slideLayouts/slideLayout348.xml"/><Relationship Id="rId32" Type="http://schemas.openxmlformats.org/officeDocument/2006/relationships/slideLayout" Target="../slideLayouts/slideLayout356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23" Type="http://schemas.openxmlformats.org/officeDocument/2006/relationships/slideLayout" Target="../slideLayouts/slideLayout347.xml"/><Relationship Id="rId28" Type="http://schemas.openxmlformats.org/officeDocument/2006/relationships/slideLayout" Target="../slideLayouts/slideLayout352.xml"/><Relationship Id="rId36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34.xml"/><Relationship Id="rId19" Type="http://schemas.openxmlformats.org/officeDocument/2006/relationships/slideLayout" Target="../slideLayouts/slideLayout343.xml"/><Relationship Id="rId31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Relationship Id="rId22" Type="http://schemas.openxmlformats.org/officeDocument/2006/relationships/slideLayout" Target="../slideLayouts/slideLayout346.xml"/><Relationship Id="rId27" Type="http://schemas.openxmlformats.org/officeDocument/2006/relationships/slideLayout" Target="../slideLayouts/slideLayout351.xml"/><Relationship Id="rId30" Type="http://schemas.openxmlformats.org/officeDocument/2006/relationships/slideLayout" Target="../slideLayouts/slideLayout354.xml"/><Relationship Id="rId35" Type="http://schemas.openxmlformats.org/officeDocument/2006/relationships/slideLayout" Target="../slideLayouts/slideLayout3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63.xml"/><Relationship Id="rId21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slideLayout" Target="../slideLayouts/slideLayout385.xml"/><Relationship Id="rId33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32" Type="http://schemas.openxmlformats.org/officeDocument/2006/relationships/slideLayout" Target="../slideLayouts/slideLayout39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slideLayout" Target="../slideLayouts/slideLayout388.xml"/><Relationship Id="rId36" Type="http://schemas.openxmlformats.org/officeDocument/2006/relationships/theme" Target="../theme/theme11.xml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31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slideLayout" Target="../slideLayouts/slideLayout387.xml"/><Relationship Id="rId30" Type="http://schemas.openxmlformats.org/officeDocument/2006/relationships/slideLayout" Target="../slideLayouts/slideLayout390.xml"/><Relationship Id="rId35" Type="http://schemas.openxmlformats.org/officeDocument/2006/relationships/slideLayout" Target="../slideLayouts/slideLayout39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slideLayout" Target="../slideLayouts/slideLayout408.xml"/><Relationship Id="rId18" Type="http://schemas.openxmlformats.org/officeDocument/2006/relationships/slideLayout" Target="../slideLayouts/slideLayout413.xml"/><Relationship Id="rId26" Type="http://schemas.openxmlformats.org/officeDocument/2006/relationships/slideLayout" Target="../slideLayouts/slideLayout421.xml"/><Relationship Id="rId3" Type="http://schemas.openxmlformats.org/officeDocument/2006/relationships/slideLayout" Target="../slideLayouts/slideLayout398.xml"/><Relationship Id="rId21" Type="http://schemas.openxmlformats.org/officeDocument/2006/relationships/slideLayout" Target="../slideLayouts/slideLayout416.xml"/><Relationship Id="rId34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17" Type="http://schemas.openxmlformats.org/officeDocument/2006/relationships/slideLayout" Target="../slideLayouts/slideLayout412.xml"/><Relationship Id="rId25" Type="http://schemas.openxmlformats.org/officeDocument/2006/relationships/slideLayout" Target="../slideLayouts/slideLayout420.xml"/><Relationship Id="rId33" Type="http://schemas.openxmlformats.org/officeDocument/2006/relationships/slideLayout" Target="../slideLayouts/slideLayout42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97.xml"/><Relationship Id="rId16" Type="http://schemas.openxmlformats.org/officeDocument/2006/relationships/slideLayout" Target="../slideLayouts/slideLayout411.xml"/><Relationship Id="rId20" Type="http://schemas.openxmlformats.org/officeDocument/2006/relationships/slideLayout" Target="../slideLayouts/slideLayout415.xml"/><Relationship Id="rId29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24" Type="http://schemas.openxmlformats.org/officeDocument/2006/relationships/slideLayout" Target="../slideLayouts/slideLayout419.xml"/><Relationship Id="rId32" Type="http://schemas.openxmlformats.org/officeDocument/2006/relationships/slideLayout" Target="../slideLayouts/slideLayout427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400.xml"/><Relationship Id="rId15" Type="http://schemas.openxmlformats.org/officeDocument/2006/relationships/slideLayout" Target="../slideLayouts/slideLayout410.xml"/><Relationship Id="rId23" Type="http://schemas.openxmlformats.org/officeDocument/2006/relationships/slideLayout" Target="../slideLayouts/slideLayout418.xml"/><Relationship Id="rId28" Type="http://schemas.openxmlformats.org/officeDocument/2006/relationships/slideLayout" Target="../slideLayouts/slideLayout423.xml"/><Relationship Id="rId36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05.xml"/><Relationship Id="rId19" Type="http://schemas.openxmlformats.org/officeDocument/2006/relationships/slideLayout" Target="../slideLayouts/slideLayout414.xml"/><Relationship Id="rId31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slideLayout" Target="../slideLayouts/slideLayout409.xml"/><Relationship Id="rId22" Type="http://schemas.openxmlformats.org/officeDocument/2006/relationships/slideLayout" Target="../slideLayouts/slideLayout417.xml"/><Relationship Id="rId27" Type="http://schemas.openxmlformats.org/officeDocument/2006/relationships/slideLayout" Target="../slideLayouts/slideLayout422.xml"/><Relationship Id="rId30" Type="http://schemas.openxmlformats.org/officeDocument/2006/relationships/slideLayout" Target="../slideLayouts/slideLayout425.xml"/><Relationship Id="rId35" Type="http://schemas.openxmlformats.org/officeDocument/2006/relationships/slideLayout" Target="../slideLayouts/slideLayout4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37.xml"/><Relationship Id="rId34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slideLayout" Target="../slideLayouts/slideLayout241.xml"/><Relationship Id="rId33" Type="http://schemas.openxmlformats.org/officeDocument/2006/relationships/slideLayout" Target="../slideLayouts/slideLayout24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29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slideLayout" Target="../slideLayouts/slideLayout248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44.xml"/><Relationship Id="rId36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43.xml"/><Relationship Id="rId30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26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55.xml"/><Relationship Id="rId21" Type="http://schemas.openxmlformats.org/officeDocument/2006/relationships/slideLayout" Target="../slideLayouts/slideLayout273.xml"/><Relationship Id="rId34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5" Type="http://schemas.openxmlformats.org/officeDocument/2006/relationships/slideLayout" Target="../slideLayouts/slideLayout277.xml"/><Relationship Id="rId33" Type="http://schemas.openxmlformats.org/officeDocument/2006/relationships/slideLayout" Target="../slideLayouts/slideLayout28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slideLayout" Target="../slideLayouts/slideLayout272.xml"/><Relationship Id="rId29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76.xml"/><Relationship Id="rId32" Type="http://schemas.openxmlformats.org/officeDocument/2006/relationships/slideLayout" Target="../slideLayouts/slideLayout284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23" Type="http://schemas.openxmlformats.org/officeDocument/2006/relationships/slideLayout" Target="../slideLayouts/slideLayout275.xml"/><Relationship Id="rId28" Type="http://schemas.openxmlformats.org/officeDocument/2006/relationships/slideLayout" Target="../slideLayouts/slideLayout280.xml"/><Relationship Id="rId36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62.xml"/><Relationship Id="rId19" Type="http://schemas.openxmlformats.org/officeDocument/2006/relationships/slideLayout" Target="../slideLayouts/slideLayout271.xml"/><Relationship Id="rId31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Relationship Id="rId22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9.xml"/><Relationship Id="rId30" Type="http://schemas.openxmlformats.org/officeDocument/2006/relationships/slideLayout" Target="../slideLayouts/slideLayout282.xml"/><Relationship Id="rId35" Type="http://schemas.openxmlformats.org/officeDocument/2006/relationships/slideLayout" Target="../slideLayouts/slideLayout2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34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33" Type="http://schemas.openxmlformats.org/officeDocument/2006/relationships/slideLayout" Target="../slideLayouts/slideLayout32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20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slideLayout" Target="../slideLayouts/slideLayout316.xml"/><Relationship Id="rId36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slideLayout" Target="../slideLayouts/slideLayout315.xml"/><Relationship Id="rId30" Type="http://schemas.openxmlformats.org/officeDocument/2006/relationships/slideLayout" Target="../slideLayouts/slideLayout318.xml"/><Relationship Id="rId35" Type="http://schemas.openxmlformats.org/officeDocument/2006/relationships/slideLayout" Target="../slideLayouts/slideLayout3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4448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  <p:sldLayoutId id="2147483890" r:id="rId34"/>
    <p:sldLayoutId id="2147483891" r:id="rId35"/>
    <p:sldLayoutId id="214748389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457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  <p:sldLayoutId id="2147484321" r:id="rId21"/>
    <p:sldLayoutId id="2147484322" r:id="rId22"/>
    <p:sldLayoutId id="2147484323" r:id="rId23"/>
    <p:sldLayoutId id="2147484324" r:id="rId24"/>
    <p:sldLayoutId id="2147484325" r:id="rId25"/>
    <p:sldLayoutId id="2147484326" r:id="rId26"/>
    <p:sldLayoutId id="2147484327" r:id="rId27"/>
    <p:sldLayoutId id="2147484328" r:id="rId28"/>
    <p:sldLayoutId id="2147484329" r:id="rId29"/>
    <p:sldLayoutId id="2147484330" r:id="rId30"/>
    <p:sldLayoutId id="2147484331" r:id="rId31"/>
    <p:sldLayoutId id="2147484332" r:id="rId32"/>
    <p:sldLayoutId id="2147484333" r:id="rId33"/>
    <p:sldLayoutId id="2147484334" r:id="rId34"/>
    <p:sldLayoutId id="2147484335" r:id="rId35"/>
    <p:sldLayoutId id="214748433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40" r:id="rId2"/>
    <p:sldLayoutId id="2147484341" r:id="rId3"/>
    <p:sldLayoutId id="2147484342" r:id="rId4"/>
    <p:sldLayoutId id="2147484344" r:id="rId5"/>
    <p:sldLayoutId id="2147484345" r:id="rId6"/>
    <p:sldLayoutId id="2147484346" r:id="rId7"/>
    <p:sldLayoutId id="2147484347" r:id="rId8"/>
    <p:sldLayoutId id="2147484458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  <p:sldLayoutId id="2147484355" r:id="rId17"/>
    <p:sldLayoutId id="2147484356" r:id="rId18"/>
    <p:sldLayoutId id="2147484357" r:id="rId19"/>
    <p:sldLayoutId id="2147484358" r:id="rId20"/>
    <p:sldLayoutId id="2147484359" r:id="rId21"/>
    <p:sldLayoutId id="2147484360" r:id="rId22"/>
    <p:sldLayoutId id="2147484361" r:id="rId23"/>
    <p:sldLayoutId id="2147484362" r:id="rId24"/>
    <p:sldLayoutId id="2147484363" r:id="rId25"/>
    <p:sldLayoutId id="2147484364" r:id="rId26"/>
    <p:sldLayoutId id="2147484365" r:id="rId27"/>
    <p:sldLayoutId id="2147484366" r:id="rId28"/>
    <p:sldLayoutId id="2147484367" r:id="rId29"/>
    <p:sldLayoutId id="2147484368" r:id="rId30"/>
    <p:sldLayoutId id="2147484369" r:id="rId31"/>
    <p:sldLayoutId id="2147484370" r:id="rId32"/>
    <p:sldLayoutId id="2147484371" r:id="rId33"/>
    <p:sldLayoutId id="2147484372" r:id="rId34"/>
    <p:sldLayoutId id="2147484373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459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  <p:sldLayoutId id="2147484409" r:id="rId35"/>
    <p:sldLayoutId id="214748441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4449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445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451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452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069" r:id="rId28"/>
    <p:sldLayoutId id="2147484070" r:id="rId29"/>
    <p:sldLayoutId id="2147484071" r:id="rId30"/>
    <p:sldLayoutId id="2147484072" r:id="rId31"/>
    <p:sldLayoutId id="2147484073" r:id="rId32"/>
    <p:sldLayoutId id="2147484074" r:id="rId33"/>
    <p:sldLayoutId id="2147484075" r:id="rId34"/>
    <p:sldLayoutId id="2147484076" r:id="rId35"/>
    <p:sldLayoutId id="2147484077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453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  <p:sldLayoutId id="2147484100" r:id="rId22"/>
    <p:sldLayoutId id="2147484101" r:id="rId23"/>
    <p:sldLayoutId id="2147484102" r:id="rId24"/>
    <p:sldLayoutId id="2147484103" r:id="rId25"/>
    <p:sldLayoutId id="2147484104" r:id="rId26"/>
    <p:sldLayoutId id="2147484105" r:id="rId27"/>
    <p:sldLayoutId id="2147484106" r:id="rId28"/>
    <p:sldLayoutId id="2147484107" r:id="rId29"/>
    <p:sldLayoutId id="2147484108" r:id="rId30"/>
    <p:sldLayoutId id="2147484109" r:id="rId31"/>
    <p:sldLayoutId id="2147484110" r:id="rId32"/>
    <p:sldLayoutId id="2147484111" r:id="rId33"/>
    <p:sldLayoutId id="2147484112" r:id="rId34"/>
    <p:sldLayoutId id="2147484113" r:id="rId35"/>
    <p:sldLayoutId id="2147484114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454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  <p:sldLayoutId id="2147484181" r:id="rId29"/>
    <p:sldLayoutId id="2147484182" r:id="rId30"/>
    <p:sldLayoutId id="2147484183" r:id="rId31"/>
    <p:sldLayoutId id="2147484184" r:id="rId32"/>
    <p:sldLayoutId id="2147484185" r:id="rId33"/>
    <p:sldLayoutId id="2147484186" r:id="rId34"/>
    <p:sldLayoutId id="2147484187" r:id="rId35"/>
    <p:sldLayoutId id="214748418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455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  <p:sldLayoutId id="2147484219" r:id="rId30"/>
    <p:sldLayoutId id="2147484220" r:id="rId31"/>
    <p:sldLayoutId id="2147484221" r:id="rId32"/>
    <p:sldLayoutId id="2147484222" r:id="rId33"/>
    <p:sldLayoutId id="2147484223" r:id="rId34"/>
    <p:sldLayoutId id="2147484224" r:id="rId35"/>
    <p:sldLayoutId id="214748422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Voettekst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45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  <p:sldLayoutId id="2147484244" r:id="rId18"/>
    <p:sldLayoutId id="2147484245" r:id="rId19"/>
    <p:sldLayoutId id="2147484246" r:id="rId20"/>
    <p:sldLayoutId id="2147484247" r:id="rId21"/>
    <p:sldLayoutId id="2147484248" r:id="rId22"/>
    <p:sldLayoutId id="2147484249" r:id="rId23"/>
    <p:sldLayoutId id="2147484250" r:id="rId24"/>
    <p:sldLayoutId id="2147484251" r:id="rId25"/>
    <p:sldLayoutId id="2147484252" r:id="rId26"/>
    <p:sldLayoutId id="2147484253" r:id="rId27"/>
    <p:sldLayoutId id="2147484254" r:id="rId28"/>
    <p:sldLayoutId id="2147484255" r:id="rId29"/>
    <p:sldLayoutId id="2147484256" r:id="rId30"/>
    <p:sldLayoutId id="2147484257" r:id="rId31"/>
    <p:sldLayoutId id="2147484258" r:id="rId32"/>
    <p:sldLayoutId id="2147484259" r:id="rId33"/>
    <p:sldLayoutId id="2147484260" r:id="rId34"/>
    <p:sldLayoutId id="2147484261" r:id="rId35"/>
    <p:sldLayoutId id="214748426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Actieve openbaarmaking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stap voor stap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PLOOI </a:t>
            </a:r>
            <a:r>
              <a:rPr lang="nl-NL"/>
              <a:t>als verwijsindex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B6AAF2B-AF0B-4194-B5A9-FCA7BFB44B8C}" type="datetime4">
              <a:rPr lang="nl-NL" smtClean="0"/>
              <a:pPr/>
              <a:t>17 april 2023</a:t>
            </a:fld>
            <a:r>
              <a:rPr lang="en-US" dirty="0"/>
              <a:t> | </a:t>
            </a: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Openbaarmaking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FD2A23F-A823-0BC5-F9C5-809EC9CD8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nl-NL" sz="3800" dirty="0"/>
              <a:t>Werk aan de winkel voor bestuursorganen (met een beetje hulp van </a:t>
            </a:r>
            <a:r>
              <a:rPr lang="nl-NL" sz="3800" dirty="0" err="1"/>
              <a:t>Logius|KOOP</a:t>
            </a:r>
            <a:r>
              <a:rPr lang="nl-NL" sz="3800" dirty="0"/>
              <a:t>). </a:t>
            </a:r>
          </a:p>
          <a:p>
            <a:pPr>
              <a:lnSpc>
                <a:spcPct val="150000"/>
              </a:lnSpc>
            </a:pPr>
            <a:r>
              <a:rPr lang="nl-NL" sz="3800" dirty="0"/>
              <a:t>Bestuursorganen maken hun documenten actief openbaar en registreren waar zij hun documenten publiekelijk aanbieden in de </a:t>
            </a:r>
            <a:r>
              <a:rPr lang="nl-NL" sz="3800" dirty="0" err="1"/>
              <a:t>Woo</a:t>
            </a:r>
            <a:r>
              <a:rPr lang="nl-NL" sz="3800" dirty="0"/>
              <a:t>-index. </a:t>
            </a:r>
          </a:p>
          <a:p>
            <a:pPr>
              <a:lnSpc>
                <a:spcPct val="150000"/>
              </a:lnSpc>
            </a:pPr>
            <a:endParaRPr lang="nl-NL" sz="3800" dirty="0"/>
          </a:p>
          <a:p>
            <a:pPr>
              <a:lnSpc>
                <a:spcPct val="150000"/>
              </a:lnSpc>
            </a:pPr>
            <a:endParaRPr lang="nl-NL" sz="3800" dirty="0"/>
          </a:p>
          <a:p>
            <a:pPr>
              <a:lnSpc>
                <a:spcPct val="150000"/>
              </a:lnSpc>
            </a:pPr>
            <a:endParaRPr lang="nl-NL" sz="3800" dirty="0"/>
          </a:p>
          <a:p>
            <a:pPr>
              <a:lnSpc>
                <a:spcPct val="150000"/>
              </a:lnSpc>
            </a:pPr>
            <a:endParaRPr lang="nl-NL" sz="3800" dirty="0"/>
          </a:p>
          <a:p>
            <a:pPr>
              <a:lnSpc>
                <a:spcPct val="150000"/>
              </a:lnSpc>
            </a:pPr>
            <a:r>
              <a:rPr lang="nl-NL" sz="3800" dirty="0"/>
              <a:t>Registratie maken we zo eenvoudig mogelijk. We benutten een veelgebruikte bestaande applicatie. </a:t>
            </a:r>
          </a:p>
          <a:p>
            <a:pPr>
              <a:lnSpc>
                <a:spcPct val="150000"/>
              </a:lnSpc>
            </a:pPr>
            <a:r>
              <a:rPr lang="nl-NL" sz="3800" dirty="0"/>
              <a:t>Bij centraal beschikbare informatiecategorieën vult </a:t>
            </a:r>
            <a:r>
              <a:rPr lang="nl-NL" sz="3800" dirty="0" err="1"/>
              <a:t>Logius|KOOP</a:t>
            </a:r>
            <a:r>
              <a:rPr lang="nl-NL" sz="3800" dirty="0"/>
              <a:t> al de gegevens in.</a:t>
            </a:r>
            <a:br>
              <a:rPr lang="nl-NL" sz="3800" dirty="0"/>
            </a:br>
            <a:r>
              <a:rPr lang="nl-NL" sz="3800" dirty="0"/>
              <a:t>(zoals wet- &amp; regelgeving, Parlementaire documenten, organisatie- en contactgegevens)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2CC16E-00FA-87AB-2409-445B0FB3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Vullen van de </a:t>
            </a:r>
            <a:r>
              <a:rPr lang="nl-NL" dirty="0" err="1"/>
              <a:t>Woo</a:t>
            </a:r>
            <a:r>
              <a:rPr lang="nl-NL" dirty="0"/>
              <a:t>-index: 						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82A757-68A1-E055-4B27-922780BE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0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45F4DB3-53CE-4634-6A5D-36F862E53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319843"/>
            <a:ext cx="10923588" cy="39319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Aansluiting zo makkelijk mogelijk maken voor bestuursorganen. Welke informatie is nodig? </a:t>
            </a:r>
          </a:p>
          <a:p>
            <a:pPr>
              <a:lnSpc>
                <a:spcPct val="150000"/>
              </a:lnSpc>
            </a:pPr>
            <a:r>
              <a:rPr lang="nl-NL" dirty="0"/>
              <a:t>Voor actieve openbaarmaking verantwoordelijk bestuursorgaan*# </a:t>
            </a:r>
          </a:p>
          <a:p>
            <a:pPr>
              <a:lnSpc>
                <a:spcPct val="150000"/>
              </a:lnSpc>
            </a:pPr>
            <a:r>
              <a:rPr lang="nl-NL" dirty="0"/>
              <a:t>URL van documentverzameling*</a:t>
            </a:r>
          </a:p>
          <a:p>
            <a:pPr>
              <a:lnSpc>
                <a:spcPct val="150000"/>
              </a:lnSpc>
            </a:pPr>
            <a:r>
              <a:rPr lang="nl-NL" dirty="0"/>
              <a:t>Informatiecategorie*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Toelichting</a:t>
            </a:r>
          </a:p>
          <a:p>
            <a:pPr>
              <a:lnSpc>
                <a:spcPct val="150000"/>
              </a:lnSpc>
            </a:pPr>
            <a:r>
              <a:rPr lang="nl-NL" dirty="0"/>
              <a:t>Vrije </a:t>
            </a:r>
            <a:r>
              <a:rPr lang="nl-NL" dirty="0" err="1"/>
              <a:t>kardinaliteit</a:t>
            </a:r>
            <a:r>
              <a:rPr lang="nl-NL" dirty="0"/>
              <a:t> (</a:t>
            </a:r>
            <a:r>
              <a:rPr lang="nl-NL" b="0" i="0" dirty="0">
                <a:effectLst/>
                <a:latin typeface="arial" panose="020B0604020202020204" pitchFamily="34" charset="0"/>
              </a:rPr>
              <a:t>"een maat voor het aantal elementen in een verzameling“)</a:t>
            </a:r>
            <a:endParaRPr lang="nl-NL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/>
              <a:t>Eén URL kan meerdere categorieën bevatten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dirty="0"/>
              <a:t>Eén categorie kan over meerdere URL’s verspreid zijn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45CA53-5CE6-0A69-E45C-DDC54428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82871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Woo</a:t>
            </a:r>
            <a:r>
              <a:rPr lang="nl-NL" dirty="0"/>
              <a:t>-index: Wat?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43CC5B-BBFA-AF8C-65BB-E90F1AA6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AA7A143-CD11-6C9F-83BC-3786D6FBDF1A}"/>
              </a:ext>
            </a:extLst>
          </p:cNvPr>
          <p:cNvSpPr txBox="1"/>
          <p:nvPr/>
        </p:nvSpPr>
        <p:spPr>
          <a:xfrm>
            <a:off x="970296" y="4255449"/>
            <a:ext cx="3200400" cy="4963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  = verplicht veld</a:t>
            </a:r>
            <a:b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 automatisch gevuld</a:t>
            </a:r>
          </a:p>
        </p:txBody>
      </p:sp>
    </p:spTree>
    <p:extLst>
      <p:ext uri="{BB962C8B-B14F-4D97-AF65-F5344CB8AC3E}">
        <p14:creationId xmlns:p14="http://schemas.microsoft.com/office/powerpoint/2010/main" val="41498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6D11849-B8D1-7CB5-9B0F-41560C39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5BAE18-89E7-678B-EABF-4DB7094E5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2412"/>
            <a:ext cx="109728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A0DA2D-B32E-359E-ADB8-9159ECC0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828239-0C64-B7FA-1517-9A144836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7" y="1043436"/>
            <a:ext cx="12200677" cy="5814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0AF835-2506-C309-A751-E1EFC329A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85B7BC2-BBAC-AB88-AAA9-40D0D5CCC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r>
              <a:rPr lang="nl-NL" dirty="0"/>
              <a:t>De </a:t>
            </a:r>
            <a:r>
              <a:rPr lang="nl-NL" dirty="0" err="1"/>
              <a:t>Woo</a:t>
            </a:r>
            <a:r>
              <a:rPr lang="nl-NL" dirty="0"/>
              <a:t>-index kan zelfstandig worden benaderd door een ieder via het internet.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D2A569-9670-22FA-CF1C-2FD83740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/>
              <a:t>Raadpleging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EE56EF-E0C7-0C8C-80AB-1D73F8C1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086673"/>
            <a:ext cx="5003800" cy="3114865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67CE0A-E413-C045-E702-60475A382A4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7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8A3678-2FA8-08F1-2DC8-4C3B4911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We weten waar de geregistreerde informatie te vinden is en verwijzen gebruikers door. </a:t>
            </a:r>
          </a:p>
          <a:p>
            <a:pPr>
              <a:lnSpc>
                <a:spcPct val="150000"/>
              </a:lnSpc>
            </a:pPr>
            <a:r>
              <a:rPr lang="nl-NL" dirty="0"/>
              <a:t>Informatie wordt ten behoeve van de zoekfunctie alleen geïndexeerd, documenten worden niet centraal opgeslagen.</a:t>
            </a:r>
          </a:p>
          <a:p>
            <a:pPr>
              <a:lnSpc>
                <a:spcPct val="150000"/>
              </a:lnSpc>
            </a:pPr>
            <a:r>
              <a:rPr lang="nl-NL" dirty="0"/>
              <a:t>Een set aanbevelingen wordt opgesteld ten behoeve van optimalisatie van de zoekfunctie over alle bestuursorganen heen.  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B000F2-8C6D-A7F2-773F-D59A3EDF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Zoekfunctie: ‘Klikken’ en ‘</a:t>
            </a:r>
            <a:r>
              <a:rPr lang="nl-NL" dirty="0" err="1"/>
              <a:t>Harvesten</a:t>
            </a:r>
            <a:r>
              <a:rPr lang="nl-NL" dirty="0"/>
              <a:t>’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7F2940-D7AD-2A34-2F86-E8562BA5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8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7FD154F-E3D9-E064-49AB-F186A0B9A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9902">
            <a:off x="6236930" y="1822190"/>
            <a:ext cx="5637925" cy="3213617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3E4F1A-9D17-DBAE-8C5C-5B404FA4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/>
          <a:p>
            <a:r>
              <a:rPr lang="nl-NL" dirty="0"/>
              <a:t>Vragen?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98853-A14F-E52C-B833-E427C7CA3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Hartelijk</a:t>
            </a:r>
            <a:r>
              <a:rPr lang="en-US" dirty="0"/>
              <a:t> dank 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!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81AE547-D8D2-1A09-F641-B6A98EE35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999" y="1171575"/>
            <a:ext cx="5003801" cy="146367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063D54C-4818-B511-5854-0C4C2BAFA5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BEAA03-3715-21DC-0A06-3BC7FDF67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Woo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-index </a:t>
            </a:r>
          </a:p>
        </p:txBody>
      </p:sp>
    </p:spTree>
    <p:extLst>
      <p:ext uri="{BB962C8B-B14F-4D97-AF65-F5344CB8AC3E}">
        <p14:creationId xmlns:p14="http://schemas.microsoft.com/office/powerpoint/2010/main" val="28224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1BE5D-6915-45F4-8A6B-B0B7922F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afgelopen periode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705769-116A-4896-93A3-B1530B48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Woo</a:t>
            </a:r>
            <a:r>
              <a:rPr lang="nl-NL" dirty="0"/>
              <a:t> in werking getreden</a:t>
            </a:r>
          </a:p>
          <a:p>
            <a:r>
              <a:rPr lang="nl-NL" dirty="0"/>
              <a:t>Implementatiestrategie actieve openbaarmaking vastgesteld</a:t>
            </a:r>
          </a:p>
          <a:p>
            <a:r>
              <a:rPr lang="nl-NL" dirty="0" err="1"/>
              <a:t>KBA:Scenario-onderzoek</a:t>
            </a:r>
            <a:r>
              <a:rPr lang="nl-NL" dirty="0"/>
              <a:t> PLOOI</a:t>
            </a:r>
          </a:p>
          <a:p>
            <a:r>
              <a:rPr lang="nl-NL" dirty="0"/>
              <a:t>Beperkte doorontwikkeling</a:t>
            </a:r>
          </a:p>
          <a:p>
            <a:r>
              <a:rPr lang="nl-NL" dirty="0" err="1"/>
              <a:t>Afschaling</a:t>
            </a:r>
            <a:r>
              <a:rPr lang="nl-NL" dirty="0"/>
              <a:t> ontwikkelorganisatie</a:t>
            </a:r>
          </a:p>
          <a:p>
            <a:r>
              <a:rPr lang="nl-NL" dirty="0"/>
              <a:t>BIT toets PLOOI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72CE50-148F-457F-89A2-2419691621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C8A0DC-95B1-4BA6-8024-B8324249E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41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A4E61-5AD5-4361-B40A-F8C909A9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Implementatiestrategie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734F0E-780E-4437-BED9-72AEC0F2B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dirty="0"/>
              <a:t>Informatiecategorie gerichte aanpak</a:t>
            </a:r>
          </a:p>
          <a:p>
            <a:r>
              <a:rPr lang="nl-NL" dirty="0"/>
              <a:t>Starten met 4 categorieën:</a:t>
            </a:r>
            <a:br>
              <a:rPr lang="nl-NL" dirty="0"/>
            </a:br>
            <a:r>
              <a:rPr lang="nl-NL" dirty="0"/>
              <a:t>-bereikbaarheidsgegevens</a:t>
            </a:r>
            <a:br>
              <a:rPr lang="nl-NL" dirty="0"/>
            </a:br>
            <a:r>
              <a:rPr lang="nl-NL" dirty="0"/>
              <a:t>-convenanten</a:t>
            </a:r>
            <a:br>
              <a:rPr lang="nl-NL" dirty="0"/>
            </a:br>
            <a:r>
              <a:rPr lang="nl-NL" dirty="0"/>
              <a:t>-</a:t>
            </a:r>
            <a:r>
              <a:rPr lang="nl-NL" dirty="0" err="1"/>
              <a:t>Woo</a:t>
            </a:r>
            <a:r>
              <a:rPr lang="nl-NL" dirty="0"/>
              <a:t> verzoeken</a:t>
            </a:r>
            <a:br>
              <a:rPr lang="nl-NL" dirty="0"/>
            </a:br>
            <a:r>
              <a:rPr lang="nl-NL" dirty="0"/>
              <a:t>-vergaderstukken decentrale overheden</a:t>
            </a:r>
          </a:p>
          <a:p>
            <a:r>
              <a:rPr lang="nl-NL" dirty="0"/>
              <a:t>Wie klaar is kan aansluiten</a:t>
            </a:r>
          </a:p>
          <a:p>
            <a:r>
              <a:rPr lang="nl-NL" dirty="0"/>
              <a:t>KB als sluitstuk in het proces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A2CD9C-32B0-48B4-8744-B95B5E8E26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944B24-1258-4480-85C5-40E5AAEDD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628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6149B-DE4D-4F52-99EB-2EA6343E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KBA: scenario onderzoek Plooi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D76BA6-D134-497B-8D3D-9CE266D61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3 uiteenlopende scenario’s doorgerekend</a:t>
            </a:r>
          </a:p>
          <a:p>
            <a:r>
              <a:rPr lang="nl-NL" dirty="0"/>
              <a:t>Verplichting leidt niet tot lagere kosten</a:t>
            </a:r>
          </a:p>
          <a:p>
            <a:r>
              <a:rPr lang="nl-NL" dirty="0"/>
              <a:t>Scenario’s verschillen significant in kosten</a:t>
            </a:r>
          </a:p>
          <a:p>
            <a:r>
              <a:rPr lang="nl-NL" dirty="0"/>
              <a:t>Verschil scenario in ontwikkeling en eenvoudig scenario &gt;100mln </a:t>
            </a:r>
          </a:p>
          <a:p>
            <a:r>
              <a:rPr lang="nl-NL" dirty="0"/>
              <a:t>Baten moeilijk te kwantificeren </a:t>
            </a:r>
          </a:p>
          <a:p>
            <a:r>
              <a:rPr lang="nl-NL" dirty="0"/>
              <a:t>Functionele verschillen alleen kwalitatief te beschrijven. Inzicht in (toegevoegde) waarde ontbreekt.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A78EC6-F21F-4748-8F56-9BF0FC31D1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D542CC-B61A-4987-AEC7-203B4A801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03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3F8BA-CBFF-4916-AC29-81E3E037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BIT toets programma PLOOI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224C20-759C-42BD-A470-8CBFC81B83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AC-ICT zeer kritisch</a:t>
            </a:r>
          </a:p>
          <a:p>
            <a:r>
              <a:rPr lang="nl-NL" dirty="0"/>
              <a:t>Stop huidige opzet en kies snel te implementeren minimaal ontwerp</a:t>
            </a:r>
          </a:p>
          <a:p>
            <a:r>
              <a:rPr lang="nl-NL" dirty="0"/>
              <a:t>Start met een verwijsindex en daarop gebaseerde zoekmachine</a:t>
            </a:r>
          </a:p>
          <a:p>
            <a:r>
              <a:rPr lang="nl-NL" dirty="0"/>
              <a:t>Vertaal de </a:t>
            </a:r>
            <a:r>
              <a:rPr lang="nl-NL" dirty="0" err="1"/>
              <a:t>Woo</a:t>
            </a:r>
            <a:r>
              <a:rPr lang="nl-NL" dirty="0"/>
              <a:t> naar ICT eisen die niet door een minimale oplossing worden ingevuld. Indien nodig kan daarna verder worden ontwikkeld.</a:t>
            </a:r>
          </a:p>
          <a:p>
            <a:r>
              <a:rPr lang="nl-NL" dirty="0"/>
              <a:t>Zet de ingezette verbetering in de sturing door.</a:t>
            </a:r>
          </a:p>
          <a:p>
            <a:r>
              <a:rPr lang="nl-NL" dirty="0"/>
              <a:t>Verbeter de ICT ontwikkelaanpak.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670CCD-FB39-416B-B03A-0745DFB559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32A1B7-8965-428D-9DDD-68A046CAF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17 april 2023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033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82C4E-F700-48BA-9C86-5C1BC77A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ter harte genomen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D5F68E-7C25-4EC8-AE08-7FA27C11A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000" y="3749488"/>
            <a:ext cx="10923588" cy="2471925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Ontwikkeling PLOOI gestopt. Programma en operationele voorziening blijft ‘in de lucht’. </a:t>
            </a:r>
          </a:p>
          <a:p>
            <a:r>
              <a:rPr lang="nl-NL" dirty="0"/>
              <a:t>Stuurgroep 1-2-23 maatregelen verbetering sturing getroffen</a:t>
            </a:r>
          </a:p>
          <a:p>
            <a:r>
              <a:rPr lang="nl-NL" dirty="0"/>
              <a:t>Stuurgroep 22-2-23 besluit </a:t>
            </a:r>
            <a:r>
              <a:rPr lang="nl-NL" dirty="0" err="1"/>
              <a:t>Woo</a:t>
            </a:r>
            <a:r>
              <a:rPr lang="nl-NL" dirty="0"/>
              <a:t>-index met zoekfunctie, opdracht met start in Q2</a:t>
            </a:r>
          </a:p>
          <a:p>
            <a:pPr lvl="1"/>
            <a:r>
              <a:rPr lang="nl-NL" dirty="0"/>
              <a:t>Zelf zeggenschap waar je publiceert</a:t>
            </a:r>
          </a:p>
          <a:p>
            <a:pPr lvl="1"/>
            <a:r>
              <a:rPr lang="nl-NL" dirty="0"/>
              <a:t>Opslag aan de bron mogelijk, sluit aan op common </a:t>
            </a:r>
            <a:r>
              <a:rPr lang="nl-NL" dirty="0" err="1"/>
              <a:t>ground</a:t>
            </a:r>
            <a:endParaRPr lang="nl-NL" dirty="0"/>
          </a:p>
          <a:p>
            <a:pPr lvl="1"/>
            <a:r>
              <a:rPr lang="nl-NL" dirty="0"/>
              <a:t>Nu geen zware eisen voor bestuursorganen, wel aanbevelingen </a:t>
            </a:r>
            <a:r>
              <a:rPr lang="nl-NL" dirty="0" err="1"/>
              <a:t>tbv</a:t>
            </a:r>
            <a:r>
              <a:rPr lang="nl-NL" dirty="0"/>
              <a:t> zoekfunctie </a:t>
            </a:r>
          </a:p>
          <a:p>
            <a:pPr lvl="1"/>
            <a:r>
              <a:rPr lang="nl-NL" dirty="0"/>
              <a:t>‘Aansluiten’ collecties snel en eenvoudig</a:t>
            </a:r>
          </a:p>
          <a:p>
            <a:pPr lvl="1"/>
            <a:r>
              <a:rPr lang="nl-NL" dirty="0"/>
              <a:t>KOOP faciliteert voor centrale collecties</a:t>
            </a:r>
          </a:p>
          <a:p>
            <a:r>
              <a:rPr lang="nl-NL" dirty="0"/>
              <a:t>In Q2 </a:t>
            </a:r>
            <a:r>
              <a:rPr lang="nl-NL" dirty="0" err="1"/>
              <a:t>Woo</a:t>
            </a:r>
            <a:r>
              <a:rPr lang="nl-NL" dirty="0"/>
              <a:t>-index naar verwachting al operationeel, aansluiten vanaf Q3, zoekfunctie aparte stap</a:t>
            </a:r>
          </a:p>
          <a:p>
            <a:r>
              <a:rPr lang="nl-NL" dirty="0"/>
              <a:t>Bestuursorganen kunnen daarmee informatie actief openbaar maken volgens de </a:t>
            </a:r>
            <a:r>
              <a:rPr lang="nl-NL" dirty="0" err="1"/>
              <a:t>Woo</a:t>
            </a:r>
            <a:endParaRPr lang="nl-NL" dirty="0"/>
          </a:p>
          <a:p>
            <a:r>
              <a:rPr lang="nl-NL" dirty="0"/>
              <a:t>‘Uitrol’ conform implementatiestrategie</a:t>
            </a:r>
          </a:p>
          <a:p>
            <a:r>
              <a:rPr lang="nl-NL" dirty="0"/>
              <a:t>Visie op digitale infrastructuur </a:t>
            </a:r>
            <a:r>
              <a:rPr lang="nl-NL" dirty="0" err="1"/>
              <a:t>Woo</a:t>
            </a:r>
            <a:r>
              <a:rPr lang="nl-NL" dirty="0"/>
              <a:t> expliciteren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C79407-600D-4C0C-B063-5738B60E19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77C90C-7930-4B92-B56A-63CDEA35D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47EF775-05F8-4D0C-9300-69849B26FFE2}" type="datetime4">
              <a:rPr lang="nl-NL" smtClean="0"/>
              <a:pPr/>
              <a:t>17 april 2023</a:t>
            </a:fld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42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E9F2A4F-4178-6077-47E5-AE14CBD00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r>
              <a:rPr lang="nl-NL" sz="2000" dirty="0"/>
              <a:t>Naamgeving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Wat kun je er vinden? </a:t>
            </a:r>
            <a:br>
              <a:rPr lang="nl-NL" sz="2000" dirty="0"/>
            </a:br>
            <a:endParaRPr lang="nl-NL" sz="2000" dirty="0"/>
          </a:p>
          <a:p>
            <a:r>
              <a:rPr lang="nl-NL" sz="2000" dirty="0"/>
              <a:t>Vullen</a:t>
            </a:r>
          </a:p>
          <a:p>
            <a:pPr lvl="1"/>
            <a:r>
              <a:rPr lang="nl-NL" dirty="0"/>
              <a:t>Wie</a:t>
            </a:r>
          </a:p>
          <a:p>
            <a:pPr lvl="1"/>
            <a:r>
              <a:rPr lang="nl-NL" dirty="0"/>
              <a:t>Hoe</a:t>
            </a:r>
          </a:p>
          <a:p>
            <a:pPr lvl="1"/>
            <a:r>
              <a:rPr lang="nl-NL" dirty="0"/>
              <a:t>Wat</a:t>
            </a:r>
            <a:br>
              <a:rPr lang="nl-NL" dirty="0"/>
            </a:br>
            <a:endParaRPr lang="nl-NL" dirty="0"/>
          </a:p>
          <a:p>
            <a:r>
              <a:rPr lang="nl-NL" sz="2000" dirty="0"/>
              <a:t>Raadpleging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B27665-1C79-1A08-79B1-48BB29EA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 err="1"/>
              <a:t>Woo</a:t>
            </a:r>
            <a:r>
              <a:rPr lang="nl-NL" dirty="0"/>
              <a:t>-index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2E3D09-47BA-5AA4-584F-83FECB529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3" r="-4535"/>
          <a:stretch/>
        </p:blipFill>
        <p:spPr>
          <a:xfrm rot="21600000">
            <a:off x="637976" y="1999247"/>
            <a:ext cx="5542547" cy="3216438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8B926D-1B26-98E9-CAA6-AB01C3DBA42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AFFAF0-CB61-8FFE-8A8D-8FB080322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endParaRPr lang="nl-NL" dirty="0"/>
          </a:p>
          <a:p>
            <a:r>
              <a:rPr lang="nl-NL" dirty="0"/>
              <a:t>PLOOI als verwijsindex</a:t>
            </a:r>
          </a:p>
          <a:p>
            <a:r>
              <a:rPr lang="nl-NL" dirty="0"/>
              <a:t>Wegwijzer naar actief openbaar gemaakte documenten</a:t>
            </a:r>
          </a:p>
          <a:p>
            <a:r>
              <a:rPr lang="nl-NL" dirty="0"/>
              <a:t>Voor informatieaanbieders: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Woo</a:t>
            </a:r>
            <a:r>
              <a:rPr lang="nl-NL" dirty="0"/>
              <a:t>-index</a:t>
            </a:r>
          </a:p>
          <a:p>
            <a:r>
              <a:rPr lang="nl-NL" dirty="0"/>
              <a:t>Voor informatieafnemers:</a:t>
            </a:r>
            <a:br>
              <a:rPr lang="nl-NL" dirty="0"/>
            </a:br>
            <a:r>
              <a:rPr lang="nl-NL" dirty="0"/>
              <a:t>Overheid.nl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6DF04D-AD45-08AA-22CD-DDE29575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t">
            <a:normAutofit/>
          </a:bodyPr>
          <a:lstStyle/>
          <a:p>
            <a:r>
              <a:rPr lang="nl-NL" dirty="0"/>
              <a:t>  Naamgeving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74127F-5D5D-BE78-E1D3-0E729F0E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086673"/>
            <a:ext cx="5003800" cy="3114865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07B55F-4968-C7B3-FC41-D858A3314D9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28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F1986A-72CA-6D35-5F2E-EC8B5FC8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De </a:t>
            </a:r>
            <a:r>
              <a:rPr lang="nl-NL" sz="2200" dirty="0" err="1"/>
              <a:t>Woo</a:t>
            </a:r>
            <a:r>
              <a:rPr lang="nl-NL" sz="2200" dirty="0"/>
              <a:t>-index biedt overzicht van actief openbaar gemaakte documentverzamelingen en ontsluit deze op één plek. </a:t>
            </a:r>
            <a:br>
              <a:rPr lang="nl-NL" sz="2200" u="sng" dirty="0"/>
            </a:br>
            <a:endParaRPr lang="nl-NL" sz="2200" u="sng" dirty="0"/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200" dirty="0"/>
              <a:t>Alle in art 3.3 </a:t>
            </a:r>
            <a:r>
              <a:rPr lang="nl-NL" sz="2200" dirty="0" err="1"/>
              <a:t>Woo</a:t>
            </a:r>
            <a:r>
              <a:rPr lang="nl-NL" sz="2200" dirty="0"/>
              <a:t> genoemde informatiecategorieën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200" dirty="0"/>
              <a:t>Je vindt er verwijzingen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800B63-4B7C-01C8-84B7-80E2F3A4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er vinden?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212CC8-DD9A-4D98-F430-35ECBAA7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57434"/>
      </p:ext>
    </p:extLst>
  </p:cSld>
  <p:clrMapOvr>
    <a:masterClrMapping/>
  </p:clrMapOvr>
</p:sld>
</file>

<file path=ppt/theme/theme1.xml><?xml version="1.0" encoding="utf-8"?>
<a:theme xmlns:a="http://schemas.openxmlformats.org/drawingml/2006/main" name="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0.xml><?xml version="1.0" encoding="utf-8"?>
<a:theme xmlns:a="http://schemas.openxmlformats.org/drawingml/2006/main" name="Algemeen - Duit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1.xml><?xml version="1.0" encoding="utf-8"?>
<a:theme xmlns:a="http://schemas.openxmlformats.org/drawingml/2006/main" name="Algemeen - Duit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2.xml><?xml version="1.0" encoding="utf-8"?>
<a:theme xmlns:a="http://schemas.openxmlformats.org/drawingml/2006/main" name="Algemeen - Duit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meen - Nederland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3.xml><?xml version="1.0" encoding="utf-8"?>
<a:theme xmlns:a="http://schemas.openxmlformats.org/drawingml/2006/main" name="Algemeen - Nederland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4.xml><?xml version="1.0" encoding="utf-8"?>
<a:theme xmlns:a="http://schemas.openxmlformats.org/drawingml/2006/main" name="Algemeen - Engel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5.xml><?xml version="1.0" encoding="utf-8"?>
<a:theme xmlns:a="http://schemas.openxmlformats.org/drawingml/2006/main" name="Algemeen - Engel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6.xml><?xml version="1.0" encoding="utf-8"?>
<a:theme xmlns:a="http://schemas.openxmlformats.org/drawingml/2006/main" name="Algemeen - Engel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7.xml><?xml version="1.0" encoding="utf-8"?>
<a:theme xmlns:a="http://schemas.openxmlformats.org/drawingml/2006/main" name="Algemeen - Fran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8.xml><?xml version="1.0" encoding="utf-8"?>
<a:theme xmlns:a="http://schemas.openxmlformats.org/drawingml/2006/main" name="Algemeen - Fran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9.xml><?xml version="1.0" encoding="utf-8"?>
<a:theme xmlns:a="http://schemas.openxmlformats.org/drawingml/2006/main" name="Algemeen - Fran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ECE30-0182-4AED-96A8-1AA7107A9928}"/>
</file>

<file path=customXml/itemProps2.xml><?xml version="1.0" encoding="utf-8"?>
<ds:datastoreItem xmlns:ds="http://schemas.openxmlformats.org/officeDocument/2006/customXml" ds:itemID="{8AC4F781-1E03-4B48-BB30-DA913A2C33E1}"/>
</file>

<file path=docProps/app.xml><?xml version="1.0" encoding="utf-8"?>
<Properties xmlns="http://schemas.openxmlformats.org/officeDocument/2006/extended-properties" xmlns:vt="http://schemas.openxmlformats.org/officeDocument/2006/docPropsVTypes">
  <Template>BZK Presentatie - Algemeen</Template>
  <TotalTime>0</TotalTime>
  <Words>625</Words>
  <Application>Microsoft Office PowerPoint</Application>
  <PresentationFormat>Breedbeeld</PresentationFormat>
  <Paragraphs>118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12</vt:i4>
      </vt:variant>
      <vt:variant>
        <vt:lpstr>Diatitels</vt:lpstr>
      </vt:variant>
      <vt:variant>
        <vt:i4>16</vt:i4>
      </vt:variant>
    </vt:vector>
  </HeadingPairs>
  <TitlesOfParts>
    <vt:vector size="33" baseType="lpstr">
      <vt:lpstr>arial</vt:lpstr>
      <vt:lpstr>arial</vt:lpstr>
      <vt:lpstr>Calibri</vt:lpstr>
      <vt:lpstr>Verdana</vt:lpstr>
      <vt:lpstr>Wingdings</vt:lpstr>
      <vt:lpstr>BZK Presentatie - Algemeen</vt:lpstr>
      <vt:lpstr>Algemeen - Nederlands - Groen</vt:lpstr>
      <vt:lpstr>Algemeen - Nederlands - Rood</vt:lpstr>
      <vt:lpstr>Algemeen - Engels - Hemelblauw</vt:lpstr>
      <vt:lpstr>Algemeen - Engels - Groen</vt:lpstr>
      <vt:lpstr>Algemeen - Engels - Rood</vt:lpstr>
      <vt:lpstr>Algemeen - Frans - Hemelblauw</vt:lpstr>
      <vt:lpstr>Algemeen - Frans - Groen</vt:lpstr>
      <vt:lpstr>Algemeen - Frans - Rood</vt:lpstr>
      <vt:lpstr>Algemeen - Duits - Hemelblauw</vt:lpstr>
      <vt:lpstr>Algemeen - Duits - Groen</vt:lpstr>
      <vt:lpstr>Algemeen - Duits - Rood</vt:lpstr>
      <vt:lpstr>Actieve openbaarmaking  stap voor stap</vt:lpstr>
      <vt:lpstr>Stappen afgelopen periode</vt:lpstr>
      <vt:lpstr>Implementatiestrategie</vt:lpstr>
      <vt:lpstr>KBA: scenario onderzoek Plooi</vt:lpstr>
      <vt:lpstr>BIT toets programma PLOOI</vt:lpstr>
      <vt:lpstr>Advies ter harte genomen</vt:lpstr>
      <vt:lpstr>Woo-index</vt:lpstr>
      <vt:lpstr>  Naamgeving</vt:lpstr>
      <vt:lpstr>Wat kun je er vinden?</vt:lpstr>
      <vt:lpstr>Vullen van de Woo-index:       </vt:lpstr>
      <vt:lpstr>Woo-index: Wat? </vt:lpstr>
      <vt:lpstr>PowerPoint-presentatie</vt:lpstr>
      <vt:lpstr>PowerPoint-presentatie</vt:lpstr>
      <vt:lpstr>Raadpleging</vt:lpstr>
      <vt:lpstr>Zoekfunctie: ‘Klikken’ en ‘Harvesten’ </vt:lpstr>
      <vt:lpstr>Vragen?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Désirée Groeneveld</dc:creator>
  <cp:lastModifiedBy>Désirée Groeneveld</cp:lastModifiedBy>
  <cp:revision>16</cp:revision>
  <dcterms:created xsi:type="dcterms:W3CDTF">2017-02-27T13:28:55Z</dcterms:created>
  <dcterms:modified xsi:type="dcterms:W3CDTF">2023-04-17T06:20:36Z</dcterms:modified>
</cp:coreProperties>
</file>