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71" r:id="rId4"/>
    <p:sldId id="260" r:id="rId5"/>
    <p:sldId id="258" r:id="rId6"/>
    <p:sldId id="273" r:id="rId7"/>
    <p:sldId id="261" r:id="rId8"/>
    <p:sldId id="262" r:id="rId9"/>
    <p:sldId id="275" r:id="rId10"/>
    <p:sldId id="274" r:id="rId11"/>
    <p:sldId id="269" r:id="rId12"/>
    <p:sldId id="270" r:id="rId13"/>
    <p:sldId id="272" r:id="rId14"/>
    <p:sldId id="264" r:id="rId15"/>
    <p:sldId id="268" r:id="rId16"/>
    <p:sldId id="265" r:id="rId17"/>
    <p:sldId id="266" r:id="rId18"/>
    <p:sldId id="259"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98" autoAdjust="0"/>
  </p:normalViewPr>
  <p:slideViewPr>
    <p:cSldViewPr snapToGrid="0">
      <p:cViewPr varScale="1">
        <p:scale>
          <a:sx n="83" d="100"/>
          <a:sy n="83" d="100"/>
        </p:scale>
        <p:origin x="16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err="1">
                <a:solidFill>
                  <a:schemeClr val="accent1"/>
                </a:solidFill>
              </a:rPr>
              <a:t>Datagovernance</a:t>
            </a:r>
            <a:endParaRPr lang="en-US" dirty="0">
              <a:solidFill>
                <a:schemeClr val="accent1"/>
              </a:solidFill>
            </a:endParaRPr>
          </a:p>
        </c:rich>
      </c:tx>
      <c:layout>
        <c:manualLayout>
          <c:xMode val="edge"/>
          <c:yMode val="edge"/>
          <c:x val="0.33769588975286996"/>
          <c:y val="0.47400196537447786"/>
        </c:manualLayout>
      </c:layout>
      <c:overlay val="0"/>
      <c:spPr>
        <a:solidFill>
          <a:schemeClr val="bg1"/>
        </a:solid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nl-NL"/>
        </a:p>
      </c:txPr>
    </c:title>
    <c:autoTitleDeleted val="0"/>
    <c:plotArea>
      <c:layout>
        <c:manualLayout>
          <c:layoutTarget val="inner"/>
          <c:xMode val="edge"/>
          <c:yMode val="edge"/>
          <c:x val="0.10874126476377954"/>
          <c:y val="0"/>
          <c:w val="0.76845497047244093"/>
          <c:h val="1"/>
        </c:manualLayout>
      </c:layout>
      <c:doughnutChart>
        <c:varyColors val="1"/>
        <c:ser>
          <c:idx val="0"/>
          <c:order val="0"/>
          <c:tx>
            <c:strRef>
              <c:f>Blad1!$B$1</c:f>
              <c:strCache>
                <c:ptCount val="1"/>
                <c:pt idx="0">
                  <c:v>Verkoop</c:v>
                </c:pt>
              </c:strCache>
            </c:strRef>
          </c:tx>
          <c:spPr>
            <a:solidFill>
              <a:schemeClr val="accent1"/>
            </a:solidFill>
            <a:ln w="19050">
              <a:solidFill>
                <a:schemeClr val="bg1"/>
              </a:solidFill>
            </a:ln>
            <a:effectLst/>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3-9C19-4A9F-B82C-656F51B46D54}"/>
              </c:ext>
            </c:extLst>
          </c:dPt>
          <c:dPt>
            <c:idx val="1"/>
            <c:bubble3D val="0"/>
            <c:spPr>
              <a:solidFill>
                <a:schemeClr val="accent1"/>
              </a:solidFill>
              <a:ln w="19050">
                <a:solidFill>
                  <a:schemeClr val="bg1"/>
                </a:solidFill>
              </a:ln>
              <a:effectLst/>
            </c:spPr>
            <c:extLst>
              <c:ext xmlns:c16="http://schemas.microsoft.com/office/drawing/2014/chart" uri="{C3380CC4-5D6E-409C-BE32-E72D297353CC}">
                <c16:uniqueId val="{00000002-9C19-4A9F-B82C-656F51B46D54}"/>
              </c:ext>
            </c:extLst>
          </c:dPt>
          <c:dPt>
            <c:idx val="2"/>
            <c:bubble3D val="0"/>
            <c:spPr>
              <a:solidFill>
                <a:schemeClr val="accent1"/>
              </a:solidFill>
              <a:ln w="19050">
                <a:solidFill>
                  <a:schemeClr val="bg1"/>
                </a:solidFill>
              </a:ln>
              <a:effectLst/>
            </c:spPr>
            <c:extLst>
              <c:ext xmlns:c16="http://schemas.microsoft.com/office/drawing/2014/chart" uri="{C3380CC4-5D6E-409C-BE32-E72D297353CC}">
                <c16:uniqueId val="{00000001-9C19-4A9F-B82C-656F51B46D54}"/>
              </c:ext>
            </c:extLst>
          </c:dPt>
          <c:dPt>
            <c:idx val="3"/>
            <c:bubble3D val="0"/>
            <c:spPr>
              <a:solidFill>
                <a:schemeClr val="accent1"/>
              </a:solidFill>
              <a:ln w="19050">
                <a:solidFill>
                  <a:schemeClr val="bg1"/>
                </a:solidFill>
              </a:ln>
              <a:effectLst/>
            </c:spPr>
            <c:extLst>
              <c:ext xmlns:c16="http://schemas.microsoft.com/office/drawing/2014/chart" uri="{C3380CC4-5D6E-409C-BE32-E72D297353CC}">
                <c16:uniqueId val="{00000007-BBF6-486A-A960-ECB34115FACE}"/>
              </c:ext>
            </c:extLst>
          </c:dPt>
          <c:dPt>
            <c:idx val="4"/>
            <c:bubble3D val="0"/>
            <c:spPr>
              <a:solidFill>
                <a:schemeClr val="accent1"/>
              </a:solidFill>
              <a:ln w="19050">
                <a:solidFill>
                  <a:schemeClr val="bg1"/>
                </a:solidFill>
              </a:ln>
              <a:effectLst/>
            </c:spPr>
            <c:extLst>
              <c:ext xmlns:c16="http://schemas.microsoft.com/office/drawing/2014/chart" uri="{C3380CC4-5D6E-409C-BE32-E72D297353CC}">
                <c16:uniqueId val="{00000009-BBF6-486A-A960-ECB34115FACE}"/>
              </c:ext>
            </c:extLst>
          </c:dPt>
          <c:dPt>
            <c:idx val="5"/>
            <c:bubble3D val="0"/>
            <c:spPr>
              <a:solidFill>
                <a:schemeClr val="accent1"/>
              </a:solidFill>
              <a:ln w="19050">
                <a:solidFill>
                  <a:schemeClr val="bg1"/>
                </a:solidFill>
              </a:ln>
              <a:effectLst/>
            </c:spPr>
            <c:extLst>
              <c:ext xmlns:c16="http://schemas.microsoft.com/office/drawing/2014/chart" uri="{C3380CC4-5D6E-409C-BE32-E72D297353CC}">
                <c16:uniqueId val="{0000000B-BBF6-486A-A960-ECB34115FACE}"/>
              </c:ext>
            </c:extLst>
          </c:dPt>
          <c:dPt>
            <c:idx val="6"/>
            <c:bubble3D val="0"/>
            <c:spPr>
              <a:solidFill>
                <a:schemeClr val="accent1"/>
              </a:solidFill>
              <a:ln w="19050">
                <a:solidFill>
                  <a:schemeClr val="bg1"/>
                </a:solidFill>
              </a:ln>
              <a:effectLst/>
            </c:spPr>
            <c:extLst>
              <c:ext xmlns:c16="http://schemas.microsoft.com/office/drawing/2014/chart" uri="{C3380CC4-5D6E-409C-BE32-E72D297353CC}">
                <c16:uniqueId val="{0000000D-BBF6-486A-A960-ECB34115FACE}"/>
              </c:ext>
            </c:extLst>
          </c:dPt>
          <c:dPt>
            <c:idx val="7"/>
            <c:bubble3D val="0"/>
            <c:spPr>
              <a:solidFill>
                <a:schemeClr val="accent1"/>
              </a:solidFill>
              <a:ln w="19050">
                <a:solidFill>
                  <a:schemeClr val="bg1"/>
                </a:solidFill>
              </a:ln>
              <a:effectLst/>
            </c:spPr>
            <c:extLst>
              <c:ext xmlns:c16="http://schemas.microsoft.com/office/drawing/2014/chart" uri="{C3380CC4-5D6E-409C-BE32-E72D297353CC}">
                <c16:uniqueId val="{0000000F-BBF6-486A-A960-ECB34115FACE}"/>
              </c:ext>
            </c:extLst>
          </c:dPt>
          <c:dPt>
            <c:idx val="8"/>
            <c:bubble3D val="0"/>
            <c:spPr>
              <a:solidFill>
                <a:schemeClr val="accent1"/>
              </a:solidFill>
              <a:ln w="19050">
                <a:solidFill>
                  <a:schemeClr val="bg1"/>
                </a:solidFill>
              </a:ln>
              <a:effectLst/>
            </c:spPr>
            <c:extLst>
              <c:ext xmlns:c16="http://schemas.microsoft.com/office/drawing/2014/chart" uri="{C3380CC4-5D6E-409C-BE32-E72D297353CC}">
                <c16:uniqueId val="{00000011-BBF6-486A-A960-ECB34115FACE}"/>
              </c:ext>
            </c:extLst>
          </c:dPt>
          <c:dPt>
            <c:idx val="9"/>
            <c:bubble3D val="0"/>
            <c:spPr>
              <a:solidFill>
                <a:schemeClr val="accent1"/>
              </a:solidFill>
              <a:ln w="19050">
                <a:solidFill>
                  <a:schemeClr val="bg1"/>
                </a:solidFill>
              </a:ln>
              <a:effectLst/>
            </c:spPr>
            <c:extLst>
              <c:ext xmlns:c16="http://schemas.microsoft.com/office/drawing/2014/chart" uri="{C3380CC4-5D6E-409C-BE32-E72D297353CC}">
                <c16:uniqueId val="{00000013-BBF6-486A-A960-ECB34115FACE}"/>
              </c:ext>
            </c:extLst>
          </c:dPt>
          <c:dLbls>
            <c:spPr>
              <a:solidFill>
                <a:schemeClr val="accent1"/>
              </a:solidFill>
              <a:ln>
                <a:solidFill>
                  <a:schemeClr val="accent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0"/>
            <c:showCatName val="1"/>
            <c:showSerName val="0"/>
            <c:showPercent val="0"/>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Blad1!$A$2:$A$11</c:f>
              <c:strCache>
                <c:ptCount val="10"/>
                <c:pt idx="0">
                  <c:v>Data architectuur</c:v>
                </c:pt>
                <c:pt idx="1">
                  <c:v>Data modelling en 
ontwerp</c:v>
                </c:pt>
                <c:pt idx="2">
                  <c:v>Dataopslag en beheer</c:v>
                </c:pt>
                <c:pt idx="3">
                  <c:v>Dataveiligheid</c:v>
                </c:pt>
                <c:pt idx="4">
                  <c:v>Dataintegratie en interoperabiliteit</c:v>
                </c:pt>
                <c:pt idx="5">
                  <c:v>Documenten content</c:v>
                </c:pt>
                <c:pt idx="6">
                  <c:v>Referentie en masterdata</c:v>
                </c:pt>
                <c:pt idx="7">
                  <c:v>Datawarehousing en BI</c:v>
                </c:pt>
                <c:pt idx="8">
                  <c:v>Metadata</c:v>
                </c:pt>
                <c:pt idx="9">
                  <c:v>Datakwaliteit</c:v>
                </c:pt>
              </c:strCache>
            </c:strRef>
          </c:cat>
          <c:val>
            <c:numRef>
              <c:f>Blad1!$B$2:$B$11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0-9C19-4A9F-B82C-656F51B46D54}"/>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27000"/>
      </a:schemeClr>
    </a:solidFill>
    <a:ln w="9525" cap="flat" cmpd="sng" algn="ctr">
      <a:solidFill>
        <a:schemeClr val="bg1"/>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Verdana"/>
      </a:defRPr>
    </a:lvl1pPr>
    <a:lvl2pPr indent="228600" latinLnBrk="0">
      <a:defRPr sz="1200">
        <a:latin typeface="+mj-lt"/>
        <a:ea typeface="+mj-ea"/>
        <a:cs typeface="+mj-cs"/>
        <a:sym typeface="Verdana"/>
      </a:defRPr>
    </a:lvl2pPr>
    <a:lvl3pPr indent="457200" latinLnBrk="0">
      <a:defRPr sz="1200">
        <a:latin typeface="+mj-lt"/>
        <a:ea typeface="+mj-ea"/>
        <a:cs typeface="+mj-cs"/>
        <a:sym typeface="Verdana"/>
      </a:defRPr>
    </a:lvl3pPr>
    <a:lvl4pPr indent="685800" latinLnBrk="0">
      <a:defRPr sz="1200">
        <a:latin typeface="+mj-lt"/>
        <a:ea typeface="+mj-ea"/>
        <a:cs typeface="+mj-cs"/>
        <a:sym typeface="Verdana"/>
      </a:defRPr>
    </a:lvl4pPr>
    <a:lvl5pPr indent="914400" latinLnBrk="0">
      <a:defRPr sz="1200">
        <a:latin typeface="+mj-lt"/>
        <a:ea typeface="+mj-ea"/>
        <a:cs typeface="+mj-cs"/>
        <a:sym typeface="Verdana"/>
      </a:defRPr>
    </a:lvl5pPr>
    <a:lvl6pPr indent="1143000" latinLnBrk="0">
      <a:defRPr sz="1200">
        <a:latin typeface="+mj-lt"/>
        <a:ea typeface="+mj-ea"/>
        <a:cs typeface="+mj-cs"/>
        <a:sym typeface="Verdana"/>
      </a:defRPr>
    </a:lvl6pPr>
    <a:lvl7pPr indent="1371600" latinLnBrk="0">
      <a:defRPr sz="1200">
        <a:latin typeface="+mj-lt"/>
        <a:ea typeface="+mj-ea"/>
        <a:cs typeface="+mj-cs"/>
        <a:sym typeface="Verdana"/>
      </a:defRPr>
    </a:lvl7pPr>
    <a:lvl8pPr indent="1600200" latinLnBrk="0">
      <a:defRPr sz="1200">
        <a:latin typeface="+mj-lt"/>
        <a:ea typeface="+mj-ea"/>
        <a:cs typeface="+mj-cs"/>
        <a:sym typeface="Verdana"/>
      </a:defRPr>
    </a:lvl8pPr>
    <a:lvl9pPr indent="1828800" latinLnBrk="0">
      <a:defRPr sz="1200">
        <a:latin typeface="+mj-lt"/>
        <a:ea typeface="+mj-ea"/>
        <a:cs typeface="+mj-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3107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714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2357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735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4827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Oproeptekst van Rens voor meer inhoud</a:t>
            </a:r>
          </a:p>
        </p:txBody>
      </p:sp>
    </p:spTree>
    <p:extLst>
      <p:ext uri="{BB962C8B-B14F-4D97-AF65-F5344CB8AC3E}">
        <p14:creationId xmlns:p14="http://schemas.microsoft.com/office/powerpoint/2010/main" val="285320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03262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46119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19745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8353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04238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5334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9897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7509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3398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4852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3338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txBox="1">
            <a:spLocks noGrp="1"/>
          </p:cNvSpPr>
          <p:nvPr>
            <p:ph type="title"/>
          </p:nvPr>
        </p:nvSpPr>
        <p:spPr>
          <a:xfrm>
            <a:off x="259883" y="2537790"/>
            <a:ext cx="7603960" cy="1119810"/>
          </a:xfrm>
          <a:prstGeom prst="rect">
            <a:avLst/>
          </a:prstGeom>
        </p:spPr>
        <p:txBody>
          <a:bodyPr anchor="b"/>
          <a:lstStyle>
            <a:lvl1pPr>
              <a:defRPr sz="3200"/>
            </a:lvl1pPr>
          </a:lstStyle>
          <a:p>
            <a:r>
              <a:t>Titeltekst</a:t>
            </a:r>
          </a:p>
        </p:txBody>
      </p:sp>
      <p:sp>
        <p:nvSpPr>
          <p:cNvPr id="12" name="Hoofdtekst - niveau één…"/>
          <p:cNvSpPr txBox="1">
            <a:spLocks noGrp="1"/>
          </p:cNvSpPr>
          <p:nvPr>
            <p:ph type="body" sz="quarter" idx="1"/>
          </p:nvPr>
        </p:nvSpPr>
        <p:spPr>
          <a:xfrm>
            <a:off x="259882" y="3657598"/>
            <a:ext cx="7603960" cy="583098"/>
          </a:xfrm>
          <a:prstGeom prst="rect">
            <a:avLst/>
          </a:prstGeom>
        </p:spPr>
        <p:txBody>
          <a:bodyPr/>
          <a:lstStyle>
            <a:lvl1pPr marL="0" indent="0" algn="r">
              <a:buSzTx/>
              <a:buFontTx/>
              <a:buNone/>
              <a:defRPr sz="1800"/>
            </a:lvl1pPr>
            <a:lvl2pPr marL="0" indent="457200" algn="r">
              <a:buSzTx/>
              <a:buFontTx/>
              <a:buNone/>
              <a:defRPr sz="1800"/>
            </a:lvl2pPr>
            <a:lvl3pPr marL="0" indent="914400" algn="r">
              <a:buSzTx/>
              <a:buFontTx/>
              <a:buNone/>
              <a:defRPr sz="1800"/>
            </a:lvl3pPr>
            <a:lvl4pPr marL="0" indent="1371600" algn="r">
              <a:buSzTx/>
              <a:buFontTx/>
              <a:buNone/>
              <a:defRPr sz="1800"/>
            </a:lvl4pPr>
            <a:lvl5pPr marL="0" indent="1828800" algn="r">
              <a:buSzTx/>
              <a:buFontTx/>
              <a:buNone/>
              <a:defRPr sz="1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Tijdelijke aanduiding voor tekst 16"/>
          <p:cNvSpPr>
            <a:spLocks noGrp="1"/>
          </p:cNvSpPr>
          <p:nvPr>
            <p:ph type="body" sz="quarter" idx="13"/>
          </p:nvPr>
        </p:nvSpPr>
        <p:spPr>
          <a:xfrm>
            <a:off x="4446587" y="5168899"/>
            <a:ext cx="3417888" cy="264493"/>
          </a:xfrm>
          <a:prstGeom prst="rect">
            <a:avLst/>
          </a:prstGeom>
        </p:spPr>
        <p:txBody>
          <a:bodyPr/>
          <a:lstStyle/>
          <a:p>
            <a:pPr marL="0" indent="0" algn="r">
              <a:buSzTx/>
              <a:buFontTx/>
              <a:buNone/>
              <a:defRPr sz="1200">
                <a:solidFill>
                  <a:srgbClr val="808080"/>
                </a:solidFill>
              </a:defRPr>
            </a:pPr>
            <a:endParaRPr/>
          </a:p>
        </p:txBody>
      </p:sp>
      <p:sp>
        <p:nvSpPr>
          <p:cNvPr id="14" name="Tijdelijke aanduiding voor tekst 16"/>
          <p:cNvSpPr>
            <a:spLocks noGrp="1"/>
          </p:cNvSpPr>
          <p:nvPr>
            <p:ph type="body" sz="quarter" idx="14"/>
          </p:nvPr>
        </p:nvSpPr>
        <p:spPr>
          <a:xfrm>
            <a:off x="4446587" y="5460651"/>
            <a:ext cx="3417888" cy="264492"/>
          </a:xfrm>
          <a:prstGeom prst="rect">
            <a:avLst/>
          </a:prstGeom>
        </p:spPr>
        <p:txBody>
          <a:bodyPr/>
          <a:lstStyle/>
          <a:p>
            <a:pPr marL="0" indent="0" algn="r">
              <a:buSzTx/>
              <a:buFontTx/>
              <a:buNone/>
              <a:defRPr sz="1200">
                <a:solidFill>
                  <a:srgbClr val="808080"/>
                </a:solidFill>
              </a:defRPr>
            </a:pPr>
            <a:endParaRPr/>
          </a:p>
        </p:txBody>
      </p:sp>
      <p:sp>
        <p:nvSpPr>
          <p:cNvPr id="1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23"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ee objecten">
    <p:spTree>
      <p:nvGrpSpPr>
        <p:cNvPr id="1" name=""/>
        <p:cNvGrpSpPr/>
        <p:nvPr/>
      </p:nvGrpSpPr>
      <p:grpSpPr>
        <a:xfrm>
          <a:off x="0" y="0"/>
          <a:ext cx="0" cy="0"/>
          <a:chOff x="0" y="0"/>
          <a:chExt cx="0" cy="0"/>
        </a:xfrm>
      </p:grpSpPr>
      <p:sp>
        <p:nvSpPr>
          <p:cNvPr id="31"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40"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4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lot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55885" y="6397942"/>
            <a:ext cx="297916"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HjCYuons_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txBox="1">
            <a:spLocks noGrp="1"/>
          </p:cNvSpPr>
          <p:nvPr>
            <p:ph type="ctrTitle"/>
          </p:nvPr>
        </p:nvSpPr>
        <p:spPr>
          <a:xfrm>
            <a:off x="259883" y="2537790"/>
            <a:ext cx="7603960" cy="1119810"/>
          </a:xfrm>
          <a:prstGeom prst="rect">
            <a:avLst/>
          </a:prstGeom>
        </p:spPr>
        <p:txBody>
          <a:bodyPr/>
          <a:lstStyle/>
          <a:p>
            <a:r>
              <a:rPr lang="nl-NL" dirty="0" err="1"/>
              <a:t>Archiving</a:t>
            </a:r>
            <a:r>
              <a:rPr lang="nl-NL" dirty="0"/>
              <a:t> </a:t>
            </a:r>
            <a:r>
              <a:rPr lang="nl-NL" dirty="0" err="1"/>
              <a:t>by</a:t>
            </a:r>
            <a:r>
              <a:rPr lang="nl-NL" dirty="0"/>
              <a:t> Design</a:t>
            </a:r>
            <a:endParaRPr dirty="0"/>
          </a:p>
        </p:txBody>
      </p:sp>
      <p:sp>
        <p:nvSpPr>
          <p:cNvPr id="65" name="Ondertitel 2"/>
          <p:cNvSpPr txBox="1">
            <a:spLocks noGrp="1"/>
          </p:cNvSpPr>
          <p:nvPr>
            <p:ph type="subTitle" sz="quarter" idx="1"/>
          </p:nvPr>
        </p:nvSpPr>
        <p:spPr>
          <a:xfrm>
            <a:off x="259882" y="3657598"/>
            <a:ext cx="7603960" cy="583098"/>
          </a:xfrm>
          <a:prstGeom prst="rect">
            <a:avLst/>
          </a:prstGeom>
        </p:spPr>
        <p:txBody>
          <a:bodyPr/>
          <a:lstStyle/>
          <a:p>
            <a:r>
              <a:rPr lang="nl-NL" dirty="0"/>
              <a:t>Samenwerking in de praktijk</a:t>
            </a:r>
            <a:endParaRPr dirty="0"/>
          </a:p>
        </p:txBody>
      </p:sp>
      <p:sp>
        <p:nvSpPr>
          <p:cNvPr id="66" name="Tijdelijke aanduiding voor tekst 3"/>
          <p:cNvSpPr>
            <a:spLocks noGrp="1"/>
          </p:cNvSpPr>
          <p:nvPr>
            <p:ph type="body" idx="13"/>
          </p:nvPr>
        </p:nvSpPr>
        <p:spPr>
          <a:prstGeom prst="rect">
            <a:avLst/>
          </a:prstGeom>
        </p:spPr>
        <p:txBody>
          <a:bodyPr/>
          <a:lstStyle/>
          <a:p>
            <a:pPr marL="0" indent="0" algn="r">
              <a:buSzTx/>
              <a:buFontTx/>
              <a:buNone/>
              <a:defRPr sz="1200">
                <a:solidFill>
                  <a:srgbClr val="808080"/>
                </a:solidFill>
              </a:defRPr>
            </a:pPr>
            <a:endParaRPr/>
          </a:p>
        </p:txBody>
      </p:sp>
      <p:sp>
        <p:nvSpPr>
          <p:cNvPr id="67" name="Tijdelijke aanduiding voor tekst 4"/>
          <p:cNvSpPr>
            <a:spLocks noGrp="1"/>
          </p:cNvSpPr>
          <p:nvPr>
            <p:ph type="body" idx="14"/>
          </p:nvPr>
        </p:nvSpPr>
        <p:spPr>
          <a:prstGeom prst="rect">
            <a:avLst/>
          </a:prstGeom>
        </p:spPr>
        <p:txBody>
          <a:bodyPr/>
          <a:lstStyle/>
          <a:p>
            <a:pPr marL="0" indent="0" algn="r">
              <a:buSzTx/>
              <a:buFontTx/>
              <a:buNone/>
              <a:defRPr sz="1200">
                <a:solidFill>
                  <a:srgbClr val="808080"/>
                </a:solidFill>
              </a:defRPr>
            </a:pPr>
            <a:endParaRPr/>
          </a:p>
        </p:txBody>
      </p:sp>
      <p:pic>
        <p:nvPicPr>
          <p:cNvPr id="3" name="Afbeelding 2">
            <a:extLst>
              <a:ext uri="{FF2B5EF4-FFF2-40B4-BE49-F238E27FC236}">
                <a16:creationId xmlns:a16="http://schemas.microsoft.com/office/drawing/2014/main" id="{4633B781-8329-4313-B18B-81DDE14E8B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332" y="4147433"/>
            <a:ext cx="3064398" cy="204293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689098" y="758569"/>
            <a:ext cx="9266585" cy="410819"/>
          </a:xfrm>
          <a:prstGeom prst="rect">
            <a:avLst/>
          </a:prstGeom>
        </p:spPr>
        <p:txBody>
          <a:bodyPr/>
          <a:lstStyle/>
          <a:p>
            <a:pPr>
              <a:defRPr sz="2100"/>
            </a:pPr>
            <a:r>
              <a:rPr lang="nl-NL" dirty="0"/>
              <a:t> Gemeente Haarlem: Informatie en Participatie Platform</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149416" y="1265748"/>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441916" y="1785288"/>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endParaRPr lang="nl-NL" i="1" dirty="0"/>
          </a:p>
        </p:txBody>
      </p:sp>
      <p:pic>
        <p:nvPicPr>
          <p:cNvPr id="66" name="Afbeelding 65">
            <a:extLst>
              <a:ext uri="{FF2B5EF4-FFF2-40B4-BE49-F238E27FC236}">
                <a16:creationId xmlns:a16="http://schemas.microsoft.com/office/drawing/2014/main" id="{834B02B5-E10C-46C6-84B1-E48DA5FC2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775" y="3166450"/>
            <a:ext cx="4235225" cy="3691550"/>
          </a:xfrm>
          <a:prstGeom prst="rect">
            <a:avLst/>
          </a:prstGeom>
        </p:spPr>
      </p:pic>
      <p:sp>
        <p:nvSpPr>
          <p:cNvPr id="2" name="Tekstvak 1">
            <a:extLst>
              <a:ext uri="{FF2B5EF4-FFF2-40B4-BE49-F238E27FC236}">
                <a16:creationId xmlns:a16="http://schemas.microsoft.com/office/drawing/2014/main" id="{09754B54-B5AC-4ABB-9E4D-F683169F2447}"/>
              </a:ext>
            </a:extLst>
          </p:cNvPr>
          <p:cNvSpPr txBox="1"/>
          <p:nvPr/>
        </p:nvSpPr>
        <p:spPr>
          <a:xfrm>
            <a:off x="798652" y="2228673"/>
            <a:ext cx="986636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2400" b="0" i="1" u="none" strike="noStrike" cap="none" spc="0" normalizeH="0" baseline="0" dirty="0">
                <a:ln>
                  <a:noFill/>
                </a:ln>
                <a:solidFill>
                  <a:srgbClr val="000000"/>
                </a:solidFill>
                <a:effectLst/>
                <a:uFillTx/>
                <a:latin typeface="+mj-lt"/>
                <a:ea typeface="+mj-ea"/>
                <a:cs typeface="+mj-cs"/>
                <a:sym typeface="Verdana"/>
              </a:rPr>
              <a:t>‘IPP is het platform om alle relevante, voor Haarlem beschikbare, informatiebronnen te kunnen combineren en gebruiken…’</a:t>
            </a:r>
          </a:p>
        </p:txBody>
      </p:sp>
      <p:sp>
        <p:nvSpPr>
          <p:cNvPr id="7" name="Tekstvak 6">
            <a:extLst>
              <a:ext uri="{FF2B5EF4-FFF2-40B4-BE49-F238E27FC236}">
                <a16:creationId xmlns:a16="http://schemas.microsoft.com/office/drawing/2014/main" id="{77809ABB-8002-42E9-B021-24D1E168D085}"/>
              </a:ext>
            </a:extLst>
          </p:cNvPr>
          <p:cNvSpPr txBox="1"/>
          <p:nvPr/>
        </p:nvSpPr>
        <p:spPr>
          <a:xfrm>
            <a:off x="149416" y="6407556"/>
            <a:ext cx="986636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400" b="0" i="1" u="none" strike="noStrike" cap="none" spc="0" normalizeH="0" baseline="0" dirty="0">
                <a:ln>
                  <a:noFill/>
                </a:ln>
                <a:solidFill>
                  <a:srgbClr val="000000"/>
                </a:solidFill>
                <a:effectLst/>
                <a:uFillTx/>
                <a:latin typeface="+mj-lt"/>
                <a:ea typeface="+mj-ea"/>
                <a:cs typeface="+mj-cs"/>
                <a:sym typeface="Verdana"/>
              </a:rPr>
              <a:t>Bron: Nota IPP, gemeente Haarlem</a:t>
            </a:r>
          </a:p>
        </p:txBody>
      </p:sp>
    </p:spTree>
    <p:extLst>
      <p:ext uri="{BB962C8B-B14F-4D97-AF65-F5344CB8AC3E}">
        <p14:creationId xmlns:p14="http://schemas.microsoft.com/office/powerpoint/2010/main" val="31699455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 Gemeente Haarlem: Informatie en Participatie Platform</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149416" y="1265748"/>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441916" y="1785288"/>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endParaRPr lang="nl-NL" i="1" dirty="0"/>
          </a:p>
        </p:txBody>
      </p:sp>
      <p:grpSp>
        <p:nvGrpSpPr>
          <p:cNvPr id="2" name="Groep 1">
            <a:extLst>
              <a:ext uri="{FF2B5EF4-FFF2-40B4-BE49-F238E27FC236}">
                <a16:creationId xmlns:a16="http://schemas.microsoft.com/office/drawing/2014/main" id="{79513187-14EF-4A2C-B3E0-D512264E704A}"/>
              </a:ext>
            </a:extLst>
          </p:cNvPr>
          <p:cNvGrpSpPr/>
          <p:nvPr/>
        </p:nvGrpSpPr>
        <p:grpSpPr>
          <a:xfrm>
            <a:off x="1879936" y="2226731"/>
            <a:ext cx="8785080" cy="4138560"/>
            <a:chOff x="1755648" y="1680146"/>
            <a:chExt cx="8785080" cy="4138560"/>
          </a:xfrm>
        </p:grpSpPr>
        <p:sp>
          <p:nvSpPr>
            <p:cNvPr id="5" name="CustomShape 1">
              <a:extLst>
                <a:ext uri="{FF2B5EF4-FFF2-40B4-BE49-F238E27FC236}">
                  <a16:creationId xmlns:a16="http://schemas.microsoft.com/office/drawing/2014/main" id="{4D234134-880A-4130-AA98-41A006045A53}"/>
                </a:ext>
              </a:extLst>
            </p:cNvPr>
            <p:cNvSpPr/>
            <p:nvPr/>
          </p:nvSpPr>
          <p:spPr>
            <a:xfrm>
              <a:off x="3008088" y="1680146"/>
              <a:ext cx="6260040" cy="37872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6" name="CustomShape 2">
              <a:extLst>
                <a:ext uri="{FF2B5EF4-FFF2-40B4-BE49-F238E27FC236}">
                  <a16:creationId xmlns:a16="http://schemas.microsoft.com/office/drawing/2014/main" id="{E9325B37-22D8-4F59-896F-9B3916A848E0}"/>
                </a:ext>
              </a:extLst>
            </p:cNvPr>
            <p:cNvSpPr/>
            <p:nvPr/>
          </p:nvSpPr>
          <p:spPr>
            <a:xfrm>
              <a:off x="3008088" y="2859146"/>
              <a:ext cx="6260040" cy="37872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 name="CustomShape 3">
              <a:extLst>
                <a:ext uri="{FF2B5EF4-FFF2-40B4-BE49-F238E27FC236}">
                  <a16:creationId xmlns:a16="http://schemas.microsoft.com/office/drawing/2014/main" id="{DD1E3634-34CB-46E8-BAC1-1167803FFDED}"/>
                </a:ext>
              </a:extLst>
            </p:cNvPr>
            <p:cNvSpPr/>
            <p:nvPr/>
          </p:nvSpPr>
          <p:spPr>
            <a:xfrm>
              <a:off x="3026808" y="2156066"/>
              <a:ext cx="6260040" cy="61740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8" name="CustomShape 4">
              <a:extLst>
                <a:ext uri="{FF2B5EF4-FFF2-40B4-BE49-F238E27FC236}">
                  <a16:creationId xmlns:a16="http://schemas.microsoft.com/office/drawing/2014/main" id="{26795A5B-F0BD-49AF-A4B9-5173C44F90DC}"/>
                </a:ext>
              </a:extLst>
            </p:cNvPr>
            <p:cNvSpPr/>
            <p:nvPr/>
          </p:nvSpPr>
          <p:spPr>
            <a:xfrm>
              <a:off x="3008088" y="4038146"/>
              <a:ext cx="6260040" cy="81252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9" name="CustomShape 5">
              <a:extLst>
                <a:ext uri="{FF2B5EF4-FFF2-40B4-BE49-F238E27FC236}">
                  <a16:creationId xmlns:a16="http://schemas.microsoft.com/office/drawing/2014/main" id="{200A8589-4037-48CE-A783-A0F82C34C936}"/>
                </a:ext>
              </a:extLst>
            </p:cNvPr>
            <p:cNvSpPr/>
            <p:nvPr/>
          </p:nvSpPr>
          <p:spPr>
            <a:xfrm>
              <a:off x="3008088" y="3329306"/>
              <a:ext cx="6260040" cy="61740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0" name="CustomShape 6">
              <a:extLst>
                <a:ext uri="{FF2B5EF4-FFF2-40B4-BE49-F238E27FC236}">
                  <a16:creationId xmlns:a16="http://schemas.microsoft.com/office/drawing/2014/main" id="{99E31237-269F-4C42-B640-4F0773A837F0}"/>
                </a:ext>
              </a:extLst>
            </p:cNvPr>
            <p:cNvSpPr/>
            <p:nvPr/>
          </p:nvSpPr>
          <p:spPr>
            <a:xfrm>
              <a:off x="5024448" y="4908986"/>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Vernietigen</a:t>
              </a:r>
              <a:endParaRPr lang="es-HN" sz="680" b="0" strike="noStrike" spc="-1">
                <a:latin typeface="Arial"/>
              </a:endParaRPr>
            </a:p>
          </p:txBody>
        </p:sp>
        <p:sp>
          <p:nvSpPr>
            <p:cNvPr id="11" name="CustomShape 7">
              <a:extLst>
                <a:ext uri="{FF2B5EF4-FFF2-40B4-BE49-F238E27FC236}">
                  <a16:creationId xmlns:a16="http://schemas.microsoft.com/office/drawing/2014/main" id="{AC3DE03B-1975-42F4-95A4-38EECB26F898}"/>
                </a:ext>
              </a:extLst>
            </p:cNvPr>
            <p:cNvSpPr/>
            <p:nvPr/>
          </p:nvSpPr>
          <p:spPr>
            <a:xfrm>
              <a:off x="9438768" y="3388346"/>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Publiceren</a:t>
              </a:r>
              <a:endParaRPr lang="es-HN" sz="680" b="0" strike="noStrike" spc="-1">
                <a:latin typeface="Arial"/>
              </a:endParaRPr>
            </a:p>
          </p:txBody>
        </p:sp>
        <p:sp>
          <p:nvSpPr>
            <p:cNvPr id="12" name="CustomShape 8">
              <a:extLst>
                <a:ext uri="{FF2B5EF4-FFF2-40B4-BE49-F238E27FC236}">
                  <a16:creationId xmlns:a16="http://schemas.microsoft.com/office/drawing/2014/main" id="{B32E231E-1941-4F80-9235-17F726114CDA}"/>
                </a:ext>
              </a:extLst>
            </p:cNvPr>
            <p:cNvSpPr/>
            <p:nvPr/>
          </p:nvSpPr>
          <p:spPr>
            <a:xfrm>
              <a:off x="5721408" y="4143266"/>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DMS</a:t>
              </a:r>
              <a:endParaRPr lang="es-HN" sz="680" b="0" strike="noStrike" spc="-1">
                <a:latin typeface="Arial"/>
              </a:endParaRPr>
            </a:p>
            <a:p>
              <a:pPr algn="ctr">
                <a:lnSpc>
                  <a:spcPct val="100000"/>
                </a:lnSpc>
              </a:pPr>
              <a:endParaRPr lang="es-HN" sz="680" b="0" strike="noStrike" spc="-1">
                <a:latin typeface="Arial"/>
              </a:endParaRPr>
            </a:p>
          </p:txBody>
        </p:sp>
        <p:sp>
          <p:nvSpPr>
            <p:cNvPr id="13" name="CustomShape 9">
              <a:extLst>
                <a:ext uri="{FF2B5EF4-FFF2-40B4-BE49-F238E27FC236}">
                  <a16:creationId xmlns:a16="http://schemas.microsoft.com/office/drawing/2014/main" id="{08BCFE45-A2D3-4F17-9116-522824055199}"/>
                </a:ext>
              </a:extLst>
            </p:cNvPr>
            <p:cNvSpPr/>
            <p:nvPr/>
          </p:nvSpPr>
          <p:spPr>
            <a:xfrm>
              <a:off x="6936408" y="4143266"/>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I-schijf</a:t>
              </a:r>
              <a:endParaRPr lang="es-HN" sz="680" b="0" strike="noStrike" spc="-1">
                <a:latin typeface="Arial"/>
              </a:endParaRPr>
            </a:p>
            <a:p>
              <a:pPr algn="ctr">
                <a:lnSpc>
                  <a:spcPct val="100000"/>
                </a:lnSpc>
              </a:pPr>
              <a:endParaRPr lang="es-HN" sz="680" b="0" strike="noStrike" spc="-1">
                <a:latin typeface="Arial"/>
              </a:endParaRPr>
            </a:p>
          </p:txBody>
        </p:sp>
        <p:sp>
          <p:nvSpPr>
            <p:cNvPr id="14" name="CustomShape 10">
              <a:extLst>
                <a:ext uri="{FF2B5EF4-FFF2-40B4-BE49-F238E27FC236}">
                  <a16:creationId xmlns:a16="http://schemas.microsoft.com/office/drawing/2014/main" id="{B3430319-6C9E-4B19-8734-37A6E54661B6}"/>
                </a:ext>
              </a:extLst>
            </p:cNvPr>
            <p:cNvSpPr/>
            <p:nvPr/>
          </p:nvSpPr>
          <p:spPr>
            <a:xfrm>
              <a:off x="8151408" y="4136066"/>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Intern </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E-Depot</a:t>
              </a:r>
              <a:endParaRPr lang="es-HN" sz="680" b="0" strike="noStrike" spc="-1">
                <a:latin typeface="Arial"/>
              </a:endParaRPr>
            </a:p>
            <a:p>
              <a:pPr algn="ctr">
                <a:lnSpc>
                  <a:spcPct val="100000"/>
                </a:lnSpc>
              </a:pPr>
              <a:endParaRPr lang="es-HN" sz="680" b="0" strike="noStrike" spc="-1">
                <a:latin typeface="Arial"/>
              </a:endParaRPr>
            </a:p>
          </p:txBody>
        </p:sp>
        <p:sp>
          <p:nvSpPr>
            <p:cNvPr id="15" name="CustomShape 11">
              <a:extLst>
                <a:ext uri="{FF2B5EF4-FFF2-40B4-BE49-F238E27FC236}">
                  <a16:creationId xmlns:a16="http://schemas.microsoft.com/office/drawing/2014/main" id="{48675D50-169A-4175-B187-72B356A08144}"/>
                </a:ext>
              </a:extLst>
            </p:cNvPr>
            <p:cNvSpPr/>
            <p:nvPr/>
          </p:nvSpPr>
          <p:spPr>
            <a:xfrm>
              <a:off x="9515448" y="4143266"/>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Extern</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E-Depot</a:t>
              </a:r>
              <a:endParaRPr lang="es-HN" sz="680" b="0" strike="noStrike" spc="-1">
                <a:latin typeface="Arial"/>
              </a:endParaRPr>
            </a:p>
            <a:p>
              <a:pPr algn="ctr">
                <a:lnSpc>
                  <a:spcPct val="100000"/>
                </a:lnSpc>
              </a:pPr>
              <a:endParaRPr lang="es-HN" sz="680" b="0" strike="noStrike" spc="-1">
                <a:latin typeface="Arial"/>
              </a:endParaRPr>
            </a:p>
          </p:txBody>
        </p:sp>
        <p:sp>
          <p:nvSpPr>
            <p:cNvPr id="16" name="CustomShape 12">
              <a:extLst>
                <a:ext uri="{FF2B5EF4-FFF2-40B4-BE49-F238E27FC236}">
                  <a16:creationId xmlns:a16="http://schemas.microsoft.com/office/drawing/2014/main" id="{20DBE7DE-E45D-49BC-89B5-D8DD4DC6C223}"/>
                </a:ext>
              </a:extLst>
            </p:cNvPr>
            <p:cNvSpPr/>
            <p:nvPr/>
          </p:nvSpPr>
          <p:spPr>
            <a:xfrm>
              <a:off x="1755648" y="2321306"/>
              <a:ext cx="1251000" cy="2725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a:solidFill>
                    <a:srgbClr val="000000"/>
                  </a:solidFill>
                  <a:latin typeface="Arial"/>
                  <a:ea typeface="DejaVu Sans"/>
                </a:rPr>
                <a:t>Businessrules</a:t>
              </a:r>
              <a:endParaRPr lang="es-HN" sz="1350" b="0" strike="noStrike" spc="-1">
                <a:latin typeface="Arial"/>
              </a:endParaRPr>
            </a:p>
          </p:txBody>
        </p:sp>
        <p:sp>
          <p:nvSpPr>
            <p:cNvPr id="17" name="CustomShape 13">
              <a:extLst>
                <a:ext uri="{FF2B5EF4-FFF2-40B4-BE49-F238E27FC236}">
                  <a16:creationId xmlns:a16="http://schemas.microsoft.com/office/drawing/2014/main" id="{AE31A97B-71EB-4325-BAD3-E63163400BE2}"/>
                </a:ext>
              </a:extLst>
            </p:cNvPr>
            <p:cNvSpPr/>
            <p:nvPr/>
          </p:nvSpPr>
          <p:spPr>
            <a:xfrm>
              <a:off x="1774368" y="3499946"/>
              <a:ext cx="1251000" cy="2725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a:solidFill>
                    <a:srgbClr val="000000"/>
                  </a:solidFill>
                  <a:latin typeface="Arial"/>
                  <a:ea typeface="DejaVu Sans"/>
                </a:rPr>
                <a:t>Services</a:t>
              </a:r>
              <a:endParaRPr lang="es-HN" sz="1350" b="0" strike="noStrike" spc="-1">
                <a:latin typeface="Arial"/>
              </a:endParaRPr>
            </a:p>
          </p:txBody>
        </p:sp>
        <p:sp>
          <p:nvSpPr>
            <p:cNvPr id="18" name="CustomShape 14">
              <a:extLst>
                <a:ext uri="{FF2B5EF4-FFF2-40B4-BE49-F238E27FC236}">
                  <a16:creationId xmlns:a16="http://schemas.microsoft.com/office/drawing/2014/main" id="{CEB0B700-280B-4D02-9715-D29DB4229174}"/>
                </a:ext>
              </a:extLst>
            </p:cNvPr>
            <p:cNvSpPr/>
            <p:nvPr/>
          </p:nvSpPr>
          <p:spPr>
            <a:xfrm>
              <a:off x="1793088" y="4306706"/>
              <a:ext cx="1251000" cy="3751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a:solidFill>
                    <a:srgbClr val="000000"/>
                  </a:solidFill>
                  <a:latin typeface="Arial"/>
                  <a:ea typeface="DejaVu Sans"/>
                </a:rPr>
                <a:t>Datalaag</a:t>
              </a:r>
              <a:endParaRPr lang="es-HN" sz="1350" b="0" strike="noStrike" spc="-1">
                <a:latin typeface="Arial"/>
              </a:endParaRPr>
            </a:p>
            <a:p>
              <a:pPr>
                <a:lnSpc>
                  <a:spcPct val="100000"/>
                </a:lnSpc>
              </a:pPr>
              <a:r>
                <a:rPr lang="es-HN" sz="680" b="0" strike="noStrike" spc="-1">
                  <a:solidFill>
                    <a:srgbClr val="000000"/>
                  </a:solidFill>
                  <a:latin typeface="Arial"/>
                  <a:ea typeface="DejaVu Sans"/>
                </a:rPr>
                <a:t>informatieobjecten</a:t>
              </a:r>
              <a:endParaRPr lang="es-HN" sz="680" b="0" strike="noStrike" spc="-1">
                <a:latin typeface="Arial"/>
              </a:endParaRPr>
            </a:p>
          </p:txBody>
        </p:sp>
        <p:sp>
          <p:nvSpPr>
            <p:cNvPr id="19" name="CustomShape 15">
              <a:extLst>
                <a:ext uri="{FF2B5EF4-FFF2-40B4-BE49-F238E27FC236}">
                  <a16:creationId xmlns:a16="http://schemas.microsoft.com/office/drawing/2014/main" id="{8E37AAD3-C699-4C31-B0D2-AF9815AAA8CD}"/>
                </a:ext>
              </a:extLst>
            </p:cNvPr>
            <p:cNvSpPr/>
            <p:nvPr/>
          </p:nvSpPr>
          <p:spPr>
            <a:xfrm>
              <a:off x="6131448" y="4852106"/>
              <a:ext cx="2309400" cy="531720"/>
            </a:xfrm>
            <a:prstGeom prst="curvedUp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20" name="CustomShape 16">
              <a:extLst>
                <a:ext uri="{FF2B5EF4-FFF2-40B4-BE49-F238E27FC236}">
                  <a16:creationId xmlns:a16="http://schemas.microsoft.com/office/drawing/2014/main" id="{D282B2EE-C254-4617-8FB2-9D76416D5562}"/>
                </a:ext>
              </a:extLst>
            </p:cNvPr>
            <p:cNvSpPr/>
            <p:nvPr/>
          </p:nvSpPr>
          <p:spPr>
            <a:xfrm>
              <a:off x="6748488" y="5043986"/>
              <a:ext cx="1314360" cy="16956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680" b="0" strike="noStrike" spc="-1">
                  <a:solidFill>
                    <a:srgbClr val="000000"/>
                  </a:solidFill>
                  <a:latin typeface="Arial"/>
                  <a:ea typeface="DejaVu Sans"/>
                </a:rPr>
                <a:t>fysiek overbrengen intern</a:t>
              </a:r>
              <a:endParaRPr lang="es-HN" sz="680" b="0" strike="noStrike" spc="-1">
                <a:latin typeface="Arial"/>
              </a:endParaRPr>
            </a:p>
          </p:txBody>
        </p:sp>
        <p:sp>
          <p:nvSpPr>
            <p:cNvPr id="21" name="CustomShape 17">
              <a:extLst>
                <a:ext uri="{FF2B5EF4-FFF2-40B4-BE49-F238E27FC236}">
                  <a16:creationId xmlns:a16="http://schemas.microsoft.com/office/drawing/2014/main" id="{103B1EA0-C81F-4236-B761-011B87A8329C}"/>
                </a:ext>
              </a:extLst>
            </p:cNvPr>
            <p:cNvSpPr/>
            <p:nvPr/>
          </p:nvSpPr>
          <p:spPr>
            <a:xfrm>
              <a:off x="6138648" y="5286986"/>
              <a:ext cx="3949560" cy="531720"/>
            </a:xfrm>
            <a:prstGeom prst="curvedUp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22" name="CustomShape 19">
              <a:extLst>
                <a:ext uri="{FF2B5EF4-FFF2-40B4-BE49-F238E27FC236}">
                  <a16:creationId xmlns:a16="http://schemas.microsoft.com/office/drawing/2014/main" id="{BBE058D4-2BDE-4E2C-A3A2-DE6477F21BAF}"/>
                </a:ext>
              </a:extLst>
            </p:cNvPr>
            <p:cNvSpPr/>
            <p:nvPr/>
          </p:nvSpPr>
          <p:spPr>
            <a:xfrm>
              <a:off x="3125448" y="1719386"/>
              <a:ext cx="1101960" cy="241524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Silo applicaite</a:t>
              </a:r>
              <a:endParaRPr lang="es-HN" sz="680" b="0" strike="noStrike" spc="-1">
                <a:latin typeface="Arial"/>
              </a:endParaRPr>
            </a:p>
            <a:p>
              <a:pPr algn="ctr">
                <a:lnSpc>
                  <a:spcPct val="100000"/>
                </a:lnSpc>
              </a:pPr>
              <a:endParaRPr lang="es-HN" sz="680" b="0" strike="noStrike" spc="-1">
                <a:latin typeface="Arial"/>
              </a:endParaRPr>
            </a:p>
          </p:txBody>
        </p:sp>
        <p:sp>
          <p:nvSpPr>
            <p:cNvPr id="23" name="CustomShape 20">
              <a:extLst>
                <a:ext uri="{FF2B5EF4-FFF2-40B4-BE49-F238E27FC236}">
                  <a16:creationId xmlns:a16="http://schemas.microsoft.com/office/drawing/2014/main" id="{61164C53-3272-4F21-8610-DF5B078CCACA}"/>
                </a:ext>
              </a:extLst>
            </p:cNvPr>
            <p:cNvSpPr/>
            <p:nvPr/>
          </p:nvSpPr>
          <p:spPr>
            <a:xfrm>
              <a:off x="3253968" y="4143266"/>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Registratie 1</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(geg )</a:t>
              </a:r>
              <a:endParaRPr lang="es-HN" sz="680" b="0" strike="noStrike" spc="-1">
                <a:latin typeface="Arial"/>
              </a:endParaRPr>
            </a:p>
          </p:txBody>
        </p:sp>
        <p:sp>
          <p:nvSpPr>
            <p:cNvPr id="24" name="CustomShape 21">
              <a:extLst>
                <a:ext uri="{FF2B5EF4-FFF2-40B4-BE49-F238E27FC236}">
                  <a16:creationId xmlns:a16="http://schemas.microsoft.com/office/drawing/2014/main" id="{DC71A3BE-D5ED-4B2A-91C8-364D0F487CFD}"/>
                </a:ext>
              </a:extLst>
            </p:cNvPr>
            <p:cNvSpPr/>
            <p:nvPr/>
          </p:nvSpPr>
          <p:spPr>
            <a:xfrm>
              <a:off x="4381488" y="1704266"/>
              <a:ext cx="1101960" cy="241524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Silo applicaite</a:t>
              </a:r>
              <a:endParaRPr lang="es-HN" sz="680" b="0" strike="noStrike" spc="-1">
                <a:latin typeface="Arial"/>
              </a:endParaRPr>
            </a:p>
            <a:p>
              <a:pPr algn="ctr">
                <a:lnSpc>
                  <a:spcPct val="100000"/>
                </a:lnSpc>
              </a:pPr>
              <a:endParaRPr lang="es-HN" sz="680" b="0" strike="noStrike" spc="-1">
                <a:latin typeface="Arial"/>
              </a:endParaRPr>
            </a:p>
          </p:txBody>
        </p:sp>
        <p:sp>
          <p:nvSpPr>
            <p:cNvPr id="25" name="CustomShape 22">
              <a:extLst>
                <a:ext uri="{FF2B5EF4-FFF2-40B4-BE49-F238E27FC236}">
                  <a16:creationId xmlns:a16="http://schemas.microsoft.com/office/drawing/2014/main" id="{7B6D114C-2843-4A88-9F1D-6B451824B68F}"/>
                </a:ext>
              </a:extLst>
            </p:cNvPr>
            <p:cNvSpPr/>
            <p:nvPr/>
          </p:nvSpPr>
          <p:spPr>
            <a:xfrm>
              <a:off x="5645448" y="1711466"/>
              <a:ext cx="1101960" cy="239472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Silo applicaite</a:t>
              </a:r>
              <a:endParaRPr lang="es-HN" sz="680" b="0" strike="noStrike" spc="-1">
                <a:latin typeface="Arial"/>
              </a:endParaRPr>
            </a:p>
            <a:p>
              <a:pPr algn="ctr">
                <a:lnSpc>
                  <a:spcPct val="100000"/>
                </a:lnSpc>
              </a:pPr>
              <a:endParaRPr lang="es-HN" sz="680" b="0" strike="noStrike" spc="-1">
                <a:latin typeface="Arial"/>
              </a:endParaRPr>
            </a:p>
          </p:txBody>
        </p:sp>
        <p:sp>
          <p:nvSpPr>
            <p:cNvPr id="26" name="CustomShape 23">
              <a:extLst>
                <a:ext uri="{FF2B5EF4-FFF2-40B4-BE49-F238E27FC236}">
                  <a16:creationId xmlns:a16="http://schemas.microsoft.com/office/drawing/2014/main" id="{44A3FF21-70F6-445E-AA18-DF5B91663B07}"/>
                </a:ext>
              </a:extLst>
            </p:cNvPr>
            <p:cNvSpPr/>
            <p:nvPr/>
          </p:nvSpPr>
          <p:spPr>
            <a:xfrm>
              <a:off x="4468968" y="4143266"/>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endParaRPr lang="es-HN" sz="1800" b="0" strike="noStrike" spc="-1">
                <a:latin typeface="Arial"/>
              </a:endParaRPr>
            </a:p>
            <a:p>
              <a:pPr algn="ctr">
                <a:lnSpc>
                  <a:spcPct val="100000"/>
                </a:lnSpc>
              </a:pPr>
              <a:r>
                <a:rPr lang="es-HN" sz="680" b="0" strike="noStrike" spc="-1">
                  <a:solidFill>
                    <a:srgbClr val="FFFFFF"/>
                  </a:solidFill>
                  <a:latin typeface="Arial"/>
                  <a:ea typeface="DejaVu Sans"/>
                </a:rPr>
                <a:t>Registratie 2</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(doc)</a:t>
              </a:r>
              <a:endParaRPr lang="es-HN" sz="680" b="0" strike="noStrike" spc="-1">
                <a:latin typeface="Arial"/>
              </a:endParaRPr>
            </a:p>
            <a:p>
              <a:pPr algn="ctr">
                <a:lnSpc>
                  <a:spcPct val="100000"/>
                </a:lnSpc>
              </a:pPr>
              <a:endParaRPr lang="es-HN" sz="680" b="0" strike="noStrike" spc="-1">
                <a:latin typeface="Arial"/>
              </a:endParaRPr>
            </a:p>
          </p:txBody>
        </p:sp>
        <p:sp>
          <p:nvSpPr>
            <p:cNvPr id="27" name="CustomShape 24">
              <a:extLst>
                <a:ext uri="{FF2B5EF4-FFF2-40B4-BE49-F238E27FC236}">
                  <a16:creationId xmlns:a16="http://schemas.microsoft.com/office/drawing/2014/main" id="{77136E11-F307-4457-B226-E2E67663DF45}"/>
                </a:ext>
              </a:extLst>
            </p:cNvPr>
            <p:cNvSpPr/>
            <p:nvPr/>
          </p:nvSpPr>
          <p:spPr>
            <a:xfrm>
              <a:off x="6858648" y="1689506"/>
              <a:ext cx="1101960" cy="243036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Silo applicaite</a:t>
              </a:r>
              <a:endParaRPr lang="es-HN" sz="680" b="0" strike="noStrike" spc="-1">
                <a:latin typeface="Arial"/>
              </a:endParaRPr>
            </a:p>
            <a:p>
              <a:pPr algn="ctr">
                <a:lnSpc>
                  <a:spcPct val="100000"/>
                </a:lnSpc>
              </a:pPr>
              <a:endParaRPr lang="es-HN" sz="680" b="0" strike="noStrike" spc="-1">
                <a:latin typeface="Arial"/>
              </a:endParaRPr>
            </a:p>
          </p:txBody>
        </p:sp>
        <p:sp>
          <p:nvSpPr>
            <p:cNvPr id="28" name="CustomShape 25">
              <a:extLst>
                <a:ext uri="{FF2B5EF4-FFF2-40B4-BE49-F238E27FC236}">
                  <a16:creationId xmlns:a16="http://schemas.microsoft.com/office/drawing/2014/main" id="{CBEE1912-0969-48D8-A983-41B4662EDE5D}"/>
                </a:ext>
              </a:extLst>
            </p:cNvPr>
            <p:cNvSpPr/>
            <p:nvPr/>
          </p:nvSpPr>
          <p:spPr>
            <a:xfrm>
              <a:off x="1755648" y="1755746"/>
              <a:ext cx="1251000" cy="2725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dirty="0">
                  <a:solidFill>
                    <a:srgbClr val="000000"/>
                  </a:solidFill>
                  <a:latin typeface="Arial"/>
                  <a:ea typeface="DejaVu Sans"/>
                </a:rPr>
                <a:t>Interactielaag</a:t>
              </a:r>
              <a:endParaRPr lang="es-HN" sz="1350" b="0" strike="noStrike" spc="-1" dirty="0">
                <a:latin typeface="Arial"/>
              </a:endParaRPr>
            </a:p>
          </p:txBody>
        </p:sp>
      </p:grpSp>
      <p:sp>
        <p:nvSpPr>
          <p:cNvPr id="29" name="Tekstvak 28">
            <a:extLst>
              <a:ext uri="{FF2B5EF4-FFF2-40B4-BE49-F238E27FC236}">
                <a16:creationId xmlns:a16="http://schemas.microsoft.com/office/drawing/2014/main" id="{05DBFF1C-9D4C-49AD-B7D5-F07059DFD0FC}"/>
              </a:ext>
            </a:extLst>
          </p:cNvPr>
          <p:cNvSpPr txBox="1"/>
          <p:nvPr/>
        </p:nvSpPr>
        <p:spPr>
          <a:xfrm>
            <a:off x="3518704" y="1508473"/>
            <a:ext cx="518545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mj-lt"/>
                <a:ea typeface="+mj-ea"/>
                <a:cs typeface="+mj-cs"/>
                <a:sym typeface="Verdana"/>
              </a:rPr>
              <a:t>Huidige (gangbare) inrichting architectuur</a:t>
            </a:r>
          </a:p>
        </p:txBody>
      </p:sp>
    </p:spTree>
    <p:extLst>
      <p:ext uri="{BB962C8B-B14F-4D97-AF65-F5344CB8AC3E}">
        <p14:creationId xmlns:p14="http://schemas.microsoft.com/office/powerpoint/2010/main" val="2243257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 Gemeente Haarlem: </a:t>
            </a:r>
            <a:r>
              <a:rPr lang="nl-NL" dirty="0" err="1"/>
              <a:t>Geodata</a:t>
            </a:r>
            <a:r>
              <a:rPr lang="nl-NL" dirty="0"/>
              <a:t> en Common </a:t>
            </a:r>
            <a:r>
              <a:rPr lang="nl-NL" dirty="0" err="1"/>
              <a:t>Ground</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651651"/>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838200" y="2051148"/>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endParaRPr lang="nl-NL" i="1" dirty="0"/>
          </a:p>
        </p:txBody>
      </p:sp>
      <p:sp>
        <p:nvSpPr>
          <p:cNvPr id="29" name="Tekstvak 28">
            <a:extLst>
              <a:ext uri="{FF2B5EF4-FFF2-40B4-BE49-F238E27FC236}">
                <a16:creationId xmlns:a16="http://schemas.microsoft.com/office/drawing/2014/main" id="{05DBFF1C-9D4C-49AD-B7D5-F07059DFD0FC}"/>
              </a:ext>
            </a:extLst>
          </p:cNvPr>
          <p:cNvSpPr txBox="1"/>
          <p:nvPr/>
        </p:nvSpPr>
        <p:spPr>
          <a:xfrm>
            <a:off x="5393621" y="1631867"/>
            <a:ext cx="39231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nl-NL" dirty="0"/>
              <a:t>Doel</a:t>
            </a:r>
            <a:r>
              <a:rPr kumimoji="0" lang="nl-NL" sz="1800" b="0" i="0" u="none" strike="noStrike" cap="none" spc="0" normalizeH="0" baseline="0" dirty="0">
                <a:ln>
                  <a:noFill/>
                </a:ln>
                <a:solidFill>
                  <a:srgbClr val="000000"/>
                </a:solidFill>
                <a:effectLst/>
                <a:uFillTx/>
                <a:latin typeface="+mj-lt"/>
                <a:ea typeface="+mj-ea"/>
                <a:cs typeface="+mj-cs"/>
                <a:sym typeface="Verdana"/>
              </a:rPr>
              <a:t>architectuur</a:t>
            </a:r>
          </a:p>
        </p:txBody>
      </p:sp>
      <p:grpSp>
        <p:nvGrpSpPr>
          <p:cNvPr id="30" name="Groep 29">
            <a:extLst>
              <a:ext uri="{FF2B5EF4-FFF2-40B4-BE49-F238E27FC236}">
                <a16:creationId xmlns:a16="http://schemas.microsoft.com/office/drawing/2014/main" id="{ACEEEC26-B46C-4563-BCBE-B898576CDD19}"/>
              </a:ext>
            </a:extLst>
          </p:cNvPr>
          <p:cNvGrpSpPr/>
          <p:nvPr/>
        </p:nvGrpSpPr>
        <p:grpSpPr>
          <a:xfrm>
            <a:off x="2087215" y="2320576"/>
            <a:ext cx="7512480" cy="3901320"/>
            <a:chOff x="536400" y="872280"/>
            <a:chExt cx="7512480" cy="3901320"/>
          </a:xfrm>
        </p:grpSpPr>
        <p:sp>
          <p:nvSpPr>
            <p:cNvPr id="31" name="CustomShape 1">
              <a:extLst>
                <a:ext uri="{FF2B5EF4-FFF2-40B4-BE49-F238E27FC236}">
                  <a16:creationId xmlns:a16="http://schemas.microsoft.com/office/drawing/2014/main" id="{C6BC1E1A-B43A-495E-B49D-4C4CA80C38E7}"/>
                </a:ext>
              </a:extLst>
            </p:cNvPr>
            <p:cNvSpPr/>
            <p:nvPr/>
          </p:nvSpPr>
          <p:spPr>
            <a:xfrm>
              <a:off x="1788840" y="872280"/>
              <a:ext cx="6260040" cy="3787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67680" tIns="33840" rIns="67680" bIns="33840" anchor="ctr">
              <a:noAutofit/>
            </a:bodyPr>
            <a:lstStyle/>
            <a:p>
              <a:pPr algn="ctr">
                <a:lnSpc>
                  <a:spcPct val="100000"/>
                </a:lnSpc>
              </a:pPr>
              <a:r>
                <a:rPr lang="es-HN" sz="1350" b="0" strike="noStrike" spc="-1">
                  <a:solidFill>
                    <a:srgbClr val="FFFFFF"/>
                  </a:solidFill>
                  <a:latin typeface="Arial"/>
                  <a:ea typeface="DejaVu Sans"/>
                </a:rPr>
                <a:t>Interactielaag</a:t>
              </a:r>
              <a:endParaRPr lang="es-HN" sz="1350" b="0" strike="noStrike" spc="-1">
                <a:latin typeface="Arial"/>
              </a:endParaRPr>
            </a:p>
          </p:txBody>
        </p:sp>
        <p:sp>
          <p:nvSpPr>
            <p:cNvPr id="32" name="CustomShape 2">
              <a:extLst>
                <a:ext uri="{FF2B5EF4-FFF2-40B4-BE49-F238E27FC236}">
                  <a16:creationId xmlns:a16="http://schemas.microsoft.com/office/drawing/2014/main" id="{9FD0A266-C6FC-4A03-B4F3-22B4E936C778}"/>
                </a:ext>
              </a:extLst>
            </p:cNvPr>
            <p:cNvSpPr/>
            <p:nvPr/>
          </p:nvSpPr>
          <p:spPr>
            <a:xfrm>
              <a:off x="1788840" y="2051280"/>
              <a:ext cx="6260040" cy="3787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67680" tIns="33840" rIns="67680" bIns="33840" anchor="ctr">
              <a:noAutofit/>
            </a:bodyPr>
            <a:lstStyle/>
            <a:p>
              <a:pPr algn="ctr">
                <a:lnSpc>
                  <a:spcPct val="100000"/>
                </a:lnSpc>
              </a:pPr>
              <a:r>
                <a:rPr lang="es-HN" sz="1350" b="0" strike="noStrike" spc="-1">
                  <a:solidFill>
                    <a:srgbClr val="FFFFFF"/>
                  </a:solidFill>
                  <a:latin typeface="Arial"/>
                  <a:ea typeface="DejaVu Sans"/>
                </a:rPr>
                <a:t>NLX= logging &amp; toegang</a:t>
              </a:r>
              <a:endParaRPr lang="es-HN" sz="1350" b="0" strike="noStrike" spc="-1">
                <a:latin typeface="Arial"/>
              </a:endParaRPr>
            </a:p>
          </p:txBody>
        </p:sp>
        <p:sp>
          <p:nvSpPr>
            <p:cNvPr id="33" name="CustomShape 3">
              <a:extLst>
                <a:ext uri="{FF2B5EF4-FFF2-40B4-BE49-F238E27FC236}">
                  <a16:creationId xmlns:a16="http://schemas.microsoft.com/office/drawing/2014/main" id="{D9542C97-F551-49E8-889C-79A0E049174F}"/>
                </a:ext>
              </a:extLst>
            </p:cNvPr>
            <p:cNvSpPr/>
            <p:nvPr/>
          </p:nvSpPr>
          <p:spPr>
            <a:xfrm>
              <a:off x="1788840" y="1342440"/>
              <a:ext cx="6260040" cy="61740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34" name="CustomShape 4">
              <a:extLst>
                <a:ext uri="{FF2B5EF4-FFF2-40B4-BE49-F238E27FC236}">
                  <a16:creationId xmlns:a16="http://schemas.microsoft.com/office/drawing/2014/main" id="{959A9387-E18C-4E53-8B7D-3166A27EB154}"/>
                </a:ext>
              </a:extLst>
            </p:cNvPr>
            <p:cNvSpPr/>
            <p:nvPr/>
          </p:nvSpPr>
          <p:spPr>
            <a:xfrm>
              <a:off x="1788840" y="3230280"/>
              <a:ext cx="6260040" cy="81252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35" name="CustomShape 5">
              <a:extLst>
                <a:ext uri="{FF2B5EF4-FFF2-40B4-BE49-F238E27FC236}">
                  <a16:creationId xmlns:a16="http://schemas.microsoft.com/office/drawing/2014/main" id="{D2F40A77-A05B-457C-AE30-A9BD60D2B0E4}"/>
                </a:ext>
              </a:extLst>
            </p:cNvPr>
            <p:cNvSpPr/>
            <p:nvPr/>
          </p:nvSpPr>
          <p:spPr>
            <a:xfrm>
              <a:off x="1788840" y="2521440"/>
              <a:ext cx="6260040" cy="61740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36" name="CustomShape 6">
              <a:extLst>
                <a:ext uri="{FF2B5EF4-FFF2-40B4-BE49-F238E27FC236}">
                  <a16:creationId xmlns:a16="http://schemas.microsoft.com/office/drawing/2014/main" id="{491C1046-AEBF-42BF-A4A8-09163E461F8D}"/>
                </a:ext>
              </a:extLst>
            </p:cNvPr>
            <p:cNvSpPr/>
            <p:nvPr/>
          </p:nvSpPr>
          <p:spPr>
            <a:xfrm>
              <a:off x="1900440" y="141696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Creer informatieobject met metadata</a:t>
              </a:r>
              <a:endParaRPr lang="es-HN" sz="680" b="0" strike="noStrike" spc="-1">
                <a:latin typeface="Arial"/>
              </a:endParaRPr>
            </a:p>
          </p:txBody>
        </p:sp>
        <p:sp>
          <p:nvSpPr>
            <p:cNvPr id="37" name="CustomShape 7">
              <a:extLst>
                <a:ext uri="{FF2B5EF4-FFF2-40B4-BE49-F238E27FC236}">
                  <a16:creationId xmlns:a16="http://schemas.microsoft.com/office/drawing/2014/main" id="{27B34F6B-8727-4B93-9E72-86FCEB39E282}"/>
                </a:ext>
              </a:extLst>
            </p:cNvPr>
            <p:cNvSpPr/>
            <p:nvPr/>
          </p:nvSpPr>
          <p:spPr>
            <a:xfrm>
              <a:off x="3115440" y="142128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Update informatieobject met metadata</a:t>
              </a:r>
              <a:endParaRPr lang="es-HN" sz="680" b="0" strike="noStrike" spc="-1">
                <a:latin typeface="Arial"/>
              </a:endParaRPr>
            </a:p>
          </p:txBody>
        </p:sp>
        <p:sp>
          <p:nvSpPr>
            <p:cNvPr id="38" name="CustomShape 8">
              <a:extLst>
                <a:ext uri="{FF2B5EF4-FFF2-40B4-BE49-F238E27FC236}">
                  <a16:creationId xmlns:a16="http://schemas.microsoft.com/office/drawing/2014/main" id="{3B92B39B-DD02-4A0E-9EBE-7F562B24AC54}"/>
                </a:ext>
              </a:extLst>
            </p:cNvPr>
            <p:cNvSpPr/>
            <p:nvPr/>
          </p:nvSpPr>
          <p:spPr>
            <a:xfrm>
              <a:off x="4367880" y="143388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Bevriezen informatieobject </a:t>
              </a:r>
              <a:endParaRPr lang="es-HN" sz="680" b="0" strike="noStrike" spc="-1">
                <a:latin typeface="Arial"/>
              </a:endParaRPr>
            </a:p>
          </p:txBody>
        </p:sp>
        <p:sp>
          <p:nvSpPr>
            <p:cNvPr id="39" name="CustomShape 9">
              <a:extLst>
                <a:ext uri="{FF2B5EF4-FFF2-40B4-BE49-F238E27FC236}">
                  <a16:creationId xmlns:a16="http://schemas.microsoft.com/office/drawing/2014/main" id="{C07EB285-C8CF-412E-B25E-E703ABFCF3A9}"/>
                </a:ext>
              </a:extLst>
            </p:cNvPr>
            <p:cNvSpPr/>
            <p:nvPr/>
          </p:nvSpPr>
          <p:spPr>
            <a:xfrm>
              <a:off x="5583240" y="143388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Vernietigen</a:t>
              </a:r>
              <a:endParaRPr lang="es-HN" sz="680" b="0" strike="noStrike" spc="-1">
                <a:latin typeface="Arial"/>
              </a:endParaRPr>
            </a:p>
            <a:p>
              <a:pPr algn="ctr">
                <a:lnSpc>
                  <a:spcPct val="100000"/>
                </a:lnSpc>
              </a:pPr>
              <a:endParaRPr lang="es-HN" sz="680" b="0" strike="noStrike" spc="-1">
                <a:latin typeface="Arial"/>
              </a:endParaRPr>
            </a:p>
          </p:txBody>
        </p:sp>
        <p:sp>
          <p:nvSpPr>
            <p:cNvPr id="40" name="CustomShape 10">
              <a:extLst>
                <a:ext uri="{FF2B5EF4-FFF2-40B4-BE49-F238E27FC236}">
                  <a16:creationId xmlns:a16="http://schemas.microsoft.com/office/drawing/2014/main" id="{A8ADC6B9-D50C-49C6-AAA0-D0644540BD39}"/>
                </a:ext>
              </a:extLst>
            </p:cNvPr>
            <p:cNvSpPr/>
            <p:nvPr/>
          </p:nvSpPr>
          <p:spPr>
            <a:xfrm>
              <a:off x="6798240" y="142164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Publiceren</a:t>
              </a:r>
              <a:endParaRPr lang="es-HN" sz="680" b="0" strike="noStrike" spc="-1">
                <a:latin typeface="Arial"/>
              </a:endParaRPr>
            </a:p>
          </p:txBody>
        </p:sp>
        <p:sp>
          <p:nvSpPr>
            <p:cNvPr id="41" name="CustomShape 11">
              <a:extLst>
                <a:ext uri="{FF2B5EF4-FFF2-40B4-BE49-F238E27FC236}">
                  <a16:creationId xmlns:a16="http://schemas.microsoft.com/office/drawing/2014/main" id="{DCEA091D-1E3E-479B-9852-09B2A0A5F0DD}"/>
                </a:ext>
              </a:extLst>
            </p:cNvPr>
            <p:cNvSpPr/>
            <p:nvPr/>
          </p:nvSpPr>
          <p:spPr>
            <a:xfrm>
              <a:off x="1900440" y="257184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Creer informatieobject met metadata</a:t>
              </a:r>
              <a:endParaRPr lang="es-HN" sz="680" b="0" strike="noStrike" spc="-1">
                <a:latin typeface="Arial"/>
              </a:endParaRPr>
            </a:p>
          </p:txBody>
        </p:sp>
        <p:sp>
          <p:nvSpPr>
            <p:cNvPr id="42" name="CustomShape 12">
              <a:extLst>
                <a:ext uri="{FF2B5EF4-FFF2-40B4-BE49-F238E27FC236}">
                  <a16:creationId xmlns:a16="http://schemas.microsoft.com/office/drawing/2014/main" id="{C5972061-1E69-4814-9A82-38D031E634ED}"/>
                </a:ext>
              </a:extLst>
            </p:cNvPr>
            <p:cNvSpPr/>
            <p:nvPr/>
          </p:nvSpPr>
          <p:spPr>
            <a:xfrm>
              <a:off x="3115440" y="257616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Update informatieobject met metadata</a:t>
              </a:r>
              <a:endParaRPr lang="es-HN" sz="680" b="0" strike="noStrike" spc="-1">
                <a:latin typeface="Arial"/>
              </a:endParaRPr>
            </a:p>
          </p:txBody>
        </p:sp>
        <p:sp>
          <p:nvSpPr>
            <p:cNvPr id="43" name="CustomShape 13">
              <a:extLst>
                <a:ext uri="{FF2B5EF4-FFF2-40B4-BE49-F238E27FC236}">
                  <a16:creationId xmlns:a16="http://schemas.microsoft.com/office/drawing/2014/main" id="{7D1CD011-22EC-40CB-89CC-87FDF1F69114}"/>
                </a:ext>
              </a:extLst>
            </p:cNvPr>
            <p:cNvSpPr/>
            <p:nvPr/>
          </p:nvSpPr>
          <p:spPr>
            <a:xfrm>
              <a:off x="4367880" y="258876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Bevriezen informatieobject </a:t>
              </a:r>
              <a:endParaRPr lang="es-HN" sz="680" b="0" strike="noStrike" spc="-1">
                <a:latin typeface="Arial"/>
              </a:endParaRPr>
            </a:p>
          </p:txBody>
        </p:sp>
        <p:sp>
          <p:nvSpPr>
            <p:cNvPr id="44" name="CustomShape 14">
              <a:extLst>
                <a:ext uri="{FF2B5EF4-FFF2-40B4-BE49-F238E27FC236}">
                  <a16:creationId xmlns:a16="http://schemas.microsoft.com/office/drawing/2014/main" id="{0A14AE26-7BA3-4663-8D85-68E317CF5AD6}"/>
                </a:ext>
              </a:extLst>
            </p:cNvPr>
            <p:cNvSpPr/>
            <p:nvPr/>
          </p:nvSpPr>
          <p:spPr>
            <a:xfrm>
              <a:off x="5583240" y="258876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Vernietigen</a:t>
              </a:r>
              <a:endParaRPr lang="es-HN" sz="680" b="0" strike="noStrike" spc="-1">
                <a:latin typeface="Arial"/>
              </a:endParaRPr>
            </a:p>
          </p:txBody>
        </p:sp>
        <p:sp>
          <p:nvSpPr>
            <p:cNvPr id="45" name="CustomShape 15">
              <a:extLst>
                <a:ext uri="{FF2B5EF4-FFF2-40B4-BE49-F238E27FC236}">
                  <a16:creationId xmlns:a16="http://schemas.microsoft.com/office/drawing/2014/main" id="{614526F9-8ACD-4688-B5E7-7C0578C169AD}"/>
                </a:ext>
              </a:extLst>
            </p:cNvPr>
            <p:cNvSpPr/>
            <p:nvPr/>
          </p:nvSpPr>
          <p:spPr>
            <a:xfrm>
              <a:off x="6798240" y="2576520"/>
              <a:ext cx="1101960" cy="468000"/>
            </a:xfrm>
            <a:prstGeom prst="ellipse">
              <a:avLst/>
            </a:prstGeom>
            <a:ln>
              <a:round/>
            </a:ln>
          </p:spPr>
          <p:style>
            <a:lnRef idx="2">
              <a:schemeClr val="accent6"/>
            </a:lnRef>
            <a:fillRef idx="1">
              <a:schemeClr val="lt1"/>
            </a:fillRef>
            <a:effectRef idx="0">
              <a:schemeClr val="accent6"/>
            </a:effectRef>
            <a:fontRef idx="minor"/>
          </p:style>
          <p:txBody>
            <a:bodyPr lIns="67680" tIns="33840" rIns="67680" bIns="33840" anchor="ctr">
              <a:noAutofit/>
            </a:bodyPr>
            <a:lstStyle/>
            <a:p>
              <a:pPr algn="ctr">
                <a:lnSpc>
                  <a:spcPct val="100000"/>
                </a:lnSpc>
              </a:pPr>
              <a:r>
                <a:rPr lang="es-HN" sz="680" b="0" strike="noStrike" spc="-1">
                  <a:solidFill>
                    <a:srgbClr val="000000"/>
                  </a:solidFill>
                  <a:latin typeface="Arial"/>
                  <a:ea typeface="DejaVu Sans"/>
                </a:rPr>
                <a:t>Publiceren</a:t>
              </a:r>
              <a:endParaRPr lang="es-HN" sz="680" b="0" strike="noStrike" spc="-1">
                <a:latin typeface="Arial"/>
              </a:endParaRPr>
            </a:p>
          </p:txBody>
        </p:sp>
        <p:sp>
          <p:nvSpPr>
            <p:cNvPr id="46" name="CustomShape 16">
              <a:extLst>
                <a:ext uri="{FF2B5EF4-FFF2-40B4-BE49-F238E27FC236}">
                  <a16:creationId xmlns:a16="http://schemas.microsoft.com/office/drawing/2014/main" id="{BBE22129-5771-4A00-BFCC-979AAEDFAAFA}"/>
                </a:ext>
              </a:extLst>
            </p:cNvPr>
            <p:cNvSpPr/>
            <p:nvPr/>
          </p:nvSpPr>
          <p:spPr>
            <a:xfrm>
              <a:off x="2034720" y="3335400"/>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Registratie 1</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(geg + doc)</a:t>
              </a:r>
              <a:endParaRPr lang="es-HN" sz="680" b="0" strike="noStrike" spc="-1">
                <a:latin typeface="Arial"/>
              </a:endParaRPr>
            </a:p>
          </p:txBody>
        </p:sp>
        <p:sp>
          <p:nvSpPr>
            <p:cNvPr id="47" name="CustomShape 17">
              <a:extLst>
                <a:ext uri="{FF2B5EF4-FFF2-40B4-BE49-F238E27FC236}">
                  <a16:creationId xmlns:a16="http://schemas.microsoft.com/office/drawing/2014/main" id="{6F37AA39-5632-4871-92D3-950ADC1DFE19}"/>
                </a:ext>
              </a:extLst>
            </p:cNvPr>
            <p:cNvSpPr/>
            <p:nvPr/>
          </p:nvSpPr>
          <p:spPr>
            <a:xfrm>
              <a:off x="3249720" y="3335400"/>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endParaRPr lang="es-HN" sz="1800" b="0" strike="noStrike" spc="-1">
                <a:latin typeface="Arial"/>
              </a:endParaRPr>
            </a:p>
            <a:p>
              <a:pPr algn="ctr">
                <a:lnSpc>
                  <a:spcPct val="100000"/>
                </a:lnSpc>
              </a:pPr>
              <a:r>
                <a:rPr lang="es-HN" sz="680" b="0" strike="noStrike" spc="-1">
                  <a:solidFill>
                    <a:srgbClr val="FFFFFF"/>
                  </a:solidFill>
                  <a:latin typeface="Arial"/>
                  <a:ea typeface="DejaVu Sans"/>
                </a:rPr>
                <a:t>Registratie 2</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(geg en/of doc)</a:t>
              </a:r>
              <a:endParaRPr lang="es-HN" sz="680" b="0" strike="noStrike" spc="-1">
                <a:latin typeface="Arial"/>
              </a:endParaRPr>
            </a:p>
            <a:p>
              <a:pPr algn="ctr">
                <a:lnSpc>
                  <a:spcPct val="100000"/>
                </a:lnSpc>
              </a:pPr>
              <a:endParaRPr lang="es-HN" sz="680" b="0" strike="noStrike" spc="-1">
                <a:latin typeface="Arial"/>
              </a:endParaRPr>
            </a:p>
          </p:txBody>
        </p:sp>
        <p:sp>
          <p:nvSpPr>
            <p:cNvPr id="48" name="CustomShape 18">
              <a:extLst>
                <a:ext uri="{FF2B5EF4-FFF2-40B4-BE49-F238E27FC236}">
                  <a16:creationId xmlns:a16="http://schemas.microsoft.com/office/drawing/2014/main" id="{E536946C-F931-48D9-9384-92ACB4125A04}"/>
                </a:ext>
              </a:extLst>
            </p:cNvPr>
            <p:cNvSpPr/>
            <p:nvPr/>
          </p:nvSpPr>
          <p:spPr>
            <a:xfrm>
              <a:off x="536400" y="1513440"/>
              <a:ext cx="1251000" cy="2725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a:solidFill>
                    <a:srgbClr val="000000"/>
                  </a:solidFill>
                  <a:latin typeface="Arial"/>
                  <a:ea typeface="DejaVu Sans"/>
                </a:rPr>
                <a:t>Businessrules</a:t>
              </a:r>
              <a:endParaRPr lang="es-HN" sz="1350" b="0" strike="noStrike" spc="-1">
                <a:latin typeface="Arial"/>
              </a:endParaRPr>
            </a:p>
          </p:txBody>
        </p:sp>
        <p:sp>
          <p:nvSpPr>
            <p:cNvPr id="49" name="CustomShape 19">
              <a:extLst>
                <a:ext uri="{FF2B5EF4-FFF2-40B4-BE49-F238E27FC236}">
                  <a16:creationId xmlns:a16="http://schemas.microsoft.com/office/drawing/2014/main" id="{4100F0C9-0380-45C1-A33B-3D0D11A17ADC}"/>
                </a:ext>
              </a:extLst>
            </p:cNvPr>
            <p:cNvSpPr/>
            <p:nvPr/>
          </p:nvSpPr>
          <p:spPr>
            <a:xfrm>
              <a:off x="555120" y="2692080"/>
              <a:ext cx="1251000" cy="2725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a:solidFill>
                    <a:srgbClr val="000000"/>
                  </a:solidFill>
                  <a:latin typeface="Arial"/>
                  <a:ea typeface="DejaVu Sans"/>
                </a:rPr>
                <a:t>Services</a:t>
              </a:r>
              <a:endParaRPr lang="es-HN" sz="1350" b="0" strike="noStrike" spc="-1">
                <a:latin typeface="Arial"/>
              </a:endParaRPr>
            </a:p>
          </p:txBody>
        </p:sp>
        <p:sp>
          <p:nvSpPr>
            <p:cNvPr id="50" name="CustomShape 20">
              <a:extLst>
                <a:ext uri="{FF2B5EF4-FFF2-40B4-BE49-F238E27FC236}">
                  <a16:creationId xmlns:a16="http://schemas.microsoft.com/office/drawing/2014/main" id="{83DF58F8-BFD1-4BCF-B95C-306762E03A74}"/>
                </a:ext>
              </a:extLst>
            </p:cNvPr>
            <p:cNvSpPr/>
            <p:nvPr/>
          </p:nvSpPr>
          <p:spPr>
            <a:xfrm>
              <a:off x="573840" y="3390840"/>
              <a:ext cx="1251000" cy="3751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1350" b="0" strike="noStrike" spc="-1">
                  <a:solidFill>
                    <a:srgbClr val="000000"/>
                  </a:solidFill>
                  <a:latin typeface="Arial"/>
                  <a:ea typeface="DejaVu Sans"/>
                </a:rPr>
                <a:t>Informatie</a:t>
              </a:r>
              <a:endParaRPr lang="es-HN" sz="1350" b="0" strike="noStrike" spc="-1">
                <a:latin typeface="Arial"/>
              </a:endParaRPr>
            </a:p>
            <a:p>
              <a:pPr>
                <a:lnSpc>
                  <a:spcPct val="100000"/>
                </a:lnSpc>
              </a:pPr>
              <a:r>
                <a:rPr lang="es-HN" sz="1350" b="0" strike="noStrike" spc="-1">
                  <a:solidFill>
                    <a:srgbClr val="000000"/>
                  </a:solidFill>
                  <a:latin typeface="Arial"/>
                  <a:ea typeface="DejaVu Sans"/>
                </a:rPr>
                <a:t>objecten</a:t>
              </a:r>
              <a:endParaRPr lang="es-HN" sz="1350" b="0" strike="noStrike" spc="-1">
                <a:latin typeface="Arial"/>
              </a:endParaRPr>
            </a:p>
          </p:txBody>
        </p:sp>
        <p:sp>
          <p:nvSpPr>
            <p:cNvPr id="51" name="CustomShape 21">
              <a:extLst>
                <a:ext uri="{FF2B5EF4-FFF2-40B4-BE49-F238E27FC236}">
                  <a16:creationId xmlns:a16="http://schemas.microsoft.com/office/drawing/2014/main" id="{79A965EF-3CAB-4489-B566-A3C38D8E34B9}"/>
                </a:ext>
              </a:extLst>
            </p:cNvPr>
            <p:cNvSpPr/>
            <p:nvPr/>
          </p:nvSpPr>
          <p:spPr>
            <a:xfrm>
              <a:off x="2235960" y="4044240"/>
              <a:ext cx="423720" cy="226080"/>
            </a:xfrm>
            <a:prstGeom prst="curvedUp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52" name="CustomShape 22">
              <a:extLst>
                <a:ext uri="{FF2B5EF4-FFF2-40B4-BE49-F238E27FC236}">
                  <a16:creationId xmlns:a16="http://schemas.microsoft.com/office/drawing/2014/main" id="{715EE739-BBE8-4C93-AA19-34632A734ECD}"/>
                </a:ext>
              </a:extLst>
            </p:cNvPr>
            <p:cNvSpPr/>
            <p:nvPr/>
          </p:nvSpPr>
          <p:spPr>
            <a:xfrm>
              <a:off x="3428640" y="4044240"/>
              <a:ext cx="423720" cy="226080"/>
            </a:xfrm>
            <a:prstGeom prst="curvedUp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53" name="CustomShape 23">
              <a:extLst>
                <a:ext uri="{FF2B5EF4-FFF2-40B4-BE49-F238E27FC236}">
                  <a16:creationId xmlns:a16="http://schemas.microsoft.com/office/drawing/2014/main" id="{A37B9A5C-A238-4ACC-AE38-30342755A40B}"/>
                </a:ext>
              </a:extLst>
            </p:cNvPr>
            <p:cNvSpPr/>
            <p:nvPr/>
          </p:nvSpPr>
          <p:spPr>
            <a:xfrm>
              <a:off x="2049480" y="4398480"/>
              <a:ext cx="987480" cy="3751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680" b="0" strike="noStrike" spc="-1">
                  <a:solidFill>
                    <a:srgbClr val="000000"/>
                  </a:solidFill>
                  <a:latin typeface="Arial"/>
                  <a:ea typeface="DejaVu Sans"/>
                </a:rPr>
                <a:t>Preserveren bij de bron op basis van </a:t>
              </a:r>
              <a:endParaRPr lang="es-HN" sz="680" b="0" strike="noStrike" spc="-1">
                <a:latin typeface="Arial"/>
              </a:endParaRPr>
            </a:p>
            <a:p>
              <a:pPr>
                <a:lnSpc>
                  <a:spcPct val="100000"/>
                </a:lnSpc>
              </a:pPr>
              <a:r>
                <a:rPr lang="es-HN" sz="680" b="0" strike="noStrike" spc="-1">
                  <a:solidFill>
                    <a:srgbClr val="000000"/>
                  </a:solidFill>
                  <a:latin typeface="Arial"/>
                  <a:ea typeface="DejaVu Sans"/>
                </a:rPr>
                <a:t>conversie</a:t>
              </a:r>
              <a:endParaRPr lang="es-HN" sz="680" b="0" strike="noStrike" spc="-1">
                <a:latin typeface="Arial"/>
              </a:endParaRPr>
            </a:p>
          </p:txBody>
        </p:sp>
        <p:sp>
          <p:nvSpPr>
            <p:cNvPr id="54" name="CustomShape 24">
              <a:extLst>
                <a:ext uri="{FF2B5EF4-FFF2-40B4-BE49-F238E27FC236}">
                  <a16:creationId xmlns:a16="http://schemas.microsoft.com/office/drawing/2014/main" id="{F1A4CF60-1D3B-476A-8247-98667E3FF39A}"/>
                </a:ext>
              </a:extLst>
            </p:cNvPr>
            <p:cNvSpPr/>
            <p:nvPr/>
          </p:nvSpPr>
          <p:spPr>
            <a:xfrm>
              <a:off x="6932520" y="3328200"/>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 </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E-Depot</a:t>
              </a:r>
              <a:endParaRPr lang="es-HN" sz="680" b="0" strike="noStrike" spc="-1">
                <a:latin typeface="Arial"/>
              </a:endParaRPr>
            </a:p>
            <a:p>
              <a:pPr algn="ctr">
                <a:lnSpc>
                  <a:spcPct val="100000"/>
                </a:lnSpc>
              </a:pPr>
              <a:endParaRPr lang="es-HN" sz="680" b="0" strike="noStrike" spc="-1">
                <a:latin typeface="Arial"/>
              </a:endParaRPr>
            </a:p>
          </p:txBody>
        </p:sp>
        <p:sp>
          <p:nvSpPr>
            <p:cNvPr id="55" name="CustomShape 25">
              <a:extLst>
                <a:ext uri="{FF2B5EF4-FFF2-40B4-BE49-F238E27FC236}">
                  <a16:creationId xmlns:a16="http://schemas.microsoft.com/office/drawing/2014/main" id="{E0AAA937-B2D7-4DBE-84C4-0E0268D36BEB}"/>
                </a:ext>
              </a:extLst>
            </p:cNvPr>
            <p:cNvSpPr/>
            <p:nvPr/>
          </p:nvSpPr>
          <p:spPr>
            <a:xfrm>
              <a:off x="5717520" y="3335760"/>
              <a:ext cx="833400" cy="602280"/>
            </a:xfrm>
            <a:prstGeom prst="can">
              <a:avLst>
                <a:gd name="adj" fmla="val 25000"/>
              </a:avLst>
            </a:prstGeom>
            <a:ln>
              <a:round/>
            </a:ln>
          </p:spPr>
          <p:style>
            <a:lnRef idx="2">
              <a:schemeClr val="accent4">
                <a:shade val="50000"/>
              </a:schemeClr>
            </a:lnRef>
            <a:fillRef idx="1">
              <a:schemeClr val="accent4"/>
            </a:fillRef>
            <a:effectRef idx="0">
              <a:schemeClr val="accent4"/>
            </a:effectRef>
            <a:fontRef idx="minor"/>
          </p:style>
          <p:txBody>
            <a:bodyPr lIns="67680" tIns="33840" rIns="67680" bIns="33840" anchor="ctr">
              <a:noAutofit/>
            </a:bodyPr>
            <a:lstStyle/>
            <a:p>
              <a:pPr algn="ctr">
                <a:lnSpc>
                  <a:spcPct val="100000"/>
                </a:lnSpc>
              </a:pPr>
              <a:r>
                <a:rPr lang="es-HN" sz="680" b="0" strike="noStrike" spc="-1">
                  <a:solidFill>
                    <a:srgbClr val="FFFFFF"/>
                  </a:solidFill>
                  <a:latin typeface="Arial"/>
                  <a:ea typeface="DejaVu Sans"/>
                </a:rPr>
                <a:t>Registratie , geen</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preserverings</a:t>
              </a:r>
              <a:endParaRPr lang="es-HN" sz="680" b="0" strike="noStrike" spc="-1">
                <a:latin typeface="Arial"/>
              </a:endParaRPr>
            </a:p>
            <a:p>
              <a:pPr algn="ctr">
                <a:lnSpc>
                  <a:spcPct val="100000"/>
                </a:lnSpc>
              </a:pPr>
              <a:r>
                <a:rPr lang="es-HN" sz="680" b="0" strike="noStrike" spc="-1">
                  <a:solidFill>
                    <a:srgbClr val="FFFFFF"/>
                  </a:solidFill>
                  <a:latin typeface="Arial"/>
                  <a:ea typeface="DejaVu Sans"/>
                </a:rPr>
                <a:t>fucntionaliteit</a:t>
              </a:r>
              <a:endParaRPr lang="es-HN" sz="680" b="0" strike="noStrike" spc="-1">
                <a:latin typeface="Arial"/>
              </a:endParaRPr>
            </a:p>
            <a:p>
              <a:pPr algn="ctr">
                <a:lnSpc>
                  <a:spcPct val="100000"/>
                </a:lnSpc>
              </a:pPr>
              <a:endParaRPr lang="es-HN" sz="680" b="0" strike="noStrike" spc="-1">
                <a:latin typeface="Arial"/>
              </a:endParaRPr>
            </a:p>
          </p:txBody>
        </p:sp>
        <p:sp>
          <p:nvSpPr>
            <p:cNvPr id="56" name="CustomShape 26">
              <a:extLst>
                <a:ext uri="{FF2B5EF4-FFF2-40B4-BE49-F238E27FC236}">
                  <a16:creationId xmlns:a16="http://schemas.microsoft.com/office/drawing/2014/main" id="{AB645A34-DA3A-488F-A18D-EA3EBD831FAC}"/>
                </a:ext>
              </a:extLst>
            </p:cNvPr>
            <p:cNvSpPr/>
            <p:nvPr/>
          </p:nvSpPr>
          <p:spPr>
            <a:xfrm>
              <a:off x="6591240" y="4043520"/>
              <a:ext cx="423720" cy="226080"/>
            </a:xfrm>
            <a:prstGeom prst="curvedUp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57" name="CustomShape 27">
              <a:extLst>
                <a:ext uri="{FF2B5EF4-FFF2-40B4-BE49-F238E27FC236}">
                  <a16:creationId xmlns:a16="http://schemas.microsoft.com/office/drawing/2014/main" id="{905ECFB6-6732-4C72-94D6-134994267EB0}"/>
                </a:ext>
              </a:extLst>
            </p:cNvPr>
            <p:cNvSpPr/>
            <p:nvPr/>
          </p:nvSpPr>
          <p:spPr>
            <a:xfrm>
              <a:off x="6604200" y="4356000"/>
              <a:ext cx="822240" cy="16956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680" b="0" strike="noStrike" spc="-1">
                  <a:solidFill>
                    <a:srgbClr val="000000"/>
                  </a:solidFill>
                  <a:latin typeface="Arial"/>
                  <a:ea typeface="DejaVu Sans"/>
                </a:rPr>
                <a:t>fysiek </a:t>
              </a:r>
              <a:endParaRPr lang="es-HN" sz="680" b="0" strike="noStrike" spc="-1">
                <a:latin typeface="Arial"/>
              </a:endParaRPr>
            </a:p>
            <a:p>
              <a:pPr>
                <a:lnSpc>
                  <a:spcPct val="100000"/>
                </a:lnSpc>
              </a:pPr>
              <a:r>
                <a:rPr lang="es-HN" sz="680" b="0" strike="noStrike" spc="-1">
                  <a:solidFill>
                    <a:srgbClr val="000000"/>
                  </a:solidFill>
                  <a:latin typeface="Arial"/>
                  <a:ea typeface="DejaVu Sans"/>
                </a:rPr>
                <a:t>overbrengen</a:t>
              </a:r>
              <a:endParaRPr lang="es-HN" sz="680" b="0" strike="noStrike" spc="-1">
                <a:latin typeface="Arial"/>
              </a:endParaRPr>
            </a:p>
          </p:txBody>
        </p:sp>
        <p:sp>
          <p:nvSpPr>
            <p:cNvPr id="58" name="CustomShape 28">
              <a:extLst>
                <a:ext uri="{FF2B5EF4-FFF2-40B4-BE49-F238E27FC236}">
                  <a16:creationId xmlns:a16="http://schemas.microsoft.com/office/drawing/2014/main" id="{B3830275-4015-436E-A111-3714DA917722}"/>
                </a:ext>
              </a:extLst>
            </p:cNvPr>
            <p:cNvSpPr/>
            <p:nvPr/>
          </p:nvSpPr>
          <p:spPr>
            <a:xfrm>
              <a:off x="3283920" y="4389120"/>
              <a:ext cx="987480" cy="3751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noAutofit/>
            </a:bodyPr>
            <a:lstStyle/>
            <a:p>
              <a:pPr>
                <a:lnSpc>
                  <a:spcPct val="100000"/>
                </a:lnSpc>
              </a:pPr>
              <a:r>
                <a:rPr lang="es-HN" sz="680" b="0" strike="noStrike" spc="-1">
                  <a:solidFill>
                    <a:srgbClr val="000000"/>
                  </a:solidFill>
                  <a:latin typeface="Arial"/>
                  <a:ea typeface="DejaVu Sans"/>
                </a:rPr>
                <a:t>Preserveren bij de bron op basis van </a:t>
              </a:r>
              <a:endParaRPr lang="es-HN" sz="680" b="0" strike="noStrike" spc="-1">
                <a:latin typeface="Arial"/>
              </a:endParaRPr>
            </a:p>
            <a:p>
              <a:pPr>
                <a:lnSpc>
                  <a:spcPct val="100000"/>
                </a:lnSpc>
              </a:pPr>
              <a:r>
                <a:rPr lang="es-HN" sz="680" b="0" strike="noStrike" spc="-1">
                  <a:solidFill>
                    <a:srgbClr val="000000"/>
                  </a:solidFill>
                  <a:latin typeface="Arial"/>
                  <a:ea typeface="DejaVu Sans"/>
                </a:rPr>
                <a:t>conversie</a:t>
              </a:r>
              <a:endParaRPr lang="es-HN" sz="680" b="0" strike="noStrike" spc="-1">
                <a:latin typeface="Arial"/>
              </a:endParaRPr>
            </a:p>
          </p:txBody>
        </p:sp>
      </p:grpSp>
    </p:spTree>
    <p:extLst>
      <p:ext uri="{BB962C8B-B14F-4D97-AF65-F5344CB8AC3E}">
        <p14:creationId xmlns:p14="http://schemas.microsoft.com/office/powerpoint/2010/main" val="32123655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689098" y="758569"/>
            <a:ext cx="9266585" cy="410819"/>
          </a:xfrm>
          <a:prstGeom prst="rect">
            <a:avLst/>
          </a:prstGeom>
        </p:spPr>
        <p:txBody>
          <a:bodyPr/>
          <a:lstStyle/>
          <a:p>
            <a:pPr>
              <a:defRPr sz="2100"/>
            </a:pPr>
            <a:r>
              <a:rPr lang="nl-NL" dirty="0"/>
              <a:t> Gemeente Haarlem: Informatie en Participatie Platform</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149416" y="1265748"/>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441916" y="1785288"/>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endParaRPr lang="nl-NL" i="1" dirty="0"/>
          </a:p>
        </p:txBody>
      </p:sp>
      <p:pic>
        <p:nvPicPr>
          <p:cNvPr id="64" name="Afbeelding 63">
            <a:extLst>
              <a:ext uri="{FF2B5EF4-FFF2-40B4-BE49-F238E27FC236}">
                <a16:creationId xmlns:a16="http://schemas.microsoft.com/office/drawing/2014/main" id="{71981525-3778-40EC-A82C-A6A5C5792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273" y="1265748"/>
            <a:ext cx="7501851" cy="5055010"/>
          </a:xfrm>
          <a:prstGeom prst="rect">
            <a:avLst/>
          </a:prstGeom>
        </p:spPr>
      </p:pic>
    </p:spTree>
    <p:extLst>
      <p:ext uri="{BB962C8B-B14F-4D97-AF65-F5344CB8AC3E}">
        <p14:creationId xmlns:p14="http://schemas.microsoft.com/office/powerpoint/2010/main" val="42731844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Informatiehuishouding Overheden – Concrete stappen</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651651"/>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1185440" y="3162318"/>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r>
              <a:rPr lang="nl-NL" i="1" dirty="0"/>
              <a:t>Agile werken om goed in te kunnen spelen op nieuwe/innovatieve concepten in de sector.</a:t>
            </a:r>
          </a:p>
        </p:txBody>
      </p:sp>
      <p:pic>
        <p:nvPicPr>
          <p:cNvPr id="5" name="Afbeelding 4">
            <a:extLst>
              <a:ext uri="{FF2B5EF4-FFF2-40B4-BE49-F238E27FC236}">
                <a16:creationId xmlns:a16="http://schemas.microsoft.com/office/drawing/2014/main" id="{E610C93E-35C9-45B2-8411-A68048E18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241" y="4610421"/>
            <a:ext cx="3064398" cy="2042932"/>
          </a:xfrm>
          <a:prstGeom prst="rect">
            <a:avLst/>
          </a:prstGeom>
        </p:spPr>
      </p:pic>
    </p:spTree>
    <p:extLst>
      <p:ext uri="{BB962C8B-B14F-4D97-AF65-F5344CB8AC3E}">
        <p14:creationId xmlns:p14="http://schemas.microsoft.com/office/powerpoint/2010/main" val="1673109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Informatiehuishouding Overheden – Concrete stappen</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651651"/>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838200" y="2919714"/>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r>
              <a:rPr lang="nl-NL" b="1" i="1" dirty="0" err="1"/>
              <a:t>Archiving</a:t>
            </a:r>
            <a:r>
              <a:rPr lang="nl-NL" b="1" i="1" dirty="0"/>
              <a:t> </a:t>
            </a:r>
            <a:r>
              <a:rPr lang="nl-NL" b="1" i="1" dirty="0" err="1"/>
              <a:t>by</a:t>
            </a:r>
            <a:r>
              <a:rPr lang="nl-NL" b="1" i="1" dirty="0"/>
              <a:t> Design (</a:t>
            </a:r>
            <a:r>
              <a:rPr lang="nl-NL" b="1" i="1" dirty="0" err="1"/>
              <a:t>AbD</a:t>
            </a:r>
            <a:r>
              <a:rPr lang="nl-NL" b="1" i="1" dirty="0"/>
              <a:t>):</a:t>
            </a:r>
            <a:r>
              <a:rPr lang="nl-NL" i="1" dirty="0"/>
              <a:t> instrumentarium om </a:t>
            </a:r>
            <a:r>
              <a:rPr lang="nl-NL" i="1" dirty="0" err="1"/>
              <a:t>AbD</a:t>
            </a:r>
            <a:r>
              <a:rPr lang="nl-NL" i="1" dirty="0"/>
              <a:t> in de praktijk toe te passen.</a:t>
            </a:r>
          </a:p>
        </p:txBody>
      </p:sp>
      <p:pic>
        <p:nvPicPr>
          <p:cNvPr id="5" name="Afbeelding 4">
            <a:extLst>
              <a:ext uri="{FF2B5EF4-FFF2-40B4-BE49-F238E27FC236}">
                <a16:creationId xmlns:a16="http://schemas.microsoft.com/office/drawing/2014/main" id="{D392154D-23E8-4FFC-BC52-641A66087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241" y="4610421"/>
            <a:ext cx="3064398" cy="2042932"/>
          </a:xfrm>
          <a:prstGeom prst="rect">
            <a:avLst/>
          </a:prstGeom>
        </p:spPr>
      </p:pic>
    </p:spTree>
    <p:extLst>
      <p:ext uri="{BB962C8B-B14F-4D97-AF65-F5344CB8AC3E}">
        <p14:creationId xmlns:p14="http://schemas.microsoft.com/office/powerpoint/2010/main" val="13362648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Informatiehuishouding Overheden – Concrete stappen</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651651"/>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838200" y="2919714"/>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r>
              <a:rPr lang="nl-NL" b="1" i="1" dirty="0"/>
              <a:t>Algoritmen: </a:t>
            </a:r>
            <a:r>
              <a:rPr lang="nl-NL" i="1" dirty="0"/>
              <a:t>principes voor het ontwerp, beheer en archivering. </a:t>
            </a:r>
          </a:p>
        </p:txBody>
      </p:sp>
      <p:pic>
        <p:nvPicPr>
          <p:cNvPr id="5" name="Afbeelding 4">
            <a:extLst>
              <a:ext uri="{FF2B5EF4-FFF2-40B4-BE49-F238E27FC236}">
                <a16:creationId xmlns:a16="http://schemas.microsoft.com/office/drawing/2014/main" id="{D723DA2E-DCF0-403D-8D2C-182CC00F3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241" y="4610421"/>
            <a:ext cx="3064398" cy="2042932"/>
          </a:xfrm>
          <a:prstGeom prst="rect">
            <a:avLst/>
          </a:prstGeom>
        </p:spPr>
      </p:pic>
    </p:spTree>
    <p:extLst>
      <p:ext uri="{BB962C8B-B14F-4D97-AF65-F5344CB8AC3E}">
        <p14:creationId xmlns:p14="http://schemas.microsoft.com/office/powerpoint/2010/main" val="23710434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Informatiehuishouding Overheden – Concrete stappen</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651651"/>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838200" y="2813311"/>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r>
              <a:rPr lang="nl-NL" b="1" i="1" dirty="0" err="1"/>
              <a:t>ThemaTiendaagse</a:t>
            </a:r>
            <a:r>
              <a:rPr lang="nl-NL" b="1" i="1" dirty="0"/>
              <a:t>:</a:t>
            </a:r>
            <a:r>
              <a:rPr lang="nl-NL" i="1" dirty="0"/>
              <a:t> tien werkdagen kennis delen over relevante onderwerpen die binnen het vakgebied spelen.</a:t>
            </a:r>
          </a:p>
          <a:p>
            <a:pPr marL="0" indent="0" hangingPunct="1">
              <a:buNone/>
            </a:pPr>
            <a:endParaRPr lang="nl-NL" i="1" dirty="0"/>
          </a:p>
          <a:p>
            <a:pPr marL="0" indent="0" hangingPunct="1">
              <a:buNone/>
            </a:pPr>
            <a:endParaRPr lang="nl-NL" i="1" dirty="0"/>
          </a:p>
          <a:p>
            <a:pPr marL="0" indent="0" hangingPunct="1">
              <a:buNone/>
            </a:pPr>
            <a:endParaRPr lang="nl-NL" i="1" dirty="0"/>
          </a:p>
          <a:p>
            <a:pPr marL="0" indent="0" hangingPunct="1">
              <a:buNone/>
            </a:pPr>
            <a:endParaRPr lang="nl-NL" i="1" dirty="0"/>
          </a:p>
          <a:p>
            <a:pPr marL="0" indent="0" hangingPunct="1">
              <a:buNone/>
            </a:pPr>
            <a:endParaRPr lang="nl-NL" i="1" dirty="0"/>
          </a:p>
        </p:txBody>
      </p:sp>
      <p:pic>
        <p:nvPicPr>
          <p:cNvPr id="5" name="Afbeelding 4">
            <a:extLst>
              <a:ext uri="{FF2B5EF4-FFF2-40B4-BE49-F238E27FC236}">
                <a16:creationId xmlns:a16="http://schemas.microsoft.com/office/drawing/2014/main" id="{8563397A-FD4F-40D0-B16D-961CCD5D6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241" y="4610421"/>
            <a:ext cx="3064398" cy="2042932"/>
          </a:xfrm>
          <a:prstGeom prst="rect">
            <a:avLst/>
          </a:prstGeom>
        </p:spPr>
      </p:pic>
    </p:spTree>
    <p:extLst>
      <p:ext uri="{BB962C8B-B14F-4D97-AF65-F5344CB8AC3E}">
        <p14:creationId xmlns:p14="http://schemas.microsoft.com/office/powerpoint/2010/main" val="38992930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EC61B0E-3CDF-4EAC-BE1F-66DEDE28386C}"/>
              </a:ext>
            </a:extLst>
          </p:cNvPr>
          <p:cNvSpPr txBox="1"/>
          <p:nvPr/>
        </p:nvSpPr>
        <p:spPr>
          <a:xfrm>
            <a:off x="5164107" y="2721116"/>
            <a:ext cx="516680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rgbClr val="000000"/>
                </a:solidFill>
                <a:effectLst/>
                <a:uFillTx/>
                <a:latin typeface="+mj-lt"/>
                <a:ea typeface="+mj-ea"/>
                <a:cs typeface="+mj-cs"/>
                <a:sym typeface="Verdana"/>
              </a:rPr>
              <a:t>Bedankt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endParaRPr dirty="0"/>
          </a:p>
        </p:txBody>
      </p:sp>
      <p:sp>
        <p:nvSpPr>
          <p:cNvPr id="70" name="Tijdelijke aanduiding voor inhoud 2"/>
          <p:cNvSpPr txBox="1">
            <a:spLocks noGrp="1"/>
          </p:cNvSpPr>
          <p:nvPr>
            <p:ph type="body" idx="1"/>
          </p:nvPr>
        </p:nvSpPr>
        <p:spPr>
          <a:xfrm>
            <a:off x="838200" y="1728969"/>
            <a:ext cx="10515600" cy="2835152"/>
          </a:xfrm>
          <a:prstGeom prst="rect">
            <a:avLst/>
          </a:prstGeom>
        </p:spPr>
        <p:txBody>
          <a:bodyPr/>
          <a:lstStyle/>
          <a:p>
            <a:pPr marL="0" indent="0">
              <a:buNone/>
            </a:pPr>
            <a:r>
              <a:rPr lang="nl-NL" dirty="0"/>
              <a:t>Migiza Victoriashoop</a:t>
            </a:r>
          </a:p>
          <a:p>
            <a:pPr marL="0" indent="0">
              <a:buNone/>
            </a:pPr>
            <a:endParaRPr lang="nl-NL" dirty="0"/>
          </a:p>
          <a:p>
            <a:pPr marL="0" indent="0">
              <a:buNone/>
            </a:pPr>
            <a:r>
              <a:rPr lang="nl-NL" dirty="0"/>
              <a:t>Adviseur Digitale Informatievoorziening (Waterlands Archief)</a:t>
            </a:r>
          </a:p>
          <a:p>
            <a:pPr marL="0" indent="0">
              <a:buNone/>
            </a:pPr>
            <a:endParaRPr lang="nl-NL" dirty="0"/>
          </a:p>
          <a:p>
            <a:pPr marL="0" indent="0">
              <a:buNone/>
            </a:pPr>
            <a:r>
              <a:rPr lang="nl-NL" dirty="0"/>
              <a:t>Kernteamlid KIA-platform Informatiehuishouding Overheden</a:t>
            </a:r>
            <a:endParaRPr dirty="0"/>
          </a:p>
        </p:txBody>
      </p:sp>
      <p:pic>
        <p:nvPicPr>
          <p:cNvPr id="3" name="Afbeelding 2">
            <a:extLst>
              <a:ext uri="{FF2B5EF4-FFF2-40B4-BE49-F238E27FC236}">
                <a16:creationId xmlns:a16="http://schemas.microsoft.com/office/drawing/2014/main" id="{B24110F2-19EB-40B8-AFAA-4C0BE8753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617" y="4193315"/>
            <a:ext cx="3734766" cy="245306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a:t>Agenda</a:t>
            </a:r>
            <a:endParaRPr dirty="0"/>
          </a:p>
        </p:txBody>
      </p:sp>
      <p:sp>
        <p:nvSpPr>
          <p:cNvPr id="70" name="Tijdelijke aanduiding voor inhoud 2"/>
          <p:cNvSpPr txBox="1">
            <a:spLocks noGrp="1"/>
          </p:cNvSpPr>
          <p:nvPr>
            <p:ph type="body" idx="1"/>
          </p:nvPr>
        </p:nvSpPr>
        <p:spPr>
          <a:xfrm>
            <a:off x="838200" y="1177089"/>
            <a:ext cx="10515600" cy="3852503"/>
          </a:xfrm>
          <a:prstGeom prst="rect">
            <a:avLst/>
          </a:prstGeom>
        </p:spPr>
        <p:txBody>
          <a:bodyPr/>
          <a:lstStyle/>
          <a:p>
            <a:pPr>
              <a:lnSpc>
                <a:spcPct val="200000"/>
              </a:lnSpc>
            </a:pPr>
            <a:r>
              <a:rPr lang="nl-NL" dirty="0" err="1"/>
              <a:t>Archiving</a:t>
            </a:r>
            <a:r>
              <a:rPr lang="nl-NL" dirty="0"/>
              <a:t> </a:t>
            </a:r>
            <a:r>
              <a:rPr lang="nl-NL" dirty="0" err="1"/>
              <a:t>by</a:t>
            </a:r>
            <a:r>
              <a:rPr lang="nl-NL" dirty="0"/>
              <a:t> Design</a:t>
            </a:r>
          </a:p>
          <a:p>
            <a:pPr>
              <a:lnSpc>
                <a:spcPct val="200000"/>
              </a:lnSpc>
            </a:pPr>
            <a:r>
              <a:rPr lang="nl-NL" dirty="0"/>
              <a:t>Informatiehuishouding Overheden - Visie</a:t>
            </a:r>
          </a:p>
          <a:p>
            <a:pPr>
              <a:lnSpc>
                <a:spcPct val="200000"/>
              </a:lnSpc>
            </a:pPr>
            <a:r>
              <a:rPr lang="nl-NL" dirty="0"/>
              <a:t>Samenwerking in de praktijk</a:t>
            </a:r>
          </a:p>
          <a:p>
            <a:pPr>
              <a:lnSpc>
                <a:spcPct val="200000"/>
              </a:lnSpc>
            </a:pPr>
            <a:r>
              <a:rPr lang="nl-NL" dirty="0"/>
              <a:t>Informatiehuishouding Overheden - Concrete stappen</a:t>
            </a:r>
            <a:endParaRPr dirty="0"/>
          </a:p>
        </p:txBody>
      </p:sp>
      <p:pic>
        <p:nvPicPr>
          <p:cNvPr id="4" name="Afbeelding 3">
            <a:extLst>
              <a:ext uri="{FF2B5EF4-FFF2-40B4-BE49-F238E27FC236}">
                <a16:creationId xmlns:a16="http://schemas.microsoft.com/office/drawing/2014/main" id="{DA4C4045-AC82-4AB2-9963-A89076815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241" y="4575697"/>
            <a:ext cx="3064398" cy="2042932"/>
          </a:xfrm>
          <a:prstGeom prst="rect">
            <a:avLst/>
          </a:prstGeom>
        </p:spPr>
      </p:pic>
    </p:spTree>
    <p:extLst>
      <p:ext uri="{BB962C8B-B14F-4D97-AF65-F5344CB8AC3E}">
        <p14:creationId xmlns:p14="http://schemas.microsoft.com/office/powerpoint/2010/main" val="23080112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err="1"/>
              <a:t>Archiving</a:t>
            </a:r>
            <a:r>
              <a:rPr lang="nl-NL" dirty="0"/>
              <a:t> </a:t>
            </a:r>
            <a:r>
              <a:rPr lang="nl-NL" dirty="0" err="1"/>
              <a:t>by</a:t>
            </a:r>
            <a:r>
              <a:rPr lang="nl-NL" dirty="0"/>
              <a:t> Design. Wat vind jij?</a:t>
            </a:r>
            <a:endParaRPr dirty="0"/>
          </a:p>
        </p:txBody>
      </p:sp>
      <p:sp>
        <p:nvSpPr>
          <p:cNvPr id="70" name="Tijdelijke aanduiding voor inhoud 2"/>
          <p:cNvSpPr txBox="1">
            <a:spLocks noGrp="1"/>
          </p:cNvSpPr>
          <p:nvPr>
            <p:ph type="body" idx="1"/>
          </p:nvPr>
        </p:nvSpPr>
        <p:spPr>
          <a:xfrm>
            <a:off x="1462707" y="3168046"/>
            <a:ext cx="10515600" cy="3852503"/>
          </a:xfrm>
          <a:prstGeom prst="rect">
            <a:avLst/>
          </a:prstGeom>
        </p:spPr>
        <p:txBody>
          <a:bodyPr/>
          <a:lstStyle/>
          <a:p>
            <a:pPr marL="0" indent="0">
              <a:lnSpc>
                <a:spcPct val="200000"/>
              </a:lnSpc>
              <a:buNone/>
            </a:pPr>
            <a:r>
              <a:rPr lang="nl-NL" dirty="0"/>
              <a:t>Ga naar </a:t>
            </a:r>
            <a:r>
              <a:rPr lang="nl-NL" b="1" dirty="0"/>
              <a:t>menti.com </a:t>
            </a:r>
            <a:r>
              <a:rPr lang="nl-NL" dirty="0"/>
              <a:t>en </a:t>
            </a:r>
            <a:r>
              <a:rPr lang="nl-NL"/>
              <a:t>toets de </a:t>
            </a:r>
            <a:r>
              <a:rPr lang="nl-NL" b="1" dirty="0"/>
              <a:t>[CODE]</a:t>
            </a:r>
            <a:r>
              <a:rPr lang="nl-NL" dirty="0"/>
              <a:t> in.</a:t>
            </a:r>
            <a:endParaRPr b="1" dirty="0"/>
          </a:p>
        </p:txBody>
      </p:sp>
      <p:pic>
        <p:nvPicPr>
          <p:cNvPr id="4" name="Afbeelding 3">
            <a:extLst>
              <a:ext uri="{FF2B5EF4-FFF2-40B4-BE49-F238E27FC236}">
                <a16:creationId xmlns:a16="http://schemas.microsoft.com/office/drawing/2014/main" id="{256EFCEE-F6AE-4FD6-9E59-331BD2B4A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909" y="4598845"/>
            <a:ext cx="3064398" cy="2042932"/>
          </a:xfrm>
          <a:prstGeom prst="rect">
            <a:avLst/>
          </a:prstGeom>
        </p:spPr>
      </p:pic>
    </p:spTree>
    <p:extLst>
      <p:ext uri="{BB962C8B-B14F-4D97-AF65-F5344CB8AC3E}">
        <p14:creationId xmlns:p14="http://schemas.microsoft.com/office/powerpoint/2010/main" val="23120656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err="1"/>
              <a:t>Archiving</a:t>
            </a:r>
            <a:r>
              <a:rPr lang="nl-NL" dirty="0"/>
              <a:t> </a:t>
            </a:r>
            <a:r>
              <a:rPr lang="nl-NL" dirty="0" err="1"/>
              <a:t>by</a:t>
            </a:r>
            <a:r>
              <a:rPr lang="nl-NL" dirty="0"/>
              <a:t> Design. Wat vinden wij?</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1058119" y="2543857"/>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r>
              <a:rPr lang="nl-NL" dirty="0"/>
              <a:t>Informatie uit het werkproces </a:t>
            </a:r>
            <a:r>
              <a:rPr lang="nl-NL" b="1" u="sng" dirty="0"/>
              <a:t>duurzaam toegankelijk</a:t>
            </a:r>
            <a:r>
              <a:rPr lang="nl-NL" dirty="0"/>
              <a:t> maken. Dit doen we door bij het ontwerp/de inrichting van systemen al rekening te houden duurzame toegankelijkheid.</a:t>
            </a:r>
          </a:p>
        </p:txBody>
      </p:sp>
      <p:pic>
        <p:nvPicPr>
          <p:cNvPr id="4" name="Afbeelding 3">
            <a:extLst>
              <a:ext uri="{FF2B5EF4-FFF2-40B4-BE49-F238E27FC236}">
                <a16:creationId xmlns:a16="http://schemas.microsoft.com/office/drawing/2014/main" id="{C95D1633-4635-41A2-B2C2-B8629C0E6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816" y="4552547"/>
            <a:ext cx="3064398" cy="204293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Informatiehuishouding Overheden - Visie</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576586"/>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endParaRPr lang="nl-NL" dirty="0"/>
          </a:p>
          <a:p>
            <a:pPr marL="0" indent="0" hangingPunct="1">
              <a:buNone/>
            </a:pPr>
            <a:r>
              <a:rPr lang="nl-NL" dirty="0"/>
              <a:t>Overheden op het vlak van </a:t>
            </a:r>
            <a:r>
              <a:rPr lang="nl-NL" dirty="0" err="1"/>
              <a:t>archiving</a:t>
            </a:r>
            <a:r>
              <a:rPr lang="nl-NL" dirty="0"/>
              <a:t> </a:t>
            </a:r>
            <a:r>
              <a:rPr lang="nl-NL" dirty="0" err="1"/>
              <a:t>by</a:t>
            </a:r>
            <a:r>
              <a:rPr lang="nl-NL" dirty="0"/>
              <a:t> design zelfredzamer maken. Voor </a:t>
            </a:r>
            <a:r>
              <a:rPr lang="nl-NL" dirty="0" err="1"/>
              <a:t>archiving</a:t>
            </a:r>
            <a:r>
              <a:rPr lang="nl-NL" dirty="0"/>
              <a:t> </a:t>
            </a:r>
            <a:r>
              <a:rPr lang="nl-NL" dirty="0" err="1"/>
              <a:t>by</a:t>
            </a:r>
            <a:r>
              <a:rPr lang="nl-NL" dirty="0"/>
              <a:t> design moet je kennis en expertise ontwikkelen op de plek waar die kennis en expertise het best tot z’n recht komt, en dat is bij de overheidsinstellingen zelf. Daar zit namelijk de kennis van de processen en systemen.</a:t>
            </a:r>
          </a:p>
        </p:txBody>
      </p:sp>
      <p:pic>
        <p:nvPicPr>
          <p:cNvPr id="4" name="Afbeelding 3">
            <a:extLst>
              <a:ext uri="{FF2B5EF4-FFF2-40B4-BE49-F238E27FC236}">
                <a16:creationId xmlns:a16="http://schemas.microsoft.com/office/drawing/2014/main" id="{0FAD0347-4F90-4CE0-9C04-8D185D9D9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241" y="4610421"/>
            <a:ext cx="3064398" cy="2042932"/>
          </a:xfrm>
          <a:prstGeom prst="rect">
            <a:avLst/>
          </a:prstGeom>
        </p:spPr>
      </p:pic>
    </p:spTree>
    <p:extLst>
      <p:ext uri="{BB962C8B-B14F-4D97-AF65-F5344CB8AC3E}">
        <p14:creationId xmlns:p14="http://schemas.microsoft.com/office/powerpoint/2010/main" val="14036082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endParaRPr/>
          </a:p>
        </p:txBody>
      </p:sp>
      <p:graphicFrame>
        <p:nvGraphicFramePr>
          <p:cNvPr id="13" name="Grafiek 12">
            <a:extLst>
              <a:ext uri="{FF2B5EF4-FFF2-40B4-BE49-F238E27FC236}">
                <a16:creationId xmlns:a16="http://schemas.microsoft.com/office/drawing/2014/main" id="{A48FABF4-A8AA-4214-B8F9-223797F3512A}"/>
              </a:ext>
            </a:extLst>
          </p:cNvPr>
          <p:cNvGraphicFramePr/>
          <p:nvPr>
            <p:extLst>
              <p:ext uri="{D42A27DB-BD31-4B8C-83A1-F6EECF244321}">
                <p14:modId xmlns:p14="http://schemas.microsoft.com/office/powerpoint/2010/main" val="748240198"/>
              </p:ext>
            </p:extLst>
          </p:nvPr>
        </p:nvGraphicFramePr>
        <p:xfrm>
          <a:off x="2198051" y="641926"/>
          <a:ext cx="8617730" cy="6160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6673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087215" y="636104"/>
            <a:ext cx="9266585" cy="410819"/>
          </a:xfrm>
          <a:prstGeom prst="rect">
            <a:avLst/>
          </a:prstGeom>
        </p:spPr>
        <p:txBody>
          <a:bodyPr/>
          <a:lstStyle/>
          <a:p>
            <a:pPr>
              <a:defRPr sz="2100"/>
            </a:pPr>
            <a:r>
              <a:rPr lang="nl-NL" dirty="0"/>
              <a:t> Gemeente Amsterdam: AVG en de selectielijst</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838200" y="1651651"/>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1351871" y="2032761"/>
            <a:ext cx="10515600" cy="3155201"/>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r>
              <a:rPr lang="nl-NL" i="1" dirty="0"/>
              <a:t>‘Bij verwerkingen van persoonsgegevens voor archiefdoeleinden dient de AVG in aanmerking te worden genomen. Het accent hierbij ligt bij dataminimalisatie: niet meer persoonsgegevens mogen worden verwerkt dan strikt noodzakelijk is voor het archiveringsdoel.’</a:t>
            </a:r>
          </a:p>
        </p:txBody>
      </p:sp>
      <p:pic>
        <p:nvPicPr>
          <p:cNvPr id="5" name="Afbeelding 4">
            <a:extLst>
              <a:ext uri="{FF2B5EF4-FFF2-40B4-BE49-F238E27FC236}">
                <a16:creationId xmlns:a16="http://schemas.microsoft.com/office/drawing/2014/main" id="{33A8E21A-5AC2-4991-B765-1A579BDC2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443" y="3440452"/>
            <a:ext cx="3860557" cy="3577482"/>
          </a:xfrm>
          <a:prstGeom prst="rect">
            <a:avLst/>
          </a:prstGeom>
        </p:spPr>
      </p:pic>
      <p:sp>
        <p:nvSpPr>
          <p:cNvPr id="6" name="Tekstvak 5">
            <a:extLst>
              <a:ext uri="{FF2B5EF4-FFF2-40B4-BE49-F238E27FC236}">
                <a16:creationId xmlns:a16="http://schemas.microsoft.com/office/drawing/2014/main" id="{84375114-5FEC-44D6-85E9-3A3DFA133F17}"/>
              </a:ext>
            </a:extLst>
          </p:cNvPr>
          <p:cNvSpPr txBox="1"/>
          <p:nvPr/>
        </p:nvSpPr>
        <p:spPr>
          <a:xfrm>
            <a:off x="149416" y="6227143"/>
            <a:ext cx="986636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400" b="0" i="1" u="none" strike="noStrike" cap="none" spc="0" normalizeH="0" baseline="0" dirty="0">
                <a:ln>
                  <a:noFill/>
                </a:ln>
                <a:solidFill>
                  <a:srgbClr val="000000"/>
                </a:solidFill>
                <a:effectLst/>
                <a:uFillTx/>
                <a:latin typeface="+mj-lt"/>
                <a:ea typeface="+mj-ea"/>
                <a:cs typeface="+mj-cs"/>
                <a:sym typeface="Verdana"/>
              </a:rPr>
              <a:t>Bron: Handreiking AVG Archiefwet, gemeente Amsterdam</a:t>
            </a:r>
          </a:p>
        </p:txBody>
      </p:sp>
    </p:spTree>
    <p:extLst>
      <p:ext uri="{BB962C8B-B14F-4D97-AF65-F5344CB8AC3E}">
        <p14:creationId xmlns:p14="http://schemas.microsoft.com/office/powerpoint/2010/main" val="13901034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el 1"/>
          <p:cNvSpPr txBox="1">
            <a:spLocks noGrp="1"/>
          </p:cNvSpPr>
          <p:nvPr>
            <p:ph type="title"/>
          </p:nvPr>
        </p:nvSpPr>
        <p:spPr>
          <a:xfrm>
            <a:off x="2689098" y="758569"/>
            <a:ext cx="9266585" cy="410819"/>
          </a:xfrm>
          <a:prstGeom prst="rect">
            <a:avLst/>
          </a:prstGeom>
        </p:spPr>
        <p:txBody>
          <a:bodyPr/>
          <a:lstStyle/>
          <a:p>
            <a:pPr>
              <a:defRPr sz="2100"/>
            </a:pPr>
            <a:r>
              <a:rPr lang="nl-NL" dirty="0"/>
              <a:t> Common </a:t>
            </a:r>
            <a:r>
              <a:rPr lang="nl-NL" dirty="0" err="1"/>
              <a:t>Ground</a:t>
            </a:r>
            <a:r>
              <a:rPr lang="nl-NL" dirty="0"/>
              <a:t> – betere dienstverlening en bedrijfsvoering</a:t>
            </a:r>
            <a:endParaRPr dirty="0"/>
          </a:p>
        </p:txBody>
      </p:sp>
      <p:sp>
        <p:nvSpPr>
          <p:cNvPr id="3" name="Tijdelijke aanduiding voor inhoud 2">
            <a:extLst>
              <a:ext uri="{FF2B5EF4-FFF2-40B4-BE49-F238E27FC236}">
                <a16:creationId xmlns:a16="http://schemas.microsoft.com/office/drawing/2014/main" id="{021FECE5-2AEA-423A-9CBB-A3D57F58C40D}"/>
              </a:ext>
            </a:extLst>
          </p:cNvPr>
          <p:cNvSpPr txBox="1">
            <a:spLocks/>
          </p:cNvSpPr>
          <p:nvPr/>
        </p:nvSpPr>
        <p:spPr>
          <a:xfrm>
            <a:off x="149416" y="1265748"/>
            <a:ext cx="10515600" cy="385250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p:txBody>
      </p:sp>
      <p:sp>
        <p:nvSpPr>
          <p:cNvPr id="4" name="Tijdelijke aanduiding voor inhoud 2">
            <a:extLst>
              <a:ext uri="{FF2B5EF4-FFF2-40B4-BE49-F238E27FC236}">
                <a16:creationId xmlns:a16="http://schemas.microsoft.com/office/drawing/2014/main" id="{033BA905-1EE1-44FA-B4A8-8224709ECA87}"/>
              </a:ext>
            </a:extLst>
          </p:cNvPr>
          <p:cNvSpPr txBox="1">
            <a:spLocks/>
          </p:cNvSpPr>
          <p:nvPr/>
        </p:nvSpPr>
        <p:spPr>
          <a:xfrm>
            <a:off x="441916" y="1785288"/>
            <a:ext cx="10515600" cy="431414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a:lstStyle>
          <a:p>
            <a:pPr marL="0" indent="0" hangingPunct="1">
              <a:buNone/>
            </a:pPr>
            <a:endParaRPr lang="nl-NL" dirty="0"/>
          </a:p>
          <a:p>
            <a:pPr marL="0" indent="0" hangingPunct="1">
              <a:buNone/>
            </a:pPr>
            <a:endParaRPr lang="nl-NL" i="1" dirty="0"/>
          </a:p>
        </p:txBody>
      </p:sp>
      <p:sp>
        <p:nvSpPr>
          <p:cNvPr id="2" name="Tekstvak 1">
            <a:extLst>
              <a:ext uri="{FF2B5EF4-FFF2-40B4-BE49-F238E27FC236}">
                <a16:creationId xmlns:a16="http://schemas.microsoft.com/office/drawing/2014/main" id="{09754B54-B5AC-4ABB-9E4D-F683169F2447}"/>
              </a:ext>
            </a:extLst>
          </p:cNvPr>
          <p:cNvSpPr txBox="1"/>
          <p:nvPr/>
        </p:nvSpPr>
        <p:spPr>
          <a:xfrm>
            <a:off x="1091152" y="2798565"/>
            <a:ext cx="986636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nl-NL" sz="2400" i="1" dirty="0"/>
              <a:t>H</a:t>
            </a:r>
            <a:r>
              <a:rPr kumimoji="0" lang="nl-NL" sz="2400" b="0" i="1" u="none" strike="noStrike" cap="none" spc="0" normalizeH="0" baseline="0" dirty="0">
                <a:ln>
                  <a:noFill/>
                </a:ln>
                <a:solidFill>
                  <a:srgbClr val="000000"/>
                </a:solidFill>
                <a:effectLst/>
                <a:uFillTx/>
                <a:latin typeface="+mj-lt"/>
                <a:ea typeface="+mj-ea"/>
                <a:cs typeface="+mj-cs"/>
                <a:sym typeface="Verdana"/>
              </a:rPr>
              <a:t>et idee om moderne </a:t>
            </a:r>
            <a:r>
              <a:rPr kumimoji="0" lang="nl-NL" sz="2400" b="0" i="1" u="none" strike="noStrike" cap="none" spc="0" normalizeH="0" baseline="0" dirty="0">
                <a:ln>
                  <a:noFill/>
                </a:ln>
                <a:solidFill>
                  <a:srgbClr val="000000"/>
                </a:solidFill>
                <a:effectLst/>
                <a:uFillTx/>
                <a:latin typeface="+mj-lt"/>
                <a:ea typeface="+mj-ea"/>
                <a:cs typeface="+mj-cs"/>
                <a:sym typeface="Verdana"/>
                <a:hlinkClick r:id="rId3"/>
              </a:rPr>
              <a:t>ICT-infrastructuur</a:t>
            </a:r>
            <a:r>
              <a:rPr kumimoji="0" lang="nl-NL" sz="2400" b="0" i="1" u="none" strike="noStrike" cap="none" spc="0" normalizeH="0" baseline="0" dirty="0">
                <a:ln>
                  <a:noFill/>
                </a:ln>
                <a:solidFill>
                  <a:srgbClr val="000000"/>
                </a:solidFill>
                <a:effectLst/>
                <a:uFillTx/>
                <a:latin typeface="+mj-lt"/>
                <a:ea typeface="+mj-ea"/>
                <a:cs typeface="+mj-cs"/>
                <a:sym typeface="Verdana"/>
              </a:rPr>
              <a:t> te bouwen voor het uitwisselen van gegevens binnen en tussen gemeenten. </a:t>
            </a:r>
            <a:r>
              <a:rPr lang="nl-NL" sz="2400" i="1" dirty="0"/>
              <a:t>Hierbij vormt de </a:t>
            </a:r>
            <a:r>
              <a:rPr lang="nl-NL" sz="2400" i="1" dirty="0" err="1"/>
              <a:t>gegevenslaag</a:t>
            </a:r>
            <a:r>
              <a:rPr lang="nl-NL" sz="2400" i="1" dirty="0"/>
              <a:t> de basis.</a:t>
            </a:r>
            <a:endParaRPr kumimoji="0" lang="nl-NL" sz="2400" b="0" i="1" u="none" strike="noStrike" cap="none" spc="0" normalizeH="0" baseline="0" dirty="0">
              <a:ln>
                <a:noFill/>
              </a:ln>
              <a:solidFill>
                <a:srgbClr val="000000"/>
              </a:solidFill>
              <a:effectLst/>
              <a:uFillTx/>
              <a:latin typeface="+mj-lt"/>
              <a:ea typeface="+mj-ea"/>
              <a:cs typeface="+mj-cs"/>
              <a:sym typeface="Verdana"/>
            </a:endParaRPr>
          </a:p>
        </p:txBody>
      </p:sp>
      <p:sp>
        <p:nvSpPr>
          <p:cNvPr id="7" name="Tekstvak 6">
            <a:extLst>
              <a:ext uri="{FF2B5EF4-FFF2-40B4-BE49-F238E27FC236}">
                <a16:creationId xmlns:a16="http://schemas.microsoft.com/office/drawing/2014/main" id="{77809ABB-8002-42E9-B021-24D1E168D085}"/>
              </a:ext>
            </a:extLst>
          </p:cNvPr>
          <p:cNvSpPr txBox="1"/>
          <p:nvPr/>
        </p:nvSpPr>
        <p:spPr>
          <a:xfrm>
            <a:off x="149416" y="6407556"/>
            <a:ext cx="986636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400" b="0" i="1" u="none" strike="noStrike" cap="none" spc="0" normalizeH="0" baseline="0" dirty="0">
                <a:ln>
                  <a:noFill/>
                </a:ln>
                <a:solidFill>
                  <a:srgbClr val="000000"/>
                </a:solidFill>
                <a:effectLst/>
                <a:uFillTx/>
                <a:latin typeface="+mj-lt"/>
                <a:ea typeface="+mj-ea"/>
                <a:cs typeface="+mj-cs"/>
                <a:sym typeface="Verdana"/>
              </a:rPr>
              <a:t>Bron: </a:t>
            </a:r>
            <a:r>
              <a:rPr lang="nl-NL" sz="1400" i="1" dirty="0"/>
              <a:t>VNG</a:t>
            </a:r>
            <a:endParaRPr kumimoji="0" lang="nl-NL" sz="1400" b="0" i="1" u="none" strike="noStrike" cap="none" spc="0" normalizeH="0" baseline="0" dirty="0">
              <a:ln>
                <a:noFill/>
              </a:ln>
              <a:solidFill>
                <a:srgbClr val="000000"/>
              </a:solidFill>
              <a:effectLst/>
              <a:uFillTx/>
              <a:latin typeface="+mj-lt"/>
              <a:ea typeface="+mj-ea"/>
              <a:cs typeface="+mj-cs"/>
              <a:sym typeface="Verdana"/>
            </a:endParaRPr>
          </a:p>
        </p:txBody>
      </p:sp>
      <p:pic>
        <p:nvPicPr>
          <p:cNvPr id="9" name="Afbeelding 8">
            <a:extLst>
              <a:ext uri="{FF2B5EF4-FFF2-40B4-BE49-F238E27FC236}">
                <a16:creationId xmlns:a16="http://schemas.microsoft.com/office/drawing/2014/main" id="{03E500AD-D2AB-47C9-9F05-E097296CD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1241" y="4610421"/>
            <a:ext cx="3064398" cy="2042932"/>
          </a:xfrm>
          <a:prstGeom prst="rect">
            <a:avLst/>
          </a:prstGeom>
        </p:spPr>
      </p:pic>
    </p:spTree>
    <p:extLst>
      <p:ext uri="{BB962C8B-B14F-4D97-AF65-F5344CB8AC3E}">
        <p14:creationId xmlns:p14="http://schemas.microsoft.com/office/powerpoint/2010/main" val="1923769115"/>
      </p:ext>
    </p:extLst>
  </p:cSld>
  <p:clrMapOvr>
    <a:masterClrMapping/>
  </p:clrMapOvr>
  <p:transition spd="med"/>
</p:sld>
</file>

<file path=ppt/theme/theme1.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A677E0-CDE9-4802-9F3E-B8992B9F433C}"/>
</file>

<file path=customXml/itemProps2.xml><?xml version="1.0" encoding="utf-8"?>
<ds:datastoreItem xmlns:ds="http://schemas.openxmlformats.org/officeDocument/2006/customXml" ds:itemID="{1E30EAC6-B5D0-4C83-9D0B-406A2ED7D721}"/>
</file>

<file path=docProps/app.xml><?xml version="1.0" encoding="utf-8"?>
<Properties xmlns="http://schemas.openxmlformats.org/officeDocument/2006/extended-properties" xmlns:vt="http://schemas.openxmlformats.org/officeDocument/2006/docPropsVTypes">
  <TotalTime>1865</TotalTime>
  <Words>502</Words>
  <Application>Microsoft Office PowerPoint</Application>
  <PresentationFormat>Breedbeeld</PresentationFormat>
  <Paragraphs>104</Paragraphs>
  <Slides>18</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DejaVu Sans</vt:lpstr>
      <vt:lpstr>Helvetica</vt:lpstr>
      <vt:lpstr>Verdana</vt:lpstr>
      <vt:lpstr>Office-thema</vt:lpstr>
      <vt:lpstr>Archiving by Design</vt:lpstr>
      <vt:lpstr>PowerPoint-presentatie</vt:lpstr>
      <vt:lpstr>Agenda</vt:lpstr>
      <vt:lpstr>Archiving by Design. Wat vind jij?</vt:lpstr>
      <vt:lpstr>Archiving by Design. Wat vinden wij?</vt:lpstr>
      <vt:lpstr>Informatiehuishouding Overheden - Visie</vt:lpstr>
      <vt:lpstr>PowerPoint-presentatie</vt:lpstr>
      <vt:lpstr> Gemeente Amsterdam: AVG en de selectielijst</vt:lpstr>
      <vt:lpstr> Common Ground – betere dienstverlening en bedrijfsvoering</vt:lpstr>
      <vt:lpstr> Gemeente Haarlem: Informatie en Participatie Platform</vt:lpstr>
      <vt:lpstr> Gemeente Haarlem: Informatie en Participatie Platform</vt:lpstr>
      <vt:lpstr> Gemeente Haarlem: Geodata en Common Ground</vt:lpstr>
      <vt:lpstr> Gemeente Haarlem: Informatie en Participatie Platform</vt:lpstr>
      <vt:lpstr>Informatiehuishouding Overheden – Concrete stappen</vt:lpstr>
      <vt:lpstr>Informatiehuishouding Overheden – Concrete stappen</vt:lpstr>
      <vt:lpstr>Informatiehuishouding Overheden – Concrete stappen</vt:lpstr>
      <vt:lpstr>Informatiehuishouding Overheden – Concrete stappen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Migiza Victoriashoop</dc:creator>
  <cp:lastModifiedBy>Migiza Victoriashoop</cp:lastModifiedBy>
  <cp:revision>43</cp:revision>
  <dcterms:modified xsi:type="dcterms:W3CDTF">2019-09-24T16:25:52Z</dcterms:modified>
</cp:coreProperties>
</file>