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7" r:id="rId4"/>
    <p:sldId id="269" r:id="rId5"/>
    <p:sldId id="272" r:id="rId6"/>
    <p:sldId id="268" r:id="rId7"/>
    <p:sldId id="270" r:id="rId8"/>
    <p:sldId id="271" r:id="rId9"/>
    <p:sldId id="275" r:id="rId10"/>
    <p:sldId id="274" r:id="rId11"/>
    <p:sldId id="259" r:id="rId1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>
        <p:scale>
          <a:sx n="76" d="100"/>
          <a:sy n="76" d="100"/>
        </p:scale>
        <p:origin x="-474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61559432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Verdana"/>
      </a:defRPr>
    </a:lvl1pPr>
    <a:lvl2pPr indent="228600" latinLnBrk="0">
      <a:defRPr sz="1200">
        <a:latin typeface="+mj-lt"/>
        <a:ea typeface="+mj-ea"/>
        <a:cs typeface="+mj-cs"/>
        <a:sym typeface="Verdana"/>
      </a:defRPr>
    </a:lvl2pPr>
    <a:lvl3pPr indent="457200" latinLnBrk="0">
      <a:defRPr sz="1200">
        <a:latin typeface="+mj-lt"/>
        <a:ea typeface="+mj-ea"/>
        <a:cs typeface="+mj-cs"/>
        <a:sym typeface="Verdana"/>
      </a:defRPr>
    </a:lvl3pPr>
    <a:lvl4pPr indent="685800" latinLnBrk="0">
      <a:defRPr sz="1200">
        <a:latin typeface="+mj-lt"/>
        <a:ea typeface="+mj-ea"/>
        <a:cs typeface="+mj-cs"/>
        <a:sym typeface="Verdana"/>
      </a:defRPr>
    </a:lvl4pPr>
    <a:lvl5pPr indent="914400" latinLnBrk="0">
      <a:defRPr sz="1200">
        <a:latin typeface="+mj-lt"/>
        <a:ea typeface="+mj-ea"/>
        <a:cs typeface="+mj-cs"/>
        <a:sym typeface="Verdana"/>
      </a:defRPr>
    </a:lvl5pPr>
    <a:lvl6pPr indent="1143000" latinLnBrk="0">
      <a:defRPr sz="1200">
        <a:latin typeface="+mj-lt"/>
        <a:ea typeface="+mj-ea"/>
        <a:cs typeface="+mj-cs"/>
        <a:sym typeface="Verdana"/>
      </a:defRPr>
    </a:lvl6pPr>
    <a:lvl7pPr indent="1371600" latinLnBrk="0">
      <a:defRPr sz="1200">
        <a:latin typeface="+mj-lt"/>
        <a:ea typeface="+mj-ea"/>
        <a:cs typeface="+mj-cs"/>
        <a:sym typeface="Verdana"/>
      </a:defRPr>
    </a:lvl7pPr>
    <a:lvl8pPr indent="1600200" latinLnBrk="0">
      <a:defRPr sz="1200">
        <a:latin typeface="+mj-lt"/>
        <a:ea typeface="+mj-ea"/>
        <a:cs typeface="+mj-cs"/>
        <a:sym typeface="Verdana"/>
      </a:defRPr>
    </a:lvl8pPr>
    <a:lvl9pPr indent="1828800" latinLnBrk="0">
      <a:defRPr sz="1200">
        <a:latin typeface="+mj-lt"/>
        <a:ea typeface="+mj-ea"/>
        <a:cs typeface="+mj-cs"/>
        <a:sym typeface="Verdana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dia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kst"/>
          <p:cNvSpPr txBox="1">
            <a:spLocks noGrp="1"/>
          </p:cNvSpPr>
          <p:nvPr>
            <p:ph type="title"/>
          </p:nvPr>
        </p:nvSpPr>
        <p:spPr>
          <a:xfrm>
            <a:off x="259883" y="2537790"/>
            <a:ext cx="7603960" cy="111981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Titeltekst</a:t>
            </a:r>
          </a:p>
        </p:txBody>
      </p:sp>
      <p:sp>
        <p:nvSpPr>
          <p:cNvPr id="12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259882" y="3657598"/>
            <a:ext cx="7603960" cy="58309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1800"/>
            </a:lvl1pPr>
            <a:lvl2pPr marL="0" indent="457200" algn="r">
              <a:buSzTx/>
              <a:buFontTx/>
              <a:buNone/>
              <a:defRPr sz="1800"/>
            </a:lvl2pPr>
            <a:lvl3pPr marL="0" indent="914400" algn="r">
              <a:buSzTx/>
              <a:buFontTx/>
              <a:buNone/>
              <a:defRPr sz="1800"/>
            </a:lvl3pPr>
            <a:lvl4pPr marL="0" indent="1371600" algn="r">
              <a:buSzTx/>
              <a:buFontTx/>
              <a:buNone/>
              <a:defRPr sz="1800"/>
            </a:lvl4pPr>
            <a:lvl5pPr marL="0" indent="1828800" algn="r">
              <a:buSzTx/>
              <a:buFontTx/>
              <a:buNone/>
              <a:defRPr sz="1800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3" name="Tijdelijke aanduiding voor tekst 16"/>
          <p:cNvSpPr>
            <a:spLocks noGrp="1"/>
          </p:cNvSpPr>
          <p:nvPr>
            <p:ph type="body" sz="quarter" idx="13"/>
          </p:nvPr>
        </p:nvSpPr>
        <p:spPr>
          <a:xfrm>
            <a:off x="4446587" y="5168899"/>
            <a:ext cx="3417888" cy="264493"/>
          </a:xfrm>
          <a:prstGeom prst="rect">
            <a:avLst/>
          </a:prstGeom>
        </p:spPr>
        <p:txBody>
          <a:bodyPr/>
          <a:lstStyle/>
          <a:p>
            <a:pPr marL="0" indent="0" algn="r">
              <a:buSzTx/>
              <a:buFontTx/>
              <a:buNone/>
              <a:defRPr sz="1200">
                <a:solidFill>
                  <a:srgbClr val="808080"/>
                </a:solidFill>
              </a:defRPr>
            </a:pPr>
            <a:endParaRPr/>
          </a:p>
        </p:txBody>
      </p:sp>
      <p:sp>
        <p:nvSpPr>
          <p:cNvPr id="14" name="Tijdelijke aanduiding voor tekst 16"/>
          <p:cNvSpPr>
            <a:spLocks noGrp="1"/>
          </p:cNvSpPr>
          <p:nvPr>
            <p:ph type="body" sz="quarter" idx="14"/>
          </p:nvPr>
        </p:nvSpPr>
        <p:spPr>
          <a:xfrm>
            <a:off x="4446587" y="5460651"/>
            <a:ext cx="3417888" cy="264492"/>
          </a:xfrm>
          <a:prstGeom prst="rect">
            <a:avLst/>
          </a:prstGeom>
        </p:spPr>
        <p:txBody>
          <a:bodyPr/>
          <a:lstStyle/>
          <a:p>
            <a:pPr marL="0" indent="0" algn="r">
              <a:buSzTx/>
              <a:buFontTx/>
              <a:buNone/>
              <a:defRPr sz="1200">
                <a:solidFill>
                  <a:srgbClr val="808080"/>
                </a:solidFill>
              </a:defRPr>
            </a:pPr>
            <a:endParaRPr/>
          </a:p>
        </p:txBody>
      </p:sp>
      <p:sp>
        <p:nvSpPr>
          <p:cNvPr id="15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tekst"/>
          <p:cNvSpPr txBox="1">
            <a:spLocks noGrp="1"/>
          </p:cNvSpPr>
          <p:nvPr>
            <p:ph type="title"/>
          </p:nvPr>
        </p:nvSpPr>
        <p:spPr>
          <a:xfrm>
            <a:off x="2087216" y="636104"/>
            <a:ext cx="9266584" cy="410818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23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24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Hoofdtekst - niveau één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32" name="Titeltekst"/>
          <p:cNvSpPr txBox="1">
            <a:spLocks noGrp="1"/>
          </p:cNvSpPr>
          <p:nvPr>
            <p:ph type="title"/>
          </p:nvPr>
        </p:nvSpPr>
        <p:spPr>
          <a:xfrm>
            <a:off x="2087216" y="636104"/>
            <a:ext cx="9266584" cy="410818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3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otdia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ks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Titeltekst</a:t>
            </a:r>
          </a:p>
        </p:txBody>
      </p:sp>
      <p:sp>
        <p:nvSpPr>
          <p:cNvPr id="3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11055885" y="6397942"/>
            <a:ext cx="297916" cy="2819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</p:sldLayoutIdLst>
  <p:transition spd="med"/>
  <p:txStyles>
    <p:titleStyle>
      <a:lvl1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1pPr>
      <a:lvl2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2pPr>
      <a:lvl3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3pPr>
      <a:lvl4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4pPr>
      <a:lvl5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5pPr>
      <a:lvl6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6pPr>
      <a:lvl7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7pPr>
      <a:lvl8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8pPr>
      <a:lvl9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2pPr>
      <a:lvl3pPr marL="11887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3pPr>
      <a:lvl4pPr marL="16764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5pPr>
      <a:lvl6pPr marL="25908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6pPr>
      <a:lvl7pPr marL="30480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7pPr>
      <a:lvl8pPr marL="3505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8pPr>
      <a:lvl9pPr marL="39624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r.ouwerkerk2@amsterdam.n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el 1"/>
          <p:cNvSpPr txBox="1">
            <a:spLocks noGrp="1"/>
          </p:cNvSpPr>
          <p:nvPr>
            <p:ph type="ctrTitle"/>
          </p:nvPr>
        </p:nvSpPr>
        <p:spPr>
          <a:xfrm>
            <a:off x="259883" y="2537790"/>
            <a:ext cx="7603960" cy="1119810"/>
          </a:xfrm>
          <a:prstGeom prst="rect">
            <a:avLst/>
          </a:prstGeom>
        </p:spPr>
        <p:txBody>
          <a:bodyPr/>
          <a:lstStyle/>
          <a:p>
            <a:r>
              <a:rPr lang="nl-NL" dirty="0" smtClean="0"/>
              <a:t>VNG Leveranciersbijeenkomst</a:t>
            </a:r>
            <a:endParaRPr dirty="0"/>
          </a:p>
        </p:txBody>
      </p:sp>
      <p:sp>
        <p:nvSpPr>
          <p:cNvPr id="65" name="Ondertitel 2"/>
          <p:cNvSpPr txBox="1">
            <a:spLocks noGrp="1"/>
          </p:cNvSpPr>
          <p:nvPr>
            <p:ph type="subTitle" sz="quarter" idx="1"/>
          </p:nvPr>
        </p:nvSpPr>
        <p:spPr>
          <a:xfrm>
            <a:off x="259882" y="3657598"/>
            <a:ext cx="7603960" cy="583098"/>
          </a:xfrm>
          <a:prstGeom prst="rect">
            <a:avLst/>
          </a:prstGeom>
        </p:spPr>
        <p:txBody>
          <a:bodyPr/>
          <a:lstStyle/>
          <a:p>
            <a:r>
              <a:rPr lang="nl-NL" dirty="0" smtClean="0"/>
              <a:t>De </a:t>
            </a:r>
            <a:r>
              <a:rPr lang="nl-NL" dirty="0"/>
              <a:t>functie vernietigen in  gemeentelijke software </a:t>
            </a:r>
            <a:r>
              <a:rPr lang="nl-NL" dirty="0" smtClean="0"/>
              <a:t>en/of </a:t>
            </a:r>
            <a:r>
              <a:rPr lang="nl-NL" dirty="0"/>
              <a:t>data</a:t>
            </a:r>
            <a:endParaRPr dirty="0"/>
          </a:p>
        </p:txBody>
      </p:sp>
      <p:sp>
        <p:nvSpPr>
          <p:cNvPr id="66" name="Tijdelijke aanduiding voor tekst 3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r">
              <a:buSzTx/>
              <a:buFontTx/>
              <a:buNone/>
              <a:defRPr sz="1200">
                <a:solidFill>
                  <a:srgbClr val="808080"/>
                </a:solidFill>
              </a:defRPr>
            </a:pPr>
            <a:endParaRPr/>
          </a:p>
        </p:txBody>
      </p:sp>
      <p:sp>
        <p:nvSpPr>
          <p:cNvPr id="67" name="Tijdelijke aanduiding voor tekst 4"/>
          <p:cNvSpPr>
            <a:spLocks noGrp="1"/>
          </p:cNvSpPr>
          <p:nvPr>
            <p:ph type="body" idx="14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r">
              <a:buSzTx/>
              <a:buFontTx/>
              <a:buNone/>
              <a:defRPr sz="1200">
                <a:solidFill>
                  <a:srgbClr val="808080"/>
                </a:solidFill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Vragen en discussie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976" y="1596747"/>
            <a:ext cx="381635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164731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el 1"/>
          <p:cNvSpPr txBox="1">
            <a:spLocks noGrp="1"/>
          </p:cNvSpPr>
          <p:nvPr>
            <p:ph type="title"/>
          </p:nvPr>
        </p:nvSpPr>
        <p:spPr>
          <a:xfrm>
            <a:off x="2087215" y="636104"/>
            <a:ext cx="9266585" cy="410819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</a:lstStyle>
          <a:p>
            <a:r>
              <a:rPr lang="nl-NL" dirty="0" smtClean="0"/>
              <a:t>Even voorstellen</a:t>
            </a:r>
            <a:endParaRPr dirty="0"/>
          </a:p>
        </p:txBody>
      </p:sp>
      <p:sp>
        <p:nvSpPr>
          <p:cNvPr id="70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81936" cy="4351338"/>
          </a:xfrm>
          <a:prstGeom prst="rect">
            <a:avLst/>
          </a:prstGeom>
        </p:spPr>
        <p:txBody>
          <a:bodyPr/>
          <a:lstStyle/>
          <a:p>
            <a:pPr lvl="1"/>
            <a:r>
              <a:rPr lang="nl-NL" dirty="0" smtClean="0"/>
              <a:t>Rens Ouwerkerk</a:t>
            </a:r>
          </a:p>
          <a:p>
            <a:pPr lvl="2"/>
            <a:r>
              <a:rPr lang="nl-NL" dirty="0" smtClean="0"/>
              <a:t>Senior Adviseur Informatiebeheer</a:t>
            </a:r>
          </a:p>
          <a:p>
            <a:pPr lvl="2"/>
            <a:r>
              <a:rPr lang="nl-NL" dirty="0" smtClean="0"/>
              <a:t>Gemeente Amsterdam</a:t>
            </a:r>
          </a:p>
          <a:p>
            <a:pPr lvl="3"/>
            <a:r>
              <a:rPr lang="nl-NL" dirty="0" smtClean="0">
                <a:hlinkClick r:id="rId2"/>
              </a:rPr>
              <a:t>r.ouwerkerk2@amsterdam.nl</a:t>
            </a:r>
            <a:endParaRPr lang="nl-NL" dirty="0" smtClean="0"/>
          </a:p>
          <a:p>
            <a:pPr lvl="3"/>
            <a:r>
              <a:rPr lang="nl-NL" dirty="0" smtClean="0"/>
              <a:t>06 1095 9006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el 1"/>
          <p:cNvSpPr txBox="1">
            <a:spLocks noGrp="1"/>
          </p:cNvSpPr>
          <p:nvPr>
            <p:ph type="title"/>
          </p:nvPr>
        </p:nvSpPr>
        <p:spPr>
          <a:xfrm>
            <a:off x="2087215" y="636104"/>
            <a:ext cx="9266585" cy="410819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</a:lstStyle>
          <a:p>
            <a:r>
              <a:rPr lang="nl-NL" dirty="0" smtClean="0"/>
              <a:t>Waarom zijn we hier?</a:t>
            </a:r>
            <a:endParaRPr dirty="0"/>
          </a:p>
        </p:txBody>
      </p:sp>
      <p:sp>
        <p:nvSpPr>
          <p:cNvPr id="70" name="Tijdelijke aanduiding voor inhoud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nl-NL" dirty="0" smtClean="0"/>
              <a:t>13-24 januari 2020 </a:t>
            </a:r>
            <a:r>
              <a:rPr lang="nl-NL" dirty="0" err="1" smtClean="0"/>
              <a:t>Sectorbrede</a:t>
            </a:r>
            <a:r>
              <a:rPr lang="nl-NL" dirty="0" smtClean="0"/>
              <a:t> </a:t>
            </a:r>
            <a:r>
              <a:rPr lang="nl-NL" dirty="0" err="1" smtClean="0"/>
              <a:t>Thematiendaagse</a:t>
            </a:r>
            <a:r>
              <a:rPr lang="nl-NL" dirty="0" smtClean="0"/>
              <a:t> Vernietiging</a:t>
            </a:r>
          </a:p>
          <a:p>
            <a:pPr lvl="1"/>
            <a:r>
              <a:rPr lang="nl-NL" dirty="0" smtClean="0"/>
              <a:t>Samenwerking KIA, VNG, RDDI, OD, NA</a:t>
            </a:r>
          </a:p>
          <a:p>
            <a:pPr lvl="1"/>
            <a:r>
              <a:rPr lang="nl-NL" dirty="0"/>
              <a:t>V</a:t>
            </a:r>
            <a:r>
              <a:rPr lang="nl-NL" dirty="0" smtClean="0"/>
              <a:t>raagstukken en knelpunten digitale vernietiging, o.a.:</a:t>
            </a:r>
          </a:p>
          <a:p>
            <a:pPr lvl="2"/>
            <a:r>
              <a:rPr lang="nl-NL" dirty="0" smtClean="0"/>
              <a:t>Juridische context</a:t>
            </a:r>
          </a:p>
          <a:p>
            <a:pPr lvl="2"/>
            <a:r>
              <a:rPr lang="nl-NL" dirty="0" err="1" smtClean="0"/>
              <a:t>Dataficering</a:t>
            </a:r>
            <a:endParaRPr lang="nl-NL" dirty="0" smtClean="0"/>
          </a:p>
          <a:p>
            <a:pPr lvl="2"/>
            <a:r>
              <a:rPr lang="nl-NL" dirty="0" smtClean="0"/>
              <a:t>‘</a:t>
            </a:r>
            <a:r>
              <a:rPr lang="nl-NL" dirty="0" err="1" smtClean="0"/>
              <a:t>By</a:t>
            </a:r>
            <a:r>
              <a:rPr lang="nl-NL" dirty="0" smtClean="0"/>
              <a:t> design’-principes</a:t>
            </a:r>
          </a:p>
          <a:p>
            <a:pPr lvl="2"/>
            <a:r>
              <a:rPr lang="nl-NL" dirty="0" smtClean="0"/>
              <a:t>Praktijk vaak gericht tot enkel DMS/Zaaksysteem</a:t>
            </a:r>
          </a:p>
          <a:p>
            <a:pPr lvl="2"/>
            <a:r>
              <a:rPr lang="nl-NL" dirty="0" smtClean="0"/>
              <a:t>Mate waarin leveranciers meedenken verschilt</a:t>
            </a:r>
          </a:p>
          <a:p>
            <a:pPr lvl="2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14251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Vernietiging: wat, waarom, hoe?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1628800"/>
            <a:ext cx="6264695" cy="472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087365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Drie lijnen:</a:t>
            </a:r>
          </a:p>
          <a:p>
            <a:pPr lvl="1"/>
            <a:r>
              <a:rPr lang="nl-NL" dirty="0" smtClean="0"/>
              <a:t>Vernieuwing</a:t>
            </a:r>
            <a:r>
              <a:rPr lang="nl-NL" dirty="0"/>
              <a:t>: vernietigingsfunctionaliteit op basis van Common </a:t>
            </a:r>
            <a:r>
              <a:rPr lang="nl-NL" dirty="0" err="1"/>
              <a:t>Ground</a:t>
            </a:r>
            <a:r>
              <a:rPr lang="nl-NL"/>
              <a:t>/ </a:t>
            </a:r>
            <a:r>
              <a:rPr lang="nl-NL" smtClean="0"/>
              <a:t>Gegevenslandschap</a:t>
            </a:r>
            <a:endParaRPr lang="nl-NL" dirty="0"/>
          </a:p>
          <a:p>
            <a:pPr lvl="1"/>
            <a:r>
              <a:rPr lang="nl-NL" dirty="0" smtClean="0"/>
              <a:t>Verbetering</a:t>
            </a:r>
            <a:r>
              <a:rPr lang="nl-NL" dirty="0"/>
              <a:t>: vernietigingsfunctionaliteit binnen de huidige </a:t>
            </a:r>
            <a:r>
              <a:rPr lang="nl-NL" dirty="0" smtClean="0"/>
              <a:t>softwareoplossingen</a:t>
            </a:r>
            <a:endParaRPr lang="nl-NL" dirty="0"/>
          </a:p>
          <a:p>
            <a:pPr lvl="1"/>
            <a:r>
              <a:rPr lang="nl-NL" dirty="0" smtClean="0"/>
              <a:t>Bespreken </a:t>
            </a:r>
            <a:r>
              <a:rPr lang="nl-NL" dirty="0"/>
              <a:t>fit-gap in de verschillende softwareoplossingen</a:t>
            </a:r>
          </a:p>
        </p:txBody>
      </p:sp>
    </p:spTree>
    <p:extLst>
      <p:ext uri="{BB962C8B-B14F-4D97-AF65-F5344CB8AC3E}">
        <p14:creationId xmlns:p14="http://schemas.microsoft.com/office/powerpoint/2010/main" val="86476164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Vernieuwing: Praatplaat 1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666" y="1412776"/>
            <a:ext cx="10258061" cy="4968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480449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Vernieuwing: Praatplaat 2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3" y="980728"/>
            <a:ext cx="7554669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825222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Verbetering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Compliance-metadata</a:t>
            </a:r>
          </a:p>
          <a:p>
            <a:pPr lvl="1"/>
            <a:r>
              <a:rPr lang="nl-NL" dirty="0" smtClean="0"/>
              <a:t>Unieke sleutel “dossier”, einddatum, resultaat, …</a:t>
            </a:r>
          </a:p>
          <a:p>
            <a:r>
              <a:rPr lang="nl-NL" dirty="0" smtClean="0"/>
              <a:t>Vernietiging</a:t>
            </a:r>
          </a:p>
          <a:p>
            <a:pPr lvl="1"/>
            <a:r>
              <a:rPr lang="nl-NL" dirty="0" smtClean="0"/>
              <a:t>Documenten en (meta)gegevens</a:t>
            </a:r>
          </a:p>
          <a:p>
            <a:pPr lvl="1"/>
            <a:r>
              <a:rPr lang="nl-NL" dirty="0" smtClean="0"/>
              <a:t>Onherstelbaar</a:t>
            </a:r>
          </a:p>
          <a:p>
            <a:pPr lvl="1"/>
            <a:r>
              <a:rPr lang="nl-NL" dirty="0" smtClean="0"/>
              <a:t>Uitzonderingen</a:t>
            </a:r>
          </a:p>
          <a:p>
            <a:pPr lvl="1"/>
            <a:r>
              <a:rPr lang="nl-NL" dirty="0" smtClean="0"/>
              <a:t>Mate van automatisering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096016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Fit-gap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Hoe gaan we om met </a:t>
            </a:r>
            <a:r>
              <a:rPr lang="nl-NL" dirty="0" err="1" smtClean="0"/>
              <a:t>legacy</a:t>
            </a:r>
            <a:r>
              <a:rPr lang="nl-NL" dirty="0" smtClean="0"/>
              <a:t>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2755934"/>
            <a:ext cx="11098652" cy="1753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496718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-thema">
  <a:themeElements>
    <a:clrScheme name="Office-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-thema">
      <a:majorFont>
        <a:latin typeface="Verdana"/>
        <a:ea typeface="Verdana"/>
        <a:cs typeface="Verdana"/>
      </a:majorFont>
      <a:minorFont>
        <a:latin typeface="Helvetica"/>
        <a:ea typeface="Helvetica"/>
        <a:cs typeface="Helvetica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-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-thema">
      <a:majorFont>
        <a:latin typeface="Verdana"/>
        <a:ea typeface="Verdana"/>
        <a:cs typeface="Verdana"/>
      </a:majorFont>
      <a:minorFont>
        <a:latin typeface="Helvetica"/>
        <a:ea typeface="Helvetica"/>
        <a:cs typeface="Helvetica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3ABE8E-A187-4E97-ACEE-D00854577C61}"/>
</file>

<file path=customXml/itemProps2.xml><?xml version="1.0" encoding="utf-8"?>
<ds:datastoreItem xmlns:ds="http://schemas.openxmlformats.org/officeDocument/2006/customXml" ds:itemID="{0FA8940C-5A9B-4A7D-B873-DDE790DDA818}"/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146</Words>
  <Application>Microsoft Office PowerPoint</Application>
  <PresentationFormat>Aangepast</PresentationFormat>
  <Paragraphs>35</Paragraphs>
  <Slides>11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Office-thema</vt:lpstr>
      <vt:lpstr>VNG Leveranciersbijeenkomst</vt:lpstr>
      <vt:lpstr>Even voorstellen</vt:lpstr>
      <vt:lpstr>Waarom zijn we hier?</vt:lpstr>
      <vt:lpstr>Vernietiging: wat, waarom, hoe?</vt:lpstr>
      <vt:lpstr>PowerPoint-presentatie</vt:lpstr>
      <vt:lpstr>Vernieuwing: Praatplaat 1</vt:lpstr>
      <vt:lpstr>Vernieuwing: Praatplaat 2</vt:lpstr>
      <vt:lpstr>Verbetering</vt:lpstr>
      <vt:lpstr>Fit-gap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Informatiehuishouding Overheden</dc:title>
  <dc:creator>Ouwerkerk, Rens</dc:creator>
  <cp:lastModifiedBy>Ouwerkerk, Rens</cp:lastModifiedBy>
  <cp:revision>28</cp:revision>
  <dcterms:modified xsi:type="dcterms:W3CDTF">2019-10-16T09:09:09Z</dcterms:modified>
</cp:coreProperties>
</file>