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5" r:id="rId2"/>
  </p:sldMasterIdLst>
  <p:notesMasterIdLst>
    <p:notesMasterId r:id="rId21"/>
  </p:notesMasterIdLst>
  <p:handoutMasterIdLst>
    <p:handoutMasterId r:id="rId22"/>
  </p:handoutMasterIdLst>
  <p:sldIdLst>
    <p:sldId id="279" r:id="rId3"/>
    <p:sldId id="285" r:id="rId4"/>
    <p:sldId id="281" r:id="rId5"/>
    <p:sldId id="604" r:id="rId6"/>
    <p:sldId id="610" r:id="rId7"/>
    <p:sldId id="611" r:id="rId8"/>
    <p:sldId id="602" r:id="rId9"/>
    <p:sldId id="286" r:id="rId10"/>
    <p:sldId id="606" r:id="rId11"/>
    <p:sldId id="597" r:id="rId12"/>
    <p:sldId id="609" r:id="rId13"/>
    <p:sldId id="263" r:id="rId14"/>
    <p:sldId id="564" r:id="rId15"/>
    <p:sldId id="591" r:id="rId16"/>
    <p:sldId id="608" r:id="rId17"/>
    <p:sldId id="596" r:id="rId18"/>
    <p:sldId id="601" r:id="rId19"/>
    <p:sldId id="605" r:id="rId20"/>
  </p:sldIdLst>
  <p:sldSz cx="12192000" cy="6858000"/>
  <p:notesSz cx="6858000" cy="9144000"/>
  <p:defaultTextStyle>
    <a:defPPr>
      <a:defRPr lang="nl-NL"/>
    </a:defPPr>
    <a:lvl1pPr algn="l" defTabSz="912813" rtl="0" fontAlgn="base">
      <a:spcBef>
        <a:spcPct val="0"/>
      </a:spcBef>
      <a:spcAft>
        <a:spcPct val="0"/>
      </a:spcAft>
      <a:defRPr sz="2400" kern="1200">
        <a:solidFill>
          <a:schemeClr val="tx1"/>
        </a:solidFill>
        <a:latin typeface="Calibri" charset="0"/>
        <a:ea typeface="ＭＳ Ｐゴシック" charset="-128"/>
        <a:cs typeface="+mn-cs"/>
      </a:defRPr>
    </a:lvl1pPr>
    <a:lvl2pPr marL="4556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2pPr>
    <a:lvl3pPr marL="9128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3pPr>
    <a:lvl4pPr marL="13700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4pPr>
    <a:lvl5pPr marL="18272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5pPr>
    <a:lvl6pPr marL="2286000" algn="l" defTabSz="914400" rtl="0" eaLnBrk="1" latinLnBrk="0" hangingPunct="1">
      <a:defRPr sz="2400" kern="1200">
        <a:solidFill>
          <a:schemeClr val="tx1"/>
        </a:solidFill>
        <a:latin typeface="Calibri" charset="0"/>
        <a:ea typeface="ＭＳ Ｐゴシック" charset="-128"/>
        <a:cs typeface="+mn-cs"/>
      </a:defRPr>
    </a:lvl6pPr>
    <a:lvl7pPr marL="2743200" algn="l" defTabSz="914400" rtl="0" eaLnBrk="1" latinLnBrk="0" hangingPunct="1">
      <a:defRPr sz="2400" kern="1200">
        <a:solidFill>
          <a:schemeClr val="tx1"/>
        </a:solidFill>
        <a:latin typeface="Calibri" charset="0"/>
        <a:ea typeface="ＭＳ Ｐゴシック" charset="-128"/>
        <a:cs typeface="+mn-cs"/>
      </a:defRPr>
    </a:lvl7pPr>
    <a:lvl8pPr marL="3200400" algn="l" defTabSz="914400" rtl="0" eaLnBrk="1" latinLnBrk="0" hangingPunct="1">
      <a:defRPr sz="2400" kern="1200">
        <a:solidFill>
          <a:schemeClr val="tx1"/>
        </a:solidFill>
        <a:latin typeface="Calibri" charset="0"/>
        <a:ea typeface="ＭＳ Ｐゴシック" charset="-128"/>
        <a:cs typeface="+mn-cs"/>
      </a:defRPr>
    </a:lvl8pPr>
    <a:lvl9pPr marL="3657600" algn="l" defTabSz="914400" rtl="0" eaLnBrk="1" latinLnBrk="0" hangingPunct="1">
      <a:defRPr sz="2400"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xmlns="">
        <p15:guide id="2" orient="horz" pos="2160" userDrawn="1">
          <p15:clr>
            <a:srgbClr val="A4A3A4"/>
          </p15:clr>
        </p15:guide>
        <p15:guide id="3" pos="7219">
          <p15:clr>
            <a:srgbClr val="A4A3A4"/>
          </p15:clr>
        </p15:guide>
        <p15:guide id="6" pos="384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C64"/>
    <a:srgbClr val="C20016"/>
    <a:srgbClr val="F07E23"/>
    <a:srgbClr val="F0AB00"/>
    <a:srgbClr val="008542"/>
    <a:srgbClr val="00A9F3"/>
    <a:srgbClr val="33AADC"/>
    <a:srgbClr val="002F5F"/>
    <a:srgbClr val="3DB7E4"/>
    <a:srgbClr val="8EBA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6439"/>
  </p:normalViewPr>
  <p:slideViewPr>
    <p:cSldViewPr snapToGrid="0" snapToObjects="1" showGuides="1">
      <p:cViewPr varScale="1">
        <p:scale>
          <a:sx n="80" d="100"/>
          <a:sy n="80" d="100"/>
        </p:scale>
        <p:origin x="-312" y="-84"/>
      </p:cViewPr>
      <p:guideLst>
        <p:guide orient="horz" pos="2160"/>
        <p:guide pos="7219"/>
        <p:guide pos="3840"/>
      </p:guideLst>
    </p:cSldViewPr>
  </p:slideViewPr>
  <p:outlineViewPr>
    <p:cViewPr>
      <p:scale>
        <a:sx n="33" d="100"/>
        <a:sy n="33" d="100"/>
      </p:scale>
      <p:origin x="0" y="0"/>
    </p:cViewPr>
  </p:outlineViewPr>
  <p:notesTextViewPr>
    <p:cViewPr>
      <p:scale>
        <a:sx n="90" d="100"/>
        <a:sy n="90" d="100"/>
      </p:scale>
      <p:origin x="0" y="0"/>
    </p:cViewPr>
  </p:notesTextViewPr>
  <p:sorterViewPr>
    <p:cViewPr>
      <p:scale>
        <a:sx n="100" d="100"/>
        <a:sy n="100" d="100"/>
      </p:scale>
      <p:origin x="0" y="0"/>
    </p:cViewPr>
  </p:sorterViewPr>
  <p:notesViewPr>
    <p:cSldViewPr snapToGrid="0" snapToObjects="1" showGuides="1">
      <p:cViewPr varScale="1">
        <p:scale>
          <a:sx n="78" d="100"/>
          <a:sy n="78" d="100"/>
        </p:scale>
        <p:origin x="3376"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C3D4CAB9-543B-124D-AC85-B38EEA6DAD72}" type="datetimeFigureOut">
              <a:rPr lang="nl-NL" altLang="en-US"/>
              <a:pPr/>
              <a:t>11-12-2019</a:t>
            </a:fld>
            <a:endParaRPr lang="nl-NL" altLang="en-US"/>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10CD581-2C6F-F24C-A6EA-AEF3E4905845}" type="slidenum">
              <a:rPr lang="nl-NL" altLang="en-US"/>
              <a:pPr/>
              <a:t>‹nr.›</a:t>
            </a:fld>
            <a:endParaRPr lang="nl-NL" altLang="en-US"/>
          </a:p>
        </p:txBody>
      </p:sp>
    </p:spTree>
    <p:extLst>
      <p:ext uri="{BB962C8B-B14F-4D97-AF65-F5344CB8AC3E}">
        <p14:creationId xmlns:p14="http://schemas.microsoft.com/office/powerpoint/2010/main" val="26531227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D520C45E-4B48-084A-A24B-FDF519F7717D}" type="datetimeFigureOut">
              <a:rPr lang="nl-NL" altLang="en-US"/>
              <a:pPr/>
              <a:t>11-12-2019</a:t>
            </a:fld>
            <a:endParaRPr lang="nl-NL" alt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dirty="0"/>
              <a:t>Klik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3399720B-A57D-9C40-A75B-79A2C5AF5111}" type="slidenum">
              <a:rPr lang="nl-NL" altLang="en-US"/>
              <a:pPr/>
              <a:t>‹nr.›</a:t>
            </a:fld>
            <a:endParaRPr lang="nl-NL" altLang="en-US"/>
          </a:p>
        </p:txBody>
      </p:sp>
    </p:spTree>
    <p:extLst>
      <p:ext uri="{BB962C8B-B14F-4D97-AF65-F5344CB8AC3E}">
        <p14:creationId xmlns:p14="http://schemas.microsoft.com/office/powerpoint/2010/main" val="4276518667"/>
      </p:ext>
    </p:extLst>
  </p:cSld>
  <p:clrMap bg1="lt1" tx1="dk1" bg2="lt2" tx2="dk2" accent1="accent1" accent2="accent2" accent3="accent3" accent4="accent4" accent5="accent5" accent6="accent6" hlink="hlink" folHlink="folHlink"/>
  <p:hf hdr="0" ftr="0" dt="0"/>
  <p:notesStyle>
    <a:lvl1pPr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1pPr>
    <a:lvl2pPr marL="4556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2pPr>
    <a:lvl3pPr marL="9128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3pPr>
    <a:lvl4pPr marL="13700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4pPr>
    <a:lvl5pPr marL="18272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5pPr>
    <a:lvl6pPr marL="2285795" algn="l" defTabSz="914317" rtl="0" eaLnBrk="1" latinLnBrk="0" hangingPunct="1">
      <a:defRPr sz="1200" kern="1200">
        <a:solidFill>
          <a:schemeClr val="tx1"/>
        </a:solidFill>
        <a:latin typeface="+mn-lt"/>
        <a:ea typeface="+mn-ea"/>
        <a:cs typeface="+mn-cs"/>
      </a:defRPr>
    </a:lvl6pPr>
    <a:lvl7pPr marL="2742953" algn="l" defTabSz="914317" rtl="0" eaLnBrk="1" latinLnBrk="0" hangingPunct="1">
      <a:defRPr sz="1200" kern="1200">
        <a:solidFill>
          <a:schemeClr val="tx1"/>
        </a:solidFill>
        <a:latin typeface="+mn-lt"/>
        <a:ea typeface="+mn-ea"/>
        <a:cs typeface="+mn-cs"/>
      </a:defRPr>
    </a:lvl7pPr>
    <a:lvl8pPr marL="3200113" algn="l" defTabSz="914317" rtl="0" eaLnBrk="1" latinLnBrk="0" hangingPunct="1">
      <a:defRPr sz="1200" kern="1200">
        <a:solidFill>
          <a:schemeClr val="tx1"/>
        </a:solidFill>
        <a:latin typeface="+mn-lt"/>
        <a:ea typeface="+mn-ea"/>
        <a:cs typeface="+mn-cs"/>
      </a:defRPr>
    </a:lvl8pPr>
    <a:lvl9pPr marL="3657271" algn="l" defTabSz="9143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1</a:t>
            </a:fld>
            <a:endParaRPr lang="nl-NL" altLang="en-US"/>
          </a:p>
        </p:txBody>
      </p:sp>
    </p:spTree>
    <p:extLst>
      <p:ext uri="{BB962C8B-B14F-4D97-AF65-F5344CB8AC3E}">
        <p14:creationId xmlns:p14="http://schemas.microsoft.com/office/powerpoint/2010/main" val="1695028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PlaceHolder 1"/>
          <p:cNvSpPr>
            <a:spLocks noGrp="1" noRot="1" noChangeAspect="1"/>
          </p:cNvSpPr>
          <p:nvPr>
            <p:ph type="sldImg"/>
          </p:nvPr>
        </p:nvSpPr>
        <p:spPr>
          <a:xfrm>
            <a:off x="685800" y="1143000"/>
            <a:ext cx="5484813" cy="3084513"/>
          </a:xfrm>
          <a:prstGeom prst="rect">
            <a:avLst/>
          </a:prstGeom>
        </p:spPr>
      </p:sp>
      <p:sp>
        <p:nvSpPr>
          <p:cNvPr id="341" name="PlaceHolder 2"/>
          <p:cNvSpPr>
            <a:spLocks noGrp="1"/>
          </p:cNvSpPr>
          <p:nvPr>
            <p:ph type="body"/>
          </p:nvPr>
        </p:nvSpPr>
        <p:spPr>
          <a:xfrm>
            <a:off x="685800" y="4400640"/>
            <a:ext cx="5484960" cy="3598920"/>
          </a:xfrm>
          <a:prstGeom prst="rect">
            <a:avLst/>
          </a:prstGeom>
        </p:spPr>
        <p:txBody>
          <a:bodyPr lIns="0" tIns="0" rIns="0" bIns="0">
            <a:noAutofit/>
          </a:bodyPr>
          <a:lstStyle/>
          <a:p>
            <a:pPr marL="216000" indent="-214920">
              <a:lnSpc>
                <a:spcPct val="100000"/>
              </a:lnSpc>
            </a:pPr>
            <a:endParaRPr lang="en-US" sz="2000" b="0" strike="noStrike" spc="-1" dirty="0">
              <a:latin typeface="Arial"/>
            </a:endParaRPr>
          </a:p>
        </p:txBody>
      </p:sp>
      <p:sp>
        <p:nvSpPr>
          <p:cNvPr id="342"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C160E95-5DC0-4C8A-AD96-4ECE53ED2237}" type="slidenum">
              <a:rPr lang="en-US" sz="1200" b="0" strike="noStrike" spc="-1">
                <a:solidFill>
                  <a:srgbClr val="000000"/>
                </a:solidFill>
                <a:latin typeface="Arial"/>
                <a:ea typeface="ＭＳ Ｐゴシック"/>
              </a:rPr>
              <a:t>12</a:t>
            </a:fld>
            <a:endParaRPr lang="en-US"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Archiveren</a:t>
            </a:r>
            <a:r>
              <a:rPr lang="nl-NL" baseline="0" dirty="0"/>
              <a:t> start al bij de creatie van een zaak, dus niet achteraf.</a:t>
            </a:r>
          </a:p>
          <a:p>
            <a:pPr marL="228600" indent="-228600">
              <a:buAutoNum type="arabicPeriod"/>
            </a:pPr>
            <a:r>
              <a:rPr lang="nl-NL" baseline="0" dirty="0"/>
              <a:t>Onderscheid tussen procestermijn en bewaartermijn is wezenlijk.</a:t>
            </a:r>
          </a:p>
          <a:p>
            <a:pPr marL="228600" indent="-228600">
              <a:buAutoNum type="arabicPeriod"/>
            </a:pPr>
            <a:r>
              <a:rPr lang="nl-NL" baseline="0" dirty="0"/>
              <a:t>Je weet wanneer de zaak is afgesloten. Dan hoef je alleen nog maar de lengte van die termijnen te weten om de data te berekenen.</a:t>
            </a:r>
            <a:endParaRPr lang="nl-NL" dirty="0"/>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13</a:t>
            </a:fld>
            <a:endParaRPr lang="nl-NL" altLang="en-US"/>
          </a:p>
        </p:txBody>
      </p:sp>
    </p:spTree>
    <p:extLst>
      <p:ext uri="{BB962C8B-B14F-4D97-AF65-F5344CB8AC3E}">
        <p14:creationId xmlns:p14="http://schemas.microsoft.com/office/powerpoint/2010/main" val="1909203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stijl te bewerken</a:t>
            </a:r>
            <a:endParaRPr lang="nl-NL" dirty="0"/>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090354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stijl te bewerken</a:t>
            </a:r>
            <a:endParaRPr lang="nl-NL" dirty="0"/>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90541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stijl te bewerken</a:t>
            </a:r>
            <a:endParaRPr lang="nl-NL" dirty="0"/>
          </a:p>
        </p:txBody>
      </p:sp>
    </p:spTree>
    <p:extLst>
      <p:ext uri="{BB962C8B-B14F-4D97-AF65-F5344CB8AC3E}">
        <p14:creationId xmlns:p14="http://schemas.microsoft.com/office/powerpoint/2010/main" val="111095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60604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59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8" name="Rechthoek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1"/>
          <p:cNvGrpSpPr/>
          <p:nvPr userDrawn="1"/>
        </p:nvGrpSpPr>
        <p:grpSpPr>
          <a:xfrm>
            <a:off x="-7374" y="6415994"/>
            <a:ext cx="4949825" cy="449261"/>
            <a:chOff x="0" y="6408737"/>
            <a:chExt cx="4949825" cy="449261"/>
          </a:xfrm>
          <a:solidFill>
            <a:schemeClr val="bg2"/>
          </a:solidFill>
        </p:grpSpPr>
        <p:sp>
          <p:nvSpPr>
            <p:cNvPr id="10"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rgbClr val="F07E23"/>
            </a:solidFill>
            <a:ln>
              <a:noFill/>
            </a:ln>
          </p:spPr>
          <p:txBody>
            <a:bodyPr/>
            <a:lstStyle/>
            <a:p>
              <a:pPr eaLnBrk="0" hangingPunct="0">
                <a:defRPr/>
              </a:pPr>
              <a:endParaRPr lang="en-US" sz="1800" dirty="0">
                <a:latin typeface="Arial" panose="020B0604020202020204" pitchFamily="34" charset="0"/>
                <a:ea typeface="+mn-ea"/>
              </a:endParaRPr>
            </a:p>
          </p:txBody>
        </p:sp>
        <p:sp>
          <p:nvSpPr>
            <p:cNvPr id="11"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rgbClr val="F07E23"/>
            </a:solidFill>
            <a:ln>
              <a:noFill/>
            </a:ln>
          </p:spPr>
          <p:txBody>
            <a:bodyPr/>
            <a:lstStyle/>
            <a:p>
              <a:pPr eaLnBrk="0" hangingPunct="0">
                <a:defRPr/>
              </a:pPr>
              <a:endParaRPr lang="en-US" sz="1800" dirty="0">
                <a:latin typeface="Arial" panose="020B0604020202020204" pitchFamily="34" charset="0"/>
                <a:ea typeface="+mn-ea"/>
              </a:endParaRPr>
            </a:p>
          </p:txBody>
        </p:sp>
      </p:grpSp>
      <p:pic>
        <p:nvPicPr>
          <p:cNvPr id="7" name="Afbeelding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03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426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Academie">
    <p:spTree>
      <p:nvGrpSpPr>
        <p:cNvPr id="1" name=""/>
        <p:cNvGrpSpPr/>
        <p:nvPr/>
      </p:nvGrpSpPr>
      <p:grpSpPr>
        <a:xfrm>
          <a:off x="0" y="0"/>
          <a:ext cx="0" cy="0"/>
          <a:chOff x="0" y="0"/>
          <a:chExt cx="0" cy="0"/>
        </a:xfrm>
      </p:grpSpPr>
      <p:grpSp>
        <p:nvGrpSpPr>
          <p:cNvPr id="11" name="Groeperen 3"/>
          <p:cNvGrpSpPr>
            <a:grpSpLocks/>
          </p:cNvGrpSpPr>
          <p:nvPr userDrawn="1"/>
        </p:nvGrpSpPr>
        <p:grpSpPr bwMode="auto">
          <a:xfrm>
            <a:off x="7346964" y="1871663"/>
            <a:ext cx="4845036" cy="4319587"/>
            <a:chOff x="7222241" y="1800000"/>
            <a:chExt cx="4844271" cy="4320000"/>
          </a:xfrm>
          <a:solidFill>
            <a:schemeClr val="tx2"/>
          </a:solidFill>
        </p:grpSpPr>
        <p:sp>
          <p:nvSpPr>
            <p:cNvPr id="12" name="Uitstel 4"/>
            <p:cNvSpPr/>
            <p:nvPr userDrawn="1"/>
          </p:nvSpPr>
          <p:spPr>
            <a:xfrm rot="10800000">
              <a:off x="7222241" y="1800000"/>
              <a:ext cx="4320490" cy="4320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sp>
          <p:nvSpPr>
            <p:cNvPr id="14" name="Rechthoek 13"/>
            <p:cNvSpPr/>
            <p:nvPr/>
          </p:nvSpPr>
          <p:spPr>
            <a:xfrm>
              <a:off x="11490341" y="1800000"/>
              <a:ext cx="576171" cy="43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grpSp>
      <p:sp>
        <p:nvSpPr>
          <p:cNvPr id="3" name="Ondertitel 2"/>
          <p:cNvSpPr>
            <a:spLocks noGrp="1"/>
          </p:cNvSpPr>
          <p:nvPr>
            <p:ph type="subTitle" idx="1"/>
          </p:nvPr>
        </p:nvSpPr>
        <p:spPr>
          <a:xfrm>
            <a:off x="1080000" y="3959940"/>
            <a:ext cx="4320000" cy="144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9" name="Tijdelijke aanduiding voor datum 3"/>
          <p:cNvSpPr>
            <a:spLocks noGrp="1" noChangeAspect="1"/>
          </p:cNvSpPr>
          <p:nvPr>
            <p:ph type="dt" sz="half" idx="10"/>
          </p:nvPr>
        </p:nvSpPr>
        <p:spPr>
          <a:xfrm>
            <a:off x="1080000" y="6480000"/>
            <a:ext cx="4070350" cy="365125"/>
          </a:xfrm>
          <a:prstGeom prst="rect">
            <a:avLst/>
          </a:prstGeom>
        </p:spPr>
        <p:txBody>
          <a:bodyPr lIns="0" tIns="0" rIns="0" bIns="0" anchor="ctr" anchorCtr="0"/>
          <a:lstStyle>
            <a:lvl1pPr eaLnBrk="0" hangingPunct="0">
              <a:defRPr sz="1000" dirty="0">
                <a:solidFill>
                  <a:schemeClr val="tx2"/>
                </a:solidFill>
                <a:latin typeface="Arial" panose="020B0604020202020204" pitchFamily="34" charset="0"/>
                <a:ea typeface="+mn-ea"/>
              </a:defRPr>
            </a:lvl1pPr>
          </a:lstStyle>
          <a:p>
            <a:pPr>
              <a:defRPr/>
            </a:pPr>
            <a:endParaRPr lang="nl-NL" dirty="0"/>
          </a:p>
        </p:txBody>
      </p:sp>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1" y="4323167"/>
            <a:ext cx="2634916" cy="2527974"/>
          </a:xfrm>
          <a:prstGeom prst="rect">
            <a:avLst/>
          </a:prstGeom>
        </p:spPr>
      </p:pic>
      <p:pic>
        <p:nvPicPr>
          <p:cNvPr id="13" name="Afbeelding 12"/>
          <p:cNvPicPr>
            <a:picLocks noChangeAspect="1"/>
          </p:cNvPicPr>
          <p:nvPr userDrawn="1"/>
        </p:nvPicPr>
        <p:blipFill rotWithShape="1">
          <a:blip r:embed="rId3">
            <a:extLst>
              <a:ext uri="{28A0092B-C50C-407E-A947-70E740481C1C}">
                <a14:useLocalDpi xmlns:a14="http://schemas.microsoft.com/office/drawing/2010/main" val="0"/>
              </a:ext>
            </a:extLst>
          </a:blip>
          <a:srcRect l="12048" t="21635" r="45369" b="22009"/>
          <a:stretch/>
        </p:blipFill>
        <p:spPr>
          <a:xfrm>
            <a:off x="516963" y="378862"/>
            <a:ext cx="1486713" cy="1125086"/>
          </a:xfrm>
          <a:prstGeom prst="rect">
            <a:avLst/>
          </a:prstGeom>
        </p:spPr>
      </p:pic>
    </p:spTree>
    <p:extLst>
      <p:ext uri="{BB962C8B-B14F-4D97-AF65-F5344CB8AC3E}">
        <p14:creationId xmlns:p14="http://schemas.microsoft.com/office/powerpoint/2010/main" val="780745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ep 1"/>
          <p:cNvGrpSpPr/>
          <p:nvPr/>
        </p:nvGrpSpPr>
        <p:grpSpPr>
          <a:xfrm>
            <a:off x="-7374" y="6415994"/>
            <a:ext cx="4949825" cy="449261"/>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rgbClr val="F07E23"/>
            </a:solidFill>
            <a:ln>
              <a:noFill/>
            </a:ln>
          </p:spPr>
          <p:txBody>
            <a:bodyPr/>
            <a:lstStyle/>
            <a:p>
              <a:pPr eaLnBrk="0" hangingPunct="0">
                <a:defRPr/>
              </a:pPr>
              <a:endParaRPr lang="en-US" sz="1800" dirty="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rgbClr val="F07E23"/>
            </a:solidFill>
            <a:ln>
              <a:noFill/>
            </a:ln>
          </p:spPr>
          <p:txBody>
            <a:bodyPr/>
            <a:lstStyle/>
            <a:p>
              <a:pPr eaLnBrk="0" hangingPunct="0">
                <a:defRPr/>
              </a:pPr>
              <a:endParaRPr lang="en-US" sz="1800" dirty="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pic>
        <p:nvPicPr>
          <p:cNvPr id="3" name="Afbeelding 2"/>
          <p:cNvPicPr>
            <a:picLocks noChangeAspect="1"/>
          </p:cNvPicPr>
          <p:nvPr userDrawn="1"/>
        </p:nvPicPr>
        <p:blipFill rotWithShape="1">
          <a:blip r:embed="rId9">
            <a:extLst>
              <a:ext uri="{28A0092B-C50C-407E-A947-70E740481C1C}">
                <a14:useLocalDpi xmlns:a14="http://schemas.microsoft.com/office/drawing/2010/main" val="0"/>
              </a:ext>
            </a:extLst>
          </a:blip>
          <a:srcRect l="12815" t="21635" r="45369" b="22009"/>
          <a:stretch/>
        </p:blipFill>
        <p:spPr>
          <a:xfrm>
            <a:off x="756746" y="246515"/>
            <a:ext cx="937329" cy="722350"/>
          </a:xfrm>
          <a:prstGeom prst="rect">
            <a:avLst/>
          </a:prstGeom>
        </p:spPr>
      </p:pic>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8" r:id="rId7"/>
  </p:sldLayoutIdLst>
  <p:hf hdr="0"/>
  <p:txStyles>
    <p:title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7" r:id="rId1"/>
  </p:sldLayoutIdLst>
  <p:hf hdr="0"/>
  <p:txStyles>
    <p:titleStyle>
      <a:lvl1pPr algn="l" rtl="0" fontAlgn="base">
        <a:spcBef>
          <a:spcPct val="0"/>
        </a:spcBef>
        <a:spcAft>
          <a:spcPct val="0"/>
        </a:spcAft>
        <a:defRPr sz="3200" b="1" kern="1200">
          <a:solidFill>
            <a:schemeClr val="bg2"/>
          </a:solidFill>
          <a:latin typeface="+mj-lt"/>
          <a:ea typeface="ＭＳ Ｐゴシック" charset="-128"/>
          <a:cs typeface="+mj-cs"/>
        </a:defRPr>
      </a:lvl1pPr>
      <a:lvl2pPr algn="l" rtl="0" fontAlgn="base">
        <a:spcBef>
          <a:spcPct val="0"/>
        </a:spcBef>
        <a:spcAft>
          <a:spcPct val="0"/>
        </a:spcAft>
        <a:defRPr sz="3200" b="1">
          <a:solidFill>
            <a:schemeClr val="bg2"/>
          </a:solidFill>
          <a:latin typeface="Arial" charset="0"/>
          <a:ea typeface="ＭＳ Ｐゴシック" charset="-128"/>
        </a:defRPr>
      </a:lvl2pPr>
      <a:lvl3pPr algn="l" rtl="0" fontAlgn="base">
        <a:spcBef>
          <a:spcPct val="0"/>
        </a:spcBef>
        <a:spcAft>
          <a:spcPct val="0"/>
        </a:spcAft>
        <a:defRPr sz="3200" b="1">
          <a:solidFill>
            <a:schemeClr val="bg2"/>
          </a:solidFill>
          <a:latin typeface="Arial" charset="0"/>
          <a:ea typeface="ＭＳ Ｐゴシック" charset="-128"/>
        </a:defRPr>
      </a:lvl3pPr>
      <a:lvl4pPr algn="l" rtl="0" fontAlgn="base">
        <a:spcBef>
          <a:spcPct val="0"/>
        </a:spcBef>
        <a:spcAft>
          <a:spcPct val="0"/>
        </a:spcAft>
        <a:defRPr sz="3200" b="1">
          <a:solidFill>
            <a:schemeClr val="bg2"/>
          </a:solidFill>
          <a:latin typeface="Arial" charset="0"/>
          <a:ea typeface="ＭＳ Ｐゴシック" charset="-128"/>
        </a:defRPr>
      </a:lvl4pPr>
      <a:lvl5pPr algn="l" rtl="0" fontAlgn="base">
        <a:spcBef>
          <a:spcPct val="0"/>
        </a:spcBef>
        <a:spcAft>
          <a:spcPct val="0"/>
        </a:spcAft>
        <a:defRPr sz="3200" b="1">
          <a:solidFill>
            <a:schemeClr val="bg2"/>
          </a:solidFill>
          <a:latin typeface="Arial" charset="0"/>
          <a:ea typeface="ＭＳ Ｐゴシック" charset="-128"/>
        </a:defRPr>
      </a:lvl5pPr>
      <a:lvl6pPr marL="457200" algn="l" rtl="0" fontAlgn="base">
        <a:spcBef>
          <a:spcPct val="0"/>
        </a:spcBef>
        <a:spcAft>
          <a:spcPct val="0"/>
        </a:spcAft>
        <a:defRPr sz="3200" b="1">
          <a:solidFill>
            <a:schemeClr val="bg2"/>
          </a:solidFill>
          <a:latin typeface="Arial" charset="0"/>
          <a:ea typeface="ＭＳ Ｐゴシック" charset="-128"/>
        </a:defRPr>
      </a:lvl6pPr>
      <a:lvl7pPr marL="914400" algn="l" rtl="0" fontAlgn="base">
        <a:spcBef>
          <a:spcPct val="0"/>
        </a:spcBef>
        <a:spcAft>
          <a:spcPct val="0"/>
        </a:spcAft>
        <a:defRPr sz="3200" b="1">
          <a:solidFill>
            <a:schemeClr val="bg2"/>
          </a:solidFill>
          <a:latin typeface="Arial" charset="0"/>
          <a:ea typeface="ＭＳ Ｐゴシック" charset="-128"/>
        </a:defRPr>
      </a:lvl7pPr>
      <a:lvl8pPr marL="1371600" algn="l" rtl="0" fontAlgn="base">
        <a:spcBef>
          <a:spcPct val="0"/>
        </a:spcBef>
        <a:spcAft>
          <a:spcPct val="0"/>
        </a:spcAft>
        <a:defRPr sz="3200" b="1">
          <a:solidFill>
            <a:schemeClr val="bg2"/>
          </a:solidFill>
          <a:latin typeface="Arial" charset="0"/>
          <a:ea typeface="ＭＳ Ｐゴシック" charset="-128"/>
        </a:defRPr>
      </a:lvl8pPr>
      <a:lvl9pPr marL="1828800" algn="l" rtl="0" fontAlgn="base">
        <a:spcBef>
          <a:spcPct val="0"/>
        </a:spcBef>
        <a:spcAft>
          <a:spcPct val="0"/>
        </a:spcAft>
        <a:defRPr sz="3200" b="1">
          <a:solidFill>
            <a:schemeClr val="bg2"/>
          </a:solidFill>
          <a:latin typeface="Arial" charset="0"/>
          <a:ea typeface="ＭＳ Ｐゴシック" charset="-128"/>
        </a:defRPr>
      </a:lvl9pPr>
    </p:titleStyle>
    <p:bodyStyle>
      <a:lvl1pPr marL="265113" indent="-265113" algn="l" rtl="0" fontAlgn="base">
        <a:lnSpc>
          <a:spcPct val="90000"/>
        </a:lnSpc>
        <a:spcBef>
          <a:spcPct val="20000"/>
        </a:spcBef>
        <a:spcAft>
          <a:spcPct val="0"/>
        </a:spcAft>
        <a:buClr>
          <a:schemeClr val="bg2"/>
        </a:buClr>
        <a:buSzPct val="80000"/>
        <a:buFont typeface="Arial" charset="0"/>
        <a:buChar char="•"/>
        <a:defRPr sz="2400" kern="1200">
          <a:solidFill>
            <a:schemeClr val="tx1"/>
          </a:solidFill>
          <a:latin typeface="+mn-lt"/>
          <a:ea typeface="ＭＳ Ｐゴシック" charset="-128"/>
          <a:cs typeface="+mn-cs"/>
        </a:defRPr>
      </a:lvl1pPr>
      <a:lvl2pPr marL="538163" indent="-273050" algn="l" rtl="0" fontAlgn="base">
        <a:lnSpc>
          <a:spcPct val="90000"/>
        </a:lnSpc>
        <a:spcBef>
          <a:spcPct val="20000"/>
        </a:spcBef>
        <a:spcAft>
          <a:spcPct val="0"/>
        </a:spcAft>
        <a:buClr>
          <a:schemeClr val="bg2"/>
        </a:buClr>
        <a:buSzPct val="80000"/>
        <a:buFont typeface="Arial" charset="0"/>
        <a:buChar char="•"/>
        <a:defRPr sz="2000" kern="1200">
          <a:solidFill>
            <a:schemeClr val="tx1"/>
          </a:solidFill>
          <a:latin typeface="+mn-lt"/>
          <a:ea typeface="ＭＳ Ｐゴシック" charset="-128"/>
          <a:cs typeface="+mn-cs"/>
        </a:defRPr>
      </a:lvl2pPr>
      <a:lvl3pPr marL="803275" indent="-265113" algn="l" rtl="0" fontAlgn="base">
        <a:lnSpc>
          <a:spcPct val="90000"/>
        </a:lnSpc>
        <a:spcBef>
          <a:spcPct val="20000"/>
        </a:spcBef>
        <a:spcAft>
          <a:spcPct val="0"/>
        </a:spcAft>
        <a:buClr>
          <a:schemeClr val="bg2"/>
        </a:buClr>
        <a:buSzPct val="80000"/>
        <a:buFont typeface="Arial" charset="0"/>
        <a:buChar char="•"/>
        <a:defRPr kern="1200">
          <a:solidFill>
            <a:schemeClr val="tx1"/>
          </a:solidFill>
          <a:latin typeface="+mn-lt"/>
          <a:ea typeface="ＭＳ Ｐゴシック" charset="-128"/>
          <a:cs typeface="+mn-cs"/>
        </a:defRPr>
      </a:lvl3pPr>
      <a:lvl4pPr marL="1076325" indent="-273050" algn="l" rtl="0" fontAlgn="base">
        <a:lnSpc>
          <a:spcPct val="90000"/>
        </a:lnSpc>
        <a:spcBef>
          <a:spcPct val="20000"/>
        </a:spcBef>
        <a:spcAft>
          <a:spcPct val="0"/>
        </a:spcAft>
        <a:buClr>
          <a:schemeClr val="bg2"/>
        </a:buClr>
        <a:buSzPct val="80000"/>
        <a:buFont typeface="Arial" charset="0"/>
        <a:buChar char="•"/>
        <a:tabLst>
          <a:tab pos="1792288" algn="l"/>
        </a:tabLst>
        <a:defRPr sz="1600" kern="1200">
          <a:solidFill>
            <a:schemeClr val="tx1"/>
          </a:solidFill>
          <a:latin typeface="+mn-lt"/>
          <a:ea typeface="ＭＳ Ｐゴシック" charset="-128"/>
          <a:cs typeface="+mn-cs"/>
        </a:defRPr>
      </a:lvl4pPr>
      <a:lvl5pPr marL="1341438" indent="-265113" algn="l" rtl="0" fontAlgn="base">
        <a:lnSpc>
          <a:spcPct val="90000"/>
        </a:lnSpc>
        <a:spcBef>
          <a:spcPct val="20000"/>
        </a:spcBef>
        <a:spcAft>
          <a:spcPct val="0"/>
        </a:spcAft>
        <a:buClr>
          <a:schemeClr val="bg2"/>
        </a:buClr>
        <a:buSzPct val="80000"/>
        <a:buFont typeface="Arial"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emmaonline.nl/index.php/Gegevenslandschap"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1080000" y="2160000"/>
            <a:ext cx="6120000" cy="1440000"/>
          </a:xfrm>
          <a:prstGeom prst="rect">
            <a:avLst/>
          </a:prstGeom>
        </p:spPr>
        <p:txBody>
          <a:bodyPr/>
          <a:lstStyle/>
          <a:p>
            <a:r>
              <a:rPr lang="nl-NL" sz="4800" dirty="0"/>
              <a:t>Vernietigen</a:t>
            </a:r>
            <a:endParaRPr lang="nl-NL" dirty="0"/>
          </a:p>
        </p:txBody>
      </p:sp>
      <p:sp>
        <p:nvSpPr>
          <p:cNvPr id="3" name="Ondertitel 2"/>
          <p:cNvSpPr>
            <a:spLocks noGrp="1"/>
          </p:cNvSpPr>
          <p:nvPr>
            <p:ph type="subTitle" idx="1"/>
          </p:nvPr>
        </p:nvSpPr>
        <p:spPr/>
        <p:txBody>
          <a:bodyPr/>
          <a:lstStyle/>
          <a:p>
            <a:r>
              <a:rPr lang="nl-NL" dirty="0"/>
              <a:t>in het GEMMA Gegevenslandschap</a:t>
            </a:r>
          </a:p>
        </p:txBody>
      </p:sp>
      <p:sp>
        <p:nvSpPr>
          <p:cNvPr id="4" name="Tijdelijke aanduiding voor datum 3"/>
          <p:cNvSpPr>
            <a:spLocks noGrp="1"/>
          </p:cNvSpPr>
          <p:nvPr>
            <p:ph type="dt" sz="half" idx="10"/>
          </p:nvPr>
        </p:nvSpPr>
        <p:spPr/>
        <p:txBody>
          <a:bodyPr/>
          <a:lstStyle/>
          <a:p>
            <a:pPr>
              <a:defRPr/>
            </a:pPr>
            <a:r>
              <a:rPr lang="nl-NL" dirty="0"/>
              <a:t>9 december 2019</a:t>
            </a:r>
          </a:p>
        </p:txBody>
      </p:sp>
    </p:spTree>
    <p:extLst>
      <p:ext uri="{BB962C8B-B14F-4D97-AF65-F5344CB8AC3E}">
        <p14:creationId xmlns:p14="http://schemas.microsoft.com/office/powerpoint/2010/main" val="551697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hebben we gerealiseerd?</a:t>
            </a:r>
          </a:p>
        </p:txBody>
      </p:sp>
      <p:sp>
        <p:nvSpPr>
          <p:cNvPr id="3" name="Tijdelijke aanduiding voor inhoud 2"/>
          <p:cNvSpPr>
            <a:spLocks noGrp="1"/>
          </p:cNvSpPr>
          <p:nvPr>
            <p:ph idx="1"/>
          </p:nvPr>
        </p:nvSpPr>
        <p:spPr>
          <a:xfrm>
            <a:off x="1079500" y="1800225"/>
            <a:ext cx="10033000" cy="4500563"/>
          </a:xfrm>
        </p:spPr>
        <p:txBody>
          <a:bodyPr/>
          <a:lstStyle/>
          <a:p>
            <a:pPr lvl="1">
              <a:buFont typeface="Wingdings" panose="05000000000000000000" pitchFamily="2" charset="2"/>
              <a:buChar char="q"/>
            </a:pPr>
            <a:r>
              <a:rPr lang="nl-NL" sz="2800" dirty="0"/>
              <a:t>Voor ieder informatieobject: kenmerken op basis waarvan kan worden vastgesteld of, en zo ja wanneer een informatieobject moet worden vernietigd.</a:t>
            </a:r>
          </a:p>
          <a:p>
            <a:pPr lvl="1">
              <a:buFont typeface="Wingdings" panose="05000000000000000000" pitchFamily="2" charset="2"/>
              <a:buChar char="q"/>
            </a:pPr>
            <a:r>
              <a:rPr lang="nl-NL" sz="2800" dirty="0">
                <a:solidFill>
                  <a:schemeClr val="bg1">
                    <a:lumMod val="75000"/>
                  </a:schemeClr>
                </a:solidFill>
              </a:rPr>
              <a:t>Voor ieder register: functionaliteit om te vernietigen conform eisen uit de Archiefregeling (niet ongedaan te maken, vernietigingslijst).</a:t>
            </a:r>
          </a:p>
          <a:p>
            <a:pPr lvl="1">
              <a:buFont typeface="Wingdings" panose="05000000000000000000" pitchFamily="2" charset="2"/>
              <a:buChar char="q"/>
            </a:pPr>
            <a:endParaRPr lang="nl-NL" sz="2800" dirty="0"/>
          </a:p>
          <a:p>
            <a:pPr lvl="1">
              <a:buFont typeface="Wingdings" panose="05000000000000000000" pitchFamily="2" charset="2"/>
              <a:buChar char="q"/>
            </a:pPr>
            <a:endParaRPr lang="nl-NL" sz="2800" dirty="0"/>
          </a:p>
        </p:txBody>
      </p:sp>
      <p:pic>
        <p:nvPicPr>
          <p:cNvPr id="7" name="Graphic 6" descr="Vinkje">
            <a:extLst>
              <a:ext uri="{FF2B5EF4-FFF2-40B4-BE49-F238E27FC236}">
                <a16:creationId xmlns:a16="http://schemas.microsoft.com/office/drawing/2014/main" xmlns="" id="{D1CA3886-6FB9-41DC-9D26-0831237CA73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27500" y="1343025"/>
            <a:ext cx="914400" cy="914400"/>
          </a:xfrm>
          <a:prstGeom prst="rect">
            <a:avLst/>
          </a:prstGeom>
        </p:spPr>
      </p:pic>
      <p:sp>
        <p:nvSpPr>
          <p:cNvPr id="5" name="Tekstballon: rechthoek 4">
            <a:extLst>
              <a:ext uri="{FF2B5EF4-FFF2-40B4-BE49-F238E27FC236}">
                <a16:creationId xmlns:a16="http://schemas.microsoft.com/office/drawing/2014/main" xmlns="" id="{E040A770-1503-42F0-AFA5-2758E1B1EE43}"/>
              </a:ext>
            </a:extLst>
          </p:cNvPr>
          <p:cNvSpPr/>
          <p:nvPr/>
        </p:nvSpPr>
        <p:spPr>
          <a:xfrm>
            <a:off x="3255016" y="3135304"/>
            <a:ext cx="5480141" cy="1962288"/>
          </a:xfrm>
          <a:prstGeom prst="wedgeRectCallout">
            <a:avLst>
              <a:gd name="adj1" fmla="val -67306"/>
              <a:gd name="adj2" fmla="val -15996"/>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solidFill>
                  <a:schemeClr val="tx1"/>
                </a:solidFill>
              </a:rPr>
              <a:t>Hoe?</a:t>
            </a:r>
          </a:p>
          <a:p>
            <a:r>
              <a:rPr lang="nl-NL" dirty="0">
                <a:solidFill>
                  <a:schemeClr val="tx1"/>
                </a:solidFill>
              </a:rPr>
              <a:t>Door het geautomatiseerd toevoegen van metadata op zaak- en resultaattypeniveau, gebaseerd op de gemeentelijke selectielijst.</a:t>
            </a:r>
          </a:p>
        </p:txBody>
      </p:sp>
      <p:pic>
        <p:nvPicPr>
          <p:cNvPr id="6" name="Graphic 5" descr="Programmeur">
            <a:extLst>
              <a:ext uri="{FF2B5EF4-FFF2-40B4-BE49-F238E27FC236}">
                <a16:creationId xmlns:a16="http://schemas.microsoft.com/office/drawing/2014/main" xmlns="" id="{AD172C05-74DE-4D32-ABCF-B86EB5F5261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86823" y="3230623"/>
            <a:ext cx="1771650" cy="1771650"/>
          </a:xfrm>
          <a:prstGeom prst="rect">
            <a:avLst/>
          </a:prstGeom>
        </p:spPr>
      </p:pic>
    </p:spTree>
    <p:extLst>
      <p:ext uri="{BB962C8B-B14F-4D97-AF65-F5344CB8AC3E}">
        <p14:creationId xmlns:p14="http://schemas.microsoft.com/office/powerpoint/2010/main" val="3287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hebben we gerealiseerd?</a:t>
            </a:r>
          </a:p>
        </p:txBody>
      </p:sp>
      <p:sp>
        <p:nvSpPr>
          <p:cNvPr id="3" name="Tijdelijke aanduiding voor inhoud 2"/>
          <p:cNvSpPr>
            <a:spLocks noGrp="1"/>
          </p:cNvSpPr>
          <p:nvPr>
            <p:ph idx="1"/>
          </p:nvPr>
        </p:nvSpPr>
        <p:spPr>
          <a:xfrm>
            <a:off x="1079500" y="1800225"/>
            <a:ext cx="10033000" cy="4500563"/>
          </a:xfrm>
        </p:spPr>
        <p:txBody>
          <a:bodyPr/>
          <a:lstStyle/>
          <a:p>
            <a:pPr lvl="1">
              <a:buFont typeface="Wingdings" panose="05000000000000000000" pitchFamily="2" charset="2"/>
              <a:buChar char="q"/>
            </a:pPr>
            <a:r>
              <a:rPr lang="nl-NL" sz="2800" dirty="0">
                <a:solidFill>
                  <a:schemeClr val="bg1">
                    <a:lumMod val="75000"/>
                  </a:schemeClr>
                </a:solidFill>
              </a:rPr>
              <a:t>Voor ieder informatieobject: kenmerken op basis waarvan kan worden vastgesteld of, en zo ja wanneer een informatieobject moet worden vernietigd.</a:t>
            </a:r>
            <a:endParaRPr lang="nl-NL" sz="2600" dirty="0">
              <a:solidFill>
                <a:schemeClr val="bg1">
                  <a:lumMod val="75000"/>
                </a:schemeClr>
              </a:solidFill>
            </a:endParaRPr>
          </a:p>
          <a:p>
            <a:pPr lvl="1">
              <a:buFont typeface="Wingdings" panose="05000000000000000000" pitchFamily="2" charset="2"/>
              <a:buChar char="q"/>
            </a:pPr>
            <a:r>
              <a:rPr lang="nl-NL" sz="2800" dirty="0"/>
              <a:t>Voor ieder register: functionaliteit om te vernietigen conform eisen uit de Archiefregeling (</a:t>
            </a:r>
            <a:r>
              <a:rPr lang="nl-NL" sz="2800" b="1" dirty="0"/>
              <a:t>niet ongedaan te maken</a:t>
            </a:r>
            <a:r>
              <a:rPr lang="nl-NL" sz="2800" dirty="0"/>
              <a:t>, </a:t>
            </a:r>
            <a:r>
              <a:rPr lang="nl-NL" sz="2800" b="1" dirty="0"/>
              <a:t>vernietigingslijst</a:t>
            </a:r>
            <a:r>
              <a:rPr lang="nl-NL" sz="2800" dirty="0"/>
              <a:t>).</a:t>
            </a:r>
          </a:p>
        </p:txBody>
      </p:sp>
      <p:pic>
        <p:nvPicPr>
          <p:cNvPr id="4" name="Graphic 3" descr="Vinkje">
            <a:extLst>
              <a:ext uri="{FF2B5EF4-FFF2-40B4-BE49-F238E27FC236}">
                <a16:creationId xmlns:a16="http://schemas.microsoft.com/office/drawing/2014/main" xmlns="" id="{2C0D3F6C-5FE0-4933-A33B-5593771B8E4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27500" y="1343025"/>
            <a:ext cx="914400" cy="914400"/>
          </a:xfrm>
          <a:prstGeom prst="rect">
            <a:avLst/>
          </a:prstGeom>
        </p:spPr>
      </p:pic>
      <p:pic>
        <p:nvPicPr>
          <p:cNvPr id="9" name="Graphic 8" descr="Vinkje">
            <a:extLst>
              <a:ext uri="{FF2B5EF4-FFF2-40B4-BE49-F238E27FC236}">
                <a16:creationId xmlns:a16="http://schemas.microsoft.com/office/drawing/2014/main" xmlns="" id="{258BD904-E851-452E-8EA0-C514070DAB7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396563" y="3065146"/>
            <a:ext cx="914400" cy="914400"/>
          </a:xfrm>
          <a:prstGeom prst="rect">
            <a:avLst/>
          </a:prstGeom>
        </p:spPr>
      </p:pic>
      <p:pic>
        <p:nvPicPr>
          <p:cNvPr id="7" name="Graphic 6" descr="Sluiten">
            <a:extLst>
              <a:ext uri="{FF2B5EF4-FFF2-40B4-BE49-F238E27FC236}">
                <a16:creationId xmlns:a16="http://schemas.microsoft.com/office/drawing/2014/main" xmlns="" id="{217474DF-4D77-45F0-BFFB-F75E10B09F9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560504" y="3522346"/>
            <a:ext cx="914400" cy="914400"/>
          </a:xfrm>
          <a:prstGeom prst="rect">
            <a:avLst/>
          </a:prstGeom>
        </p:spPr>
      </p:pic>
    </p:spTree>
    <p:extLst>
      <p:ext uri="{BB962C8B-B14F-4D97-AF65-F5344CB8AC3E}">
        <p14:creationId xmlns:p14="http://schemas.microsoft.com/office/powerpoint/2010/main" val="105686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CustomShape 1"/>
          <p:cNvSpPr/>
          <p:nvPr/>
        </p:nvSpPr>
        <p:spPr>
          <a:xfrm>
            <a:off x="1080000" y="1080000"/>
            <a:ext cx="10031760" cy="7185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90000"/>
              </a:lnSpc>
            </a:pPr>
            <a:r>
              <a:rPr lang="en-US" sz="3200" b="1" strike="noStrike" spc="-1" dirty="0">
                <a:solidFill>
                  <a:srgbClr val="00A9F3"/>
                </a:solidFill>
                <a:latin typeface="Arial"/>
                <a:ea typeface="Arial"/>
              </a:rPr>
              <a:t>Hoe </a:t>
            </a:r>
            <a:r>
              <a:rPr lang="en-US" sz="3200" b="1" strike="noStrike" spc="-1" dirty="0" err="1">
                <a:solidFill>
                  <a:srgbClr val="00A9F3"/>
                </a:solidFill>
                <a:latin typeface="Arial"/>
                <a:ea typeface="Arial"/>
              </a:rPr>
              <a:t>werkt</a:t>
            </a:r>
            <a:r>
              <a:rPr lang="en-US" sz="3200" b="1" strike="noStrike" spc="-1" dirty="0">
                <a:solidFill>
                  <a:srgbClr val="00A9F3"/>
                </a:solidFill>
                <a:latin typeface="Arial"/>
                <a:ea typeface="Arial"/>
              </a:rPr>
              <a:t> </a:t>
            </a:r>
            <a:r>
              <a:rPr lang="en-US" sz="3200" b="1" strike="noStrike" spc="-1" dirty="0" err="1">
                <a:solidFill>
                  <a:srgbClr val="00A9F3"/>
                </a:solidFill>
                <a:latin typeface="Arial"/>
                <a:ea typeface="Arial"/>
              </a:rPr>
              <a:t>dit</a:t>
            </a:r>
            <a:r>
              <a:rPr lang="en-US" sz="3200" b="1" strike="noStrike" spc="-1" dirty="0">
                <a:solidFill>
                  <a:srgbClr val="00A9F3"/>
                </a:solidFill>
                <a:latin typeface="Arial"/>
                <a:ea typeface="Arial"/>
              </a:rPr>
              <a:t> (1)</a:t>
            </a:r>
            <a:r>
              <a:rPr lang="en-US" sz="3200" b="1" spc="-1" dirty="0">
                <a:solidFill>
                  <a:srgbClr val="00A9F3"/>
                </a:solidFill>
                <a:latin typeface="Arial"/>
                <a:ea typeface="Arial"/>
              </a:rPr>
              <a:t>: </a:t>
            </a:r>
            <a:r>
              <a:rPr lang="en-US" sz="3200" b="1" spc="-1" dirty="0" err="1">
                <a:solidFill>
                  <a:srgbClr val="00A9F3"/>
                </a:solidFill>
                <a:latin typeface="Arial"/>
                <a:ea typeface="Arial"/>
              </a:rPr>
              <a:t>r</a:t>
            </a:r>
            <a:r>
              <a:rPr lang="en-US" sz="3200" b="1" strike="noStrike" spc="-1" dirty="0" err="1">
                <a:solidFill>
                  <a:srgbClr val="00A9F3"/>
                </a:solidFill>
                <a:latin typeface="Arial"/>
                <a:ea typeface="Arial"/>
              </a:rPr>
              <a:t>elatie</a:t>
            </a:r>
            <a:r>
              <a:rPr lang="en-US" sz="3200" b="1" strike="noStrike" spc="-1" dirty="0">
                <a:solidFill>
                  <a:srgbClr val="00A9F3"/>
                </a:solidFill>
                <a:latin typeface="Arial"/>
                <a:ea typeface="Arial"/>
              </a:rPr>
              <a:t> ZTC </a:t>
            </a:r>
            <a:r>
              <a:rPr lang="en-US" sz="3200" b="1" strike="noStrike" spc="-1" dirty="0" err="1">
                <a:solidFill>
                  <a:srgbClr val="00A9F3"/>
                </a:solidFill>
                <a:latin typeface="Arial"/>
                <a:ea typeface="Arial"/>
              </a:rPr>
              <a:t>en</a:t>
            </a:r>
            <a:r>
              <a:rPr lang="en-US" sz="3200" b="1" strike="noStrike" spc="-1" dirty="0">
                <a:solidFill>
                  <a:srgbClr val="00A9F3"/>
                </a:solidFill>
                <a:latin typeface="Arial"/>
                <a:ea typeface="Arial"/>
              </a:rPr>
              <a:t> </a:t>
            </a:r>
            <a:r>
              <a:rPr lang="en-US" sz="3200" b="1" strike="noStrike" spc="-1" dirty="0" err="1">
                <a:solidFill>
                  <a:srgbClr val="00A9F3"/>
                </a:solidFill>
                <a:latin typeface="Arial"/>
                <a:ea typeface="Arial"/>
              </a:rPr>
              <a:t>Selectielijst</a:t>
            </a:r>
            <a:endParaRPr lang="en-US" sz="3200" b="0" strike="noStrike" spc="-1" dirty="0">
              <a:latin typeface="Arial"/>
            </a:endParaRPr>
          </a:p>
        </p:txBody>
      </p:sp>
      <p:sp>
        <p:nvSpPr>
          <p:cNvPr id="256" name="CustomShape 2"/>
          <p:cNvSpPr/>
          <p:nvPr/>
        </p:nvSpPr>
        <p:spPr>
          <a:xfrm>
            <a:off x="2103120" y="2052322"/>
            <a:ext cx="2377440" cy="822960"/>
          </a:xfrm>
          <a:custGeom>
            <a:avLst/>
            <a:gdLst/>
            <a:ahLst/>
            <a:cxnLst/>
            <a:rect l="0" t="0" r="r" b="b"/>
            <a:pathLst>
              <a:path w="6605" h="2288">
                <a:moveTo>
                  <a:pt x="381" y="0"/>
                </a:moveTo>
                <a:cubicBezTo>
                  <a:pt x="190" y="0"/>
                  <a:pt x="0" y="190"/>
                  <a:pt x="0" y="381"/>
                </a:cubicBezTo>
                <a:lnTo>
                  <a:pt x="0" y="1905"/>
                </a:lnTo>
                <a:cubicBezTo>
                  <a:pt x="0" y="2096"/>
                  <a:pt x="190" y="2287"/>
                  <a:pt x="381" y="2287"/>
                </a:cubicBezTo>
                <a:lnTo>
                  <a:pt x="6223" y="2287"/>
                </a:lnTo>
                <a:cubicBezTo>
                  <a:pt x="6413" y="2287"/>
                  <a:pt x="6604" y="2096"/>
                  <a:pt x="6604" y="1905"/>
                </a:cubicBezTo>
                <a:lnTo>
                  <a:pt x="6604" y="381"/>
                </a:lnTo>
                <a:cubicBezTo>
                  <a:pt x="6604" y="190"/>
                  <a:pt x="6413" y="0"/>
                  <a:pt x="6223" y="0"/>
                </a:cubicBezTo>
                <a:lnTo>
                  <a:pt x="381" y="0"/>
                </a:lnTo>
              </a:path>
            </a:pathLst>
          </a:custGeom>
          <a:solidFill>
            <a:srgbClr val="800080"/>
          </a:solidFill>
          <a:ln>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800" b="1" strike="noStrike" spc="-1">
                <a:solidFill>
                  <a:srgbClr val="FFFFFF"/>
                </a:solidFill>
                <a:latin typeface="Arial"/>
              </a:rPr>
              <a:t>Catalogus</a:t>
            </a:r>
            <a:endParaRPr lang="en-US" sz="1800" b="1" strike="noStrike" spc="-1">
              <a:latin typeface="Arial"/>
            </a:endParaRPr>
          </a:p>
        </p:txBody>
      </p:sp>
      <p:sp>
        <p:nvSpPr>
          <p:cNvPr id="257" name="CustomShape 3"/>
          <p:cNvSpPr/>
          <p:nvPr/>
        </p:nvSpPr>
        <p:spPr>
          <a:xfrm>
            <a:off x="2834640" y="3058162"/>
            <a:ext cx="1737360" cy="457200"/>
          </a:xfrm>
          <a:custGeom>
            <a:avLst/>
            <a:gdLst/>
            <a:ahLst/>
            <a:cxnLst/>
            <a:rect l="0" t="0" r="r" b="b"/>
            <a:pathLst>
              <a:path w="4828" h="1272">
                <a:moveTo>
                  <a:pt x="211" y="0"/>
                </a:moveTo>
                <a:cubicBezTo>
                  <a:pt x="105" y="0"/>
                  <a:pt x="0" y="105"/>
                  <a:pt x="0" y="211"/>
                </a:cubicBezTo>
                <a:lnTo>
                  <a:pt x="0" y="1059"/>
                </a:lnTo>
                <a:cubicBezTo>
                  <a:pt x="0" y="1165"/>
                  <a:pt x="105" y="1271"/>
                  <a:pt x="211" y="1271"/>
                </a:cubicBezTo>
                <a:lnTo>
                  <a:pt x="4615" y="1271"/>
                </a:lnTo>
                <a:cubicBezTo>
                  <a:pt x="4721" y="1271"/>
                  <a:pt x="4827" y="1165"/>
                  <a:pt x="4827" y="1059"/>
                </a:cubicBezTo>
                <a:lnTo>
                  <a:pt x="4827" y="211"/>
                </a:lnTo>
                <a:cubicBezTo>
                  <a:pt x="4827" y="105"/>
                  <a:pt x="4721" y="0"/>
                  <a:pt x="4615" y="0"/>
                </a:cubicBezTo>
                <a:lnTo>
                  <a:pt x="211" y="0"/>
                </a:lnTo>
              </a:path>
            </a:pathLst>
          </a:custGeom>
          <a:solidFill>
            <a:srgbClr val="069A2E"/>
          </a:solidFill>
          <a:ln>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800" b="0" strike="noStrike" spc="-1">
                <a:solidFill>
                  <a:srgbClr val="FFFFFF"/>
                </a:solidFill>
                <a:latin typeface="Arial"/>
              </a:rPr>
              <a:t>Zaaktype 1</a:t>
            </a:r>
            <a:endParaRPr lang="en-US" sz="1800" b="0" strike="noStrike" spc="-1">
              <a:latin typeface="Arial"/>
            </a:endParaRPr>
          </a:p>
        </p:txBody>
      </p:sp>
      <p:sp>
        <p:nvSpPr>
          <p:cNvPr id="258" name="CustomShape 4"/>
          <p:cNvSpPr/>
          <p:nvPr/>
        </p:nvSpPr>
        <p:spPr>
          <a:xfrm>
            <a:off x="3291840" y="3698242"/>
            <a:ext cx="1828800" cy="274320"/>
          </a:xfrm>
          <a:custGeom>
            <a:avLst/>
            <a:gdLst/>
            <a:ahLst/>
            <a:cxnLst/>
            <a:rect l="0" t="0" r="r" b="b"/>
            <a:pathLst>
              <a:path w="5082" h="764">
                <a:moveTo>
                  <a:pt x="127" y="0"/>
                </a:moveTo>
                <a:cubicBezTo>
                  <a:pt x="63" y="0"/>
                  <a:pt x="0" y="63"/>
                  <a:pt x="0" y="127"/>
                </a:cubicBezTo>
                <a:lnTo>
                  <a:pt x="0" y="635"/>
                </a:lnTo>
                <a:cubicBezTo>
                  <a:pt x="0" y="699"/>
                  <a:pt x="63" y="763"/>
                  <a:pt x="127" y="763"/>
                </a:cubicBezTo>
                <a:lnTo>
                  <a:pt x="4953" y="763"/>
                </a:lnTo>
                <a:cubicBezTo>
                  <a:pt x="5017" y="763"/>
                  <a:pt x="5081" y="699"/>
                  <a:pt x="5081" y="635"/>
                </a:cubicBezTo>
                <a:lnTo>
                  <a:pt x="5081" y="127"/>
                </a:lnTo>
                <a:cubicBezTo>
                  <a:pt x="5081" y="63"/>
                  <a:pt x="5017" y="0"/>
                  <a:pt x="4953" y="0"/>
                </a:cubicBezTo>
                <a:lnTo>
                  <a:pt x="127" y="0"/>
                </a:lnTo>
              </a:path>
            </a:pathLst>
          </a:custGeom>
          <a:solidFill>
            <a:srgbClr val="E16173"/>
          </a:solidFill>
          <a:ln>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400" b="0" strike="noStrike" spc="-1">
                <a:solidFill>
                  <a:srgbClr val="FFFFFF"/>
                </a:solidFill>
                <a:latin typeface="Arial"/>
              </a:rPr>
              <a:t>Resultaattype</a:t>
            </a:r>
            <a:r>
              <a:rPr lang="en-US" sz="1600" b="0" strike="noStrike" spc="-1">
                <a:solidFill>
                  <a:srgbClr val="FFFFFF"/>
                </a:solidFill>
                <a:latin typeface="Arial"/>
              </a:rPr>
              <a:t> 1</a:t>
            </a:r>
            <a:endParaRPr lang="en-US" sz="1600" b="0" strike="noStrike" spc="-1">
              <a:latin typeface="Arial"/>
            </a:endParaRPr>
          </a:p>
        </p:txBody>
      </p:sp>
      <p:sp>
        <p:nvSpPr>
          <p:cNvPr id="259" name="CustomShape 5"/>
          <p:cNvSpPr/>
          <p:nvPr/>
        </p:nvSpPr>
        <p:spPr>
          <a:xfrm>
            <a:off x="3291840" y="4064002"/>
            <a:ext cx="1828800" cy="274320"/>
          </a:xfrm>
          <a:custGeom>
            <a:avLst/>
            <a:gdLst/>
            <a:ahLst/>
            <a:cxnLst/>
            <a:rect l="0" t="0" r="r" b="b"/>
            <a:pathLst>
              <a:path w="5082" h="764">
                <a:moveTo>
                  <a:pt x="127" y="0"/>
                </a:moveTo>
                <a:cubicBezTo>
                  <a:pt x="63" y="0"/>
                  <a:pt x="0" y="63"/>
                  <a:pt x="0" y="127"/>
                </a:cubicBezTo>
                <a:lnTo>
                  <a:pt x="0" y="635"/>
                </a:lnTo>
                <a:cubicBezTo>
                  <a:pt x="0" y="699"/>
                  <a:pt x="63" y="763"/>
                  <a:pt x="127" y="763"/>
                </a:cubicBezTo>
                <a:lnTo>
                  <a:pt x="4953" y="763"/>
                </a:lnTo>
                <a:cubicBezTo>
                  <a:pt x="5017" y="763"/>
                  <a:pt x="5081" y="699"/>
                  <a:pt x="5081" y="635"/>
                </a:cubicBezTo>
                <a:lnTo>
                  <a:pt x="5081" y="127"/>
                </a:lnTo>
                <a:cubicBezTo>
                  <a:pt x="5081" y="63"/>
                  <a:pt x="5017" y="0"/>
                  <a:pt x="4953" y="0"/>
                </a:cubicBezTo>
                <a:lnTo>
                  <a:pt x="127" y="0"/>
                </a:lnTo>
              </a:path>
            </a:pathLst>
          </a:custGeom>
          <a:solidFill>
            <a:srgbClr val="E16173"/>
          </a:solidFill>
          <a:ln>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400" b="0" strike="noStrike" spc="-1">
                <a:solidFill>
                  <a:srgbClr val="FFFFFF"/>
                </a:solidFill>
                <a:latin typeface="Arial"/>
              </a:rPr>
              <a:t>Resultaattype 2</a:t>
            </a:r>
            <a:endParaRPr lang="en-US" sz="1400" b="0" strike="noStrike" spc="-1">
              <a:latin typeface="Arial"/>
            </a:endParaRPr>
          </a:p>
        </p:txBody>
      </p:sp>
      <p:sp>
        <p:nvSpPr>
          <p:cNvPr id="260" name="CustomShape 6"/>
          <p:cNvSpPr/>
          <p:nvPr/>
        </p:nvSpPr>
        <p:spPr>
          <a:xfrm>
            <a:off x="3291840" y="4429762"/>
            <a:ext cx="1828800" cy="274320"/>
          </a:xfrm>
          <a:custGeom>
            <a:avLst/>
            <a:gdLst/>
            <a:ahLst/>
            <a:cxnLst/>
            <a:rect l="0" t="0" r="r" b="b"/>
            <a:pathLst>
              <a:path w="5082" h="764">
                <a:moveTo>
                  <a:pt x="127" y="0"/>
                </a:moveTo>
                <a:cubicBezTo>
                  <a:pt x="63" y="0"/>
                  <a:pt x="0" y="63"/>
                  <a:pt x="0" y="127"/>
                </a:cubicBezTo>
                <a:lnTo>
                  <a:pt x="0" y="635"/>
                </a:lnTo>
                <a:cubicBezTo>
                  <a:pt x="0" y="699"/>
                  <a:pt x="63" y="763"/>
                  <a:pt x="127" y="763"/>
                </a:cubicBezTo>
                <a:lnTo>
                  <a:pt x="4953" y="763"/>
                </a:lnTo>
                <a:cubicBezTo>
                  <a:pt x="5017" y="763"/>
                  <a:pt x="5081" y="699"/>
                  <a:pt x="5081" y="635"/>
                </a:cubicBezTo>
                <a:lnTo>
                  <a:pt x="5081" y="127"/>
                </a:lnTo>
                <a:cubicBezTo>
                  <a:pt x="5081" y="63"/>
                  <a:pt x="5017" y="0"/>
                  <a:pt x="4953" y="0"/>
                </a:cubicBezTo>
                <a:lnTo>
                  <a:pt x="127" y="0"/>
                </a:lnTo>
              </a:path>
            </a:pathLst>
          </a:custGeom>
          <a:solidFill>
            <a:srgbClr val="E16173"/>
          </a:solidFill>
          <a:ln>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400" b="0" strike="noStrike" spc="-1">
                <a:solidFill>
                  <a:srgbClr val="FFFFFF"/>
                </a:solidFill>
                <a:latin typeface="Arial"/>
              </a:rPr>
              <a:t>Resultaattype 3</a:t>
            </a:r>
            <a:endParaRPr lang="en-US" sz="1400" b="0" strike="noStrike" spc="-1">
              <a:latin typeface="Arial"/>
            </a:endParaRPr>
          </a:p>
        </p:txBody>
      </p:sp>
      <p:sp>
        <p:nvSpPr>
          <p:cNvPr id="261" name="Line 7"/>
          <p:cNvSpPr/>
          <p:nvPr/>
        </p:nvSpPr>
        <p:spPr>
          <a:xfrm flipV="1">
            <a:off x="3108960" y="3515362"/>
            <a:ext cx="0" cy="100584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262" name="Line 8"/>
          <p:cNvSpPr/>
          <p:nvPr/>
        </p:nvSpPr>
        <p:spPr>
          <a:xfrm>
            <a:off x="3108960" y="4521202"/>
            <a:ext cx="182880" cy="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263" name="Line 9"/>
          <p:cNvSpPr/>
          <p:nvPr/>
        </p:nvSpPr>
        <p:spPr>
          <a:xfrm>
            <a:off x="3108960" y="4155442"/>
            <a:ext cx="182880" cy="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264" name="Line 10"/>
          <p:cNvSpPr/>
          <p:nvPr/>
        </p:nvSpPr>
        <p:spPr>
          <a:xfrm>
            <a:off x="3108960" y="3789682"/>
            <a:ext cx="182880" cy="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265" name="CustomShape 11"/>
          <p:cNvSpPr/>
          <p:nvPr/>
        </p:nvSpPr>
        <p:spPr>
          <a:xfrm>
            <a:off x="2834640" y="4886962"/>
            <a:ext cx="1737360" cy="457200"/>
          </a:xfrm>
          <a:custGeom>
            <a:avLst/>
            <a:gdLst/>
            <a:ahLst/>
            <a:cxnLst/>
            <a:rect l="0" t="0" r="r" b="b"/>
            <a:pathLst>
              <a:path w="4828" h="1272">
                <a:moveTo>
                  <a:pt x="211" y="0"/>
                </a:moveTo>
                <a:cubicBezTo>
                  <a:pt x="105" y="0"/>
                  <a:pt x="0" y="105"/>
                  <a:pt x="0" y="211"/>
                </a:cubicBezTo>
                <a:lnTo>
                  <a:pt x="0" y="1059"/>
                </a:lnTo>
                <a:cubicBezTo>
                  <a:pt x="0" y="1165"/>
                  <a:pt x="105" y="1271"/>
                  <a:pt x="211" y="1271"/>
                </a:cubicBezTo>
                <a:lnTo>
                  <a:pt x="4615" y="1271"/>
                </a:lnTo>
                <a:cubicBezTo>
                  <a:pt x="4721" y="1271"/>
                  <a:pt x="4827" y="1165"/>
                  <a:pt x="4827" y="1059"/>
                </a:cubicBezTo>
                <a:lnTo>
                  <a:pt x="4827" y="211"/>
                </a:lnTo>
                <a:cubicBezTo>
                  <a:pt x="4827" y="105"/>
                  <a:pt x="4721" y="0"/>
                  <a:pt x="4615" y="0"/>
                </a:cubicBezTo>
                <a:lnTo>
                  <a:pt x="211" y="0"/>
                </a:lnTo>
              </a:path>
            </a:pathLst>
          </a:custGeom>
          <a:solidFill>
            <a:srgbClr val="069A2E"/>
          </a:solidFill>
          <a:ln>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800" b="0" strike="noStrike" spc="-1">
                <a:solidFill>
                  <a:srgbClr val="FFFFFF"/>
                </a:solidFill>
                <a:latin typeface="Arial"/>
              </a:rPr>
              <a:t>Zaaktype 2</a:t>
            </a:r>
            <a:endParaRPr lang="en-US" sz="1800" b="0" strike="noStrike" spc="-1">
              <a:latin typeface="Arial"/>
            </a:endParaRPr>
          </a:p>
        </p:txBody>
      </p:sp>
      <p:sp>
        <p:nvSpPr>
          <p:cNvPr id="266" name="CustomShape 12"/>
          <p:cNvSpPr/>
          <p:nvPr/>
        </p:nvSpPr>
        <p:spPr>
          <a:xfrm>
            <a:off x="3291840" y="5527042"/>
            <a:ext cx="1828800" cy="274320"/>
          </a:xfrm>
          <a:custGeom>
            <a:avLst/>
            <a:gdLst/>
            <a:ahLst/>
            <a:cxnLst/>
            <a:rect l="0" t="0" r="r" b="b"/>
            <a:pathLst>
              <a:path w="5082" h="764">
                <a:moveTo>
                  <a:pt x="127" y="0"/>
                </a:moveTo>
                <a:cubicBezTo>
                  <a:pt x="63" y="0"/>
                  <a:pt x="0" y="63"/>
                  <a:pt x="0" y="127"/>
                </a:cubicBezTo>
                <a:lnTo>
                  <a:pt x="0" y="635"/>
                </a:lnTo>
                <a:cubicBezTo>
                  <a:pt x="0" y="699"/>
                  <a:pt x="63" y="763"/>
                  <a:pt x="127" y="763"/>
                </a:cubicBezTo>
                <a:lnTo>
                  <a:pt x="4953" y="763"/>
                </a:lnTo>
                <a:cubicBezTo>
                  <a:pt x="5017" y="763"/>
                  <a:pt x="5081" y="699"/>
                  <a:pt x="5081" y="635"/>
                </a:cubicBezTo>
                <a:lnTo>
                  <a:pt x="5081" y="127"/>
                </a:lnTo>
                <a:cubicBezTo>
                  <a:pt x="5081" y="63"/>
                  <a:pt x="5017" y="0"/>
                  <a:pt x="4953" y="0"/>
                </a:cubicBezTo>
                <a:lnTo>
                  <a:pt x="127" y="0"/>
                </a:lnTo>
              </a:path>
            </a:pathLst>
          </a:custGeom>
          <a:solidFill>
            <a:srgbClr val="E16173"/>
          </a:solidFill>
          <a:ln>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400" b="0" strike="noStrike" spc="-1">
                <a:solidFill>
                  <a:srgbClr val="FFFFFF"/>
                </a:solidFill>
                <a:latin typeface="Arial"/>
              </a:rPr>
              <a:t>Resultaattype</a:t>
            </a:r>
            <a:r>
              <a:rPr lang="en-US" sz="1600" b="0" strike="noStrike" spc="-1">
                <a:solidFill>
                  <a:srgbClr val="FFFFFF"/>
                </a:solidFill>
                <a:latin typeface="Arial"/>
              </a:rPr>
              <a:t> 1</a:t>
            </a:r>
            <a:endParaRPr lang="en-US" sz="1600" b="0" strike="noStrike" spc="-1">
              <a:latin typeface="Arial"/>
            </a:endParaRPr>
          </a:p>
        </p:txBody>
      </p:sp>
      <p:sp>
        <p:nvSpPr>
          <p:cNvPr id="267" name="CustomShape 13"/>
          <p:cNvSpPr/>
          <p:nvPr/>
        </p:nvSpPr>
        <p:spPr>
          <a:xfrm>
            <a:off x="3291840" y="5892802"/>
            <a:ext cx="1828800" cy="274320"/>
          </a:xfrm>
          <a:custGeom>
            <a:avLst/>
            <a:gdLst/>
            <a:ahLst/>
            <a:cxnLst/>
            <a:rect l="0" t="0" r="r" b="b"/>
            <a:pathLst>
              <a:path w="5082" h="764">
                <a:moveTo>
                  <a:pt x="127" y="0"/>
                </a:moveTo>
                <a:cubicBezTo>
                  <a:pt x="63" y="0"/>
                  <a:pt x="0" y="63"/>
                  <a:pt x="0" y="127"/>
                </a:cubicBezTo>
                <a:lnTo>
                  <a:pt x="0" y="635"/>
                </a:lnTo>
                <a:cubicBezTo>
                  <a:pt x="0" y="699"/>
                  <a:pt x="63" y="763"/>
                  <a:pt x="127" y="763"/>
                </a:cubicBezTo>
                <a:lnTo>
                  <a:pt x="4953" y="763"/>
                </a:lnTo>
                <a:cubicBezTo>
                  <a:pt x="5017" y="763"/>
                  <a:pt x="5081" y="699"/>
                  <a:pt x="5081" y="635"/>
                </a:cubicBezTo>
                <a:lnTo>
                  <a:pt x="5081" y="127"/>
                </a:lnTo>
                <a:cubicBezTo>
                  <a:pt x="5081" y="63"/>
                  <a:pt x="5017" y="0"/>
                  <a:pt x="4953" y="0"/>
                </a:cubicBezTo>
                <a:lnTo>
                  <a:pt x="127" y="0"/>
                </a:lnTo>
              </a:path>
            </a:pathLst>
          </a:custGeom>
          <a:solidFill>
            <a:srgbClr val="E16173"/>
          </a:solidFill>
          <a:ln>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400" b="0" strike="noStrike" spc="-1">
                <a:solidFill>
                  <a:srgbClr val="FFFFFF"/>
                </a:solidFill>
                <a:latin typeface="Arial"/>
              </a:rPr>
              <a:t>Resultaattype 2</a:t>
            </a:r>
            <a:endParaRPr lang="en-US" sz="1400" b="0" strike="noStrike" spc="-1">
              <a:latin typeface="Arial"/>
            </a:endParaRPr>
          </a:p>
        </p:txBody>
      </p:sp>
      <p:sp>
        <p:nvSpPr>
          <p:cNvPr id="268" name="Line 14"/>
          <p:cNvSpPr/>
          <p:nvPr/>
        </p:nvSpPr>
        <p:spPr>
          <a:xfrm flipV="1">
            <a:off x="3108960" y="5344162"/>
            <a:ext cx="0" cy="64008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269" name="Line 15"/>
          <p:cNvSpPr/>
          <p:nvPr/>
        </p:nvSpPr>
        <p:spPr>
          <a:xfrm>
            <a:off x="3108960" y="5984242"/>
            <a:ext cx="182880" cy="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270" name="Line 16"/>
          <p:cNvSpPr/>
          <p:nvPr/>
        </p:nvSpPr>
        <p:spPr>
          <a:xfrm>
            <a:off x="3108960" y="5618482"/>
            <a:ext cx="182880" cy="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271" name="Line 17"/>
          <p:cNvSpPr/>
          <p:nvPr/>
        </p:nvSpPr>
        <p:spPr>
          <a:xfrm flipV="1">
            <a:off x="2560320" y="2875282"/>
            <a:ext cx="0" cy="219456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272" name="Line 18"/>
          <p:cNvSpPr/>
          <p:nvPr/>
        </p:nvSpPr>
        <p:spPr>
          <a:xfrm>
            <a:off x="2560320" y="5069842"/>
            <a:ext cx="274320" cy="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273" name="Line 19"/>
          <p:cNvSpPr/>
          <p:nvPr/>
        </p:nvSpPr>
        <p:spPr>
          <a:xfrm>
            <a:off x="2560320" y="3241042"/>
            <a:ext cx="274320" cy="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274" name="CustomShape 20"/>
          <p:cNvSpPr/>
          <p:nvPr/>
        </p:nvSpPr>
        <p:spPr>
          <a:xfrm>
            <a:off x="7955280" y="2418082"/>
            <a:ext cx="2103120" cy="548640"/>
          </a:xfrm>
          <a:custGeom>
            <a:avLst/>
            <a:gdLst/>
            <a:ahLst/>
            <a:cxnLst/>
            <a:rect l="0" t="0" r="r" b="b"/>
            <a:pathLst>
              <a:path w="5844" h="1525">
                <a:moveTo>
                  <a:pt x="254" y="0"/>
                </a:moveTo>
                <a:cubicBezTo>
                  <a:pt x="127" y="0"/>
                  <a:pt x="0" y="127"/>
                  <a:pt x="0" y="254"/>
                </a:cubicBezTo>
                <a:lnTo>
                  <a:pt x="0" y="1270"/>
                </a:lnTo>
                <a:cubicBezTo>
                  <a:pt x="0" y="1397"/>
                  <a:pt x="127" y="1524"/>
                  <a:pt x="254" y="1524"/>
                </a:cubicBezTo>
                <a:lnTo>
                  <a:pt x="5588" y="1524"/>
                </a:lnTo>
                <a:cubicBezTo>
                  <a:pt x="5715" y="1524"/>
                  <a:pt x="5843" y="1397"/>
                  <a:pt x="5843" y="1270"/>
                </a:cubicBezTo>
                <a:lnTo>
                  <a:pt x="5843" y="254"/>
                </a:lnTo>
                <a:cubicBezTo>
                  <a:pt x="5843" y="127"/>
                  <a:pt x="5715" y="0"/>
                  <a:pt x="5588" y="0"/>
                </a:cubicBezTo>
                <a:lnTo>
                  <a:pt x="254" y="0"/>
                </a:lnTo>
              </a:path>
            </a:pathLst>
          </a:custGeom>
          <a:solidFill>
            <a:srgbClr val="BF0041"/>
          </a:solidFill>
          <a:ln>
            <a:solidFill>
              <a:srgbClr val="FF6D6D"/>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800" b="1" strike="noStrike" spc="-1">
                <a:solidFill>
                  <a:srgbClr val="FFFFFF"/>
                </a:solidFill>
                <a:latin typeface="Arial"/>
              </a:rPr>
              <a:t>Procestype 1</a:t>
            </a:r>
          </a:p>
        </p:txBody>
      </p:sp>
      <p:sp>
        <p:nvSpPr>
          <p:cNvPr id="275" name="CustomShape 21"/>
          <p:cNvSpPr/>
          <p:nvPr/>
        </p:nvSpPr>
        <p:spPr>
          <a:xfrm>
            <a:off x="8595360" y="3241042"/>
            <a:ext cx="1828800" cy="365760"/>
          </a:xfrm>
          <a:custGeom>
            <a:avLst/>
            <a:gdLst/>
            <a:ahLst/>
            <a:cxnLst/>
            <a:rect l="0" t="0" r="r" b="b"/>
            <a:pathLst>
              <a:path w="5082" h="1018">
                <a:moveTo>
                  <a:pt x="169" y="0"/>
                </a:moveTo>
                <a:cubicBezTo>
                  <a:pt x="84" y="0"/>
                  <a:pt x="0" y="84"/>
                  <a:pt x="0" y="169"/>
                </a:cubicBezTo>
                <a:lnTo>
                  <a:pt x="0" y="847"/>
                </a:lnTo>
                <a:cubicBezTo>
                  <a:pt x="0" y="932"/>
                  <a:pt x="84" y="1017"/>
                  <a:pt x="169" y="1017"/>
                </a:cubicBezTo>
                <a:lnTo>
                  <a:pt x="4911" y="1017"/>
                </a:lnTo>
                <a:cubicBezTo>
                  <a:pt x="4996" y="1017"/>
                  <a:pt x="5081" y="932"/>
                  <a:pt x="5081" y="847"/>
                </a:cubicBezTo>
                <a:lnTo>
                  <a:pt x="5081" y="169"/>
                </a:lnTo>
                <a:cubicBezTo>
                  <a:pt x="5081" y="84"/>
                  <a:pt x="4996" y="0"/>
                  <a:pt x="4911" y="0"/>
                </a:cubicBezTo>
                <a:lnTo>
                  <a:pt x="169" y="0"/>
                </a:lnTo>
              </a:path>
            </a:pathLst>
          </a:custGeom>
          <a:solidFill>
            <a:srgbClr val="FFBF00"/>
          </a:solidFill>
          <a:ln>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800" b="0" strike="noStrike" spc="-1">
                <a:latin typeface="Arial"/>
              </a:rPr>
              <a:t>Resultaat 1.1</a:t>
            </a:r>
          </a:p>
        </p:txBody>
      </p:sp>
      <p:sp>
        <p:nvSpPr>
          <p:cNvPr id="276" name="CustomShape 22"/>
          <p:cNvSpPr/>
          <p:nvPr/>
        </p:nvSpPr>
        <p:spPr>
          <a:xfrm>
            <a:off x="8595360" y="3789682"/>
            <a:ext cx="1828800" cy="365760"/>
          </a:xfrm>
          <a:custGeom>
            <a:avLst/>
            <a:gdLst/>
            <a:ahLst/>
            <a:cxnLst/>
            <a:rect l="0" t="0" r="r" b="b"/>
            <a:pathLst>
              <a:path w="5082" h="1018">
                <a:moveTo>
                  <a:pt x="169" y="0"/>
                </a:moveTo>
                <a:cubicBezTo>
                  <a:pt x="84" y="0"/>
                  <a:pt x="0" y="84"/>
                  <a:pt x="0" y="169"/>
                </a:cubicBezTo>
                <a:lnTo>
                  <a:pt x="0" y="847"/>
                </a:lnTo>
                <a:cubicBezTo>
                  <a:pt x="0" y="932"/>
                  <a:pt x="84" y="1017"/>
                  <a:pt x="169" y="1017"/>
                </a:cubicBezTo>
                <a:lnTo>
                  <a:pt x="4911" y="1017"/>
                </a:lnTo>
                <a:cubicBezTo>
                  <a:pt x="4996" y="1017"/>
                  <a:pt x="5081" y="932"/>
                  <a:pt x="5081" y="847"/>
                </a:cubicBezTo>
                <a:lnTo>
                  <a:pt x="5081" y="169"/>
                </a:lnTo>
                <a:cubicBezTo>
                  <a:pt x="5081" y="84"/>
                  <a:pt x="4996" y="0"/>
                  <a:pt x="4911" y="0"/>
                </a:cubicBezTo>
                <a:lnTo>
                  <a:pt x="169" y="0"/>
                </a:lnTo>
              </a:path>
            </a:pathLst>
          </a:custGeom>
          <a:solidFill>
            <a:srgbClr val="FFBF00"/>
          </a:solidFill>
          <a:ln>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800" b="0" strike="noStrike" spc="-1">
                <a:latin typeface="Arial"/>
              </a:rPr>
              <a:t>Resultaat 1.2</a:t>
            </a:r>
          </a:p>
        </p:txBody>
      </p:sp>
      <p:sp>
        <p:nvSpPr>
          <p:cNvPr id="277" name="Line 23"/>
          <p:cNvSpPr/>
          <p:nvPr/>
        </p:nvSpPr>
        <p:spPr>
          <a:xfrm>
            <a:off x="8321040" y="2966722"/>
            <a:ext cx="0" cy="100584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278" name="Line 24"/>
          <p:cNvSpPr/>
          <p:nvPr/>
        </p:nvSpPr>
        <p:spPr>
          <a:xfrm>
            <a:off x="8321040" y="3423922"/>
            <a:ext cx="274320" cy="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279" name="Line 25"/>
          <p:cNvSpPr/>
          <p:nvPr/>
        </p:nvSpPr>
        <p:spPr>
          <a:xfrm>
            <a:off x="8321040" y="3972562"/>
            <a:ext cx="274320" cy="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280" name="CustomShape 26"/>
          <p:cNvSpPr/>
          <p:nvPr/>
        </p:nvSpPr>
        <p:spPr>
          <a:xfrm>
            <a:off x="7955280" y="4704082"/>
            <a:ext cx="2103120" cy="548640"/>
          </a:xfrm>
          <a:custGeom>
            <a:avLst/>
            <a:gdLst/>
            <a:ahLst/>
            <a:cxnLst/>
            <a:rect l="0" t="0" r="r" b="b"/>
            <a:pathLst>
              <a:path w="5844" h="1525">
                <a:moveTo>
                  <a:pt x="254" y="0"/>
                </a:moveTo>
                <a:cubicBezTo>
                  <a:pt x="127" y="0"/>
                  <a:pt x="0" y="127"/>
                  <a:pt x="0" y="254"/>
                </a:cubicBezTo>
                <a:lnTo>
                  <a:pt x="0" y="1270"/>
                </a:lnTo>
                <a:cubicBezTo>
                  <a:pt x="0" y="1397"/>
                  <a:pt x="127" y="1524"/>
                  <a:pt x="254" y="1524"/>
                </a:cubicBezTo>
                <a:lnTo>
                  <a:pt x="5588" y="1524"/>
                </a:lnTo>
                <a:cubicBezTo>
                  <a:pt x="5715" y="1524"/>
                  <a:pt x="5843" y="1397"/>
                  <a:pt x="5843" y="1270"/>
                </a:cubicBezTo>
                <a:lnTo>
                  <a:pt x="5843" y="254"/>
                </a:lnTo>
                <a:cubicBezTo>
                  <a:pt x="5843" y="127"/>
                  <a:pt x="5715" y="0"/>
                  <a:pt x="5588" y="0"/>
                </a:cubicBezTo>
                <a:lnTo>
                  <a:pt x="254" y="0"/>
                </a:lnTo>
              </a:path>
            </a:pathLst>
          </a:custGeom>
          <a:solidFill>
            <a:srgbClr val="BF0041"/>
          </a:solidFill>
          <a:ln>
            <a:solidFill>
              <a:srgbClr val="FF6D6D"/>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800" b="1" strike="noStrike" spc="-1">
                <a:solidFill>
                  <a:srgbClr val="FFFFFF"/>
                </a:solidFill>
                <a:latin typeface="Arial"/>
              </a:rPr>
              <a:t>Procestype 2</a:t>
            </a:r>
          </a:p>
        </p:txBody>
      </p:sp>
      <p:sp>
        <p:nvSpPr>
          <p:cNvPr id="281" name="CustomShape 27"/>
          <p:cNvSpPr/>
          <p:nvPr/>
        </p:nvSpPr>
        <p:spPr>
          <a:xfrm>
            <a:off x="8595360" y="5527042"/>
            <a:ext cx="1828800" cy="365760"/>
          </a:xfrm>
          <a:custGeom>
            <a:avLst/>
            <a:gdLst/>
            <a:ahLst/>
            <a:cxnLst/>
            <a:rect l="0" t="0" r="r" b="b"/>
            <a:pathLst>
              <a:path w="5082" h="1018">
                <a:moveTo>
                  <a:pt x="169" y="0"/>
                </a:moveTo>
                <a:cubicBezTo>
                  <a:pt x="84" y="0"/>
                  <a:pt x="0" y="84"/>
                  <a:pt x="0" y="169"/>
                </a:cubicBezTo>
                <a:lnTo>
                  <a:pt x="0" y="847"/>
                </a:lnTo>
                <a:cubicBezTo>
                  <a:pt x="0" y="932"/>
                  <a:pt x="84" y="1017"/>
                  <a:pt x="169" y="1017"/>
                </a:cubicBezTo>
                <a:lnTo>
                  <a:pt x="4911" y="1017"/>
                </a:lnTo>
                <a:cubicBezTo>
                  <a:pt x="4996" y="1017"/>
                  <a:pt x="5081" y="932"/>
                  <a:pt x="5081" y="847"/>
                </a:cubicBezTo>
                <a:lnTo>
                  <a:pt x="5081" y="169"/>
                </a:lnTo>
                <a:cubicBezTo>
                  <a:pt x="5081" y="84"/>
                  <a:pt x="4996" y="0"/>
                  <a:pt x="4911" y="0"/>
                </a:cubicBezTo>
                <a:lnTo>
                  <a:pt x="169" y="0"/>
                </a:lnTo>
              </a:path>
            </a:pathLst>
          </a:custGeom>
          <a:solidFill>
            <a:srgbClr val="FFBF00"/>
          </a:solidFill>
          <a:ln>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800" b="0" strike="noStrike" spc="-1">
                <a:latin typeface="Arial"/>
              </a:rPr>
              <a:t>Resultaat 2.1</a:t>
            </a:r>
          </a:p>
        </p:txBody>
      </p:sp>
      <p:sp>
        <p:nvSpPr>
          <p:cNvPr id="282" name="CustomShape 28"/>
          <p:cNvSpPr/>
          <p:nvPr/>
        </p:nvSpPr>
        <p:spPr>
          <a:xfrm>
            <a:off x="8595360" y="6075682"/>
            <a:ext cx="1828800" cy="365760"/>
          </a:xfrm>
          <a:custGeom>
            <a:avLst/>
            <a:gdLst/>
            <a:ahLst/>
            <a:cxnLst/>
            <a:rect l="0" t="0" r="r" b="b"/>
            <a:pathLst>
              <a:path w="5082" h="1018">
                <a:moveTo>
                  <a:pt x="169" y="0"/>
                </a:moveTo>
                <a:cubicBezTo>
                  <a:pt x="84" y="0"/>
                  <a:pt x="0" y="84"/>
                  <a:pt x="0" y="169"/>
                </a:cubicBezTo>
                <a:lnTo>
                  <a:pt x="0" y="847"/>
                </a:lnTo>
                <a:cubicBezTo>
                  <a:pt x="0" y="932"/>
                  <a:pt x="84" y="1017"/>
                  <a:pt x="169" y="1017"/>
                </a:cubicBezTo>
                <a:lnTo>
                  <a:pt x="4911" y="1017"/>
                </a:lnTo>
                <a:cubicBezTo>
                  <a:pt x="4996" y="1017"/>
                  <a:pt x="5081" y="932"/>
                  <a:pt x="5081" y="847"/>
                </a:cubicBezTo>
                <a:lnTo>
                  <a:pt x="5081" y="169"/>
                </a:lnTo>
                <a:cubicBezTo>
                  <a:pt x="5081" y="84"/>
                  <a:pt x="4996" y="0"/>
                  <a:pt x="4911" y="0"/>
                </a:cubicBezTo>
                <a:lnTo>
                  <a:pt x="169" y="0"/>
                </a:lnTo>
              </a:path>
            </a:pathLst>
          </a:custGeom>
          <a:solidFill>
            <a:srgbClr val="FFBF00"/>
          </a:solidFill>
          <a:ln>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800" b="0" strike="noStrike" spc="-1">
                <a:latin typeface="Arial"/>
              </a:rPr>
              <a:t>Resultaat 2.2</a:t>
            </a:r>
          </a:p>
        </p:txBody>
      </p:sp>
      <p:sp>
        <p:nvSpPr>
          <p:cNvPr id="283" name="Line 29"/>
          <p:cNvSpPr/>
          <p:nvPr/>
        </p:nvSpPr>
        <p:spPr>
          <a:xfrm>
            <a:off x="8321040" y="5252722"/>
            <a:ext cx="0" cy="100584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284" name="Line 30"/>
          <p:cNvSpPr/>
          <p:nvPr/>
        </p:nvSpPr>
        <p:spPr>
          <a:xfrm>
            <a:off x="8321040" y="5709922"/>
            <a:ext cx="274320" cy="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285" name="Line 31"/>
          <p:cNvSpPr/>
          <p:nvPr/>
        </p:nvSpPr>
        <p:spPr>
          <a:xfrm>
            <a:off x="8321040" y="6258562"/>
            <a:ext cx="274320" cy="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286" name="Line 32"/>
          <p:cNvSpPr/>
          <p:nvPr/>
        </p:nvSpPr>
        <p:spPr>
          <a:xfrm>
            <a:off x="6492240" y="1798560"/>
            <a:ext cx="0" cy="5008642"/>
          </a:xfrm>
          <a:prstGeom prst="line">
            <a:avLst/>
          </a:prstGeom>
          <a:ln w="38160">
            <a:solidFill>
              <a:srgbClr val="666666"/>
            </a:solidFill>
            <a:prstDash val="sysDot"/>
            <a:round/>
          </a:ln>
        </p:spPr>
        <p:style>
          <a:lnRef idx="0">
            <a:scrgbClr r="0" g="0" b="0"/>
          </a:lnRef>
          <a:fillRef idx="0">
            <a:scrgbClr r="0" g="0" b="0"/>
          </a:fillRef>
          <a:effectRef idx="0">
            <a:scrgbClr r="0" g="0" b="0"/>
          </a:effectRef>
          <a:fontRef idx="minor"/>
        </p:style>
      </p:sp>
      <p:sp>
        <p:nvSpPr>
          <p:cNvPr id="287" name="TextShape 33"/>
          <p:cNvSpPr txBox="1"/>
          <p:nvPr/>
        </p:nvSpPr>
        <p:spPr>
          <a:xfrm>
            <a:off x="6676813" y="1633327"/>
            <a:ext cx="2926080" cy="367878"/>
          </a:xfrm>
          <a:prstGeom prst="rect">
            <a:avLst/>
          </a:prstGeom>
          <a:noFill/>
          <a:ln>
            <a:noFill/>
          </a:ln>
        </p:spPr>
        <p:txBody>
          <a:bodyPr wrap="square" lIns="90000" tIns="45000" rIns="90000" bIns="45000">
            <a:spAutoFit/>
          </a:bodyPr>
          <a:lstStyle/>
          <a:p>
            <a:r>
              <a:rPr lang="en-US" sz="1800" b="0" i="1" strike="noStrike" spc="-1" dirty="0" err="1">
                <a:latin typeface="Arial"/>
              </a:rPr>
              <a:t>Selectielijst</a:t>
            </a:r>
            <a:r>
              <a:rPr lang="en-US" sz="1800" i="1" spc="-1" dirty="0">
                <a:latin typeface="Arial"/>
              </a:rPr>
              <a:t> </a:t>
            </a:r>
            <a:r>
              <a:rPr lang="en-US" sz="1800" b="0" i="1" strike="noStrike" spc="-1" dirty="0">
                <a:latin typeface="Arial"/>
              </a:rPr>
              <a:t>API</a:t>
            </a:r>
          </a:p>
        </p:txBody>
      </p:sp>
      <p:sp>
        <p:nvSpPr>
          <p:cNvPr id="288" name="Line 34"/>
          <p:cNvSpPr/>
          <p:nvPr/>
        </p:nvSpPr>
        <p:spPr>
          <a:xfrm flipV="1">
            <a:off x="4572000" y="2692402"/>
            <a:ext cx="3383280" cy="548640"/>
          </a:xfrm>
          <a:prstGeom prst="line">
            <a:avLst/>
          </a:prstGeom>
          <a:ln w="12600">
            <a:solidFill>
              <a:srgbClr val="81D41A"/>
            </a:solidFill>
            <a:round/>
            <a:tailEnd type="triangle" w="med" len="med"/>
          </a:ln>
        </p:spPr>
        <p:style>
          <a:lnRef idx="0">
            <a:scrgbClr r="0" g="0" b="0"/>
          </a:lnRef>
          <a:fillRef idx="0">
            <a:scrgbClr r="0" g="0" b="0"/>
          </a:fillRef>
          <a:effectRef idx="0">
            <a:scrgbClr r="0" g="0" b="0"/>
          </a:effectRef>
          <a:fontRef idx="minor"/>
        </p:style>
      </p:sp>
      <p:sp>
        <p:nvSpPr>
          <p:cNvPr id="289" name="Line 35"/>
          <p:cNvSpPr/>
          <p:nvPr/>
        </p:nvSpPr>
        <p:spPr>
          <a:xfrm flipV="1">
            <a:off x="5120640" y="3423922"/>
            <a:ext cx="3474720" cy="365760"/>
          </a:xfrm>
          <a:prstGeom prst="line">
            <a:avLst/>
          </a:prstGeom>
          <a:ln>
            <a:solidFill>
              <a:srgbClr val="3465A4"/>
            </a:solidFill>
            <a:tailEnd type="triangle" w="med" len="med"/>
          </a:ln>
        </p:spPr>
        <p:style>
          <a:lnRef idx="0">
            <a:scrgbClr r="0" g="0" b="0"/>
          </a:lnRef>
          <a:fillRef idx="0">
            <a:scrgbClr r="0" g="0" b="0"/>
          </a:fillRef>
          <a:effectRef idx="0">
            <a:scrgbClr r="0" g="0" b="0"/>
          </a:effectRef>
          <a:fontRef idx="minor"/>
        </p:style>
      </p:sp>
      <p:sp>
        <p:nvSpPr>
          <p:cNvPr id="290" name="Line 36"/>
          <p:cNvSpPr/>
          <p:nvPr/>
        </p:nvSpPr>
        <p:spPr>
          <a:xfrm flipV="1">
            <a:off x="5120640" y="3423922"/>
            <a:ext cx="3474720" cy="731520"/>
          </a:xfrm>
          <a:prstGeom prst="line">
            <a:avLst/>
          </a:prstGeom>
          <a:ln>
            <a:solidFill>
              <a:srgbClr val="3465A4"/>
            </a:solidFill>
            <a:tailEnd type="triangle" w="med" len="med"/>
          </a:ln>
        </p:spPr>
        <p:style>
          <a:lnRef idx="0">
            <a:scrgbClr r="0" g="0" b="0"/>
          </a:lnRef>
          <a:fillRef idx="0">
            <a:scrgbClr r="0" g="0" b="0"/>
          </a:fillRef>
          <a:effectRef idx="0">
            <a:scrgbClr r="0" g="0" b="0"/>
          </a:effectRef>
          <a:fontRef idx="minor"/>
        </p:style>
      </p:sp>
      <p:sp>
        <p:nvSpPr>
          <p:cNvPr id="291" name="Line 37"/>
          <p:cNvSpPr/>
          <p:nvPr/>
        </p:nvSpPr>
        <p:spPr>
          <a:xfrm flipV="1">
            <a:off x="5120640" y="3972562"/>
            <a:ext cx="3474720" cy="548640"/>
          </a:xfrm>
          <a:prstGeom prst="line">
            <a:avLst/>
          </a:prstGeom>
          <a:ln>
            <a:solidFill>
              <a:srgbClr val="3465A4"/>
            </a:solidFill>
            <a:tailEnd type="triangle" w="med" len="med"/>
          </a:ln>
        </p:spPr>
        <p:style>
          <a:lnRef idx="0">
            <a:scrgbClr r="0" g="0" b="0"/>
          </a:lnRef>
          <a:fillRef idx="0">
            <a:scrgbClr r="0" g="0" b="0"/>
          </a:fillRef>
          <a:effectRef idx="0">
            <a:scrgbClr r="0" g="0" b="0"/>
          </a:effectRef>
          <a:fontRef idx="minor"/>
        </p:style>
      </p:sp>
      <p:sp>
        <p:nvSpPr>
          <p:cNvPr id="292" name="Line 38"/>
          <p:cNvSpPr/>
          <p:nvPr/>
        </p:nvSpPr>
        <p:spPr>
          <a:xfrm>
            <a:off x="5120640" y="5618482"/>
            <a:ext cx="3474720" cy="91440"/>
          </a:xfrm>
          <a:prstGeom prst="line">
            <a:avLst/>
          </a:prstGeom>
          <a:ln>
            <a:solidFill>
              <a:srgbClr val="3465A4"/>
            </a:solidFill>
            <a:tailEnd type="triangle" w="med" len="med"/>
          </a:ln>
        </p:spPr>
        <p:style>
          <a:lnRef idx="0">
            <a:scrgbClr r="0" g="0" b="0"/>
          </a:lnRef>
          <a:fillRef idx="0">
            <a:scrgbClr r="0" g="0" b="0"/>
          </a:fillRef>
          <a:effectRef idx="0">
            <a:scrgbClr r="0" g="0" b="0"/>
          </a:effectRef>
          <a:fontRef idx="minor"/>
        </p:style>
      </p:sp>
      <p:sp>
        <p:nvSpPr>
          <p:cNvPr id="293" name="Line 39"/>
          <p:cNvSpPr/>
          <p:nvPr/>
        </p:nvSpPr>
        <p:spPr>
          <a:xfrm>
            <a:off x="5120640" y="6075682"/>
            <a:ext cx="3474720" cy="182880"/>
          </a:xfrm>
          <a:prstGeom prst="line">
            <a:avLst/>
          </a:prstGeom>
          <a:ln>
            <a:solidFill>
              <a:srgbClr val="3465A4"/>
            </a:solidFill>
            <a:tailEnd type="triangle" w="med" len="med"/>
          </a:ln>
        </p:spPr>
        <p:style>
          <a:lnRef idx="0">
            <a:scrgbClr r="0" g="0" b="0"/>
          </a:lnRef>
          <a:fillRef idx="0">
            <a:scrgbClr r="0" g="0" b="0"/>
          </a:fillRef>
          <a:effectRef idx="0">
            <a:scrgbClr r="0" g="0" b="0"/>
          </a:effectRef>
          <a:fontRef idx="minor"/>
        </p:style>
      </p:sp>
      <p:sp>
        <p:nvSpPr>
          <p:cNvPr id="294" name="Line 40"/>
          <p:cNvSpPr/>
          <p:nvPr/>
        </p:nvSpPr>
        <p:spPr>
          <a:xfrm flipV="1">
            <a:off x="4572000" y="4978402"/>
            <a:ext cx="3383280" cy="91440"/>
          </a:xfrm>
          <a:prstGeom prst="line">
            <a:avLst/>
          </a:prstGeom>
          <a:ln w="12600">
            <a:solidFill>
              <a:srgbClr val="81D41A"/>
            </a:solidFill>
            <a:round/>
            <a:tailEnd type="triangle" w="med" len="med"/>
          </a:ln>
        </p:spPr>
        <p:style>
          <a:lnRef idx="0">
            <a:scrgbClr r="0" g="0" b="0"/>
          </a:lnRef>
          <a:fillRef idx="0">
            <a:scrgbClr r="0" g="0" b="0"/>
          </a:fillRef>
          <a:effectRef idx="0">
            <a:scrgbClr r="0" g="0" b="0"/>
          </a:effectRef>
          <a:fontRef idx="minor"/>
        </p:style>
      </p:sp>
      <p:sp>
        <p:nvSpPr>
          <p:cNvPr id="295" name="TextShape 41"/>
          <p:cNvSpPr txBox="1"/>
          <p:nvPr/>
        </p:nvSpPr>
        <p:spPr>
          <a:xfrm>
            <a:off x="1996441" y="1613562"/>
            <a:ext cx="1203959" cy="367878"/>
          </a:xfrm>
          <a:prstGeom prst="rect">
            <a:avLst/>
          </a:prstGeom>
          <a:noFill/>
          <a:ln>
            <a:noFill/>
          </a:ln>
        </p:spPr>
        <p:txBody>
          <a:bodyPr wrap="square" lIns="90000" tIns="45000" rIns="90000" bIns="45000">
            <a:spAutoFit/>
          </a:bodyPr>
          <a:lstStyle/>
          <a:p>
            <a:r>
              <a:rPr lang="en-US" sz="1800" b="0" i="1" strike="noStrike" spc="-1" dirty="0">
                <a:latin typeface="Arial"/>
              </a:rPr>
              <a:t>ZTC API</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65"/>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271"/>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272"/>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2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58"/>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264"/>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263"/>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262"/>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261"/>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259"/>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260"/>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261"/>
                                        </p:tgtEl>
                                        <p:attrNameLst>
                                          <p:attrName>style.visibility</p:attrName>
                                        </p:attrNameLst>
                                      </p:cBhvr>
                                      <p:to>
                                        <p:strVal val="visible"/>
                                      </p:to>
                                    </p:set>
                                  </p:childTnLst>
                                </p:cTn>
                              </p:par>
                              <p:par>
                                <p:cTn id="33" presetID="1" presetClass="entr" fill="hold" nodeType="withEffect">
                                  <p:stCondLst>
                                    <p:cond delay="0"/>
                                  </p:stCondLst>
                                  <p:childTnLst>
                                    <p:set>
                                      <p:cBhvr>
                                        <p:cTn id="34" dur="1" fill="hold">
                                          <p:stCondLst>
                                            <p:cond delay="0"/>
                                          </p:stCondLst>
                                        </p:cTn>
                                        <p:tgtEl>
                                          <p:spTgt spid="262"/>
                                        </p:tgtEl>
                                        <p:attrNameLst>
                                          <p:attrName>style.visibility</p:attrName>
                                        </p:attrNameLst>
                                      </p:cBhvr>
                                      <p:to>
                                        <p:strVal val="visible"/>
                                      </p:to>
                                    </p:set>
                                  </p:childTnLst>
                                </p:cTn>
                              </p:par>
                              <p:par>
                                <p:cTn id="35" presetID="1" presetClass="entr" fill="hold" nodeType="withEffect">
                                  <p:stCondLst>
                                    <p:cond delay="0"/>
                                  </p:stCondLst>
                                  <p:childTnLst>
                                    <p:set>
                                      <p:cBhvr>
                                        <p:cTn id="36" dur="1" fill="hold">
                                          <p:stCondLst>
                                            <p:cond delay="0"/>
                                          </p:stCondLst>
                                        </p:cTn>
                                        <p:tgtEl>
                                          <p:spTgt spid="263"/>
                                        </p:tgtEl>
                                        <p:attrNameLst>
                                          <p:attrName>style.visibility</p:attrName>
                                        </p:attrNameLst>
                                      </p:cBhvr>
                                      <p:to>
                                        <p:strVal val="visible"/>
                                      </p:to>
                                    </p:set>
                                  </p:childTnLst>
                                </p:cTn>
                              </p:par>
                              <p:par>
                                <p:cTn id="37" presetID="1" presetClass="entr" fill="hold" nodeType="withEffect">
                                  <p:stCondLst>
                                    <p:cond delay="0"/>
                                  </p:stCondLst>
                                  <p:childTnLst>
                                    <p:set>
                                      <p:cBhvr>
                                        <p:cTn id="38" dur="1" fill="hold">
                                          <p:stCondLst>
                                            <p:cond delay="0"/>
                                          </p:stCondLst>
                                        </p:cTn>
                                        <p:tgtEl>
                                          <p:spTgt spid="264"/>
                                        </p:tgtEl>
                                        <p:attrNameLst>
                                          <p:attrName>style.visibility</p:attrName>
                                        </p:attrNameLst>
                                      </p:cBhvr>
                                      <p:to>
                                        <p:strVal val="visible"/>
                                      </p:to>
                                    </p:set>
                                  </p:childTnLst>
                                </p:cTn>
                              </p:par>
                              <p:par>
                                <p:cTn id="39" presetID="1" presetClass="entr" fill="hold" nodeType="withEffect">
                                  <p:stCondLst>
                                    <p:cond delay="0"/>
                                  </p:stCondLst>
                                  <p:childTnLst>
                                    <p:set>
                                      <p:cBhvr>
                                        <p:cTn id="40" dur="1" fill="hold">
                                          <p:stCondLst>
                                            <p:cond delay="0"/>
                                          </p:stCondLst>
                                        </p:cTn>
                                        <p:tgtEl>
                                          <p:spTgt spid="266"/>
                                        </p:tgtEl>
                                        <p:attrNameLst>
                                          <p:attrName>style.visibility</p:attrName>
                                        </p:attrNameLst>
                                      </p:cBhvr>
                                      <p:to>
                                        <p:strVal val="visible"/>
                                      </p:to>
                                    </p:set>
                                  </p:childTnLst>
                                </p:cTn>
                              </p:par>
                              <p:par>
                                <p:cTn id="41" presetID="1" presetClass="entr" fill="hold" nodeType="withEffect">
                                  <p:stCondLst>
                                    <p:cond delay="0"/>
                                  </p:stCondLst>
                                  <p:childTnLst>
                                    <p:set>
                                      <p:cBhvr>
                                        <p:cTn id="42" dur="1" fill="hold">
                                          <p:stCondLst>
                                            <p:cond delay="0"/>
                                          </p:stCondLst>
                                        </p:cTn>
                                        <p:tgtEl>
                                          <p:spTgt spid="267"/>
                                        </p:tgtEl>
                                        <p:attrNameLst>
                                          <p:attrName>style.visibility</p:attrName>
                                        </p:attrNameLst>
                                      </p:cBhvr>
                                      <p:to>
                                        <p:strVal val="visible"/>
                                      </p:to>
                                    </p:set>
                                  </p:childTnLst>
                                </p:cTn>
                              </p:par>
                              <p:par>
                                <p:cTn id="43" presetID="1" presetClass="entr" fill="hold" nodeType="withEffect">
                                  <p:stCondLst>
                                    <p:cond delay="0"/>
                                  </p:stCondLst>
                                  <p:childTnLst>
                                    <p:set>
                                      <p:cBhvr>
                                        <p:cTn id="44" dur="1" fill="hold">
                                          <p:stCondLst>
                                            <p:cond delay="0"/>
                                          </p:stCondLst>
                                        </p:cTn>
                                        <p:tgtEl>
                                          <p:spTgt spid="268"/>
                                        </p:tgtEl>
                                        <p:attrNameLst>
                                          <p:attrName>style.visibility</p:attrName>
                                        </p:attrNameLst>
                                      </p:cBhvr>
                                      <p:to>
                                        <p:strVal val="visible"/>
                                      </p:to>
                                    </p:set>
                                  </p:childTnLst>
                                </p:cTn>
                              </p:par>
                              <p:par>
                                <p:cTn id="45" presetID="1" presetClass="entr" fill="hold" nodeType="withEffect">
                                  <p:stCondLst>
                                    <p:cond delay="0"/>
                                  </p:stCondLst>
                                  <p:childTnLst>
                                    <p:set>
                                      <p:cBhvr>
                                        <p:cTn id="46" dur="1" fill="hold">
                                          <p:stCondLst>
                                            <p:cond delay="0"/>
                                          </p:stCondLst>
                                        </p:cTn>
                                        <p:tgtEl>
                                          <p:spTgt spid="269"/>
                                        </p:tgtEl>
                                        <p:attrNameLst>
                                          <p:attrName>style.visibility</p:attrName>
                                        </p:attrNameLst>
                                      </p:cBhvr>
                                      <p:to>
                                        <p:strVal val="visible"/>
                                      </p:to>
                                    </p:set>
                                  </p:childTnLst>
                                </p:cTn>
                              </p:par>
                              <p:par>
                                <p:cTn id="47" presetID="1" presetClass="entr" fill="hold" nodeType="withEffect">
                                  <p:stCondLst>
                                    <p:cond delay="0"/>
                                  </p:stCondLst>
                                  <p:childTnLst>
                                    <p:set>
                                      <p:cBhvr>
                                        <p:cTn id="48" dur="1" fill="hold">
                                          <p:stCondLst>
                                            <p:cond delay="0"/>
                                          </p:stCondLst>
                                        </p:cTn>
                                        <p:tgtEl>
                                          <p:spTgt spid="27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274"/>
                                        </p:tgtEl>
                                        <p:attrNameLst>
                                          <p:attrName>style.visibility</p:attrName>
                                        </p:attrNameLst>
                                      </p:cBhvr>
                                      <p:to>
                                        <p:strVal val="visible"/>
                                      </p:to>
                                    </p:set>
                                  </p:childTnLst>
                                </p:cTn>
                              </p:par>
                              <p:par>
                                <p:cTn id="53" presetID="1" presetClass="entr" fill="hold" nodeType="withEffect">
                                  <p:stCondLst>
                                    <p:cond delay="0"/>
                                  </p:stCondLst>
                                  <p:childTnLst>
                                    <p:set>
                                      <p:cBhvr>
                                        <p:cTn id="54" dur="1" fill="hold">
                                          <p:stCondLst>
                                            <p:cond delay="0"/>
                                          </p:stCondLst>
                                        </p:cTn>
                                        <p:tgtEl>
                                          <p:spTgt spid="275"/>
                                        </p:tgtEl>
                                        <p:attrNameLst>
                                          <p:attrName>style.visibility</p:attrName>
                                        </p:attrNameLst>
                                      </p:cBhvr>
                                      <p:to>
                                        <p:strVal val="visible"/>
                                      </p:to>
                                    </p:set>
                                  </p:childTnLst>
                                </p:cTn>
                              </p:par>
                              <p:par>
                                <p:cTn id="55" presetID="1" presetClass="entr" fill="hold" nodeType="withEffect">
                                  <p:stCondLst>
                                    <p:cond delay="0"/>
                                  </p:stCondLst>
                                  <p:childTnLst>
                                    <p:set>
                                      <p:cBhvr>
                                        <p:cTn id="56" dur="1" fill="hold">
                                          <p:stCondLst>
                                            <p:cond delay="0"/>
                                          </p:stCondLst>
                                        </p:cTn>
                                        <p:tgtEl>
                                          <p:spTgt spid="276"/>
                                        </p:tgtEl>
                                        <p:attrNameLst>
                                          <p:attrName>style.visibility</p:attrName>
                                        </p:attrNameLst>
                                      </p:cBhvr>
                                      <p:to>
                                        <p:strVal val="visible"/>
                                      </p:to>
                                    </p:set>
                                  </p:childTnLst>
                                </p:cTn>
                              </p:par>
                              <p:par>
                                <p:cTn id="57" presetID="1" presetClass="entr" fill="hold" nodeType="withEffect">
                                  <p:stCondLst>
                                    <p:cond delay="0"/>
                                  </p:stCondLst>
                                  <p:childTnLst>
                                    <p:set>
                                      <p:cBhvr>
                                        <p:cTn id="58" dur="1" fill="hold">
                                          <p:stCondLst>
                                            <p:cond delay="0"/>
                                          </p:stCondLst>
                                        </p:cTn>
                                        <p:tgtEl>
                                          <p:spTgt spid="277"/>
                                        </p:tgtEl>
                                        <p:attrNameLst>
                                          <p:attrName>style.visibility</p:attrName>
                                        </p:attrNameLst>
                                      </p:cBhvr>
                                      <p:to>
                                        <p:strVal val="visible"/>
                                      </p:to>
                                    </p:set>
                                  </p:childTnLst>
                                </p:cTn>
                              </p:par>
                              <p:par>
                                <p:cTn id="59" presetID="1" presetClass="entr" fill="hold" nodeType="withEffect">
                                  <p:stCondLst>
                                    <p:cond delay="0"/>
                                  </p:stCondLst>
                                  <p:childTnLst>
                                    <p:set>
                                      <p:cBhvr>
                                        <p:cTn id="60" dur="1" fill="hold">
                                          <p:stCondLst>
                                            <p:cond delay="0"/>
                                          </p:stCondLst>
                                        </p:cTn>
                                        <p:tgtEl>
                                          <p:spTgt spid="278"/>
                                        </p:tgtEl>
                                        <p:attrNameLst>
                                          <p:attrName>style.visibility</p:attrName>
                                        </p:attrNameLst>
                                      </p:cBhvr>
                                      <p:to>
                                        <p:strVal val="visible"/>
                                      </p:to>
                                    </p:set>
                                  </p:childTnLst>
                                </p:cTn>
                              </p:par>
                              <p:par>
                                <p:cTn id="61" presetID="1" presetClass="entr" fill="hold" nodeType="withEffect">
                                  <p:stCondLst>
                                    <p:cond delay="0"/>
                                  </p:stCondLst>
                                  <p:childTnLst>
                                    <p:set>
                                      <p:cBhvr>
                                        <p:cTn id="62" dur="1" fill="hold">
                                          <p:stCondLst>
                                            <p:cond delay="0"/>
                                          </p:stCondLst>
                                        </p:cTn>
                                        <p:tgtEl>
                                          <p:spTgt spid="279"/>
                                        </p:tgtEl>
                                        <p:attrNameLst>
                                          <p:attrName>style.visibility</p:attrName>
                                        </p:attrNameLst>
                                      </p:cBhvr>
                                      <p:to>
                                        <p:strVal val="visible"/>
                                      </p:to>
                                    </p:set>
                                  </p:childTnLst>
                                </p:cTn>
                              </p:par>
                              <p:par>
                                <p:cTn id="63" presetID="1" presetClass="entr" fill="hold" nodeType="withEffect">
                                  <p:stCondLst>
                                    <p:cond delay="0"/>
                                  </p:stCondLst>
                                  <p:childTnLst>
                                    <p:set>
                                      <p:cBhvr>
                                        <p:cTn id="64" dur="1" fill="hold">
                                          <p:stCondLst>
                                            <p:cond delay="0"/>
                                          </p:stCondLst>
                                        </p:cTn>
                                        <p:tgtEl>
                                          <p:spTgt spid="280"/>
                                        </p:tgtEl>
                                        <p:attrNameLst>
                                          <p:attrName>style.visibility</p:attrName>
                                        </p:attrNameLst>
                                      </p:cBhvr>
                                      <p:to>
                                        <p:strVal val="visible"/>
                                      </p:to>
                                    </p:set>
                                  </p:childTnLst>
                                </p:cTn>
                              </p:par>
                              <p:par>
                                <p:cTn id="65" presetID="1" presetClass="entr" fill="hold" nodeType="withEffect">
                                  <p:stCondLst>
                                    <p:cond delay="0"/>
                                  </p:stCondLst>
                                  <p:childTnLst>
                                    <p:set>
                                      <p:cBhvr>
                                        <p:cTn id="66" dur="1" fill="hold">
                                          <p:stCondLst>
                                            <p:cond delay="0"/>
                                          </p:stCondLst>
                                        </p:cTn>
                                        <p:tgtEl>
                                          <p:spTgt spid="281"/>
                                        </p:tgtEl>
                                        <p:attrNameLst>
                                          <p:attrName>style.visibility</p:attrName>
                                        </p:attrNameLst>
                                      </p:cBhvr>
                                      <p:to>
                                        <p:strVal val="visible"/>
                                      </p:to>
                                    </p:set>
                                  </p:childTnLst>
                                </p:cTn>
                              </p:par>
                              <p:par>
                                <p:cTn id="67" presetID="1" presetClass="entr" fill="hold" nodeType="withEffect">
                                  <p:stCondLst>
                                    <p:cond delay="0"/>
                                  </p:stCondLst>
                                  <p:childTnLst>
                                    <p:set>
                                      <p:cBhvr>
                                        <p:cTn id="68" dur="1" fill="hold">
                                          <p:stCondLst>
                                            <p:cond delay="0"/>
                                          </p:stCondLst>
                                        </p:cTn>
                                        <p:tgtEl>
                                          <p:spTgt spid="282"/>
                                        </p:tgtEl>
                                        <p:attrNameLst>
                                          <p:attrName>style.visibility</p:attrName>
                                        </p:attrNameLst>
                                      </p:cBhvr>
                                      <p:to>
                                        <p:strVal val="visible"/>
                                      </p:to>
                                    </p:set>
                                  </p:childTnLst>
                                </p:cTn>
                              </p:par>
                              <p:par>
                                <p:cTn id="69" presetID="1" presetClass="entr" fill="hold" nodeType="withEffect">
                                  <p:stCondLst>
                                    <p:cond delay="0"/>
                                  </p:stCondLst>
                                  <p:childTnLst>
                                    <p:set>
                                      <p:cBhvr>
                                        <p:cTn id="70" dur="1" fill="hold">
                                          <p:stCondLst>
                                            <p:cond delay="0"/>
                                          </p:stCondLst>
                                        </p:cTn>
                                        <p:tgtEl>
                                          <p:spTgt spid="283"/>
                                        </p:tgtEl>
                                        <p:attrNameLst>
                                          <p:attrName>style.visibility</p:attrName>
                                        </p:attrNameLst>
                                      </p:cBhvr>
                                      <p:to>
                                        <p:strVal val="visible"/>
                                      </p:to>
                                    </p:set>
                                  </p:childTnLst>
                                </p:cTn>
                              </p:par>
                              <p:par>
                                <p:cTn id="71" presetID="1" presetClass="entr" fill="hold" nodeType="withEffect">
                                  <p:stCondLst>
                                    <p:cond delay="0"/>
                                  </p:stCondLst>
                                  <p:childTnLst>
                                    <p:set>
                                      <p:cBhvr>
                                        <p:cTn id="72" dur="1" fill="hold">
                                          <p:stCondLst>
                                            <p:cond delay="0"/>
                                          </p:stCondLst>
                                        </p:cTn>
                                        <p:tgtEl>
                                          <p:spTgt spid="284"/>
                                        </p:tgtEl>
                                        <p:attrNameLst>
                                          <p:attrName>style.visibility</p:attrName>
                                        </p:attrNameLst>
                                      </p:cBhvr>
                                      <p:to>
                                        <p:strVal val="visible"/>
                                      </p:to>
                                    </p:set>
                                  </p:childTnLst>
                                </p:cTn>
                              </p:par>
                              <p:par>
                                <p:cTn id="73" presetID="1" presetClass="entr" fill="hold" nodeType="withEffect">
                                  <p:stCondLst>
                                    <p:cond delay="0"/>
                                  </p:stCondLst>
                                  <p:childTnLst>
                                    <p:set>
                                      <p:cBhvr>
                                        <p:cTn id="74" dur="1" fill="hold">
                                          <p:stCondLst>
                                            <p:cond delay="0"/>
                                          </p:stCondLst>
                                        </p:cTn>
                                        <p:tgtEl>
                                          <p:spTgt spid="285"/>
                                        </p:tgtEl>
                                        <p:attrNameLst>
                                          <p:attrName>style.visibility</p:attrName>
                                        </p:attrNameLst>
                                      </p:cBhvr>
                                      <p:to>
                                        <p:strVal val="visible"/>
                                      </p:to>
                                    </p:set>
                                  </p:childTnLst>
                                </p:cTn>
                              </p:par>
                              <p:par>
                                <p:cTn id="75" presetID="1" presetClass="entr" fill="hold" nodeType="withEffect">
                                  <p:stCondLst>
                                    <p:cond delay="0"/>
                                  </p:stCondLst>
                                  <p:childTnLst>
                                    <p:set>
                                      <p:cBhvr>
                                        <p:cTn id="76" dur="1" fill="hold">
                                          <p:stCondLst>
                                            <p:cond delay="0"/>
                                          </p:stCondLst>
                                        </p:cTn>
                                        <p:tgtEl>
                                          <p:spTgt spid="286"/>
                                        </p:tgtEl>
                                        <p:attrNameLst>
                                          <p:attrName>style.visibility</p:attrName>
                                        </p:attrNameLst>
                                      </p:cBhvr>
                                      <p:to>
                                        <p:strVal val="visible"/>
                                      </p:to>
                                    </p:set>
                                  </p:childTnLst>
                                </p:cTn>
                              </p:par>
                              <p:par>
                                <p:cTn id="77" presetID="1" presetClass="entr" fill="hold" nodeType="withEffect">
                                  <p:stCondLst>
                                    <p:cond delay="0"/>
                                  </p:stCondLst>
                                  <p:childTnLst>
                                    <p:set>
                                      <p:cBhvr>
                                        <p:cTn id="78" dur="1" fill="hold">
                                          <p:stCondLst>
                                            <p:cond delay="0"/>
                                          </p:stCondLst>
                                        </p:cTn>
                                        <p:tgtEl>
                                          <p:spTgt spid="28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288"/>
                                        </p:tgtEl>
                                        <p:attrNameLst>
                                          <p:attrName>style.visibility</p:attrName>
                                        </p:attrNameLst>
                                      </p:cBhvr>
                                      <p:to>
                                        <p:strVal val="visible"/>
                                      </p:to>
                                    </p:set>
                                  </p:childTnLst>
                                </p:cTn>
                              </p:par>
                              <p:par>
                                <p:cTn id="83" presetID="1" presetClass="entr" fill="hold" nodeType="withEffect">
                                  <p:stCondLst>
                                    <p:cond delay="0"/>
                                  </p:stCondLst>
                                  <p:childTnLst>
                                    <p:set>
                                      <p:cBhvr>
                                        <p:cTn id="84" dur="1" fill="hold">
                                          <p:stCondLst>
                                            <p:cond delay="0"/>
                                          </p:stCondLst>
                                        </p:cTn>
                                        <p:tgtEl>
                                          <p:spTgt spid="29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fill="hold" nodeType="clickEffect">
                                  <p:stCondLst>
                                    <p:cond delay="0"/>
                                  </p:stCondLst>
                                  <p:childTnLst>
                                    <p:set>
                                      <p:cBhvr>
                                        <p:cTn id="88" dur="1" fill="hold">
                                          <p:stCondLst>
                                            <p:cond delay="0"/>
                                          </p:stCondLst>
                                        </p:cTn>
                                        <p:tgtEl>
                                          <p:spTgt spid="289"/>
                                        </p:tgtEl>
                                        <p:attrNameLst>
                                          <p:attrName>style.visibility</p:attrName>
                                        </p:attrNameLst>
                                      </p:cBhvr>
                                      <p:to>
                                        <p:strVal val="visible"/>
                                      </p:to>
                                    </p:set>
                                  </p:childTnLst>
                                </p:cTn>
                              </p:par>
                              <p:par>
                                <p:cTn id="89" presetID="1" presetClass="entr" fill="hold" nodeType="withEffect">
                                  <p:stCondLst>
                                    <p:cond delay="0"/>
                                  </p:stCondLst>
                                  <p:childTnLst>
                                    <p:set>
                                      <p:cBhvr>
                                        <p:cTn id="90" dur="1" fill="hold">
                                          <p:stCondLst>
                                            <p:cond delay="0"/>
                                          </p:stCondLst>
                                        </p:cTn>
                                        <p:tgtEl>
                                          <p:spTgt spid="290"/>
                                        </p:tgtEl>
                                        <p:attrNameLst>
                                          <p:attrName>style.visibility</p:attrName>
                                        </p:attrNameLst>
                                      </p:cBhvr>
                                      <p:to>
                                        <p:strVal val="visible"/>
                                      </p:to>
                                    </p:set>
                                  </p:childTnLst>
                                </p:cTn>
                              </p:par>
                              <p:par>
                                <p:cTn id="91" presetID="1" presetClass="entr" fill="hold" nodeType="withEffect">
                                  <p:stCondLst>
                                    <p:cond delay="0"/>
                                  </p:stCondLst>
                                  <p:childTnLst>
                                    <p:set>
                                      <p:cBhvr>
                                        <p:cTn id="92" dur="1" fill="hold">
                                          <p:stCondLst>
                                            <p:cond delay="0"/>
                                          </p:stCondLst>
                                        </p:cTn>
                                        <p:tgtEl>
                                          <p:spTgt spid="291"/>
                                        </p:tgtEl>
                                        <p:attrNameLst>
                                          <p:attrName>style.visibility</p:attrName>
                                        </p:attrNameLst>
                                      </p:cBhvr>
                                      <p:to>
                                        <p:strVal val="visible"/>
                                      </p:to>
                                    </p:set>
                                  </p:childTnLst>
                                </p:cTn>
                              </p:par>
                              <p:par>
                                <p:cTn id="93" presetID="1" presetClass="entr" fill="hold" nodeType="withEffect">
                                  <p:stCondLst>
                                    <p:cond delay="0"/>
                                  </p:stCondLst>
                                  <p:childTnLst>
                                    <p:set>
                                      <p:cBhvr>
                                        <p:cTn id="94" dur="1" fill="hold">
                                          <p:stCondLst>
                                            <p:cond delay="0"/>
                                          </p:stCondLst>
                                        </p:cTn>
                                        <p:tgtEl>
                                          <p:spTgt spid="292"/>
                                        </p:tgtEl>
                                        <p:attrNameLst>
                                          <p:attrName>style.visibility</p:attrName>
                                        </p:attrNameLst>
                                      </p:cBhvr>
                                      <p:to>
                                        <p:strVal val="visible"/>
                                      </p:to>
                                    </p:set>
                                  </p:childTnLst>
                                </p:cTn>
                              </p:par>
                              <p:par>
                                <p:cTn id="95" presetID="1" presetClass="entr" fill="hold" nodeType="withEffect">
                                  <p:stCondLst>
                                    <p:cond delay="0"/>
                                  </p:stCondLst>
                                  <p:childTnLst>
                                    <p:set>
                                      <p:cBhvr>
                                        <p:cTn id="96"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pc="-1" dirty="0">
                <a:latin typeface="Arial"/>
                <a:ea typeface="Arial"/>
              </a:rPr>
              <a:t>Hoe </a:t>
            </a:r>
            <a:r>
              <a:rPr lang="en-US" spc="-1" dirty="0" err="1">
                <a:latin typeface="Arial"/>
                <a:ea typeface="Arial"/>
              </a:rPr>
              <a:t>werkt</a:t>
            </a:r>
            <a:r>
              <a:rPr lang="en-US" spc="-1" dirty="0">
                <a:latin typeface="Arial"/>
                <a:ea typeface="Arial"/>
              </a:rPr>
              <a:t> </a:t>
            </a:r>
            <a:r>
              <a:rPr lang="en-US" spc="-1" dirty="0" err="1">
                <a:latin typeface="Arial"/>
                <a:ea typeface="Arial"/>
              </a:rPr>
              <a:t>dit</a:t>
            </a:r>
            <a:r>
              <a:rPr lang="en-US" spc="-1" dirty="0">
                <a:latin typeface="Arial"/>
                <a:ea typeface="Arial"/>
              </a:rPr>
              <a:t> (2): </a:t>
            </a:r>
            <a:r>
              <a:rPr lang="nl-NL" spc="-1" dirty="0">
                <a:latin typeface="Arial"/>
                <a:ea typeface="Arial"/>
              </a:rPr>
              <a:t>t</a:t>
            </a:r>
            <a:r>
              <a:rPr lang="nl-NL" dirty="0"/>
              <a:t>ermijnen bij archivering</a:t>
            </a:r>
          </a:p>
        </p:txBody>
      </p:sp>
      <p:sp>
        <p:nvSpPr>
          <p:cNvPr id="14" name="Afgeronde rechthoek 13"/>
          <p:cNvSpPr/>
          <p:nvPr/>
        </p:nvSpPr>
        <p:spPr>
          <a:xfrm>
            <a:off x="1012888" y="1607053"/>
            <a:ext cx="2676088" cy="2151215"/>
          </a:xfrm>
          <a:prstGeom prst="roundRect">
            <a:avLst/>
          </a:prstGeom>
          <a:solidFill>
            <a:schemeClr val="bg1"/>
          </a:solidFill>
          <a:ln w="381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nl-NL" sz="1400" dirty="0">
                <a:solidFill>
                  <a:schemeClr val="tx1"/>
                </a:solidFill>
              </a:rPr>
              <a:t>Behandeling van de zaak. Word afgesloten met een resultaat en eindstatus.</a:t>
            </a:r>
          </a:p>
        </p:txBody>
      </p:sp>
      <p:sp>
        <p:nvSpPr>
          <p:cNvPr id="15" name="Afgeronde rechthoek 14"/>
          <p:cNvSpPr/>
          <p:nvPr/>
        </p:nvSpPr>
        <p:spPr>
          <a:xfrm>
            <a:off x="3756088" y="1607054"/>
            <a:ext cx="2676088" cy="2151214"/>
          </a:xfrm>
          <a:prstGeom prst="roundRect">
            <a:avLst/>
          </a:prstGeom>
          <a:solidFill>
            <a:schemeClr val="bg1"/>
          </a:solidFill>
          <a:ln w="381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nl-NL" sz="1400" dirty="0">
                <a:solidFill>
                  <a:schemeClr val="tx1"/>
                </a:solidFill>
              </a:rPr>
              <a:t>De periode waarin het zaakdossier actief gebruikt en/of geraadpleegd wordt ter ondersteuning van andere processen van de organisatie. […] Met andere woorden: tot het bedrijfsvoeringbelang komt te vervallen</a:t>
            </a:r>
          </a:p>
        </p:txBody>
      </p:sp>
      <p:sp>
        <p:nvSpPr>
          <p:cNvPr id="16" name="Afgeronde rechthoek 15"/>
          <p:cNvSpPr/>
          <p:nvPr/>
        </p:nvSpPr>
        <p:spPr>
          <a:xfrm>
            <a:off x="6490899" y="1607054"/>
            <a:ext cx="2676088" cy="2151215"/>
          </a:xfrm>
          <a:prstGeom prst="roundRect">
            <a:avLst/>
          </a:prstGeom>
          <a:solidFill>
            <a:schemeClr val="bg1"/>
          </a:solidFill>
          <a:ln w="381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nl-NL" sz="1400" dirty="0">
                <a:solidFill>
                  <a:schemeClr val="tx1"/>
                </a:solidFill>
              </a:rPr>
              <a:t>De periode waarin archiefbescheiden, na vervallen van het bedrijfsvoeringbelang, nog worden bewaard. </a:t>
            </a:r>
          </a:p>
          <a:p>
            <a:r>
              <a:rPr lang="nl-NL" sz="1400" dirty="0">
                <a:solidFill>
                  <a:schemeClr val="tx1"/>
                </a:solidFill>
              </a:rPr>
              <a:t>Ook wel archiefactietermijn</a:t>
            </a:r>
          </a:p>
        </p:txBody>
      </p:sp>
      <p:pic>
        <p:nvPicPr>
          <p:cNvPr id="18" name="Afbeelding 17"/>
          <p:cNvPicPr>
            <a:picLocks noChangeAspect="1"/>
          </p:cNvPicPr>
          <p:nvPr/>
        </p:nvPicPr>
        <p:blipFill>
          <a:blip r:embed="rId3"/>
          <a:stretch>
            <a:fillRect/>
          </a:stretch>
        </p:blipFill>
        <p:spPr>
          <a:xfrm>
            <a:off x="209725" y="4496708"/>
            <a:ext cx="10511405" cy="1658714"/>
          </a:xfrm>
          <a:prstGeom prst="rect">
            <a:avLst/>
          </a:prstGeom>
        </p:spPr>
      </p:pic>
      <p:sp>
        <p:nvSpPr>
          <p:cNvPr id="19" name="Rechthoek 18"/>
          <p:cNvSpPr/>
          <p:nvPr/>
        </p:nvSpPr>
        <p:spPr>
          <a:xfrm>
            <a:off x="3726726" y="3842368"/>
            <a:ext cx="5440261" cy="654340"/>
          </a:xfrm>
          <a:prstGeom prst="rect">
            <a:avLst/>
          </a:prstGeom>
          <a:solidFill>
            <a:schemeClr val="bg1"/>
          </a:solidFill>
          <a:ln w="2857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totale bewaartermijn</a:t>
            </a:r>
          </a:p>
        </p:txBody>
      </p:sp>
    </p:spTree>
    <p:extLst>
      <p:ext uri="{BB962C8B-B14F-4D97-AF65-F5344CB8AC3E}">
        <p14:creationId xmlns:p14="http://schemas.microsoft.com/office/powerpoint/2010/main" val="387302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EA4D7631-6872-498D-BBF6-2DDC3621960A}"/>
              </a:ext>
            </a:extLst>
          </p:cNvPr>
          <p:cNvSpPr>
            <a:spLocks noGrp="1"/>
          </p:cNvSpPr>
          <p:nvPr>
            <p:ph type="title"/>
          </p:nvPr>
        </p:nvSpPr>
        <p:spPr/>
        <p:txBody>
          <a:bodyPr/>
          <a:lstStyle/>
          <a:p>
            <a:r>
              <a:rPr lang="en-US" spc="-1" dirty="0">
                <a:latin typeface="Arial"/>
                <a:ea typeface="Arial"/>
              </a:rPr>
              <a:t>Hoe </a:t>
            </a:r>
            <a:r>
              <a:rPr lang="en-US" spc="-1" dirty="0" err="1">
                <a:latin typeface="Arial"/>
                <a:ea typeface="Arial"/>
              </a:rPr>
              <a:t>werkt</a:t>
            </a:r>
            <a:r>
              <a:rPr lang="en-US" spc="-1" dirty="0">
                <a:latin typeface="Arial"/>
                <a:ea typeface="Arial"/>
              </a:rPr>
              <a:t> </a:t>
            </a:r>
            <a:r>
              <a:rPr lang="en-US" spc="-1" dirty="0" err="1">
                <a:latin typeface="Arial"/>
                <a:ea typeface="Arial"/>
              </a:rPr>
              <a:t>dit</a:t>
            </a:r>
            <a:r>
              <a:rPr lang="en-US" spc="-1" dirty="0">
                <a:latin typeface="Arial"/>
                <a:ea typeface="Arial"/>
              </a:rPr>
              <a:t> (3): </a:t>
            </a:r>
            <a:r>
              <a:rPr lang="en-US" spc="-1" dirty="0" err="1">
                <a:latin typeface="Arial"/>
                <a:ea typeface="Arial"/>
              </a:rPr>
              <a:t>relatie</a:t>
            </a:r>
            <a:r>
              <a:rPr lang="en-US" spc="-1" dirty="0">
                <a:latin typeface="Arial"/>
                <a:ea typeface="Arial"/>
              </a:rPr>
              <a:t> ZTC </a:t>
            </a:r>
            <a:r>
              <a:rPr lang="en-US" spc="-1" dirty="0" err="1">
                <a:latin typeface="Arial"/>
                <a:ea typeface="Arial"/>
              </a:rPr>
              <a:t>en</a:t>
            </a:r>
            <a:r>
              <a:rPr lang="en-US" spc="-1" dirty="0">
                <a:latin typeface="Arial"/>
                <a:ea typeface="Arial"/>
              </a:rPr>
              <a:t> </a:t>
            </a:r>
            <a:r>
              <a:rPr lang="en-US" spc="-1" dirty="0" err="1">
                <a:latin typeface="Arial"/>
                <a:ea typeface="Arial"/>
              </a:rPr>
              <a:t>Selectielijst</a:t>
            </a:r>
            <a:endParaRPr lang="en-US" b="0" spc="-1" dirty="0">
              <a:latin typeface="Arial"/>
            </a:endParaRPr>
          </a:p>
        </p:txBody>
      </p:sp>
      <p:sp>
        <p:nvSpPr>
          <p:cNvPr id="12" name="Tekstvak 11">
            <a:extLst>
              <a:ext uri="{FF2B5EF4-FFF2-40B4-BE49-F238E27FC236}">
                <a16:creationId xmlns:a16="http://schemas.microsoft.com/office/drawing/2014/main" xmlns="" id="{CEF36811-D972-4B8A-976F-89F3565C5D66}"/>
              </a:ext>
            </a:extLst>
          </p:cNvPr>
          <p:cNvSpPr txBox="1"/>
          <p:nvPr/>
        </p:nvSpPr>
        <p:spPr>
          <a:xfrm>
            <a:off x="1080000" y="2384699"/>
            <a:ext cx="5337733" cy="2585323"/>
          </a:xfrm>
          <a:prstGeom prst="rect">
            <a:avLst/>
          </a:prstGeom>
          <a:noFill/>
        </p:spPr>
        <p:txBody>
          <a:bodyPr wrap="square" rtlCol="0">
            <a:spAutoFit/>
          </a:bodyPr>
          <a:lstStyle/>
          <a:p>
            <a:r>
              <a:rPr lang="nl-NL" sz="1800" b="1" dirty="0">
                <a:latin typeface="Consolas" panose="020B0609020204030204" pitchFamily="49" charset="0"/>
              </a:rPr>
              <a:t>GET /selectie/</a:t>
            </a:r>
            <a:r>
              <a:rPr lang="nl-NL" sz="1800" b="1" dirty="0" err="1">
                <a:latin typeface="Consolas" panose="020B0609020204030204" pitchFamily="49" charset="0"/>
              </a:rPr>
              <a:t>api</a:t>
            </a:r>
            <a:r>
              <a:rPr lang="nl-NL" sz="1800" b="1" dirty="0">
                <a:latin typeface="Consolas" panose="020B0609020204030204" pitchFamily="49" charset="0"/>
              </a:rPr>
              <a:t>/v1/resultaten/3ab58</a:t>
            </a:r>
          </a:p>
          <a:p>
            <a:r>
              <a:rPr lang="nl-NL" sz="1800" dirty="0">
                <a:latin typeface="Consolas" panose="020B0609020204030204" pitchFamily="49" charset="0"/>
              </a:rPr>
              <a:t>{</a:t>
            </a:r>
          </a:p>
          <a:p>
            <a:r>
              <a:rPr lang="nl-NL" sz="1800" dirty="0">
                <a:solidFill>
                  <a:schemeClr val="accent5"/>
                </a:solidFill>
                <a:latin typeface="Consolas" panose="020B0609020204030204" pitchFamily="49" charset="0"/>
              </a:rPr>
              <a:t> </a:t>
            </a:r>
            <a:r>
              <a:rPr lang="nl-NL" sz="1800" dirty="0">
                <a:solidFill>
                  <a:schemeClr val="bg1">
                    <a:lumMod val="50000"/>
                  </a:schemeClr>
                </a:solidFill>
                <a:latin typeface="Consolas" panose="020B0609020204030204" pitchFamily="49" charset="0"/>
              </a:rPr>
              <a:t> …</a:t>
            </a:r>
          </a:p>
          <a:p>
            <a:r>
              <a:rPr lang="nl-NL" sz="1800" dirty="0">
                <a:solidFill>
                  <a:schemeClr val="accent5"/>
                </a:solidFill>
                <a:latin typeface="Consolas" panose="020B0609020204030204" pitchFamily="49" charset="0"/>
              </a:rPr>
              <a:t>  "waardering": "vernietigen",</a:t>
            </a:r>
          </a:p>
          <a:p>
            <a:r>
              <a:rPr lang="nl-NL" sz="1800" dirty="0">
                <a:solidFill>
                  <a:schemeClr val="accent5"/>
                </a:solidFill>
                <a:latin typeface="Consolas" panose="020B0609020204030204" pitchFamily="49" charset="0"/>
              </a:rPr>
              <a:t>  "archiefactietermijn": "P10Y",</a:t>
            </a:r>
          </a:p>
          <a:p>
            <a:r>
              <a:rPr lang="nl-NL" sz="1800" dirty="0">
                <a:solidFill>
                  <a:schemeClr val="accent5"/>
                </a:solidFill>
                <a:latin typeface="Consolas" panose="020B0609020204030204" pitchFamily="49" charset="0"/>
              </a:rPr>
              <a:t>  "procestermijn": "nihil",</a:t>
            </a:r>
          </a:p>
          <a:p>
            <a:r>
              <a:rPr lang="nl-NL" sz="1800" dirty="0">
                <a:solidFill>
                  <a:schemeClr val="bg1">
                    <a:lumMod val="50000"/>
                  </a:schemeClr>
                </a:solidFill>
                <a:latin typeface="Consolas" panose="020B0609020204030204" pitchFamily="49" charset="0"/>
              </a:rPr>
              <a:t>  …</a:t>
            </a:r>
          </a:p>
          <a:p>
            <a:r>
              <a:rPr lang="nl-NL" sz="1800" dirty="0">
                <a:latin typeface="Consolas" panose="020B0609020204030204" pitchFamily="49" charset="0"/>
              </a:rPr>
              <a:t>}</a:t>
            </a:r>
          </a:p>
          <a:p>
            <a:endParaRPr lang="nl-NL" sz="1800" dirty="0">
              <a:latin typeface="Consolas" panose="020B0609020204030204" pitchFamily="49" charset="0"/>
            </a:endParaRPr>
          </a:p>
        </p:txBody>
      </p:sp>
      <p:sp>
        <p:nvSpPr>
          <p:cNvPr id="13" name="Tekstvak 12">
            <a:extLst>
              <a:ext uri="{FF2B5EF4-FFF2-40B4-BE49-F238E27FC236}">
                <a16:creationId xmlns:a16="http://schemas.microsoft.com/office/drawing/2014/main" xmlns="" id="{C4B11315-E13B-47B0-BFBE-1DFFFD159B05}"/>
              </a:ext>
            </a:extLst>
          </p:cNvPr>
          <p:cNvSpPr txBox="1"/>
          <p:nvPr/>
        </p:nvSpPr>
        <p:spPr>
          <a:xfrm>
            <a:off x="6417733" y="2384699"/>
            <a:ext cx="5337733" cy="4524315"/>
          </a:xfrm>
          <a:prstGeom prst="rect">
            <a:avLst/>
          </a:prstGeom>
          <a:noFill/>
        </p:spPr>
        <p:txBody>
          <a:bodyPr wrap="square" rtlCol="0">
            <a:spAutoFit/>
          </a:bodyPr>
          <a:lstStyle/>
          <a:p>
            <a:r>
              <a:rPr lang="nl-NL" sz="1800" b="1" dirty="0">
                <a:latin typeface="Consolas" panose="020B0609020204030204" pitchFamily="49" charset="0"/>
              </a:rPr>
              <a:t>GET /</a:t>
            </a:r>
            <a:r>
              <a:rPr lang="nl-NL" sz="1800" b="1" dirty="0" err="1">
                <a:latin typeface="Consolas" panose="020B0609020204030204" pitchFamily="49" charset="0"/>
              </a:rPr>
              <a:t>ztc</a:t>
            </a:r>
            <a:r>
              <a:rPr lang="nl-NL" sz="1800" b="1" dirty="0">
                <a:latin typeface="Consolas" panose="020B0609020204030204" pitchFamily="49" charset="0"/>
              </a:rPr>
              <a:t>/</a:t>
            </a:r>
            <a:r>
              <a:rPr lang="nl-NL" sz="1800" b="1" dirty="0" err="1">
                <a:latin typeface="Consolas" panose="020B0609020204030204" pitchFamily="49" charset="0"/>
              </a:rPr>
              <a:t>api</a:t>
            </a:r>
            <a:r>
              <a:rPr lang="nl-NL" sz="1800" b="1" dirty="0">
                <a:latin typeface="Consolas" panose="020B0609020204030204" pitchFamily="49" charset="0"/>
              </a:rPr>
              <a:t>/v1/resultaattypen/66f8d</a:t>
            </a:r>
          </a:p>
          <a:p>
            <a:r>
              <a:rPr lang="nl-NL" sz="1800" dirty="0">
                <a:latin typeface="Consolas" panose="020B0609020204030204" pitchFamily="49" charset="0"/>
              </a:rPr>
              <a:t>{</a:t>
            </a:r>
          </a:p>
          <a:p>
            <a:r>
              <a:rPr lang="nl-NL" sz="1800" dirty="0">
                <a:solidFill>
                  <a:schemeClr val="accent5"/>
                </a:solidFill>
                <a:latin typeface="Consolas" panose="020B0609020204030204" pitchFamily="49" charset="0"/>
              </a:rPr>
              <a:t>  </a:t>
            </a:r>
            <a:r>
              <a:rPr lang="nl-NL" sz="1800" dirty="0">
                <a:solidFill>
                  <a:srgbClr val="008542"/>
                </a:solidFill>
                <a:latin typeface="Consolas" panose="020B0609020204030204" pitchFamily="49" charset="0"/>
              </a:rPr>
              <a:t>"selectielijstklasse" : "…/3ab58",</a:t>
            </a:r>
          </a:p>
          <a:p>
            <a:r>
              <a:rPr lang="nl-NL" sz="1800" dirty="0">
                <a:solidFill>
                  <a:schemeClr val="accent5"/>
                </a:solidFill>
                <a:latin typeface="Consolas" panose="020B0609020204030204" pitchFamily="49" charset="0"/>
              </a:rPr>
              <a:t>  "archiefnominatie": "vernietigen",</a:t>
            </a:r>
          </a:p>
          <a:p>
            <a:r>
              <a:rPr lang="nl-NL" sz="1800" dirty="0">
                <a:solidFill>
                  <a:schemeClr val="accent5"/>
                </a:solidFill>
                <a:latin typeface="Consolas" panose="020B0609020204030204" pitchFamily="49" charset="0"/>
              </a:rPr>
              <a:t>  "archiefactietermijn": "P10Y",</a:t>
            </a:r>
          </a:p>
          <a:p>
            <a:r>
              <a:rPr lang="nl-NL" sz="1800" dirty="0">
                <a:solidFill>
                  <a:schemeClr val="accent5"/>
                </a:solidFill>
                <a:latin typeface="Consolas" panose="020B0609020204030204" pitchFamily="49" charset="0"/>
              </a:rPr>
              <a:t>  "</a:t>
            </a:r>
            <a:r>
              <a:rPr lang="nl-NL" sz="1800" dirty="0" err="1">
                <a:solidFill>
                  <a:schemeClr val="accent5"/>
                </a:solidFill>
                <a:latin typeface="Consolas" panose="020B0609020204030204" pitchFamily="49" charset="0"/>
              </a:rPr>
              <a:t>brondatumArchiefprocedure</a:t>
            </a:r>
            <a:r>
              <a:rPr lang="nl-NL" sz="1800" dirty="0">
                <a:solidFill>
                  <a:schemeClr val="accent5"/>
                </a:solidFill>
                <a:latin typeface="Consolas" panose="020B0609020204030204" pitchFamily="49" charset="0"/>
              </a:rPr>
              <a:t>": </a:t>
            </a:r>
          </a:p>
          <a:p>
            <a:r>
              <a:rPr lang="nl-NL" sz="1800" dirty="0">
                <a:latin typeface="Consolas" panose="020B0609020204030204" pitchFamily="49" charset="0"/>
              </a:rPr>
              <a:t>  {</a:t>
            </a:r>
          </a:p>
          <a:p>
            <a:r>
              <a:rPr lang="nl-NL" sz="1800" dirty="0">
                <a:solidFill>
                  <a:schemeClr val="accent5"/>
                </a:solidFill>
                <a:latin typeface="Consolas" panose="020B0609020204030204" pitchFamily="49" charset="0"/>
              </a:rPr>
              <a:t>    "afleidingswijze": "afgehandeld",</a:t>
            </a:r>
          </a:p>
          <a:p>
            <a:r>
              <a:rPr lang="nl-NL" sz="1800" dirty="0">
                <a:solidFill>
                  <a:schemeClr val="accent5"/>
                </a:solidFill>
                <a:latin typeface="Consolas" panose="020B0609020204030204" pitchFamily="49" charset="0"/>
              </a:rPr>
              <a:t>    </a:t>
            </a:r>
            <a:r>
              <a:rPr lang="nl-NL" sz="1800" dirty="0">
                <a:solidFill>
                  <a:schemeClr val="bg1">
                    <a:lumMod val="50000"/>
                  </a:schemeClr>
                </a:solidFill>
                <a:latin typeface="Consolas" panose="020B0609020204030204" pitchFamily="49" charset="0"/>
              </a:rPr>
              <a:t>"datumkenmerk": "</a:t>
            </a:r>
            <a:r>
              <a:rPr lang="nl-NL" sz="1800" dirty="0" err="1">
                <a:solidFill>
                  <a:schemeClr val="bg1">
                    <a:lumMod val="50000"/>
                  </a:schemeClr>
                </a:solidFill>
                <a:latin typeface="Consolas" panose="020B0609020204030204" pitchFamily="49" charset="0"/>
              </a:rPr>
              <a:t>null</a:t>
            </a:r>
            <a:r>
              <a:rPr lang="nl-NL" sz="1800" dirty="0">
                <a:solidFill>
                  <a:schemeClr val="bg1">
                    <a:lumMod val="50000"/>
                  </a:schemeClr>
                </a:solidFill>
                <a:latin typeface="Consolas" panose="020B0609020204030204" pitchFamily="49" charset="0"/>
              </a:rPr>
              <a:t>",</a:t>
            </a:r>
          </a:p>
          <a:p>
            <a:r>
              <a:rPr lang="nl-NL" sz="1800" dirty="0">
                <a:solidFill>
                  <a:schemeClr val="bg1">
                    <a:lumMod val="50000"/>
                  </a:schemeClr>
                </a:solidFill>
                <a:latin typeface="Consolas" panose="020B0609020204030204" pitchFamily="49" charset="0"/>
              </a:rPr>
              <a:t>    "objecttype": "</a:t>
            </a:r>
            <a:r>
              <a:rPr lang="nl-NL" sz="1800" dirty="0" err="1">
                <a:solidFill>
                  <a:schemeClr val="bg1">
                    <a:lumMod val="50000"/>
                  </a:schemeClr>
                </a:solidFill>
                <a:latin typeface="Consolas" panose="020B0609020204030204" pitchFamily="49" charset="0"/>
              </a:rPr>
              <a:t>null</a:t>
            </a:r>
            <a:r>
              <a:rPr lang="nl-NL" sz="1800" dirty="0">
                <a:solidFill>
                  <a:schemeClr val="bg1">
                    <a:lumMod val="50000"/>
                  </a:schemeClr>
                </a:solidFill>
                <a:latin typeface="Consolas" panose="020B0609020204030204" pitchFamily="49" charset="0"/>
              </a:rPr>
              <a:t>",</a:t>
            </a:r>
          </a:p>
          <a:p>
            <a:r>
              <a:rPr lang="nl-NL" sz="1800" dirty="0">
                <a:solidFill>
                  <a:schemeClr val="bg1">
                    <a:lumMod val="50000"/>
                  </a:schemeClr>
                </a:solidFill>
                <a:latin typeface="Consolas" panose="020B0609020204030204" pitchFamily="49" charset="0"/>
              </a:rPr>
              <a:t>    "registratie": "</a:t>
            </a:r>
            <a:r>
              <a:rPr lang="nl-NL" sz="1800" dirty="0" err="1">
                <a:solidFill>
                  <a:schemeClr val="bg1">
                    <a:lumMod val="50000"/>
                  </a:schemeClr>
                </a:solidFill>
                <a:latin typeface="Consolas" panose="020B0609020204030204" pitchFamily="49" charset="0"/>
              </a:rPr>
              <a:t>null</a:t>
            </a:r>
            <a:r>
              <a:rPr lang="nl-NL" sz="1800" dirty="0">
                <a:solidFill>
                  <a:schemeClr val="bg1">
                    <a:lumMod val="50000"/>
                  </a:schemeClr>
                </a:solidFill>
                <a:latin typeface="Consolas" panose="020B0609020204030204" pitchFamily="49" charset="0"/>
              </a:rPr>
              <a:t>",</a:t>
            </a:r>
          </a:p>
          <a:p>
            <a:r>
              <a:rPr lang="nl-NL" sz="1800" dirty="0">
                <a:solidFill>
                  <a:schemeClr val="bg1">
                    <a:lumMod val="50000"/>
                  </a:schemeClr>
                </a:solidFill>
                <a:latin typeface="Consolas" panose="020B0609020204030204" pitchFamily="49" charset="0"/>
              </a:rPr>
              <a:t>    "procestermijn": "</a:t>
            </a:r>
            <a:r>
              <a:rPr lang="nl-NL" sz="1800" dirty="0" err="1">
                <a:solidFill>
                  <a:schemeClr val="bg1">
                    <a:lumMod val="50000"/>
                  </a:schemeClr>
                </a:solidFill>
                <a:latin typeface="Consolas" panose="020B0609020204030204" pitchFamily="49" charset="0"/>
              </a:rPr>
              <a:t>null</a:t>
            </a:r>
            <a:r>
              <a:rPr lang="nl-NL" sz="1800" dirty="0">
                <a:solidFill>
                  <a:schemeClr val="bg1">
                    <a:lumMod val="50000"/>
                  </a:schemeClr>
                </a:solidFill>
                <a:latin typeface="Consolas" panose="020B0609020204030204" pitchFamily="49" charset="0"/>
              </a:rPr>
              <a:t>",</a:t>
            </a:r>
          </a:p>
          <a:p>
            <a:r>
              <a:rPr lang="nl-NL" sz="1800" dirty="0">
                <a:solidFill>
                  <a:schemeClr val="bg1">
                    <a:lumMod val="50000"/>
                  </a:schemeClr>
                </a:solidFill>
                <a:latin typeface="Consolas" panose="020B0609020204030204" pitchFamily="49" charset="0"/>
              </a:rPr>
              <a:t>    …</a:t>
            </a:r>
          </a:p>
          <a:p>
            <a:r>
              <a:rPr lang="nl-NL" sz="1800" dirty="0">
                <a:latin typeface="Consolas" panose="020B0609020204030204" pitchFamily="49" charset="0"/>
              </a:rPr>
              <a:t>  }</a:t>
            </a:r>
          </a:p>
          <a:p>
            <a:r>
              <a:rPr lang="nl-NL" sz="1800" dirty="0">
                <a:latin typeface="Consolas" panose="020B0609020204030204" pitchFamily="49" charset="0"/>
              </a:rPr>
              <a:t>}</a:t>
            </a:r>
          </a:p>
          <a:p>
            <a:endParaRPr lang="nl-NL" sz="1800" dirty="0">
              <a:latin typeface="Consolas" panose="020B0609020204030204" pitchFamily="49" charset="0"/>
            </a:endParaRPr>
          </a:p>
        </p:txBody>
      </p:sp>
      <p:sp>
        <p:nvSpPr>
          <p:cNvPr id="14" name="TextShape 33">
            <a:extLst>
              <a:ext uri="{FF2B5EF4-FFF2-40B4-BE49-F238E27FC236}">
                <a16:creationId xmlns:a16="http://schemas.microsoft.com/office/drawing/2014/main" xmlns="" id="{0402547B-8FE1-430A-A26A-AF210DEDAC61}"/>
              </a:ext>
            </a:extLst>
          </p:cNvPr>
          <p:cNvSpPr txBox="1"/>
          <p:nvPr/>
        </p:nvSpPr>
        <p:spPr>
          <a:xfrm>
            <a:off x="1078800" y="1800000"/>
            <a:ext cx="2926080" cy="367878"/>
          </a:xfrm>
          <a:prstGeom prst="rect">
            <a:avLst/>
          </a:prstGeom>
          <a:noFill/>
          <a:ln>
            <a:noFill/>
          </a:ln>
        </p:spPr>
        <p:txBody>
          <a:bodyPr wrap="square" lIns="90000" tIns="45000" rIns="90000" bIns="45000">
            <a:spAutoFit/>
          </a:bodyPr>
          <a:lstStyle/>
          <a:p>
            <a:r>
              <a:rPr lang="en-US" sz="1800" b="0" i="1" strike="noStrike" spc="-1" dirty="0" err="1">
                <a:latin typeface="Arial"/>
              </a:rPr>
              <a:t>Selectielijst</a:t>
            </a:r>
            <a:r>
              <a:rPr lang="en-US" sz="1800" i="1" spc="-1" dirty="0">
                <a:latin typeface="Arial"/>
              </a:rPr>
              <a:t> </a:t>
            </a:r>
            <a:r>
              <a:rPr lang="en-US" sz="1800" b="0" i="1" strike="noStrike" spc="-1" dirty="0">
                <a:latin typeface="Arial"/>
              </a:rPr>
              <a:t>API</a:t>
            </a:r>
          </a:p>
        </p:txBody>
      </p:sp>
      <p:sp>
        <p:nvSpPr>
          <p:cNvPr id="15" name="TextShape 41">
            <a:extLst>
              <a:ext uri="{FF2B5EF4-FFF2-40B4-BE49-F238E27FC236}">
                <a16:creationId xmlns:a16="http://schemas.microsoft.com/office/drawing/2014/main" xmlns="" id="{002F37CC-6CAC-47F2-8CE4-DB9D42B8600B}"/>
              </a:ext>
            </a:extLst>
          </p:cNvPr>
          <p:cNvSpPr txBox="1"/>
          <p:nvPr/>
        </p:nvSpPr>
        <p:spPr>
          <a:xfrm>
            <a:off x="6355080" y="1800000"/>
            <a:ext cx="1203959" cy="367878"/>
          </a:xfrm>
          <a:prstGeom prst="rect">
            <a:avLst/>
          </a:prstGeom>
          <a:noFill/>
          <a:ln>
            <a:noFill/>
          </a:ln>
        </p:spPr>
        <p:txBody>
          <a:bodyPr wrap="square" lIns="90000" tIns="45000" rIns="90000" bIns="45000">
            <a:spAutoFit/>
          </a:bodyPr>
          <a:lstStyle/>
          <a:p>
            <a:r>
              <a:rPr lang="en-US" sz="1800" b="0" i="1" strike="noStrike" spc="-1" dirty="0">
                <a:latin typeface="Arial"/>
              </a:rPr>
              <a:t>ZTC API</a:t>
            </a:r>
          </a:p>
        </p:txBody>
      </p:sp>
      <p:cxnSp>
        <p:nvCxnSpPr>
          <p:cNvPr id="16" name="Rechte verbindingslijn met pijl 15">
            <a:extLst>
              <a:ext uri="{FF2B5EF4-FFF2-40B4-BE49-F238E27FC236}">
                <a16:creationId xmlns:a16="http://schemas.microsoft.com/office/drawing/2014/main" xmlns="" id="{F898D834-CD07-446A-9D15-84B36FE831CA}"/>
              </a:ext>
            </a:extLst>
          </p:cNvPr>
          <p:cNvCxnSpPr>
            <a:cxnSpLocks/>
          </p:cNvCxnSpPr>
          <p:nvPr/>
        </p:nvCxnSpPr>
        <p:spPr>
          <a:xfrm flipV="1">
            <a:off x="5034957" y="3400697"/>
            <a:ext cx="1576155" cy="2"/>
          </a:xfrm>
          <a:prstGeom prst="straightConnector1">
            <a:avLst/>
          </a:prstGeom>
          <a:ln w="38100">
            <a:solidFill>
              <a:srgbClr val="33AADC"/>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a:extLst>
              <a:ext uri="{FF2B5EF4-FFF2-40B4-BE49-F238E27FC236}">
                <a16:creationId xmlns:a16="http://schemas.microsoft.com/office/drawing/2014/main" xmlns="" id="{18218D35-7209-43C7-BB92-3871F39C321D}"/>
              </a:ext>
            </a:extLst>
          </p:cNvPr>
          <p:cNvCxnSpPr>
            <a:cxnSpLocks/>
          </p:cNvCxnSpPr>
          <p:nvPr/>
        </p:nvCxnSpPr>
        <p:spPr>
          <a:xfrm>
            <a:off x="5307922" y="3677362"/>
            <a:ext cx="1303190" cy="0"/>
          </a:xfrm>
          <a:prstGeom prst="straightConnector1">
            <a:avLst/>
          </a:prstGeom>
          <a:ln w="38100">
            <a:solidFill>
              <a:srgbClr val="33AADC"/>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a:extLst>
              <a:ext uri="{FF2B5EF4-FFF2-40B4-BE49-F238E27FC236}">
                <a16:creationId xmlns:a16="http://schemas.microsoft.com/office/drawing/2014/main" xmlns="" id="{646601C7-1DE7-4D5A-991C-76DC34B20077}"/>
              </a:ext>
            </a:extLst>
          </p:cNvPr>
          <p:cNvCxnSpPr>
            <a:cxnSpLocks/>
          </p:cNvCxnSpPr>
          <p:nvPr/>
        </p:nvCxnSpPr>
        <p:spPr>
          <a:xfrm>
            <a:off x="4656327" y="3939490"/>
            <a:ext cx="2219961" cy="577646"/>
          </a:xfrm>
          <a:prstGeom prst="straightConnector1">
            <a:avLst/>
          </a:prstGeom>
          <a:ln w="38100">
            <a:solidFill>
              <a:srgbClr val="33AADC"/>
            </a:solidFill>
            <a:tailEnd type="triangle"/>
          </a:ln>
        </p:spPr>
        <p:style>
          <a:lnRef idx="1">
            <a:schemeClr val="accent1"/>
          </a:lnRef>
          <a:fillRef idx="0">
            <a:schemeClr val="accent1"/>
          </a:fillRef>
          <a:effectRef idx="0">
            <a:schemeClr val="accent1"/>
          </a:effectRef>
          <a:fontRef idx="minor">
            <a:schemeClr val="tx1"/>
          </a:fontRef>
        </p:style>
      </p:cxnSp>
      <p:sp>
        <p:nvSpPr>
          <p:cNvPr id="25" name="Tekstvak 24">
            <a:extLst>
              <a:ext uri="{FF2B5EF4-FFF2-40B4-BE49-F238E27FC236}">
                <a16:creationId xmlns:a16="http://schemas.microsoft.com/office/drawing/2014/main" xmlns="" id="{E8E56C12-7700-4556-9FEA-4F8BBC89156C}"/>
              </a:ext>
            </a:extLst>
          </p:cNvPr>
          <p:cNvSpPr txBox="1"/>
          <p:nvPr/>
        </p:nvSpPr>
        <p:spPr>
          <a:xfrm>
            <a:off x="1638980" y="4270088"/>
            <a:ext cx="4621779" cy="830997"/>
          </a:xfrm>
          <a:prstGeom prst="rect">
            <a:avLst/>
          </a:prstGeom>
          <a:noFill/>
        </p:spPr>
        <p:txBody>
          <a:bodyPr wrap="none" rtlCol="0">
            <a:spAutoFit/>
          </a:bodyPr>
          <a:lstStyle/>
          <a:p>
            <a:pPr algn="r"/>
            <a:r>
              <a:rPr lang="nl-NL" dirty="0">
                <a:latin typeface="+mj-lt"/>
              </a:rPr>
              <a:t>0 dagen, dus…</a:t>
            </a:r>
          </a:p>
          <a:p>
            <a:pPr algn="r"/>
            <a:r>
              <a:rPr lang="nl-NL" dirty="0">
                <a:latin typeface="+mj-lt"/>
              </a:rPr>
              <a:t>wanneer de zaak is afgehandeld</a:t>
            </a:r>
          </a:p>
        </p:txBody>
      </p:sp>
      <p:cxnSp>
        <p:nvCxnSpPr>
          <p:cNvPr id="17" name="Rechte verbindingslijn met pijl 16">
            <a:extLst>
              <a:ext uri="{FF2B5EF4-FFF2-40B4-BE49-F238E27FC236}">
                <a16:creationId xmlns:a16="http://schemas.microsoft.com/office/drawing/2014/main" xmlns="" id="{EB174931-71CD-427D-9066-45B58C50678B}"/>
              </a:ext>
            </a:extLst>
          </p:cNvPr>
          <p:cNvCxnSpPr>
            <a:cxnSpLocks/>
          </p:cNvCxnSpPr>
          <p:nvPr/>
        </p:nvCxnSpPr>
        <p:spPr>
          <a:xfrm flipH="1" flipV="1">
            <a:off x="3562597" y="2706670"/>
            <a:ext cx="3048516" cy="409146"/>
          </a:xfrm>
          <a:prstGeom prst="straightConnector1">
            <a:avLst/>
          </a:prstGeom>
          <a:ln w="38100">
            <a:solidFill>
              <a:srgbClr val="F07E2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07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14" end="1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
                                            <p:txEl>
                                              <p:pRg st="9" end="9"/>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
                                            <p:txEl>
                                              <p:pRg st="10" end="1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
                                            <p:txEl>
                                              <p:pRg st="11" end="11"/>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
                                            <p:txEl>
                                              <p:pRg st="12" end="12"/>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Vernietigen: wat hebben we nodig?</a:t>
            </a:r>
          </a:p>
        </p:txBody>
      </p:sp>
      <p:sp>
        <p:nvSpPr>
          <p:cNvPr id="3" name="Tijdelijke aanduiding voor inhoud 2"/>
          <p:cNvSpPr>
            <a:spLocks noGrp="1"/>
          </p:cNvSpPr>
          <p:nvPr>
            <p:ph idx="1"/>
          </p:nvPr>
        </p:nvSpPr>
        <p:spPr>
          <a:xfrm>
            <a:off x="1079500" y="1800225"/>
            <a:ext cx="10033000" cy="4500563"/>
          </a:xfrm>
        </p:spPr>
        <p:txBody>
          <a:bodyPr/>
          <a:lstStyle/>
          <a:p>
            <a:pPr lvl="1">
              <a:buFont typeface="Wingdings" panose="05000000000000000000" pitchFamily="2" charset="2"/>
              <a:buChar char="q"/>
            </a:pPr>
            <a:r>
              <a:rPr lang="nl-NL" sz="2800" dirty="0">
                <a:solidFill>
                  <a:schemeClr val="bg1">
                    <a:lumMod val="75000"/>
                  </a:schemeClr>
                </a:solidFill>
              </a:rPr>
              <a:t>Voor ieder informatieobject: kenmerken op basis waarvan kan worden vastgesteld of, en zo ja wanneer een informatieobject moet worden vernietigd.</a:t>
            </a:r>
            <a:endParaRPr lang="nl-NL" sz="2600" dirty="0">
              <a:solidFill>
                <a:schemeClr val="bg1">
                  <a:lumMod val="75000"/>
                </a:schemeClr>
              </a:solidFill>
            </a:endParaRPr>
          </a:p>
          <a:p>
            <a:pPr lvl="1">
              <a:buFont typeface="Wingdings" panose="05000000000000000000" pitchFamily="2" charset="2"/>
              <a:buChar char="q"/>
            </a:pPr>
            <a:r>
              <a:rPr lang="nl-NL" sz="2800" dirty="0"/>
              <a:t>Voor ieder register: functionaliteit om te vernietigen conform eisen uit de Archiefregeling (niet ongedaan te maken, vernietigingslijst).</a:t>
            </a:r>
          </a:p>
        </p:txBody>
      </p:sp>
      <p:pic>
        <p:nvPicPr>
          <p:cNvPr id="4" name="Graphic 3" descr="Vinkje">
            <a:extLst>
              <a:ext uri="{FF2B5EF4-FFF2-40B4-BE49-F238E27FC236}">
                <a16:creationId xmlns:a16="http://schemas.microsoft.com/office/drawing/2014/main" xmlns="" id="{2C0D3F6C-5FE0-4933-A33B-5593771B8E4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27500" y="1343025"/>
            <a:ext cx="914400" cy="914400"/>
          </a:xfrm>
          <a:prstGeom prst="rect">
            <a:avLst/>
          </a:prstGeom>
        </p:spPr>
      </p:pic>
      <p:sp>
        <p:nvSpPr>
          <p:cNvPr id="5" name="Tekstballon: rechthoek 4">
            <a:extLst>
              <a:ext uri="{FF2B5EF4-FFF2-40B4-BE49-F238E27FC236}">
                <a16:creationId xmlns:a16="http://schemas.microsoft.com/office/drawing/2014/main" xmlns="" id="{D8B14D45-1FD4-4E96-B49F-B8BF7AA14A1A}"/>
              </a:ext>
            </a:extLst>
          </p:cNvPr>
          <p:cNvSpPr/>
          <p:nvPr/>
        </p:nvSpPr>
        <p:spPr>
          <a:xfrm>
            <a:off x="4237819" y="4360471"/>
            <a:ext cx="2534940" cy="1611543"/>
          </a:xfrm>
          <a:prstGeom prst="wedgeRectCallout">
            <a:avLst>
              <a:gd name="adj1" fmla="val -92464"/>
              <a:gd name="adj2" fmla="val 184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solidFill>
                  <a:schemeClr val="tx1"/>
                </a:solidFill>
              </a:rPr>
              <a:t>Uitdaging:</a:t>
            </a:r>
          </a:p>
          <a:p>
            <a:r>
              <a:rPr lang="nl-NL" dirty="0">
                <a:solidFill>
                  <a:schemeClr val="tx1"/>
                </a:solidFill>
              </a:rPr>
              <a:t>Wat is de beste manier om dit te realiseren?</a:t>
            </a:r>
          </a:p>
        </p:txBody>
      </p:sp>
      <p:pic>
        <p:nvPicPr>
          <p:cNvPr id="6" name="Graphic 5" descr="Programmeur">
            <a:extLst>
              <a:ext uri="{FF2B5EF4-FFF2-40B4-BE49-F238E27FC236}">
                <a16:creationId xmlns:a16="http://schemas.microsoft.com/office/drawing/2014/main" xmlns="" id="{996A66AD-F8B5-4845-89B6-E6A21DDE16D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941050" y="4436746"/>
            <a:ext cx="1771650" cy="1771650"/>
          </a:xfrm>
          <a:prstGeom prst="rect">
            <a:avLst/>
          </a:prstGeom>
        </p:spPr>
      </p:pic>
    </p:spTree>
    <p:extLst>
      <p:ext uri="{BB962C8B-B14F-4D97-AF65-F5344CB8AC3E}">
        <p14:creationId xmlns:p14="http://schemas.microsoft.com/office/powerpoint/2010/main" val="66127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8F55C3E-CE3D-4612-937D-ADCFFCD13FD0}"/>
              </a:ext>
            </a:extLst>
          </p:cNvPr>
          <p:cNvSpPr>
            <a:spLocks noGrp="1"/>
          </p:cNvSpPr>
          <p:nvPr>
            <p:ph type="title"/>
          </p:nvPr>
        </p:nvSpPr>
        <p:spPr>
          <a:xfrm>
            <a:off x="1080000" y="1080000"/>
            <a:ext cx="3915396" cy="1048434"/>
          </a:xfrm>
        </p:spPr>
        <p:txBody>
          <a:bodyPr/>
          <a:lstStyle/>
          <a:p>
            <a:r>
              <a:rPr lang="nl-NL" dirty="0"/>
              <a:t>Optie 1: decentraal informatiebeheer</a:t>
            </a:r>
          </a:p>
        </p:txBody>
      </p:sp>
      <p:sp>
        <p:nvSpPr>
          <p:cNvPr id="10" name="Tijdelijke aanduiding voor inhoud 9">
            <a:extLst>
              <a:ext uri="{FF2B5EF4-FFF2-40B4-BE49-F238E27FC236}">
                <a16:creationId xmlns:a16="http://schemas.microsoft.com/office/drawing/2014/main" xmlns="" id="{06C15C91-1ED1-4472-B3F5-861C8CECD6E6}"/>
              </a:ext>
            </a:extLst>
          </p:cNvPr>
          <p:cNvSpPr>
            <a:spLocks noGrp="1"/>
          </p:cNvSpPr>
          <p:nvPr>
            <p:ph idx="1"/>
          </p:nvPr>
        </p:nvSpPr>
        <p:spPr>
          <a:xfrm>
            <a:off x="1080000" y="2128434"/>
            <a:ext cx="3652149" cy="4171566"/>
          </a:xfrm>
        </p:spPr>
        <p:txBody>
          <a:bodyPr/>
          <a:lstStyle/>
          <a:p>
            <a:r>
              <a:rPr lang="nl-NL" dirty="0"/>
              <a:t>Ófwel een groot aantal diensten en applicaties moet functionaliteit (waaronder vernietigen) voor informatiebeheer implementeren…</a:t>
            </a:r>
          </a:p>
          <a:p>
            <a:endParaRPr lang="nl-NL" dirty="0"/>
          </a:p>
        </p:txBody>
      </p:sp>
      <p:pic>
        <p:nvPicPr>
          <p:cNvPr id="14" name="Graphic 13">
            <a:extLst>
              <a:ext uri="{FF2B5EF4-FFF2-40B4-BE49-F238E27FC236}">
                <a16:creationId xmlns:a16="http://schemas.microsoft.com/office/drawing/2014/main" xmlns="" id="{261AE4F0-FC9B-4B35-9F78-F2F10F32D0A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995396" y="509796"/>
            <a:ext cx="6664496" cy="5714421"/>
          </a:xfrm>
          <a:prstGeom prst="rect">
            <a:avLst/>
          </a:prstGeom>
        </p:spPr>
      </p:pic>
    </p:spTree>
    <p:extLst>
      <p:ext uri="{BB962C8B-B14F-4D97-AF65-F5344CB8AC3E}">
        <p14:creationId xmlns:p14="http://schemas.microsoft.com/office/powerpoint/2010/main" val="2189303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8F55C3E-CE3D-4612-937D-ADCFFCD13FD0}"/>
              </a:ext>
            </a:extLst>
          </p:cNvPr>
          <p:cNvSpPr>
            <a:spLocks noGrp="1"/>
          </p:cNvSpPr>
          <p:nvPr>
            <p:ph type="title"/>
          </p:nvPr>
        </p:nvSpPr>
        <p:spPr>
          <a:xfrm>
            <a:off x="1080000" y="1080000"/>
            <a:ext cx="3915396" cy="1048434"/>
          </a:xfrm>
        </p:spPr>
        <p:txBody>
          <a:bodyPr/>
          <a:lstStyle/>
          <a:p>
            <a:r>
              <a:rPr lang="nl-NL" dirty="0"/>
              <a:t>Optie 2: centraal informatiebeheer</a:t>
            </a:r>
          </a:p>
        </p:txBody>
      </p:sp>
      <p:sp>
        <p:nvSpPr>
          <p:cNvPr id="10" name="Tijdelijke aanduiding voor inhoud 9">
            <a:extLst>
              <a:ext uri="{FF2B5EF4-FFF2-40B4-BE49-F238E27FC236}">
                <a16:creationId xmlns:a16="http://schemas.microsoft.com/office/drawing/2014/main" xmlns="" id="{06C15C91-1ED1-4472-B3F5-861C8CECD6E6}"/>
              </a:ext>
            </a:extLst>
          </p:cNvPr>
          <p:cNvSpPr>
            <a:spLocks noGrp="1"/>
          </p:cNvSpPr>
          <p:nvPr>
            <p:ph idx="1"/>
          </p:nvPr>
        </p:nvSpPr>
        <p:spPr>
          <a:xfrm>
            <a:off x="1080000" y="2128434"/>
            <a:ext cx="3652149" cy="4171566"/>
          </a:xfrm>
        </p:spPr>
        <p:txBody>
          <a:bodyPr/>
          <a:lstStyle/>
          <a:p>
            <a:r>
              <a:rPr lang="nl-NL" dirty="0"/>
              <a:t>…ófwel een centrale dienst/applicatie voor informatiebeheer moet een (zeer) groot aantal gespecialiseerde interfaces kunnen aanspreken.</a:t>
            </a:r>
          </a:p>
        </p:txBody>
      </p:sp>
      <p:pic>
        <p:nvPicPr>
          <p:cNvPr id="5" name="Graphic 4">
            <a:extLst>
              <a:ext uri="{FF2B5EF4-FFF2-40B4-BE49-F238E27FC236}">
                <a16:creationId xmlns:a16="http://schemas.microsoft.com/office/drawing/2014/main" xmlns="" id="{57EF225D-0E08-4CCF-AF8C-8F058F4C158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521544" y="509797"/>
            <a:ext cx="7670456" cy="5714420"/>
          </a:xfrm>
          <a:prstGeom prst="rect">
            <a:avLst/>
          </a:prstGeom>
        </p:spPr>
      </p:pic>
    </p:spTree>
    <p:extLst>
      <p:ext uri="{BB962C8B-B14F-4D97-AF65-F5344CB8AC3E}">
        <p14:creationId xmlns:p14="http://schemas.microsoft.com/office/powerpoint/2010/main" val="1358749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8F55C3E-CE3D-4612-937D-ADCFFCD13FD0}"/>
              </a:ext>
            </a:extLst>
          </p:cNvPr>
          <p:cNvSpPr>
            <a:spLocks noGrp="1"/>
          </p:cNvSpPr>
          <p:nvPr>
            <p:ph type="title"/>
          </p:nvPr>
        </p:nvSpPr>
        <p:spPr>
          <a:xfrm>
            <a:off x="1080000" y="1080000"/>
            <a:ext cx="3915396" cy="1048434"/>
          </a:xfrm>
        </p:spPr>
        <p:txBody>
          <a:bodyPr/>
          <a:lstStyle/>
          <a:p>
            <a:r>
              <a:rPr lang="nl-NL" dirty="0"/>
              <a:t>Optie 3:</a:t>
            </a:r>
          </a:p>
        </p:txBody>
      </p:sp>
      <p:sp>
        <p:nvSpPr>
          <p:cNvPr id="10" name="Tijdelijke aanduiding voor inhoud 9">
            <a:extLst>
              <a:ext uri="{FF2B5EF4-FFF2-40B4-BE49-F238E27FC236}">
                <a16:creationId xmlns:a16="http://schemas.microsoft.com/office/drawing/2014/main" xmlns="" id="{06C15C91-1ED1-4472-B3F5-861C8CECD6E6}"/>
              </a:ext>
            </a:extLst>
          </p:cNvPr>
          <p:cNvSpPr>
            <a:spLocks noGrp="1"/>
          </p:cNvSpPr>
          <p:nvPr>
            <p:ph idx="1"/>
          </p:nvPr>
        </p:nvSpPr>
        <p:spPr>
          <a:xfrm>
            <a:off x="1080000" y="2128434"/>
            <a:ext cx="3337017" cy="4171566"/>
          </a:xfrm>
        </p:spPr>
        <p:txBody>
          <a:bodyPr/>
          <a:lstStyle/>
          <a:p>
            <a:r>
              <a:rPr lang="nl-NL" dirty="0"/>
              <a:t>…ófwel…</a:t>
            </a:r>
          </a:p>
          <a:p>
            <a:pPr marL="0" indent="0">
              <a:buNone/>
            </a:pPr>
            <a:endParaRPr lang="nl-NL" dirty="0"/>
          </a:p>
          <a:p>
            <a:pPr marL="0" indent="0">
              <a:buNone/>
            </a:pPr>
            <a:r>
              <a:rPr lang="nl-NL" dirty="0"/>
              <a:t>Graag jullie suggesties!</a:t>
            </a:r>
          </a:p>
        </p:txBody>
      </p:sp>
      <p:pic>
        <p:nvPicPr>
          <p:cNvPr id="6" name="Graphic 5">
            <a:extLst>
              <a:ext uri="{FF2B5EF4-FFF2-40B4-BE49-F238E27FC236}">
                <a16:creationId xmlns:a16="http://schemas.microsoft.com/office/drawing/2014/main" xmlns="" id="{94C70DEA-6F16-42F3-9787-A16FA7E52D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348679" y="509796"/>
            <a:ext cx="5763321" cy="5714421"/>
          </a:xfrm>
          <a:prstGeom prst="rect">
            <a:avLst/>
          </a:prstGeom>
        </p:spPr>
      </p:pic>
      <p:pic>
        <p:nvPicPr>
          <p:cNvPr id="9" name="Graphic 8" descr="Vraagteken">
            <a:extLst>
              <a:ext uri="{FF2B5EF4-FFF2-40B4-BE49-F238E27FC236}">
                <a16:creationId xmlns:a16="http://schemas.microsoft.com/office/drawing/2014/main" xmlns="" id="{3128C94C-16EF-4F40-9831-04C1A84ABB7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661123" y="790412"/>
            <a:ext cx="4985287" cy="4985287"/>
          </a:xfrm>
          <a:prstGeom prst="rect">
            <a:avLst/>
          </a:prstGeom>
        </p:spPr>
      </p:pic>
    </p:spTree>
    <p:extLst>
      <p:ext uri="{BB962C8B-B14F-4D97-AF65-F5344CB8AC3E}">
        <p14:creationId xmlns:p14="http://schemas.microsoft.com/office/powerpoint/2010/main" val="200696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Wie ben ik?</a:t>
            </a:r>
          </a:p>
        </p:txBody>
      </p:sp>
      <p:sp>
        <p:nvSpPr>
          <p:cNvPr id="3" name="Tijdelijke aanduiding voor inhoud 2"/>
          <p:cNvSpPr>
            <a:spLocks noGrp="1"/>
          </p:cNvSpPr>
          <p:nvPr>
            <p:ph idx="1"/>
          </p:nvPr>
        </p:nvSpPr>
        <p:spPr>
          <a:xfrm>
            <a:off x="1080000" y="1800000"/>
            <a:ext cx="10033200" cy="4500000"/>
          </a:xfrm>
        </p:spPr>
        <p:txBody>
          <a:bodyPr/>
          <a:lstStyle/>
          <a:p>
            <a:pPr marL="0" indent="0">
              <a:buNone/>
            </a:pPr>
            <a:r>
              <a:rPr lang="nl-NL" sz="2800" dirty="0"/>
              <a:t>Ivo Hendriks</a:t>
            </a:r>
          </a:p>
          <a:p>
            <a:r>
              <a:rPr lang="nl-NL" dirty="0"/>
              <a:t>Architect bij architectuur en standaarden</a:t>
            </a:r>
          </a:p>
          <a:p>
            <a:r>
              <a:rPr lang="nl-NL" dirty="0"/>
              <a:t>VNG Realisatie</a:t>
            </a:r>
          </a:p>
        </p:txBody>
      </p:sp>
    </p:spTree>
    <p:extLst>
      <p:ext uri="{BB962C8B-B14F-4D97-AF65-F5344CB8AC3E}">
        <p14:creationId xmlns:p14="http://schemas.microsoft.com/office/powerpoint/2010/main" val="302348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0000" y="1079999"/>
            <a:ext cx="4582569" cy="941747"/>
          </a:xfrm>
        </p:spPr>
        <p:txBody>
          <a:bodyPr/>
          <a:lstStyle/>
          <a:p>
            <a:r>
              <a:rPr lang="nl-NL" dirty="0"/>
              <a:t>Wat is het GEMMA</a:t>
            </a:r>
            <a:br>
              <a:rPr lang="nl-NL" dirty="0"/>
            </a:br>
            <a:r>
              <a:rPr lang="nl-NL" dirty="0"/>
              <a:t>Gegevenslandschap?</a:t>
            </a:r>
          </a:p>
        </p:txBody>
      </p:sp>
      <p:pic>
        <p:nvPicPr>
          <p:cNvPr id="4" name="Picture 110">
            <a:extLst>
              <a:ext uri="{FF2B5EF4-FFF2-40B4-BE49-F238E27FC236}">
                <a16:creationId xmlns:a16="http://schemas.microsoft.com/office/drawing/2014/main" xmlns="" id="{881537B1-0055-4B96-A47A-ED146302849C}"/>
              </a:ext>
            </a:extLst>
          </p:cNvPr>
          <p:cNvPicPr>
            <a:picLocks noGrp="1"/>
          </p:cNvPicPr>
          <p:nvPr>
            <p:ph idx="1"/>
          </p:nvPr>
        </p:nvPicPr>
        <p:blipFill>
          <a:blip r:embed="rId2"/>
          <a:stretch>
            <a:fillRect/>
          </a:stretch>
        </p:blipFill>
        <p:spPr>
          <a:xfrm>
            <a:off x="6096000" y="895441"/>
            <a:ext cx="5051390" cy="5467840"/>
          </a:xfrm>
          <a:prstGeom prst="rect">
            <a:avLst/>
          </a:prstGeom>
        </p:spPr>
      </p:pic>
      <p:sp>
        <p:nvSpPr>
          <p:cNvPr id="5" name="Tijdelijke aanduiding voor inhoud 2">
            <a:extLst>
              <a:ext uri="{FF2B5EF4-FFF2-40B4-BE49-F238E27FC236}">
                <a16:creationId xmlns:a16="http://schemas.microsoft.com/office/drawing/2014/main" xmlns="" id="{F6B8228D-27BC-41CF-A5C7-A5D13EA64895}"/>
              </a:ext>
            </a:extLst>
          </p:cNvPr>
          <p:cNvSpPr txBox="1">
            <a:spLocks/>
          </p:cNvSpPr>
          <p:nvPr/>
        </p:nvSpPr>
        <p:spPr bwMode="auto">
          <a:xfrm>
            <a:off x="1080000" y="2172749"/>
            <a:ext cx="4860000" cy="413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l-NL" sz="2200" dirty="0"/>
              <a:t>Het GEMMA Gegevenslandschap is een informatiearchitectuur die een gelaagd model beschrijft waarin proceslogica en procesgegevens gescheiden worden.</a:t>
            </a:r>
          </a:p>
          <a:p>
            <a:pPr marL="457200" indent="-457200">
              <a:buFont typeface="+mj-lt"/>
              <a:buAutoNum type="arabicPeriod"/>
            </a:pPr>
            <a:r>
              <a:rPr lang="nl-NL" sz="2000" dirty="0"/>
              <a:t>Gegevens worden zo mogelijk/gewenst duurzaam bewaard én beheerd in bronregisters.</a:t>
            </a:r>
          </a:p>
          <a:p>
            <a:pPr marL="457200" indent="-457200">
              <a:buFont typeface="+mj-lt"/>
              <a:buAutoNum type="arabicPeriod"/>
            </a:pPr>
            <a:r>
              <a:rPr lang="nl-NL" sz="2000" dirty="0"/>
              <a:t>Informatieobjecten worden voorzien van metadata die tenminste voldoet om aan wettelijke eisen (Archiefwet, </a:t>
            </a:r>
            <a:r>
              <a:rPr lang="nl-NL" sz="2000" dirty="0" err="1"/>
              <a:t>Woo</a:t>
            </a:r>
            <a:r>
              <a:rPr lang="nl-NL" sz="2000" dirty="0"/>
              <a:t>, AVG etc.) te kunnen voldoen.</a:t>
            </a:r>
          </a:p>
          <a:p>
            <a:pPr lvl="1"/>
            <a:endParaRPr lang="nl-NL" sz="1000" dirty="0"/>
          </a:p>
          <a:p>
            <a:pPr marL="0" indent="0">
              <a:buNone/>
            </a:pPr>
            <a:r>
              <a:rPr lang="nl-NL" sz="1200" dirty="0"/>
              <a:t>Voor meer informatie zie: </a:t>
            </a:r>
            <a:r>
              <a:rPr lang="nl-NL" sz="1200" dirty="0">
                <a:hlinkClick r:id="rId3"/>
              </a:rPr>
              <a:t>https://www.gemmaonline.nl/index.php/Gegevenslandschap</a:t>
            </a:r>
            <a:r>
              <a:rPr lang="nl-NL" sz="1200" dirty="0"/>
              <a:t>.</a:t>
            </a:r>
          </a:p>
        </p:txBody>
      </p:sp>
    </p:spTree>
    <p:extLst>
      <p:ext uri="{BB962C8B-B14F-4D97-AF65-F5344CB8AC3E}">
        <p14:creationId xmlns:p14="http://schemas.microsoft.com/office/powerpoint/2010/main" val="346300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182B9DF-1D51-4729-91F8-27A7E8C39B28}"/>
              </a:ext>
            </a:extLst>
          </p:cNvPr>
          <p:cNvSpPr>
            <a:spLocks noGrp="1"/>
          </p:cNvSpPr>
          <p:nvPr>
            <p:ph type="title"/>
          </p:nvPr>
        </p:nvSpPr>
        <p:spPr/>
        <p:txBody>
          <a:bodyPr/>
          <a:lstStyle/>
          <a:p>
            <a:r>
              <a:rPr lang="nl-NL" dirty="0"/>
              <a:t>Vernietigen: 3 eisen op basis van </a:t>
            </a:r>
            <a:br>
              <a:rPr lang="nl-NL" dirty="0"/>
            </a:br>
            <a:r>
              <a:rPr lang="nl-NL" dirty="0"/>
              <a:t>Archiefwet en Archiefregeling</a:t>
            </a:r>
          </a:p>
        </p:txBody>
      </p:sp>
      <p:sp>
        <p:nvSpPr>
          <p:cNvPr id="3" name="Tijdelijke aanduiding voor inhoud 2">
            <a:extLst>
              <a:ext uri="{FF2B5EF4-FFF2-40B4-BE49-F238E27FC236}">
                <a16:creationId xmlns:a16="http://schemas.microsoft.com/office/drawing/2014/main" xmlns="" id="{8564D4E4-88EB-4DB8-ACB8-B1D1C3FBF2AC}"/>
              </a:ext>
            </a:extLst>
          </p:cNvPr>
          <p:cNvSpPr>
            <a:spLocks noGrp="1"/>
          </p:cNvSpPr>
          <p:nvPr>
            <p:ph idx="1"/>
          </p:nvPr>
        </p:nvSpPr>
        <p:spPr>
          <a:xfrm>
            <a:off x="1081200" y="2125464"/>
            <a:ext cx="10032000" cy="4500000"/>
          </a:xfrm>
        </p:spPr>
        <p:txBody>
          <a:bodyPr/>
          <a:lstStyle/>
          <a:p>
            <a:pPr marL="514350" indent="-514350">
              <a:buFont typeface="+mj-lt"/>
              <a:buAutoNum type="arabicPeriod"/>
            </a:pPr>
            <a:r>
              <a:rPr lang="nl-NL" dirty="0"/>
              <a:t>Voor ieder informatieobject moet vastgelegd wordt of het blijvend bewaard of vernietigd moet worden. Als het informatieobject vernietigd moet worden, moet bovendien vanaf het eerste moment dat het moment van vernietiging bekend is, vastgesteld kunnen worden op welk moment vernietiging moet plaatsvinden.</a:t>
            </a:r>
          </a:p>
        </p:txBody>
      </p:sp>
    </p:spTree>
    <p:extLst>
      <p:ext uri="{BB962C8B-B14F-4D97-AF65-F5344CB8AC3E}">
        <p14:creationId xmlns:p14="http://schemas.microsoft.com/office/powerpoint/2010/main" val="4049418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182B9DF-1D51-4729-91F8-27A7E8C39B28}"/>
              </a:ext>
            </a:extLst>
          </p:cNvPr>
          <p:cNvSpPr>
            <a:spLocks noGrp="1"/>
          </p:cNvSpPr>
          <p:nvPr>
            <p:ph type="title"/>
          </p:nvPr>
        </p:nvSpPr>
        <p:spPr/>
        <p:txBody>
          <a:bodyPr/>
          <a:lstStyle/>
          <a:p>
            <a:r>
              <a:rPr lang="nl-NL" dirty="0"/>
              <a:t>Vernietigen: 3 eisen op basis van </a:t>
            </a:r>
            <a:br>
              <a:rPr lang="nl-NL" dirty="0"/>
            </a:br>
            <a:r>
              <a:rPr lang="nl-NL" dirty="0"/>
              <a:t>Archiefwet en Archiefregeling</a:t>
            </a:r>
          </a:p>
        </p:txBody>
      </p:sp>
      <p:sp>
        <p:nvSpPr>
          <p:cNvPr id="3" name="Tijdelijke aanduiding voor inhoud 2">
            <a:extLst>
              <a:ext uri="{FF2B5EF4-FFF2-40B4-BE49-F238E27FC236}">
                <a16:creationId xmlns:a16="http://schemas.microsoft.com/office/drawing/2014/main" xmlns="" id="{8564D4E4-88EB-4DB8-ACB8-B1D1C3FBF2AC}"/>
              </a:ext>
            </a:extLst>
          </p:cNvPr>
          <p:cNvSpPr>
            <a:spLocks noGrp="1"/>
          </p:cNvSpPr>
          <p:nvPr>
            <p:ph idx="1"/>
          </p:nvPr>
        </p:nvSpPr>
        <p:spPr>
          <a:xfrm>
            <a:off x="1081200" y="2125464"/>
            <a:ext cx="10032000" cy="4500000"/>
          </a:xfrm>
        </p:spPr>
        <p:txBody>
          <a:bodyPr/>
          <a:lstStyle/>
          <a:p>
            <a:pPr marL="514350" indent="-514350">
              <a:buFont typeface="+mj-lt"/>
              <a:buAutoNum type="arabicPeriod"/>
            </a:pPr>
            <a:r>
              <a:rPr lang="nl-NL" sz="2000" dirty="0">
                <a:solidFill>
                  <a:schemeClr val="bg1">
                    <a:lumMod val="75000"/>
                  </a:schemeClr>
                </a:solidFill>
              </a:rPr>
              <a:t>Voor ieder informatieobject moet vastgelegd wordt of het blijvend bewaard of vernietigd moet worden. Als het informatieobject vernietigd moet worden, moet bovendien vanaf het eerste moment dat het moment van vernietiging bekend is, vastgesteld kunnen worden op welk moment vernietiging moet plaatsvinden.</a:t>
            </a:r>
          </a:p>
          <a:p>
            <a:pPr marL="514350" indent="-514350">
              <a:buFont typeface="+mj-lt"/>
              <a:buAutoNum type="arabicPeriod"/>
            </a:pPr>
            <a:r>
              <a:rPr lang="nl-NL" dirty="0"/>
              <a:t>Vernietigen betekent daadwerkelijk verwijderen uit het bronregister. Het onbereikbaar of onvindbaar maken van het informatieobject middels het ‘doorknippen’ van eventuele relaties met andere informatieobjecten geldt niet als substituut voor vernietiging.</a:t>
            </a:r>
          </a:p>
        </p:txBody>
      </p:sp>
    </p:spTree>
    <p:extLst>
      <p:ext uri="{BB962C8B-B14F-4D97-AF65-F5344CB8AC3E}">
        <p14:creationId xmlns:p14="http://schemas.microsoft.com/office/powerpoint/2010/main" val="1062279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182B9DF-1D51-4729-91F8-27A7E8C39B28}"/>
              </a:ext>
            </a:extLst>
          </p:cNvPr>
          <p:cNvSpPr>
            <a:spLocks noGrp="1"/>
          </p:cNvSpPr>
          <p:nvPr>
            <p:ph type="title"/>
          </p:nvPr>
        </p:nvSpPr>
        <p:spPr/>
        <p:txBody>
          <a:bodyPr/>
          <a:lstStyle/>
          <a:p>
            <a:r>
              <a:rPr lang="nl-NL" dirty="0"/>
              <a:t>Vernietigen: 3 eisen op basis van </a:t>
            </a:r>
            <a:br>
              <a:rPr lang="nl-NL" dirty="0"/>
            </a:br>
            <a:r>
              <a:rPr lang="nl-NL" dirty="0"/>
              <a:t>Archiefwet en Archiefregeling</a:t>
            </a:r>
          </a:p>
        </p:txBody>
      </p:sp>
      <p:sp>
        <p:nvSpPr>
          <p:cNvPr id="3" name="Tijdelijke aanduiding voor inhoud 2">
            <a:extLst>
              <a:ext uri="{FF2B5EF4-FFF2-40B4-BE49-F238E27FC236}">
                <a16:creationId xmlns:a16="http://schemas.microsoft.com/office/drawing/2014/main" xmlns="" id="{8564D4E4-88EB-4DB8-ACB8-B1D1C3FBF2AC}"/>
              </a:ext>
            </a:extLst>
          </p:cNvPr>
          <p:cNvSpPr>
            <a:spLocks noGrp="1"/>
          </p:cNvSpPr>
          <p:nvPr>
            <p:ph idx="1"/>
          </p:nvPr>
        </p:nvSpPr>
        <p:spPr>
          <a:xfrm>
            <a:off x="1081200" y="2125464"/>
            <a:ext cx="10032000" cy="4500000"/>
          </a:xfrm>
        </p:spPr>
        <p:txBody>
          <a:bodyPr/>
          <a:lstStyle/>
          <a:p>
            <a:pPr marL="514350" indent="-514350">
              <a:buFont typeface="+mj-lt"/>
              <a:buAutoNum type="arabicPeriod"/>
            </a:pPr>
            <a:r>
              <a:rPr lang="nl-NL" sz="2000" dirty="0">
                <a:solidFill>
                  <a:schemeClr val="bg1">
                    <a:lumMod val="75000"/>
                  </a:schemeClr>
                </a:solidFill>
              </a:rPr>
              <a:t>Voor ieder informatieobject moet vastgelegd wordt of het blijvend bewaard of vernietigd moet worden. Als het informatieobject vernietigd moet worden, moet bovendien vanaf het eerste moment dat het moment van vernietiging bekend is, vastgesteld kunnen worden op welk moment vernietiging moet plaatsvinden.</a:t>
            </a:r>
          </a:p>
          <a:p>
            <a:pPr marL="514350" indent="-514350">
              <a:buFont typeface="+mj-lt"/>
              <a:buAutoNum type="arabicPeriod"/>
            </a:pPr>
            <a:r>
              <a:rPr lang="nl-NL" sz="2000" dirty="0">
                <a:solidFill>
                  <a:schemeClr val="bg1">
                    <a:lumMod val="75000"/>
                  </a:schemeClr>
                </a:solidFill>
              </a:rPr>
              <a:t>Vernietigen betekent daadwerkelijk verwijderen uit het bronregister. Het onbereikbaar of onvindbaar maken van het informatieobject middels het ‘doorknippen’ van eventuele relaties met andere informatieobjecten geldt niet als substituut voor vernietiging.</a:t>
            </a:r>
          </a:p>
          <a:p>
            <a:pPr marL="514350" indent="-514350">
              <a:buFont typeface="+mj-lt"/>
              <a:buAutoNum type="arabicPeriod"/>
            </a:pPr>
            <a:r>
              <a:rPr lang="nl-NL" dirty="0"/>
              <a:t>Bij vernietiging van informatieobjecten wordt gebruikgemaakt van een vernietigingslijst. Deze lijst omvat ten minste de in het Archiefbesluit genoemde onderdelen (zie 4.1.1).</a:t>
            </a:r>
          </a:p>
        </p:txBody>
      </p:sp>
    </p:spTree>
    <p:extLst>
      <p:ext uri="{BB962C8B-B14F-4D97-AF65-F5344CB8AC3E}">
        <p14:creationId xmlns:p14="http://schemas.microsoft.com/office/powerpoint/2010/main" val="189735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Vernietigen: eisen aan applicatielandschappen</a:t>
            </a:r>
          </a:p>
        </p:txBody>
      </p:sp>
      <p:sp>
        <p:nvSpPr>
          <p:cNvPr id="3" name="Tijdelijke aanduiding voor inhoud 2"/>
          <p:cNvSpPr>
            <a:spLocks noGrp="1"/>
          </p:cNvSpPr>
          <p:nvPr>
            <p:ph idx="1"/>
          </p:nvPr>
        </p:nvSpPr>
        <p:spPr>
          <a:xfrm>
            <a:off x="1079500" y="1800225"/>
            <a:ext cx="10033000" cy="4500563"/>
          </a:xfrm>
        </p:spPr>
        <p:txBody>
          <a:bodyPr/>
          <a:lstStyle/>
          <a:p>
            <a:pPr lvl="1">
              <a:buFont typeface="Wingdings" panose="05000000000000000000" pitchFamily="2" charset="2"/>
              <a:buChar char="q"/>
            </a:pPr>
            <a:r>
              <a:rPr lang="nl-NL" sz="2800" dirty="0"/>
              <a:t>Voor ieder informatieobject: kenmerken op basis waarvan kan worden vastgesteld of, en zo ja wanneer een informatieobject moet worden vernietigd.</a:t>
            </a:r>
            <a:endParaRPr lang="nl-NL" sz="2600" dirty="0"/>
          </a:p>
          <a:p>
            <a:pPr lvl="1">
              <a:buFont typeface="Wingdings" panose="05000000000000000000" pitchFamily="2" charset="2"/>
              <a:buChar char="q"/>
            </a:pPr>
            <a:r>
              <a:rPr lang="nl-NL" sz="2800" dirty="0"/>
              <a:t>Voor ieder register: functionaliteit om te vernietigen conform eisen uit de Archiefregeling (niet ongedaan te maken, vernietigingslijst).</a:t>
            </a:r>
          </a:p>
        </p:txBody>
      </p:sp>
    </p:spTree>
    <p:extLst>
      <p:ext uri="{BB962C8B-B14F-4D97-AF65-F5344CB8AC3E}">
        <p14:creationId xmlns:p14="http://schemas.microsoft.com/office/powerpoint/2010/main" val="91124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182B9DF-1D51-4729-91F8-27A7E8C39B28}"/>
              </a:ext>
            </a:extLst>
          </p:cNvPr>
          <p:cNvSpPr>
            <a:spLocks noGrp="1"/>
          </p:cNvSpPr>
          <p:nvPr>
            <p:ph type="title"/>
          </p:nvPr>
        </p:nvSpPr>
        <p:spPr/>
        <p:txBody>
          <a:bodyPr/>
          <a:lstStyle/>
          <a:p>
            <a:r>
              <a:rPr lang="nl-NL" dirty="0"/>
              <a:t>Praktijkcasus: API’s voor Zaakgericht werken</a:t>
            </a:r>
          </a:p>
        </p:txBody>
      </p:sp>
      <p:pic>
        <p:nvPicPr>
          <p:cNvPr id="6" name="Afbeelding 5">
            <a:extLst>
              <a:ext uri="{FF2B5EF4-FFF2-40B4-BE49-F238E27FC236}">
                <a16:creationId xmlns:a16="http://schemas.microsoft.com/office/drawing/2014/main" xmlns="" id="{E9E28BEE-EC78-4EDB-B279-C43AFA317C03}"/>
              </a:ext>
            </a:extLst>
          </p:cNvPr>
          <p:cNvPicPr>
            <a:picLocks noChangeAspect="1"/>
          </p:cNvPicPr>
          <p:nvPr/>
        </p:nvPicPr>
        <p:blipFill>
          <a:blip r:embed="rId2"/>
          <a:stretch>
            <a:fillRect/>
          </a:stretch>
        </p:blipFill>
        <p:spPr>
          <a:xfrm>
            <a:off x="1078800" y="1531083"/>
            <a:ext cx="8975271" cy="5188407"/>
          </a:xfrm>
          <a:prstGeom prst="rect">
            <a:avLst/>
          </a:prstGeom>
        </p:spPr>
      </p:pic>
      <p:cxnSp>
        <p:nvCxnSpPr>
          <p:cNvPr id="10" name="Rechte verbindingslijn met pijl 9">
            <a:extLst>
              <a:ext uri="{FF2B5EF4-FFF2-40B4-BE49-F238E27FC236}">
                <a16:creationId xmlns:a16="http://schemas.microsoft.com/office/drawing/2014/main" xmlns="" id="{8EB4475B-70AB-424B-9782-630E07555677}"/>
              </a:ext>
            </a:extLst>
          </p:cNvPr>
          <p:cNvCxnSpPr>
            <a:cxnSpLocks/>
          </p:cNvCxnSpPr>
          <p:nvPr/>
        </p:nvCxnSpPr>
        <p:spPr>
          <a:xfrm flipH="1">
            <a:off x="8348354" y="4964595"/>
            <a:ext cx="2458193" cy="1443825"/>
          </a:xfrm>
          <a:prstGeom prst="straightConnector1">
            <a:avLst/>
          </a:prstGeom>
          <a:ln w="50800">
            <a:tailEnd type="triangle"/>
          </a:ln>
        </p:spPr>
        <p:style>
          <a:lnRef idx="1">
            <a:schemeClr val="accent4"/>
          </a:lnRef>
          <a:fillRef idx="0">
            <a:schemeClr val="accent4"/>
          </a:fillRef>
          <a:effectRef idx="0">
            <a:schemeClr val="accent4"/>
          </a:effectRef>
          <a:fontRef idx="minor">
            <a:schemeClr val="tx1"/>
          </a:fontRef>
        </p:style>
      </p:cxnSp>
      <p:sp>
        <p:nvSpPr>
          <p:cNvPr id="8" name="Stroomdiagram: Proces 7">
            <a:extLst>
              <a:ext uri="{FF2B5EF4-FFF2-40B4-BE49-F238E27FC236}">
                <a16:creationId xmlns:a16="http://schemas.microsoft.com/office/drawing/2014/main" xmlns="" id="{7AE56C34-1CA7-414C-9D75-CCBD791139BD}"/>
              </a:ext>
            </a:extLst>
          </p:cNvPr>
          <p:cNvSpPr/>
          <p:nvPr/>
        </p:nvSpPr>
        <p:spPr>
          <a:xfrm>
            <a:off x="10288918" y="4430205"/>
            <a:ext cx="1035258" cy="1068780"/>
          </a:xfrm>
          <a:prstGeom prst="flowChartProcess">
            <a:avLst/>
          </a:prstGeom>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00" dirty="0">
                <a:solidFill>
                  <a:schemeClr val="tx1"/>
                </a:solidFill>
              </a:rPr>
              <a:t>o.a. selectielijst gemeenten</a:t>
            </a:r>
          </a:p>
        </p:txBody>
      </p:sp>
    </p:spTree>
    <p:extLst>
      <p:ext uri="{BB962C8B-B14F-4D97-AF65-F5344CB8AC3E}">
        <p14:creationId xmlns:p14="http://schemas.microsoft.com/office/powerpoint/2010/main" val="34563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hebben we gerealiseerd?</a:t>
            </a:r>
          </a:p>
        </p:txBody>
      </p:sp>
      <p:sp>
        <p:nvSpPr>
          <p:cNvPr id="3" name="Tijdelijke aanduiding voor inhoud 2"/>
          <p:cNvSpPr>
            <a:spLocks noGrp="1"/>
          </p:cNvSpPr>
          <p:nvPr>
            <p:ph idx="1"/>
          </p:nvPr>
        </p:nvSpPr>
        <p:spPr>
          <a:xfrm>
            <a:off x="1079500" y="1800225"/>
            <a:ext cx="10033000" cy="4500563"/>
          </a:xfrm>
        </p:spPr>
        <p:txBody>
          <a:bodyPr/>
          <a:lstStyle/>
          <a:p>
            <a:pPr lvl="1">
              <a:buFont typeface="Wingdings" panose="05000000000000000000" pitchFamily="2" charset="2"/>
              <a:buChar char="q"/>
            </a:pPr>
            <a:r>
              <a:rPr lang="nl-NL" sz="2800" dirty="0"/>
              <a:t>Voor ieder informatieobject: kenmerken op basis waarvan kan worden vastgesteld of, en zo ja wanneer een informatieobject moet worden vernietigd.</a:t>
            </a:r>
            <a:endParaRPr lang="nl-NL" sz="2600" dirty="0"/>
          </a:p>
          <a:p>
            <a:pPr lvl="1">
              <a:buFont typeface="Wingdings" panose="05000000000000000000" pitchFamily="2" charset="2"/>
              <a:buChar char="q"/>
            </a:pPr>
            <a:r>
              <a:rPr lang="nl-NL" sz="2800" dirty="0"/>
              <a:t>Voor ieder register: functionaliteit om te vernietigen conform eisen uit de Archiefregeling (niet ongedaan te maken, vernietigingslijst).</a:t>
            </a:r>
          </a:p>
        </p:txBody>
      </p:sp>
    </p:spTree>
    <p:extLst>
      <p:ext uri="{BB962C8B-B14F-4D97-AF65-F5344CB8AC3E}">
        <p14:creationId xmlns:p14="http://schemas.microsoft.com/office/powerpoint/2010/main" val="4162566784"/>
      </p:ext>
    </p:extLst>
  </p:cSld>
  <p:clrMapOvr>
    <a:masterClrMapping/>
  </p:clrMapOvr>
</p:sld>
</file>

<file path=ppt/theme/theme1.xml><?xml version="1.0" encoding="utf-8"?>
<a:theme xmlns:a="http://schemas.openxmlformats.org/drawingml/2006/main" name="VNG_Academ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NG_Realisatie.potx" id="{F484F4E8-B658-4C50-85C6-BE2C03AA5488}" vid="{7B9B7332-BBE6-418A-ADCE-BAA95B9FDDAE}"/>
    </a:ext>
  </a:extLst>
</a:theme>
</file>

<file path=ppt/theme/theme2.xml><?xml version="1.0" encoding="utf-8"?>
<a:theme xmlns:a="http://schemas.openxmlformats.org/drawingml/2006/main" name="VNG Titels">
  <a:themeElements>
    <a:clrScheme name="Aangepast 23">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41"/>
      </a:accent5>
      <a:accent6>
        <a:srgbClr val="C20016"/>
      </a:accent6>
      <a:hlink>
        <a:srgbClr val="999999"/>
      </a:hlink>
      <a:folHlink>
        <a:srgbClr val="CCCCCC"/>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VNG_Realisatie.potx" id="{F484F4E8-B658-4C50-85C6-BE2C03AA5488}" vid="{6BF90099-68E9-41D6-BACD-A9720FFAC8B6}"/>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249D98-237B-42E1-AEBA-2F997923CD8D}"/>
</file>

<file path=customXml/itemProps2.xml><?xml version="1.0" encoding="utf-8"?>
<ds:datastoreItem xmlns:ds="http://schemas.openxmlformats.org/officeDocument/2006/customXml" ds:itemID="{B9882AB1-C6AD-4715-81AB-862F7AB81981}"/>
</file>

<file path=docProps/app.xml><?xml version="1.0" encoding="utf-8"?>
<Properties xmlns="http://schemas.openxmlformats.org/officeDocument/2006/extended-properties" xmlns:vt="http://schemas.openxmlformats.org/officeDocument/2006/docPropsVTypes">
  <Template>VNG_Realisatie</Template>
  <TotalTime>7576</TotalTime>
  <Words>974</Words>
  <Application>Microsoft Office PowerPoint</Application>
  <PresentationFormat>Aangepast</PresentationFormat>
  <Paragraphs>108</Paragraphs>
  <Slides>18</Slides>
  <Notes>3</Notes>
  <HiddenSlides>0</HiddenSlides>
  <MMClips>0</MMClips>
  <ScaleCrop>false</ScaleCrop>
  <HeadingPairs>
    <vt:vector size="4" baseType="variant">
      <vt:variant>
        <vt:lpstr>Thema</vt:lpstr>
      </vt:variant>
      <vt:variant>
        <vt:i4>2</vt:i4>
      </vt:variant>
      <vt:variant>
        <vt:lpstr>Diatitels</vt:lpstr>
      </vt:variant>
      <vt:variant>
        <vt:i4>18</vt:i4>
      </vt:variant>
    </vt:vector>
  </HeadingPairs>
  <TitlesOfParts>
    <vt:vector size="20" baseType="lpstr">
      <vt:lpstr>VNG_Academie</vt:lpstr>
      <vt:lpstr>VNG Titels</vt:lpstr>
      <vt:lpstr>Vernietigen</vt:lpstr>
      <vt:lpstr>Wie ben ik?</vt:lpstr>
      <vt:lpstr>Wat is het GEMMA Gegevenslandschap?</vt:lpstr>
      <vt:lpstr>Vernietigen: 3 eisen op basis van  Archiefwet en Archiefregeling</vt:lpstr>
      <vt:lpstr>Vernietigen: 3 eisen op basis van  Archiefwet en Archiefregeling</vt:lpstr>
      <vt:lpstr>Vernietigen: 3 eisen op basis van  Archiefwet en Archiefregeling</vt:lpstr>
      <vt:lpstr>Vernietigen: eisen aan applicatielandschappen</vt:lpstr>
      <vt:lpstr>Praktijkcasus: API’s voor Zaakgericht werken</vt:lpstr>
      <vt:lpstr>Wat hebben we gerealiseerd?</vt:lpstr>
      <vt:lpstr>Wat hebben we gerealiseerd?</vt:lpstr>
      <vt:lpstr>Wat hebben we gerealiseerd?</vt:lpstr>
      <vt:lpstr>PowerPoint-presentatie</vt:lpstr>
      <vt:lpstr>Hoe werkt dit (2): termijnen bij archivering</vt:lpstr>
      <vt:lpstr>Hoe werkt dit (3): relatie ZTC en Selectielijst</vt:lpstr>
      <vt:lpstr>Vernietigen: wat hebben we nodig?</vt:lpstr>
      <vt:lpstr>Optie 1: decentraal informatiebeheer</vt:lpstr>
      <vt:lpstr>Optie 2: centraal informatiebeheer</vt:lpstr>
      <vt:lpstr>Optie 3:</vt:lpstr>
    </vt:vector>
  </TitlesOfParts>
  <Company>Vereninging Nederlandse Gemeenten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Vernietigen</dc:title>
  <dc:creator>Ivo Hendriks</dc:creator>
  <cp:lastModifiedBy>Ouwerkerk, Rens</cp:lastModifiedBy>
  <cp:revision>29</cp:revision>
  <cp:lastPrinted>2016-11-29T12:08:35Z</cp:lastPrinted>
  <dcterms:created xsi:type="dcterms:W3CDTF">2019-11-28T11:37:42Z</dcterms:created>
  <dcterms:modified xsi:type="dcterms:W3CDTF">2019-12-11T08:37:39Z</dcterms:modified>
</cp:coreProperties>
</file>