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309" r:id="rId3"/>
    <p:sldId id="328" r:id="rId4"/>
    <p:sldId id="330" r:id="rId5"/>
    <p:sldId id="331" r:id="rId6"/>
    <p:sldId id="332" r:id="rId7"/>
    <p:sldId id="329" r:id="rId8"/>
    <p:sldId id="327" r:id="rId9"/>
    <p:sldId id="320" r:id="rId10"/>
    <p:sldId id="319" r:id="rId11"/>
    <p:sldId id="272" r:id="rId12"/>
    <p:sldId id="274" r:id="rId13"/>
    <p:sldId id="321" r:id="rId14"/>
    <p:sldId id="271" r:id="rId15"/>
    <p:sldId id="263" r:id="rId16"/>
    <p:sldId id="270" r:id="rId17"/>
    <p:sldId id="322" r:id="rId18"/>
    <p:sldId id="323" r:id="rId19"/>
    <p:sldId id="264" r:id="rId20"/>
    <p:sldId id="324" r:id="rId21"/>
    <p:sldId id="269" r:id="rId22"/>
    <p:sldId id="265" r:id="rId23"/>
    <p:sldId id="325" r:id="rId24"/>
    <p:sldId id="326"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1" autoAdjust="0"/>
    <p:restoredTop sz="58153" autoAdjust="0"/>
  </p:normalViewPr>
  <p:slideViewPr>
    <p:cSldViewPr snapToGrid="0">
      <p:cViewPr varScale="1">
        <p:scale>
          <a:sx n="67" d="100"/>
          <a:sy n="67" d="100"/>
        </p:scale>
        <p:origin x="736" y="44"/>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8" y="8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12-10-2021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12-10-2021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15164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304546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334620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24</a:t>
            </a:fld>
            <a:endParaRPr lang="nl-NL"/>
          </a:p>
        </p:txBody>
      </p:sp>
    </p:spTree>
    <p:extLst>
      <p:ext uri="{BB962C8B-B14F-4D97-AF65-F5344CB8AC3E}">
        <p14:creationId xmlns:p14="http://schemas.microsoft.com/office/powerpoint/2010/main" val="96425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93450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91711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264711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343675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314088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130123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248579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331779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Picture 5">
            <a:extLst>
              <a:ext uri="{FF2B5EF4-FFF2-40B4-BE49-F238E27FC236}">
                <a16:creationId xmlns:a16="http://schemas.microsoft.com/office/drawing/2014/main" id="{90AE14AA-6356-3448-B577-AF5C815A7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GB"/>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GB"/>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GB"/>
              <a:t>Click to edit Master text styles</a:t>
            </a:r>
          </a:p>
        </p:txBody>
      </p:sp>
      <p:sp>
        <p:nvSpPr>
          <p:cNvPr id="10" name="Titel 9"/>
          <p:cNvSpPr>
            <a:spLocks noGrp="1"/>
          </p:cNvSpPr>
          <p:nvPr>
            <p:ph type="title"/>
          </p:nvPr>
        </p:nvSpPr>
        <p:spPr/>
        <p:txBody>
          <a:bodyPr/>
          <a:lstStyle/>
          <a:p>
            <a:r>
              <a:rPr lang="en-GB"/>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6" name="Picture 5">
            <a:extLst>
              <a:ext uri="{FF2B5EF4-FFF2-40B4-BE49-F238E27FC236}">
                <a16:creationId xmlns:a16="http://schemas.microsoft.com/office/drawing/2014/main" id="{EB8EF4A0-D0A0-D54A-8C64-008FFA08ADC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5" name="Picture 4">
            <a:extLst>
              <a:ext uri="{FF2B5EF4-FFF2-40B4-BE49-F238E27FC236}">
                <a16:creationId xmlns:a16="http://schemas.microsoft.com/office/drawing/2014/main" id="{1A7E7AF6-E9D9-D541-B1B9-0FBE6422DF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GB"/>
              <a:t>Click to edit Master text styles</a:t>
            </a:r>
          </a:p>
        </p:txBody>
      </p:sp>
      <p:sp>
        <p:nvSpPr>
          <p:cNvPr id="3" name="Titel 2"/>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7" name="Picture 6">
            <a:extLst>
              <a:ext uri="{FF2B5EF4-FFF2-40B4-BE49-F238E27FC236}">
                <a16:creationId xmlns:a16="http://schemas.microsoft.com/office/drawing/2014/main" id="{20F66DE7-E6F2-DF43-B2FA-2E0F7A2CE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Picture 8">
            <a:extLst>
              <a:ext uri="{FF2B5EF4-FFF2-40B4-BE49-F238E27FC236}">
                <a16:creationId xmlns:a16="http://schemas.microsoft.com/office/drawing/2014/main" id="{C7656AF3-C58B-9247-B7E3-BF0F695C8B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GB"/>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GB"/>
              <a:t>Click to edit Master text styles</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el 8"/>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7" name="Picture 6">
            <a:extLst>
              <a:ext uri="{FF2B5EF4-FFF2-40B4-BE49-F238E27FC236}">
                <a16:creationId xmlns:a16="http://schemas.microsoft.com/office/drawing/2014/main" id="{B381FA45-155F-2C41-B086-F7A8CD79A16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GB"/>
              <a:t>Click to edit Master title style</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en-GB"/>
              <a:t>Click to edit Master text styles</a:t>
            </a:r>
          </a:p>
        </p:txBody>
      </p:sp>
      <p:sp>
        <p:nvSpPr>
          <p:cNvPr id="2" name="Titel 1"/>
          <p:cNvSpPr>
            <a:spLocks noGrp="1"/>
          </p:cNvSpPr>
          <p:nvPr>
            <p:ph type="title"/>
          </p:nvPr>
        </p:nvSpPr>
        <p:spPr>
          <a:xfrm>
            <a:off x="635000" y="1051200"/>
            <a:ext cx="5003800" cy="948047"/>
          </a:xfrm>
        </p:spPr>
        <p:txBody>
          <a:bodyPr/>
          <a:lstStyle/>
          <a:p>
            <a:r>
              <a:rPr lang="en-GB"/>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9638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436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GB"/>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en-GB"/>
              <a:t>Click to edit Master text styles</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GB"/>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GB"/>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GB"/>
              <a:t>Click to edit Master title style</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en-GB"/>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GB"/>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GB"/>
              <a:t>Click icon to add picture</a:t>
            </a:r>
            <a:endParaRPr lang="nl-NL"/>
          </a:p>
        </p:txBody>
      </p:sp>
      <p:pic>
        <p:nvPicPr>
          <p:cNvPr id="14" name="Picture 13">
            <a:extLst>
              <a:ext uri="{FF2B5EF4-FFF2-40B4-BE49-F238E27FC236}">
                <a16:creationId xmlns:a16="http://schemas.microsoft.com/office/drawing/2014/main" id="{A6263631-5E39-364E-A31D-4F4FBDF070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GB"/>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GB"/>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GB"/>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GB"/>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Picture 14">
            <a:extLst>
              <a:ext uri="{FF2B5EF4-FFF2-40B4-BE49-F238E27FC236}">
                <a16:creationId xmlns:a16="http://schemas.microsoft.com/office/drawing/2014/main" id="{06AD751D-D4B9-BD44-A950-6A53EBBE037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Picture 14">
            <a:extLst>
              <a:ext uri="{FF2B5EF4-FFF2-40B4-BE49-F238E27FC236}">
                <a16:creationId xmlns:a16="http://schemas.microsoft.com/office/drawing/2014/main" id="{C6B396AD-5769-8D4F-B801-F408158B181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Picture 13">
            <a:extLst>
              <a:ext uri="{FF2B5EF4-FFF2-40B4-BE49-F238E27FC236}">
                <a16:creationId xmlns:a16="http://schemas.microsoft.com/office/drawing/2014/main" id="{0DB2EC77-0E88-8E41-8D69-630291AFDE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pic>
        <p:nvPicPr>
          <p:cNvPr id="13" name="Picture 12">
            <a:extLst>
              <a:ext uri="{FF2B5EF4-FFF2-40B4-BE49-F238E27FC236}">
                <a16:creationId xmlns:a16="http://schemas.microsoft.com/office/drawing/2014/main" id="{1CBB66E3-909D-4646-86D2-74E8673B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628" y="5214707"/>
            <a:ext cx="1838960" cy="85344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1870144"/>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Picture 11">
            <a:extLst>
              <a:ext uri="{FF2B5EF4-FFF2-40B4-BE49-F238E27FC236}">
                <a16:creationId xmlns:a16="http://schemas.microsoft.com/office/drawing/2014/main" id="{4EE87840-2D50-504F-8D23-2C8722BCA4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9628" y="5214707"/>
            <a:ext cx="1838960" cy="85344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GB"/>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Picture 10">
            <a:extLst>
              <a:ext uri="{FF2B5EF4-FFF2-40B4-BE49-F238E27FC236}">
                <a16:creationId xmlns:a16="http://schemas.microsoft.com/office/drawing/2014/main" id="{4DC54FCE-225F-F943-A710-E6EC2F85A16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GB"/>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GB"/>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pic>
        <p:nvPicPr>
          <p:cNvPr id="15" name="Picture 14">
            <a:extLst>
              <a:ext uri="{FF2B5EF4-FFF2-40B4-BE49-F238E27FC236}">
                <a16:creationId xmlns:a16="http://schemas.microsoft.com/office/drawing/2014/main" id="{9145091C-F072-9E4F-B1EC-2B7A2D0726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cid:image002.jpg@01D7521B.9EFBB690" TargetMode="External"/><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formatiehuishouding.nl/open-op-ord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kia.pleio.nl/login" TargetMode="External"/><Relationship Id="rId4" Type="http://schemas.openxmlformats.org/officeDocument/2006/relationships/hyperlink" Target="https://www.informatiehuishouding.nl/open-op-orde/Producten+%26+publicaties/instrumenten/2021/06/18/nulmeting-informatiehuishouding-open-op-or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53150" y="1471352"/>
            <a:ext cx="6189122" cy="3786447"/>
          </a:xfrm>
        </p:spPr>
        <p:txBody>
          <a:bodyPr>
            <a:normAutofit/>
          </a:bodyPr>
          <a:lstStyle/>
          <a:p>
            <a:r>
              <a:rPr lang="nl-NL" dirty="0"/>
              <a:t>Open op Orde</a:t>
            </a:r>
            <a:br>
              <a:rPr lang="nl-NL" dirty="0"/>
            </a:br>
            <a:br>
              <a:rPr lang="nl-NL" dirty="0"/>
            </a:br>
            <a:r>
              <a:rPr lang="nl-NL" dirty="0"/>
              <a:t>Het verbeterplan en de nulmeting</a:t>
            </a:r>
            <a:br>
              <a:rPr lang="nl-NL" dirty="0"/>
            </a:br>
            <a:br>
              <a:rPr lang="nl-NL" dirty="0"/>
            </a:br>
            <a:br>
              <a:rPr lang="nl-NL" dirty="0"/>
            </a:br>
            <a:r>
              <a:rPr lang="nl-NL" sz="1800" dirty="0">
                <a:solidFill>
                  <a:srgbClr val="FFFFFF"/>
                </a:solidFill>
              </a:rPr>
              <a:t>Eric Peters RDDI</a:t>
            </a:r>
            <a:br>
              <a:rPr lang="nl-NL" sz="1800" dirty="0"/>
            </a:br>
            <a:r>
              <a:rPr lang="nl-NL" sz="1800" dirty="0"/>
              <a:t>13 oktober 2021</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572" cy="6858000"/>
          </a:xfrm>
          <a:prstGeom prst="rect">
            <a:avLst/>
          </a:prstGeom>
        </p:spPr>
      </p:pic>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501328"/>
            <a:ext cx="10923588" cy="948047"/>
          </a:xfrm>
        </p:spPr>
        <p:txBody>
          <a:bodyPr/>
          <a:lstStyle/>
          <a:p>
            <a:r>
              <a:rPr lang="nl-NL" dirty="0"/>
              <a:t>Planning en dashboard</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10</a:t>
            </a:fld>
            <a:endParaRPr lang="nl-NL" dirty="0"/>
          </a:p>
        </p:txBody>
      </p:sp>
      <p:sp>
        <p:nvSpPr>
          <p:cNvPr id="13" name="Tekstvak 12"/>
          <p:cNvSpPr txBox="1"/>
          <p:nvPr/>
        </p:nvSpPr>
        <p:spPr>
          <a:xfrm>
            <a:off x="439057" y="1608221"/>
            <a:ext cx="10923588" cy="4062651"/>
          </a:xfrm>
          <a:prstGeom prst="rect">
            <a:avLst/>
          </a:prstGeom>
          <a:noFill/>
        </p:spPr>
        <p:txBody>
          <a:bodyPr wrap="square" rtlCol="0">
            <a:spAutoFit/>
          </a:bodyPr>
          <a:lstStyle/>
          <a:p>
            <a:r>
              <a:rPr lang="nl-NL" sz="2000" b="1" dirty="0"/>
              <a:t>Planning</a:t>
            </a:r>
          </a:p>
          <a:p>
            <a:r>
              <a:rPr lang="nl-NL" sz="2000" dirty="0"/>
              <a:t>Je voert de nulmeting </a:t>
            </a:r>
            <a:r>
              <a:rPr lang="nl-NL" sz="2000" b="1" dirty="0"/>
              <a:t>dit jaar </a:t>
            </a:r>
            <a:r>
              <a:rPr lang="nl-NL" sz="2000" dirty="0"/>
              <a:t>uit en levert deze </a:t>
            </a:r>
            <a:r>
              <a:rPr lang="nl-NL" sz="2000" b="1" dirty="0"/>
              <a:t>uiterlijk 1 december 2021 </a:t>
            </a:r>
            <a:r>
              <a:rPr lang="nl-NL" sz="2000" dirty="0"/>
              <a:t>aan          bij de regeringscommissaris. De meting wordt vervolgens </a:t>
            </a:r>
            <a:r>
              <a:rPr lang="nl-NL" sz="2000" b="1" dirty="0"/>
              <a:t>jaarlijks</a:t>
            </a:r>
            <a:r>
              <a:rPr lang="nl-NL" sz="2000" dirty="0"/>
              <a:t> herhaald om de voortgang van de verbetering zichtbaar te maken. De regeringscommissaris zal hiervoor nog een planning afstemmen en communiceren.</a:t>
            </a:r>
          </a:p>
          <a:p>
            <a:endParaRPr lang="nl-NL" sz="2000" dirty="0"/>
          </a:p>
          <a:p>
            <a:endParaRPr lang="nl-NL" sz="2000" dirty="0"/>
          </a:p>
          <a:p>
            <a:r>
              <a:rPr lang="nl-NL" sz="2000" b="1" dirty="0"/>
              <a:t>Dashboard</a:t>
            </a:r>
          </a:p>
          <a:p>
            <a:r>
              <a:rPr lang="nl-NL" sz="2000" dirty="0"/>
              <a:t>De nulmeting zal worden verwerkt in een </a:t>
            </a:r>
            <a:r>
              <a:rPr lang="nl-NL" sz="2000" b="1" dirty="0"/>
              <a:t>Rijksbreed dashboard </a:t>
            </a:r>
            <a:r>
              <a:rPr lang="nl-NL" sz="2000" dirty="0"/>
              <a:t>Informatiehuishouding, waarop de vorderingen van de verbetering van de Informatiehuishouding van de rijksoverheid op </a:t>
            </a:r>
            <a:r>
              <a:rPr lang="nl-NL" sz="2000" i="1" dirty="0"/>
              <a:t>een</a:t>
            </a:r>
            <a:r>
              <a:rPr lang="nl-NL" sz="2000" dirty="0"/>
              <a:t> centrale plek terug te vinden zijn.</a:t>
            </a:r>
          </a:p>
          <a:p>
            <a:endParaRPr lang="nl-NL" dirty="0"/>
          </a:p>
        </p:txBody>
      </p:sp>
    </p:spTree>
    <p:extLst>
      <p:ext uri="{BB962C8B-B14F-4D97-AF65-F5344CB8AC3E}">
        <p14:creationId xmlns:p14="http://schemas.microsoft.com/office/powerpoint/2010/main" val="212738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73075" y="205640"/>
            <a:ext cx="10680700" cy="832586"/>
          </a:xfrm>
        </p:spPr>
        <p:txBody>
          <a:bodyPr/>
          <a:lstStyle/>
          <a:p>
            <a:r>
              <a:rPr lang="nl-NL" dirty="0"/>
              <a:t>Nulmeting opbouw</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11</a:t>
            </a:fld>
            <a:endParaRPr lang="nl-NL" dirty="0"/>
          </a:p>
        </p:txBody>
      </p:sp>
      <p:sp>
        <p:nvSpPr>
          <p:cNvPr id="13" name="Tekstvak 12"/>
          <p:cNvSpPr txBox="1"/>
          <p:nvPr/>
        </p:nvSpPr>
        <p:spPr>
          <a:xfrm>
            <a:off x="473075" y="1153686"/>
            <a:ext cx="10680700" cy="4093428"/>
          </a:xfrm>
          <a:prstGeom prst="rect">
            <a:avLst/>
          </a:prstGeom>
          <a:noFill/>
        </p:spPr>
        <p:txBody>
          <a:bodyPr wrap="square" rtlCol="0">
            <a:spAutoFit/>
          </a:bodyPr>
          <a:lstStyle/>
          <a:p>
            <a:r>
              <a:rPr lang="nl-NL" sz="2000" dirty="0"/>
              <a:t>De nulmeting is opgebouwd uit:</a:t>
            </a:r>
          </a:p>
          <a:p>
            <a:pPr marL="285750" indent="-285750">
              <a:buFont typeface="Arial" panose="020B0604020202020204" pitchFamily="34" charset="0"/>
              <a:buChar char="•"/>
            </a:pPr>
            <a:r>
              <a:rPr lang="en-US" sz="2000" dirty="0" err="1"/>
              <a:t>een</a:t>
            </a:r>
            <a:r>
              <a:rPr lang="en-US" sz="2000" dirty="0"/>
              <a:t> </a:t>
            </a:r>
            <a:r>
              <a:rPr lang="en-US" sz="2000" b="1" dirty="0" err="1"/>
              <a:t>Doelen-Inspanningen-Netwerk</a:t>
            </a:r>
            <a:r>
              <a:rPr lang="en-US" sz="2000" b="1" dirty="0"/>
              <a:t> </a:t>
            </a:r>
            <a:r>
              <a:rPr lang="en-US" sz="2000" b="1" dirty="0" err="1"/>
              <a:t>analyse</a:t>
            </a:r>
            <a:r>
              <a:rPr lang="en-US" sz="2000" b="1" dirty="0"/>
              <a:t> </a:t>
            </a:r>
            <a:r>
              <a:rPr lang="en-US" sz="2000" dirty="0"/>
              <a:t>van het </a:t>
            </a:r>
            <a:r>
              <a:rPr lang="en-US" sz="2000" dirty="0" err="1"/>
              <a:t>actieplan</a:t>
            </a:r>
            <a:r>
              <a:rPr lang="en-US" sz="2000" dirty="0"/>
              <a:t> Open op </a:t>
            </a:r>
            <a:r>
              <a:rPr lang="en-US" sz="2000" dirty="0" err="1"/>
              <a:t>Orde</a:t>
            </a:r>
            <a:r>
              <a:rPr lang="en-US" sz="2000" dirty="0"/>
              <a:t> en het </a:t>
            </a:r>
            <a:r>
              <a:rPr lang="en-US" sz="2000" dirty="0" err="1"/>
              <a:t>meerjarenplan</a:t>
            </a:r>
            <a:r>
              <a:rPr lang="en-US" sz="2000" dirty="0"/>
              <a:t> van RDDI</a:t>
            </a:r>
          </a:p>
          <a:p>
            <a:pPr marL="285750" indent="-285750">
              <a:buFont typeface="Arial" panose="020B0604020202020204" pitchFamily="34" charset="0"/>
              <a:buChar char="•"/>
            </a:pPr>
            <a:r>
              <a:rPr lang="nl-NL" sz="2000" dirty="0"/>
              <a:t>een -zich bij J&amp;V bewezen- </a:t>
            </a:r>
            <a:r>
              <a:rPr lang="nl-NL" sz="2000" b="1" dirty="0"/>
              <a:t>instrument</a:t>
            </a:r>
            <a:r>
              <a:rPr lang="nl-NL" sz="2000" dirty="0"/>
              <a:t> die de mate van bewustzijn en leiderschap meet. </a:t>
            </a:r>
          </a:p>
          <a:p>
            <a:pPr marL="285750" indent="-285750">
              <a:buFont typeface="Arial" panose="020B0604020202020204" pitchFamily="34" charset="0"/>
              <a:buChar char="•"/>
            </a:pPr>
            <a:r>
              <a:rPr lang="en-US" sz="2000" dirty="0" err="1"/>
              <a:t>Relevante</a:t>
            </a:r>
            <a:r>
              <a:rPr lang="en-US" sz="2000" dirty="0"/>
              <a:t> </a:t>
            </a:r>
            <a:r>
              <a:rPr lang="en-US" sz="2000" dirty="0" err="1"/>
              <a:t>vragen</a:t>
            </a:r>
            <a:r>
              <a:rPr lang="en-US" sz="2000" dirty="0"/>
              <a:t> in </a:t>
            </a:r>
            <a:r>
              <a:rPr lang="en-US" sz="2000" dirty="0" err="1"/>
              <a:t>relatie</a:t>
            </a:r>
            <a:r>
              <a:rPr lang="en-US" sz="2000" dirty="0"/>
              <a:t> tot Open op </a:t>
            </a:r>
            <a:r>
              <a:rPr lang="en-US" sz="2000" dirty="0" err="1"/>
              <a:t>Orde</a:t>
            </a:r>
            <a:r>
              <a:rPr lang="en-US" sz="2000" dirty="0"/>
              <a:t> </a:t>
            </a:r>
            <a:r>
              <a:rPr lang="en-US" sz="2000" dirty="0" err="1"/>
              <a:t>uit</a:t>
            </a:r>
            <a:r>
              <a:rPr lang="en-US" sz="2000" dirty="0"/>
              <a:t> </a:t>
            </a:r>
            <a:r>
              <a:rPr lang="nl-NL" sz="2000" dirty="0"/>
              <a:t>het </a:t>
            </a:r>
            <a:r>
              <a:rPr lang="nl-NL" sz="2000" b="1" dirty="0"/>
              <a:t>toetsingskader</a:t>
            </a:r>
            <a:r>
              <a:rPr lang="nl-NL" sz="2000" dirty="0"/>
              <a:t> van de Inspectie Overheidsinformatie en Erfgoed  </a:t>
            </a:r>
          </a:p>
          <a:p>
            <a:r>
              <a:rPr lang="nl-NL" sz="2000" dirty="0"/>
              <a:t>=&gt; Deze zijn samengevoegd tot één nulmeting. </a:t>
            </a:r>
          </a:p>
          <a:p>
            <a:endParaRPr lang="nl-NL" sz="2000" dirty="0"/>
          </a:p>
          <a:p>
            <a:r>
              <a:rPr lang="nl-NL" sz="2000" dirty="0"/>
              <a:t>We verwachten van de organisaties dat zij naar aanleiding van het actieplan Open op Orde acties gaan ondernemen die een vertaling zijn van de generieke acties uit het actieplan naar hun eigen, specifieke situatie. De nulmeting laat de vorderingen op die specifieke situaties binnen de organisaties zien.</a:t>
            </a:r>
          </a:p>
        </p:txBody>
      </p:sp>
    </p:spTree>
    <p:extLst>
      <p:ext uri="{BB962C8B-B14F-4D97-AF65-F5344CB8AC3E}">
        <p14:creationId xmlns:p14="http://schemas.microsoft.com/office/powerpoint/2010/main" val="66089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15925" y="314512"/>
            <a:ext cx="10923588" cy="948047"/>
          </a:xfrm>
        </p:spPr>
        <p:txBody>
          <a:bodyPr/>
          <a:lstStyle/>
          <a:p>
            <a:r>
              <a:rPr lang="nl-NL" dirty="0"/>
              <a:t>Opbouw nulmeting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12</a:t>
            </a:fld>
            <a:endParaRPr lang="nl-NL" dirty="0"/>
          </a:p>
        </p:txBody>
      </p:sp>
      <p:sp>
        <p:nvSpPr>
          <p:cNvPr id="13" name="Tekstvak 12"/>
          <p:cNvSpPr txBox="1"/>
          <p:nvPr/>
        </p:nvSpPr>
        <p:spPr>
          <a:xfrm>
            <a:off x="415925" y="1536174"/>
            <a:ext cx="10923588" cy="3785652"/>
          </a:xfrm>
          <a:prstGeom prst="rect">
            <a:avLst/>
          </a:prstGeom>
          <a:noFill/>
        </p:spPr>
        <p:txBody>
          <a:bodyPr wrap="square" rtlCol="0">
            <a:spAutoFit/>
          </a:bodyPr>
          <a:lstStyle/>
          <a:p>
            <a:r>
              <a:rPr lang="nl-NL" sz="2000" dirty="0"/>
              <a:t>Hoofddoel  				vraag 1 t/m 5 </a:t>
            </a:r>
          </a:p>
          <a:p>
            <a:r>
              <a:rPr lang="nl-NL" sz="2000" dirty="0"/>
              <a:t>Professionals 				vraag 6 t/m 11  </a:t>
            </a:r>
          </a:p>
          <a:p>
            <a:r>
              <a:rPr lang="nl-NL" sz="2000" dirty="0"/>
              <a:t>Volume en aard van informatie  	vraag 12 t/m 20</a:t>
            </a:r>
          </a:p>
          <a:p>
            <a:r>
              <a:rPr lang="nl-NL" sz="2000" dirty="0"/>
              <a:t>Informatiesystemen  		 	vraag 21 t/m 24</a:t>
            </a:r>
          </a:p>
          <a:p>
            <a:r>
              <a:rPr lang="nl-NL" sz="2000" dirty="0"/>
              <a:t>Bestuur en naleving  	 		vraag 25 t/m 31</a:t>
            </a:r>
          </a:p>
          <a:p>
            <a:endParaRPr lang="en-US" sz="2000" dirty="0"/>
          </a:p>
          <a:p>
            <a:r>
              <a:rPr lang="en-US" sz="2000" dirty="0" err="1"/>
              <a:t>Vraagstelling</a:t>
            </a:r>
            <a:r>
              <a:rPr lang="en-US" sz="2000" dirty="0"/>
              <a:t> is </a:t>
            </a:r>
            <a:r>
              <a:rPr lang="en-US" sz="2000" b="1" dirty="0" err="1"/>
              <a:t>kwalitatief</a:t>
            </a:r>
            <a:r>
              <a:rPr lang="en-US" sz="2000" dirty="0"/>
              <a:t> en </a:t>
            </a:r>
            <a:r>
              <a:rPr lang="en-US" sz="2000" dirty="0" err="1"/>
              <a:t>vraagt</a:t>
            </a:r>
            <a:r>
              <a:rPr lang="en-US" sz="2000" dirty="0"/>
              <a:t> </a:t>
            </a:r>
            <a:r>
              <a:rPr lang="en-US" sz="2000" dirty="0" err="1"/>
              <a:t>daarmee</a:t>
            </a:r>
            <a:r>
              <a:rPr lang="en-US" sz="2000" dirty="0"/>
              <a:t> </a:t>
            </a:r>
            <a:r>
              <a:rPr lang="en-US" sz="2000" dirty="0" err="1"/>
              <a:t>beperkte</a:t>
            </a:r>
            <a:r>
              <a:rPr lang="en-US" sz="2000" dirty="0"/>
              <a:t> </a:t>
            </a:r>
            <a:r>
              <a:rPr lang="en-US" sz="2000" dirty="0" err="1"/>
              <a:t>inspanning</a:t>
            </a:r>
            <a:r>
              <a:rPr lang="en-US" sz="2000" dirty="0"/>
              <a:t> </a:t>
            </a:r>
            <a:r>
              <a:rPr lang="en-US" sz="2000" dirty="0" err="1"/>
              <a:t>voor</a:t>
            </a:r>
            <a:r>
              <a:rPr lang="en-US" sz="2000" dirty="0"/>
              <a:t> </a:t>
            </a:r>
            <a:r>
              <a:rPr lang="en-US" sz="2000" dirty="0" err="1"/>
              <a:t>beantwoording</a:t>
            </a:r>
            <a:r>
              <a:rPr lang="en-US" sz="2000" dirty="0"/>
              <a:t>.</a:t>
            </a:r>
          </a:p>
          <a:p>
            <a:endParaRPr lang="en-US" sz="2000" dirty="0"/>
          </a:p>
          <a:p>
            <a:r>
              <a:rPr lang="en-US" sz="2000" dirty="0" err="1"/>
              <a:t>Antwoordmogelijkheden</a:t>
            </a:r>
            <a:r>
              <a:rPr lang="en-US" sz="2000" dirty="0"/>
              <a:t> </a:t>
            </a:r>
            <a:r>
              <a:rPr lang="en-US" sz="2000" dirty="0" err="1"/>
              <a:t>zijn</a:t>
            </a:r>
            <a:r>
              <a:rPr lang="en-US" sz="2000" dirty="0"/>
              <a:t> </a:t>
            </a:r>
            <a:r>
              <a:rPr lang="en-US" sz="2000" dirty="0" err="1"/>
              <a:t>onderverdeeld</a:t>
            </a:r>
            <a:r>
              <a:rPr lang="en-US" sz="2000" dirty="0"/>
              <a:t> in </a:t>
            </a:r>
            <a:r>
              <a:rPr lang="en-US" sz="2000" b="1" dirty="0" err="1"/>
              <a:t>volwassenheidsniveau’s</a:t>
            </a:r>
            <a:r>
              <a:rPr lang="en-US" sz="2000" dirty="0"/>
              <a:t>.</a:t>
            </a:r>
          </a:p>
          <a:p>
            <a:r>
              <a:rPr lang="en-US" sz="2000" dirty="0" err="1"/>
              <a:t>Hierna</a:t>
            </a:r>
            <a:r>
              <a:rPr lang="en-US" sz="2000" dirty="0"/>
              <a:t> </a:t>
            </a:r>
            <a:r>
              <a:rPr lang="en-US" sz="2000" dirty="0" err="1"/>
              <a:t>volgen</a:t>
            </a:r>
            <a:r>
              <a:rPr lang="en-US" sz="2000" dirty="0"/>
              <a:t> </a:t>
            </a:r>
            <a:r>
              <a:rPr lang="en-US" sz="2000" dirty="0" err="1"/>
              <a:t>een</a:t>
            </a:r>
            <a:r>
              <a:rPr lang="en-US" sz="2000" dirty="0"/>
              <a:t> </a:t>
            </a:r>
            <a:r>
              <a:rPr lang="en-US" sz="2000" dirty="0" err="1"/>
              <a:t>aantal</a:t>
            </a:r>
            <a:r>
              <a:rPr lang="en-US" sz="2000" dirty="0"/>
              <a:t> </a:t>
            </a:r>
            <a:r>
              <a:rPr lang="en-US" sz="2000" dirty="0" err="1"/>
              <a:t>voorbeelden</a:t>
            </a:r>
            <a:r>
              <a:rPr lang="en-US" sz="2000" dirty="0"/>
              <a:t> </a:t>
            </a:r>
            <a:r>
              <a:rPr lang="en-US" sz="2000" dirty="0" err="1"/>
              <a:t>uit</a:t>
            </a:r>
            <a:r>
              <a:rPr lang="en-US" sz="2000" dirty="0"/>
              <a:t> de </a:t>
            </a:r>
            <a:r>
              <a:rPr lang="en-US" sz="2000" dirty="0" err="1"/>
              <a:t>lijst</a:t>
            </a:r>
            <a:r>
              <a:rPr lang="en-US" sz="2000" dirty="0"/>
              <a:t>.</a:t>
            </a:r>
          </a:p>
          <a:p>
            <a:endParaRPr lang="nl-NL" sz="2000" dirty="0"/>
          </a:p>
        </p:txBody>
      </p:sp>
    </p:spTree>
    <p:extLst>
      <p:ext uri="{BB962C8B-B14F-4D97-AF65-F5344CB8AC3E}">
        <p14:creationId xmlns:p14="http://schemas.microsoft.com/office/powerpoint/2010/main" val="84507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15925" y="314512"/>
            <a:ext cx="10923588" cy="948047"/>
          </a:xfrm>
        </p:spPr>
        <p:txBody>
          <a:bodyPr/>
          <a:lstStyle/>
          <a:p>
            <a:r>
              <a:rPr lang="nl-NL" dirty="0"/>
              <a:t>Wat is een DIN? (oorsprong en functie)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13</a:t>
            </a:fld>
            <a:endParaRPr lang="nl-NL" dirty="0"/>
          </a:p>
        </p:txBody>
      </p:sp>
      <p:sp>
        <p:nvSpPr>
          <p:cNvPr id="3" name="Rechthoek 2">
            <a:extLst>
              <a:ext uri="{FF2B5EF4-FFF2-40B4-BE49-F238E27FC236}">
                <a16:creationId xmlns:a16="http://schemas.microsoft.com/office/drawing/2014/main" id="{FFA4B434-2EAA-45C1-B490-8DC4F7DE1049}"/>
              </a:ext>
            </a:extLst>
          </p:cNvPr>
          <p:cNvSpPr/>
          <p:nvPr/>
        </p:nvSpPr>
        <p:spPr>
          <a:xfrm>
            <a:off x="415925" y="1690062"/>
            <a:ext cx="9671050" cy="3477875"/>
          </a:xfrm>
          <a:prstGeom prst="rect">
            <a:avLst/>
          </a:prstGeom>
        </p:spPr>
        <p:txBody>
          <a:bodyPr wrap="square">
            <a:spAutoFit/>
          </a:bodyPr>
          <a:lstStyle/>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DIN staat voor Doelen-Inspanningen-Netwerk</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Dit is een overzicht van een programma op drie niveaus:</a:t>
            </a:r>
            <a:br>
              <a:rPr lang="nl-NL" sz="2000" dirty="0">
                <a:solidFill>
                  <a:srgbClr val="000000"/>
                </a:solidFill>
              </a:rPr>
            </a:br>
            <a:r>
              <a:rPr lang="nl-NL" sz="2000" dirty="0">
                <a:solidFill>
                  <a:srgbClr val="000000"/>
                </a:solidFill>
              </a:rPr>
              <a:t>- alle acties/projecten/interventies (inspanningen)</a:t>
            </a:r>
            <a:br>
              <a:rPr lang="nl-NL" sz="2000" dirty="0">
                <a:solidFill>
                  <a:srgbClr val="000000"/>
                </a:solidFill>
              </a:rPr>
            </a:br>
            <a:r>
              <a:rPr lang="nl-NL" sz="2000" dirty="0">
                <a:solidFill>
                  <a:srgbClr val="000000"/>
                </a:solidFill>
              </a:rPr>
              <a:t>- die bepaalde veranderingen moeten realiseren (veranderdoelen)</a:t>
            </a:r>
            <a:br>
              <a:rPr lang="nl-NL" sz="2000" dirty="0">
                <a:solidFill>
                  <a:srgbClr val="000000"/>
                </a:solidFill>
              </a:rPr>
            </a:br>
            <a:r>
              <a:rPr lang="nl-NL" sz="2000" dirty="0">
                <a:solidFill>
                  <a:srgbClr val="000000"/>
                </a:solidFill>
              </a:rPr>
              <a:t>- die in samenhang tot een beoogd effect leiden (het hoofddoel)</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Oorsprong: programmamanagement</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Functie: programmeren en bijsturen (het in samenhang sturen op het bereiken van doelen via verschillende acties)</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Tevens gebruikt voor inzichtelijk maken van de interventielogica voor beleidsontwikkeling en beleidsevaluatie</a:t>
            </a:r>
          </a:p>
        </p:txBody>
      </p:sp>
    </p:spTree>
    <p:extLst>
      <p:ext uri="{BB962C8B-B14F-4D97-AF65-F5344CB8AC3E}">
        <p14:creationId xmlns:p14="http://schemas.microsoft.com/office/powerpoint/2010/main" val="22231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6"/>
          </p:nvPr>
        </p:nvSpPr>
        <p:spPr/>
        <p:txBody>
          <a:bodyPr/>
          <a:lstStyle/>
          <a:p>
            <a:fld id="{10A0A6AF-03C5-477E-939A-E28F7E7F05EA}" type="slidenum">
              <a:rPr lang="nl-NL" smtClean="0"/>
              <a:pPr/>
              <a:t>14</a:t>
            </a:fld>
            <a:endParaRPr lang="nl-NL" dirty="0"/>
          </a:p>
        </p:txBody>
      </p:sp>
      <p:pic>
        <p:nvPicPr>
          <p:cNvPr id="7" name="Tijdelijke aanduiding voor inhoud 6" descr="https://hutspot.nl/wp-content/uploads/2019/04/Voorbeeld-DIN-.001.jpeg"/>
          <p:cNvPicPr>
            <a:picLocks noGrp="1"/>
          </p:cNvPicPr>
          <p:nvPr>
            <p:ph sz="quarter" idx="13"/>
          </p:nvPr>
        </p:nvPicPr>
        <p:blipFill>
          <a:blip r:embed="rId2" r:link="rId3">
            <a:extLst>
              <a:ext uri="{28A0092B-C50C-407E-A947-70E740481C1C}">
                <a14:useLocalDpi xmlns:a14="http://schemas.microsoft.com/office/drawing/2010/main" val="0"/>
              </a:ext>
            </a:extLst>
          </a:blip>
          <a:srcRect/>
          <a:stretch>
            <a:fillRect/>
          </a:stretch>
        </p:blipFill>
        <p:spPr bwMode="auto">
          <a:xfrm>
            <a:off x="345440" y="284480"/>
            <a:ext cx="10774844" cy="5644372"/>
          </a:xfrm>
          <a:prstGeom prst="rect">
            <a:avLst/>
          </a:prstGeom>
          <a:noFill/>
          <a:ln>
            <a:noFill/>
          </a:ln>
        </p:spPr>
      </p:pic>
    </p:spTree>
    <p:extLst>
      <p:ext uri="{BB962C8B-B14F-4D97-AF65-F5344CB8AC3E}">
        <p14:creationId xmlns:p14="http://schemas.microsoft.com/office/powerpoint/2010/main" val="15153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Programmeren </a:t>
            </a:r>
          </a:p>
        </p:txBody>
      </p:sp>
      <p:sp>
        <p:nvSpPr>
          <p:cNvPr id="3" name="Tijdelijke aanduiding voor inhoud 2"/>
          <p:cNvSpPr>
            <a:spLocks noGrp="1"/>
          </p:cNvSpPr>
          <p:nvPr>
            <p:ph sz="quarter" idx="13"/>
          </p:nvPr>
        </p:nvSpPr>
        <p:spPr/>
        <p:txBody>
          <a:bodyPr>
            <a:normAutofit/>
          </a:bodyPr>
          <a:lstStyle/>
          <a:p>
            <a:r>
              <a:rPr lang="nl-NL" dirty="0"/>
              <a:t>Doelen expliciteren + bepalen hoe deze te realiseren</a:t>
            </a:r>
          </a:p>
          <a:p>
            <a:r>
              <a:rPr lang="nl-NL" dirty="0"/>
              <a:t>Basis voor DIN-IHH: Generieke analyse in Open op Orde</a:t>
            </a:r>
          </a:p>
          <a:p>
            <a:r>
              <a:rPr lang="nl-NL" dirty="0"/>
              <a:t>Hoofddoel (beoogd effect):</a:t>
            </a:r>
          </a:p>
          <a:p>
            <a:endParaRPr lang="nl-NL" dirty="0"/>
          </a:p>
          <a:p>
            <a:endParaRPr lang="nl-NL" dirty="0"/>
          </a:p>
          <a:p>
            <a:endParaRPr lang="nl-NL" dirty="0"/>
          </a:p>
          <a:p>
            <a:endParaRPr lang="nl-NL" dirty="0"/>
          </a:p>
          <a:p>
            <a:r>
              <a:rPr lang="nl-NL" dirty="0"/>
              <a:t>NB. Definities staan toegelicht in bijlage 2 (BIHR, DUTO)</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15</a:t>
            </a:fld>
            <a:endParaRPr lang="nl-NL" dirty="0"/>
          </a:p>
        </p:txBody>
      </p:sp>
      <p:pic>
        <p:nvPicPr>
          <p:cNvPr id="7" name="Afbeelding 6"/>
          <p:cNvPicPr>
            <a:picLocks noChangeAspect="1"/>
          </p:cNvPicPr>
          <p:nvPr/>
        </p:nvPicPr>
        <p:blipFill>
          <a:blip r:embed="rId2"/>
          <a:stretch>
            <a:fillRect/>
          </a:stretch>
        </p:blipFill>
        <p:spPr>
          <a:xfrm>
            <a:off x="873760" y="3639344"/>
            <a:ext cx="9997440" cy="1972469"/>
          </a:xfrm>
          <a:prstGeom prst="rect">
            <a:avLst/>
          </a:prstGeom>
        </p:spPr>
      </p:pic>
    </p:spTree>
    <p:extLst>
      <p:ext uri="{BB962C8B-B14F-4D97-AF65-F5344CB8AC3E}">
        <p14:creationId xmlns:p14="http://schemas.microsoft.com/office/powerpoint/2010/main" val="2024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Programmeren (actielijnen)</a:t>
            </a:r>
          </a:p>
        </p:txBody>
      </p:sp>
      <p:sp>
        <p:nvSpPr>
          <p:cNvPr id="3" name="Tijdelijke aanduiding voor inhoud 2"/>
          <p:cNvSpPr>
            <a:spLocks noGrp="1"/>
          </p:cNvSpPr>
          <p:nvPr>
            <p:ph sz="quarter" idx="13"/>
          </p:nvPr>
        </p:nvSpPr>
        <p:spPr/>
        <p:txBody>
          <a:bodyPr/>
          <a:lstStyle/>
          <a:p>
            <a:pPr lvl="0"/>
            <a:r>
              <a:rPr lang="nl-NL" dirty="0">
                <a:solidFill>
                  <a:srgbClr val="000000"/>
                </a:solidFill>
              </a:rPr>
              <a:t>Hoe te realiseren?: 4 actielijnen, bestaande uit concrete acties (inspanningen) en daarmee te realiseren verbeteringen (visie = verbeterdoelen)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16</a:t>
            </a:fld>
            <a:endParaRPr lang="nl-NL" dirty="0"/>
          </a:p>
        </p:txBody>
      </p:sp>
      <p:pic>
        <p:nvPicPr>
          <p:cNvPr id="7" name="Afbeelding 6"/>
          <p:cNvPicPr>
            <a:picLocks noChangeAspect="1"/>
          </p:cNvPicPr>
          <p:nvPr/>
        </p:nvPicPr>
        <p:blipFill>
          <a:blip r:embed="rId2"/>
          <a:stretch>
            <a:fillRect/>
          </a:stretch>
        </p:blipFill>
        <p:spPr>
          <a:xfrm>
            <a:off x="934720" y="3251200"/>
            <a:ext cx="9916159" cy="3434528"/>
          </a:xfrm>
          <a:prstGeom prst="rect">
            <a:avLst/>
          </a:prstGeom>
        </p:spPr>
      </p:pic>
    </p:spTree>
    <p:extLst>
      <p:ext uri="{BB962C8B-B14F-4D97-AF65-F5344CB8AC3E}">
        <p14:creationId xmlns:p14="http://schemas.microsoft.com/office/powerpoint/2010/main" val="422775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ig bijschrift 5"/>
          <p:cNvSpPr/>
          <p:nvPr/>
        </p:nvSpPr>
        <p:spPr>
          <a:xfrm>
            <a:off x="314146" y="1278443"/>
            <a:ext cx="914400" cy="606824"/>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Hoofddoel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IHH</a:t>
            </a:r>
          </a:p>
        </p:txBody>
      </p:sp>
      <p:sp>
        <p:nvSpPr>
          <p:cNvPr id="14" name="Rechthoekig bijschrift 13"/>
          <p:cNvSpPr/>
          <p:nvPr/>
        </p:nvSpPr>
        <p:spPr>
          <a:xfrm>
            <a:off x="318904" y="2134193"/>
            <a:ext cx="914400" cy="612648"/>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Verbeter-doelen IHH</a:t>
            </a:r>
          </a:p>
        </p:txBody>
      </p:sp>
      <p:sp>
        <p:nvSpPr>
          <p:cNvPr id="16" name="Rechthoekig bijschrift 15"/>
          <p:cNvSpPr/>
          <p:nvPr/>
        </p:nvSpPr>
        <p:spPr>
          <a:xfrm>
            <a:off x="314146" y="4553411"/>
            <a:ext cx="914400" cy="612648"/>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Instru-menten</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(acties IHH)</a:t>
            </a:r>
          </a:p>
        </p:txBody>
      </p:sp>
      <p:sp>
        <p:nvSpPr>
          <p:cNvPr id="17" name="Ovaal 16"/>
          <p:cNvSpPr/>
          <p:nvPr/>
        </p:nvSpPr>
        <p:spPr>
          <a:xfrm>
            <a:off x="1474669" y="2071033"/>
            <a:ext cx="2385377" cy="5300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Professionals (meer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capa-citeit</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en kwaliteit voor IHH) </a:t>
            </a:r>
          </a:p>
        </p:txBody>
      </p:sp>
      <p:sp>
        <p:nvSpPr>
          <p:cNvPr id="19" name="Ovaal 18"/>
          <p:cNvSpPr/>
          <p:nvPr/>
        </p:nvSpPr>
        <p:spPr>
          <a:xfrm>
            <a:off x="4088295" y="2084284"/>
            <a:ext cx="2431775"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Beter beheersen volume en aard informatie </a:t>
            </a:r>
          </a:p>
        </p:txBody>
      </p:sp>
      <p:sp>
        <p:nvSpPr>
          <p:cNvPr id="20" name="Ovaal 19"/>
          <p:cNvSpPr/>
          <p:nvPr/>
        </p:nvSpPr>
        <p:spPr>
          <a:xfrm>
            <a:off x="6716685" y="2084298"/>
            <a:ext cx="2431775"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Informatiesystemen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onder-steunen</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IHH-doelen beter</a:t>
            </a:r>
          </a:p>
        </p:txBody>
      </p:sp>
      <p:sp>
        <p:nvSpPr>
          <p:cNvPr id="21" name="Ovaal 20"/>
          <p:cNvSpPr/>
          <p:nvPr/>
        </p:nvSpPr>
        <p:spPr>
          <a:xfrm>
            <a:off x="9345075" y="2084284"/>
            <a:ext cx="2217476"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4:</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Betere sturing en naleving (gericht op IHH-doelen)</a:t>
            </a:r>
          </a:p>
        </p:txBody>
      </p:sp>
      <p:sp>
        <p:nvSpPr>
          <p:cNvPr id="37" name="Rechthoek 36"/>
          <p:cNvSpPr/>
          <p:nvPr/>
        </p:nvSpPr>
        <p:spPr>
          <a:xfrm>
            <a:off x="316884" y="7192"/>
            <a:ext cx="1330201" cy="3249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panose="020F0502020204030204"/>
                <a:ea typeface="+mn-ea"/>
                <a:cs typeface="+mn-cs"/>
              </a:rPr>
              <a:t>DIN Actieplan IHH</a:t>
            </a:r>
          </a:p>
        </p:txBody>
      </p:sp>
      <p:sp>
        <p:nvSpPr>
          <p:cNvPr id="38" name="Rechthoek 37"/>
          <p:cNvSpPr/>
          <p:nvPr/>
        </p:nvSpPr>
        <p:spPr>
          <a:xfrm>
            <a:off x="1375604" y="2626825"/>
            <a:ext cx="2574430" cy="4658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1.1. Voldoende goed opgeleide informatiebeheer professionals  (kwalitatief en kwantitatief)</a:t>
            </a:r>
          </a:p>
        </p:txBody>
      </p:sp>
      <p:sp>
        <p:nvSpPr>
          <p:cNvPr id="39" name="Rechthoek 38"/>
          <p:cNvSpPr/>
          <p:nvPr/>
        </p:nvSpPr>
        <p:spPr>
          <a:xfrm>
            <a:off x="1375604" y="3137819"/>
            <a:ext cx="2574430" cy="4692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1.2. ICT-professionals hebben voldoende kennis over informatiebeheer</a:t>
            </a:r>
          </a:p>
        </p:txBody>
      </p:sp>
      <p:sp>
        <p:nvSpPr>
          <p:cNvPr id="40" name="Rechthoek 39"/>
          <p:cNvSpPr/>
          <p:nvPr/>
        </p:nvSpPr>
        <p:spPr>
          <a:xfrm>
            <a:off x="1375604" y="3661684"/>
            <a:ext cx="2574430" cy="528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1.3. ambtenaren (primaire proces) nemen verantwoordelijkheid en worden ondersteund (met advies en gebruiksvriendelijke systemen) </a:t>
            </a:r>
          </a:p>
        </p:txBody>
      </p:sp>
      <p:sp>
        <p:nvSpPr>
          <p:cNvPr id="54" name="Rechthoek 53"/>
          <p:cNvSpPr/>
          <p:nvPr/>
        </p:nvSpPr>
        <p:spPr>
          <a:xfrm>
            <a:off x="1515206" y="4545156"/>
            <a:ext cx="2199130"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1.A. Extra capaciteit (strategisch, tactisch, operationeel)</a:t>
            </a:r>
          </a:p>
        </p:txBody>
      </p:sp>
      <p:sp>
        <p:nvSpPr>
          <p:cNvPr id="55" name="Rechthoek 54"/>
          <p:cNvSpPr/>
          <p:nvPr/>
        </p:nvSpPr>
        <p:spPr>
          <a:xfrm>
            <a:off x="1515206" y="4905402"/>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1.B. Strategisch P-Plan gericht op Kennisontwikkeling)</a:t>
            </a:r>
          </a:p>
        </p:txBody>
      </p:sp>
      <p:sp>
        <p:nvSpPr>
          <p:cNvPr id="56" name="Rechthoek 55"/>
          <p:cNvSpPr/>
          <p:nvPr/>
        </p:nvSpPr>
        <p:spPr>
          <a:xfrm>
            <a:off x="1515206" y="5278912"/>
            <a:ext cx="2199130"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1.C. Capaciteit en kennis in flexibele schil en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SSO’s</a:t>
            </a: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hthoek 56"/>
          <p:cNvSpPr/>
          <p:nvPr/>
        </p:nvSpPr>
        <p:spPr>
          <a:xfrm>
            <a:off x="1515206" y="5652422"/>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1.D. Investeren in ambtenaren langs lijn weten, doen, kunnen, naleven</a:t>
            </a:r>
          </a:p>
        </p:txBody>
      </p:sp>
      <p:sp>
        <p:nvSpPr>
          <p:cNvPr id="58" name="Rechthoek 57"/>
          <p:cNvSpPr/>
          <p:nvPr/>
        </p:nvSpPr>
        <p:spPr>
          <a:xfrm>
            <a:off x="4204662" y="4540357"/>
            <a:ext cx="2191988" cy="3106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2.A.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taskfore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voor standaardisatie werkprocessen</a:t>
            </a:r>
          </a:p>
        </p:txBody>
      </p:sp>
      <p:sp>
        <p:nvSpPr>
          <p:cNvPr id="59" name="Rechthoek 58"/>
          <p:cNvSpPr/>
          <p:nvPr/>
        </p:nvSpPr>
        <p:spPr>
          <a:xfrm>
            <a:off x="4204662" y="4886346"/>
            <a:ext cx="2200206"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2.B. Onbeheerde digitale data in beheer brengen (e-mails,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1" name="Rechthoek 60"/>
          <p:cNvSpPr/>
          <p:nvPr/>
        </p:nvSpPr>
        <p:spPr>
          <a:xfrm>
            <a:off x="4154727" y="2636301"/>
            <a:ext cx="2324737" cy="3130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2.1. het is duidelijk welke informatie bewaard en toegankelijk moet blijven </a:t>
            </a:r>
          </a:p>
        </p:txBody>
      </p:sp>
      <p:sp>
        <p:nvSpPr>
          <p:cNvPr id="62" name="Rechthoek 61"/>
          <p:cNvSpPr/>
          <p:nvPr/>
        </p:nvSpPr>
        <p:spPr>
          <a:xfrm>
            <a:off x="6716685" y="2649257"/>
            <a:ext cx="243177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3.1. I-systemen ondersteunen organisatie en  medewerkers  optimaal bij IHH  </a:t>
            </a:r>
          </a:p>
        </p:txBody>
      </p:sp>
      <p:sp>
        <p:nvSpPr>
          <p:cNvPr id="63" name="Rechthoek 62"/>
          <p:cNvSpPr/>
          <p:nvPr/>
        </p:nvSpPr>
        <p:spPr>
          <a:xfrm>
            <a:off x="9450600" y="2652890"/>
            <a:ext cx="200642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 heldere sturing op IHH via verschillende disciplines </a:t>
            </a:r>
          </a:p>
        </p:txBody>
      </p:sp>
      <p:sp>
        <p:nvSpPr>
          <p:cNvPr id="64" name="Rechthoek 63"/>
          <p:cNvSpPr/>
          <p:nvPr/>
        </p:nvSpPr>
        <p:spPr>
          <a:xfrm>
            <a:off x="4154727" y="3000846"/>
            <a:ext cx="2321674" cy="3678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2.2. instrumenten zijn beschikbaar om onderzoek te doen in veel informatie</a:t>
            </a:r>
          </a:p>
        </p:txBody>
      </p:sp>
      <p:sp>
        <p:nvSpPr>
          <p:cNvPr id="65" name="Rechthoek 64"/>
          <p:cNvSpPr/>
          <p:nvPr/>
        </p:nvSpPr>
        <p:spPr>
          <a:xfrm>
            <a:off x="6716685" y="3091089"/>
            <a:ext cx="241934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3.2. IT-landschap duurzaam toegankelijk, voldoet aan kwaliteitseisen,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interoperabel</a:t>
            </a:r>
            <a:endPar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6" name="Rechthoek 65"/>
          <p:cNvSpPr/>
          <p:nvPr/>
        </p:nvSpPr>
        <p:spPr>
          <a:xfrm>
            <a:off x="9454092" y="3131415"/>
            <a:ext cx="2002933" cy="4222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4.2. overzicht in input, output en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outcome</a:t>
            </a:r>
            <a:endPar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7" name="Rechthoek 66"/>
          <p:cNvSpPr/>
          <p:nvPr/>
        </p:nvSpPr>
        <p:spPr>
          <a:xfrm>
            <a:off x="4151664" y="3396158"/>
            <a:ext cx="2324737" cy="446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2.3. informatie in nieuwe media is duurzaam toegankelijk (websites, chat, e-mail,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social</a:t>
            </a: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media) </a:t>
            </a:r>
          </a:p>
        </p:txBody>
      </p:sp>
      <p:sp>
        <p:nvSpPr>
          <p:cNvPr id="68" name="Rechthoek 67"/>
          <p:cNvSpPr/>
          <p:nvPr/>
        </p:nvSpPr>
        <p:spPr>
          <a:xfrm>
            <a:off x="6716684" y="3543256"/>
            <a:ext cx="2431775" cy="2848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3.3. uniformiteit en standaardisatie</a:t>
            </a:r>
          </a:p>
        </p:txBody>
      </p:sp>
      <p:sp>
        <p:nvSpPr>
          <p:cNvPr id="69" name="Rechthoek 68"/>
          <p:cNvSpPr/>
          <p:nvPr/>
        </p:nvSpPr>
        <p:spPr>
          <a:xfrm>
            <a:off x="9454092" y="3662596"/>
            <a:ext cx="2002933" cy="4708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4.3. passende P&amp;C instrumenten die organisatie scherp houden</a:t>
            </a:r>
          </a:p>
        </p:txBody>
      </p:sp>
      <p:sp>
        <p:nvSpPr>
          <p:cNvPr id="70" name="Rechthoek 69"/>
          <p:cNvSpPr/>
          <p:nvPr/>
        </p:nvSpPr>
        <p:spPr>
          <a:xfrm>
            <a:off x="6715035" y="3900044"/>
            <a:ext cx="2433424" cy="2825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3.4. archivering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by</a:t>
            </a: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design (nieuwe systemen)</a:t>
            </a:r>
          </a:p>
        </p:txBody>
      </p:sp>
      <p:sp>
        <p:nvSpPr>
          <p:cNvPr id="72" name="Rechthoek 71"/>
          <p:cNvSpPr/>
          <p:nvPr/>
        </p:nvSpPr>
        <p:spPr>
          <a:xfrm>
            <a:off x="4204662" y="5253401"/>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2.C.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checklist voor duurzaam digitaal beheer:</a:t>
            </a:r>
          </a:p>
        </p:txBody>
      </p:sp>
      <p:sp>
        <p:nvSpPr>
          <p:cNvPr id="73" name="Rechthoek 72"/>
          <p:cNvSpPr/>
          <p:nvPr/>
        </p:nvSpPr>
        <p:spPr>
          <a:xfrm>
            <a:off x="4204662" y="5620457"/>
            <a:ext cx="2200206"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2.D. Toetsingskader IHH in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uitoveringstoets</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opnemen</a:t>
            </a:r>
          </a:p>
        </p:txBody>
      </p:sp>
      <p:sp>
        <p:nvSpPr>
          <p:cNvPr id="74" name="Rechthoek 73"/>
          <p:cNvSpPr/>
          <p:nvPr/>
        </p:nvSpPr>
        <p:spPr>
          <a:xfrm>
            <a:off x="6845583" y="4545157"/>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3.A.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taskforce uniformiteit DMS en RMA systemen</a:t>
            </a:r>
          </a:p>
        </p:txBody>
      </p:sp>
      <p:sp>
        <p:nvSpPr>
          <p:cNvPr id="75" name="Rechthoek 74"/>
          <p:cNvSpPr/>
          <p:nvPr/>
        </p:nvSpPr>
        <p:spPr>
          <a:xfrm>
            <a:off x="6845583" y="4930180"/>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3.B.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commissie standaarden systemen en eisen I-huishouding </a:t>
            </a:r>
          </a:p>
        </p:txBody>
      </p:sp>
      <p:sp>
        <p:nvSpPr>
          <p:cNvPr id="76" name="Rechthoek 75"/>
          <p:cNvSpPr/>
          <p:nvPr/>
        </p:nvSpPr>
        <p:spPr>
          <a:xfrm>
            <a:off x="6845583" y="5305700"/>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3.C. Besluit Informatievoorziening vernieuwen (cf. Archiefwet,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Woo</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7" name="Rechthoek 76"/>
          <p:cNvSpPr/>
          <p:nvPr/>
        </p:nvSpPr>
        <p:spPr>
          <a:xfrm>
            <a:off x="9357009" y="4545157"/>
            <a:ext cx="2191988" cy="4848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4.A. aanstellen regeringscommissaris + functionaris per departement (aanpakken versnipperde sturing) </a:t>
            </a:r>
          </a:p>
        </p:txBody>
      </p:sp>
      <p:sp>
        <p:nvSpPr>
          <p:cNvPr id="79" name="Rechthoek 78"/>
          <p:cNvSpPr/>
          <p:nvPr/>
        </p:nvSpPr>
        <p:spPr>
          <a:xfrm>
            <a:off x="9354949" y="5087559"/>
            <a:ext cx="2191988" cy="4907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4.B.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Rijksbreed</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dashboard met indicatoren IHH  (+ continu verbeteren vio PDCA) </a:t>
            </a:r>
          </a:p>
        </p:txBody>
      </p:sp>
      <p:sp>
        <p:nvSpPr>
          <p:cNvPr id="78" name="Rechthoekig bijschrift 77"/>
          <p:cNvSpPr/>
          <p:nvPr/>
        </p:nvSpPr>
        <p:spPr>
          <a:xfrm>
            <a:off x="314146" y="533072"/>
            <a:ext cx="914400" cy="530462"/>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Samenhang Programma’s</a:t>
            </a:r>
          </a:p>
        </p:txBody>
      </p:sp>
      <p:sp>
        <p:nvSpPr>
          <p:cNvPr id="94" name="Ovaal 93"/>
          <p:cNvSpPr/>
          <p:nvPr/>
        </p:nvSpPr>
        <p:spPr>
          <a:xfrm>
            <a:off x="1957890" y="533072"/>
            <a:ext cx="2370464" cy="654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Informatieverstrekking (IV)</a:t>
            </a:r>
          </a:p>
        </p:txBody>
      </p:sp>
      <p:sp>
        <p:nvSpPr>
          <p:cNvPr id="95" name="Ovaal 94"/>
          <p:cNvSpPr/>
          <p:nvPr/>
        </p:nvSpPr>
        <p:spPr>
          <a:xfrm>
            <a:off x="8630573" y="520178"/>
            <a:ext cx="2542145" cy="654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Ambtelijk vakmanschap (AV)</a:t>
            </a:r>
          </a:p>
        </p:txBody>
      </p:sp>
      <p:sp>
        <p:nvSpPr>
          <p:cNvPr id="96" name="Ovaal 95"/>
          <p:cNvSpPr/>
          <p:nvPr/>
        </p:nvSpPr>
        <p:spPr>
          <a:xfrm>
            <a:off x="4689149" y="533072"/>
            <a:ext cx="3580630" cy="6541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Informatiehuishouding (IHH)</a:t>
            </a:r>
          </a:p>
        </p:txBody>
      </p:sp>
      <p:sp>
        <p:nvSpPr>
          <p:cNvPr id="97" name="Rechthoek 96"/>
          <p:cNvSpPr/>
          <p:nvPr/>
        </p:nvSpPr>
        <p:spPr>
          <a:xfrm>
            <a:off x="4598519" y="1124507"/>
            <a:ext cx="3739206" cy="7558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Als de basis op orde is dan is de informatie:</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 Volledig (conform selectie-eisen, inclusief nieuwe media)</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 Betrouwbaar (authentiek, controleerbaar, correcte substitutie). </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 Toegankelijk (vindbaar, uitwisselbaar, leesbaar, doorzoekbaar)</a:t>
            </a:r>
          </a:p>
        </p:txBody>
      </p:sp>
      <p:sp>
        <p:nvSpPr>
          <p:cNvPr id="103" name="Rechthoek 102"/>
          <p:cNvSpPr/>
          <p:nvPr/>
        </p:nvSpPr>
        <p:spPr>
          <a:xfrm>
            <a:off x="3004457" y="80806"/>
            <a:ext cx="6897189" cy="2747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Informatievoorziening op orde (actief openbaar maken, basis op orde, vakmanschap verzekerd)</a:t>
            </a:r>
          </a:p>
        </p:txBody>
      </p:sp>
      <p:sp>
        <p:nvSpPr>
          <p:cNvPr id="107" name="Pijl-rechts 106"/>
          <p:cNvSpPr/>
          <p:nvPr/>
        </p:nvSpPr>
        <p:spPr>
          <a:xfrm rot="18253212">
            <a:off x="3473450" y="212412"/>
            <a:ext cx="398038"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Pijl-rechts 107"/>
          <p:cNvSpPr/>
          <p:nvPr/>
        </p:nvSpPr>
        <p:spPr>
          <a:xfrm rot="16200000">
            <a:off x="6353882" y="218513"/>
            <a:ext cx="332376"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Pijl-rechts 108"/>
          <p:cNvSpPr/>
          <p:nvPr/>
        </p:nvSpPr>
        <p:spPr>
          <a:xfrm rot="14058331">
            <a:off x="8871238" y="200197"/>
            <a:ext cx="393558"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Pijl-rechts 109"/>
          <p:cNvSpPr/>
          <p:nvPr/>
        </p:nvSpPr>
        <p:spPr>
          <a:xfrm rot="20402822">
            <a:off x="3403340" y="1771542"/>
            <a:ext cx="1245767" cy="2177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Pijl-rechts 110"/>
          <p:cNvSpPr/>
          <p:nvPr/>
        </p:nvSpPr>
        <p:spPr>
          <a:xfrm rot="19511215">
            <a:off x="5722726" y="1891070"/>
            <a:ext cx="441586" cy="1774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Pijl-rechts 111"/>
          <p:cNvSpPr/>
          <p:nvPr/>
        </p:nvSpPr>
        <p:spPr>
          <a:xfrm rot="12856436">
            <a:off x="7192819" y="1871330"/>
            <a:ext cx="404778" cy="18440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Pijl-rechts 112"/>
          <p:cNvSpPr/>
          <p:nvPr/>
        </p:nvSpPr>
        <p:spPr>
          <a:xfrm rot="12018278">
            <a:off x="8305014" y="1834493"/>
            <a:ext cx="1301074" cy="19019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Pijl-rechts 113"/>
          <p:cNvSpPr/>
          <p:nvPr/>
        </p:nvSpPr>
        <p:spPr>
          <a:xfrm rot="16200000" flipV="1">
            <a:off x="1706012" y="429803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Pijl-rechts 114"/>
          <p:cNvSpPr/>
          <p:nvPr/>
        </p:nvSpPr>
        <p:spPr>
          <a:xfrm rot="16200000" flipV="1">
            <a:off x="9868479" y="431191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Pijl-rechts 115"/>
          <p:cNvSpPr/>
          <p:nvPr/>
        </p:nvSpPr>
        <p:spPr>
          <a:xfrm rot="16200000" flipV="1">
            <a:off x="7217109" y="4309566"/>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Pijl-rechts 116"/>
          <p:cNvSpPr/>
          <p:nvPr/>
        </p:nvSpPr>
        <p:spPr>
          <a:xfrm rot="16200000" flipV="1">
            <a:off x="4494090" y="43095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Pijl-rechts 117"/>
          <p:cNvSpPr/>
          <p:nvPr/>
        </p:nvSpPr>
        <p:spPr>
          <a:xfrm rot="16200000" flipV="1">
            <a:off x="10792755" y="4309550"/>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Pijl-rechts 118"/>
          <p:cNvSpPr/>
          <p:nvPr/>
        </p:nvSpPr>
        <p:spPr>
          <a:xfrm rot="16200000" flipV="1">
            <a:off x="2222454" y="4294645"/>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Pijl-rechts 119"/>
          <p:cNvSpPr/>
          <p:nvPr/>
        </p:nvSpPr>
        <p:spPr>
          <a:xfrm rot="16200000" flipV="1">
            <a:off x="2699303" y="4293279"/>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Pijl-rechts 120"/>
          <p:cNvSpPr/>
          <p:nvPr/>
        </p:nvSpPr>
        <p:spPr>
          <a:xfrm rot="16200000" flipV="1">
            <a:off x="3191710" y="430909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Pijl-rechts 121"/>
          <p:cNvSpPr/>
          <p:nvPr/>
        </p:nvSpPr>
        <p:spPr>
          <a:xfrm rot="16200000" flipV="1">
            <a:off x="5524579" y="430591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Pijl-rechts 122"/>
          <p:cNvSpPr/>
          <p:nvPr/>
        </p:nvSpPr>
        <p:spPr>
          <a:xfrm rot="16200000" flipV="1">
            <a:off x="4991394" y="4303300"/>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Pijl-rechts 123"/>
          <p:cNvSpPr/>
          <p:nvPr/>
        </p:nvSpPr>
        <p:spPr>
          <a:xfrm rot="16200000" flipV="1">
            <a:off x="6032345" y="430909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Pijl-rechts 125"/>
          <p:cNvSpPr/>
          <p:nvPr/>
        </p:nvSpPr>
        <p:spPr>
          <a:xfrm rot="16200000" flipV="1">
            <a:off x="8612451" y="43017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ijl-rechts 70"/>
          <p:cNvSpPr/>
          <p:nvPr/>
        </p:nvSpPr>
        <p:spPr>
          <a:xfrm rot="16200000" flipV="1">
            <a:off x="7879149" y="43017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hthoek 79"/>
          <p:cNvSpPr/>
          <p:nvPr/>
        </p:nvSpPr>
        <p:spPr>
          <a:xfrm>
            <a:off x="4151663" y="3878198"/>
            <a:ext cx="2326451" cy="311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2.4. Vernietiging en overbrenging van informatie vindt goed en tijdig plaats </a:t>
            </a:r>
          </a:p>
        </p:txBody>
      </p:sp>
      <p:sp>
        <p:nvSpPr>
          <p:cNvPr id="81" name="Rechthoek 80"/>
          <p:cNvSpPr/>
          <p:nvPr/>
        </p:nvSpPr>
        <p:spPr>
          <a:xfrm>
            <a:off x="1515206" y="6093548"/>
            <a:ext cx="10031731"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Vertaling generieke actielijnen naar concrete acties in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organisatiespecifieke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actieplannen</a:t>
            </a:r>
          </a:p>
        </p:txBody>
      </p:sp>
    </p:spTree>
    <p:extLst>
      <p:ext uri="{BB962C8B-B14F-4D97-AF65-F5344CB8AC3E}">
        <p14:creationId xmlns:p14="http://schemas.microsoft.com/office/powerpoint/2010/main" val="206818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Stap 1: Programmeren (</a:t>
            </a:r>
            <a:r>
              <a:rPr lang="nl-NL" dirty="0" err="1"/>
              <a:t>organisatiespecifiek</a:t>
            </a:r>
            <a:r>
              <a:rPr lang="nl-NL" dirty="0"/>
              <a:t>)</a:t>
            </a:r>
          </a:p>
        </p:txBody>
      </p:sp>
      <p:sp>
        <p:nvSpPr>
          <p:cNvPr id="3" name="Tijdelijke aanduiding voor inhoud 2"/>
          <p:cNvSpPr>
            <a:spLocks noGrp="1"/>
          </p:cNvSpPr>
          <p:nvPr>
            <p:ph sz="quarter" idx="13"/>
          </p:nvPr>
        </p:nvSpPr>
        <p:spPr/>
        <p:txBody>
          <a:bodyPr/>
          <a:lstStyle/>
          <a:p>
            <a:pPr lvl="0"/>
            <a:r>
              <a:rPr lang="nl-NL" dirty="0">
                <a:solidFill>
                  <a:srgbClr val="000000"/>
                </a:solidFill>
              </a:rPr>
              <a:t>Vervolgstap: generieke analyse </a:t>
            </a:r>
            <a:r>
              <a:rPr lang="nl-NL" dirty="0" err="1">
                <a:solidFill>
                  <a:srgbClr val="000000"/>
                </a:solidFill>
              </a:rPr>
              <a:t>doorvertalen</a:t>
            </a:r>
            <a:r>
              <a:rPr lang="nl-NL" dirty="0">
                <a:solidFill>
                  <a:srgbClr val="000000"/>
                </a:solidFill>
              </a:rPr>
              <a:t> naar organisatie-specifieke analyse + acties (eigen DIN o.b.v. eigen Actieplan)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18</a:t>
            </a:fld>
            <a:endParaRPr lang="nl-NL" dirty="0"/>
          </a:p>
        </p:txBody>
      </p:sp>
      <p:pic>
        <p:nvPicPr>
          <p:cNvPr id="7" name="Afbeelding 6"/>
          <p:cNvPicPr>
            <a:picLocks noChangeAspect="1"/>
          </p:cNvPicPr>
          <p:nvPr/>
        </p:nvPicPr>
        <p:blipFill>
          <a:blip r:embed="rId2"/>
          <a:stretch>
            <a:fillRect/>
          </a:stretch>
        </p:blipFill>
        <p:spPr>
          <a:xfrm>
            <a:off x="995680" y="3007360"/>
            <a:ext cx="9672320" cy="3489968"/>
          </a:xfrm>
          <a:prstGeom prst="rect">
            <a:avLst/>
          </a:prstGeom>
        </p:spPr>
      </p:pic>
    </p:spTree>
    <p:extLst>
      <p:ext uri="{BB962C8B-B14F-4D97-AF65-F5344CB8AC3E}">
        <p14:creationId xmlns:p14="http://schemas.microsoft.com/office/powerpoint/2010/main" val="237819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2: Meten</a:t>
            </a:r>
          </a:p>
        </p:txBody>
      </p:sp>
      <p:sp>
        <p:nvSpPr>
          <p:cNvPr id="3" name="Tijdelijke aanduiding voor inhoud 2"/>
          <p:cNvSpPr>
            <a:spLocks noGrp="1"/>
          </p:cNvSpPr>
          <p:nvPr>
            <p:ph sz="quarter" idx="13"/>
          </p:nvPr>
        </p:nvSpPr>
        <p:spPr/>
        <p:txBody>
          <a:bodyPr>
            <a:normAutofit/>
          </a:bodyPr>
          <a:lstStyle/>
          <a:p>
            <a:r>
              <a:rPr lang="nl-NL" dirty="0"/>
              <a:t>Indicatoren identificeren, bij voorkeur SMART</a:t>
            </a:r>
          </a:p>
          <a:p>
            <a:r>
              <a:rPr lang="nl-NL" dirty="0"/>
              <a:t>Op alle 3 niveaus van het DIN:</a:t>
            </a:r>
            <a:br>
              <a:rPr lang="nl-NL" dirty="0"/>
            </a:br>
            <a:r>
              <a:rPr lang="nl-NL" dirty="0"/>
              <a:t>- realisatie inspanningen (acties/projecten/interventies)</a:t>
            </a:r>
            <a:br>
              <a:rPr lang="nl-NL" dirty="0"/>
            </a:br>
            <a:r>
              <a:rPr lang="nl-NL" dirty="0"/>
              <a:t>- realisatie veranderdoelen</a:t>
            </a:r>
            <a:br>
              <a:rPr lang="nl-NL" dirty="0"/>
            </a:br>
            <a:r>
              <a:rPr lang="nl-NL" dirty="0"/>
              <a:t>- realisatie beoogd effect (einddoel)</a:t>
            </a:r>
          </a:p>
          <a:p>
            <a:r>
              <a:rPr lang="nl-NL" dirty="0"/>
              <a:t>Idealiter met </a:t>
            </a:r>
            <a:r>
              <a:rPr lang="nl-NL" dirty="0" err="1"/>
              <a:t>roadmap</a:t>
            </a:r>
            <a:r>
              <a:rPr lang="nl-NL" dirty="0"/>
              <a:t>: planning acties + beoogde tussendoelen / tussenresultaten</a:t>
            </a:r>
          </a:p>
          <a:p>
            <a:r>
              <a:rPr lang="nl-NL" dirty="0"/>
              <a:t>Op organisatieniveau: aansluiten bij de interne doorvertaling (t.b.v. interne sturing)</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19</a:t>
            </a:fld>
            <a:endParaRPr lang="nl-NL" dirty="0"/>
          </a:p>
        </p:txBody>
      </p:sp>
    </p:spTree>
    <p:extLst>
      <p:ext uri="{BB962C8B-B14F-4D97-AF65-F5344CB8AC3E}">
        <p14:creationId xmlns:p14="http://schemas.microsoft.com/office/powerpoint/2010/main" val="172109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567" r="18567"/>
          <a:stretch>
            <a:fillRect/>
          </a:stretch>
        </p:blipFill>
        <p:spPr/>
      </p:pic>
      <p:sp>
        <p:nvSpPr>
          <p:cNvPr id="7" name="Ondertitel 6"/>
          <p:cNvSpPr>
            <a:spLocks noGrp="1"/>
          </p:cNvSpPr>
          <p:nvPr>
            <p:ph type="body" sz="quarter" idx="13"/>
          </p:nvPr>
        </p:nvSpPr>
        <p:spPr>
          <a:xfrm>
            <a:off x="6554588" y="1944618"/>
            <a:ext cx="5004000" cy="3931813"/>
          </a:xfrm>
        </p:spPr>
        <p:txBody>
          <a:bodyPr>
            <a:normAutofit/>
          </a:bodyPr>
          <a:lstStyle/>
          <a:p>
            <a:pPr marL="342900" indent="-342900">
              <a:buFont typeface="Arial" panose="020B0604020202020204" pitchFamily="34" charset="0"/>
              <a:buChar char="•"/>
            </a:pPr>
            <a:r>
              <a:rPr lang="nl-NL" sz="2000" dirty="0"/>
              <a:t>Naar aanleiding van het rapport ‘Ongekend Onrecht’ als gevolg op de POK</a:t>
            </a:r>
          </a:p>
          <a:p>
            <a:pPr marL="342900" indent="-342900">
              <a:buFont typeface="Arial" panose="020B0604020202020204" pitchFamily="34" charset="0"/>
              <a:buChar char="•"/>
            </a:pPr>
            <a:r>
              <a:rPr lang="nl-NL" sz="2000" dirty="0"/>
              <a:t>Een generiek actieplan ter verbetering van de informatiehuishouding</a:t>
            </a:r>
          </a:p>
          <a:p>
            <a:pPr marL="342900" indent="-342900">
              <a:buFont typeface="Arial" panose="020B0604020202020204" pitchFamily="34" charset="0"/>
              <a:buChar char="•"/>
            </a:pPr>
            <a:r>
              <a:rPr lang="nl-NL" sz="2000" dirty="0"/>
              <a:t>Een goed functionerende overheid begint bij betrouwbare en volledige overheidsinformatie</a:t>
            </a:r>
          </a:p>
        </p:txBody>
      </p:sp>
      <p:sp>
        <p:nvSpPr>
          <p:cNvPr id="6" name="Titel 5"/>
          <p:cNvSpPr>
            <a:spLocks noGrp="1"/>
          </p:cNvSpPr>
          <p:nvPr>
            <p:ph type="title"/>
          </p:nvPr>
        </p:nvSpPr>
        <p:spPr>
          <a:xfrm>
            <a:off x="6487184" y="651589"/>
            <a:ext cx="5004000" cy="948047"/>
          </a:xfrm>
        </p:spPr>
        <p:txBody>
          <a:bodyPr>
            <a:normAutofit/>
          </a:bodyPr>
          <a:lstStyle/>
          <a:p>
            <a:r>
              <a:rPr lang="nl-NL" dirty="0"/>
              <a:t>Open op Orde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2</a:t>
            </a:fld>
            <a:endParaRPr lang="nl-NL" dirty="0"/>
          </a:p>
        </p:txBody>
      </p:sp>
    </p:spTree>
    <p:extLst>
      <p:ext uri="{BB962C8B-B14F-4D97-AF65-F5344CB8AC3E}">
        <p14:creationId xmlns:p14="http://schemas.microsoft.com/office/powerpoint/2010/main" val="134538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826655"/>
            <a:ext cx="10923588" cy="617717"/>
          </a:xfrm>
        </p:spPr>
        <p:txBody>
          <a:bodyPr/>
          <a:lstStyle/>
          <a:p>
            <a:r>
              <a:rPr lang="nl-NL" dirty="0"/>
              <a:t>Stap 2: meten (nulmeting)</a:t>
            </a:r>
          </a:p>
        </p:txBody>
      </p:sp>
      <p:sp>
        <p:nvSpPr>
          <p:cNvPr id="3" name="Tijdelijke aanduiding voor inhoud 2"/>
          <p:cNvSpPr>
            <a:spLocks noGrp="1"/>
          </p:cNvSpPr>
          <p:nvPr>
            <p:ph sz="quarter" idx="13"/>
          </p:nvPr>
        </p:nvSpPr>
        <p:spPr>
          <a:xfrm>
            <a:off x="635000" y="1605280"/>
            <a:ext cx="10923588" cy="4938208"/>
          </a:xfrm>
        </p:spPr>
        <p:txBody>
          <a:bodyPr/>
          <a:lstStyle/>
          <a:p>
            <a:r>
              <a:rPr lang="nl-NL" dirty="0"/>
              <a:t>Keuze nulmeting IHH: kwalitatieve indicatoren.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NB. Op basis van ervaringen volgend jaar aanvullen.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20</a:t>
            </a:fld>
            <a:endParaRPr lang="nl-NL" dirty="0"/>
          </a:p>
        </p:txBody>
      </p:sp>
      <p:pic>
        <p:nvPicPr>
          <p:cNvPr id="8" name="Afbeelding 7"/>
          <p:cNvPicPr>
            <a:picLocks noChangeAspect="1"/>
          </p:cNvPicPr>
          <p:nvPr/>
        </p:nvPicPr>
        <p:blipFill>
          <a:blip r:embed="rId2"/>
          <a:stretch>
            <a:fillRect/>
          </a:stretch>
        </p:blipFill>
        <p:spPr>
          <a:xfrm>
            <a:off x="894080" y="2047018"/>
            <a:ext cx="9712960" cy="3891279"/>
          </a:xfrm>
          <a:prstGeom prst="rect">
            <a:avLst/>
          </a:prstGeom>
        </p:spPr>
      </p:pic>
    </p:spTree>
    <p:extLst>
      <p:ext uri="{BB962C8B-B14F-4D97-AF65-F5344CB8AC3E}">
        <p14:creationId xmlns:p14="http://schemas.microsoft.com/office/powerpoint/2010/main" val="168750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4"/>
          </p:nvPr>
        </p:nvSpPr>
        <p:spPr/>
        <p:txBody>
          <a:bodyPr/>
          <a:lstStyle/>
          <a:p>
            <a:endParaRPr lang="nl-NL" dirty="0"/>
          </a:p>
        </p:txBody>
      </p:sp>
      <p:sp>
        <p:nvSpPr>
          <p:cNvPr id="5" name="Tijdelijke aanduiding voor voettekst 4"/>
          <p:cNvSpPr>
            <a:spLocks noGrp="1"/>
          </p:cNvSpPr>
          <p:nvPr>
            <p:ph type="ftr" sz="quarter" idx="15"/>
          </p:nvPr>
        </p:nvSpPr>
        <p:spPr/>
        <p:txBody>
          <a:bodyPr/>
          <a:lstStyle/>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21</a:t>
            </a:fld>
            <a:endParaRPr lang="nl-NL" dirty="0"/>
          </a:p>
        </p:txBody>
      </p:sp>
      <p:pic>
        <p:nvPicPr>
          <p:cNvPr id="19" name="Tijdelijke aanduiding voor inhoud 18"/>
          <p:cNvPicPr>
            <a:picLocks noGrp="1" noChangeAspect="1"/>
          </p:cNvPicPr>
          <p:nvPr>
            <p:ph sz="quarter" idx="13"/>
          </p:nvPr>
        </p:nvPicPr>
        <p:blipFill>
          <a:blip r:embed="rId2"/>
          <a:stretch>
            <a:fillRect/>
          </a:stretch>
        </p:blipFill>
        <p:spPr>
          <a:xfrm>
            <a:off x="2275840" y="800100"/>
            <a:ext cx="7762240" cy="5743575"/>
          </a:xfrm>
          <a:prstGeom prst="rect">
            <a:avLst/>
          </a:prstGeom>
        </p:spPr>
      </p:pic>
    </p:spTree>
    <p:extLst>
      <p:ext uri="{BB962C8B-B14F-4D97-AF65-F5344CB8AC3E}">
        <p14:creationId xmlns:p14="http://schemas.microsoft.com/office/powerpoint/2010/main" val="65479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3: Monitoren en bijsturen</a:t>
            </a:r>
          </a:p>
        </p:txBody>
      </p:sp>
      <p:sp>
        <p:nvSpPr>
          <p:cNvPr id="3" name="Tijdelijke aanduiding voor inhoud 2"/>
          <p:cNvSpPr>
            <a:spLocks noGrp="1"/>
          </p:cNvSpPr>
          <p:nvPr>
            <p:ph sz="quarter" idx="13"/>
          </p:nvPr>
        </p:nvSpPr>
        <p:spPr/>
        <p:txBody>
          <a:bodyPr>
            <a:normAutofit lnSpcReduction="10000"/>
          </a:bodyPr>
          <a:lstStyle/>
          <a:p>
            <a:r>
              <a:rPr lang="nl-NL" dirty="0"/>
              <a:t>Op te nemen in dashboard en voortgangsmetingen:</a:t>
            </a:r>
            <a:br>
              <a:rPr lang="nl-NL" dirty="0"/>
            </a:br>
            <a:r>
              <a:rPr lang="nl-NL" dirty="0"/>
              <a:t>1. Zitten de acties op schema?</a:t>
            </a:r>
            <a:br>
              <a:rPr lang="nl-NL" dirty="0"/>
            </a:br>
            <a:r>
              <a:rPr lang="nl-NL" dirty="0"/>
              <a:t>2. Zijn er indicaties dat de verbeterdoelen gehaald worden?</a:t>
            </a:r>
            <a:br>
              <a:rPr lang="nl-NL" dirty="0"/>
            </a:br>
            <a:r>
              <a:rPr lang="nl-NL" dirty="0"/>
              <a:t>3. Zijn er indicaties dat het hoofddoel gehaald wordt?</a:t>
            </a:r>
          </a:p>
          <a:p>
            <a:r>
              <a:rPr lang="nl-NL" dirty="0"/>
              <a:t>Doel: bijsturen indien niet op schema </a:t>
            </a:r>
          </a:p>
          <a:p>
            <a:r>
              <a:rPr lang="nl-NL" dirty="0"/>
              <a:t>Op organisatieniveau: </a:t>
            </a:r>
            <a:br>
              <a:rPr lang="nl-NL" dirty="0"/>
            </a:br>
            <a:r>
              <a:rPr lang="nl-NL" dirty="0"/>
              <a:t>- eigen acties en doelbereiking monitoren gekoppeld aan </a:t>
            </a:r>
            <a:r>
              <a:rPr lang="nl-NL" dirty="0" err="1"/>
              <a:t>organisatiespecifieke</a:t>
            </a:r>
            <a:r>
              <a:rPr lang="nl-NL" dirty="0"/>
              <a:t> invulling DIN;</a:t>
            </a:r>
            <a:br>
              <a:rPr lang="nl-NL" dirty="0"/>
            </a:br>
            <a:r>
              <a:rPr lang="nl-NL" dirty="0"/>
              <a:t>- met minimaal de centraal te verantwoorden voortgang.</a:t>
            </a:r>
          </a:p>
          <a:p>
            <a:r>
              <a:rPr lang="nl-NL" dirty="0"/>
              <a:t>Op centraal niveau: </a:t>
            </a:r>
            <a:br>
              <a:rPr lang="nl-NL" dirty="0"/>
            </a:br>
            <a:r>
              <a:rPr lang="nl-NL" dirty="0"/>
              <a:t>- overkoepelend dashboard in ontwikkeling.</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22</a:t>
            </a:fld>
            <a:endParaRPr lang="nl-NL" dirty="0"/>
          </a:p>
        </p:txBody>
      </p:sp>
    </p:spTree>
    <p:extLst>
      <p:ext uri="{BB962C8B-B14F-4D97-AF65-F5344CB8AC3E}">
        <p14:creationId xmlns:p14="http://schemas.microsoft.com/office/powerpoint/2010/main" val="359990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sz="quarter" idx="13"/>
          </p:nvPr>
        </p:nvPicPr>
        <p:blipFill>
          <a:blip r:embed="rId2"/>
          <a:stretch>
            <a:fillRect/>
          </a:stretch>
        </p:blipFill>
        <p:spPr>
          <a:xfrm>
            <a:off x="1503680" y="995680"/>
            <a:ext cx="9083040" cy="5225733"/>
          </a:xfrm>
          <a:prstGeom prst="rect">
            <a:avLst/>
          </a:prstGeom>
        </p:spPr>
      </p:pic>
      <p:sp>
        <p:nvSpPr>
          <p:cNvPr id="4" name="Tijdelijke aanduiding voor datum 3"/>
          <p:cNvSpPr>
            <a:spLocks noGrp="1"/>
          </p:cNvSpPr>
          <p:nvPr>
            <p:ph type="dt" sz="half" idx="14"/>
          </p:nvPr>
        </p:nvSpPr>
        <p:spPr/>
        <p:txBody>
          <a:bodyPr/>
          <a:lstStyle/>
          <a:p>
            <a:endParaRPr lang="nl-NL" dirty="0"/>
          </a:p>
        </p:txBody>
      </p:sp>
      <p:sp>
        <p:nvSpPr>
          <p:cNvPr id="5" name="Tijdelijke aanduiding voor voettekst 4"/>
          <p:cNvSpPr>
            <a:spLocks noGrp="1"/>
          </p:cNvSpPr>
          <p:nvPr>
            <p:ph type="ftr" sz="quarter" idx="15"/>
          </p:nvPr>
        </p:nvSpPr>
        <p:spPr/>
        <p:txBody>
          <a:bodyPr/>
          <a:lstStyle/>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23</a:t>
            </a:fld>
            <a:endParaRPr lang="nl-NL" dirty="0"/>
          </a:p>
        </p:txBody>
      </p:sp>
    </p:spTree>
    <p:extLst>
      <p:ext uri="{BB962C8B-B14F-4D97-AF65-F5344CB8AC3E}">
        <p14:creationId xmlns:p14="http://schemas.microsoft.com/office/powerpoint/2010/main" val="2043703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213261"/>
            <a:ext cx="10923588" cy="948047"/>
          </a:xfrm>
        </p:spPr>
        <p:txBody>
          <a:bodyPr/>
          <a:lstStyle/>
          <a:p>
            <a:r>
              <a:rPr lang="nl-NL" dirty="0"/>
              <a:t>Ten slotte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24</a:t>
            </a:fld>
            <a:endParaRPr lang="nl-NL" dirty="0"/>
          </a:p>
        </p:txBody>
      </p:sp>
      <p:sp>
        <p:nvSpPr>
          <p:cNvPr id="13" name="Tekstvak 12"/>
          <p:cNvSpPr txBox="1"/>
          <p:nvPr/>
        </p:nvSpPr>
        <p:spPr>
          <a:xfrm>
            <a:off x="439057" y="1305341"/>
            <a:ext cx="10923588" cy="4247317"/>
          </a:xfrm>
          <a:prstGeom prst="rect">
            <a:avLst/>
          </a:prstGeom>
          <a:noFill/>
        </p:spPr>
        <p:txBody>
          <a:bodyPr wrap="square" rtlCol="0">
            <a:spAutoFit/>
          </a:bodyPr>
          <a:lstStyle/>
          <a:p>
            <a:r>
              <a:rPr lang="nl-NL" i="1" dirty="0"/>
              <a:t>Alle informatie is te vinden op:</a:t>
            </a:r>
          </a:p>
          <a:p>
            <a:endParaRPr lang="nl-NL" dirty="0"/>
          </a:p>
          <a:p>
            <a:r>
              <a:rPr lang="nl-NL" b="1" dirty="0"/>
              <a:t>=&gt; Algemeen Open op Orde</a:t>
            </a:r>
          </a:p>
          <a:p>
            <a:endParaRPr lang="nl-NL" b="1" dirty="0">
              <a:hlinkClick r:id="rId3"/>
            </a:endParaRPr>
          </a:p>
          <a:p>
            <a:r>
              <a:rPr lang="nl-NL" dirty="0">
                <a:hlinkClick r:id="rId3"/>
              </a:rPr>
              <a:t>Open op Orde | Rijksprogramma voor Duurzaam Digitale Informatiehuishouding</a:t>
            </a:r>
            <a:endParaRPr lang="nl-NL" dirty="0"/>
          </a:p>
          <a:p>
            <a:endParaRPr lang="nl-NL" dirty="0"/>
          </a:p>
          <a:p>
            <a:r>
              <a:rPr lang="nl-NL" b="1" dirty="0"/>
              <a:t>=&gt; Nulmeting</a:t>
            </a:r>
          </a:p>
          <a:p>
            <a:endParaRPr lang="nl-NL" dirty="0"/>
          </a:p>
          <a:p>
            <a:r>
              <a:rPr lang="nl-NL" dirty="0">
                <a:hlinkClick r:id="rId4"/>
              </a:rPr>
              <a:t>Nulmeting Informatiehuishouding Open op Orde | Instrument | Rijksprogramma voor Duurzaam Digitale Informatiehuishouding</a:t>
            </a:r>
            <a:endParaRPr lang="nl-NL" dirty="0"/>
          </a:p>
          <a:p>
            <a:endParaRPr lang="nl-NL" dirty="0"/>
          </a:p>
          <a:p>
            <a:r>
              <a:rPr lang="nl-NL" b="1" dirty="0"/>
              <a:t>=&gt; Meld je aan op KIA/</a:t>
            </a:r>
            <a:r>
              <a:rPr lang="nl-NL" b="1" dirty="0" err="1"/>
              <a:t>OpenopOrde</a:t>
            </a:r>
            <a:endParaRPr lang="nl-NL" b="1" dirty="0"/>
          </a:p>
          <a:p>
            <a:endParaRPr lang="nl-NL" b="1" dirty="0"/>
          </a:p>
          <a:p>
            <a:r>
              <a:rPr lang="nl-NL" dirty="0"/>
              <a:t>Ga naar </a:t>
            </a:r>
            <a:r>
              <a:rPr lang="nl-NL" dirty="0">
                <a:hlinkClick r:id="rId5"/>
              </a:rPr>
              <a:t>Kennisnetwerk Informatie en Archief</a:t>
            </a:r>
            <a:r>
              <a:rPr lang="nl-NL" dirty="0"/>
              <a:t> en registreer je of log in op je </a:t>
            </a:r>
            <a:r>
              <a:rPr lang="nl-NL" dirty="0" err="1"/>
              <a:t>Pleio</a:t>
            </a:r>
            <a:r>
              <a:rPr lang="nl-NL" dirty="0"/>
              <a:t>-account.</a:t>
            </a:r>
            <a:endParaRPr lang="nl-NL" b="1" dirty="0"/>
          </a:p>
          <a:p>
            <a:endParaRPr lang="nl-NL" dirty="0"/>
          </a:p>
        </p:txBody>
      </p:sp>
    </p:spTree>
    <p:extLst>
      <p:ext uri="{BB962C8B-B14F-4D97-AF65-F5344CB8AC3E}">
        <p14:creationId xmlns:p14="http://schemas.microsoft.com/office/powerpoint/2010/main" val="155479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567" r="18567"/>
          <a:stretch>
            <a:fillRect/>
          </a:stretch>
        </p:blipFill>
        <p:spPr/>
      </p:pic>
      <p:sp>
        <p:nvSpPr>
          <p:cNvPr id="7" name="Ondertitel 6"/>
          <p:cNvSpPr>
            <a:spLocks noGrp="1"/>
          </p:cNvSpPr>
          <p:nvPr>
            <p:ph type="body" sz="quarter" idx="13"/>
          </p:nvPr>
        </p:nvSpPr>
        <p:spPr>
          <a:xfrm>
            <a:off x="6554588" y="1944618"/>
            <a:ext cx="5004000" cy="3931813"/>
          </a:xfrm>
        </p:spPr>
        <p:txBody>
          <a:bodyPr>
            <a:normAutofit/>
          </a:bodyPr>
          <a:lstStyle/>
          <a:p>
            <a:pPr marL="342900" indent="-342900">
              <a:buFont typeface="Arial" panose="020B0604020202020204" pitchFamily="34" charset="0"/>
              <a:buChar char="•"/>
            </a:pPr>
            <a:r>
              <a:rPr lang="nl-NL" sz="2000" dirty="0"/>
              <a:t>De verandering kost tijd: t/m 2026 een </a:t>
            </a:r>
            <a:r>
              <a:rPr lang="nl-NL" sz="2000" dirty="0" err="1"/>
              <a:t>Rijksbrede</a:t>
            </a:r>
            <a:r>
              <a:rPr lang="nl-NL" sz="2000" dirty="0"/>
              <a:t> verbeteroperatie </a:t>
            </a:r>
          </a:p>
          <a:p>
            <a:pPr marL="342900" indent="-342900">
              <a:buFont typeface="Arial" panose="020B0604020202020204" pitchFamily="34" charset="0"/>
              <a:buChar char="•"/>
            </a:pPr>
            <a:r>
              <a:rPr lang="nl-NL" sz="2000" dirty="0"/>
              <a:t>Op basis van het generiek actieplan hebben Rijksorganisaties een eigen verbeterplan gemaakt</a:t>
            </a:r>
          </a:p>
          <a:p>
            <a:pPr marL="342900" indent="-342900">
              <a:buFont typeface="Arial" panose="020B0604020202020204" pitchFamily="34" charset="0"/>
              <a:buChar char="•"/>
            </a:pPr>
            <a:r>
              <a:rPr lang="nl-NL" sz="2000" dirty="0"/>
              <a:t>Aan de hand van 4 actielijnen</a:t>
            </a:r>
          </a:p>
          <a:p>
            <a:pPr marL="342900" indent="-342900">
              <a:buFont typeface="Arial" panose="020B0604020202020204" pitchFamily="34" charset="0"/>
              <a:buChar char="•"/>
            </a:pPr>
            <a:r>
              <a:rPr lang="nl-NL" sz="2000" dirty="0"/>
              <a:t>Generiek waar kan, departementaal waar nodig</a:t>
            </a:r>
          </a:p>
        </p:txBody>
      </p:sp>
      <p:sp>
        <p:nvSpPr>
          <p:cNvPr id="6" name="Titel 5"/>
          <p:cNvSpPr>
            <a:spLocks noGrp="1"/>
          </p:cNvSpPr>
          <p:nvPr>
            <p:ph type="title"/>
          </p:nvPr>
        </p:nvSpPr>
        <p:spPr>
          <a:xfrm>
            <a:off x="6487184" y="651589"/>
            <a:ext cx="5004000" cy="948047"/>
          </a:xfrm>
        </p:spPr>
        <p:txBody>
          <a:bodyPr>
            <a:normAutofit/>
          </a:bodyPr>
          <a:lstStyle/>
          <a:p>
            <a:r>
              <a:rPr lang="nl-NL" dirty="0"/>
              <a:t>Open op Orde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3</a:t>
            </a:fld>
            <a:endParaRPr lang="nl-NL" dirty="0"/>
          </a:p>
        </p:txBody>
      </p:sp>
    </p:spTree>
    <p:extLst>
      <p:ext uri="{BB962C8B-B14F-4D97-AF65-F5344CB8AC3E}">
        <p14:creationId xmlns:p14="http://schemas.microsoft.com/office/powerpoint/2010/main" val="133344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a:bodyPr>
          <a:lstStyle/>
          <a:p>
            <a:pPr marL="457200" lvl="0" indent="-457200">
              <a:buFont typeface="+mj-lt"/>
              <a:buAutoNum type="arabicPeriod"/>
            </a:pPr>
            <a:r>
              <a:rPr lang="nl-NL" dirty="0"/>
              <a:t>Er zijn voldoende en goed opgeleide professionals beschikbaar voor het inrichten en uitvoeren van informatiebeheer.</a:t>
            </a:r>
          </a:p>
          <a:p>
            <a:pPr marL="457200" lvl="0" indent="-457200">
              <a:buFont typeface="+mj-lt"/>
              <a:buAutoNum type="arabicPeriod"/>
            </a:pPr>
            <a:r>
              <a:rPr lang="nl-NL" dirty="0"/>
              <a:t>Individuele ambtenaren weten en voelen zich verantwoordelijk voor hun bijdrage aan goede informatiehuishouding.</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1: Informatieprofessional &amp; de Rijksmedewerker</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4</a:t>
            </a:fld>
            <a:endParaRPr lang="nl-NL" dirty="0"/>
          </a:p>
        </p:txBody>
      </p:sp>
    </p:spTree>
    <p:extLst>
      <p:ext uri="{BB962C8B-B14F-4D97-AF65-F5344CB8AC3E}">
        <p14:creationId xmlns:p14="http://schemas.microsoft.com/office/powerpoint/2010/main" val="20465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77500" lnSpcReduction="20000"/>
          </a:bodyPr>
          <a:lstStyle/>
          <a:p>
            <a:pPr marL="457200" lvl="0" indent="-457200">
              <a:buFont typeface="+mj-lt"/>
              <a:buAutoNum type="arabicPeriod"/>
            </a:pPr>
            <a:r>
              <a:rPr lang="nl-NL" dirty="0"/>
              <a:t>Het is duidelijk welke informatie bewaard moet blijven en duurzaam toegankelijk moet zijn en voor hoe lang. Dit geldt zowel voor traditionele tekstdocumenten als andere vormen van digitale informatie, en de bijbehorende procesinformatie (zoals aantekeningen en handtekeningen). </a:t>
            </a:r>
          </a:p>
          <a:p>
            <a:pPr marL="457200" lvl="0" indent="-457200">
              <a:buFont typeface="+mj-lt"/>
              <a:buAutoNum type="arabicPeriod"/>
            </a:pPr>
            <a:r>
              <a:rPr lang="nl-NL" dirty="0"/>
              <a:t>Er zijn instrumenten beschikbaar om onderzoek te doen in grote hoeveelheden informatie. Nieuwe ontwikkelingen worden op de voet gevolgd zodat tijdig duidelijk is welke maatregelen nodig zijn om informatie toegankelijk te houden.</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2: Werkprocessen</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5</a:t>
            </a:fld>
            <a:endParaRPr lang="nl-NL" dirty="0"/>
          </a:p>
        </p:txBody>
      </p:sp>
    </p:spTree>
    <p:extLst>
      <p:ext uri="{BB962C8B-B14F-4D97-AF65-F5344CB8AC3E}">
        <p14:creationId xmlns:p14="http://schemas.microsoft.com/office/powerpoint/2010/main" val="323332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70000" lnSpcReduction="20000"/>
          </a:bodyPr>
          <a:lstStyle/>
          <a:p>
            <a:pPr marL="457200" lvl="0" indent="-457200">
              <a:buFont typeface="+mj-lt"/>
              <a:buAutoNum type="arabicPeriod"/>
            </a:pPr>
            <a:r>
              <a:rPr lang="nl-NL" dirty="0"/>
              <a:t>Informatiesystemen ondersteunen de organisaties en medewerkers optimaal bij hun informatiehuishouding en hun werkprocessen. </a:t>
            </a:r>
          </a:p>
          <a:p>
            <a:pPr marL="457200" lvl="0" indent="-457200">
              <a:buFont typeface="+mj-lt"/>
              <a:buAutoNum type="arabicPeriod"/>
            </a:pPr>
            <a:r>
              <a:rPr lang="nl-NL" dirty="0"/>
              <a:t>Het IT-landschap bij het Rijk is duurzaam toegankelijk, voldoet aan de kwaliteitseisen, is gebruiksvriendelijk en </a:t>
            </a:r>
            <a:r>
              <a:rPr lang="nl-NL" dirty="0" err="1"/>
              <a:t>interoperabel</a:t>
            </a:r>
            <a:r>
              <a:rPr lang="nl-NL" dirty="0"/>
              <a:t>. Er is sprake van hoge kwaliteit met zoveel mogelijk uniformiteit en standaardisatie. </a:t>
            </a:r>
          </a:p>
          <a:p>
            <a:pPr marL="457200" lvl="0" indent="-457200">
              <a:buFont typeface="+mj-lt"/>
              <a:buAutoNum type="arabicPeriod"/>
            </a:pPr>
            <a:r>
              <a:rPr lang="nl-NL" dirty="0"/>
              <a:t>Bij nieuwe en aangepast informatiesystemen worden de maatregelen bepaald en uitgevoerd als onderdeel van de projecten waarin de systemen worden gekocht, gemaakt en ingericht (archivering </a:t>
            </a:r>
            <a:r>
              <a:rPr lang="nl-NL" dirty="0" err="1"/>
              <a:t>by</a:t>
            </a:r>
            <a:r>
              <a:rPr lang="nl-NL" dirty="0"/>
              <a:t> design).</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3: Informatiesystemen</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6</a:t>
            </a:fld>
            <a:endParaRPr lang="nl-NL" dirty="0"/>
          </a:p>
        </p:txBody>
      </p:sp>
    </p:spTree>
    <p:extLst>
      <p:ext uri="{BB962C8B-B14F-4D97-AF65-F5344CB8AC3E}">
        <p14:creationId xmlns:p14="http://schemas.microsoft.com/office/powerpoint/2010/main" val="355703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92500" lnSpcReduction="10000"/>
          </a:bodyPr>
          <a:lstStyle/>
          <a:p>
            <a:pPr marL="457200" indent="-457200">
              <a:buFont typeface="+mj-lt"/>
              <a:buAutoNum type="arabicPeriod"/>
            </a:pPr>
            <a:r>
              <a:rPr lang="nl-NL" dirty="0"/>
              <a:t>Er is heldere sturing op de informatiehuishouding en informatievoorziening waarbij de diverse disciplines bijeenkomen.</a:t>
            </a:r>
          </a:p>
          <a:p>
            <a:pPr marL="457200" indent="-457200">
              <a:buFont typeface="+mj-lt"/>
              <a:buAutoNum type="arabicPeriod"/>
            </a:pPr>
            <a:r>
              <a:rPr lang="nl-NL" dirty="0"/>
              <a:t>Er is overzicht en inzicht in input, output en </a:t>
            </a:r>
            <a:r>
              <a:rPr lang="nl-NL" dirty="0" err="1"/>
              <a:t>outcome</a:t>
            </a:r>
            <a:r>
              <a:rPr lang="nl-NL" dirty="0"/>
              <a:t>. De maatschappelijke behoefte aan informatie staat centraal. </a:t>
            </a:r>
          </a:p>
          <a:p>
            <a:pPr marL="457200" indent="-457200">
              <a:buFont typeface="+mj-lt"/>
              <a:buAutoNum type="arabicPeriod"/>
            </a:pPr>
            <a:r>
              <a:rPr lang="nl-NL" dirty="0"/>
              <a:t>Er zijn passende planning en control instrumenten die de organisaties scherp houden.</a:t>
            </a:r>
          </a:p>
          <a:p>
            <a:pPr marL="457200" lvl="0" indent="-457200">
              <a:buFont typeface="+mj-lt"/>
              <a:buAutoNum type="arabicPeriod"/>
            </a:pPr>
            <a:endParaRPr lang="nl-NL" dirty="0"/>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4: Sturing en naleving</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7</a:t>
            </a:fld>
            <a:endParaRPr lang="nl-NL" dirty="0"/>
          </a:p>
        </p:txBody>
      </p:sp>
    </p:spTree>
    <p:extLst>
      <p:ext uri="{BB962C8B-B14F-4D97-AF65-F5344CB8AC3E}">
        <p14:creationId xmlns:p14="http://schemas.microsoft.com/office/powerpoint/2010/main" val="29270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501328"/>
            <a:ext cx="10923588" cy="948047"/>
          </a:xfrm>
        </p:spPr>
        <p:txBody>
          <a:bodyPr/>
          <a:lstStyle/>
          <a:p>
            <a:r>
              <a:rPr lang="nl-NL" dirty="0"/>
              <a:t>Opzet 0-meting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dirty="0"/>
          </a:p>
        </p:txBody>
      </p:sp>
      <p:sp>
        <p:nvSpPr>
          <p:cNvPr id="13" name="Tekstvak 12"/>
          <p:cNvSpPr txBox="1"/>
          <p:nvPr/>
        </p:nvSpPr>
        <p:spPr>
          <a:xfrm>
            <a:off x="439057" y="1560596"/>
            <a:ext cx="10923588" cy="5632311"/>
          </a:xfrm>
          <a:prstGeom prst="rect">
            <a:avLst/>
          </a:prstGeom>
          <a:noFill/>
        </p:spPr>
        <p:txBody>
          <a:bodyPr wrap="square" rtlCol="0">
            <a:spAutoFit/>
          </a:bodyPr>
          <a:lstStyle/>
          <a:p>
            <a:r>
              <a:rPr lang="nl-NL" sz="2400" dirty="0"/>
              <a:t>Voor de opzet van de nulmeting is een werkgroep geformeerd met daarin deelnemers van de </a:t>
            </a:r>
            <a:r>
              <a:rPr lang="nl-NL" sz="2400" b="1" dirty="0"/>
              <a:t>ADR, RDDI, het team van de regeringscommissaris, V&amp;J en CIO Rijk</a:t>
            </a:r>
            <a:r>
              <a:rPr lang="nl-NL" sz="2400" dirty="0"/>
              <a:t>. De inspectie Overheidsinformatie en Erfgoed (IOE) is bij de opzet betrokken geweest.</a:t>
            </a:r>
          </a:p>
          <a:p>
            <a:endParaRPr lang="nl-NL" sz="2400" dirty="0"/>
          </a:p>
          <a:p>
            <a:endParaRPr lang="nl-NL" sz="2400" dirty="0"/>
          </a:p>
          <a:p>
            <a:r>
              <a:rPr lang="nl-NL" sz="2400" b="1" dirty="0"/>
              <a:t>Uitgangspunt</a:t>
            </a:r>
            <a:r>
              <a:rPr lang="nl-NL" sz="2400" dirty="0"/>
              <a:t> om zo dicht mogelijk bij de scope van Open op Orde (de 4 actielijnen) te blijven om daarmee de voortgang en (tussen)resultaten van het programma te kunnen blijven meten </a:t>
            </a:r>
          </a:p>
          <a:p>
            <a:endParaRPr lang="nl-NL" sz="2400" dirty="0"/>
          </a:p>
          <a:p>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133467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55" y="0"/>
            <a:ext cx="4572000" cy="6858000"/>
          </a:xfrm>
          <a:prstGeom prst="rect">
            <a:avLst/>
          </a:prstGeom>
        </p:spPr>
      </p:pic>
      <p:sp>
        <p:nvSpPr>
          <p:cNvPr id="28" name="Rechthoek 27">
            <a:extLst>
              <a:ext uri="{FF2B5EF4-FFF2-40B4-BE49-F238E27FC236}">
                <a16:creationId xmlns:a16="http://schemas.microsoft.com/office/drawing/2014/main" id="{6F103FFE-3362-4BE2-8963-CD8521AE01F6}"/>
              </a:ext>
            </a:extLst>
          </p:cNvPr>
          <p:cNvSpPr/>
          <p:nvPr/>
        </p:nvSpPr>
        <p:spPr>
          <a:xfrm>
            <a:off x="6237514" y="563495"/>
            <a:ext cx="3282043" cy="584775"/>
          </a:xfrm>
          <a:prstGeom prst="rect">
            <a:avLst/>
          </a:prstGeom>
        </p:spPr>
        <p:txBody>
          <a:bodyPr wrap="square">
            <a:spAutoFit/>
          </a:bodyPr>
          <a:lstStyle/>
          <a:p>
            <a:r>
              <a:rPr lang="nl-NL" sz="3200" b="1" dirty="0"/>
              <a:t>Nulmeting</a:t>
            </a:r>
          </a:p>
        </p:txBody>
      </p:sp>
      <p:sp>
        <p:nvSpPr>
          <p:cNvPr id="29" name="Rechthoek 28">
            <a:extLst>
              <a:ext uri="{FF2B5EF4-FFF2-40B4-BE49-F238E27FC236}">
                <a16:creationId xmlns:a16="http://schemas.microsoft.com/office/drawing/2014/main" id="{398A7426-4C96-4C22-9856-1E34E8CD8988}"/>
              </a:ext>
            </a:extLst>
          </p:cNvPr>
          <p:cNvSpPr/>
          <p:nvPr/>
        </p:nvSpPr>
        <p:spPr>
          <a:xfrm>
            <a:off x="6237514" y="1367345"/>
            <a:ext cx="5954486" cy="5078313"/>
          </a:xfrm>
          <a:prstGeom prst="rect">
            <a:avLst/>
          </a:prstGeom>
        </p:spPr>
        <p:txBody>
          <a:bodyPr wrap="square">
            <a:spAutoFit/>
          </a:bodyPr>
          <a:lstStyle/>
          <a:p>
            <a:r>
              <a:rPr lang="nl-NL" b="1" dirty="0"/>
              <a:t>De nulmeting is de inventarisatie van de huidige situatie waarbij de resultaten worden meegenomen als uitgangspunt voor verder onderzoek. De nulmeting is meestal de eerste stap in het verbeter- en veranderproces en brengt de huidige situatie in kaart</a:t>
            </a:r>
          </a:p>
          <a:p>
            <a:endParaRPr lang="nl-NL" b="1" dirty="0"/>
          </a:p>
          <a:p>
            <a:r>
              <a:rPr lang="nl-NL" b="1" dirty="0"/>
              <a:t>De nulmeting meet het volgende:</a:t>
            </a:r>
          </a:p>
          <a:p>
            <a:endParaRPr lang="nl-NL" b="1" dirty="0"/>
          </a:p>
          <a:p>
            <a:pPr marL="342900" indent="-342900">
              <a:buAutoNum type="arabicPeriod"/>
            </a:pPr>
            <a:r>
              <a:rPr lang="nl-NL" b="1" dirty="0"/>
              <a:t>projectresultaten die Open op Orde binnen de Rijksoverheidsorganisaties moet opleveren</a:t>
            </a:r>
          </a:p>
          <a:p>
            <a:endParaRPr lang="nl-NL" b="1" dirty="0"/>
          </a:p>
          <a:p>
            <a:r>
              <a:rPr lang="nl-NL" b="1" dirty="0"/>
              <a:t>2. de mate van bewustzijn en leiderschap</a:t>
            </a:r>
          </a:p>
          <a:p>
            <a:r>
              <a:rPr lang="nl-NL" b="1" dirty="0"/>
              <a:t>    binnen de Rijksoverheidsorganisatie op</a:t>
            </a:r>
          </a:p>
          <a:p>
            <a:r>
              <a:rPr lang="nl-NL" b="1" dirty="0"/>
              <a:t>    het gebied van sturing op Informatie-</a:t>
            </a:r>
          </a:p>
          <a:p>
            <a:r>
              <a:rPr lang="nl-NL" b="1" dirty="0"/>
              <a:t>    huishouding</a:t>
            </a:r>
          </a:p>
        </p:txBody>
      </p:sp>
    </p:spTree>
    <p:extLst>
      <p:ext uri="{BB962C8B-B14F-4D97-AF65-F5344CB8AC3E}">
        <p14:creationId xmlns:p14="http://schemas.microsoft.com/office/powerpoint/2010/main" val="269587615"/>
      </p:ext>
    </p:extLst>
  </p:cSld>
  <p:clrMapOvr>
    <a:masterClrMapping/>
  </p:clrMapOvr>
</p:sld>
</file>

<file path=ppt/theme/theme1.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on1" id="{DDFBCF5E-5853-B441-8AE5-8CD4F640559F}" vid="{1B587D36-AACF-4F46-A3BB-A76DCF81306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22191-0DFE-49A2-ACFD-2EC976341268}"/>
</file>

<file path=customXml/itemProps2.xml><?xml version="1.0" encoding="utf-8"?>
<ds:datastoreItem xmlns:ds="http://schemas.openxmlformats.org/officeDocument/2006/customXml" ds:itemID="{24F39EB0-AF3C-46E9-B644-8E8B9CD2A369}"/>
</file>

<file path=docProps/app.xml><?xml version="1.0" encoding="utf-8"?>
<Properties xmlns="http://schemas.openxmlformats.org/officeDocument/2006/extended-properties" xmlns:vt="http://schemas.openxmlformats.org/officeDocument/2006/docPropsVTypes">
  <Template/>
  <TotalTime>1087</TotalTime>
  <Words>1730</Words>
  <Application>Microsoft Office PowerPoint</Application>
  <PresentationFormat>Breedbeeld</PresentationFormat>
  <Paragraphs>202</Paragraphs>
  <Slides>24</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Verdana</vt:lpstr>
      <vt:lpstr>Wingdings</vt:lpstr>
      <vt:lpstr>Rijkshuisstijl Paars</vt:lpstr>
      <vt:lpstr>Open op Orde  Het verbeterplan en de nulmeting   Eric Peters RDDI 13 oktober 2021</vt:lpstr>
      <vt:lpstr>Open op Orde</vt:lpstr>
      <vt:lpstr>Open op Orde</vt:lpstr>
      <vt:lpstr>Actielijn 1: Informatieprofessional &amp; de Rijksmedewerker</vt:lpstr>
      <vt:lpstr>Actielijn 2: Werkprocessen</vt:lpstr>
      <vt:lpstr>Actielijn 3: Informatiesystemen</vt:lpstr>
      <vt:lpstr>Actielijn 4: Sturing en naleving</vt:lpstr>
      <vt:lpstr>Opzet 0-meting</vt:lpstr>
      <vt:lpstr>PowerPoint-presentatie</vt:lpstr>
      <vt:lpstr>Planning en dashboard</vt:lpstr>
      <vt:lpstr>Nulmeting opbouw</vt:lpstr>
      <vt:lpstr>Opbouw nulmeting</vt:lpstr>
      <vt:lpstr>Wat is een DIN? (oorsprong en functie)</vt:lpstr>
      <vt:lpstr>PowerPoint-presentatie</vt:lpstr>
      <vt:lpstr>Stap 1: Programmeren </vt:lpstr>
      <vt:lpstr>Stap 1: Programmeren (actielijnen)</vt:lpstr>
      <vt:lpstr>PowerPoint-presentatie</vt:lpstr>
      <vt:lpstr>Stap 1: Programmeren (organisatiespecifiek)</vt:lpstr>
      <vt:lpstr>Stap 2: Meten</vt:lpstr>
      <vt:lpstr>Stap 2: meten (nulmeting)</vt:lpstr>
      <vt:lpstr>PowerPoint-presentatie</vt:lpstr>
      <vt:lpstr>Stap 3: Monitoren en bijsturen</vt:lpstr>
      <vt:lpstr>PowerPoint-presentatie</vt:lpstr>
      <vt:lpstr>Ten slotte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Feringa, Harry</cp:lastModifiedBy>
  <cp:revision>83</cp:revision>
  <dcterms:created xsi:type="dcterms:W3CDTF">2021-02-09T13:53:15Z</dcterms:created>
  <dcterms:modified xsi:type="dcterms:W3CDTF">2021-10-12T19:17:33Z</dcterms:modified>
</cp:coreProperties>
</file>