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286" r:id="rId2"/>
  </p:sldMasterIdLst>
  <p:notesMasterIdLst>
    <p:notesMasterId r:id="rId39"/>
  </p:notesMasterIdLst>
  <p:handoutMasterIdLst>
    <p:handoutMasterId r:id="rId40"/>
  </p:handoutMasterIdLst>
  <p:sldIdLst>
    <p:sldId id="258" r:id="rId3"/>
    <p:sldId id="446" r:id="rId4"/>
    <p:sldId id="413" r:id="rId5"/>
    <p:sldId id="437" r:id="rId6"/>
    <p:sldId id="430" r:id="rId7"/>
    <p:sldId id="317" r:id="rId8"/>
    <p:sldId id="449" r:id="rId9"/>
    <p:sldId id="410" r:id="rId10"/>
    <p:sldId id="324" r:id="rId11"/>
    <p:sldId id="290" r:id="rId12"/>
    <p:sldId id="421" r:id="rId13"/>
    <p:sldId id="429" r:id="rId14"/>
    <p:sldId id="333" r:id="rId15"/>
    <p:sldId id="416" r:id="rId16"/>
    <p:sldId id="427" r:id="rId17"/>
    <p:sldId id="423" r:id="rId18"/>
    <p:sldId id="428" r:id="rId19"/>
    <p:sldId id="419" r:id="rId20"/>
    <p:sldId id="417" r:id="rId21"/>
    <p:sldId id="422" r:id="rId22"/>
    <p:sldId id="424" r:id="rId23"/>
    <p:sldId id="425" r:id="rId24"/>
    <p:sldId id="435" r:id="rId25"/>
    <p:sldId id="436" r:id="rId26"/>
    <p:sldId id="444" r:id="rId27"/>
    <p:sldId id="291" r:id="rId28"/>
    <p:sldId id="314" r:id="rId29"/>
    <p:sldId id="319" r:id="rId30"/>
    <p:sldId id="431" r:id="rId31"/>
    <p:sldId id="432" r:id="rId32"/>
    <p:sldId id="450" r:id="rId33"/>
    <p:sldId id="434" r:id="rId34"/>
    <p:sldId id="433" r:id="rId35"/>
    <p:sldId id="443" r:id="rId36"/>
    <p:sldId id="451" r:id="rId37"/>
    <p:sldId id="448" r:id="rId38"/>
  </p:sldIdLst>
  <p:sldSz cx="9144000" cy="6858000" type="screen4x3"/>
  <p:notesSz cx="6858000" cy="9144000"/>
  <p:defaultTextStyle>
    <a:defPPr>
      <a:defRPr lang="nl-NL"/>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ost van Koutrik" initials="JvK" lastIdx="1" clrIdx="0">
    <p:extLst>
      <p:ext uri="{19B8F6BF-5375-455C-9EA6-DF929625EA0E}">
        <p15:presenceInfo xmlns:p15="http://schemas.microsoft.com/office/powerpoint/2012/main" userId="S::j.vankoutrik@hetutrechtsarchief.nl::4d5b4bea-b40d-4dd8-9835-73f4dca1c2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E2D"/>
    <a:srgbClr val="94949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93" autoAdjust="0"/>
    <p:restoredTop sz="94647"/>
  </p:normalViewPr>
  <p:slideViewPr>
    <p:cSldViewPr snapToGrid="0" snapToObjects="1">
      <p:cViewPr varScale="1">
        <p:scale>
          <a:sx n="83" d="100"/>
          <a:sy n="83" d="100"/>
        </p:scale>
        <p:origin x="96" y="9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692"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34BBB64-99C9-4A00-8AA3-A4F35467425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3" name="Tijdelijke aanduiding voor datum 2">
            <a:extLst>
              <a:ext uri="{FF2B5EF4-FFF2-40B4-BE49-F238E27FC236}">
                <a16:creationId xmlns:a16="http://schemas.microsoft.com/office/drawing/2014/main" id="{6AA1307E-3C09-40ED-93B0-419729835C8E}"/>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E6A994B8-3678-403D-BE28-C1A68810353D}" type="datetime1">
              <a:rPr lang="nl-NL" altLang="nl-NL"/>
              <a:pPr>
                <a:defRPr/>
              </a:pPr>
              <a:t>17-9-2020</a:t>
            </a:fld>
            <a:endParaRPr lang="nl-NL" altLang="nl-NL"/>
          </a:p>
        </p:txBody>
      </p:sp>
      <p:sp>
        <p:nvSpPr>
          <p:cNvPr id="4" name="Tijdelijke aanduiding voor voettekst 3">
            <a:extLst>
              <a:ext uri="{FF2B5EF4-FFF2-40B4-BE49-F238E27FC236}">
                <a16:creationId xmlns:a16="http://schemas.microsoft.com/office/drawing/2014/main" id="{E7621EEE-C6BD-4ED0-8ADD-5378B6FDFD7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5" name="Tijdelijke aanduiding voor dianummer 4">
            <a:extLst>
              <a:ext uri="{FF2B5EF4-FFF2-40B4-BE49-F238E27FC236}">
                <a16:creationId xmlns:a16="http://schemas.microsoft.com/office/drawing/2014/main" id="{363EDF3A-0637-4660-AEBD-39AEB4E4BD6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27AE263-D241-460F-BBF5-5078AD1D8AF4}"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EFF2271-3DC2-4D95-A793-9B6D85144E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3" name="Tijdelijke aanduiding voor datum 2">
            <a:extLst>
              <a:ext uri="{FF2B5EF4-FFF2-40B4-BE49-F238E27FC236}">
                <a16:creationId xmlns:a16="http://schemas.microsoft.com/office/drawing/2014/main" id="{B6F4EC44-A827-4F15-B6B9-F4D5C2BFDD4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D0A7946F-1B80-41EA-AA13-7A6A0DB3C135}" type="datetime1">
              <a:rPr lang="nl-NL" altLang="nl-NL"/>
              <a:pPr>
                <a:defRPr/>
              </a:pPr>
              <a:t>17-9-2020</a:t>
            </a:fld>
            <a:endParaRPr lang="nl-NL" altLang="nl-NL"/>
          </a:p>
        </p:txBody>
      </p:sp>
      <p:sp>
        <p:nvSpPr>
          <p:cNvPr id="4" name="Tijdelijke aanduiding voor dia-afbeelding 3">
            <a:extLst>
              <a:ext uri="{FF2B5EF4-FFF2-40B4-BE49-F238E27FC236}">
                <a16:creationId xmlns:a16="http://schemas.microsoft.com/office/drawing/2014/main" id="{EA4BCDF9-4497-49FD-8347-29F3A0443C5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8B52386F-7346-485F-A835-472FF033509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68E02752-613F-4987-9523-8DEBBF6D9C4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nl-NL"/>
          </a:p>
        </p:txBody>
      </p:sp>
      <p:sp>
        <p:nvSpPr>
          <p:cNvPr id="7" name="Tijdelijke aanduiding voor dianummer 6">
            <a:extLst>
              <a:ext uri="{FF2B5EF4-FFF2-40B4-BE49-F238E27FC236}">
                <a16:creationId xmlns:a16="http://schemas.microsoft.com/office/drawing/2014/main" id="{7A3A5F06-26F7-4E77-B445-5E0AAE63F19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020AEF7-90F7-4617-8342-2A5E7904F037}"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3B17B4A9-BA73-47E6-905B-FFAD03B754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24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93CE86A-0528-4A6A-B914-51973C0B47BD}"/>
              </a:ext>
            </a:extLst>
          </p:cNvPr>
          <p:cNvSpPr txBox="1">
            <a:spLocks noChangeArrowheads="1"/>
          </p:cNvSpPr>
          <p:nvPr userDrawn="1"/>
        </p:nvSpPr>
        <p:spPr bwMode="auto">
          <a:xfrm>
            <a:off x="11264900" y="5359400"/>
            <a:ext cx="184150" cy="369888"/>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457200" y="2998113"/>
            <a:ext cx="5130800"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457200" y="3429000"/>
            <a:ext cx="41148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A7A6C3CA-1D8A-497F-97EE-F8BB2A6B0772}"/>
              </a:ext>
            </a:extLst>
          </p:cNvPr>
          <p:cNvSpPr>
            <a:spLocks noGrp="1"/>
          </p:cNvSpPr>
          <p:nvPr>
            <p:ph type="dt" sz="half" idx="10"/>
          </p:nvPr>
        </p:nvSpPr>
        <p:spPr/>
        <p:txBody>
          <a:bodyPr/>
          <a:lstStyle>
            <a:lvl1pPr>
              <a:defRPr/>
            </a:lvl1pPr>
          </a:lstStyle>
          <a:p>
            <a:pPr>
              <a:defRPr/>
            </a:pPr>
            <a:r>
              <a:rPr lang="nl-NL" altLang="nl-NL"/>
              <a:t>17 september 2020</a:t>
            </a:r>
            <a:endParaRPr lang="nl-NL" altLang="nl-NL" dirty="0"/>
          </a:p>
        </p:txBody>
      </p:sp>
      <p:sp>
        <p:nvSpPr>
          <p:cNvPr id="7" name="Tijdelijke aanduiding voor voettekst 4">
            <a:extLst>
              <a:ext uri="{FF2B5EF4-FFF2-40B4-BE49-F238E27FC236}">
                <a16:creationId xmlns:a16="http://schemas.microsoft.com/office/drawing/2014/main" id="{11C5DBF3-3E50-40FD-A90E-46C683D74CF4}"/>
              </a:ext>
            </a:extLst>
          </p:cNvPr>
          <p:cNvSpPr>
            <a:spLocks noGrp="1"/>
          </p:cNvSpPr>
          <p:nvPr>
            <p:ph type="ftr" sz="quarter" idx="11"/>
          </p:nvPr>
        </p:nvSpPr>
        <p:spPr>
          <a:xfrm>
            <a:off x="457200" y="5991225"/>
            <a:ext cx="2895600" cy="365125"/>
          </a:xfrm>
        </p:spPr>
        <p:txBody>
          <a:bodyPr/>
          <a:lstStyle>
            <a:lvl1pPr algn="l">
              <a:defRPr/>
            </a:lvl1pPr>
          </a:lstStyle>
          <a:p>
            <a:pPr>
              <a:defRPr/>
            </a:pPr>
            <a:r>
              <a:rPr lang="nl-NL"/>
              <a:t>Provero bijeenkomst </a:t>
            </a:r>
          </a:p>
        </p:txBody>
      </p:sp>
    </p:spTree>
    <p:extLst>
      <p:ext uri="{BB962C8B-B14F-4D97-AF65-F5344CB8AC3E}">
        <p14:creationId xmlns:p14="http://schemas.microsoft.com/office/powerpoint/2010/main" val="320513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3575050" y="273050"/>
            <a:ext cx="5111750"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37311C9B-337A-4706-9D3A-39303AF356B1}"/>
              </a:ext>
            </a:extLst>
          </p:cNvPr>
          <p:cNvSpPr>
            <a:spLocks noGrp="1"/>
          </p:cNvSpPr>
          <p:nvPr>
            <p:ph type="dt" sz="half" idx="10"/>
          </p:nvPr>
        </p:nvSpPr>
        <p:spPr/>
        <p:txBody>
          <a:bodyPr/>
          <a:lstStyle>
            <a:lvl1pPr>
              <a:defRPr/>
            </a:lvl1pPr>
          </a:lstStyle>
          <a:p>
            <a:pPr>
              <a:defRPr/>
            </a:pPr>
            <a:r>
              <a:rPr lang="nl-NL" altLang="nl-NL"/>
              <a:t>17 september 2020</a:t>
            </a:r>
          </a:p>
        </p:txBody>
      </p:sp>
      <p:sp>
        <p:nvSpPr>
          <p:cNvPr id="6" name="Tijdelijke aanduiding voor voettekst 4">
            <a:extLst>
              <a:ext uri="{FF2B5EF4-FFF2-40B4-BE49-F238E27FC236}">
                <a16:creationId xmlns:a16="http://schemas.microsoft.com/office/drawing/2014/main" id="{ACEE562E-78E7-4328-AF78-86DBEA2DD263}"/>
              </a:ext>
            </a:extLst>
          </p:cNvPr>
          <p:cNvSpPr>
            <a:spLocks noGrp="1"/>
          </p:cNvSpPr>
          <p:nvPr>
            <p:ph type="ftr" sz="quarter" idx="11"/>
          </p:nvPr>
        </p:nvSpPr>
        <p:spPr/>
        <p:txBody>
          <a:bodyPr/>
          <a:lstStyle>
            <a:lvl1pPr>
              <a:defRPr/>
            </a:lvl1pPr>
          </a:lstStyle>
          <a:p>
            <a:pPr>
              <a:defRPr/>
            </a:pPr>
            <a:r>
              <a:rPr lang="nl-NL"/>
              <a:t>Provero bijeenkomst </a:t>
            </a:r>
          </a:p>
        </p:txBody>
      </p:sp>
      <p:sp>
        <p:nvSpPr>
          <p:cNvPr id="7" name="Tijdelijke aanduiding voor dianummer 5">
            <a:extLst>
              <a:ext uri="{FF2B5EF4-FFF2-40B4-BE49-F238E27FC236}">
                <a16:creationId xmlns:a16="http://schemas.microsoft.com/office/drawing/2014/main" id="{8C44EB77-24A1-496E-BCD5-A3019C1B6867}"/>
              </a:ext>
            </a:extLst>
          </p:cNvPr>
          <p:cNvSpPr>
            <a:spLocks noGrp="1"/>
          </p:cNvSpPr>
          <p:nvPr>
            <p:ph type="sldNum" sz="quarter" idx="12"/>
          </p:nvPr>
        </p:nvSpPr>
        <p:spPr/>
        <p:txBody>
          <a:bodyPr/>
          <a:lstStyle>
            <a:lvl1pPr>
              <a:defRPr/>
            </a:lvl1pPr>
          </a:lstStyle>
          <a:p>
            <a:pPr>
              <a:defRPr/>
            </a:pPr>
            <a:fld id="{1CFE00F9-4094-4369-9DBF-02DE0AB962ED}" type="slidenum">
              <a:rPr lang="nl-NL" altLang="nl-NL"/>
              <a:pPr>
                <a:defRPr/>
              </a:pPr>
              <a:t>‹nr.›</a:t>
            </a:fld>
            <a:endParaRPr lang="nl-NL" altLang="nl-NL"/>
          </a:p>
        </p:txBody>
      </p:sp>
    </p:spTree>
    <p:extLst>
      <p:ext uri="{BB962C8B-B14F-4D97-AF65-F5344CB8AC3E}">
        <p14:creationId xmlns:p14="http://schemas.microsoft.com/office/powerpoint/2010/main" val="209172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2C3F6AE3-08AD-4D42-9C18-1E678DB48795}"/>
              </a:ext>
            </a:extLst>
          </p:cNvPr>
          <p:cNvSpPr>
            <a:spLocks noGrp="1"/>
          </p:cNvSpPr>
          <p:nvPr>
            <p:ph type="dt" sz="half" idx="10"/>
          </p:nvPr>
        </p:nvSpPr>
        <p:spPr/>
        <p:txBody>
          <a:bodyPr/>
          <a:lstStyle>
            <a:lvl1pPr>
              <a:defRPr/>
            </a:lvl1pPr>
          </a:lstStyle>
          <a:p>
            <a:pPr>
              <a:defRPr/>
            </a:pPr>
            <a:r>
              <a:rPr lang="nl-NL" altLang="nl-NL"/>
              <a:t>17 september 2020</a:t>
            </a:r>
          </a:p>
        </p:txBody>
      </p:sp>
      <p:sp>
        <p:nvSpPr>
          <p:cNvPr id="6" name="Tijdelijke aanduiding voor voettekst 4">
            <a:extLst>
              <a:ext uri="{FF2B5EF4-FFF2-40B4-BE49-F238E27FC236}">
                <a16:creationId xmlns:a16="http://schemas.microsoft.com/office/drawing/2014/main" id="{27F27B48-2597-478A-8187-E77F8C19CB3F}"/>
              </a:ext>
            </a:extLst>
          </p:cNvPr>
          <p:cNvSpPr>
            <a:spLocks noGrp="1"/>
          </p:cNvSpPr>
          <p:nvPr>
            <p:ph type="ftr" sz="quarter" idx="11"/>
          </p:nvPr>
        </p:nvSpPr>
        <p:spPr/>
        <p:txBody>
          <a:bodyPr/>
          <a:lstStyle>
            <a:lvl1pPr>
              <a:defRPr/>
            </a:lvl1pPr>
          </a:lstStyle>
          <a:p>
            <a:pPr>
              <a:defRPr/>
            </a:pPr>
            <a:r>
              <a:rPr lang="nl-NL"/>
              <a:t>Provero bijeenkomst </a:t>
            </a:r>
          </a:p>
        </p:txBody>
      </p:sp>
      <p:sp>
        <p:nvSpPr>
          <p:cNvPr id="7" name="Tijdelijke aanduiding voor dianummer 5">
            <a:extLst>
              <a:ext uri="{FF2B5EF4-FFF2-40B4-BE49-F238E27FC236}">
                <a16:creationId xmlns:a16="http://schemas.microsoft.com/office/drawing/2014/main" id="{C7EF58C4-A572-4AF7-9EF3-4AB00C508F94}"/>
              </a:ext>
            </a:extLst>
          </p:cNvPr>
          <p:cNvSpPr>
            <a:spLocks noGrp="1"/>
          </p:cNvSpPr>
          <p:nvPr>
            <p:ph type="sldNum" sz="quarter" idx="12"/>
          </p:nvPr>
        </p:nvSpPr>
        <p:spPr/>
        <p:txBody>
          <a:bodyPr/>
          <a:lstStyle>
            <a:lvl1pPr>
              <a:defRPr/>
            </a:lvl1pPr>
          </a:lstStyle>
          <a:p>
            <a:pPr>
              <a:defRPr/>
            </a:pPr>
            <a:fld id="{6A5F5593-E4BD-43F7-8627-58C0B6758C70}" type="slidenum">
              <a:rPr lang="nl-NL" altLang="nl-NL"/>
              <a:pPr>
                <a:defRPr/>
              </a:pPr>
              <a:t>‹nr.›</a:t>
            </a:fld>
            <a:endParaRPr lang="nl-NL" altLang="nl-NL"/>
          </a:p>
        </p:txBody>
      </p:sp>
    </p:spTree>
    <p:extLst>
      <p:ext uri="{BB962C8B-B14F-4D97-AF65-F5344CB8AC3E}">
        <p14:creationId xmlns:p14="http://schemas.microsoft.com/office/powerpoint/2010/main" val="388402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B16DA5FB-F673-460D-8A03-8CF6A9DA8C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24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6803EC6-C741-4575-BB23-86C114A3F4F6}"/>
              </a:ext>
            </a:extLst>
          </p:cNvPr>
          <p:cNvSpPr txBox="1">
            <a:spLocks noChangeArrowheads="1"/>
          </p:cNvSpPr>
          <p:nvPr userDrawn="1"/>
        </p:nvSpPr>
        <p:spPr bwMode="auto">
          <a:xfrm>
            <a:off x="11264900" y="5359400"/>
            <a:ext cx="184150" cy="369888"/>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457200" y="2998113"/>
            <a:ext cx="5130800"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457200" y="3429000"/>
            <a:ext cx="41148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37C700F4-6579-4788-8E73-4C8E03019A95}"/>
              </a:ext>
            </a:extLst>
          </p:cNvPr>
          <p:cNvSpPr>
            <a:spLocks noGrp="1"/>
          </p:cNvSpPr>
          <p:nvPr>
            <p:ph type="dt" sz="half" idx="10"/>
          </p:nvPr>
        </p:nvSpPr>
        <p:spPr/>
        <p:txBody>
          <a:bodyPr/>
          <a:lstStyle>
            <a:lvl1pPr>
              <a:defRPr/>
            </a:lvl1pPr>
          </a:lstStyle>
          <a:p>
            <a:pPr>
              <a:defRPr/>
            </a:pPr>
            <a:r>
              <a:rPr lang="nl-NL" altLang="nl-NL"/>
              <a:t>18 juni 2020</a:t>
            </a:r>
            <a:endParaRPr lang="nl-NL" altLang="nl-NL" dirty="0"/>
          </a:p>
        </p:txBody>
      </p:sp>
      <p:sp>
        <p:nvSpPr>
          <p:cNvPr id="7" name="Tijdelijke aanduiding voor voettekst 4">
            <a:extLst>
              <a:ext uri="{FF2B5EF4-FFF2-40B4-BE49-F238E27FC236}">
                <a16:creationId xmlns:a16="http://schemas.microsoft.com/office/drawing/2014/main" id="{3438A714-46FB-497C-A5E2-CEF9C9C30066}"/>
              </a:ext>
            </a:extLst>
          </p:cNvPr>
          <p:cNvSpPr>
            <a:spLocks noGrp="1"/>
          </p:cNvSpPr>
          <p:nvPr>
            <p:ph type="ftr" sz="quarter" idx="11"/>
          </p:nvPr>
        </p:nvSpPr>
        <p:spPr>
          <a:xfrm>
            <a:off x="457200" y="5991225"/>
            <a:ext cx="2895600" cy="365125"/>
          </a:xfrm>
        </p:spPr>
        <p:txBody>
          <a:bodyPr/>
          <a:lstStyle>
            <a:lvl1pPr algn="l">
              <a:defRPr/>
            </a:lvl1pPr>
          </a:lstStyle>
          <a:p>
            <a:pPr>
              <a:defRPr/>
            </a:pPr>
            <a:r>
              <a:rPr lang="nl-NL"/>
              <a:t>VNG Archiefcommissie </a:t>
            </a:r>
          </a:p>
        </p:txBody>
      </p:sp>
    </p:spTree>
    <p:extLst>
      <p:ext uri="{BB962C8B-B14F-4D97-AF65-F5344CB8AC3E}">
        <p14:creationId xmlns:p14="http://schemas.microsoft.com/office/powerpoint/2010/main" val="350532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DF32A30B-30BE-4FBF-9AF8-7ACF0DFDFF55}"/>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4067175" y="3216275"/>
            <a:ext cx="507682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DB02D22F-6FBC-4D9F-8CF5-C833181C025F}"/>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4067175" y="0"/>
            <a:ext cx="5076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061CDD0C-3F35-465F-B7E0-29CB25989D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24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403A121-D8BC-46D7-AF63-D332E55D6CA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91288" y="2527300"/>
            <a:ext cx="192722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1EC768D0-95FF-420B-896F-C39A114D9C71}"/>
              </a:ext>
            </a:extLst>
          </p:cNvPr>
          <p:cNvSpPr txBox="1">
            <a:spLocks noChangeArrowheads="1"/>
          </p:cNvSpPr>
          <p:nvPr userDrawn="1"/>
        </p:nvSpPr>
        <p:spPr bwMode="auto">
          <a:xfrm>
            <a:off x="11264900" y="5359400"/>
            <a:ext cx="184150" cy="369888"/>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457200" y="2998113"/>
            <a:ext cx="5130800"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457200" y="3429000"/>
            <a:ext cx="41148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295A3D12-62A3-461D-BC62-3C77710D2DDF}"/>
              </a:ext>
            </a:extLst>
          </p:cNvPr>
          <p:cNvSpPr>
            <a:spLocks noGrp="1"/>
          </p:cNvSpPr>
          <p:nvPr>
            <p:ph type="dt" sz="half" idx="10"/>
          </p:nvPr>
        </p:nvSpPr>
        <p:spPr/>
        <p:txBody>
          <a:bodyPr/>
          <a:lstStyle>
            <a:lvl1pPr>
              <a:defRPr/>
            </a:lvl1pPr>
          </a:lstStyle>
          <a:p>
            <a:pPr>
              <a:defRPr/>
            </a:pPr>
            <a:r>
              <a:rPr lang="nl-NL" altLang="nl-NL"/>
              <a:t>18 juni 2020</a:t>
            </a:r>
          </a:p>
        </p:txBody>
      </p:sp>
      <p:sp>
        <p:nvSpPr>
          <p:cNvPr id="10" name="Tijdelijke aanduiding voor voettekst 4">
            <a:extLst>
              <a:ext uri="{FF2B5EF4-FFF2-40B4-BE49-F238E27FC236}">
                <a16:creationId xmlns:a16="http://schemas.microsoft.com/office/drawing/2014/main" id="{5B022D11-DF5D-449C-AEDD-C23F59709FB9}"/>
              </a:ext>
            </a:extLst>
          </p:cNvPr>
          <p:cNvSpPr>
            <a:spLocks noGrp="1"/>
          </p:cNvSpPr>
          <p:nvPr>
            <p:ph type="ftr" sz="quarter" idx="11"/>
          </p:nvPr>
        </p:nvSpPr>
        <p:spPr>
          <a:xfrm>
            <a:off x="457200" y="5991225"/>
            <a:ext cx="2895600" cy="365125"/>
          </a:xfrm>
        </p:spPr>
        <p:txBody>
          <a:bodyPr/>
          <a:lstStyle>
            <a:lvl1pPr algn="l">
              <a:defRPr/>
            </a:lvl1pPr>
          </a:lstStyle>
          <a:p>
            <a:pPr>
              <a:defRPr/>
            </a:pPr>
            <a:r>
              <a:rPr lang="nl-NL"/>
              <a:t>VNG Archiefcommissie </a:t>
            </a:r>
          </a:p>
        </p:txBody>
      </p:sp>
    </p:spTree>
    <p:extLst>
      <p:ext uri="{BB962C8B-B14F-4D97-AF65-F5344CB8AC3E}">
        <p14:creationId xmlns:p14="http://schemas.microsoft.com/office/powerpoint/2010/main" val="750108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A043C4C5-6260-41C5-BADC-07B1C1C88D55}"/>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4270375" y="0"/>
            <a:ext cx="48736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EBC30C66-C381-44D5-9227-0441E370C95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4067175" y="3429000"/>
            <a:ext cx="5076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0E0C0CFD-5142-44AE-A229-0A5C523079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24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40394535-57A5-4EB8-BD15-26BD669850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91288" y="2527300"/>
            <a:ext cx="192722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57200" y="2998113"/>
            <a:ext cx="5130800"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457200" y="3429000"/>
            <a:ext cx="41148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29455AAB-AAD5-448D-91F5-983B4507E896}"/>
              </a:ext>
            </a:extLst>
          </p:cNvPr>
          <p:cNvSpPr>
            <a:spLocks noGrp="1"/>
          </p:cNvSpPr>
          <p:nvPr>
            <p:ph type="dt" sz="half" idx="10"/>
          </p:nvPr>
        </p:nvSpPr>
        <p:spPr/>
        <p:txBody>
          <a:bodyPr/>
          <a:lstStyle>
            <a:lvl1pPr>
              <a:defRPr/>
            </a:lvl1pPr>
          </a:lstStyle>
          <a:p>
            <a:pPr>
              <a:defRPr/>
            </a:pPr>
            <a:r>
              <a:rPr lang="nl-NL" altLang="nl-NL"/>
              <a:t>18 juni 2020</a:t>
            </a:r>
          </a:p>
        </p:txBody>
      </p:sp>
      <p:sp>
        <p:nvSpPr>
          <p:cNvPr id="9" name="Tijdelijke aanduiding voor voettekst 4">
            <a:extLst>
              <a:ext uri="{FF2B5EF4-FFF2-40B4-BE49-F238E27FC236}">
                <a16:creationId xmlns:a16="http://schemas.microsoft.com/office/drawing/2014/main" id="{8FB01F41-F2D6-47F4-93CA-CAB68D27B5FD}"/>
              </a:ext>
            </a:extLst>
          </p:cNvPr>
          <p:cNvSpPr>
            <a:spLocks noGrp="1"/>
          </p:cNvSpPr>
          <p:nvPr>
            <p:ph type="ftr" sz="quarter" idx="11"/>
          </p:nvPr>
        </p:nvSpPr>
        <p:spPr>
          <a:xfrm>
            <a:off x="457200" y="5991225"/>
            <a:ext cx="2895600" cy="365125"/>
          </a:xfrm>
        </p:spPr>
        <p:txBody>
          <a:bodyPr/>
          <a:lstStyle>
            <a:lvl1pPr algn="l">
              <a:defRPr/>
            </a:lvl1pPr>
          </a:lstStyle>
          <a:p>
            <a:pPr>
              <a:defRPr/>
            </a:pPr>
            <a:r>
              <a:rPr lang="nl-NL"/>
              <a:t>VNG Archiefcommissie </a:t>
            </a:r>
          </a:p>
        </p:txBody>
      </p:sp>
    </p:spTree>
    <p:extLst>
      <p:ext uri="{BB962C8B-B14F-4D97-AF65-F5344CB8AC3E}">
        <p14:creationId xmlns:p14="http://schemas.microsoft.com/office/powerpoint/2010/main" val="423745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DAA455C9-061C-4B03-96C9-81A606C30279}"/>
              </a:ext>
            </a:extLst>
          </p:cNvPr>
          <p:cNvSpPr>
            <a:spLocks noGrp="1"/>
          </p:cNvSpPr>
          <p:nvPr>
            <p:ph type="dt" sz="half" idx="10"/>
          </p:nvPr>
        </p:nvSpPr>
        <p:spPr/>
        <p:txBody>
          <a:bodyPr/>
          <a:lstStyle>
            <a:lvl1pPr>
              <a:defRPr/>
            </a:lvl1pPr>
          </a:lstStyle>
          <a:p>
            <a:pPr>
              <a:defRPr/>
            </a:pPr>
            <a:r>
              <a:rPr lang="nl-NL" altLang="nl-NL"/>
              <a:t>18 juni 2020</a:t>
            </a:r>
          </a:p>
        </p:txBody>
      </p:sp>
      <p:sp>
        <p:nvSpPr>
          <p:cNvPr id="5" name="Tijdelijke aanduiding voor voettekst 4">
            <a:extLst>
              <a:ext uri="{FF2B5EF4-FFF2-40B4-BE49-F238E27FC236}">
                <a16:creationId xmlns:a16="http://schemas.microsoft.com/office/drawing/2014/main" id="{4EFBE6BD-7D31-4ACC-9367-FC139446D6F0}"/>
              </a:ext>
            </a:extLst>
          </p:cNvPr>
          <p:cNvSpPr>
            <a:spLocks noGrp="1"/>
          </p:cNvSpPr>
          <p:nvPr>
            <p:ph type="ftr" sz="quarter" idx="11"/>
          </p:nvPr>
        </p:nvSpPr>
        <p:spPr/>
        <p:txBody>
          <a:bodyPr/>
          <a:lstStyle>
            <a:lvl1pPr>
              <a:defRPr/>
            </a:lvl1pPr>
          </a:lstStyle>
          <a:p>
            <a:pPr>
              <a:defRPr/>
            </a:pPr>
            <a:r>
              <a:rPr lang="nl-NL"/>
              <a:t>VNG Archiefcommissie </a:t>
            </a:r>
          </a:p>
        </p:txBody>
      </p:sp>
      <p:sp>
        <p:nvSpPr>
          <p:cNvPr id="6" name="Tijdelijke aanduiding voor dianummer 5">
            <a:extLst>
              <a:ext uri="{FF2B5EF4-FFF2-40B4-BE49-F238E27FC236}">
                <a16:creationId xmlns:a16="http://schemas.microsoft.com/office/drawing/2014/main" id="{71614334-F9F4-49B2-895E-8E7AC727D2A0}"/>
              </a:ext>
            </a:extLst>
          </p:cNvPr>
          <p:cNvSpPr>
            <a:spLocks noGrp="1"/>
          </p:cNvSpPr>
          <p:nvPr>
            <p:ph type="sldNum" sz="quarter" idx="12"/>
          </p:nvPr>
        </p:nvSpPr>
        <p:spPr/>
        <p:txBody>
          <a:bodyPr/>
          <a:lstStyle>
            <a:lvl1pPr>
              <a:defRPr/>
            </a:lvl1pPr>
          </a:lstStyle>
          <a:p>
            <a:pPr>
              <a:defRPr/>
            </a:pPr>
            <a:fld id="{1B44CCF4-F206-4ED8-9ACD-5ED72CDEC5D6}" type="slidenum">
              <a:rPr lang="nl-NL" altLang="nl-NL"/>
              <a:pPr>
                <a:defRPr/>
              </a:pPr>
              <a:t>‹nr.›</a:t>
            </a:fld>
            <a:endParaRPr lang="nl-NL" altLang="nl-NL"/>
          </a:p>
        </p:txBody>
      </p:sp>
    </p:spTree>
    <p:extLst>
      <p:ext uri="{BB962C8B-B14F-4D97-AF65-F5344CB8AC3E}">
        <p14:creationId xmlns:p14="http://schemas.microsoft.com/office/powerpoint/2010/main" val="155833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D726BF00-6DB7-4F69-B5E6-217E8CAA47B3}"/>
              </a:ext>
            </a:extLst>
          </p:cNvPr>
          <p:cNvSpPr>
            <a:spLocks noGrp="1"/>
          </p:cNvSpPr>
          <p:nvPr>
            <p:ph type="dt" sz="half" idx="10"/>
          </p:nvPr>
        </p:nvSpPr>
        <p:spPr/>
        <p:txBody>
          <a:bodyPr/>
          <a:lstStyle>
            <a:lvl1pPr>
              <a:defRPr/>
            </a:lvl1pPr>
          </a:lstStyle>
          <a:p>
            <a:pPr>
              <a:defRPr/>
            </a:pPr>
            <a:r>
              <a:rPr lang="nl-NL" altLang="nl-NL"/>
              <a:t>18 juni 2020</a:t>
            </a:r>
          </a:p>
        </p:txBody>
      </p:sp>
      <p:sp>
        <p:nvSpPr>
          <p:cNvPr id="5" name="Tijdelijke aanduiding voor voettekst 4">
            <a:extLst>
              <a:ext uri="{FF2B5EF4-FFF2-40B4-BE49-F238E27FC236}">
                <a16:creationId xmlns:a16="http://schemas.microsoft.com/office/drawing/2014/main" id="{167B754C-2489-4FE3-95C4-1622F767EC13}"/>
              </a:ext>
            </a:extLst>
          </p:cNvPr>
          <p:cNvSpPr>
            <a:spLocks noGrp="1"/>
          </p:cNvSpPr>
          <p:nvPr>
            <p:ph type="ftr" sz="quarter" idx="11"/>
          </p:nvPr>
        </p:nvSpPr>
        <p:spPr/>
        <p:txBody>
          <a:bodyPr/>
          <a:lstStyle>
            <a:lvl1pPr>
              <a:defRPr/>
            </a:lvl1pPr>
          </a:lstStyle>
          <a:p>
            <a:pPr>
              <a:defRPr/>
            </a:pPr>
            <a:r>
              <a:rPr lang="nl-NL"/>
              <a:t>VNG Archiefcommissie </a:t>
            </a:r>
          </a:p>
        </p:txBody>
      </p:sp>
      <p:sp>
        <p:nvSpPr>
          <p:cNvPr id="6" name="Tijdelijke aanduiding voor dianummer 5">
            <a:extLst>
              <a:ext uri="{FF2B5EF4-FFF2-40B4-BE49-F238E27FC236}">
                <a16:creationId xmlns:a16="http://schemas.microsoft.com/office/drawing/2014/main" id="{99AEEDF4-4940-42A3-81E0-94A87EBEE08B}"/>
              </a:ext>
            </a:extLst>
          </p:cNvPr>
          <p:cNvSpPr>
            <a:spLocks noGrp="1"/>
          </p:cNvSpPr>
          <p:nvPr>
            <p:ph type="sldNum" sz="quarter" idx="12"/>
          </p:nvPr>
        </p:nvSpPr>
        <p:spPr/>
        <p:txBody>
          <a:bodyPr/>
          <a:lstStyle>
            <a:lvl1pPr>
              <a:defRPr/>
            </a:lvl1pPr>
          </a:lstStyle>
          <a:p>
            <a:pPr>
              <a:defRPr/>
            </a:pPr>
            <a:fld id="{F5DAB4C6-A202-4395-A9A6-DD7DB7B64B00}" type="slidenum">
              <a:rPr lang="nl-NL" altLang="nl-NL"/>
              <a:pPr>
                <a:defRPr/>
              </a:pPr>
              <a:t>‹nr.›</a:t>
            </a:fld>
            <a:endParaRPr lang="nl-NL" altLang="nl-NL"/>
          </a:p>
        </p:txBody>
      </p:sp>
    </p:spTree>
    <p:extLst>
      <p:ext uri="{BB962C8B-B14F-4D97-AF65-F5344CB8AC3E}">
        <p14:creationId xmlns:p14="http://schemas.microsoft.com/office/powerpoint/2010/main" val="44748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1047C50E-5E40-40F3-8905-955335EF9E05}"/>
              </a:ext>
            </a:extLst>
          </p:cNvPr>
          <p:cNvSpPr>
            <a:spLocks noGrp="1"/>
          </p:cNvSpPr>
          <p:nvPr>
            <p:ph type="dt" sz="half" idx="10"/>
          </p:nvPr>
        </p:nvSpPr>
        <p:spPr/>
        <p:txBody>
          <a:bodyPr/>
          <a:lstStyle>
            <a:lvl1pPr>
              <a:defRPr/>
            </a:lvl1pPr>
          </a:lstStyle>
          <a:p>
            <a:pPr>
              <a:defRPr/>
            </a:pPr>
            <a:r>
              <a:rPr lang="nl-NL" altLang="nl-NL"/>
              <a:t>18 juni 2020</a:t>
            </a:r>
          </a:p>
        </p:txBody>
      </p:sp>
      <p:sp>
        <p:nvSpPr>
          <p:cNvPr id="6" name="Tijdelijke aanduiding voor voettekst 4">
            <a:extLst>
              <a:ext uri="{FF2B5EF4-FFF2-40B4-BE49-F238E27FC236}">
                <a16:creationId xmlns:a16="http://schemas.microsoft.com/office/drawing/2014/main" id="{6D62A9BC-BD47-4A78-A69A-3CAB735302BC}"/>
              </a:ext>
            </a:extLst>
          </p:cNvPr>
          <p:cNvSpPr>
            <a:spLocks noGrp="1"/>
          </p:cNvSpPr>
          <p:nvPr>
            <p:ph type="ftr" sz="quarter" idx="11"/>
          </p:nvPr>
        </p:nvSpPr>
        <p:spPr/>
        <p:txBody>
          <a:bodyPr/>
          <a:lstStyle>
            <a:lvl1pPr>
              <a:defRPr/>
            </a:lvl1pPr>
          </a:lstStyle>
          <a:p>
            <a:pPr>
              <a:defRPr/>
            </a:pPr>
            <a:r>
              <a:rPr lang="nl-NL"/>
              <a:t>VNG Archiefcommissie </a:t>
            </a:r>
          </a:p>
        </p:txBody>
      </p:sp>
      <p:sp>
        <p:nvSpPr>
          <p:cNvPr id="7" name="Tijdelijke aanduiding voor dianummer 5">
            <a:extLst>
              <a:ext uri="{FF2B5EF4-FFF2-40B4-BE49-F238E27FC236}">
                <a16:creationId xmlns:a16="http://schemas.microsoft.com/office/drawing/2014/main" id="{EE967B9E-5E43-4404-8171-3C7C76FDC255}"/>
              </a:ext>
            </a:extLst>
          </p:cNvPr>
          <p:cNvSpPr>
            <a:spLocks noGrp="1"/>
          </p:cNvSpPr>
          <p:nvPr>
            <p:ph type="sldNum" sz="quarter" idx="12"/>
          </p:nvPr>
        </p:nvSpPr>
        <p:spPr/>
        <p:txBody>
          <a:bodyPr/>
          <a:lstStyle>
            <a:lvl1pPr>
              <a:defRPr/>
            </a:lvl1pPr>
          </a:lstStyle>
          <a:p>
            <a:pPr>
              <a:defRPr/>
            </a:pPr>
            <a:fld id="{AC8FF5D9-BCE9-4145-9385-8A41C220FCFD}" type="slidenum">
              <a:rPr lang="nl-NL" altLang="nl-NL"/>
              <a:pPr>
                <a:defRPr/>
              </a:pPr>
              <a:t>‹nr.›</a:t>
            </a:fld>
            <a:endParaRPr lang="nl-NL" altLang="nl-NL"/>
          </a:p>
        </p:txBody>
      </p:sp>
    </p:spTree>
    <p:extLst>
      <p:ext uri="{BB962C8B-B14F-4D97-AF65-F5344CB8AC3E}">
        <p14:creationId xmlns:p14="http://schemas.microsoft.com/office/powerpoint/2010/main" val="3274061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F4895F45-9C27-4F11-9D07-A702586283A2}"/>
              </a:ext>
            </a:extLst>
          </p:cNvPr>
          <p:cNvSpPr>
            <a:spLocks noGrp="1"/>
          </p:cNvSpPr>
          <p:nvPr>
            <p:ph type="dt" sz="half" idx="10"/>
          </p:nvPr>
        </p:nvSpPr>
        <p:spPr/>
        <p:txBody>
          <a:bodyPr/>
          <a:lstStyle>
            <a:lvl1pPr>
              <a:defRPr/>
            </a:lvl1pPr>
          </a:lstStyle>
          <a:p>
            <a:pPr>
              <a:defRPr/>
            </a:pPr>
            <a:r>
              <a:rPr lang="nl-NL" altLang="nl-NL"/>
              <a:t>18 juni 2020</a:t>
            </a:r>
          </a:p>
        </p:txBody>
      </p:sp>
      <p:sp>
        <p:nvSpPr>
          <p:cNvPr id="8" name="Tijdelijke aanduiding voor voettekst 4">
            <a:extLst>
              <a:ext uri="{FF2B5EF4-FFF2-40B4-BE49-F238E27FC236}">
                <a16:creationId xmlns:a16="http://schemas.microsoft.com/office/drawing/2014/main" id="{0E27A766-EE68-4934-A8E2-7385CABBAA1C}"/>
              </a:ext>
            </a:extLst>
          </p:cNvPr>
          <p:cNvSpPr>
            <a:spLocks noGrp="1"/>
          </p:cNvSpPr>
          <p:nvPr>
            <p:ph type="ftr" sz="quarter" idx="11"/>
          </p:nvPr>
        </p:nvSpPr>
        <p:spPr/>
        <p:txBody>
          <a:bodyPr/>
          <a:lstStyle>
            <a:lvl1pPr>
              <a:defRPr/>
            </a:lvl1pPr>
          </a:lstStyle>
          <a:p>
            <a:pPr>
              <a:defRPr/>
            </a:pPr>
            <a:r>
              <a:rPr lang="nl-NL"/>
              <a:t>VNG Archiefcommissie </a:t>
            </a:r>
          </a:p>
        </p:txBody>
      </p:sp>
      <p:sp>
        <p:nvSpPr>
          <p:cNvPr id="9" name="Tijdelijke aanduiding voor dianummer 5">
            <a:extLst>
              <a:ext uri="{FF2B5EF4-FFF2-40B4-BE49-F238E27FC236}">
                <a16:creationId xmlns:a16="http://schemas.microsoft.com/office/drawing/2014/main" id="{6AFDCDE1-CBA2-4BD1-A66F-5BE98171A4A5}"/>
              </a:ext>
            </a:extLst>
          </p:cNvPr>
          <p:cNvSpPr>
            <a:spLocks noGrp="1"/>
          </p:cNvSpPr>
          <p:nvPr>
            <p:ph type="sldNum" sz="quarter" idx="12"/>
          </p:nvPr>
        </p:nvSpPr>
        <p:spPr/>
        <p:txBody>
          <a:bodyPr/>
          <a:lstStyle>
            <a:lvl1pPr>
              <a:defRPr/>
            </a:lvl1pPr>
          </a:lstStyle>
          <a:p>
            <a:pPr>
              <a:defRPr/>
            </a:pPr>
            <a:fld id="{BB6089D0-636E-4F9E-8B9D-2271C6A37B69}" type="slidenum">
              <a:rPr lang="nl-NL" altLang="nl-NL"/>
              <a:pPr>
                <a:defRPr/>
              </a:pPr>
              <a:t>‹nr.›</a:t>
            </a:fld>
            <a:endParaRPr lang="nl-NL" altLang="nl-NL"/>
          </a:p>
        </p:txBody>
      </p:sp>
    </p:spTree>
    <p:extLst>
      <p:ext uri="{BB962C8B-B14F-4D97-AF65-F5344CB8AC3E}">
        <p14:creationId xmlns:p14="http://schemas.microsoft.com/office/powerpoint/2010/main" val="58908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3B34DF3E-787D-4A73-A7EF-35E1BBDBDA3D}"/>
              </a:ext>
            </a:extLst>
          </p:cNvPr>
          <p:cNvSpPr>
            <a:spLocks noGrp="1"/>
          </p:cNvSpPr>
          <p:nvPr>
            <p:ph type="dt" sz="half" idx="10"/>
          </p:nvPr>
        </p:nvSpPr>
        <p:spPr/>
        <p:txBody>
          <a:bodyPr/>
          <a:lstStyle>
            <a:lvl1pPr>
              <a:defRPr/>
            </a:lvl1pPr>
          </a:lstStyle>
          <a:p>
            <a:pPr>
              <a:defRPr/>
            </a:pPr>
            <a:r>
              <a:rPr lang="nl-NL" altLang="nl-NL"/>
              <a:t>18 juni 2020</a:t>
            </a:r>
          </a:p>
        </p:txBody>
      </p:sp>
      <p:sp>
        <p:nvSpPr>
          <p:cNvPr id="4" name="Tijdelijke aanduiding voor voettekst 4">
            <a:extLst>
              <a:ext uri="{FF2B5EF4-FFF2-40B4-BE49-F238E27FC236}">
                <a16:creationId xmlns:a16="http://schemas.microsoft.com/office/drawing/2014/main" id="{D8C92E01-D884-4F1D-9A1E-83803FA71AC0}"/>
              </a:ext>
            </a:extLst>
          </p:cNvPr>
          <p:cNvSpPr>
            <a:spLocks noGrp="1"/>
          </p:cNvSpPr>
          <p:nvPr>
            <p:ph type="ftr" sz="quarter" idx="11"/>
          </p:nvPr>
        </p:nvSpPr>
        <p:spPr/>
        <p:txBody>
          <a:bodyPr/>
          <a:lstStyle>
            <a:lvl1pPr>
              <a:defRPr/>
            </a:lvl1pPr>
          </a:lstStyle>
          <a:p>
            <a:pPr>
              <a:defRPr/>
            </a:pPr>
            <a:r>
              <a:rPr lang="nl-NL"/>
              <a:t>VNG Archiefcommissie </a:t>
            </a:r>
          </a:p>
        </p:txBody>
      </p:sp>
      <p:sp>
        <p:nvSpPr>
          <p:cNvPr id="5" name="Tijdelijke aanduiding voor dianummer 5">
            <a:extLst>
              <a:ext uri="{FF2B5EF4-FFF2-40B4-BE49-F238E27FC236}">
                <a16:creationId xmlns:a16="http://schemas.microsoft.com/office/drawing/2014/main" id="{329AFE43-7641-47AD-9A9A-A57192164EBD}"/>
              </a:ext>
            </a:extLst>
          </p:cNvPr>
          <p:cNvSpPr>
            <a:spLocks noGrp="1"/>
          </p:cNvSpPr>
          <p:nvPr>
            <p:ph type="sldNum" sz="quarter" idx="12"/>
          </p:nvPr>
        </p:nvSpPr>
        <p:spPr/>
        <p:txBody>
          <a:bodyPr/>
          <a:lstStyle>
            <a:lvl1pPr>
              <a:defRPr/>
            </a:lvl1pPr>
          </a:lstStyle>
          <a:p>
            <a:pPr>
              <a:defRPr/>
            </a:pPr>
            <a:fld id="{6DCCAC72-F3F8-4EF5-9CAB-E60745DE3972}" type="slidenum">
              <a:rPr lang="nl-NL" altLang="nl-NL"/>
              <a:pPr>
                <a:defRPr/>
              </a:pPr>
              <a:t>‹nr.›</a:t>
            </a:fld>
            <a:endParaRPr lang="nl-NL" altLang="nl-NL"/>
          </a:p>
        </p:txBody>
      </p:sp>
    </p:spTree>
    <p:extLst>
      <p:ext uri="{BB962C8B-B14F-4D97-AF65-F5344CB8AC3E}">
        <p14:creationId xmlns:p14="http://schemas.microsoft.com/office/powerpoint/2010/main" val="108668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C0480AA5-73EB-4848-B784-72914172EC07}"/>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4067175" y="3216275"/>
            <a:ext cx="507682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69CBB351-B76D-41B1-8C41-8FC59CAC24B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4067175" y="0"/>
            <a:ext cx="5076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F14B9210-00FB-40C1-B232-EEA20BF955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24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920928A-80E1-4DFA-90EE-877B1CD6CFA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91288" y="2527300"/>
            <a:ext cx="192722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EC7D6E2D-7204-414C-BE64-6D22494E20AD}"/>
              </a:ext>
            </a:extLst>
          </p:cNvPr>
          <p:cNvSpPr txBox="1">
            <a:spLocks noChangeArrowheads="1"/>
          </p:cNvSpPr>
          <p:nvPr userDrawn="1"/>
        </p:nvSpPr>
        <p:spPr bwMode="auto">
          <a:xfrm>
            <a:off x="11264900" y="5359400"/>
            <a:ext cx="184150" cy="369888"/>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457200" y="2998113"/>
            <a:ext cx="5130800"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457200" y="3429000"/>
            <a:ext cx="41148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186B9B13-8250-4652-8B98-09644017D75A}"/>
              </a:ext>
            </a:extLst>
          </p:cNvPr>
          <p:cNvSpPr>
            <a:spLocks noGrp="1"/>
          </p:cNvSpPr>
          <p:nvPr>
            <p:ph type="dt" sz="half" idx="10"/>
          </p:nvPr>
        </p:nvSpPr>
        <p:spPr/>
        <p:txBody>
          <a:bodyPr/>
          <a:lstStyle>
            <a:lvl1pPr>
              <a:defRPr/>
            </a:lvl1pPr>
          </a:lstStyle>
          <a:p>
            <a:pPr>
              <a:defRPr/>
            </a:pPr>
            <a:r>
              <a:rPr lang="nl-NL" altLang="nl-NL"/>
              <a:t>17 september 2020</a:t>
            </a:r>
          </a:p>
        </p:txBody>
      </p:sp>
      <p:sp>
        <p:nvSpPr>
          <p:cNvPr id="10" name="Tijdelijke aanduiding voor voettekst 4">
            <a:extLst>
              <a:ext uri="{FF2B5EF4-FFF2-40B4-BE49-F238E27FC236}">
                <a16:creationId xmlns:a16="http://schemas.microsoft.com/office/drawing/2014/main" id="{03B82141-587E-4711-871D-67B31E69C5D1}"/>
              </a:ext>
            </a:extLst>
          </p:cNvPr>
          <p:cNvSpPr>
            <a:spLocks noGrp="1"/>
          </p:cNvSpPr>
          <p:nvPr>
            <p:ph type="ftr" sz="quarter" idx="11"/>
          </p:nvPr>
        </p:nvSpPr>
        <p:spPr>
          <a:xfrm>
            <a:off x="457200" y="5991225"/>
            <a:ext cx="2895600" cy="365125"/>
          </a:xfrm>
        </p:spPr>
        <p:txBody>
          <a:bodyPr/>
          <a:lstStyle>
            <a:lvl1pPr algn="l">
              <a:defRPr/>
            </a:lvl1pPr>
          </a:lstStyle>
          <a:p>
            <a:pPr>
              <a:defRPr/>
            </a:pPr>
            <a:r>
              <a:rPr lang="nl-NL"/>
              <a:t>Provero bijeenkomst </a:t>
            </a:r>
          </a:p>
        </p:txBody>
      </p:sp>
    </p:spTree>
    <p:extLst>
      <p:ext uri="{BB962C8B-B14F-4D97-AF65-F5344CB8AC3E}">
        <p14:creationId xmlns:p14="http://schemas.microsoft.com/office/powerpoint/2010/main" val="3071469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3723489D-1A58-425C-A328-685D33E75A56}"/>
              </a:ext>
            </a:extLst>
          </p:cNvPr>
          <p:cNvSpPr>
            <a:spLocks noGrp="1"/>
          </p:cNvSpPr>
          <p:nvPr>
            <p:ph type="dt" sz="half" idx="10"/>
          </p:nvPr>
        </p:nvSpPr>
        <p:spPr/>
        <p:txBody>
          <a:bodyPr/>
          <a:lstStyle>
            <a:lvl1pPr>
              <a:defRPr/>
            </a:lvl1pPr>
          </a:lstStyle>
          <a:p>
            <a:pPr>
              <a:defRPr/>
            </a:pPr>
            <a:r>
              <a:rPr lang="nl-NL" altLang="nl-NL"/>
              <a:t>18 juni 2020</a:t>
            </a:r>
          </a:p>
        </p:txBody>
      </p:sp>
      <p:sp>
        <p:nvSpPr>
          <p:cNvPr id="3" name="Tijdelijke aanduiding voor voettekst 4">
            <a:extLst>
              <a:ext uri="{FF2B5EF4-FFF2-40B4-BE49-F238E27FC236}">
                <a16:creationId xmlns:a16="http://schemas.microsoft.com/office/drawing/2014/main" id="{D91CA343-28B5-49BE-B39A-D24D22532314}"/>
              </a:ext>
            </a:extLst>
          </p:cNvPr>
          <p:cNvSpPr>
            <a:spLocks noGrp="1"/>
          </p:cNvSpPr>
          <p:nvPr>
            <p:ph type="ftr" sz="quarter" idx="11"/>
          </p:nvPr>
        </p:nvSpPr>
        <p:spPr/>
        <p:txBody>
          <a:bodyPr/>
          <a:lstStyle>
            <a:lvl1pPr>
              <a:defRPr/>
            </a:lvl1pPr>
          </a:lstStyle>
          <a:p>
            <a:pPr>
              <a:defRPr/>
            </a:pPr>
            <a:r>
              <a:rPr lang="nl-NL"/>
              <a:t>VNG Archiefcommissie </a:t>
            </a:r>
          </a:p>
        </p:txBody>
      </p:sp>
      <p:sp>
        <p:nvSpPr>
          <p:cNvPr id="4" name="Tijdelijke aanduiding voor dianummer 5">
            <a:extLst>
              <a:ext uri="{FF2B5EF4-FFF2-40B4-BE49-F238E27FC236}">
                <a16:creationId xmlns:a16="http://schemas.microsoft.com/office/drawing/2014/main" id="{232610D0-9896-4A03-BD8C-DECC0162B3B3}"/>
              </a:ext>
            </a:extLst>
          </p:cNvPr>
          <p:cNvSpPr>
            <a:spLocks noGrp="1"/>
          </p:cNvSpPr>
          <p:nvPr>
            <p:ph type="sldNum" sz="quarter" idx="12"/>
          </p:nvPr>
        </p:nvSpPr>
        <p:spPr/>
        <p:txBody>
          <a:bodyPr/>
          <a:lstStyle>
            <a:lvl1pPr>
              <a:defRPr/>
            </a:lvl1pPr>
          </a:lstStyle>
          <a:p>
            <a:pPr>
              <a:defRPr/>
            </a:pPr>
            <a:fld id="{C270B2BD-B511-4F37-8EEF-6C9C03F5E3D6}" type="slidenum">
              <a:rPr lang="nl-NL" altLang="nl-NL"/>
              <a:pPr>
                <a:defRPr/>
              </a:pPr>
              <a:t>‹nr.›</a:t>
            </a:fld>
            <a:endParaRPr lang="nl-NL" altLang="nl-NL"/>
          </a:p>
        </p:txBody>
      </p:sp>
    </p:spTree>
    <p:extLst>
      <p:ext uri="{BB962C8B-B14F-4D97-AF65-F5344CB8AC3E}">
        <p14:creationId xmlns:p14="http://schemas.microsoft.com/office/powerpoint/2010/main" val="136731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3575050" y="273050"/>
            <a:ext cx="5111750"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59873B8C-02F1-43E5-9054-6DC862525793}"/>
              </a:ext>
            </a:extLst>
          </p:cNvPr>
          <p:cNvSpPr>
            <a:spLocks noGrp="1"/>
          </p:cNvSpPr>
          <p:nvPr>
            <p:ph type="dt" sz="half" idx="10"/>
          </p:nvPr>
        </p:nvSpPr>
        <p:spPr/>
        <p:txBody>
          <a:bodyPr/>
          <a:lstStyle>
            <a:lvl1pPr>
              <a:defRPr/>
            </a:lvl1pPr>
          </a:lstStyle>
          <a:p>
            <a:pPr>
              <a:defRPr/>
            </a:pPr>
            <a:r>
              <a:rPr lang="nl-NL" altLang="nl-NL"/>
              <a:t>18 juni 2020</a:t>
            </a:r>
          </a:p>
        </p:txBody>
      </p:sp>
      <p:sp>
        <p:nvSpPr>
          <p:cNvPr id="6" name="Tijdelijke aanduiding voor voettekst 4">
            <a:extLst>
              <a:ext uri="{FF2B5EF4-FFF2-40B4-BE49-F238E27FC236}">
                <a16:creationId xmlns:a16="http://schemas.microsoft.com/office/drawing/2014/main" id="{286D81E1-18ED-4A31-84E2-88010DF7808B}"/>
              </a:ext>
            </a:extLst>
          </p:cNvPr>
          <p:cNvSpPr>
            <a:spLocks noGrp="1"/>
          </p:cNvSpPr>
          <p:nvPr>
            <p:ph type="ftr" sz="quarter" idx="11"/>
          </p:nvPr>
        </p:nvSpPr>
        <p:spPr/>
        <p:txBody>
          <a:bodyPr/>
          <a:lstStyle>
            <a:lvl1pPr>
              <a:defRPr/>
            </a:lvl1pPr>
          </a:lstStyle>
          <a:p>
            <a:pPr>
              <a:defRPr/>
            </a:pPr>
            <a:r>
              <a:rPr lang="nl-NL"/>
              <a:t>VNG Archiefcommissie </a:t>
            </a:r>
          </a:p>
        </p:txBody>
      </p:sp>
      <p:sp>
        <p:nvSpPr>
          <p:cNvPr id="7" name="Tijdelijke aanduiding voor dianummer 5">
            <a:extLst>
              <a:ext uri="{FF2B5EF4-FFF2-40B4-BE49-F238E27FC236}">
                <a16:creationId xmlns:a16="http://schemas.microsoft.com/office/drawing/2014/main" id="{54C20584-B8CF-471B-BEEA-C1F443D5CF68}"/>
              </a:ext>
            </a:extLst>
          </p:cNvPr>
          <p:cNvSpPr>
            <a:spLocks noGrp="1"/>
          </p:cNvSpPr>
          <p:nvPr>
            <p:ph type="sldNum" sz="quarter" idx="12"/>
          </p:nvPr>
        </p:nvSpPr>
        <p:spPr/>
        <p:txBody>
          <a:bodyPr/>
          <a:lstStyle>
            <a:lvl1pPr>
              <a:defRPr/>
            </a:lvl1pPr>
          </a:lstStyle>
          <a:p>
            <a:pPr>
              <a:defRPr/>
            </a:pPr>
            <a:fld id="{65BF18A8-66AF-42D2-B0AF-365BD6FFC75F}" type="slidenum">
              <a:rPr lang="nl-NL" altLang="nl-NL"/>
              <a:pPr>
                <a:defRPr/>
              </a:pPr>
              <a:t>‹nr.›</a:t>
            </a:fld>
            <a:endParaRPr lang="nl-NL" altLang="nl-NL"/>
          </a:p>
        </p:txBody>
      </p:sp>
    </p:spTree>
    <p:extLst>
      <p:ext uri="{BB962C8B-B14F-4D97-AF65-F5344CB8AC3E}">
        <p14:creationId xmlns:p14="http://schemas.microsoft.com/office/powerpoint/2010/main" val="3378684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040F0F7F-7AD0-486A-937D-C851675D1C34}"/>
              </a:ext>
            </a:extLst>
          </p:cNvPr>
          <p:cNvSpPr>
            <a:spLocks noGrp="1"/>
          </p:cNvSpPr>
          <p:nvPr>
            <p:ph type="dt" sz="half" idx="10"/>
          </p:nvPr>
        </p:nvSpPr>
        <p:spPr/>
        <p:txBody>
          <a:bodyPr/>
          <a:lstStyle>
            <a:lvl1pPr>
              <a:defRPr/>
            </a:lvl1pPr>
          </a:lstStyle>
          <a:p>
            <a:pPr>
              <a:defRPr/>
            </a:pPr>
            <a:r>
              <a:rPr lang="nl-NL" altLang="nl-NL"/>
              <a:t>18 juni 2020</a:t>
            </a:r>
          </a:p>
        </p:txBody>
      </p:sp>
      <p:sp>
        <p:nvSpPr>
          <p:cNvPr id="6" name="Tijdelijke aanduiding voor voettekst 4">
            <a:extLst>
              <a:ext uri="{FF2B5EF4-FFF2-40B4-BE49-F238E27FC236}">
                <a16:creationId xmlns:a16="http://schemas.microsoft.com/office/drawing/2014/main" id="{3770EF1A-BBF7-424B-AB9D-808575096BD4}"/>
              </a:ext>
            </a:extLst>
          </p:cNvPr>
          <p:cNvSpPr>
            <a:spLocks noGrp="1"/>
          </p:cNvSpPr>
          <p:nvPr>
            <p:ph type="ftr" sz="quarter" idx="11"/>
          </p:nvPr>
        </p:nvSpPr>
        <p:spPr/>
        <p:txBody>
          <a:bodyPr/>
          <a:lstStyle>
            <a:lvl1pPr>
              <a:defRPr/>
            </a:lvl1pPr>
          </a:lstStyle>
          <a:p>
            <a:pPr>
              <a:defRPr/>
            </a:pPr>
            <a:r>
              <a:rPr lang="nl-NL"/>
              <a:t>VNG Archiefcommissie </a:t>
            </a:r>
          </a:p>
        </p:txBody>
      </p:sp>
      <p:sp>
        <p:nvSpPr>
          <p:cNvPr id="7" name="Tijdelijke aanduiding voor dianummer 5">
            <a:extLst>
              <a:ext uri="{FF2B5EF4-FFF2-40B4-BE49-F238E27FC236}">
                <a16:creationId xmlns:a16="http://schemas.microsoft.com/office/drawing/2014/main" id="{328B9A3E-5D88-4EAD-8370-0D568A4CA475}"/>
              </a:ext>
            </a:extLst>
          </p:cNvPr>
          <p:cNvSpPr>
            <a:spLocks noGrp="1"/>
          </p:cNvSpPr>
          <p:nvPr>
            <p:ph type="sldNum" sz="quarter" idx="12"/>
          </p:nvPr>
        </p:nvSpPr>
        <p:spPr/>
        <p:txBody>
          <a:bodyPr/>
          <a:lstStyle>
            <a:lvl1pPr>
              <a:defRPr/>
            </a:lvl1pPr>
          </a:lstStyle>
          <a:p>
            <a:pPr>
              <a:defRPr/>
            </a:pPr>
            <a:fld id="{89662CFE-A827-475D-B725-7FE013C7C46B}" type="slidenum">
              <a:rPr lang="nl-NL" altLang="nl-NL"/>
              <a:pPr>
                <a:defRPr/>
              </a:pPr>
              <a:t>‹nr.›</a:t>
            </a:fld>
            <a:endParaRPr lang="nl-NL" altLang="nl-NL"/>
          </a:p>
        </p:txBody>
      </p:sp>
    </p:spTree>
    <p:extLst>
      <p:ext uri="{BB962C8B-B14F-4D97-AF65-F5344CB8AC3E}">
        <p14:creationId xmlns:p14="http://schemas.microsoft.com/office/powerpoint/2010/main" val="152156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56467B5D-EFC2-4F8E-A140-C02B115C5482}"/>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4270375" y="0"/>
            <a:ext cx="48736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4A3BC18E-98BF-4347-BA76-94AB598AC1A9}"/>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4067175" y="3429000"/>
            <a:ext cx="5076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246A13BD-CEA3-4625-99CC-D686F1E8C3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24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23B1BF1D-C897-41B0-A3EA-D0B7F1E3C5B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91288" y="2527300"/>
            <a:ext cx="192722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57200" y="2998113"/>
            <a:ext cx="5130800"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457200" y="3429000"/>
            <a:ext cx="41148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B3FF6C47-5B17-48F7-8543-603E7CA7320B}"/>
              </a:ext>
            </a:extLst>
          </p:cNvPr>
          <p:cNvSpPr>
            <a:spLocks noGrp="1"/>
          </p:cNvSpPr>
          <p:nvPr>
            <p:ph type="dt" sz="half" idx="10"/>
          </p:nvPr>
        </p:nvSpPr>
        <p:spPr/>
        <p:txBody>
          <a:bodyPr/>
          <a:lstStyle>
            <a:lvl1pPr>
              <a:defRPr/>
            </a:lvl1pPr>
          </a:lstStyle>
          <a:p>
            <a:pPr>
              <a:defRPr/>
            </a:pPr>
            <a:r>
              <a:rPr lang="nl-NL" altLang="nl-NL"/>
              <a:t>17 september 2020</a:t>
            </a:r>
          </a:p>
        </p:txBody>
      </p:sp>
      <p:sp>
        <p:nvSpPr>
          <p:cNvPr id="9" name="Tijdelijke aanduiding voor voettekst 4">
            <a:extLst>
              <a:ext uri="{FF2B5EF4-FFF2-40B4-BE49-F238E27FC236}">
                <a16:creationId xmlns:a16="http://schemas.microsoft.com/office/drawing/2014/main" id="{A20F37A0-744B-4DD4-BD0D-02094F56801B}"/>
              </a:ext>
            </a:extLst>
          </p:cNvPr>
          <p:cNvSpPr>
            <a:spLocks noGrp="1"/>
          </p:cNvSpPr>
          <p:nvPr>
            <p:ph type="ftr" sz="quarter" idx="11"/>
          </p:nvPr>
        </p:nvSpPr>
        <p:spPr>
          <a:xfrm>
            <a:off x="457200" y="5991225"/>
            <a:ext cx="2895600" cy="365125"/>
          </a:xfrm>
        </p:spPr>
        <p:txBody>
          <a:bodyPr/>
          <a:lstStyle>
            <a:lvl1pPr algn="l">
              <a:defRPr/>
            </a:lvl1pPr>
          </a:lstStyle>
          <a:p>
            <a:pPr>
              <a:defRPr/>
            </a:pPr>
            <a:r>
              <a:rPr lang="nl-NL"/>
              <a:t>Provero bijeenkomst </a:t>
            </a:r>
          </a:p>
        </p:txBody>
      </p:sp>
    </p:spTree>
    <p:extLst>
      <p:ext uri="{BB962C8B-B14F-4D97-AF65-F5344CB8AC3E}">
        <p14:creationId xmlns:p14="http://schemas.microsoft.com/office/powerpoint/2010/main" val="184079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C964EBE-929A-4497-80DB-493D7D3D5336}"/>
              </a:ext>
            </a:extLst>
          </p:cNvPr>
          <p:cNvSpPr>
            <a:spLocks noGrp="1"/>
          </p:cNvSpPr>
          <p:nvPr>
            <p:ph type="dt" sz="half" idx="10"/>
          </p:nvPr>
        </p:nvSpPr>
        <p:spPr/>
        <p:txBody>
          <a:bodyPr/>
          <a:lstStyle>
            <a:lvl1pPr>
              <a:defRPr/>
            </a:lvl1pPr>
          </a:lstStyle>
          <a:p>
            <a:pPr>
              <a:defRPr/>
            </a:pPr>
            <a:r>
              <a:rPr lang="nl-NL" altLang="nl-NL"/>
              <a:t>17 september 2020</a:t>
            </a:r>
          </a:p>
        </p:txBody>
      </p:sp>
      <p:sp>
        <p:nvSpPr>
          <p:cNvPr id="5" name="Tijdelijke aanduiding voor voettekst 4">
            <a:extLst>
              <a:ext uri="{FF2B5EF4-FFF2-40B4-BE49-F238E27FC236}">
                <a16:creationId xmlns:a16="http://schemas.microsoft.com/office/drawing/2014/main" id="{A43614FB-5749-4B5E-989F-2DF1DCE21092}"/>
              </a:ext>
            </a:extLst>
          </p:cNvPr>
          <p:cNvSpPr>
            <a:spLocks noGrp="1"/>
          </p:cNvSpPr>
          <p:nvPr>
            <p:ph type="ftr" sz="quarter" idx="11"/>
          </p:nvPr>
        </p:nvSpPr>
        <p:spPr/>
        <p:txBody>
          <a:bodyPr/>
          <a:lstStyle>
            <a:lvl1pPr>
              <a:defRPr/>
            </a:lvl1pPr>
          </a:lstStyle>
          <a:p>
            <a:pPr>
              <a:defRPr/>
            </a:pPr>
            <a:r>
              <a:rPr lang="nl-NL"/>
              <a:t>Provero bijeenkomst </a:t>
            </a:r>
          </a:p>
        </p:txBody>
      </p:sp>
      <p:sp>
        <p:nvSpPr>
          <p:cNvPr id="6" name="Tijdelijke aanduiding voor dianummer 5">
            <a:extLst>
              <a:ext uri="{FF2B5EF4-FFF2-40B4-BE49-F238E27FC236}">
                <a16:creationId xmlns:a16="http://schemas.microsoft.com/office/drawing/2014/main" id="{EE1F46D9-23CF-4769-B6C2-3C9442547A8E}"/>
              </a:ext>
            </a:extLst>
          </p:cNvPr>
          <p:cNvSpPr>
            <a:spLocks noGrp="1"/>
          </p:cNvSpPr>
          <p:nvPr>
            <p:ph type="sldNum" sz="quarter" idx="12"/>
          </p:nvPr>
        </p:nvSpPr>
        <p:spPr/>
        <p:txBody>
          <a:bodyPr/>
          <a:lstStyle>
            <a:lvl1pPr>
              <a:defRPr/>
            </a:lvl1pPr>
          </a:lstStyle>
          <a:p>
            <a:pPr>
              <a:defRPr/>
            </a:pPr>
            <a:fld id="{9133A152-4D26-483B-836B-E4527279056E}" type="slidenum">
              <a:rPr lang="nl-NL" altLang="nl-NL"/>
              <a:pPr>
                <a:defRPr/>
              </a:pPr>
              <a:t>‹nr.›</a:t>
            </a:fld>
            <a:endParaRPr lang="nl-NL" altLang="nl-NL"/>
          </a:p>
        </p:txBody>
      </p:sp>
    </p:spTree>
    <p:extLst>
      <p:ext uri="{BB962C8B-B14F-4D97-AF65-F5344CB8AC3E}">
        <p14:creationId xmlns:p14="http://schemas.microsoft.com/office/powerpoint/2010/main" val="126644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8C2555AD-90BD-49AE-B740-3B2923F7E9FC}"/>
              </a:ext>
            </a:extLst>
          </p:cNvPr>
          <p:cNvSpPr>
            <a:spLocks noGrp="1"/>
          </p:cNvSpPr>
          <p:nvPr>
            <p:ph type="dt" sz="half" idx="10"/>
          </p:nvPr>
        </p:nvSpPr>
        <p:spPr/>
        <p:txBody>
          <a:bodyPr/>
          <a:lstStyle>
            <a:lvl1pPr>
              <a:defRPr/>
            </a:lvl1pPr>
          </a:lstStyle>
          <a:p>
            <a:pPr>
              <a:defRPr/>
            </a:pPr>
            <a:r>
              <a:rPr lang="nl-NL" altLang="nl-NL"/>
              <a:t>17 september 2020</a:t>
            </a:r>
          </a:p>
        </p:txBody>
      </p:sp>
      <p:sp>
        <p:nvSpPr>
          <p:cNvPr id="5" name="Tijdelijke aanduiding voor voettekst 4">
            <a:extLst>
              <a:ext uri="{FF2B5EF4-FFF2-40B4-BE49-F238E27FC236}">
                <a16:creationId xmlns:a16="http://schemas.microsoft.com/office/drawing/2014/main" id="{97F76A2B-AA4E-4933-A222-4176C070DBF2}"/>
              </a:ext>
            </a:extLst>
          </p:cNvPr>
          <p:cNvSpPr>
            <a:spLocks noGrp="1"/>
          </p:cNvSpPr>
          <p:nvPr>
            <p:ph type="ftr" sz="quarter" idx="11"/>
          </p:nvPr>
        </p:nvSpPr>
        <p:spPr/>
        <p:txBody>
          <a:bodyPr/>
          <a:lstStyle>
            <a:lvl1pPr>
              <a:defRPr/>
            </a:lvl1pPr>
          </a:lstStyle>
          <a:p>
            <a:pPr>
              <a:defRPr/>
            </a:pPr>
            <a:r>
              <a:rPr lang="nl-NL"/>
              <a:t>Provero bijeenkomst </a:t>
            </a:r>
          </a:p>
        </p:txBody>
      </p:sp>
      <p:sp>
        <p:nvSpPr>
          <p:cNvPr id="6" name="Tijdelijke aanduiding voor dianummer 5">
            <a:extLst>
              <a:ext uri="{FF2B5EF4-FFF2-40B4-BE49-F238E27FC236}">
                <a16:creationId xmlns:a16="http://schemas.microsoft.com/office/drawing/2014/main" id="{733D26ED-434C-4561-8BEF-EEA6B26B87C8}"/>
              </a:ext>
            </a:extLst>
          </p:cNvPr>
          <p:cNvSpPr>
            <a:spLocks noGrp="1"/>
          </p:cNvSpPr>
          <p:nvPr>
            <p:ph type="sldNum" sz="quarter" idx="12"/>
          </p:nvPr>
        </p:nvSpPr>
        <p:spPr/>
        <p:txBody>
          <a:bodyPr/>
          <a:lstStyle>
            <a:lvl1pPr>
              <a:defRPr/>
            </a:lvl1pPr>
          </a:lstStyle>
          <a:p>
            <a:pPr>
              <a:defRPr/>
            </a:pPr>
            <a:fld id="{7DFB1C35-B0F8-4F75-8B1F-51497FD229AE}" type="slidenum">
              <a:rPr lang="nl-NL" altLang="nl-NL"/>
              <a:pPr>
                <a:defRPr/>
              </a:pPr>
              <a:t>‹nr.›</a:t>
            </a:fld>
            <a:endParaRPr lang="nl-NL" altLang="nl-NL"/>
          </a:p>
        </p:txBody>
      </p:sp>
    </p:spTree>
    <p:extLst>
      <p:ext uri="{BB962C8B-B14F-4D97-AF65-F5344CB8AC3E}">
        <p14:creationId xmlns:p14="http://schemas.microsoft.com/office/powerpoint/2010/main" val="386352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D3A75141-6F52-4202-AEDF-206FDE8E4E9C}"/>
              </a:ext>
            </a:extLst>
          </p:cNvPr>
          <p:cNvSpPr>
            <a:spLocks noGrp="1"/>
          </p:cNvSpPr>
          <p:nvPr>
            <p:ph type="dt" sz="half" idx="10"/>
          </p:nvPr>
        </p:nvSpPr>
        <p:spPr/>
        <p:txBody>
          <a:bodyPr/>
          <a:lstStyle>
            <a:lvl1pPr>
              <a:defRPr/>
            </a:lvl1pPr>
          </a:lstStyle>
          <a:p>
            <a:pPr>
              <a:defRPr/>
            </a:pPr>
            <a:r>
              <a:rPr lang="nl-NL" altLang="nl-NL"/>
              <a:t>17 september 2020</a:t>
            </a:r>
          </a:p>
        </p:txBody>
      </p:sp>
      <p:sp>
        <p:nvSpPr>
          <p:cNvPr id="6" name="Tijdelijke aanduiding voor voettekst 4">
            <a:extLst>
              <a:ext uri="{FF2B5EF4-FFF2-40B4-BE49-F238E27FC236}">
                <a16:creationId xmlns:a16="http://schemas.microsoft.com/office/drawing/2014/main" id="{3B3A549E-3229-4595-B9A1-13D3425285CB}"/>
              </a:ext>
            </a:extLst>
          </p:cNvPr>
          <p:cNvSpPr>
            <a:spLocks noGrp="1"/>
          </p:cNvSpPr>
          <p:nvPr>
            <p:ph type="ftr" sz="quarter" idx="11"/>
          </p:nvPr>
        </p:nvSpPr>
        <p:spPr/>
        <p:txBody>
          <a:bodyPr/>
          <a:lstStyle>
            <a:lvl1pPr>
              <a:defRPr/>
            </a:lvl1pPr>
          </a:lstStyle>
          <a:p>
            <a:pPr>
              <a:defRPr/>
            </a:pPr>
            <a:r>
              <a:rPr lang="nl-NL"/>
              <a:t>Provero bijeenkomst </a:t>
            </a:r>
          </a:p>
        </p:txBody>
      </p:sp>
      <p:sp>
        <p:nvSpPr>
          <p:cNvPr id="7" name="Tijdelijke aanduiding voor dianummer 5">
            <a:extLst>
              <a:ext uri="{FF2B5EF4-FFF2-40B4-BE49-F238E27FC236}">
                <a16:creationId xmlns:a16="http://schemas.microsoft.com/office/drawing/2014/main" id="{3A889F1E-C61C-4084-8893-7A542E163165}"/>
              </a:ext>
            </a:extLst>
          </p:cNvPr>
          <p:cNvSpPr>
            <a:spLocks noGrp="1"/>
          </p:cNvSpPr>
          <p:nvPr>
            <p:ph type="sldNum" sz="quarter" idx="12"/>
          </p:nvPr>
        </p:nvSpPr>
        <p:spPr/>
        <p:txBody>
          <a:bodyPr/>
          <a:lstStyle>
            <a:lvl1pPr>
              <a:defRPr/>
            </a:lvl1pPr>
          </a:lstStyle>
          <a:p>
            <a:pPr>
              <a:defRPr/>
            </a:pPr>
            <a:fld id="{24133785-C3D4-4655-97DE-3F9F4488F7F6}" type="slidenum">
              <a:rPr lang="nl-NL" altLang="nl-NL"/>
              <a:pPr>
                <a:defRPr/>
              </a:pPr>
              <a:t>‹nr.›</a:t>
            </a:fld>
            <a:endParaRPr lang="nl-NL" altLang="nl-NL"/>
          </a:p>
        </p:txBody>
      </p:sp>
    </p:spTree>
    <p:extLst>
      <p:ext uri="{BB962C8B-B14F-4D97-AF65-F5344CB8AC3E}">
        <p14:creationId xmlns:p14="http://schemas.microsoft.com/office/powerpoint/2010/main" val="114489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29A6831B-5924-4664-927E-371F75E93B26}"/>
              </a:ext>
            </a:extLst>
          </p:cNvPr>
          <p:cNvSpPr>
            <a:spLocks noGrp="1"/>
          </p:cNvSpPr>
          <p:nvPr>
            <p:ph type="dt" sz="half" idx="10"/>
          </p:nvPr>
        </p:nvSpPr>
        <p:spPr/>
        <p:txBody>
          <a:bodyPr/>
          <a:lstStyle>
            <a:lvl1pPr>
              <a:defRPr/>
            </a:lvl1pPr>
          </a:lstStyle>
          <a:p>
            <a:pPr>
              <a:defRPr/>
            </a:pPr>
            <a:r>
              <a:rPr lang="nl-NL" altLang="nl-NL"/>
              <a:t>17 september 2020</a:t>
            </a:r>
          </a:p>
        </p:txBody>
      </p:sp>
      <p:sp>
        <p:nvSpPr>
          <p:cNvPr id="8" name="Tijdelijke aanduiding voor voettekst 4">
            <a:extLst>
              <a:ext uri="{FF2B5EF4-FFF2-40B4-BE49-F238E27FC236}">
                <a16:creationId xmlns:a16="http://schemas.microsoft.com/office/drawing/2014/main" id="{972C05BC-0FF9-4DC3-8822-9603797A691D}"/>
              </a:ext>
            </a:extLst>
          </p:cNvPr>
          <p:cNvSpPr>
            <a:spLocks noGrp="1"/>
          </p:cNvSpPr>
          <p:nvPr>
            <p:ph type="ftr" sz="quarter" idx="11"/>
          </p:nvPr>
        </p:nvSpPr>
        <p:spPr/>
        <p:txBody>
          <a:bodyPr/>
          <a:lstStyle>
            <a:lvl1pPr>
              <a:defRPr/>
            </a:lvl1pPr>
          </a:lstStyle>
          <a:p>
            <a:pPr>
              <a:defRPr/>
            </a:pPr>
            <a:r>
              <a:rPr lang="nl-NL"/>
              <a:t>Provero bijeenkomst </a:t>
            </a:r>
          </a:p>
        </p:txBody>
      </p:sp>
      <p:sp>
        <p:nvSpPr>
          <p:cNvPr id="9" name="Tijdelijke aanduiding voor dianummer 5">
            <a:extLst>
              <a:ext uri="{FF2B5EF4-FFF2-40B4-BE49-F238E27FC236}">
                <a16:creationId xmlns:a16="http://schemas.microsoft.com/office/drawing/2014/main" id="{2A13EF46-6ED0-498E-88B6-6CE35A274372}"/>
              </a:ext>
            </a:extLst>
          </p:cNvPr>
          <p:cNvSpPr>
            <a:spLocks noGrp="1"/>
          </p:cNvSpPr>
          <p:nvPr>
            <p:ph type="sldNum" sz="quarter" idx="12"/>
          </p:nvPr>
        </p:nvSpPr>
        <p:spPr/>
        <p:txBody>
          <a:bodyPr/>
          <a:lstStyle>
            <a:lvl1pPr>
              <a:defRPr/>
            </a:lvl1pPr>
          </a:lstStyle>
          <a:p>
            <a:pPr>
              <a:defRPr/>
            </a:pPr>
            <a:fld id="{A884B129-025A-4564-8C6B-3D47D622F4C9}" type="slidenum">
              <a:rPr lang="nl-NL" altLang="nl-NL"/>
              <a:pPr>
                <a:defRPr/>
              </a:pPr>
              <a:t>‹nr.›</a:t>
            </a:fld>
            <a:endParaRPr lang="nl-NL" altLang="nl-NL"/>
          </a:p>
        </p:txBody>
      </p:sp>
    </p:spTree>
    <p:extLst>
      <p:ext uri="{BB962C8B-B14F-4D97-AF65-F5344CB8AC3E}">
        <p14:creationId xmlns:p14="http://schemas.microsoft.com/office/powerpoint/2010/main" val="165303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BD5A2943-2502-4AA4-9C45-9EA4C530E7AC}"/>
              </a:ext>
            </a:extLst>
          </p:cNvPr>
          <p:cNvSpPr>
            <a:spLocks noGrp="1"/>
          </p:cNvSpPr>
          <p:nvPr>
            <p:ph type="dt" sz="half" idx="10"/>
          </p:nvPr>
        </p:nvSpPr>
        <p:spPr/>
        <p:txBody>
          <a:bodyPr/>
          <a:lstStyle>
            <a:lvl1pPr>
              <a:defRPr/>
            </a:lvl1pPr>
          </a:lstStyle>
          <a:p>
            <a:pPr>
              <a:defRPr/>
            </a:pPr>
            <a:r>
              <a:rPr lang="nl-NL" altLang="nl-NL"/>
              <a:t>17 september 2020</a:t>
            </a:r>
          </a:p>
        </p:txBody>
      </p:sp>
      <p:sp>
        <p:nvSpPr>
          <p:cNvPr id="4" name="Tijdelijke aanduiding voor voettekst 4">
            <a:extLst>
              <a:ext uri="{FF2B5EF4-FFF2-40B4-BE49-F238E27FC236}">
                <a16:creationId xmlns:a16="http://schemas.microsoft.com/office/drawing/2014/main" id="{5AD872AF-480D-41A5-91D1-8C09CE187DD9}"/>
              </a:ext>
            </a:extLst>
          </p:cNvPr>
          <p:cNvSpPr>
            <a:spLocks noGrp="1"/>
          </p:cNvSpPr>
          <p:nvPr>
            <p:ph type="ftr" sz="quarter" idx="11"/>
          </p:nvPr>
        </p:nvSpPr>
        <p:spPr/>
        <p:txBody>
          <a:bodyPr/>
          <a:lstStyle>
            <a:lvl1pPr>
              <a:defRPr/>
            </a:lvl1pPr>
          </a:lstStyle>
          <a:p>
            <a:pPr>
              <a:defRPr/>
            </a:pPr>
            <a:r>
              <a:rPr lang="nl-NL"/>
              <a:t>Provero bijeenkomst </a:t>
            </a:r>
          </a:p>
        </p:txBody>
      </p:sp>
      <p:sp>
        <p:nvSpPr>
          <p:cNvPr id="5" name="Tijdelijke aanduiding voor dianummer 5">
            <a:extLst>
              <a:ext uri="{FF2B5EF4-FFF2-40B4-BE49-F238E27FC236}">
                <a16:creationId xmlns:a16="http://schemas.microsoft.com/office/drawing/2014/main" id="{AFD86E91-41DF-4258-A40B-381E7E2B109D}"/>
              </a:ext>
            </a:extLst>
          </p:cNvPr>
          <p:cNvSpPr>
            <a:spLocks noGrp="1"/>
          </p:cNvSpPr>
          <p:nvPr>
            <p:ph type="sldNum" sz="quarter" idx="12"/>
          </p:nvPr>
        </p:nvSpPr>
        <p:spPr/>
        <p:txBody>
          <a:bodyPr/>
          <a:lstStyle>
            <a:lvl1pPr>
              <a:defRPr/>
            </a:lvl1pPr>
          </a:lstStyle>
          <a:p>
            <a:pPr>
              <a:defRPr/>
            </a:pPr>
            <a:fld id="{70040E0A-5BBE-483C-A84C-6610819517EB}" type="slidenum">
              <a:rPr lang="nl-NL" altLang="nl-NL"/>
              <a:pPr>
                <a:defRPr/>
              </a:pPr>
              <a:t>‹nr.›</a:t>
            </a:fld>
            <a:endParaRPr lang="nl-NL" altLang="nl-NL"/>
          </a:p>
        </p:txBody>
      </p:sp>
    </p:spTree>
    <p:extLst>
      <p:ext uri="{BB962C8B-B14F-4D97-AF65-F5344CB8AC3E}">
        <p14:creationId xmlns:p14="http://schemas.microsoft.com/office/powerpoint/2010/main" val="270651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FCEB9CC7-ADB1-4619-B02D-90B9EFC83665}"/>
              </a:ext>
            </a:extLst>
          </p:cNvPr>
          <p:cNvSpPr>
            <a:spLocks noGrp="1"/>
          </p:cNvSpPr>
          <p:nvPr>
            <p:ph type="dt" sz="half" idx="10"/>
          </p:nvPr>
        </p:nvSpPr>
        <p:spPr/>
        <p:txBody>
          <a:bodyPr/>
          <a:lstStyle>
            <a:lvl1pPr>
              <a:defRPr/>
            </a:lvl1pPr>
          </a:lstStyle>
          <a:p>
            <a:pPr>
              <a:defRPr/>
            </a:pPr>
            <a:r>
              <a:rPr lang="nl-NL" altLang="nl-NL"/>
              <a:t>17 september 2020</a:t>
            </a:r>
          </a:p>
        </p:txBody>
      </p:sp>
      <p:sp>
        <p:nvSpPr>
          <p:cNvPr id="3" name="Tijdelijke aanduiding voor voettekst 4">
            <a:extLst>
              <a:ext uri="{FF2B5EF4-FFF2-40B4-BE49-F238E27FC236}">
                <a16:creationId xmlns:a16="http://schemas.microsoft.com/office/drawing/2014/main" id="{381667CC-A957-444D-A4F3-2FF3366B0C21}"/>
              </a:ext>
            </a:extLst>
          </p:cNvPr>
          <p:cNvSpPr>
            <a:spLocks noGrp="1"/>
          </p:cNvSpPr>
          <p:nvPr>
            <p:ph type="ftr" sz="quarter" idx="11"/>
          </p:nvPr>
        </p:nvSpPr>
        <p:spPr/>
        <p:txBody>
          <a:bodyPr/>
          <a:lstStyle>
            <a:lvl1pPr>
              <a:defRPr/>
            </a:lvl1pPr>
          </a:lstStyle>
          <a:p>
            <a:pPr>
              <a:defRPr/>
            </a:pPr>
            <a:r>
              <a:rPr lang="nl-NL"/>
              <a:t>Provero bijeenkomst </a:t>
            </a:r>
          </a:p>
        </p:txBody>
      </p:sp>
      <p:sp>
        <p:nvSpPr>
          <p:cNvPr id="4" name="Tijdelijke aanduiding voor dianummer 5">
            <a:extLst>
              <a:ext uri="{FF2B5EF4-FFF2-40B4-BE49-F238E27FC236}">
                <a16:creationId xmlns:a16="http://schemas.microsoft.com/office/drawing/2014/main" id="{608AF5DD-D013-410B-9BF9-CF9994BA0095}"/>
              </a:ext>
            </a:extLst>
          </p:cNvPr>
          <p:cNvSpPr>
            <a:spLocks noGrp="1"/>
          </p:cNvSpPr>
          <p:nvPr>
            <p:ph type="sldNum" sz="quarter" idx="12"/>
          </p:nvPr>
        </p:nvSpPr>
        <p:spPr/>
        <p:txBody>
          <a:bodyPr/>
          <a:lstStyle>
            <a:lvl1pPr>
              <a:defRPr/>
            </a:lvl1pPr>
          </a:lstStyle>
          <a:p>
            <a:pPr>
              <a:defRPr/>
            </a:pPr>
            <a:fld id="{0FB14D37-6545-41BF-8618-77F5C498E927}" type="slidenum">
              <a:rPr lang="nl-NL" altLang="nl-NL"/>
              <a:pPr>
                <a:defRPr/>
              </a:pPr>
              <a:t>‹nr.›</a:t>
            </a:fld>
            <a:endParaRPr lang="nl-NL" altLang="nl-NL"/>
          </a:p>
        </p:txBody>
      </p:sp>
    </p:spTree>
    <p:extLst>
      <p:ext uri="{BB962C8B-B14F-4D97-AF65-F5344CB8AC3E}">
        <p14:creationId xmlns:p14="http://schemas.microsoft.com/office/powerpoint/2010/main" val="18376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EA22A0D7-DD8C-4E07-B523-96BABB038F6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1027" name="Tijdelijke aanduiding voor tekst 2">
            <a:extLst>
              <a:ext uri="{FF2B5EF4-FFF2-40B4-BE49-F238E27FC236}">
                <a16:creationId xmlns:a16="http://schemas.microsoft.com/office/drawing/2014/main" id="{0DF56A86-9D41-4F69-92CF-124262F5BA5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68AEC93B-FEB8-4FC4-A4A7-FF0870AF3F4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17 september 2020</a:t>
            </a:r>
          </a:p>
        </p:txBody>
      </p:sp>
      <p:sp>
        <p:nvSpPr>
          <p:cNvPr id="5" name="Tijdelijke aanduiding voor voettekst 4">
            <a:extLst>
              <a:ext uri="{FF2B5EF4-FFF2-40B4-BE49-F238E27FC236}">
                <a16:creationId xmlns:a16="http://schemas.microsoft.com/office/drawing/2014/main" id="{11EA41DC-348C-4456-8C6D-46C57F0E9373}"/>
              </a:ext>
            </a:extLst>
          </p:cNvPr>
          <p:cNvSpPr>
            <a:spLocks noGrp="1"/>
          </p:cNvSpPr>
          <p:nvPr>
            <p:ph type="ftr" sz="quarter" idx="3"/>
          </p:nvPr>
        </p:nvSpPr>
        <p:spPr>
          <a:xfrm>
            <a:off x="25908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Provero bijeenkomst </a:t>
            </a:r>
          </a:p>
        </p:txBody>
      </p:sp>
      <p:sp>
        <p:nvSpPr>
          <p:cNvPr id="6" name="Tijdelijke aanduiding voor dianummer 5">
            <a:extLst>
              <a:ext uri="{FF2B5EF4-FFF2-40B4-BE49-F238E27FC236}">
                <a16:creationId xmlns:a16="http://schemas.microsoft.com/office/drawing/2014/main" id="{8DD664B9-4605-4788-96EB-0212F45A99A0}"/>
              </a:ext>
            </a:extLst>
          </p:cNvPr>
          <p:cNvSpPr>
            <a:spLocks noGrp="1"/>
          </p:cNvSpPr>
          <p:nvPr>
            <p:ph type="sldNum" sz="quarter" idx="4"/>
          </p:nvPr>
        </p:nvSpPr>
        <p:spPr>
          <a:xfrm>
            <a:off x="54864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FEED5055-FA47-4ABD-AC60-8AE58C34C327}" type="slidenum">
              <a:rPr lang="nl-NL" altLang="nl-NL"/>
              <a:pPr>
                <a:defRPr/>
              </a:pPr>
              <a:t>‹nr.›</a:t>
            </a:fld>
            <a:endParaRPr lang="nl-NL" altLang="nl-NL"/>
          </a:p>
        </p:txBody>
      </p:sp>
      <p:pic>
        <p:nvPicPr>
          <p:cNvPr id="1031" name="Afbeelding 6">
            <a:extLst>
              <a:ext uri="{FF2B5EF4-FFF2-40B4-BE49-F238E27FC236}">
                <a16:creationId xmlns:a16="http://schemas.microsoft.com/office/drawing/2014/main" id="{5BEA8085-815A-4E16-9287-C3DD9BBA856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93075" y="6126163"/>
            <a:ext cx="5937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hf hdr="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a:extLst>
              <a:ext uri="{FF2B5EF4-FFF2-40B4-BE49-F238E27FC236}">
                <a16:creationId xmlns:a16="http://schemas.microsoft.com/office/drawing/2014/main" id="{A59680B1-755A-4D3F-AFDA-B08D3B915DA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2051" name="Tijdelijke aanduiding voor tekst 2">
            <a:extLst>
              <a:ext uri="{FF2B5EF4-FFF2-40B4-BE49-F238E27FC236}">
                <a16:creationId xmlns:a16="http://schemas.microsoft.com/office/drawing/2014/main" id="{A7F47F6C-B3E5-4A25-B4FA-736F750D295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59DB2E9F-C067-4C85-B4CD-94A905AE24D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18 juni 2020</a:t>
            </a:r>
          </a:p>
        </p:txBody>
      </p:sp>
      <p:sp>
        <p:nvSpPr>
          <p:cNvPr id="5" name="Tijdelijke aanduiding voor voettekst 4">
            <a:extLst>
              <a:ext uri="{FF2B5EF4-FFF2-40B4-BE49-F238E27FC236}">
                <a16:creationId xmlns:a16="http://schemas.microsoft.com/office/drawing/2014/main" id="{77CB38A6-A9F9-41C1-A464-296D103133F2}"/>
              </a:ext>
            </a:extLst>
          </p:cNvPr>
          <p:cNvSpPr>
            <a:spLocks noGrp="1"/>
          </p:cNvSpPr>
          <p:nvPr>
            <p:ph type="ftr" sz="quarter" idx="3"/>
          </p:nvPr>
        </p:nvSpPr>
        <p:spPr>
          <a:xfrm>
            <a:off x="25908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VNG Archiefcommissie </a:t>
            </a:r>
          </a:p>
        </p:txBody>
      </p:sp>
      <p:sp>
        <p:nvSpPr>
          <p:cNvPr id="6" name="Tijdelijke aanduiding voor dianummer 5">
            <a:extLst>
              <a:ext uri="{FF2B5EF4-FFF2-40B4-BE49-F238E27FC236}">
                <a16:creationId xmlns:a16="http://schemas.microsoft.com/office/drawing/2014/main" id="{04B26B4C-0EDE-4364-8C66-8939C8587C16}"/>
              </a:ext>
            </a:extLst>
          </p:cNvPr>
          <p:cNvSpPr>
            <a:spLocks noGrp="1"/>
          </p:cNvSpPr>
          <p:nvPr>
            <p:ph type="sldNum" sz="quarter" idx="4"/>
          </p:nvPr>
        </p:nvSpPr>
        <p:spPr>
          <a:xfrm>
            <a:off x="54864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4B7517E5-FFC8-483F-ABA2-C38EF3B7C364}" type="slidenum">
              <a:rPr lang="nl-NL" altLang="nl-NL"/>
              <a:pPr>
                <a:defRPr/>
              </a:pPr>
              <a:t>‹nr.›</a:t>
            </a:fld>
            <a:endParaRPr lang="nl-NL" altLang="nl-NL"/>
          </a:p>
        </p:txBody>
      </p:sp>
      <p:pic>
        <p:nvPicPr>
          <p:cNvPr id="2055" name="Afbeelding 6">
            <a:extLst>
              <a:ext uri="{FF2B5EF4-FFF2-40B4-BE49-F238E27FC236}">
                <a16:creationId xmlns:a16="http://schemas.microsoft.com/office/drawing/2014/main" id="{2E427A5A-E15F-4C91-B40C-4CF93E0E567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93075" y="6126163"/>
            <a:ext cx="5937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Lst>
  <p:hf hdr="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omgevingswet.wiki/bin/view/Zaaktypecatalogi/" TargetMode="External"/><Relationship Id="rId2" Type="http://schemas.openxmlformats.org/officeDocument/2006/relationships/hyperlink" Target="https://www.gemmaonline.nl/index.php/Bedrijfsprocessen_omgevingswet" TargetMode="External"/><Relationship Id="rId1" Type="http://schemas.openxmlformats.org/officeDocument/2006/relationships/slideLayout" Target="../slideLayouts/slideLayout4.xml"/><Relationship Id="rId6" Type="http://schemas.openxmlformats.org/officeDocument/2006/relationships/hyperlink" Target="https://www.nationaalarchief.nl/archiveren/nieuws/van-tmlo-en-tp-rijk-naar-mdto" TargetMode="External"/><Relationship Id="rId5" Type="http://schemas.openxmlformats.org/officeDocument/2006/relationships/hyperlink" Target="https://aandeslagmetdeomgevingswet.nl/ontwikkelaarsportaal/api-register/" TargetMode="External"/><Relationship Id="rId4" Type="http://schemas.openxmlformats.org/officeDocument/2006/relationships/hyperlink" Target="https://omgevingswet.wiki/bin/view/Producte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mailto:j.vankoutrik@hetutrechtsarchief.nl" TargetMode="External"/><Relationship Id="rId2" Type="http://schemas.openxmlformats.org/officeDocument/2006/relationships/hyperlink" Target="mailto:ben.de.jong@utrecht.nl" TargetMode="Externa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8FF47967-FE9F-4586-B037-0FD0D891E4C3}"/>
              </a:ext>
            </a:extLst>
          </p:cNvPr>
          <p:cNvSpPr>
            <a:spLocks noGrp="1"/>
          </p:cNvSpPr>
          <p:nvPr>
            <p:ph type="ctrTitle"/>
          </p:nvPr>
        </p:nvSpPr>
        <p:spPr>
          <a:xfrm>
            <a:off x="457200" y="1982788"/>
            <a:ext cx="7610475" cy="1446212"/>
          </a:xfrm>
        </p:spPr>
        <p:txBody>
          <a:bodyPr/>
          <a:lstStyle/>
          <a:p>
            <a:pPr eaLnBrk="1" hangingPunct="1"/>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Handreiking Duurzame Toegankelijkheid in de informatieketen van de Omgevingswet </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27651" name="Subtitel 2">
            <a:extLst>
              <a:ext uri="{FF2B5EF4-FFF2-40B4-BE49-F238E27FC236}">
                <a16:creationId xmlns:a16="http://schemas.microsoft.com/office/drawing/2014/main" id="{F28ED427-54B9-46DA-95DA-57F44FBCB8BF}"/>
              </a:ext>
            </a:extLst>
          </p:cNvPr>
          <p:cNvSpPr>
            <a:spLocks noGrp="1"/>
          </p:cNvSpPr>
          <p:nvPr>
            <p:ph type="subTitle" idx="1"/>
          </p:nvPr>
        </p:nvSpPr>
        <p:spPr>
          <a:xfrm>
            <a:off x="875654" y="3707969"/>
            <a:ext cx="6695268" cy="1584701"/>
          </a:xfrm>
        </p:spPr>
        <p:txBody>
          <a:bodyPr>
            <a:normAutofit fontScale="92500" lnSpcReduction="10000"/>
          </a:bodyPr>
          <a:lstStyle/>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Ben de Jong </a:t>
            </a:r>
            <a:r>
              <a:rPr lang="nl-NL" altLang="nl-NL" sz="1800" dirty="0">
                <a:latin typeface="Tahoma" panose="020B0604030504040204" pitchFamily="34" charset="0"/>
                <a:ea typeface="ＭＳ Ｐゴシック" panose="020B0600070205080204" pitchFamily="34" charset="-128"/>
              </a:rPr>
              <a:t>|</a:t>
            </a:r>
            <a:r>
              <a:rPr lang="nl-NL" altLang="nl-NL" sz="1800" dirty="0">
                <a:solidFill>
                  <a:srgbClr val="949494"/>
                </a:solidFill>
                <a:latin typeface="Tahoma" panose="020B0604030504040204" pitchFamily="34" charset="0"/>
                <a:ea typeface="ＭＳ Ｐゴシック" panose="020B0600070205080204" pitchFamily="34" charset="-128"/>
              </a:rPr>
              <a:t> adviseur informatiemanagement (zelfstandig)</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o.a. gemeente Utrecht en RUD Utrecht</a:t>
            </a:r>
          </a:p>
          <a:p>
            <a:pPr eaLnBrk="1" hangingPunct="1"/>
            <a:endParaRPr lang="nl-NL" altLang="nl-NL" sz="1800" dirty="0">
              <a:solidFill>
                <a:srgbClr val="949494"/>
              </a:solidFill>
              <a:latin typeface="Tahoma" panose="020B0604030504040204" pitchFamily="34" charset="0"/>
              <a:ea typeface="ＭＳ Ｐゴシック" panose="020B0600070205080204" pitchFamily="34" charset="-128"/>
            </a:endParaRP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Joost van Koutrik </a:t>
            </a:r>
            <a:r>
              <a:rPr lang="nl-NL" altLang="nl-NL" sz="1800" dirty="0">
                <a:latin typeface="Tahoma" panose="020B0604030504040204" pitchFamily="34" charset="0"/>
                <a:ea typeface="ＭＳ Ｐゴシック" panose="020B0600070205080204" pitchFamily="34" charset="-128"/>
              </a:rPr>
              <a:t>|</a:t>
            </a:r>
            <a:r>
              <a:rPr lang="nl-NL" altLang="nl-NL" sz="1800" dirty="0">
                <a:solidFill>
                  <a:srgbClr val="949494"/>
                </a:solidFill>
                <a:latin typeface="Tahoma" panose="020B0604030504040204" pitchFamily="34" charset="0"/>
                <a:ea typeface="ＭＳ Ｐゴシック" panose="020B0600070205080204" pitchFamily="34" charset="-128"/>
              </a:rPr>
              <a:t> provinciearchivaris / archiefinspecteur </a:t>
            </a:r>
          </a:p>
          <a:p>
            <a:pPr eaLnBrk="1" hangingPunct="1"/>
            <a:r>
              <a:rPr lang="nl-NL" altLang="nl-NL" sz="1800" dirty="0">
                <a:solidFill>
                  <a:srgbClr val="949494"/>
                </a:solidFill>
                <a:latin typeface="Tahoma" panose="020B0604030504040204" pitchFamily="34" charset="0"/>
                <a:ea typeface="ＭＳ Ｐゴシック" panose="020B0600070205080204" pitchFamily="34" charset="-128"/>
              </a:rPr>
              <a:t>Het Utrechts Archief</a:t>
            </a:r>
          </a:p>
        </p:txBody>
      </p:sp>
      <p:sp>
        <p:nvSpPr>
          <p:cNvPr id="27652" name="Tijdelijke aanduiding voor datum 1">
            <a:extLst>
              <a:ext uri="{FF2B5EF4-FFF2-40B4-BE49-F238E27FC236}">
                <a16:creationId xmlns:a16="http://schemas.microsoft.com/office/drawing/2014/main" id="{10FB8E88-C846-4B76-BEC9-EEE577EA3D38}"/>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r>
              <a:rPr lang="nl-NL" altLang="nl-NL" sz="1200">
                <a:solidFill>
                  <a:srgbClr val="898989"/>
                </a:solidFill>
              </a:rPr>
              <a:t>17 september 2020</a:t>
            </a:r>
          </a:p>
        </p:txBody>
      </p:sp>
      <p:sp>
        <p:nvSpPr>
          <p:cNvPr id="5" name="Tijdelijke aanduiding voor voettekst 4">
            <a:extLst>
              <a:ext uri="{FF2B5EF4-FFF2-40B4-BE49-F238E27FC236}">
                <a16:creationId xmlns:a16="http://schemas.microsoft.com/office/drawing/2014/main" id="{99DA4CAB-1B31-44E9-B472-7C20D5D3D323}"/>
              </a:ext>
            </a:extLst>
          </p:cNvPr>
          <p:cNvSpPr>
            <a:spLocks noGrp="1"/>
          </p:cNvSpPr>
          <p:nvPr>
            <p:ph type="ftr" sz="quarter" idx="11"/>
          </p:nvPr>
        </p:nvSpPr>
        <p:spPr/>
        <p:txBody>
          <a:bodyPr/>
          <a:lstStyle/>
          <a:p>
            <a:pPr>
              <a:defRPr/>
            </a:pPr>
            <a:r>
              <a:rPr lang="nl-NL" dirty="0" err="1"/>
              <a:t>Provero</a:t>
            </a:r>
            <a:r>
              <a:rPr lang="nl-NL" dirty="0"/>
              <a:t> bijeenkomst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atum 3">
            <a:extLst>
              <a:ext uri="{FF2B5EF4-FFF2-40B4-BE49-F238E27FC236}">
                <a16:creationId xmlns:a16="http://schemas.microsoft.com/office/drawing/2014/main" id="{489A82B2-4677-4B88-A67E-E358A3BE680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r>
              <a:rPr lang="nl-NL" altLang="nl-NL" sz="1200">
                <a:solidFill>
                  <a:srgbClr val="898989"/>
                </a:solidFill>
              </a:rPr>
              <a:t>17 september 2020</a:t>
            </a:r>
          </a:p>
        </p:txBody>
      </p:sp>
      <p:sp>
        <p:nvSpPr>
          <p:cNvPr id="5" name="Tijdelijke aanduiding voor voettekst 4">
            <a:extLst>
              <a:ext uri="{FF2B5EF4-FFF2-40B4-BE49-F238E27FC236}">
                <a16:creationId xmlns:a16="http://schemas.microsoft.com/office/drawing/2014/main" id="{F83980DC-04D5-4AA9-BED0-4F2018819C7F}"/>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34820" name="Tijdelijke aanduiding voor dianummer 5">
            <a:extLst>
              <a:ext uri="{FF2B5EF4-FFF2-40B4-BE49-F238E27FC236}">
                <a16:creationId xmlns:a16="http://schemas.microsoft.com/office/drawing/2014/main" id="{00855BF4-387D-4896-A532-C6C63EFC533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fld id="{A2517382-96B2-45BA-BEAF-290D49A2D38E}" type="slidenum">
              <a:rPr lang="nl-NL" altLang="nl-NL" sz="1200" smtClean="0">
                <a:solidFill>
                  <a:srgbClr val="898989"/>
                </a:solidFill>
              </a:rPr>
              <a:pPr>
                <a:spcBef>
                  <a:spcPct val="0"/>
                </a:spcBef>
                <a:buFontTx/>
                <a:buNone/>
              </a:pPr>
              <a:t>10</a:t>
            </a:fld>
            <a:endParaRPr lang="nl-NL" altLang="nl-NL" sz="1200">
              <a:solidFill>
                <a:srgbClr val="898989"/>
              </a:solidFill>
            </a:endParaRPr>
          </a:p>
        </p:txBody>
      </p:sp>
      <p:sp>
        <p:nvSpPr>
          <p:cNvPr id="2" name="Tijdelijke aanduiding voor inhoud 1">
            <a:extLst>
              <a:ext uri="{FF2B5EF4-FFF2-40B4-BE49-F238E27FC236}">
                <a16:creationId xmlns:a16="http://schemas.microsoft.com/office/drawing/2014/main" id="{F094B08D-CF64-4095-A367-E65574CFF4B7}"/>
              </a:ext>
            </a:extLst>
          </p:cNvPr>
          <p:cNvSpPr>
            <a:spLocks noGrp="1"/>
          </p:cNvSpPr>
          <p:nvPr>
            <p:ph idx="1"/>
          </p:nvPr>
        </p:nvSpPr>
        <p:spPr>
          <a:xfrm>
            <a:off x="457200" y="1095160"/>
            <a:ext cx="8229600" cy="4525963"/>
          </a:xfrm>
        </p:spPr>
        <p:txBody>
          <a:bodyPr/>
          <a:lstStyle/>
          <a:p>
            <a:pPr marL="457200" indent="-457200">
              <a:buFont typeface="+mj-lt"/>
              <a:buAutoNum type="arabicPeriod"/>
              <a:defRPr/>
            </a:pPr>
            <a:r>
              <a:rPr lang="nl-NL" sz="1800" dirty="0"/>
              <a:t>Het bepalen van de </a:t>
            </a:r>
            <a:r>
              <a:rPr lang="nl-NL" sz="1800" b="1" dirty="0"/>
              <a:t>verantwoordelijkheid</a:t>
            </a:r>
            <a:r>
              <a:rPr lang="nl-NL" sz="1800" dirty="0"/>
              <a:t> voor de duurzame toegankelijkheid van informatie in de </a:t>
            </a:r>
            <a:r>
              <a:rPr lang="nl-NL" sz="1800" b="1" dirty="0"/>
              <a:t>samenwerkingsruimtes</a:t>
            </a:r>
            <a:r>
              <a:rPr lang="nl-NL" sz="1800" dirty="0"/>
              <a:t>, het </a:t>
            </a:r>
            <a:r>
              <a:rPr lang="nl-NL" sz="1800" b="1" dirty="0"/>
              <a:t>register</a:t>
            </a:r>
            <a:r>
              <a:rPr lang="nl-NL" sz="1800" dirty="0"/>
              <a:t> en </a:t>
            </a:r>
            <a:r>
              <a:rPr lang="nl-NL" sz="1800" b="1" dirty="0"/>
              <a:t>andere gegevensvoorzieningen </a:t>
            </a:r>
            <a:r>
              <a:rPr lang="nl-NL" sz="1800" dirty="0"/>
              <a:t>in het DSO; </a:t>
            </a:r>
          </a:p>
          <a:p>
            <a:pPr marL="457200" indent="-457200">
              <a:buFont typeface="+mj-lt"/>
              <a:buAutoNum type="arabicPeriod"/>
              <a:defRPr/>
            </a:pPr>
            <a:r>
              <a:rPr lang="nl-NL" sz="1800" dirty="0"/>
              <a:t>Het juridisch kader voor de archiefplicht bij </a:t>
            </a:r>
            <a:r>
              <a:rPr lang="nl-NL" sz="1800" b="1" dirty="0"/>
              <a:t>mandateringen</a:t>
            </a:r>
            <a:r>
              <a:rPr lang="nl-NL" sz="1800" dirty="0"/>
              <a:t> en overdracht van taken; </a:t>
            </a:r>
          </a:p>
          <a:p>
            <a:pPr marL="457200" indent="-457200">
              <a:buFont typeface="+mj-lt"/>
              <a:buAutoNum type="arabicPeriod"/>
              <a:defRPr/>
            </a:pPr>
            <a:r>
              <a:rPr lang="nl-NL" sz="1800" dirty="0"/>
              <a:t>Het bepalen van </a:t>
            </a:r>
            <a:r>
              <a:rPr lang="nl-NL" sz="1800" b="1" dirty="0"/>
              <a:t>risico’s</a:t>
            </a:r>
            <a:r>
              <a:rPr lang="nl-NL" sz="1800" dirty="0"/>
              <a:t> die ontstaan als informatie </a:t>
            </a:r>
            <a:r>
              <a:rPr lang="nl-NL" sz="1800" b="1" dirty="0"/>
              <a:t>niet of beperkt toegankelijk is; </a:t>
            </a:r>
          </a:p>
          <a:p>
            <a:pPr marL="457200" indent="-457200">
              <a:buFont typeface="+mj-lt"/>
              <a:buAutoNum type="arabicPeriod"/>
              <a:defRPr/>
            </a:pPr>
            <a:r>
              <a:rPr lang="nl-NL" sz="1800" dirty="0"/>
              <a:t>Het behoud van </a:t>
            </a:r>
            <a:r>
              <a:rPr lang="nl-NL" sz="1800" b="1" dirty="0"/>
              <a:t>authenticiteit</a:t>
            </a:r>
            <a:r>
              <a:rPr lang="nl-NL" sz="1800" dirty="0"/>
              <a:t> bij versiebeheer, vooral wanneer meer versies van één informatieobject in verschillende omgevingen worden bewaard, bijvoorbeeld het origineel bij een zorgdrager en een afschrift in een register of gegevensvoorziening. </a:t>
            </a:r>
          </a:p>
          <a:p>
            <a:pPr marL="457200" indent="-457200">
              <a:buFont typeface="+mj-lt"/>
              <a:buAutoNum type="arabicPeriod"/>
              <a:defRPr/>
            </a:pPr>
            <a:r>
              <a:rPr lang="nl-NL" sz="1800" dirty="0"/>
              <a:t>Het voorkomen dat hetzelfde object </a:t>
            </a:r>
            <a:r>
              <a:rPr lang="nl-NL" sz="1800" b="1" dirty="0"/>
              <a:t>op meerdere plaatsen of nergens </a:t>
            </a:r>
            <a:r>
              <a:rPr lang="nl-NL" sz="1800" dirty="0"/>
              <a:t>wordt gearchiveerd. Indien er afspraken gemaakt worden in de keten, kan in sommige gevallen een link naar een authentieke versie volstaan. </a:t>
            </a:r>
          </a:p>
          <a:p>
            <a:pPr marL="457200" indent="-457200">
              <a:buFont typeface="+mj-lt"/>
              <a:buAutoNum type="arabicPeriod"/>
              <a:defRPr/>
            </a:pPr>
            <a:r>
              <a:rPr lang="nl-NL" sz="1800" dirty="0"/>
              <a:t>Vertaling van de algemene kwaliteitseisen </a:t>
            </a:r>
            <a:r>
              <a:rPr lang="nl-NL" sz="1800" b="1" dirty="0"/>
              <a:t>van DUTO naar specifieke </a:t>
            </a:r>
            <a:r>
              <a:rPr lang="nl-NL" sz="1800" b="1" dirty="0" err="1"/>
              <a:t>requirements</a:t>
            </a:r>
            <a:r>
              <a:rPr lang="nl-NL" sz="1800" b="1" dirty="0"/>
              <a:t> voor het DSO</a:t>
            </a:r>
            <a:r>
              <a:rPr lang="nl-NL" sz="1800" dirty="0"/>
              <a:t>.</a:t>
            </a:r>
          </a:p>
          <a:p>
            <a:pPr>
              <a:defRPr/>
            </a:pPr>
            <a:endParaRPr lang="nl-NL" dirty="0"/>
          </a:p>
        </p:txBody>
      </p:sp>
      <p:sp>
        <p:nvSpPr>
          <p:cNvPr id="8" name="Titel 1">
            <a:extLst>
              <a:ext uri="{FF2B5EF4-FFF2-40B4-BE49-F238E27FC236}">
                <a16:creationId xmlns:a16="http://schemas.microsoft.com/office/drawing/2014/main" id="{39215F23-B9C2-44DC-862E-F676A5B9913A}"/>
              </a:ext>
            </a:extLst>
          </p:cNvPr>
          <p:cNvSpPr txBox="1">
            <a:spLocks/>
          </p:cNvSpPr>
          <p:nvPr/>
        </p:nvSpPr>
        <p:spPr bwMode="auto">
          <a:xfrm>
            <a:off x="162732" y="155441"/>
            <a:ext cx="82296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a:latin typeface="Tahoma" panose="020B0604030504040204" pitchFamily="34" charset="0"/>
                <a:ea typeface="ＭＳ Ｐゴシック" panose="020B0600070205080204" pitchFamily="34" charset="-128"/>
                <a:cs typeface="Tahoma" panose="020B0604030504040204" pitchFamily="34" charset="0"/>
              </a:rPr>
              <a:t>Uitgangspunten Visie 2024</a:t>
            </a: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162886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61B211F0-FFB7-4664-A61B-B9970D0D3C48}"/>
              </a:ext>
            </a:extLst>
          </p:cNvPr>
          <p:cNvSpPr>
            <a:spLocks noGrp="1"/>
          </p:cNvSpPr>
          <p:nvPr>
            <p:ph type="title"/>
          </p:nvPr>
        </p:nvSpPr>
        <p:spPr>
          <a:xfrm>
            <a:off x="208547" y="170531"/>
            <a:ext cx="8229600" cy="375067"/>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Globaal Content Raamwerk DSO versie 1.0</a:t>
            </a:r>
          </a:p>
        </p:txBody>
      </p:sp>
      <p:sp>
        <p:nvSpPr>
          <p:cNvPr id="55299" name="Tijdelijke aanduiding voor datum 3">
            <a:extLst>
              <a:ext uri="{FF2B5EF4-FFF2-40B4-BE49-F238E27FC236}">
                <a16:creationId xmlns:a16="http://schemas.microsoft.com/office/drawing/2014/main" id="{DDFBAEB4-CB5B-4A92-B894-888E9D11390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7F7479F1-6059-43ED-8963-D549EEA610FD}"/>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55301" name="Tijdelijke aanduiding voor dianummer 5">
            <a:extLst>
              <a:ext uri="{FF2B5EF4-FFF2-40B4-BE49-F238E27FC236}">
                <a16:creationId xmlns:a16="http://schemas.microsoft.com/office/drawing/2014/main" id="{FF416EF0-B20C-47FC-9AFC-D66D22160E8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FDE6DD-842A-4C66-A537-B6E381658BE1}" type="slidenum">
              <a:rPr lang="nl-NL" altLang="nl-NL" smtClean="0">
                <a:solidFill>
                  <a:srgbClr val="898989"/>
                </a:solidFill>
                <a:latin typeface="Tahoma" panose="020B0604030504040204" pitchFamily="34" charset="0"/>
              </a:rPr>
              <a:pPr/>
              <a:t>11</a:t>
            </a:fld>
            <a:endParaRPr lang="nl-NL" altLang="nl-NL">
              <a:solidFill>
                <a:srgbClr val="898989"/>
              </a:solidFill>
              <a:latin typeface="Tahoma" panose="020B0604030504040204" pitchFamily="34" charset="0"/>
            </a:endParaRPr>
          </a:p>
        </p:txBody>
      </p:sp>
      <p:pic>
        <p:nvPicPr>
          <p:cNvPr id="55302" name="Picture 2103">
            <a:extLst>
              <a:ext uri="{FF2B5EF4-FFF2-40B4-BE49-F238E27FC236}">
                <a16:creationId xmlns:a16="http://schemas.microsoft.com/office/drawing/2014/main" id="{14761CD7-C8FD-4A08-8C94-02E941AC725E}"/>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0038" y="1043158"/>
            <a:ext cx="8543925" cy="462121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jdelijke aanduiding voor datum 3">
            <a:extLst>
              <a:ext uri="{FF2B5EF4-FFF2-40B4-BE49-F238E27FC236}">
                <a16:creationId xmlns:a16="http://schemas.microsoft.com/office/drawing/2014/main" id="{CFD69ADA-C5EE-4027-BD17-E1B2162C1CA9}"/>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B49AA85D-B051-4E98-83B6-DB605CD34739}"/>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41989" name="Tijdelijke aanduiding voor dianummer 5">
            <a:extLst>
              <a:ext uri="{FF2B5EF4-FFF2-40B4-BE49-F238E27FC236}">
                <a16:creationId xmlns:a16="http://schemas.microsoft.com/office/drawing/2014/main" id="{E8A4C0A8-9A04-4036-9104-9E8644923D6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EA67F6B-1A75-4DC0-93E5-60D6BD994485}" type="slidenum">
              <a:rPr lang="nl-NL" altLang="nl-NL" smtClean="0">
                <a:solidFill>
                  <a:srgbClr val="898989"/>
                </a:solidFill>
                <a:latin typeface="Tahoma" panose="020B0604030504040204" pitchFamily="34" charset="0"/>
              </a:rPr>
              <a:pPr/>
              <a:t>12</a:t>
            </a:fld>
            <a:endParaRPr lang="nl-NL" altLang="nl-NL">
              <a:solidFill>
                <a:srgbClr val="898989"/>
              </a:solidFill>
              <a:latin typeface="Tahoma" panose="020B0604030504040204" pitchFamily="34" charset="0"/>
            </a:endParaRPr>
          </a:p>
        </p:txBody>
      </p:sp>
      <p:sp>
        <p:nvSpPr>
          <p:cNvPr id="41990" name="Tijdelijke aanduiding voor inhoud 8">
            <a:extLst>
              <a:ext uri="{FF2B5EF4-FFF2-40B4-BE49-F238E27FC236}">
                <a16:creationId xmlns:a16="http://schemas.microsoft.com/office/drawing/2014/main" id="{16ABC842-967D-4B23-B9AF-F313FF26BF24}"/>
              </a:ext>
            </a:extLst>
          </p:cNvPr>
          <p:cNvSpPr>
            <a:spLocks noGrp="1"/>
          </p:cNvSpPr>
          <p:nvPr>
            <p:ph idx="1"/>
          </p:nvPr>
        </p:nvSpPr>
        <p:spPr/>
        <p:txBody>
          <a:bodyPr/>
          <a:lstStyle/>
          <a:p>
            <a:endParaRPr lang="nl-NL" altLang="nl-NL">
              <a:latin typeface="Tahoma" panose="020B0604030504040204" pitchFamily="34" charset="0"/>
              <a:ea typeface="ＭＳ Ｐゴシック" panose="020B0600070205080204" pitchFamily="34" charset="-128"/>
            </a:endParaRPr>
          </a:p>
        </p:txBody>
      </p:sp>
      <p:pic>
        <p:nvPicPr>
          <p:cNvPr id="41991" name="Afbeelding 10">
            <a:extLst>
              <a:ext uri="{FF2B5EF4-FFF2-40B4-BE49-F238E27FC236}">
                <a16:creationId xmlns:a16="http://schemas.microsoft.com/office/drawing/2014/main" id="{4A1DAC00-4AAA-45F4-BA41-9BB1614B7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8736"/>
            <a:ext cx="8997950"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a:extLst>
              <a:ext uri="{FF2B5EF4-FFF2-40B4-BE49-F238E27FC236}">
                <a16:creationId xmlns:a16="http://schemas.microsoft.com/office/drawing/2014/main" id="{8D0DC884-1374-4F69-B5E2-0DB829AD3DCB}"/>
              </a:ext>
            </a:extLst>
          </p:cNvPr>
          <p:cNvSpPr txBox="1">
            <a:spLocks/>
          </p:cNvSpPr>
          <p:nvPr/>
        </p:nvSpPr>
        <p:spPr bwMode="auto">
          <a:xfrm>
            <a:off x="208547" y="170531"/>
            <a:ext cx="8229600" cy="37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DUTO-scans Nationaal Archief en opvolging</a:t>
            </a:r>
          </a:p>
        </p:txBody>
      </p:sp>
    </p:spTree>
    <p:extLst>
      <p:ext uri="{BB962C8B-B14F-4D97-AF65-F5344CB8AC3E}">
        <p14:creationId xmlns:p14="http://schemas.microsoft.com/office/powerpoint/2010/main" val="233252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F3365BB6-95D0-4948-BBD3-C1FC74FBCB43}"/>
              </a:ext>
            </a:extLst>
          </p:cNvPr>
          <p:cNvSpPr>
            <a:spLocks noGrp="1"/>
          </p:cNvSpPr>
          <p:nvPr>
            <p:ph type="title"/>
          </p:nvPr>
        </p:nvSpPr>
        <p:spPr/>
        <p:txBody>
          <a:bodyPr/>
          <a:lstStyle/>
          <a:p>
            <a:r>
              <a:rPr lang="nl-NL" altLang="nl-NL">
                <a:latin typeface="Tahoma" panose="020B0604030504040204" pitchFamily="34" charset="0"/>
                <a:ea typeface="ＭＳ Ｐゴシック" panose="020B0600070205080204" pitchFamily="34" charset="-128"/>
                <a:cs typeface="Tahoma" panose="020B0604030504040204" pitchFamily="34" charset="0"/>
              </a:rPr>
              <a:t>Beheer DSO-LV  en de rol van het Bevoegd Gezag </a:t>
            </a:r>
            <a:br>
              <a:rPr lang="nl-NL" altLang="nl-NL">
                <a:latin typeface="Tahoma" panose="020B0604030504040204" pitchFamily="34" charset="0"/>
                <a:ea typeface="ＭＳ Ｐゴシック" panose="020B0600070205080204" pitchFamily="34" charset="-128"/>
                <a:cs typeface="Tahoma" panose="020B0604030504040204" pitchFamily="34" charset="0"/>
              </a:rPr>
            </a:br>
            <a:endParaRPr lang="nl-NL" altLang="nl-NL">
              <a:latin typeface="Tahoma" panose="020B0604030504040204" pitchFamily="34" charset="0"/>
              <a:ea typeface="ＭＳ Ｐゴシック" panose="020B0600070205080204" pitchFamily="34" charset="-128"/>
              <a:cs typeface="Tahoma" panose="020B0604030504040204" pitchFamily="34" charset="0"/>
            </a:endParaRPr>
          </a:p>
        </p:txBody>
      </p:sp>
      <p:sp>
        <p:nvSpPr>
          <p:cNvPr id="3" name="Tijdelijke aanduiding voor inhoud 2">
            <a:extLst>
              <a:ext uri="{FF2B5EF4-FFF2-40B4-BE49-F238E27FC236}">
                <a16:creationId xmlns:a16="http://schemas.microsoft.com/office/drawing/2014/main" id="{866279C6-1F7A-4D43-BAC9-88F503397B51}"/>
              </a:ext>
            </a:extLst>
          </p:cNvPr>
          <p:cNvSpPr>
            <a:spLocks noGrp="1"/>
          </p:cNvSpPr>
          <p:nvPr>
            <p:ph idx="1"/>
          </p:nvPr>
        </p:nvSpPr>
        <p:spPr/>
        <p:txBody>
          <a:bodyPr/>
          <a:lstStyle/>
          <a:p>
            <a:pPr marL="0" indent="0">
              <a:buFont typeface="Arial" panose="020B0604020202020204" pitchFamily="34" charset="0"/>
              <a:buNone/>
              <a:defRPr/>
            </a:pPr>
            <a:r>
              <a:rPr lang="nl-NL" dirty="0"/>
              <a:t>Binnen het DSO zal op basis van de Archiefwet 1995 informatie Duurzaam Toegankelijk (DUTO) bewaard moeten worden. </a:t>
            </a:r>
          </a:p>
          <a:p>
            <a:pPr marL="0" indent="0">
              <a:buFont typeface="Arial" panose="020B0604020202020204" pitchFamily="34" charset="0"/>
              <a:buNone/>
              <a:defRPr/>
            </a:pPr>
            <a:endParaRPr lang="nl-NL" dirty="0"/>
          </a:p>
          <a:p>
            <a:pPr marL="0" indent="0">
              <a:buFont typeface="Arial" panose="020B0604020202020204" pitchFamily="34" charset="0"/>
              <a:buNone/>
              <a:defRPr/>
            </a:pPr>
            <a:r>
              <a:rPr lang="nl-NL" b="1" dirty="0"/>
              <a:t>Het gaat hierbij om informatie die tot stand komt binnen het DSO-LV, niet</a:t>
            </a:r>
            <a:r>
              <a:rPr lang="nl-NL" dirty="0"/>
              <a:t> </a:t>
            </a:r>
            <a:r>
              <a:rPr lang="nl-NL" b="1" dirty="0"/>
              <a:t>om hoe informatie tot stand komt bij de bevoegde gezagen. </a:t>
            </a:r>
            <a:r>
              <a:rPr lang="nl-NL" dirty="0"/>
              <a:t>Samen met het Nationaal Archief wordt momenteel door opdrachtgever en opdrachtnemer onderzocht welke maatregelen daarvoor binnen het DSO-LV genomen moeten worden. </a:t>
            </a:r>
          </a:p>
          <a:p>
            <a:pPr>
              <a:defRPr/>
            </a:pPr>
            <a:endParaRPr lang="nl-NL" dirty="0"/>
          </a:p>
          <a:p>
            <a:pPr marL="0" indent="0">
              <a:buFont typeface="Arial" panose="020B0604020202020204" pitchFamily="34" charset="0"/>
              <a:buNone/>
              <a:defRPr/>
            </a:pPr>
            <a:r>
              <a:rPr lang="nl-NL" dirty="0"/>
              <a:t>Het DSO-LV ondersteunt </a:t>
            </a:r>
            <a:r>
              <a:rPr lang="nl-NL" b="1" dirty="0"/>
              <a:t>Duurzaam Toegankelijk ‘</a:t>
            </a:r>
            <a:r>
              <a:rPr lang="nl-NL" b="1" dirty="0" err="1"/>
              <a:t>by</a:t>
            </a:r>
            <a:r>
              <a:rPr lang="nl-NL" b="1" dirty="0"/>
              <a:t> design’. </a:t>
            </a:r>
            <a:br>
              <a:rPr lang="nl-NL" dirty="0"/>
            </a:br>
            <a:r>
              <a:rPr lang="nl-NL" dirty="0"/>
              <a:t>In het Globaal PVE staan aanvullende eisen die gesteld worden aan gegevens, berichten en gebruikerstoepassingen waar het de nadere uitwerking van </a:t>
            </a:r>
            <a:r>
              <a:rPr lang="nl-NL" b="1" dirty="0"/>
              <a:t>‘duurzaam toegankelijk’ en ‘zorgplicht’ </a:t>
            </a:r>
            <a:r>
              <a:rPr lang="nl-NL" dirty="0"/>
              <a:t>betreft.  </a:t>
            </a:r>
          </a:p>
          <a:p>
            <a:pPr>
              <a:defRPr/>
            </a:pPr>
            <a:endParaRPr lang="nl-NL" dirty="0"/>
          </a:p>
        </p:txBody>
      </p:sp>
      <p:sp>
        <p:nvSpPr>
          <p:cNvPr id="40964" name="Tijdelijke aanduiding voor datum 3">
            <a:extLst>
              <a:ext uri="{FF2B5EF4-FFF2-40B4-BE49-F238E27FC236}">
                <a16:creationId xmlns:a16="http://schemas.microsoft.com/office/drawing/2014/main" id="{338FFC9F-92AF-489B-9539-95DD97686E00}"/>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r>
              <a:rPr lang="nl-NL" altLang="nl-NL" sz="1200">
                <a:solidFill>
                  <a:srgbClr val="898989"/>
                </a:solidFill>
              </a:rPr>
              <a:t>17 september 2020</a:t>
            </a:r>
          </a:p>
        </p:txBody>
      </p:sp>
      <p:sp>
        <p:nvSpPr>
          <p:cNvPr id="5" name="Tijdelijke aanduiding voor voettekst 4">
            <a:extLst>
              <a:ext uri="{FF2B5EF4-FFF2-40B4-BE49-F238E27FC236}">
                <a16:creationId xmlns:a16="http://schemas.microsoft.com/office/drawing/2014/main" id="{CBA87C20-E3F5-4428-9CF3-BA7D200DD0F8}"/>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40966" name="Tijdelijke aanduiding voor dianummer 5">
            <a:extLst>
              <a:ext uri="{FF2B5EF4-FFF2-40B4-BE49-F238E27FC236}">
                <a16:creationId xmlns:a16="http://schemas.microsoft.com/office/drawing/2014/main" id="{A5EC268A-BEF3-4E88-BDF1-237C8BD7135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fld id="{10A5939F-96D7-4BB1-985E-DD806022D305}" type="slidenum">
              <a:rPr lang="nl-NL" altLang="nl-NL" sz="1200" smtClean="0">
                <a:solidFill>
                  <a:srgbClr val="898989"/>
                </a:solidFill>
              </a:rPr>
              <a:pPr>
                <a:spcBef>
                  <a:spcPct val="0"/>
                </a:spcBef>
                <a:buFontTx/>
                <a:buNone/>
              </a:pPr>
              <a:t>13</a:t>
            </a:fld>
            <a:endParaRPr lang="nl-NL" altLang="nl-NL" sz="1200">
              <a:solidFill>
                <a:srgbClr val="898989"/>
              </a:solidFill>
            </a:endParaRPr>
          </a:p>
        </p:txBody>
      </p:sp>
    </p:spTree>
    <p:extLst>
      <p:ext uri="{BB962C8B-B14F-4D97-AF65-F5344CB8AC3E}">
        <p14:creationId xmlns:p14="http://schemas.microsoft.com/office/powerpoint/2010/main" val="170637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Tijdelijke aanduiding voor inhoud 7">
            <a:extLst>
              <a:ext uri="{FF2B5EF4-FFF2-40B4-BE49-F238E27FC236}">
                <a16:creationId xmlns:a16="http://schemas.microsoft.com/office/drawing/2014/main" id="{4E155778-8C51-4677-B66E-3638218171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36525"/>
            <a:ext cx="7294563" cy="6180138"/>
          </a:xfrm>
        </p:spPr>
      </p:pic>
      <p:sp>
        <p:nvSpPr>
          <p:cNvPr id="46084" name="Tijdelijke aanduiding voor datum 3">
            <a:extLst>
              <a:ext uri="{FF2B5EF4-FFF2-40B4-BE49-F238E27FC236}">
                <a16:creationId xmlns:a16="http://schemas.microsoft.com/office/drawing/2014/main" id="{AAA3B8BA-9CA3-484D-BC9A-89869BC0C77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D91323F2-52A4-499A-A10A-E1301A415073}"/>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46086" name="Tijdelijke aanduiding voor dianummer 5">
            <a:extLst>
              <a:ext uri="{FF2B5EF4-FFF2-40B4-BE49-F238E27FC236}">
                <a16:creationId xmlns:a16="http://schemas.microsoft.com/office/drawing/2014/main" id="{9448F81D-4C42-492C-B510-3DBF54CABC0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D94DCF-CE62-44C2-B008-4870EB7D22A2}" type="slidenum">
              <a:rPr lang="nl-NL" altLang="nl-NL" smtClean="0">
                <a:solidFill>
                  <a:srgbClr val="898989"/>
                </a:solidFill>
                <a:latin typeface="Tahoma" panose="020B0604030504040204" pitchFamily="34" charset="0"/>
              </a:rPr>
              <a:pPr/>
              <a:t>14</a:t>
            </a:fld>
            <a:endParaRPr lang="nl-NL" altLang="nl-NL">
              <a:solidFill>
                <a:srgbClr val="898989"/>
              </a:solidFill>
              <a:latin typeface="Tahoma" panose="020B0604030504040204" pitchFamily="34" charset="0"/>
            </a:endParaRPr>
          </a:p>
        </p:txBody>
      </p:sp>
      <p:sp>
        <p:nvSpPr>
          <p:cNvPr id="2" name="Rechthoek 1">
            <a:extLst>
              <a:ext uri="{FF2B5EF4-FFF2-40B4-BE49-F238E27FC236}">
                <a16:creationId xmlns:a16="http://schemas.microsoft.com/office/drawing/2014/main" id="{7FD30216-3BDE-4DA6-8A5C-9B072AAA9988}"/>
              </a:ext>
            </a:extLst>
          </p:cNvPr>
          <p:cNvSpPr/>
          <p:nvPr/>
        </p:nvSpPr>
        <p:spPr>
          <a:xfrm>
            <a:off x="1084881" y="0"/>
            <a:ext cx="6927743" cy="8679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a:extLst>
              <a:ext uri="{FF2B5EF4-FFF2-40B4-BE49-F238E27FC236}">
                <a16:creationId xmlns:a16="http://schemas.microsoft.com/office/drawing/2014/main" id="{64929B9D-313E-45CE-BE0F-CB23B8BA8933}"/>
              </a:ext>
            </a:extLst>
          </p:cNvPr>
          <p:cNvSpPr>
            <a:spLocks noGrp="1"/>
          </p:cNvSpPr>
          <p:nvPr>
            <p:ph type="title"/>
          </p:nvPr>
        </p:nvSpPr>
        <p:spPr>
          <a:xfrm>
            <a:off x="208547" y="176212"/>
            <a:ext cx="8229600" cy="365125"/>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Veranderende rollen (voorbeeldplaatje provincies)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ED3A01BC-979C-4130-B77A-8C7DF8E361F5}"/>
              </a:ext>
            </a:extLst>
          </p:cNvPr>
          <p:cNvSpPr>
            <a:spLocks noGrp="1"/>
          </p:cNvSpPr>
          <p:nvPr>
            <p:ph type="title"/>
          </p:nvPr>
        </p:nvSpPr>
        <p:spPr>
          <a:xfrm>
            <a:off x="179388" y="136525"/>
            <a:ext cx="8229600" cy="423194"/>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Wie is bevoegd voor wat? </a:t>
            </a:r>
          </a:p>
        </p:txBody>
      </p:sp>
      <p:pic>
        <p:nvPicPr>
          <p:cNvPr id="49155" name="Tijdelijke aanduiding voor inhoud 7">
            <a:extLst>
              <a:ext uri="{FF2B5EF4-FFF2-40B4-BE49-F238E27FC236}">
                <a16:creationId xmlns:a16="http://schemas.microsoft.com/office/drawing/2014/main" id="{78D38AF0-1731-4B02-92D7-8E7428813D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756154"/>
            <a:ext cx="9496425" cy="5418138"/>
          </a:xfrm>
        </p:spPr>
      </p:pic>
      <p:sp>
        <p:nvSpPr>
          <p:cNvPr id="49156" name="Tijdelijke aanduiding voor datum 3">
            <a:extLst>
              <a:ext uri="{FF2B5EF4-FFF2-40B4-BE49-F238E27FC236}">
                <a16:creationId xmlns:a16="http://schemas.microsoft.com/office/drawing/2014/main" id="{F386B113-4675-49C1-B493-F2910FB4D76F}"/>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E3F7E19F-A5C3-4417-AD42-057A9A584A4A}"/>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49158" name="Tijdelijke aanduiding voor dianummer 5">
            <a:extLst>
              <a:ext uri="{FF2B5EF4-FFF2-40B4-BE49-F238E27FC236}">
                <a16:creationId xmlns:a16="http://schemas.microsoft.com/office/drawing/2014/main" id="{12812161-955E-4C7C-926E-ECDCC103082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E1A1BCB-D4C8-4101-B5B2-F6C1D518913D}" type="slidenum">
              <a:rPr lang="nl-NL" altLang="nl-NL" smtClean="0">
                <a:solidFill>
                  <a:srgbClr val="898989"/>
                </a:solidFill>
                <a:latin typeface="Tahoma" panose="020B0604030504040204" pitchFamily="34" charset="0"/>
              </a:rPr>
              <a:pPr/>
              <a:t>15</a:t>
            </a:fld>
            <a:endParaRPr lang="nl-NL" altLang="nl-NL">
              <a:solidFill>
                <a:srgbClr val="898989"/>
              </a:solidFill>
              <a:latin typeface="Tahom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F6C537CE-FD7B-4D38-8AC4-C46290C1685D}"/>
              </a:ext>
            </a:extLst>
          </p:cNvPr>
          <p:cNvSpPr>
            <a:spLocks noGrp="1"/>
          </p:cNvSpPr>
          <p:nvPr>
            <p:ph type="title"/>
          </p:nvPr>
        </p:nvSpPr>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Rolverdeling</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r>
              <a:rPr lang="nl-NL" altLang="nl-NL" dirty="0">
                <a:latin typeface="Tahoma" panose="020B0604030504040204" pitchFamily="34" charset="0"/>
                <a:ea typeface="ＭＳ Ｐゴシック" panose="020B0600070205080204" pitchFamily="34" charset="-128"/>
                <a:cs typeface="Tahoma" panose="020B0604030504040204" pitchFamily="34" charset="0"/>
              </a:rPr>
              <a:t>(GCR 1.0)</a:t>
            </a:r>
          </a:p>
        </p:txBody>
      </p:sp>
      <p:pic>
        <p:nvPicPr>
          <p:cNvPr id="47107" name="Tijdelijke aanduiding voor inhoud 7">
            <a:extLst>
              <a:ext uri="{FF2B5EF4-FFF2-40B4-BE49-F238E27FC236}">
                <a16:creationId xmlns:a16="http://schemas.microsoft.com/office/drawing/2014/main" id="{46CACAD3-DAC8-445C-85C5-4486D5665C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67038" y="639763"/>
            <a:ext cx="4075112" cy="5578475"/>
          </a:xfrm>
        </p:spPr>
      </p:pic>
      <p:sp>
        <p:nvSpPr>
          <p:cNvPr id="47108" name="Tijdelijke aanduiding voor datum 3">
            <a:extLst>
              <a:ext uri="{FF2B5EF4-FFF2-40B4-BE49-F238E27FC236}">
                <a16:creationId xmlns:a16="http://schemas.microsoft.com/office/drawing/2014/main" id="{36DFF305-3ED7-4327-A92D-A70B32754C5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96355032-144F-484D-815A-E1C464DCFA6D}"/>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47110" name="Tijdelijke aanduiding voor dianummer 5">
            <a:extLst>
              <a:ext uri="{FF2B5EF4-FFF2-40B4-BE49-F238E27FC236}">
                <a16:creationId xmlns:a16="http://schemas.microsoft.com/office/drawing/2014/main" id="{42BD4611-B0BC-4786-9AA5-366423E8D7D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D78420-4212-433A-A4AA-9513CDF53982}" type="slidenum">
              <a:rPr lang="nl-NL" altLang="nl-NL" smtClean="0">
                <a:solidFill>
                  <a:srgbClr val="898989"/>
                </a:solidFill>
                <a:latin typeface="Tahoma" panose="020B0604030504040204" pitchFamily="34" charset="0"/>
              </a:rPr>
              <a:pPr/>
              <a:t>16</a:t>
            </a:fld>
            <a:endParaRPr lang="nl-NL" altLang="nl-NL">
              <a:solidFill>
                <a:srgbClr val="898989"/>
              </a:solidFill>
              <a:latin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a:extLst>
              <a:ext uri="{FF2B5EF4-FFF2-40B4-BE49-F238E27FC236}">
                <a16:creationId xmlns:a16="http://schemas.microsoft.com/office/drawing/2014/main" id="{6880C383-84E5-4FAB-8D7F-6B47CCE2FC02}"/>
              </a:ext>
            </a:extLst>
          </p:cNvPr>
          <p:cNvSpPr>
            <a:spLocks noGrp="1"/>
          </p:cNvSpPr>
          <p:nvPr>
            <p:ph type="title"/>
          </p:nvPr>
        </p:nvSpPr>
        <p:spPr>
          <a:xfrm>
            <a:off x="182562" y="138447"/>
            <a:ext cx="8229600" cy="355600"/>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Maar ook in het DSO: ‘Behandeldienstconfiguraties’</a:t>
            </a:r>
          </a:p>
        </p:txBody>
      </p:sp>
      <p:pic>
        <p:nvPicPr>
          <p:cNvPr id="48131" name="Tijdelijke aanduiding voor inhoud 7">
            <a:extLst>
              <a:ext uri="{FF2B5EF4-FFF2-40B4-BE49-F238E27FC236}">
                <a16:creationId xmlns:a16="http://schemas.microsoft.com/office/drawing/2014/main" id="{6CB2DCFB-8EC6-4FA2-B6F2-8800A07663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201489"/>
            <a:ext cx="8504238" cy="3925888"/>
          </a:xfrm>
        </p:spPr>
      </p:pic>
      <p:sp>
        <p:nvSpPr>
          <p:cNvPr id="48132" name="Tijdelijke aanduiding voor datum 3">
            <a:extLst>
              <a:ext uri="{FF2B5EF4-FFF2-40B4-BE49-F238E27FC236}">
                <a16:creationId xmlns:a16="http://schemas.microsoft.com/office/drawing/2014/main" id="{99C1E138-A1E2-453E-AC76-9570D43E6A2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654B967B-C9DB-4D5B-8714-0B78C4E37676}"/>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48134" name="Tijdelijke aanduiding voor dianummer 5">
            <a:extLst>
              <a:ext uri="{FF2B5EF4-FFF2-40B4-BE49-F238E27FC236}">
                <a16:creationId xmlns:a16="http://schemas.microsoft.com/office/drawing/2014/main" id="{26F7A233-7A09-43E8-9BA4-2E873C43861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47E418-CA25-4C29-B020-2C76029B778E}" type="slidenum">
              <a:rPr lang="nl-NL" altLang="nl-NL" smtClean="0">
                <a:solidFill>
                  <a:srgbClr val="898989"/>
                </a:solidFill>
                <a:latin typeface="Tahoma" panose="020B0604030504040204" pitchFamily="34" charset="0"/>
              </a:rPr>
              <a:pPr/>
              <a:t>17</a:t>
            </a:fld>
            <a:endParaRPr lang="nl-NL" altLang="nl-NL">
              <a:solidFill>
                <a:srgbClr val="898989"/>
              </a:solidFill>
              <a:latin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3040D4A4-820C-4A0F-B6DA-C7FA4BF0551E}"/>
              </a:ext>
            </a:extLst>
          </p:cNvPr>
          <p:cNvSpPr>
            <a:spLocks noGrp="1"/>
          </p:cNvSpPr>
          <p:nvPr>
            <p:ph type="title"/>
          </p:nvPr>
        </p:nvSpPr>
        <p:spPr>
          <a:xfrm>
            <a:off x="168442" y="178552"/>
            <a:ext cx="8229600" cy="4632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Interbestuurlijke processen</a:t>
            </a:r>
          </a:p>
        </p:txBody>
      </p:sp>
      <p:pic>
        <p:nvPicPr>
          <p:cNvPr id="51203" name="Tijdelijke aanduiding voor inhoud 6">
            <a:extLst>
              <a:ext uri="{FF2B5EF4-FFF2-40B4-BE49-F238E27FC236}">
                <a16:creationId xmlns:a16="http://schemas.microsoft.com/office/drawing/2014/main" id="{C07E4ADD-0E6B-44F1-BCFF-B65F30041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9413" y="779382"/>
            <a:ext cx="8385175" cy="5613400"/>
          </a:xfrm>
        </p:spPr>
      </p:pic>
      <p:sp>
        <p:nvSpPr>
          <p:cNvPr id="51204" name="Tijdelijke aanduiding voor datum 3">
            <a:extLst>
              <a:ext uri="{FF2B5EF4-FFF2-40B4-BE49-F238E27FC236}">
                <a16:creationId xmlns:a16="http://schemas.microsoft.com/office/drawing/2014/main" id="{E6A2F474-2DB7-4342-A013-47347E797AD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r>
              <a:rPr lang="nl-NL" altLang="nl-NL" sz="1200">
                <a:solidFill>
                  <a:srgbClr val="898989"/>
                </a:solidFill>
              </a:rPr>
              <a:t>17 september 2020</a:t>
            </a:r>
          </a:p>
        </p:txBody>
      </p:sp>
      <p:sp>
        <p:nvSpPr>
          <p:cNvPr id="5" name="Tijdelijke aanduiding voor voettekst 4">
            <a:extLst>
              <a:ext uri="{FF2B5EF4-FFF2-40B4-BE49-F238E27FC236}">
                <a16:creationId xmlns:a16="http://schemas.microsoft.com/office/drawing/2014/main" id="{91FD1912-2250-45B3-B277-2BAF56B66E2E}"/>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51206" name="Tijdelijke aanduiding voor dianummer 5">
            <a:extLst>
              <a:ext uri="{FF2B5EF4-FFF2-40B4-BE49-F238E27FC236}">
                <a16:creationId xmlns:a16="http://schemas.microsoft.com/office/drawing/2014/main" id="{556202BB-10A0-442B-BF82-CD1824892DB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fld id="{2D599C48-F4A9-4A5C-B389-D864A2885FF9}" type="slidenum">
              <a:rPr lang="nl-NL" altLang="nl-NL" sz="1200" smtClean="0">
                <a:solidFill>
                  <a:srgbClr val="898989"/>
                </a:solidFill>
              </a:rPr>
              <a:pPr>
                <a:spcBef>
                  <a:spcPct val="0"/>
                </a:spcBef>
                <a:buFontTx/>
                <a:buNone/>
              </a:pPr>
              <a:t>18</a:t>
            </a:fld>
            <a:endParaRPr lang="nl-NL" altLang="nl-NL" sz="120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a:extLst>
              <a:ext uri="{FF2B5EF4-FFF2-40B4-BE49-F238E27FC236}">
                <a16:creationId xmlns:a16="http://schemas.microsoft.com/office/drawing/2014/main" id="{A1757A8C-975A-4838-8818-81DCE47956CD}"/>
              </a:ext>
            </a:extLst>
          </p:cNvPr>
          <p:cNvSpPr>
            <a:spLocks noGrp="1"/>
          </p:cNvSpPr>
          <p:nvPr>
            <p:ph type="title"/>
          </p:nvPr>
        </p:nvSpPr>
        <p:spPr>
          <a:xfrm>
            <a:off x="212725" y="168944"/>
            <a:ext cx="8229600" cy="4632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De ketenprocessen waaraan we DUTO verbinden	</a:t>
            </a:r>
          </a:p>
        </p:txBody>
      </p:sp>
      <p:sp>
        <p:nvSpPr>
          <p:cNvPr id="3" name="Tijdelijke aanduiding voor inhoud 2">
            <a:extLst>
              <a:ext uri="{FF2B5EF4-FFF2-40B4-BE49-F238E27FC236}">
                <a16:creationId xmlns:a16="http://schemas.microsoft.com/office/drawing/2014/main" id="{72C4DA53-0962-42BD-A8F9-431ACA80A0CF}"/>
              </a:ext>
            </a:extLst>
          </p:cNvPr>
          <p:cNvSpPr>
            <a:spLocks noGrp="1"/>
          </p:cNvSpPr>
          <p:nvPr>
            <p:ph idx="1"/>
          </p:nvPr>
        </p:nvSpPr>
        <p:spPr>
          <a:xfrm>
            <a:off x="212725" y="1245690"/>
            <a:ext cx="8229600" cy="4525962"/>
          </a:xfrm>
        </p:spPr>
        <p:txBody>
          <a:bodyPr/>
          <a:lstStyle/>
          <a:p>
            <a:pPr marL="0" indent="0">
              <a:buFont typeface="Arial" panose="020B0604020202020204" pitchFamily="34" charset="0"/>
              <a:buNone/>
              <a:defRPr/>
            </a:pPr>
            <a:r>
              <a:rPr lang="nl-NL" dirty="0"/>
              <a:t>Van plan tot publicatie</a:t>
            </a:r>
          </a:p>
          <a:p>
            <a:pPr>
              <a:defRPr/>
            </a:pPr>
            <a:endParaRPr lang="nl-NL" dirty="0"/>
          </a:p>
          <a:p>
            <a:pPr>
              <a:defRPr/>
            </a:pPr>
            <a:endParaRPr lang="nl-NL" dirty="0"/>
          </a:p>
          <a:p>
            <a:pPr>
              <a:defRPr/>
            </a:pPr>
            <a:endParaRPr lang="nl-NL" dirty="0"/>
          </a:p>
          <a:p>
            <a:pPr marL="0" indent="0">
              <a:buFont typeface="Arial" panose="020B0604020202020204" pitchFamily="34" charset="0"/>
              <a:buNone/>
              <a:defRPr/>
            </a:pPr>
            <a:r>
              <a:rPr lang="nl-NL" dirty="0"/>
              <a:t>Van idee tot afhandeling</a:t>
            </a:r>
          </a:p>
          <a:p>
            <a:pPr>
              <a:defRPr/>
            </a:pPr>
            <a:endParaRPr lang="nl-NL" dirty="0"/>
          </a:p>
          <a:p>
            <a:pPr>
              <a:defRPr/>
            </a:pPr>
            <a:endParaRPr lang="nl-NL" dirty="0"/>
          </a:p>
          <a:p>
            <a:pPr>
              <a:defRPr/>
            </a:pPr>
            <a:endParaRPr lang="nl-NL" dirty="0"/>
          </a:p>
          <a:p>
            <a:pPr marL="0" indent="0">
              <a:buFont typeface="Arial" panose="020B0604020202020204" pitchFamily="34" charset="0"/>
              <a:buNone/>
              <a:defRPr/>
            </a:pPr>
            <a:r>
              <a:rPr lang="nl-NL" dirty="0"/>
              <a:t>Van vraag tot informatie </a:t>
            </a:r>
          </a:p>
          <a:p>
            <a:pPr>
              <a:defRPr/>
            </a:pPr>
            <a:endParaRPr lang="nl-NL" dirty="0"/>
          </a:p>
        </p:txBody>
      </p:sp>
      <p:sp>
        <p:nvSpPr>
          <p:cNvPr id="52228" name="Tijdelijke aanduiding voor datum 3">
            <a:extLst>
              <a:ext uri="{FF2B5EF4-FFF2-40B4-BE49-F238E27FC236}">
                <a16:creationId xmlns:a16="http://schemas.microsoft.com/office/drawing/2014/main" id="{6B3262D8-5721-4930-951F-89E1F0741849}"/>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871FE34C-2308-4781-A77C-D0C27A37F1D1}"/>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52230" name="Tijdelijke aanduiding voor dianummer 5">
            <a:extLst>
              <a:ext uri="{FF2B5EF4-FFF2-40B4-BE49-F238E27FC236}">
                <a16:creationId xmlns:a16="http://schemas.microsoft.com/office/drawing/2014/main" id="{0B642173-3FFF-4ADF-9589-8501C725BD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CB822B5-58D5-490D-A298-A0079F758199}" type="slidenum">
              <a:rPr lang="nl-NL" altLang="nl-NL" smtClean="0">
                <a:solidFill>
                  <a:srgbClr val="898989"/>
                </a:solidFill>
                <a:latin typeface="Tahoma" panose="020B0604030504040204" pitchFamily="34" charset="0"/>
              </a:rPr>
              <a:pPr/>
              <a:t>19</a:t>
            </a:fld>
            <a:endParaRPr lang="nl-NL" altLang="nl-NL">
              <a:solidFill>
                <a:srgbClr val="898989"/>
              </a:solidFill>
              <a:latin typeface="Tahoma" panose="020B0604030504040204" pitchFamily="34" charset="0"/>
            </a:endParaRPr>
          </a:p>
        </p:txBody>
      </p:sp>
      <p:pic>
        <p:nvPicPr>
          <p:cNvPr id="52231" name="Afbeelding 8">
            <a:extLst>
              <a:ext uri="{FF2B5EF4-FFF2-40B4-BE49-F238E27FC236}">
                <a16:creationId xmlns:a16="http://schemas.microsoft.com/office/drawing/2014/main" id="{206DAC8F-2E0D-4F1E-B572-596BB04A9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90177"/>
            <a:ext cx="808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Afbeelding 10">
            <a:extLst>
              <a:ext uri="{FF2B5EF4-FFF2-40B4-BE49-F238E27FC236}">
                <a16:creationId xmlns:a16="http://schemas.microsoft.com/office/drawing/2014/main" id="{55B7890B-D814-4063-B7B5-F84244330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1152"/>
            <a:ext cx="808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Afbeelding 12">
            <a:extLst>
              <a:ext uri="{FF2B5EF4-FFF2-40B4-BE49-F238E27FC236}">
                <a16:creationId xmlns:a16="http://schemas.microsoft.com/office/drawing/2014/main" id="{E2FD8DBE-3327-4684-BD92-1FBAB4E178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87377"/>
            <a:ext cx="808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77491" y="-31910"/>
            <a:ext cx="9353228" cy="601016"/>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Omgevingswet komt eraan - maar hoe zit het met informatiebeheer? </a:t>
            </a:r>
          </a:p>
        </p:txBody>
      </p:sp>
      <p:sp>
        <p:nvSpPr>
          <p:cNvPr id="29699" name="Tijdelijke aanduiding voor inhoud 2">
            <a:extLst>
              <a:ext uri="{FF2B5EF4-FFF2-40B4-BE49-F238E27FC236}">
                <a16:creationId xmlns:a16="http://schemas.microsoft.com/office/drawing/2014/main" id="{98B71602-CA61-493C-AFE6-CCD64A98C4E8}"/>
              </a:ext>
            </a:extLst>
          </p:cNvPr>
          <p:cNvSpPr>
            <a:spLocks noGrp="1"/>
          </p:cNvSpPr>
          <p:nvPr>
            <p:ph idx="1"/>
          </p:nvPr>
        </p:nvSpPr>
        <p:spPr>
          <a:xfrm>
            <a:off x="457200" y="1199746"/>
            <a:ext cx="8229600" cy="4525963"/>
          </a:xfrm>
        </p:spPr>
        <p:txBody>
          <a:bodyPr/>
          <a:lstStyle/>
          <a:p>
            <a:pPr marL="0" indent="0">
              <a:buFont typeface="Arial" panose="020B0604020202020204" pitchFamily="34" charset="0"/>
              <a:buNone/>
            </a:pPr>
            <a:r>
              <a:rPr lang="nl-NL" altLang="nl-NL" sz="2400" dirty="0">
                <a:latin typeface="Tahoma" panose="020B0604030504040204" pitchFamily="34" charset="0"/>
                <a:ea typeface="ＭＳ Ｐゴシック" panose="020B0600070205080204" pitchFamily="34" charset="-128"/>
              </a:rPr>
              <a:t>Welke afspraken moeten</a:t>
            </a:r>
          </a:p>
          <a:p>
            <a:pPr marL="0" indent="0">
              <a:buFont typeface="Arial" panose="020B0604020202020204" pitchFamily="34" charset="0"/>
              <a:buNone/>
            </a:pPr>
            <a:r>
              <a:rPr lang="nl-NL" altLang="nl-NL" sz="2400" dirty="0">
                <a:latin typeface="Tahoma" panose="020B0604030504040204" pitchFamily="34" charset="0"/>
                <a:ea typeface="ＭＳ Ｐゴシック" panose="020B0600070205080204" pitchFamily="34" charset="-128"/>
              </a:rPr>
              <a:t>gemeenten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provincies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waterschappen, omgevingsdiensten </a:t>
            </a:r>
            <a:r>
              <a:rPr lang="nl-NL" altLang="nl-NL" sz="2400" dirty="0">
                <a:solidFill>
                  <a:srgbClr val="E11E2D"/>
                </a:solidFill>
                <a:latin typeface="Tahoma" panose="020B0604030504040204" pitchFamily="34" charset="0"/>
                <a:ea typeface="ＭＳ Ｐゴシック" panose="020B0600070205080204" pitchFamily="34" charset="-128"/>
              </a:rPr>
              <a:t>|</a:t>
            </a:r>
            <a:r>
              <a:rPr lang="nl-NL" altLang="nl-NL" sz="2400" dirty="0">
                <a:latin typeface="Tahoma" panose="020B0604030504040204" pitchFamily="34" charset="0"/>
                <a:ea typeface="ＭＳ Ｐゴシック" panose="020B0600070205080204" pitchFamily="34" charset="-128"/>
              </a:rPr>
              <a:t> veiligheidsregio’s/</a:t>
            </a:r>
            <a:r>
              <a:rPr lang="nl-NL" altLang="nl-NL" sz="2400" dirty="0" err="1">
                <a:latin typeface="Tahoma" panose="020B0604030504040204" pitchFamily="34" charset="0"/>
                <a:ea typeface="ＭＳ Ｐゴシック" panose="020B0600070205080204" pitchFamily="34" charset="-128"/>
              </a:rPr>
              <a:t>GGD’en</a:t>
            </a:r>
            <a:endParaRPr lang="nl-NL" altLang="nl-NL" sz="2400" dirty="0">
              <a:latin typeface="Tahoma" panose="020B0604030504040204" pitchFamily="34" charset="0"/>
              <a:ea typeface="ＭＳ Ｐゴシック" panose="020B0600070205080204" pitchFamily="34" charset="-128"/>
            </a:endParaRPr>
          </a:p>
          <a:p>
            <a:pPr marL="0" indent="0">
              <a:buNone/>
            </a:pPr>
            <a:r>
              <a:rPr lang="nl-NL" altLang="nl-NL" sz="2400" dirty="0">
                <a:latin typeface="Tahoma" panose="020B0604030504040204" pitchFamily="34" charset="0"/>
                <a:ea typeface="ＭＳ Ｐゴシック" panose="020B0600070205080204" pitchFamily="34" charset="-128"/>
              </a:rPr>
              <a:t>maken, om duurzaam informatiebeheer in te richten</a:t>
            </a:r>
          </a:p>
          <a:p>
            <a:pPr marL="0" indent="0">
              <a:buFont typeface="Arial" panose="020B0604020202020204" pitchFamily="34" charset="0"/>
              <a:buNone/>
            </a:pPr>
            <a:r>
              <a:rPr lang="nl-NL" altLang="nl-NL" sz="2400" dirty="0">
                <a:latin typeface="Tahoma" panose="020B0604030504040204" pitchFamily="34" charset="0"/>
                <a:ea typeface="ＭＳ Ｐゴシック" panose="020B0600070205080204" pitchFamily="34" charset="-128"/>
              </a:rPr>
              <a:t>in hun </a:t>
            </a:r>
            <a:r>
              <a:rPr lang="nl-NL" altLang="nl-NL" sz="2400" dirty="0" err="1">
                <a:latin typeface="Tahoma" panose="020B0604030504040204" pitchFamily="34" charset="0"/>
                <a:ea typeface="ＭＳ Ｐゴシック" panose="020B0600070205080204" pitchFamily="34" charset="-128"/>
              </a:rPr>
              <a:t>procesketens</a:t>
            </a:r>
            <a:r>
              <a:rPr lang="nl-NL" altLang="nl-NL" sz="2400" dirty="0">
                <a:latin typeface="Tahoma" panose="020B0604030504040204" pitchFamily="34" charset="0"/>
                <a:ea typeface="ＭＳ Ｐゴシック" panose="020B0600070205080204" pitchFamily="34" charset="-128"/>
              </a:rPr>
              <a:t> onder de Omgevingswet? </a:t>
            </a:r>
          </a:p>
          <a:p>
            <a:pPr marL="0" indent="0">
              <a:buFont typeface="Arial" panose="020B0604020202020204" pitchFamily="34" charset="0"/>
              <a:buNone/>
            </a:pPr>
            <a:endParaRPr lang="nl-NL" altLang="nl-NL" sz="2400" dirty="0">
              <a:latin typeface="Tahoma" panose="020B0604030504040204" pitchFamily="34" charset="0"/>
              <a:ea typeface="ＭＳ Ｐゴシック" panose="020B0600070205080204" pitchFamily="34" charset="-128"/>
            </a:endParaRPr>
          </a:p>
          <a:p>
            <a:pPr marL="0" indent="0">
              <a:buFont typeface="Arial" panose="020B0604020202020204" pitchFamily="34" charset="0"/>
              <a:buNone/>
            </a:pPr>
            <a:r>
              <a:rPr lang="nl-NL" altLang="nl-NL" sz="2400" dirty="0">
                <a:latin typeface="Tahoma" panose="020B0604030504040204" pitchFamily="34" charset="0"/>
                <a:ea typeface="ＭＳ Ｐゴシック" panose="020B0600070205080204" pitchFamily="34" charset="-128"/>
              </a:rPr>
              <a:t>Hoe past dat op de verantwoordelijkheden</a:t>
            </a:r>
          </a:p>
          <a:p>
            <a:pPr marL="0" indent="0">
              <a:buFont typeface="Arial" panose="020B0604020202020204" pitchFamily="34" charset="0"/>
              <a:buNone/>
            </a:pPr>
            <a:r>
              <a:rPr lang="nl-NL" altLang="nl-NL" sz="2400" dirty="0">
                <a:latin typeface="Tahoma" panose="020B0604030504040204" pitchFamily="34" charset="0"/>
                <a:ea typeface="ＭＳ Ｐゴシック" panose="020B0600070205080204" pitchFamily="34" charset="-128"/>
              </a:rPr>
              <a:t>voor ieder bevoegd gezag binnen de ketens,</a:t>
            </a:r>
          </a:p>
          <a:p>
            <a:pPr marL="0" indent="0">
              <a:buFont typeface="Arial" panose="020B0604020202020204" pitchFamily="34" charset="0"/>
              <a:buNone/>
            </a:pPr>
            <a:r>
              <a:rPr lang="nl-NL" altLang="nl-NL" sz="2400" dirty="0">
                <a:latin typeface="Tahoma" panose="020B0604030504040204" pitchFamily="34" charset="0"/>
                <a:ea typeface="ＭＳ Ｐゴシック" panose="020B0600070205080204" pitchFamily="34" charset="-128"/>
              </a:rPr>
              <a:t>in relatie tot de landelijke DSO-voorzieningen?</a:t>
            </a:r>
          </a:p>
        </p:txBody>
      </p:sp>
      <p:sp>
        <p:nvSpPr>
          <p:cNvPr id="29700" name="Tijdelijke aanduiding voor datum 3">
            <a:extLst>
              <a:ext uri="{FF2B5EF4-FFF2-40B4-BE49-F238E27FC236}">
                <a16:creationId xmlns:a16="http://schemas.microsoft.com/office/drawing/2014/main" id="{84E89530-A9EB-461B-9212-BC202C58BAF8}"/>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874A370C-D247-460B-AC6A-408917F0E421}"/>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29702" name="Tijdelijke aanduiding voor dianummer 5">
            <a:extLst>
              <a:ext uri="{FF2B5EF4-FFF2-40B4-BE49-F238E27FC236}">
                <a16:creationId xmlns:a16="http://schemas.microsoft.com/office/drawing/2014/main" id="{192F4882-D32A-4134-AFCF-968F29DCF5C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625D5FE-54B6-43E4-97DA-A4B836EE3E9C}" type="slidenum">
              <a:rPr lang="nl-NL" altLang="nl-NL" smtClean="0">
                <a:solidFill>
                  <a:srgbClr val="898989"/>
                </a:solidFill>
                <a:latin typeface="Tahoma" panose="020B0604030504040204" pitchFamily="34" charset="0"/>
              </a:rPr>
              <a:pPr/>
              <a:t>2</a:t>
            </a:fld>
            <a:endParaRPr lang="nl-NL" altLang="nl-NL">
              <a:solidFill>
                <a:srgbClr val="898989"/>
              </a:solidFill>
              <a:latin typeface="Tahoma" panose="020B0604030504040204" pitchFamily="34" charset="0"/>
            </a:endParaRPr>
          </a:p>
        </p:txBody>
      </p:sp>
    </p:spTree>
    <p:extLst>
      <p:ext uri="{BB962C8B-B14F-4D97-AF65-F5344CB8AC3E}">
        <p14:creationId xmlns:p14="http://schemas.microsoft.com/office/powerpoint/2010/main" val="158791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fade">
                                      <p:cBhvr>
                                        <p:cTn id="11" dur="1000"/>
                                        <p:tgtEl>
                                          <p:spTgt spid="29699">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1000"/>
                                        <p:tgtEl>
                                          <p:spTgt spid="29699">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Effect transition="in" filter="fade">
                                      <p:cBhvr>
                                        <p:cTn id="19" dur="1000"/>
                                        <p:tgtEl>
                                          <p:spTgt spid="2969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699">
                                            <p:txEl>
                                              <p:pRg st="5" end="5"/>
                                            </p:txEl>
                                          </p:spTgt>
                                        </p:tgtEl>
                                        <p:attrNameLst>
                                          <p:attrName>style.visibility</p:attrName>
                                        </p:attrNameLst>
                                      </p:cBhvr>
                                      <p:to>
                                        <p:strVal val="visible"/>
                                      </p:to>
                                    </p:set>
                                    <p:animEffect transition="in" filter="fade">
                                      <p:cBhvr>
                                        <p:cTn id="24" dur="1000"/>
                                        <p:tgtEl>
                                          <p:spTgt spid="2969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fade">
                                      <p:cBhvr>
                                        <p:cTn id="27" dur="1000"/>
                                        <p:tgtEl>
                                          <p:spTgt spid="2969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9699">
                                            <p:txEl>
                                              <p:pRg st="7" end="7"/>
                                            </p:txEl>
                                          </p:spTgt>
                                        </p:tgtEl>
                                        <p:attrNameLst>
                                          <p:attrName>style.visibility</p:attrName>
                                        </p:attrNameLst>
                                      </p:cBhvr>
                                      <p:to>
                                        <p:strVal val="visible"/>
                                      </p:to>
                                    </p:set>
                                    <p:animEffect transition="in" filter="fade">
                                      <p:cBhvr>
                                        <p:cTn id="30" dur="10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Tijdelijke aanduiding voor inhoud 7">
            <a:extLst>
              <a:ext uri="{FF2B5EF4-FFF2-40B4-BE49-F238E27FC236}">
                <a16:creationId xmlns:a16="http://schemas.microsoft.com/office/drawing/2014/main" id="{17C1C592-503E-41E6-9F2F-3C73B37C14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482600"/>
            <a:ext cx="10010775" cy="5634038"/>
          </a:xfrm>
        </p:spPr>
      </p:pic>
      <p:sp>
        <p:nvSpPr>
          <p:cNvPr id="53252" name="Tijdelijke aanduiding voor datum 3">
            <a:extLst>
              <a:ext uri="{FF2B5EF4-FFF2-40B4-BE49-F238E27FC236}">
                <a16:creationId xmlns:a16="http://schemas.microsoft.com/office/drawing/2014/main" id="{19237F21-7908-4DA9-BD54-FD1DBFDD8164}"/>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49F4642C-1DA0-4AAF-9563-B2DB121773DA}"/>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53254" name="Tijdelijke aanduiding voor dianummer 5">
            <a:extLst>
              <a:ext uri="{FF2B5EF4-FFF2-40B4-BE49-F238E27FC236}">
                <a16:creationId xmlns:a16="http://schemas.microsoft.com/office/drawing/2014/main" id="{5CDE5194-E1AE-4F0C-B2E3-D559D147FBE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EB9F9F7-CEBA-49A0-BE3F-836D49034C12}" type="slidenum">
              <a:rPr lang="nl-NL" altLang="nl-NL" smtClean="0">
                <a:solidFill>
                  <a:srgbClr val="898989"/>
                </a:solidFill>
                <a:latin typeface="Tahoma" panose="020B0604030504040204" pitchFamily="34" charset="0"/>
              </a:rPr>
              <a:pPr/>
              <a:t>20</a:t>
            </a:fld>
            <a:endParaRPr lang="nl-NL" altLang="nl-NL">
              <a:solidFill>
                <a:srgbClr val="898989"/>
              </a:solidFill>
              <a:latin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el 1">
            <a:extLst>
              <a:ext uri="{FF2B5EF4-FFF2-40B4-BE49-F238E27FC236}">
                <a16:creationId xmlns:a16="http://schemas.microsoft.com/office/drawing/2014/main" id="{854975C2-0D2B-45E4-9E8D-26110ABAE47B}"/>
              </a:ext>
            </a:extLst>
          </p:cNvPr>
          <p:cNvSpPr>
            <a:spLocks noGrp="1"/>
          </p:cNvSpPr>
          <p:nvPr>
            <p:ph type="title"/>
          </p:nvPr>
        </p:nvSpPr>
        <p:spPr/>
        <p:txBody>
          <a:bodyPr/>
          <a:lstStyle/>
          <a:p>
            <a:r>
              <a:rPr lang="nl-NL" altLang="nl-NL">
                <a:latin typeface="Tahoma" panose="020B0604030504040204" pitchFamily="34" charset="0"/>
                <a:ea typeface="ＭＳ Ｐゴシック" panose="020B0600070205080204" pitchFamily="34" charset="-128"/>
                <a:cs typeface="Tahoma" panose="020B0604030504040204" pitchFamily="34" charset="0"/>
              </a:rPr>
              <a:t>Content met beheerrol voor Bevoegd Gezag </a:t>
            </a:r>
            <a:br>
              <a:rPr lang="nl-NL" altLang="nl-NL">
                <a:latin typeface="Tahoma" panose="020B0604030504040204" pitchFamily="34" charset="0"/>
                <a:ea typeface="ＭＳ Ｐゴシック" panose="020B0600070205080204" pitchFamily="34" charset="-128"/>
                <a:cs typeface="Tahoma" panose="020B0604030504040204" pitchFamily="34" charset="0"/>
              </a:rPr>
            </a:br>
            <a:r>
              <a:rPr lang="nl-NL" altLang="nl-NL">
                <a:solidFill>
                  <a:srgbClr val="0070C0"/>
                </a:solidFill>
                <a:latin typeface="Tahoma" panose="020B0604030504040204" pitchFamily="34" charset="0"/>
                <a:ea typeface="ＭＳ Ｐゴシック" panose="020B0600070205080204" pitchFamily="34" charset="-128"/>
                <a:cs typeface="Tahoma" panose="020B0604030504040204" pitchFamily="34" charset="0"/>
              </a:rPr>
              <a:t>Zie bijlage F Globaal Content Raamwerk 1.0</a:t>
            </a:r>
          </a:p>
        </p:txBody>
      </p:sp>
      <p:sp>
        <p:nvSpPr>
          <p:cNvPr id="56323" name="Tijdelijke aanduiding voor datum 3">
            <a:extLst>
              <a:ext uri="{FF2B5EF4-FFF2-40B4-BE49-F238E27FC236}">
                <a16:creationId xmlns:a16="http://schemas.microsoft.com/office/drawing/2014/main" id="{A8CBE5CE-151C-4386-B19C-B184847AC94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DF798DAF-62B1-44B2-8F54-1C3345D7FC33}"/>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56325" name="Tijdelijke aanduiding voor dianummer 5">
            <a:extLst>
              <a:ext uri="{FF2B5EF4-FFF2-40B4-BE49-F238E27FC236}">
                <a16:creationId xmlns:a16="http://schemas.microsoft.com/office/drawing/2014/main" id="{D8C5A22D-0568-4A91-A368-FDDB10C1E0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93FAB55-C8BD-4823-8D6B-CD60AE24AEE6}" type="slidenum">
              <a:rPr lang="nl-NL" altLang="nl-NL" smtClean="0">
                <a:solidFill>
                  <a:srgbClr val="898989"/>
                </a:solidFill>
                <a:latin typeface="Tahoma" panose="020B0604030504040204" pitchFamily="34" charset="0"/>
              </a:rPr>
              <a:pPr/>
              <a:t>21</a:t>
            </a:fld>
            <a:endParaRPr lang="nl-NL" altLang="nl-NL">
              <a:solidFill>
                <a:srgbClr val="898989"/>
              </a:solidFill>
              <a:latin typeface="Tahoma" panose="020B0604030504040204" pitchFamily="34" charset="0"/>
            </a:endParaRPr>
          </a:p>
        </p:txBody>
      </p:sp>
      <p:sp>
        <p:nvSpPr>
          <p:cNvPr id="56326" name="Tijdelijke aanduiding voor inhoud 13">
            <a:extLst>
              <a:ext uri="{FF2B5EF4-FFF2-40B4-BE49-F238E27FC236}">
                <a16:creationId xmlns:a16="http://schemas.microsoft.com/office/drawing/2014/main" id="{C0F7C229-CBD4-40FB-8C25-53867B0D64BC}"/>
              </a:ext>
            </a:extLst>
          </p:cNvPr>
          <p:cNvSpPr>
            <a:spLocks noGrp="1"/>
          </p:cNvSpPr>
          <p:nvPr>
            <p:ph idx="1"/>
          </p:nvPr>
        </p:nvSpPr>
        <p:spPr/>
        <p:txBody>
          <a:bodyPr/>
          <a:lstStyle/>
          <a:p>
            <a:r>
              <a:rPr lang="nl-NL" altLang="nl-NL" sz="1600">
                <a:latin typeface="Tahoma" panose="020B0604030504040204" pitchFamily="34" charset="0"/>
                <a:ea typeface="ＭＳ Ｐゴシック" panose="020B0600070205080204" pitchFamily="34" charset="-128"/>
              </a:rPr>
              <a:t>Ingediend Verzoek (aanvragen, meldingen en informatieplichten)</a:t>
            </a:r>
          </a:p>
          <a:p>
            <a:r>
              <a:rPr lang="nl-NL" altLang="nl-NL" sz="1600">
                <a:latin typeface="Tahoma" panose="020B0604030504040204" pitchFamily="34" charset="0"/>
                <a:ea typeface="ＭＳ Ｐゴシック" panose="020B0600070205080204" pitchFamily="34" charset="-128"/>
              </a:rPr>
              <a:t>Bijlagen bij verzoek</a:t>
            </a:r>
          </a:p>
          <a:p>
            <a:r>
              <a:rPr lang="nl-NL" altLang="nl-NL" sz="1600">
                <a:latin typeface="Tahoma" panose="020B0604030504040204" pitchFamily="34" charset="0"/>
                <a:ea typeface="ＭＳ Ｐゴシック" panose="020B0600070205080204" pitchFamily="34" charset="-128"/>
              </a:rPr>
              <a:t>Definities gegevens en begrippen (Juridische begrippen, Overige begrippen en Onderzoeksrapporten)</a:t>
            </a:r>
          </a:p>
          <a:p>
            <a:r>
              <a:rPr lang="nl-NL" altLang="nl-NL" sz="1600">
                <a:latin typeface="Tahoma" panose="020B0604030504040204" pitchFamily="34" charset="0"/>
                <a:ea typeface="ＭＳ Ｐゴシック" panose="020B0600070205080204" pitchFamily="34" charset="-128"/>
              </a:rPr>
              <a:t>Uitvoerbare regels</a:t>
            </a:r>
          </a:p>
          <a:p>
            <a:r>
              <a:rPr lang="nl-NL" altLang="nl-NL" sz="1600">
                <a:latin typeface="Tahoma" panose="020B0604030504040204" pitchFamily="34" charset="0"/>
                <a:ea typeface="ＭＳ Ｐゴシック" panose="020B0600070205080204" pitchFamily="34" charset="-128"/>
              </a:rPr>
              <a:t>Toepasbare regels</a:t>
            </a:r>
          </a:p>
          <a:p>
            <a:r>
              <a:rPr lang="nl-NL" altLang="nl-NL" sz="1600">
                <a:latin typeface="Tahoma" panose="020B0604030504040204" pitchFamily="34" charset="0"/>
                <a:ea typeface="ＭＳ Ｐゴシック" panose="020B0600070205080204" pitchFamily="34" charset="-128"/>
              </a:rPr>
              <a:t>Omgevingswetbesluiten</a:t>
            </a:r>
          </a:p>
          <a:p>
            <a:r>
              <a:rPr lang="nl-NL" altLang="nl-NL" sz="1600">
                <a:latin typeface="Tahoma" panose="020B0604030504040204" pitchFamily="34" charset="0"/>
                <a:ea typeface="ＭＳ Ｐゴシック" panose="020B0600070205080204" pitchFamily="34" charset="-128"/>
              </a:rPr>
              <a:t>Informatie over de fysieke leefomgeving (Ondergronden, Overbruggingsproduct)</a:t>
            </a:r>
          </a:p>
          <a:p>
            <a:r>
              <a:rPr lang="nl-NL" altLang="nl-NL" sz="1600">
                <a:latin typeface="Tahoma" panose="020B0604030504040204" pitchFamily="34" charset="0"/>
                <a:ea typeface="ＭＳ Ｐゴシック" panose="020B0600070205080204" pitchFamily="34" charset="-128"/>
              </a:rPr>
              <a:t>Geconsolideerde regelingen (objectgerichte ontsluiten omgevingsdocumenten)</a:t>
            </a:r>
          </a:p>
          <a:p>
            <a:r>
              <a:rPr lang="nl-NL" altLang="nl-NL" sz="1600">
                <a:latin typeface="Tahoma" panose="020B0604030504040204" pitchFamily="34" charset="0"/>
                <a:ea typeface="ＭＳ Ｐゴシック" panose="020B0600070205080204" pitchFamily="34" charset="-128"/>
              </a:rPr>
              <a:t>Terugmelding</a:t>
            </a:r>
          </a:p>
          <a:p>
            <a:r>
              <a:rPr lang="nl-NL" altLang="nl-NL" sz="1600">
                <a:latin typeface="Tahoma" panose="020B0604030504040204" pitchFamily="34" charset="0"/>
                <a:ea typeface="ＭＳ Ｐゴシック" panose="020B0600070205080204" pitchFamily="34" charset="-128"/>
              </a:rPr>
              <a:t>Storing of verzoek</a:t>
            </a:r>
          </a:p>
          <a:p>
            <a:r>
              <a:rPr lang="nl-NL" altLang="nl-NL" sz="1600">
                <a:latin typeface="Tahoma" panose="020B0604030504040204" pitchFamily="34" charset="0"/>
                <a:ea typeface="ＭＳ Ｐゴシック" panose="020B0600070205080204" pitchFamily="34" charset="-128"/>
              </a:rPr>
              <a:t>Werkmap</a:t>
            </a:r>
          </a:p>
          <a:p>
            <a:r>
              <a:rPr lang="nl-NL" altLang="nl-NL" sz="1600">
                <a:latin typeface="Tahoma" panose="020B0604030504040204" pitchFamily="34" charset="0"/>
                <a:ea typeface="ＭＳ Ｐゴシック" panose="020B0600070205080204" pitchFamily="34" charset="-128"/>
              </a:rPr>
              <a:t>Projectmap (Verzoeken in voorbereiding) (aanvragen, meldingen en informatieplichten)</a:t>
            </a:r>
          </a:p>
          <a:p>
            <a:r>
              <a:rPr lang="nl-NL" altLang="nl-NL" sz="1600">
                <a:latin typeface="Tahoma" panose="020B0604030504040204" pitchFamily="34" charset="0"/>
                <a:ea typeface="ＭＳ Ｐゴシック" panose="020B0600070205080204" pitchFamily="34" charset="-128"/>
              </a:rPr>
              <a:t>Samenwerkmap</a:t>
            </a:r>
          </a:p>
          <a:p>
            <a:r>
              <a:rPr lang="nl-NL" altLang="nl-NL" sz="1600">
                <a:latin typeface="Tahoma" panose="020B0604030504040204" pitchFamily="34" charset="0"/>
                <a:ea typeface="ＭＳ Ｐゴシック" panose="020B0600070205080204" pitchFamily="34" charset="-128"/>
              </a:rPr>
              <a:t>Basisregistraties</a:t>
            </a:r>
          </a:p>
          <a:p>
            <a:endParaRPr lang="nl-NL" altLang="nl-NL">
              <a:latin typeface="Tahoma" panose="020B0604030504040204" pitchFamily="34" charset="0"/>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el 1">
            <a:extLst>
              <a:ext uri="{FF2B5EF4-FFF2-40B4-BE49-F238E27FC236}">
                <a16:creationId xmlns:a16="http://schemas.microsoft.com/office/drawing/2014/main" id="{426AE0D0-B0B4-4E6C-B9A0-868D845BA88D}"/>
              </a:ext>
            </a:extLst>
          </p:cNvPr>
          <p:cNvSpPr>
            <a:spLocks noGrp="1"/>
          </p:cNvSpPr>
          <p:nvPr>
            <p:ph type="title"/>
          </p:nvPr>
        </p:nvSpPr>
        <p:spPr/>
        <p:txBody>
          <a:bodyPr/>
          <a:lstStyle/>
          <a:p>
            <a:r>
              <a:rPr lang="nl-NL" altLang="nl-NL">
                <a:latin typeface="Tahoma" panose="020B0604030504040204" pitchFamily="34" charset="0"/>
                <a:ea typeface="ＭＳ Ｐゴシック" panose="020B0600070205080204" pitchFamily="34" charset="-128"/>
                <a:cs typeface="Tahoma" panose="020B0604030504040204" pitchFamily="34" charset="0"/>
              </a:rPr>
              <a:t>Voorbeelden van beheerrol voor ander orgaan (bv. BZK)</a:t>
            </a:r>
            <a:br>
              <a:rPr lang="nl-NL" altLang="nl-NL">
                <a:latin typeface="Tahoma" panose="020B0604030504040204" pitchFamily="34" charset="0"/>
                <a:ea typeface="ＭＳ Ｐゴシック" panose="020B0600070205080204" pitchFamily="34" charset="-128"/>
                <a:cs typeface="Tahoma" panose="020B0604030504040204" pitchFamily="34" charset="0"/>
              </a:rPr>
            </a:br>
            <a:r>
              <a:rPr lang="nl-NL" altLang="nl-NL">
                <a:solidFill>
                  <a:srgbClr val="0070C0"/>
                </a:solidFill>
                <a:latin typeface="Tahoma" panose="020B0604030504040204" pitchFamily="34" charset="0"/>
                <a:ea typeface="ＭＳ Ｐゴシック" panose="020B0600070205080204" pitchFamily="34" charset="-128"/>
                <a:cs typeface="Tahoma" panose="020B0604030504040204" pitchFamily="34" charset="0"/>
              </a:rPr>
              <a:t>Zie bijlage F Globaal Content Raamwerk 1.0</a:t>
            </a:r>
            <a:endParaRPr lang="nl-NL" altLang="nl-NL">
              <a:latin typeface="Tahoma" panose="020B0604030504040204" pitchFamily="34" charset="0"/>
              <a:ea typeface="ＭＳ Ｐゴシック" panose="020B0600070205080204" pitchFamily="34" charset="-128"/>
              <a:cs typeface="Tahoma" panose="020B0604030504040204" pitchFamily="34" charset="0"/>
            </a:endParaRPr>
          </a:p>
        </p:txBody>
      </p:sp>
      <p:sp>
        <p:nvSpPr>
          <p:cNvPr id="57347" name="Tijdelijke aanduiding voor inhoud 2">
            <a:extLst>
              <a:ext uri="{FF2B5EF4-FFF2-40B4-BE49-F238E27FC236}">
                <a16:creationId xmlns:a16="http://schemas.microsoft.com/office/drawing/2014/main" id="{6F0FCA7C-FEEF-4A6D-852E-A7FCF7642189}"/>
              </a:ext>
            </a:extLst>
          </p:cNvPr>
          <p:cNvSpPr>
            <a:spLocks noGrp="1"/>
          </p:cNvSpPr>
          <p:nvPr>
            <p:ph idx="1"/>
          </p:nvPr>
        </p:nvSpPr>
        <p:spPr>
          <a:xfrm>
            <a:off x="457200" y="1274763"/>
            <a:ext cx="8229600" cy="4525962"/>
          </a:xfrm>
        </p:spPr>
        <p:txBody>
          <a:bodyPr/>
          <a:lstStyle/>
          <a:p>
            <a:r>
              <a:rPr lang="nl-NL" altLang="nl-NL" sz="1800">
                <a:latin typeface="Tahoma" panose="020B0604030504040204" pitchFamily="34" charset="0"/>
                <a:ea typeface="ＭＳ Ｐゴシック" panose="020B0600070205080204" pitchFamily="34" charset="-128"/>
              </a:rPr>
              <a:t>Audit trail (berichtenarchivering) </a:t>
            </a:r>
          </a:p>
          <a:p>
            <a:r>
              <a:rPr lang="nl-NL" altLang="nl-NL" sz="1800">
                <a:latin typeface="Tahoma" panose="020B0604030504040204" pitchFamily="34" charset="0"/>
                <a:ea typeface="ＭＳ Ｐゴシック" panose="020B0600070205080204" pitchFamily="34" charset="-128"/>
              </a:rPr>
              <a:t>Logbestand </a:t>
            </a:r>
          </a:p>
          <a:p>
            <a:r>
              <a:rPr lang="nl-NL" altLang="nl-NL" sz="1800">
                <a:latin typeface="Tahoma" panose="020B0604030504040204" pitchFamily="34" charset="0"/>
                <a:ea typeface="ＭＳ Ｐゴシック" panose="020B0600070205080204" pitchFamily="34" charset="-128"/>
              </a:rPr>
              <a:t>Beheergegevens beheerproces (bv Informatiemodellen) </a:t>
            </a:r>
          </a:p>
          <a:p>
            <a:r>
              <a:rPr lang="nl-NL" altLang="nl-NL" sz="1800">
                <a:latin typeface="Tahoma" panose="020B0604030504040204" pitchFamily="34" charset="0"/>
                <a:ea typeface="ＭＳ Ｐゴシック" panose="020B0600070205080204" pitchFamily="34" charset="-128"/>
              </a:rPr>
              <a:t>Monitoring data / Gebruikersstatistieken </a:t>
            </a:r>
          </a:p>
          <a:p>
            <a:r>
              <a:rPr lang="nl-NL" altLang="nl-NL" sz="1800">
                <a:latin typeface="Tahoma" panose="020B0604030504040204" pitchFamily="34" charset="0"/>
                <a:ea typeface="ＭＳ Ｐゴシック" panose="020B0600070205080204" pitchFamily="34" charset="-128"/>
              </a:rPr>
              <a:t>Verzendbevestiging </a:t>
            </a:r>
          </a:p>
          <a:p>
            <a:r>
              <a:rPr lang="nl-NL" altLang="nl-NL" sz="1800">
                <a:latin typeface="Tahoma" panose="020B0604030504040204" pitchFamily="34" charset="0"/>
                <a:ea typeface="ＭＳ Ｐゴシック" panose="020B0600070205080204" pitchFamily="34" charset="-128"/>
              </a:rPr>
              <a:t>Autorisatie / Login gegevens / Sessiedata </a:t>
            </a:r>
          </a:p>
          <a:p>
            <a:r>
              <a:rPr lang="nl-NL" altLang="nl-NL" sz="1800">
                <a:latin typeface="Tahoma" panose="020B0604030504040204" pitchFamily="34" charset="0"/>
                <a:ea typeface="ＭＳ Ｐゴシック" panose="020B0600070205080204" pitchFamily="34" charset="-128"/>
              </a:rPr>
              <a:t>Triggerbericht (naar bevoegd gezag) </a:t>
            </a:r>
          </a:p>
          <a:p>
            <a:r>
              <a:rPr lang="nl-NL" altLang="nl-NL" sz="1800">
                <a:latin typeface="Tahoma" panose="020B0604030504040204" pitchFamily="34" charset="0"/>
                <a:ea typeface="ＭＳ Ｐゴシック" panose="020B0600070205080204" pitchFamily="34" charset="-128"/>
              </a:rPr>
              <a:t>Webpagina </a:t>
            </a:r>
          </a:p>
          <a:p>
            <a:r>
              <a:rPr lang="nl-NL" altLang="nl-NL" sz="1800">
                <a:latin typeface="Tahoma" panose="020B0604030504040204" pitchFamily="34" charset="0"/>
                <a:ea typeface="ＭＳ Ｐゴシック" panose="020B0600070205080204" pitchFamily="34" charset="-128"/>
              </a:rPr>
              <a:t>Servicebericht </a:t>
            </a:r>
          </a:p>
          <a:p>
            <a:r>
              <a:rPr lang="nl-NL" altLang="nl-NL" sz="1800">
                <a:latin typeface="Tahoma" panose="020B0604030504040204" pitchFamily="34" charset="0"/>
                <a:ea typeface="ＭＳ Ｐゴシック" panose="020B0600070205080204" pitchFamily="34" charset="-128"/>
              </a:rPr>
              <a:t>Software/Code (bv API metadata) </a:t>
            </a:r>
          </a:p>
          <a:p>
            <a:r>
              <a:rPr lang="nl-NL" altLang="nl-NL" sz="1800">
                <a:latin typeface="Tahoma" panose="020B0604030504040204" pitchFamily="34" charset="0"/>
                <a:ea typeface="ＭＳ Ｐゴシック" panose="020B0600070205080204" pitchFamily="34" charset="-128"/>
              </a:rPr>
              <a:t>Profielgegevens </a:t>
            </a:r>
          </a:p>
          <a:p>
            <a:r>
              <a:rPr lang="nl-NL" altLang="nl-NL" sz="1800">
                <a:latin typeface="Tahoma" panose="020B0604030504040204" pitchFamily="34" charset="0"/>
                <a:ea typeface="ＭＳ Ｐゴシック" panose="020B0600070205080204" pitchFamily="34" charset="-128"/>
              </a:rPr>
              <a:t>Stam- en Organisatiegegevens</a:t>
            </a:r>
          </a:p>
          <a:p>
            <a:endParaRPr lang="nl-NL" altLang="nl-NL">
              <a:latin typeface="Tahoma" panose="020B0604030504040204" pitchFamily="34" charset="0"/>
              <a:ea typeface="ＭＳ Ｐゴシック" panose="020B0600070205080204" pitchFamily="34" charset="-128"/>
            </a:endParaRPr>
          </a:p>
        </p:txBody>
      </p:sp>
      <p:sp>
        <p:nvSpPr>
          <p:cNvPr id="57348" name="Tijdelijke aanduiding voor datum 3">
            <a:extLst>
              <a:ext uri="{FF2B5EF4-FFF2-40B4-BE49-F238E27FC236}">
                <a16:creationId xmlns:a16="http://schemas.microsoft.com/office/drawing/2014/main" id="{4F5075AB-D9E9-4DC7-AC0C-5FAA7F5A1DF4}"/>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88EF58EB-FEF2-485D-88DB-8693F71D6CFB}"/>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57350" name="Tijdelijke aanduiding voor dianummer 5">
            <a:extLst>
              <a:ext uri="{FF2B5EF4-FFF2-40B4-BE49-F238E27FC236}">
                <a16:creationId xmlns:a16="http://schemas.microsoft.com/office/drawing/2014/main" id="{98706FE7-7CA3-481A-875D-ED199EFD26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CAF90B0-A660-42B3-80B1-540312C26762}" type="slidenum">
              <a:rPr lang="nl-NL" altLang="nl-NL" smtClean="0">
                <a:solidFill>
                  <a:srgbClr val="898989"/>
                </a:solidFill>
                <a:latin typeface="Tahoma" panose="020B0604030504040204" pitchFamily="34" charset="0"/>
              </a:rPr>
              <a:pPr/>
              <a:t>22</a:t>
            </a:fld>
            <a:endParaRPr lang="nl-NL" altLang="nl-NL">
              <a:solidFill>
                <a:srgbClr val="898989"/>
              </a:solidFill>
              <a:latin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EA771620-395B-41EE-8516-A811BF492279}"/>
              </a:ext>
            </a:extLst>
          </p:cNvPr>
          <p:cNvSpPr>
            <a:spLocks noGrp="1"/>
          </p:cNvSpPr>
          <p:nvPr>
            <p:ph type="title"/>
          </p:nvPr>
        </p:nvSpPr>
        <p:spPr>
          <a:xfrm>
            <a:off x="176464" y="136525"/>
            <a:ext cx="8229600" cy="471320"/>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Metagegevens –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API’s</a:t>
            </a:r>
            <a:r>
              <a:rPr lang="nl-NL" altLang="nl-NL" dirty="0">
                <a:latin typeface="Tahoma" panose="020B0604030504040204" pitchFamily="34" charset="0"/>
                <a:ea typeface="ＭＳ Ｐゴシック" panose="020B0600070205080204" pitchFamily="34" charset="-128"/>
                <a:cs typeface="Tahoma" panose="020B0604030504040204" pitchFamily="34" charset="0"/>
              </a:rPr>
              <a:t>, standaarden en toepassingen  </a:t>
            </a:r>
          </a:p>
        </p:txBody>
      </p:sp>
      <p:pic>
        <p:nvPicPr>
          <p:cNvPr id="59395" name="Tijdelijke aanduiding voor inhoud 7">
            <a:extLst>
              <a:ext uri="{FF2B5EF4-FFF2-40B4-BE49-F238E27FC236}">
                <a16:creationId xmlns:a16="http://schemas.microsoft.com/office/drawing/2014/main" id="{1C07C1AA-FB81-4F81-BAB5-1A799DDDEA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00497"/>
            <a:ext cx="8229600" cy="3970337"/>
          </a:xfrm>
        </p:spPr>
      </p:pic>
      <p:sp>
        <p:nvSpPr>
          <p:cNvPr id="59396" name="Tijdelijke aanduiding voor datum 3">
            <a:extLst>
              <a:ext uri="{FF2B5EF4-FFF2-40B4-BE49-F238E27FC236}">
                <a16:creationId xmlns:a16="http://schemas.microsoft.com/office/drawing/2014/main" id="{38782B42-3926-4B32-AEBA-6C048567C845}"/>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50946A39-01FC-4721-9F4B-FBA82312370B}"/>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59398" name="Tijdelijke aanduiding voor dianummer 5">
            <a:extLst>
              <a:ext uri="{FF2B5EF4-FFF2-40B4-BE49-F238E27FC236}">
                <a16:creationId xmlns:a16="http://schemas.microsoft.com/office/drawing/2014/main" id="{E24D7655-FC9E-412A-9154-6BB28559E3F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99271CB-3301-468B-B036-0C7A2EAE949D}" type="slidenum">
              <a:rPr lang="nl-NL" altLang="nl-NL" smtClean="0">
                <a:solidFill>
                  <a:srgbClr val="898989"/>
                </a:solidFill>
                <a:latin typeface="Tahoma" panose="020B0604030504040204" pitchFamily="34" charset="0"/>
              </a:rPr>
              <a:pPr/>
              <a:t>23</a:t>
            </a:fld>
            <a:endParaRPr lang="nl-NL" altLang="nl-NL" dirty="0">
              <a:solidFill>
                <a:srgbClr val="898989"/>
              </a:solidFill>
              <a:latin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el 1">
            <a:extLst>
              <a:ext uri="{FF2B5EF4-FFF2-40B4-BE49-F238E27FC236}">
                <a16:creationId xmlns:a16="http://schemas.microsoft.com/office/drawing/2014/main" id="{2FF90535-BA7B-4B71-B837-458853BA44A3}"/>
              </a:ext>
            </a:extLst>
          </p:cNvPr>
          <p:cNvSpPr>
            <a:spLocks noGrp="1"/>
          </p:cNvSpPr>
          <p:nvPr>
            <p:ph type="title"/>
          </p:nvPr>
        </p:nvSpPr>
        <p:spPr/>
        <p:txBody>
          <a:bodyPr/>
          <a:lstStyle/>
          <a:p>
            <a:r>
              <a:rPr lang="nl-NL" altLang="nl-NL">
                <a:latin typeface="Tahoma" panose="020B0604030504040204" pitchFamily="34" charset="0"/>
                <a:ea typeface="ＭＳ Ｐゴシック" panose="020B0600070205080204" pitchFamily="34" charset="-128"/>
                <a:cs typeface="Tahoma" panose="020B0604030504040204" pitchFamily="34" charset="0"/>
              </a:rPr>
              <a:t>Maar ook:  Wat is de lokale invulling van (per 1-1-2022):</a:t>
            </a:r>
            <a:br>
              <a:rPr lang="nl-NL" altLang="nl-NL">
                <a:latin typeface="Tahoma" panose="020B0604030504040204" pitchFamily="34" charset="0"/>
                <a:ea typeface="ＭＳ Ｐゴシック" panose="020B0600070205080204" pitchFamily="34" charset="-128"/>
                <a:cs typeface="Tahoma" panose="020B0604030504040204" pitchFamily="34" charset="0"/>
              </a:rPr>
            </a:br>
            <a:endParaRPr lang="nl-NL" altLang="nl-NL">
              <a:latin typeface="Tahoma" panose="020B0604030504040204" pitchFamily="34" charset="0"/>
              <a:ea typeface="ＭＳ Ｐゴシック" panose="020B0600070205080204" pitchFamily="34" charset="-128"/>
              <a:cs typeface="Tahoma" panose="020B0604030504040204" pitchFamily="34" charset="0"/>
            </a:endParaRPr>
          </a:p>
        </p:txBody>
      </p:sp>
      <p:sp>
        <p:nvSpPr>
          <p:cNvPr id="60419" name="Tijdelijke aanduiding voor inhoud 2">
            <a:extLst>
              <a:ext uri="{FF2B5EF4-FFF2-40B4-BE49-F238E27FC236}">
                <a16:creationId xmlns:a16="http://schemas.microsoft.com/office/drawing/2014/main" id="{CB255056-0199-423C-8EE0-B8B1932841BA}"/>
              </a:ext>
            </a:extLst>
          </p:cNvPr>
          <p:cNvSpPr>
            <a:spLocks noGrp="1"/>
          </p:cNvSpPr>
          <p:nvPr>
            <p:ph idx="1"/>
          </p:nvPr>
        </p:nvSpPr>
        <p:spPr/>
        <p:txBody>
          <a:bodyPr/>
          <a:lstStyle/>
          <a:p>
            <a:endParaRPr lang="nl-NL" altLang="nl-NL">
              <a:latin typeface="Tahoma" panose="020B0604030504040204" pitchFamily="34" charset="0"/>
              <a:ea typeface="ＭＳ Ｐゴシック" panose="020B0600070205080204" pitchFamily="34" charset="-128"/>
            </a:endParaRPr>
          </a:p>
          <a:p>
            <a:r>
              <a:rPr lang="nl-NL" altLang="nl-NL">
                <a:latin typeface="Tahoma" panose="020B0604030504040204" pitchFamily="34" charset="0"/>
                <a:ea typeface="ＭＳ Ｐゴシック" panose="020B0600070205080204" pitchFamily="34" charset="-128"/>
              </a:rPr>
              <a:t>Interbestuurlijke processen (I-processen)</a:t>
            </a:r>
          </a:p>
          <a:p>
            <a:r>
              <a:rPr lang="nl-NL" altLang="nl-NL">
                <a:latin typeface="Tahoma" panose="020B0604030504040204" pitchFamily="34" charset="0"/>
                <a:ea typeface="ＭＳ Ｐゴシック" panose="020B0600070205080204" pitchFamily="34" charset="-128"/>
              </a:rPr>
              <a:t>Interbestuurlijke zaaktypen (I-ZTC)</a:t>
            </a:r>
          </a:p>
          <a:p>
            <a:r>
              <a:rPr lang="nl-NL" altLang="nl-NL">
                <a:latin typeface="Tahoma" panose="020B0604030504040204" pitchFamily="34" charset="0"/>
                <a:ea typeface="ＭＳ Ｐゴシック" panose="020B0600070205080204" pitchFamily="34" charset="-128"/>
              </a:rPr>
              <a:t>Interbestuurlijke producten- en dienstencatalogus (I-PDC) </a:t>
            </a:r>
          </a:p>
        </p:txBody>
      </p:sp>
      <p:sp>
        <p:nvSpPr>
          <p:cNvPr id="60420" name="Tijdelijke aanduiding voor datum 3">
            <a:extLst>
              <a:ext uri="{FF2B5EF4-FFF2-40B4-BE49-F238E27FC236}">
                <a16:creationId xmlns:a16="http://schemas.microsoft.com/office/drawing/2014/main" id="{A6D8E156-3520-49D8-98F6-AE45A4EE33EB}"/>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F09B4AC4-BDF6-4892-A0A7-98D750389C85}"/>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60422" name="Tijdelijke aanduiding voor dianummer 5">
            <a:extLst>
              <a:ext uri="{FF2B5EF4-FFF2-40B4-BE49-F238E27FC236}">
                <a16:creationId xmlns:a16="http://schemas.microsoft.com/office/drawing/2014/main" id="{9B37E3DD-5F42-47FF-9B8F-81A477D020B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EDB43BB-7957-4E59-9ED3-5A3C56974227}" type="slidenum">
              <a:rPr lang="nl-NL" altLang="nl-NL" smtClean="0">
                <a:solidFill>
                  <a:srgbClr val="898989"/>
                </a:solidFill>
                <a:latin typeface="Tahoma" panose="020B0604030504040204" pitchFamily="34" charset="0"/>
              </a:rPr>
              <a:pPr/>
              <a:t>24</a:t>
            </a:fld>
            <a:endParaRPr lang="nl-NL" altLang="nl-NL">
              <a:solidFill>
                <a:srgbClr val="898989"/>
              </a:solidFill>
              <a:latin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5FE931F4-A5A9-4765-9C9F-57763CCB524F}"/>
              </a:ext>
            </a:extLst>
          </p:cNvPr>
          <p:cNvSpPr>
            <a:spLocks noGrp="1"/>
          </p:cNvSpPr>
          <p:nvPr>
            <p:ph type="title"/>
          </p:nvPr>
        </p:nvSpPr>
        <p:spPr>
          <a:xfrm>
            <a:off x="160421" y="134937"/>
            <a:ext cx="8229600" cy="450849"/>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Achterliggende vraag: de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mapping</a:t>
            </a:r>
            <a:r>
              <a:rPr lang="nl-NL" altLang="nl-NL" dirty="0">
                <a:latin typeface="Tahoma" panose="020B0604030504040204" pitchFamily="34" charset="0"/>
                <a:ea typeface="ＭＳ Ｐゴシック" panose="020B0600070205080204" pitchFamily="34" charset="-128"/>
                <a:cs typeface="Tahoma" panose="020B0604030504040204" pitchFamily="34" charset="0"/>
              </a:rPr>
              <a:t>’ op MDTO (NA/VNG/BZK)</a:t>
            </a:r>
          </a:p>
        </p:txBody>
      </p:sp>
      <p:sp>
        <p:nvSpPr>
          <p:cNvPr id="61443" name="Tijdelijke aanduiding voor datum 3">
            <a:extLst>
              <a:ext uri="{FF2B5EF4-FFF2-40B4-BE49-F238E27FC236}">
                <a16:creationId xmlns:a16="http://schemas.microsoft.com/office/drawing/2014/main" id="{A64C118B-BE0F-43A0-A225-DF4406F525F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CD5E467A-74D5-4594-B6BA-78BCAB0BECB7}"/>
              </a:ext>
            </a:extLst>
          </p:cNvPr>
          <p:cNvSpPr>
            <a:spLocks noGrp="1"/>
          </p:cNvSpPr>
          <p:nvPr>
            <p:ph type="ftr" sz="quarter" idx="11"/>
          </p:nvPr>
        </p:nvSpPr>
        <p:spPr/>
        <p:txBody>
          <a:bodyPr/>
          <a:lstStyle/>
          <a:p>
            <a:pPr>
              <a:defRPr/>
            </a:pPr>
            <a:r>
              <a:rPr lang="nl-NL"/>
              <a:t>Provero bijeenkomst </a:t>
            </a:r>
          </a:p>
        </p:txBody>
      </p:sp>
      <p:sp>
        <p:nvSpPr>
          <p:cNvPr id="61445" name="Tijdelijke aanduiding voor dianummer 5">
            <a:extLst>
              <a:ext uri="{FF2B5EF4-FFF2-40B4-BE49-F238E27FC236}">
                <a16:creationId xmlns:a16="http://schemas.microsoft.com/office/drawing/2014/main" id="{92E696A0-4B95-4812-AA88-35ABCC49DEB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3A11CB2-C4DC-4CA9-8C35-68B3E77FC9DF}" type="slidenum">
              <a:rPr lang="nl-NL" altLang="nl-NL" smtClean="0">
                <a:solidFill>
                  <a:srgbClr val="898989"/>
                </a:solidFill>
                <a:latin typeface="Tahoma" panose="020B0604030504040204" pitchFamily="34" charset="0"/>
              </a:rPr>
              <a:pPr/>
              <a:t>25</a:t>
            </a:fld>
            <a:endParaRPr lang="nl-NL" altLang="nl-NL">
              <a:solidFill>
                <a:srgbClr val="898989"/>
              </a:solidFill>
              <a:latin typeface="Tahoma" panose="020B0604030504040204" pitchFamily="34" charset="0"/>
            </a:endParaRPr>
          </a:p>
        </p:txBody>
      </p:sp>
      <p:pic>
        <p:nvPicPr>
          <p:cNvPr id="61446" name="Afbeelding 9">
            <a:extLst>
              <a:ext uri="{FF2B5EF4-FFF2-40B4-BE49-F238E27FC236}">
                <a16:creationId xmlns:a16="http://schemas.microsoft.com/office/drawing/2014/main" id="{0108B7AB-78AE-4BD3-8CEB-8D56C751B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28" y="1065012"/>
            <a:ext cx="82677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atum 3">
            <a:extLst>
              <a:ext uri="{FF2B5EF4-FFF2-40B4-BE49-F238E27FC236}">
                <a16:creationId xmlns:a16="http://schemas.microsoft.com/office/drawing/2014/main" id="{BA8DA4D5-7476-40D5-8200-B8054EB52F4F}"/>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r>
              <a:rPr lang="nl-NL" altLang="nl-NL" sz="1200" dirty="0">
                <a:solidFill>
                  <a:srgbClr val="898989"/>
                </a:solidFill>
              </a:rPr>
              <a:t>17 september 2020</a:t>
            </a:r>
          </a:p>
        </p:txBody>
      </p:sp>
      <p:sp>
        <p:nvSpPr>
          <p:cNvPr id="5" name="Tijdelijke aanduiding voor voettekst 4">
            <a:extLst>
              <a:ext uri="{FF2B5EF4-FFF2-40B4-BE49-F238E27FC236}">
                <a16:creationId xmlns:a16="http://schemas.microsoft.com/office/drawing/2014/main" id="{4D5BF025-002B-4A7D-9883-FDBECF218EFA}"/>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35844" name="Tijdelijke aanduiding voor dianummer 5">
            <a:extLst>
              <a:ext uri="{FF2B5EF4-FFF2-40B4-BE49-F238E27FC236}">
                <a16:creationId xmlns:a16="http://schemas.microsoft.com/office/drawing/2014/main" id="{E5BB2F58-976A-40EF-A877-A48BA5AF08F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fld id="{249525D3-4A29-4D21-BAFD-01778A5666D0}" type="slidenum">
              <a:rPr lang="nl-NL" altLang="nl-NL" sz="1200" smtClean="0">
                <a:solidFill>
                  <a:srgbClr val="898989"/>
                </a:solidFill>
              </a:rPr>
              <a:pPr>
                <a:spcBef>
                  <a:spcPct val="0"/>
                </a:spcBef>
                <a:buFontTx/>
                <a:buNone/>
              </a:pPr>
              <a:t>26</a:t>
            </a:fld>
            <a:endParaRPr lang="nl-NL" altLang="nl-NL" sz="1200">
              <a:solidFill>
                <a:srgbClr val="898989"/>
              </a:solidFill>
            </a:endParaRPr>
          </a:p>
        </p:txBody>
      </p:sp>
      <p:sp>
        <p:nvSpPr>
          <p:cNvPr id="35845" name="Titel 1">
            <a:extLst>
              <a:ext uri="{FF2B5EF4-FFF2-40B4-BE49-F238E27FC236}">
                <a16:creationId xmlns:a16="http://schemas.microsoft.com/office/drawing/2014/main" id="{E7FA19E7-4EC2-40BF-921E-44F48B0A897D}"/>
              </a:ext>
            </a:extLst>
          </p:cNvPr>
          <p:cNvSpPr>
            <a:spLocks noGrp="1"/>
          </p:cNvSpPr>
          <p:nvPr>
            <p:ph type="title"/>
          </p:nvPr>
        </p:nvSpPr>
        <p:spPr>
          <a:xfrm>
            <a:off x="170481" y="132194"/>
            <a:ext cx="82296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Tijdreizen</a:t>
            </a:r>
          </a:p>
        </p:txBody>
      </p:sp>
      <p:sp>
        <p:nvSpPr>
          <p:cNvPr id="2" name="Tijdelijke aanduiding voor inhoud 1">
            <a:extLst>
              <a:ext uri="{FF2B5EF4-FFF2-40B4-BE49-F238E27FC236}">
                <a16:creationId xmlns:a16="http://schemas.microsoft.com/office/drawing/2014/main" id="{E9F4317E-B6EF-4D0F-B934-40C240183E50}"/>
              </a:ext>
            </a:extLst>
          </p:cNvPr>
          <p:cNvSpPr>
            <a:spLocks noGrp="1"/>
          </p:cNvSpPr>
          <p:nvPr>
            <p:ph idx="1"/>
          </p:nvPr>
        </p:nvSpPr>
        <p:spPr>
          <a:xfrm>
            <a:off x="457200" y="960895"/>
            <a:ext cx="8229600" cy="4382604"/>
          </a:xfrm>
        </p:spPr>
        <p:txBody>
          <a:bodyPr/>
          <a:lstStyle/>
          <a:p>
            <a:pPr marL="0" indent="0">
              <a:buFont typeface="Arial" panose="020B0604020202020204" pitchFamily="34" charset="0"/>
              <a:buNone/>
              <a:defRPr/>
            </a:pPr>
            <a:r>
              <a:rPr lang="nl-NL" sz="1800" i="1" dirty="0"/>
              <a:t>“Het </a:t>
            </a:r>
            <a:r>
              <a:rPr lang="nl-NL" sz="1800" i="1" dirty="0" err="1"/>
              <a:t>realtime</a:t>
            </a:r>
            <a:r>
              <a:rPr lang="nl-NL" sz="1800" i="1" dirty="0"/>
              <a:t> oproepen van toestanden in een verzameling van gegevens op een specifiek tijdstip, in het heden, het verleden en de toekomst.”</a:t>
            </a:r>
          </a:p>
          <a:p>
            <a:pPr marL="0" indent="0">
              <a:buFont typeface="Arial" panose="020B0604020202020204" pitchFamily="34" charset="0"/>
              <a:buNone/>
              <a:defRPr/>
            </a:pPr>
            <a:endParaRPr lang="nl-NL" sz="1800" i="1" dirty="0"/>
          </a:p>
          <a:p>
            <a:pPr>
              <a:lnSpc>
                <a:spcPct val="150000"/>
              </a:lnSpc>
              <a:defRPr/>
            </a:pPr>
            <a:r>
              <a:rPr lang="nl-NL" sz="1800" b="1" dirty="0"/>
              <a:t>Landelijke Voorziening Bekendmakingen en Beschikbaar stellen</a:t>
            </a:r>
            <a:br>
              <a:rPr lang="nl-NL" sz="1800" b="1" dirty="0"/>
            </a:br>
            <a:r>
              <a:rPr lang="nl-NL" sz="1800" dirty="0"/>
              <a:t>Officiële publicaties en geldende regelingen)</a:t>
            </a:r>
          </a:p>
          <a:p>
            <a:pPr>
              <a:lnSpc>
                <a:spcPct val="150000"/>
              </a:lnSpc>
              <a:defRPr/>
            </a:pPr>
            <a:r>
              <a:rPr lang="nl-NL" sz="1800" b="1" dirty="0"/>
              <a:t>DSO-LV </a:t>
            </a:r>
            <a:br>
              <a:rPr lang="nl-NL" sz="1800" b="1" dirty="0"/>
            </a:br>
            <a:r>
              <a:rPr lang="nl-NL" sz="1800" dirty="0"/>
              <a:t>Ozon, Toepasbare regels, Viewer regels en kaart, Stelselcatalogus</a:t>
            </a:r>
          </a:p>
          <a:p>
            <a:pPr>
              <a:lnSpc>
                <a:spcPct val="150000"/>
              </a:lnSpc>
              <a:defRPr/>
            </a:pPr>
            <a:r>
              <a:rPr lang="nl-NL" sz="1800" b="1" dirty="0"/>
              <a:t>Informatieproducten</a:t>
            </a:r>
            <a:br>
              <a:rPr lang="nl-NL" sz="1800" b="1" dirty="0"/>
            </a:br>
            <a:r>
              <a:rPr lang="nl-NL" sz="1800" dirty="0"/>
              <a:t>Overbruggingsproduct</a:t>
            </a:r>
          </a:p>
          <a:p>
            <a:pPr>
              <a:lnSpc>
                <a:spcPct val="150000"/>
              </a:lnSpc>
              <a:defRPr/>
            </a:pPr>
            <a:r>
              <a:rPr lang="nl-NL" sz="1800" b="1" dirty="0"/>
              <a:t>GDI-voorzieningen</a:t>
            </a:r>
            <a:br>
              <a:rPr lang="nl-NL" sz="1800" b="1" dirty="0"/>
            </a:br>
            <a:r>
              <a:rPr lang="nl-NL" sz="1800" dirty="0"/>
              <a:t>Centraal OIN-register, Ambtsgrenzenservice</a:t>
            </a:r>
          </a:p>
          <a:p>
            <a:pPr marL="0" indent="0">
              <a:buNone/>
              <a:defRPr/>
            </a:pPr>
            <a:endParaRPr lang="nl-NL" sz="1800" dirty="0"/>
          </a:p>
        </p:txBody>
      </p:sp>
    </p:spTree>
    <p:extLst>
      <p:ext uri="{BB962C8B-B14F-4D97-AF65-F5344CB8AC3E}">
        <p14:creationId xmlns:p14="http://schemas.microsoft.com/office/powerpoint/2010/main" val="287731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000"/>
                                        <p:tgtEl>
                                          <p:spTgt spid="2">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jdelijke aanduiding voor inhoud 2">
            <a:extLst>
              <a:ext uri="{FF2B5EF4-FFF2-40B4-BE49-F238E27FC236}">
                <a16:creationId xmlns:a16="http://schemas.microsoft.com/office/drawing/2014/main" id="{0901D741-CBDA-4386-97B2-1CD2C336E6F5}"/>
              </a:ext>
            </a:extLst>
          </p:cNvPr>
          <p:cNvSpPr>
            <a:spLocks noGrp="1"/>
          </p:cNvSpPr>
          <p:nvPr>
            <p:ph idx="1"/>
          </p:nvPr>
        </p:nvSpPr>
        <p:spPr>
          <a:xfrm>
            <a:off x="457200" y="1007390"/>
            <a:ext cx="8229600" cy="5118774"/>
          </a:xfrm>
        </p:spPr>
        <p:txBody>
          <a:bodyPr/>
          <a:lstStyle/>
          <a:p>
            <a:r>
              <a:rPr lang="nl-NL" altLang="nl-NL" b="1" dirty="0">
                <a:latin typeface="Tahoma" panose="020B0604030504040204" pitchFamily="34" charset="0"/>
                <a:ea typeface="ＭＳ Ｐゴシック" panose="020B0600070205080204" pitchFamily="34" charset="-128"/>
              </a:rPr>
              <a:t>Beschikbaar (op)</a:t>
            </a:r>
            <a:r>
              <a:rPr lang="nl-NL" altLang="nl-NL" dirty="0">
                <a:latin typeface="Tahoma" panose="020B0604030504040204" pitchFamily="34" charset="0"/>
                <a:ea typeface="ＭＳ Ｐゴシック" panose="020B0600070205080204" pitchFamily="34" charset="-128"/>
              </a:rPr>
              <a:t>: een tijdstip waarop geldt dat de teruggegeven gegevens beschikbaar waren via diezelfde interface.</a:t>
            </a:r>
          </a:p>
          <a:p>
            <a:r>
              <a:rPr lang="nl-NL" altLang="nl-NL" b="1" dirty="0">
                <a:latin typeface="Tahoma" panose="020B0604030504040204" pitchFamily="34" charset="0"/>
                <a:ea typeface="ＭＳ Ｐゴシック" panose="020B0600070205080204" pitchFamily="34" charset="-128"/>
              </a:rPr>
              <a:t>Geldig (op)</a:t>
            </a:r>
            <a:r>
              <a:rPr lang="nl-NL" altLang="nl-NL" dirty="0">
                <a:latin typeface="Tahoma" panose="020B0604030504040204" pitchFamily="34" charset="0"/>
                <a:ea typeface="ＭＳ Ｐゴシック" panose="020B0600070205080204" pitchFamily="34" charset="-128"/>
              </a:rPr>
              <a:t>: een tijdstip waarop de teruggegeven gegevens in de werkelijkheid geldig zijn.</a:t>
            </a:r>
          </a:p>
          <a:p>
            <a:r>
              <a:rPr lang="nl-NL" altLang="nl-NL" b="1" dirty="0">
                <a:latin typeface="Tahoma" panose="020B0604030504040204" pitchFamily="34" charset="0"/>
                <a:ea typeface="ＭＳ Ｐゴシック" panose="020B0600070205080204" pitchFamily="34" charset="-128"/>
              </a:rPr>
              <a:t>In werking (getreden op)</a:t>
            </a:r>
            <a:r>
              <a:rPr lang="nl-NL" altLang="nl-NL" dirty="0">
                <a:latin typeface="Tahoma" panose="020B0604030504040204" pitchFamily="34" charset="0"/>
                <a:ea typeface="ＭＳ Ｐゴシック" panose="020B0600070205080204" pitchFamily="34" charset="-128"/>
              </a:rPr>
              <a:t>: een tijdstip waarop een besluit (of delen daarvan), dan wel de daarvan afgeleide gegevens (zoals de definitie van een begrip) juridische werking krijgt.</a:t>
            </a:r>
          </a:p>
          <a:p>
            <a:endParaRPr lang="nl-NL" altLang="nl-NL" dirty="0">
              <a:latin typeface="Tahoma" panose="020B0604030504040204" pitchFamily="34" charset="0"/>
              <a:ea typeface="ＭＳ Ｐゴシック" panose="020B0600070205080204" pitchFamily="34" charset="-128"/>
            </a:endParaRPr>
          </a:p>
        </p:txBody>
      </p:sp>
      <p:sp>
        <p:nvSpPr>
          <p:cNvPr id="36868" name="Tijdelijke aanduiding voor datum 3">
            <a:extLst>
              <a:ext uri="{FF2B5EF4-FFF2-40B4-BE49-F238E27FC236}">
                <a16:creationId xmlns:a16="http://schemas.microsoft.com/office/drawing/2014/main" id="{F567EC71-CCBF-436E-8A67-4B65B29B395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r>
              <a:rPr lang="nl-NL" altLang="nl-NL" sz="1200">
                <a:solidFill>
                  <a:srgbClr val="898989"/>
                </a:solidFill>
              </a:rPr>
              <a:t>17 september 2020</a:t>
            </a:r>
          </a:p>
        </p:txBody>
      </p:sp>
      <p:sp>
        <p:nvSpPr>
          <p:cNvPr id="5" name="Tijdelijke aanduiding voor voettekst 4">
            <a:extLst>
              <a:ext uri="{FF2B5EF4-FFF2-40B4-BE49-F238E27FC236}">
                <a16:creationId xmlns:a16="http://schemas.microsoft.com/office/drawing/2014/main" id="{5BD68C6D-8C47-4D04-B994-4556CB46447F}"/>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36870" name="Tijdelijke aanduiding voor dianummer 5">
            <a:extLst>
              <a:ext uri="{FF2B5EF4-FFF2-40B4-BE49-F238E27FC236}">
                <a16:creationId xmlns:a16="http://schemas.microsoft.com/office/drawing/2014/main" id="{B8409AB7-1545-4712-8D31-0E95B8736F7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fld id="{86F29FCB-DF22-4632-9D2A-D21A320DE608}" type="slidenum">
              <a:rPr lang="nl-NL" altLang="nl-NL" sz="1200" smtClean="0">
                <a:solidFill>
                  <a:srgbClr val="898989"/>
                </a:solidFill>
              </a:rPr>
              <a:pPr>
                <a:spcBef>
                  <a:spcPct val="0"/>
                </a:spcBef>
                <a:buFontTx/>
                <a:buNone/>
              </a:pPr>
              <a:t>27</a:t>
            </a:fld>
            <a:endParaRPr lang="nl-NL" altLang="nl-NL" sz="1200">
              <a:solidFill>
                <a:srgbClr val="898989"/>
              </a:solidFill>
            </a:endParaRPr>
          </a:p>
        </p:txBody>
      </p:sp>
      <p:pic>
        <p:nvPicPr>
          <p:cNvPr id="36871" name="Afbeelding 1">
            <a:extLst>
              <a:ext uri="{FF2B5EF4-FFF2-40B4-BE49-F238E27FC236}">
                <a16:creationId xmlns:a16="http://schemas.microsoft.com/office/drawing/2014/main" id="{B8E9AC9F-6953-483D-A1D3-0B408D8F8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505" y="3775077"/>
            <a:ext cx="2725738"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a:extLst>
              <a:ext uri="{FF2B5EF4-FFF2-40B4-BE49-F238E27FC236}">
                <a16:creationId xmlns:a16="http://schemas.microsoft.com/office/drawing/2014/main" id="{0383AC8C-8EAB-4C16-878C-EA1C3D9D27AA}"/>
              </a:ext>
            </a:extLst>
          </p:cNvPr>
          <p:cNvSpPr txBox="1">
            <a:spLocks/>
          </p:cNvSpPr>
          <p:nvPr/>
        </p:nvSpPr>
        <p:spPr bwMode="auto">
          <a:xfrm>
            <a:off x="170481" y="132194"/>
            <a:ext cx="82296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Tijdreizen: begrippen</a:t>
            </a:r>
          </a:p>
        </p:txBody>
      </p:sp>
    </p:spTree>
    <p:extLst>
      <p:ext uri="{BB962C8B-B14F-4D97-AF65-F5344CB8AC3E}">
        <p14:creationId xmlns:p14="http://schemas.microsoft.com/office/powerpoint/2010/main" val="295346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1000"/>
                                        <p:tgtEl>
                                          <p:spTgt spid="36867">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fade">
                                      <p:cBhvr>
                                        <p:cTn id="11" dur="1000"/>
                                        <p:tgtEl>
                                          <p:spTgt spid="36867">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Effect transition="in" filter="fade">
                                      <p:cBhvr>
                                        <p:cTn id="15" dur="1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inhoud 2">
            <a:extLst>
              <a:ext uri="{FF2B5EF4-FFF2-40B4-BE49-F238E27FC236}">
                <a16:creationId xmlns:a16="http://schemas.microsoft.com/office/drawing/2014/main" id="{267E63B3-55AB-4324-A002-6BD240DC9082}"/>
              </a:ext>
            </a:extLst>
          </p:cNvPr>
          <p:cNvSpPr>
            <a:spLocks noGrp="1"/>
          </p:cNvSpPr>
          <p:nvPr>
            <p:ph idx="1"/>
          </p:nvPr>
        </p:nvSpPr>
        <p:spPr>
          <a:xfrm>
            <a:off x="344488" y="1611824"/>
            <a:ext cx="8229600" cy="3584064"/>
          </a:xfrm>
        </p:spPr>
        <p:txBody>
          <a:bodyPr/>
          <a:lstStyle/>
          <a:p>
            <a:pPr marL="0" indent="0">
              <a:buNone/>
              <a:defRPr/>
            </a:pPr>
            <a:r>
              <a:rPr lang="nl-NL" dirty="0"/>
              <a:t>Uitgangspunten:</a:t>
            </a:r>
          </a:p>
          <a:p>
            <a:pPr>
              <a:defRPr/>
            </a:pPr>
            <a:r>
              <a:rPr lang="nl-NL" altLang="nl-NL" dirty="0">
                <a:latin typeface="Tahoma" panose="020B0604030504040204" pitchFamily="34" charset="0"/>
                <a:ea typeface="ＭＳ Ｐゴシック" panose="020B0600070205080204" pitchFamily="34" charset="-128"/>
              </a:rPr>
              <a:t>Tijdreizen is grotendeels geregeld in het DSO.</a:t>
            </a:r>
          </a:p>
          <a:p>
            <a:pPr>
              <a:defRPr/>
            </a:pPr>
            <a:r>
              <a:rPr lang="nl-NL" altLang="nl-NL" dirty="0">
                <a:latin typeface="Tahoma" panose="020B0604030504040204" pitchFamily="34" charset="0"/>
                <a:ea typeface="ＭＳ Ｐゴシック" panose="020B0600070205080204" pitchFamily="34" charset="-128"/>
              </a:rPr>
              <a:t>Het bijhouden van de aanvullende eigen proces(zaakdossier) is een taak van het BG. </a:t>
            </a:r>
          </a:p>
          <a:p>
            <a:pPr>
              <a:defRPr/>
            </a:pPr>
            <a:r>
              <a:rPr lang="nl-NL" altLang="nl-NL" dirty="0">
                <a:latin typeface="Tahoma" panose="020B0604030504040204" pitchFamily="34" charset="0"/>
                <a:ea typeface="ＭＳ Ｐゴシック" panose="020B0600070205080204" pitchFamily="34" charset="-128"/>
              </a:rPr>
              <a:t>Dus “Tijdreizen is niet archiveren”…</a:t>
            </a:r>
          </a:p>
          <a:p>
            <a:pPr marL="0" indent="0">
              <a:buFont typeface="Arial" panose="020B0604020202020204" pitchFamily="34" charset="0"/>
              <a:buNone/>
            </a:pPr>
            <a:endParaRPr lang="nl-NL" altLang="nl-NL" dirty="0">
              <a:latin typeface="Tahoma" panose="020B0604030504040204" pitchFamily="34" charset="0"/>
              <a:ea typeface="ＭＳ Ｐゴシック" panose="020B0600070205080204" pitchFamily="34" charset="-128"/>
            </a:endParaRPr>
          </a:p>
          <a:p>
            <a:pPr marL="0" indent="0">
              <a:buFont typeface="Arial" panose="020B0604020202020204" pitchFamily="34" charset="0"/>
              <a:buNone/>
            </a:pPr>
            <a:r>
              <a:rPr lang="nl-NL" altLang="nl-NL" dirty="0">
                <a:latin typeface="Tahoma" panose="020B0604030504040204" pitchFamily="34" charset="0"/>
                <a:ea typeface="ＭＳ Ｐゴシック" panose="020B0600070205080204" pitchFamily="34" charset="-128"/>
              </a:rPr>
              <a:t>Tijdreizen wordt niet gebruikt voor de verantwoording van wie, wat en wanneer in een gegevensverzameling wijzigt. Van toevoegingen, wijzigingen en verwijderingen van gegevens wordt naast het vastleggen van de historie van deze mutaties tevens een separate </a:t>
            </a:r>
            <a:r>
              <a:rPr lang="nl-NL" altLang="nl-NL" b="1" dirty="0">
                <a:latin typeface="Tahoma" panose="020B0604030504040204" pitchFamily="34" charset="0"/>
                <a:ea typeface="ＭＳ Ｐゴシック" panose="020B0600070205080204" pitchFamily="34" charset="-128"/>
              </a:rPr>
              <a:t>log/</a:t>
            </a:r>
            <a:r>
              <a:rPr lang="nl-NL" altLang="nl-NL" b="1" dirty="0" err="1">
                <a:latin typeface="Tahoma" panose="020B0604030504040204" pitchFamily="34" charset="0"/>
                <a:ea typeface="ＭＳ Ｐゴシック" panose="020B0600070205080204" pitchFamily="34" charset="-128"/>
              </a:rPr>
              <a:t>audittrail</a:t>
            </a:r>
            <a:r>
              <a:rPr lang="nl-NL" altLang="nl-NL" b="1" dirty="0">
                <a:latin typeface="Tahoma" panose="020B0604030504040204" pitchFamily="34" charset="0"/>
                <a:ea typeface="ＭＳ Ｐゴシック" panose="020B0600070205080204" pitchFamily="34" charset="-128"/>
              </a:rPr>
              <a:t> </a:t>
            </a:r>
            <a:r>
              <a:rPr lang="nl-NL" altLang="nl-NL" dirty="0">
                <a:latin typeface="Tahoma" panose="020B0604030504040204" pitchFamily="34" charset="0"/>
                <a:ea typeface="ＭＳ Ｐゴシック" panose="020B0600070205080204" pitchFamily="34" charset="-128"/>
              </a:rPr>
              <a:t>bijgehouden. </a:t>
            </a:r>
          </a:p>
        </p:txBody>
      </p:sp>
      <p:sp>
        <p:nvSpPr>
          <p:cNvPr id="38915" name="Tijdelijke aanduiding voor datum 3">
            <a:extLst>
              <a:ext uri="{FF2B5EF4-FFF2-40B4-BE49-F238E27FC236}">
                <a16:creationId xmlns:a16="http://schemas.microsoft.com/office/drawing/2014/main" id="{0A771DC8-05DB-464E-8857-947AD75BD08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r>
              <a:rPr lang="nl-NL" altLang="nl-NL" sz="1200">
                <a:solidFill>
                  <a:srgbClr val="898989"/>
                </a:solidFill>
              </a:rPr>
              <a:t>17 september 2020</a:t>
            </a:r>
          </a:p>
        </p:txBody>
      </p:sp>
      <p:sp>
        <p:nvSpPr>
          <p:cNvPr id="5" name="Tijdelijke aanduiding voor voettekst 4">
            <a:extLst>
              <a:ext uri="{FF2B5EF4-FFF2-40B4-BE49-F238E27FC236}">
                <a16:creationId xmlns:a16="http://schemas.microsoft.com/office/drawing/2014/main" id="{EBDA8635-0B7C-418E-9E26-F8474567F8EA}"/>
              </a:ext>
            </a:extLst>
          </p:cNvPr>
          <p:cNvSpPr>
            <a:spLocks noGrp="1"/>
          </p:cNvSpPr>
          <p:nvPr>
            <p:ph type="ftr" sz="quarter" idx="11"/>
          </p:nvPr>
        </p:nvSpPr>
        <p:spPr/>
        <p:txBody>
          <a:bodyPr/>
          <a:lstStyle/>
          <a:p>
            <a:pPr>
              <a:defRPr/>
            </a:pPr>
            <a:r>
              <a:rPr lang="nl-NL" dirty="0" err="1">
                <a:solidFill>
                  <a:prstClr val="black">
                    <a:tint val="75000"/>
                  </a:prstClr>
                </a:solidFill>
              </a:rPr>
              <a:t>Provero</a:t>
            </a:r>
            <a:r>
              <a:rPr lang="nl-NL" dirty="0">
                <a:solidFill>
                  <a:prstClr val="black">
                    <a:tint val="75000"/>
                  </a:prstClr>
                </a:solidFill>
              </a:rPr>
              <a:t> bijeenkomst </a:t>
            </a:r>
          </a:p>
        </p:txBody>
      </p:sp>
      <p:sp>
        <p:nvSpPr>
          <p:cNvPr id="38917" name="Tijdelijke aanduiding voor dianummer 5">
            <a:extLst>
              <a:ext uri="{FF2B5EF4-FFF2-40B4-BE49-F238E27FC236}">
                <a16:creationId xmlns:a16="http://schemas.microsoft.com/office/drawing/2014/main" id="{2D88EC95-777A-4A51-95F4-F5614B36752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fld id="{CAB9A98A-4FAD-493F-AE7F-86BE98ED0BE6}" type="slidenum">
              <a:rPr lang="nl-NL" altLang="nl-NL" sz="1200" smtClean="0">
                <a:solidFill>
                  <a:srgbClr val="898989"/>
                </a:solidFill>
              </a:rPr>
              <a:pPr>
                <a:spcBef>
                  <a:spcPct val="0"/>
                </a:spcBef>
                <a:buFontTx/>
                <a:buNone/>
              </a:pPr>
              <a:t>28</a:t>
            </a:fld>
            <a:endParaRPr lang="nl-NL" altLang="nl-NL" sz="1200">
              <a:solidFill>
                <a:srgbClr val="898989"/>
              </a:solidFill>
            </a:endParaRPr>
          </a:p>
        </p:txBody>
      </p:sp>
      <p:pic>
        <p:nvPicPr>
          <p:cNvPr id="38918" name="Afbeelding 8">
            <a:extLst>
              <a:ext uri="{FF2B5EF4-FFF2-40B4-BE49-F238E27FC236}">
                <a16:creationId xmlns:a16="http://schemas.microsoft.com/office/drawing/2014/main" id="{7A674555-7D82-4E04-A386-39E65A6E4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808768">
            <a:off x="7914468" y="293057"/>
            <a:ext cx="10096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itel 1">
            <a:extLst>
              <a:ext uri="{FF2B5EF4-FFF2-40B4-BE49-F238E27FC236}">
                <a16:creationId xmlns:a16="http://schemas.microsoft.com/office/drawing/2014/main" id="{EAD68958-D172-41E7-87BE-843E8058A05F}"/>
              </a:ext>
            </a:extLst>
          </p:cNvPr>
          <p:cNvSpPr>
            <a:spLocks noGrp="1"/>
          </p:cNvSpPr>
          <p:nvPr>
            <p:ph type="title"/>
          </p:nvPr>
        </p:nvSpPr>
        <p:spPr>
          <a:xfrm>
            <a:off x="178231" y="111557"/>
            <a:ext cx="8648054" cy="45041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Tijdreizen: uitgangspunten en verhouding Log/</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Audittrail</a:t>
            </a:r>
            <a:endParaRPr lang="nl-NL" altLang="nl-NL" dirty="0">
              <a:latin typeface="Tahoma" panose="020B0604030504040204" pitchFamily="34" charset="0"/>
              <a:ea typeface="ＭＳ Ｐゴシック" panose="020B0600070205080204" pitchFamily="34" charset="-128"/>
              <a:cs typeface="Tahoma" panose="020B0604030504040204" pitchFamily="34" charset="0"/>
            </a:endParaRPr>
          </a:p>
        </p:txBody>
      </p:sp>
    </p:spTree>
    <p:extLst>
      <p:ext uri="{BB962C8B-B14F-4D97-AF65-F5344CB8AC3E}">
        <p14:creationId xmlns:p14="http://schemas.microsoft.com/office/powerpoint/2010/main" val="35349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914">
                                            <p:txEl>
                                              <p:pRg st="1" end="1"/>
                                            </p:txEl>
                                          </p:spTgt>
                                        </p:tgtEl>
                                        <p:attrNameLst>
                                          <p:attrName>style.visibility</p:attrName>
                                        </p:attrNameLst>
                                      </p:cBhvr>
                                      <p:to>
                                        <p:strVal val="visible"/>
                                      </p:to>
                                    </p:set>
                                    <p:animEffect transition="in" filter="fade">
                                      <p:cBhvr>
                                        <p:cTn id="7" dur="1000"/>
                                        <p:tgtEl>
                                          <p:spTgt spid="38914">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animEffect transition="in" filter="fade">
                                      <p:cBhvr>
                                        <p:cTn id="11" dur="1000"/>
                                        <p:tgtEl>
                                          <p:spTgt spid="3891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8914">
                                            <p:txEl>
                                              <p:pRg st="3" end="3"/>
                                            </p:txEl>
                                          </p:spTgt>
                                        </p:tgtEl>
                                        <p:attrNameLst>
                                          <p:attrName>style.visibility</p:attrName>
                                        </p:attrNameLst>
                                      </p:cBhvr>
                                      <p:to>
                                        <p:strVal val="visible"/>
                                      </p:to>
                                    </p:set>
                                    <p:animEffect transition="in" filter="fade">
                                      <p:cBhvr>
                                        <p:cTn id="15" dur="1000"/>
                                        <p:tgtEl>
                                          <p:spTgt spid="38914">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8914">
                                            <p:txEl>
                                              <p:pRg st="5" end="5"/>
                                            </p:txEl>
                                          </p:spTgt>
                                        </p:tgtEl>
                                        <p:attrNameLst>
                                          <p:attrName>style.visibility</p:attrName>
                                        </p:attrNameLst>
                                      </p:cBhvr>
                                      <p:to>
                                        <p:strVal val="visible"/>
                                      </p:to>
                                    </p:set>
                                    <p:animEffect transition="in" filter="fade">
                                      <p:cBhvr>
                                        <p:cTn id="19" dur="1000"/>
                                        <p:tgtEl>
                                          <p:spTgt spid="389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A4AD634B-C6C9-4BC8-95F0-ED12D7F870B1}"/>
              </a:ext>
            </a:extLst>
          </p:cNvPr>
          <p:cNvSpPr>
            <a:spLocks noGrp="1"/>
          </p:cNvSpPr>
          <p:nvPr>
            <p:ph type="title"/>
          </p:nvPr>
        </p:nvSpPr>
        <p:spPr>
          <a:xfrm>
            <a:off x="185980" y="136525"/>
            <a:ext cx="8229600" cy="446033"/>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Softwarespecificaties</a:t>
            </a:r>
          </a:p>
        </p:txBody>
      </p:sp>
      <p:pic>
        <p:nvPicPr>
          <p:cNvPr id="63491" name="Tijdelijke aanduiding voor inhoud 7">
            <a:extLst>
              <a:ext uri="{FF2B5EF4-FFF2-40B4-BE49-F238E27FC236}">
                <a16:creationId xmlns:a16="http://schemas.microsoft.com/office/drawing/2014/main" id="{5A4FE2A4-FD13-419C-9E92-4A540B979A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076675"/>
            <a:ext cx="8229600" cy="4471987"/>
          </a:xfrm>
        </p:spPr>
      </p:pic>
      <p:sp>
        <p:nvSpPr>
          <p:cNvPr id="63492" name="Tijdelijke aanduiding voor datum 3">
            <a:extLst>
              <a:ext uri="{FF2B5EF4-FFF2-40B4-BE49-F238E27FC236}">
                <a16:creationId xmlns:a16="http://schemas.microsoft.com/office/drawing/2014/main" id="{19C8B571-9F79-4952-986C-E46C3BCC6A0C}"/>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C7A0DBE9-5D3F-465E-9896-1FE051E97717}"/>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63494" name="Tijdelijke aanduiding voor dianummer 5">
            <a:extLst>
              <a:ext uri="{FF2B5EF4-FFF2-40B4-BE49-F238E27FC236}">
                <a16:creationId xmlns:a16="http://schemas.microsoft.com/office/drawing/2014/main" id="{401F965E-DF70-414D-B189-4BB1DB38267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F220C9-27D0-442B-BB00-B7223BD0F291}" type="slidenum">
              <a:rPr lang="nl-NL" altLang="nl-NL" smtClean="0">
                <a:solidFill>
                  <a:srgbClr val="898989"/>
                </a:solidFill>
                <a:latin typeface="Tahoma" panose="020B0604030504040204" pitchFamily="34" charset="0"/>
              </a:rPr>
              <a:pPr/>
              <a:t>29</a:t>
            </a:fld>
            <a:endParaRPr lang="nl-NL" altLang="nl-NL">
              <a:solidFill>
                <a:srgbClr val="898989"/>
              </a:solidFill>
              <a:latin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53DA11F9-C2DD-489C-B43A-D6C54B3A9964}"/>
              </a:ext>
            </a:extLst>
          </p:cNvPr>
          <p:cNvSpPr>
            <a:spLocks noGrp="1"/>
          </p:cNvSpPr>
          <p:nvPr>
            <p:ph type="title"/>
          </p:nvPr>
        </p:nvSpPr>
        <p:spPr>
          <a:xfrm>
            <a:off x="108489" y="34415"/>
            <a:ext cx="8686800" cy="488195"/>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Achtergrond</a:t>
            </a:r>
          </a:p>
        </p:txBody>
      </p:sp>
      <p:sp>
        <p:nvSpPr>
          <p:cNvPr id="29699" name="Tijdelijke aanduiding voor inhoud 2">
            <a:extLst>
              <a:ext uri="{FF2B5EF4-FFF2-40B4-BE49-F238E27FC236}">
                <a16:creationId xmlns:a16="http://schemas.microsoft.com/office/drawing/2014/main" id="{98B71602-CA61-493C-AFE6-CCD64A98C4E8}"/>
              </a:ext>
            </a:extLst>
          </p:cNvPr>
          <p:cNvSpPr>
            <a:spLocks noGrp="1"/>
          </p:cNvSpPr>
          <p:nvPr>
            <p:ph idx="1"/>
          </p:nvPr>
        </p:nvSpPr>
        <p:spPr>
          <a:xfrm>
            <a:off x="337089" y="1251488"/>
            <a:ext cx="4568125" cy="4525963"/>
          </a:xfrm>
        </p:spPr>
        <p:txBody>
          <a:bodyPr/>
          <a:lstStyle/>
          <a:p>
            <a:pPr marL="0" indent="0">
              <a:buFont typeface="Arial" panose="020B0604020202020204" pitchFamily="34" charset="0"/>
              <a:buNone/>
            </a:pPr>
            <a:r>
              <a:rPr lang="nl-NL" altLang="nl-NL" sz="2400" dirty="0">
                <a:solidFill>
                  <a:srgbClr val="C00000"/>
                </a:solidFill>
                <a:latin typeface="Tahoma" panose="020B0604030504040204" pitchFamily="34" charset="0"/>
                <a:ea typeface="ＭＳ Ｐゴシック" panose="020B0600070205080204" pitchFamily="34" charset="-128"/>
              </a:rPr>
              <a:t>2017</a:t>
            </a:r>
            <a:r>
              <a:rPr lang="nl-NL" altLang="nl-NL" sz="2400" dirty="0">
                <a:latin typeface="Tahoma" panose="020B0604030504040204" pitchFamily="34" charset="0"/>
                <a:ea typeface="ＭＳ Ｐゴシック" panose="020B0600070205080204" pitchFamily="34" charset="-128"/>
              </a:rPr>
              <a:t> UIVO-I rapport ‘Archieffuncties’</a:t>
            </a:r>
          </a:p>
          <a:p>
            <a:pPr marL="0" indent="0">
              <a:buFont typeface="Arial" panose="020B0604020202020204" pitchFamily="34" charset="0"/>
              <a:buNone/>
            </a:pPr>
            <a:endParaRPr lang="nl-NL" altLang="nl-NL" sz="2400" dirty="0">
              <a:latin typeface="Tahoma" panose="020B0604030504040204" pitchFamily="34" charset="0"/>
              <a:ea typeface="ＭＳ Ｐゴシック" panose="020B0600070205080204" pitchFamily="34" charset="-128"/>
            </a:endParaRPr>
          </a:p>
          <a:p>
            <a:pPr marL="0" indent="0">
              <a:buFont typeface="Arial" panose="020B0604020202020204" pitchFamily="34" charset="0"/>
              <a:buNone/>
            </a:pPr>
            <a:r>
              <a:rPr lang="nl-NL" altLang="nl-NL" sz="2400" dirty="0">
                <a:solidFill>
                  <a:srgbClr val="C00000"/>
                </a:solidFill>
                <a:latin typeface="Tahoma" panose="020B0604030504040204" pitchFamily="34" charset="0"/>
                <a:ea typeface="ＭＳ Ｐゴシック" panose="020B0600070205080204" pitchFamily="34" charset="-128"/>
              </a:rPr>
              <a:t>2018</a:t>
            </a:r>
            <a:r>
              <a:rPr lang="nl-NL" altLang="nl-NL" sz="2400" dirty="0">
                <a:latin typeface="Tahoma" panose="020B0604030504040204" pitchFamily="34" charset="0"/>
                <a:ea typeface="ＭＳ Ｐゴシック" panose="020B0600070205080204" pitchFamily="34" charset="-128"/>
              </a:rPr>
              <a:t> PIKO en zorg vanuit VNG Adviescommissie Archieven</a:t>
            </a:r>
          </a:p>
          <a:p>
            <a:pPr marL="0" indent="0">
              <a:buFont typeface="Arial" panose="020B0604020202020204" pitchFamily="34" charset="0"/>
              <a:buNone/>
            </a:pPr>
            <a:endParaRPr lang="nl-NL" altLang="nl-NL" sz="2400" dirty="0">
              <a:latin typeface="Tahoma" panose="020B0604030504040204" pitchFamily="34" charset="0"/>
              <a:ea typeface="ＭＳ Ｐゴシック" panose="020B0600070205080204" pitchFamily="34" charset="-128"/>
            </a:endParaRPr>
          </a:p>
          <a:p>
            <a:pPr marL="0" indent="0">
              <a:buFont typeface="Arial" panose="020B0604020202020204" pitchFamily="34" charset="0"/>
              <a:buNone/>
            </a:pPr>
            <a:r>
              <a:rPr lang="nl-NL" altLang="nl-NL" sz="2400" dirty="0">
                <a:solidFill>
                  <a:srgbClr val="C00000"/>
                </a:solidFill>
                <a:latin typeface="Tahoma" panose="020B0604030504040204" pitchFamily="34" charset="0"/>
                <a:ea typeface="ＭＳ Ｐゴシック" panose="020B0600070205080204" pitchFamily="34" charset="-128"/>
              </a:rPr>
              <a:t>2019</a:t>
            </a:r>
            <a:r>
              <a:rPr lang="nl-NL" altLang="nl-NL" sz="2400" dirty="0">
                <a:latin typeface="Tahoma" panose="020B0604030504040204" pitchFamily="34" charset="0"/>
                <a:ea typeface="ＭＳ Ｐゴシック" panose="020B0600070205080204" pitchFamily="34" charset="-128"/>
              </a:rPr>
              <a:t> plan project Handreiking van VNG, IPO en UvW</a:t>
            </a:r>
          </a:p>
          <a:p>
            <a:pPr marL="0" indent="0">
              <a:buFont typeface="Arial" panose="020B0604020202020204" pitchFamily="34" charset="0"/>
              <a:buNone/>
            </a:pPr>
            <a:endParaRPr lang="nl-NL" altLang="nl-NL" sz="2400" dirty="0">
              <a:latin typeface="Tahoma" panose="020B0604030504040204" pitchFamily="34" charset="0"/>
              <a:ea typeface="ＭＳ Ｐゴシック" panose="020B0600070205080204" pitchFamily="34" charset="-128"/>
            </a:endParaRPr>
          </a:p>
          <a:p>
            <a:pPr marL="0" indent="0">
              <a:buFont typeface="Arial" panose="020B0604020202020204" pitchFamily="34" charset="0"/>
              <a:buNone/>
            </a:pPr>
            <a:r>
              <a:rPr lang="nl-NL" altLang="nl-NL" sz="2400" dirty="0">
                <a:solidFill>
                  <a:srgbClr val="C00000"/>
                </a:solidFill>
                <a:latin typeface="Tahoma" panose="020B0604030504040204" pitchFamily="34" charset="0"/>
                <a:ea typeface="ＭＳ Ｐゴシック" panose="020B0600070205080204" pitchFamily="34" charset="-128"/>
              </a:rPr>
              <a:t>2020</a:t>
            </a:r>
            <a:r>
              <a:rPr lang="nl-NL" altLang="nl-NL" sz="2400" dirty="0">
                <a:latin typeface="Tahoma" panose="020B0604030504040204" pitchFamily="34" charset="0"/>
                <a:ea typeface="ＭＳ Ｐゴシック" panose="020B0600070205080204" pitchFamily="34" charset="-128"/>
              </a:rPr>
              <a:t> uitvoering Handreiking</a:t>
            </a:r>
          </a:p>
        </p:txBody>
      </p:sp>
      <p:sp>
        <p:nvSpPr>
          <p:cNvPr id="29700" name="Tijdelijke aanduiding voor datum 3">
            <a:extLst>
              <a:ext uri="{FF2B5EF4-FFF2-40B4-BE49-F238E27FC236}">
                <a16:creationId xmlns:a16="http://schemas.microsoft.com/office/drawing/2014/main" id="{84E89530-A9EB-461B-9212-BC202C58BAF8}"/>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874A370C-D247-460B-AC6A-408917F0E421}"/>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29702" name="Tijdelijke aanduiding voor dianummer 5">
            <a:extLst>
              <a:ext uri="{FF2B5EF4-FFF2-40B4-BE49-F238E27FC236}">
                <a16:creationId xmlns:a16="http://schemas.microsoft.com/office/drawing/2014/main" id="{192F4882-D32A-4134-AFCF-968F29DCF5C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625D5FE-54B6-43E4-97DA-A4B836EE3E9C}" type="slidenum">
              <a:rPr lang="nl-NL" altLang="nl-NL" smtClean="0">
                <a:solidFill>
                  <a:srgbClr val="898989"/>
                </a:solidFill>
                <a:latin typeface="Tahoma" panose="020B0604030504040204" pitchFamily="34" charset="0"/>
              </a:rPr>
              <a:pPr/>
              <a:t>3</a:t>
            </a:fld>
            <a:endParaRPr lang="nl-NL" altLang="nl-NL" dirty="0">
              <a:solidFill>
                <a:srgbClr val="898989"/>
              </a:solidFill>
              <a:latin typeface="Tahoma" panose="020B0604030504040204" pitchFamily="34" charset="0"/>
            </a:endParaRPr>
          </a:p>
        </p:txBody>
      </p:sp>
      <p:pic>
        <p:nvPicPr>
          <p:cNvPr id="3" name="Afbeelding 2" descr="Afbeelding met schermafbeelding&#10;&#10;Automatisch gegenereerde beschrijving">
            <a:extLst>
              <a:ext uri="{FF2B5EF4-FFF2-40B4-BE49-F238E27FC236}">
                <a16:creationId xmlns:a16="http://schemas.microsoft.com/office/drawing/2014/main" id="{646FBCB5-7992-4BA0-9CD4-1B4AFF0BD8F6}"/>
              </a:ext>
            </a:extLst>
          </p:cNvPr>
          <p:cNvPicPr>
            <a:picLocks noChangeAspect="1"/>
          </p:cNvPicPr>
          <p:nvPr/>
        </p:nvPicPr>
        <p:blipFill>
          <a:blip r:embed="rId2"/>
          <a:stretch>
            <a:fillRect/>
          </a:stretch>
        </p:blipFill>
        <p:spPr>
          <a:xfrm>
            <a:off x="5085393" y="642720"/>
            <a:ext cx="3721518" cy="5272517"/>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1000"/>
                                        <p:tgtEl>
                                          <p:spTgt spid="29699">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fade">
                                      <p:cBhvr>
                                        <p:cTn id="15" dur="1000"/>
                                        <p:tgtEl>
                                          <p:spTgt spid="29699">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animEffect transition="in" filter="fade">
                                      <p:cBhvr>
                                        <p:cTn id="19" dur="10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a:extLst>
              <a:ext uri="{FF2B5EF4-FFF2-40B4-BE49-F238E27FC236}">
                <a16:creationId xmlns:a16="http://schemas.microsoft.com/office/drawing/2014/main" id="{D6C551A0-D283-4F0B-8859-94CC25D16A7C}"/>
              </a:ext>
            </a:extLst>
          </p:cNvPr>
          <p:cNvSpPr>
            <a:spLocks noGrp="1"/>
          </p:cNvSpPr>
          <p:nvPr>
            <p:ph type="title"/>
          </p:nvPr>
        </p:nvSpPr>
        <p:spPr>
          <a:xfrm>
            <a:off x="122238" y="257673"/>
            <a:ext cx="8229600" cy="484779"/>
          </a:xfrm>
        </p:spPr>
        <p:txBody>
          <a:bodyPr>
            <a:normAutofit fontScale="90000"/>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Voorbeeld : VTH097 en VTH098 (beide ‘must </a:t>
            </a:r>
            <a:r>
              <a:rPr lang="nl-NL" altLang="nl-NL" dirty="0" err="1">
                <a:latin typeface="Tahoma" panose="020B0604030504040204" pitchFamily="34" charset="0"/>
                <a:ea typeface="ＭＳ Ｐゴシック" panose="020B0600070205080204" pitchFamily="34" charset="-128"/>
                <a:cs typeface="Tahoma" panose="020B0604030504040204" pitchFamily="34" charset="0"/>
              </a:rPr>
              <a:t>haves</a:t>
            </a:r>
            <a:r>
              <a:rPr lang="nl-NL" altLang="nl-NL" dirty="0">
                <a:latin typeface="Tahoma" panose="020B0604030504040204" pitchFamily="34" charset="0"/>
                <a:ea typeface="ＭＳ Ｐゴシック" panose="020B0600070205080204" pitchFamily="34" charset="-128"/>
                <a:cs typeface="Tahoma" panose="020B0604030504040204" pitchFamily="34" charset="0"/>
              </a:rPr>
              <a:t>’)</a:t>
            </a:r>
            <a:br>
              <a:rPr lang="nl-NL" altLang="nl-NL" dirty="0">
                <a:latin typeface="Tahoma" panose="020B0604030504040204" pitchFamily="34" charset="0"/>
                <a:ea typeface="ＭＳ Ｐゴシック" panose="020B0600070205080204" pitchFamily="34" charset="-128"/>
                <a:cs typeface="Tahoma" panose="020B0604030504040204" pitchFamily="34" charset="0"/>
              </a:rPr>
            </a:br>
            <a:endParaRPr lang="nl-NL" altLang="nl-NL"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 name="Tijdelijke aanduiding voor inhoud 2">
            <a:extLst>
              <a:ext uri="{FF2B5EF4-FFF2-40B4-BE49-F238E27FC236}">
                <a16:creationId xmlns:a16="http://schemas.microsoft.com/office/drawing/2014/main" id="{4A1B2A00-273C-431F-B179-4C561F153C47}"/>
              </a:ext>
            </a:extLst>
          </p:cNvPr>
          <p:cNvSpPr>
            <a:spLocks noGrp="1"/>
          </p:cNvSpPr>
          <p:nvPr>
            <p:ph idx="1"/>
          </p:nvPr>
        </p:nvSpPr>
        <p:spPr>
          <a:xfrm>
            <a:off x="122238" y="1165225"/>
            <a:ext cx="9204325" cy="4525963"/>
          </a:xfrm>
        </p:spPr>
        <p:txBody>
          <a:bodyPr/>
          <a:lstStyle/>
          <a:p>
            <a:pPr marL="0" indent="0">
              <a:buFont typeface="Arial" panose="020B0604020202020204" pitchFamily="34" charset="0"/>
              <a:buNone/>
              <a:defRPr/>
            </a:pPr>
            <a:r>
              <a:rPr lang="nl-NL" dirty="0"/>
              <a:t>VTH097 Kunnen ontvangen van het kopie-triggerbericht uit DSO-LV</a:t>
            </a:r>
          </a:p>
          <a:p>
            <a:pPr marL="0" indent="0">
              <a:buFont typeface="Arial" panose="020B0604020202020204" pitchFamily="34" charset="0"/>
              <a:buNone/>
              <a:defRPr/>
            </a:pPr>
            <a:endParaRPr lang="nl-NL" dirty="0">
              <a:solidFill>
                <a:srgbClr val="0070C0"/>
              </a:solidFill>
            </a:endParaRPr>
          </a:p>
          <a:p>
            <a:pPr marL="0" indent="0">
              <a:buFont typeface="Arial" panose="020B0604020202020204" pitchFamily="34" charset="0"/>
              <a:buNone/>
              <a:defRPr/>
            </a:pPr>
            <a:r>
              <a:rPr lang="nl-NL" dirty="0">
                <a:solidFill>
                  <a:srgbClr val="0070C0"/>
                </a:solidFill>
              </a:rPr>
              <a:t>Als Verzoeken door een andere (uitvoerende) organisatie dan het verantwoordelijke Bevoegd Gezag worden uitgevoerd, dan gaat het originele triggerbericht naar die betreffende (uitvoerende) organisatie. Daarbij wordt er een kopie-triggerbericht naar het Bevoegd Gezag gestuurd. De VTH software moet dit kopie-triggerbericht kunnen ontvangen.</a:t>
            </a:r>
          </a:p>
          <a:p>
            <a:pPr>
              <a:defRPr/>
            </a:pPr>
            <a:endParaRPr lang="nl-NL" dirty="0"/>
          </a:p>
          <a:p>
            <a:pPr marL="0" indent="0">
              <a:buFont typeface="Arial" panose="020B0604020202020204" pitchFamily="34" charset="0"/>
              <a:buNone/>
              <a:defRPr/>
            </a:pPr>
            <a:r>
              <a:rPr lang="nl-NL" dirty="0"/>
              <a:t>VTH098 Kunnen verwijderen van een Verzoek uit de werkmap van het DSO-LV	</a:t>
            </a:r>
          </a:p>
          <a:p>
            <a:pPr marL="0" indent="0">
              <a:buFont typeface="Arial" panose="020B0604020202020204" pitchFamily="34" charset="0"/>
              <a:buNone/>
              <a:defRPr/>
            </a:pPr>
            <a:r>
              <a:rPr lang="nl-NL" dirty="0">
                <a:solidFill>
                  <a:srgbClr val="0070C0"/>
                </a:solidFill>
              </a:rPr>
              <a:t>Als het Verzoek volledig is afgehandeld, kan het Bevoegd Gezag de werkmap verwijderen in de DSO-LV. Dit verwijderen staat los van het verzoek in mijn omgevingsloket van de indiener. Die staat nog in de zogenoemde Projectmap.</a:t>
            </a:r>
          </a:p>
          <a:p>
            <a:pPr>
              <a:defRPr/>
            </a:pPr>
            <a:endParaRPr lang="nl-NL" dirty="0"/>
          </a:p>
          <a:p>
            <a:pPr>
              <a:defRPr/>
            </a:pPr>
            <a:endParaRPr lang="nl-NL" dirty="0"/>
          </a:p>
        </p:txBody>
      </p:sp>
      <p:sp>
        <p:nvSpPr>
          <p:cNvPr id="64516" name="Tijdelijke aanduiding voor datum 3">
            <a:extLst>
              <a:ext uri="{FF2B5EF4-FFF2-40B4-BE49-F238E27FC236}">
                <a16:creationId xmlns:a16="http://schemas.microsoft.com/office/drawing/2014/main" id="{9F5119DE-AF9D-4DE2-B081-4EEE6A2B7322}"/>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EE188737-AACE-42CE-8E0D-B4C1BE2C4003}"/>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64518" name="Tijdelijke aanduiding voor dianummer 5">
            <a:extLst>
              <a:ext uri="{FF2B5EF4-FFF2-40B4-BE49-F238E27FC236}">
                <a16:creationId xmlns:a16="http://schemas.microsoft.com/office/drawing/2014/main" id="{3B1F3DC4-9C50-41E8-87E3-48A2FE5120E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927D9AA-FC53-4985-A445-22EFF05AAC03}" type="slidenum">
              <a:rPr lang="nl-NL" altLang="nl-NL" smtClean="0">
                <a:solidFill>
                  <a:srgbClr val="898989"/>
                </a:solidFill>
                <a:latin typeface="Tahoma" panose="020B0604030504040204" pitchFamily="34" charset="0"/>
              </a:rPr>
              <a:pPr/>
              <a:t>30</a:t>
            </a:fld>
            <a:endParaRPr lang="nl-NL" altLang="nl-NL">
              <a:solidFill>
                <a:srgbClr val="898989"/>
              </a:solidFill>
              <a:latin typeface="Tahom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457200" y="2007031"/>
            <a:ext cx="8229600" cy="4119132"/>
          </a:xfrm>
        </p:spPr>
        <p:txBody>
          <a:bodyPr/>
          <a:lstStyle/>
          <a:p>
            <a:pPr marL="457200" indent="-457200">
              <a:lnSpc>
                <a:spcPct val="200000"/>
              </a:lnSpc>
              <a:buFont typeface="+mj-lt"/>
              <a:buAutoNum type="alphaUcPeriod"/>
              <a:defRPr/>
            </a:pPr>
            <a:r>
              <a:rPr lang="nl-NL" dirty="0">
                <a:solidFill>
                  <a:prstClr val="black"/>
                </a:solidFill>
              </a:rPr>
              <a:t>Hoe pakken we het aan en wat is de planning?</a:t>
            </a:r>
          </a:p>
          <a:p>
            <a:pPr marL="457200" indent="-457200">
              <a:lnSpc>
                <a:spcPct val="200000"/>
              </a:lnSpc>
              <a:buFont typeface="+mj-lt"/>
              <a:buAutoNum type="alphaUcPeriod"/>
              <a:defRPr/>
            </a:pPr>
            <a:r>
              <a:rPr lang="nl-NL" dirty="0">
                <a:solidFill>
                  <a:prstClr val="black"/>
                </a:solidFill>
              </a:rPr>
              <a:t>Wat zijn we landelijk al tegengekomen (in vogelvlucht)?</a:t>
            </a:r>
          </a:p>
          <a:p>
            <a:pPr marL="457200" indent="-457200">
              <a:lnSpc>
                <a:spcPct val="200000"/>
              </a:lnSpc>
              <a:buFont typeface="+mj-lt"/>
              <a:buAutoNum type="alphaUcPeriod"/>
              <a:defRPr/>
            </a:pPr>
            <a:r>
              <a:rPr lang="nl-NL" b="1" dirty="0">
                <a:solidFill>
                  <a:prstClr val="black"/>
                </a:solidFill>
              </a:rPr>
              <a:t>Wat komt er op hoofdlijnen in de Handreiking? </a:t>
            </a:r>
          </a:p>
          <a:p>
            <a:pPr marL="457200" indent="-457200">
              <a:lnSpc>
                <a:spcPct val="200000"/>
              </a:lnSpc>
              <a:buFont typeface="+mj-lt"/>
              <a:buAutoNum type="alphaUcPeriod"/>
              <a:defRPr/>
            </a:pPr>
            <a:r>
              <a:rPr lang="nl-NL" dirty="0">
                <a:solidFill>
                  <a:prstClr val="black"/>
                </a:solidFill>
              </a:rPr>
              <a:t>Waar kunt ú mee helpen?</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
        <p:nvSpPr>
          <p:cNvPr id="44036" name="Tijdelijke aanduiding voor datum 3">
            <a:extLst>
              <a:ext uri="{FF2B5EF4-FFF2-40B4-BE49-F238E27FC236}">
                <a16:creationId xmlns:a16="http://schemas.microsoft.com/office/drawing/2014/main" id="{21D70C99-118E-433A-B8B9-F426DF8BFC8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r>
              <a:rPr lang="nl-NL" altLang="nl-NL" sz="1200">
                <a:solidFill>
                  <a:srgbClr val="898989"/>
                </a:solidFill>
              </a:rPr>
              <a:t>18 juni 2020</a:t>
            </a:r>
          </a:p>
        </p:txBody>
      </p:sp>
      <p:sp>
        <p:nvSpPr>
          <p:cNvPr id="5" name="Tijdelijke aanduiding voor voettekst 4">
            <a:extLst>
              <a:ext uri="{FF2B5EF4-FFF2-40B4-BE49-F238E27FC236}">
                <a16:creationId xmlns:a16="http://schemas.microsoft.com/office/drawing/2014/main" id="{946FCF1B-3AC5-475D-980B-1FCFD622F819}"/>
              </a:ext>
            </a:extLst>
          </p:cNvPr>
          <p:cNvSpPr>
            <a:spLocks noGrp="1"/>
          </p:cNvSpPr>
          <p:nvPr>
            <p:ph type="ftr" sz="quarter" idx="11"/>
          </p:nvPr>
        </p:nvSpPr>
        <p:spPr/>
        <p:txBody>
          <a:bodyPr/>
          <a:lstStyle/>
          <a:p>
            <a:pPr>
              <a:defRPr/>
            </a:pPr>
            <a:r>
              <a:rPr lang="nl-NL" dirty="0">
                <a:solidFill>
                  <a:prstClr val="black">
                    <a:tint val="75000"/>
                  </a:prstClr>
                </a:solidFill>
              </a:rPr>
              <a:t>VNG Archiefcommissie </a:t>
            </a:r>
          </a:p>
        </p:txBody>
      </p:sp>
      <p:sp>
        <p:nvSpPr>
          <p:cNvPr id="44038" name="Tijdelijke aanduiding voor dianummer 5">
            <a:extLst>
              <a:ext uri="{FF2B5EF4-FFF2-40B4-BE49-F238E27FC236}">
                <a16:creationId xmlns:a16="http://schemas.microsoft.com/office/drawing/2014/main" id="{E4D013B7-89B9-4321-932E-7996BFEDA6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fld id="{99EA4F3C-B818-4870-A69F-94C4E240845F}" type="slidenum">
              <a:rPr lang="nl-NL" altLang="nl-NL" sz="1200" smtClean="0">
                <a:solidFill>
                  <a:srgbClr val="898989"/>
                </a:solidFill>
              </a:rPr>
              <a:pPr>
                <a:spcBef>
                  <a:spcPct val="0"/>
                </a:spcBef>
                <a:buFontTx/>
                <a:buNone/>
              </a:pPr>
              <a:t>31</a:t>
            </a:fld>
            <a:endParaRPr lang="nl-NL" altLang="nl-NL" sz="1200">
              <a:solidFill>
                <a:srgbClr val="898989"/>
              </a:solidFill>
            </a:endParaRPr>
          </a:p>
        </p:txBody>
      </p:sp>
    </p:spTree>
    <p:extLst>
      <p:ext uri="{BB962C8B-B14F-4D97-AF65-F5344CB8AC3E}">
        <p14:creationId xmlns:p14="http://schemas.microsoft.com/office/powerpoint/2010/main" val="2306928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a:extLst>
              <a:ext uri="{FF2B5EF4-FFF2-40B4-BE49-F238E27FC236}">
                <a16:creationId xmlns:a16="http://schemas.microsoft.com/office/drawing/2014/main" id="{C29E2084-1F68-4410-887C-4B5B370C347D}"/>
              </a:ext>
            </a:extLst>
          </p:cNvPr>
          <p:cNvSpPr>
            <a:spLocks noGrp="1"/>
          </p:cNvSpPr>
          <p:nvPr>
            <p:ph type="title"/>
          </p:nvPr>
        </p:nvSpPr>
        <p:spPr>
          <a:xfrm>
            <a:off x="147234" y="136525"/>
            <a:ext cx="82296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Handreiking en Checklist: ontwerp-indeling </a:t>
            </a:r>
          </a:p>
        </p:txBody>
      </p:sp>
      <p:sp>
        <p:nvSpPr>
          <p:cNvPr id="66563" name="Tijdelijke aanduiding voor inhoud 2">
            <a:extLst>
              <a:ext uri="{FF2B5EF4-FFF2-40B4-BE49-F238E27FC236}">
                <a16:creationId xmlns:a16="http://schemas.microsoft.com/office/drawing/2014/main" id="{2D18DA49-7A3B-417D-B238-A1AC61D56B06}"/>
              </a:ext>
            </a:extLst>
          </p:cNvPr>
          <p:cNvSpPr>
            <a:spLocks noGrp="1"/>
          </p:cNvSpPr>
          <p:nvPr>
            <p:ph idx="1"/>
          </p:nvPr>
        </p:nvSpPr>
        <p:spPr>
          <a:xfrm>
            <a:off x="457200" y="1065509"/>
            <a:ext cx="8229600" cy="4525963"/>
          </a:xfrm>
        </p:spPr>
        <p:txBody>
          <a:bodyPr/>
          <a:lstStyle/>
          <a:p>
            <a:pPr>
              <a:lnSpc>
                <a:spcPct val="150000"/>
              </a:lnSpc>
            </a:pPr>
            <a:r>
              <a:rPr lang="nl-NL" altLang="nl-NL" dirty="0">
                <a:latin typeface="Tahoma" panose="020B0604030504040204" pitchFamily="34" charset="0"/>
                <a:ea typeface="ＭＳ Ｐゴシック" panose="020B0600070205080204" pitchFamily="34" charset="-128"/>
              </a:rPr>
              <a:t>INTERBESTUURLIJKE AFSPRAKEN</a:t>
            </a:r>
          </a:p>
          <a:p>
            <a:pPr>
              <a:lnSpc>
                <a:spcPct val="150000"/>
              </a:lnSpc>
            </a:pPr>
            <a:r>
              <a:rPr lang="nl-NL" altLang="nl-NL" dirty="0">
                <a:latin typeface="Tahoma" panose="020B0604030504040204" pitchFamily="34" charset="0"/>
                <a:ea typeface="ＭＳ Ｐゴシック" panose="020B0600070205080204" pitchFamily="34" charset="-128"/>
              </a:rPr>
              <a:t>PROCESAFHANDELING </a:t>
            </a:r>
          </a:p>
          <a:p>
            <a:pPr>
              <a:lnSpc>
                <a:spcPct val="150000"/>
              </a:lnSpc>
            </a:pPr>
            <a:r>
              <a:rPr lang="nl-NL" altLang="nl-NL" dirty="0">
                <a:latin typeface="Tahoma" panose="020B0604030504040204" pitchFamily="34" charset="0"/>
                <a:ea typeface="ＭＳ Ｐゴシック" panose="020B0600070205080204" pitchFamily="34" charset="-128"/>
              </a:rPr>
              <a:t>VERSIEBEHEER EN TIJDREIZEN </a:t>
            </a:r>
          </a:p>
          <a:p>
            <a:pPr>
              <a:lnSpc>
                <a:spcPct val="150000"/>
              </a:lnSpc>
            </a:pPr>
            <a:r>
              <a:rPr lang="nl-NL" altLang="nl-NL" dirty="0">
                <a:latin typeface="Tahoma" panose="020B0604030504040204" pitchFamily="34" charset="0"/>
                <a:ea typeface="ＭＳ Ｐゴシック" panose="020B0600070205080204" pitchFamily="34" charset="-128"/>
              </a:rPr>
              <a:t>INTERBESTUURLIJKE STANDAARDEN (METAGEGEVENS)</a:t>
            </a:r>
          </a:p>
          <a:p>
            <a:pPr>
              <a:lnSpc>
                <a:spcPct val="150000"/>
              </a:lnSpc>
            </a:pPr>
            <a:r>
              <a:rPr lang="nl-NL" altLang="nl-NL" dirty="0">
                <a:latin typeface="Tahoma" panose="020B0604030504040204" pitchFamily="34" charset="0"/>
                <a:ea typeface="ＭＳ Ｐゴシック" panose="020B0600070205080204" pitchFamily="34" charset="-128"/>
              </a:rPr>
              <a:t>SELECTIE EN WAARDERING</a:t>
            </a:r>
          </a:p>
          <a:p>
            <a:pPr>
              <a:lnSpc>
                <a:spcPct val="150000"/>
              </a:lnSpc>
            </a:pPr>
            <a:r>
              <a:rPr lang="nl-NL" altLang="nl-NL" dirty="0">
                <a:latin typeface="Tahoma" panose="020B0604030504040204" pitchFamily="34" charset="0"/>
                <a:ea typeface="ＭＳ Ｐゴシック" panose="020B0600070205080204" pitchFamily="34" charset="-128"/>
              </a:rPr>
              <a:t>VINDBAARHEID, UITWISSELBAARHEID EN OPENBAARHEID</a:t>
            </a:r>
          </a:p>
          <a:p>
            <a:pPr>
              <a:lnSpc>
                <a:spcPct val="150000"/>
              </a:lnSpc>
            </a:pPr>
            <a:r>
              <a:rPr lang="nl-NL" altLang="nl-NL" dirty="0">
                <a:latin typeface="Tahoma" panose="020B0604030504040204" pitchFamily="34" charset="0"/>
                <a:ea typeface="ＭＳ Ｐゴシック" panose="020B0600070205080204" pitchFamily="34" charset="-128"/>
              </a:rPr>
              <a:t>(OPEN) STANDAARDEN </a:t>
            </a:r>
          </a:p>
          <a:p>
            <a:pPr>
              <a:lnSpc>
                <a:spcPct val="150000"/>
              </a:lnSpc>
            </a:pPr>
            <a:r>
              <a:rPr lang="nl-NL" altLang="nl-NL" dirty="0">
                <a:latin typeface="Tahoma" panose="020B0604030504040204" pitchFamily="34" charset="0"/>
                <a:ea typeface="ＭＳ Ｐゴシック" panose="020B0600070205080204" pitchFamily="34" charset="-128"/>
              </a:rPr>
              <a:t>TOEGANG EN BEVEILIGING</a:t>
            </a:r>
          </a:p>
          <a:p>
            <a:pPr>
              <a:lnSpc>
                <a:spcPct val="150000"/>
              </a:lnSpc>
            </a:pPr>
            <a:r>
              <a:rPr lang="nl-NL" altLang="nl-NL" dirty="0">
                <a:latin typeface="Tahoma" panose="020B0604030504040204" pitchFamily="34" charset="0"/>
                <a:ea typeface="ＭＳ Ｐゴシック" panose="020B0600070205080204" pitchFamily="34" charset="-128"/>
              </a:rPr>
              <a:t>DUTO-EISEN AAN PROGRAMMATUUR</a:t>
            </a:r>
          </a:p>
          <a:p>
            <a:endParaRPr lang="nl-NL" altLang="nl-NL" dirty="0">
              <a:latin typeface="Tahoma" panose="020B0604030504040204" pitchFamily="34" charset="0"/>
              <a:ea typeface="ＭＳ Ｐゴシック" panose="020B0600070205080204" pitchFamily="34" charset="-128"/>
            </a:endParaRPr>
          </a:p>
        </p:txBody>
      </p:sp>
      <p:sp>
        <p:nvSpPr>
          <p:cNvPr id="66564" name="Tijdelijke aanduiding voor datum 3">
            <a:extLst>
              <a:ext uri="{FF2B5EF4-FFF2-40B4-BE49-F238E27FC236}">
                <a16:creationId xmlns:a16="http://schemas.microsoft.com/office/drawing/2014/main" id="{5A24EA06-90EE-40E7-9338-42FAF144A13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42B48299-EB81-4989-90B2-08C2FFE3A8B4}"/>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66566" name="Tijdelijke aanduiding voor dianummer 5">
            <a:extLst>
              <a:ext uri="{FF2B5EF4-FFF2-40B4-BE49-F238E27FC236}">
                <a16:creationId xmlns:a16="http://schemas.microsoft.com/office/drawing/2014/main" id="{693BD9D7-7AE5-4295-8CAD-A12E2ED580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E6AB9A-50B5-4992-B622-A55D062CEDE2}" type="slidenum">
              <a:rPr lang="nl-NL" altLang="nl-NL" smtClean="0">
                <a:solidFill>
                  <a:srgbClr val="898989"/>
                </a:solidFill>
                <a:latin typeface="Tahoma" panose="020B0604030504040204" pitchFamily="34" charset="0"/>
              </a:rPr>
              <a:pPr/>
              <a:t>32</a:t>
            </a:fld>
            <a:endParaRPr lang="nl-NL" altLang="nl-NL">
              <a:solidFill>
                <a:srgbClr val="898989"/>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animEffect transition="in" filter="fade">
                                      <p:cBhvr>
                                        <p:cTn id="11" dur="1000"/>
                                        <p:tgtEl>
                                          <p:spTgt spid="6656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animEffect transition="in" filter="fade">
                                      <p:cBhvr>
                                        <p:cTn id="15" dur="1000"/>
                                        <p:tgtEl>
                                          <p:spTgt spid="6656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animEffect transition="in" filter="fade">
                                      <p:cBhvr>
                                        <p:cTn id="19" dur="1000"/>
                                        <p:tgtEl>
                                          <p:spTgt spid="6656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6563">
                                            <p:txEl>
                                              <p:pRg st="4" end="4"/>
                                            </p:txEl>
                                          </p:spTgt>
                                        </p:tgtEl>
                                        <p:attrNameLst>
                                          <p:attrName>style.visibility</p:attrName>
                                        </p:attrNameLst>
                                      </p:cBhvr>
                                      <p:to>
                                        <p:strVal val="visible"/>
                                      </p:to>
                                    </p:set>
                                    <p:animEffect transition="in" filter="fade">
                                      <p:cBhvr>
                                        <p:cTn id="23" dur="1000"/>
                                        <p:tgtEl>
                                          <p:spTgt spid="6656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6563">
                                            <p:txEl>
                                              <p:pRg st="5" end="5"/>
                                            </p:txEl>
                                          </p:spTgt>
                                        </p:tgtEl>
                                        <p:attrNameLst>
                                          <p:attrName>style.visibility</p:attrName>
                                        </p:attrNameLst>
                                      </p:cBhvr>
                                      <p:to>
                                        <p:strVal val="visible"/>
                                      </p:to>
                                    </p:set>
                                    <p:animEffect transition="in" filter="fade">
                                      <p:cBhvr>
                                        <p:cTn id="27" dur="1000"/>
                                        <p:tgtEl>
                                          <p:spTgt spid="6656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66563">
                                            <p:txEl>
                                              <p:pRg st="6" end="6"/>
                                            </p:txEl>
                                          </p:spTgt>
                                        </p:tgtEl>
                                        <p:attrNameLst>
                                          <p:attrName>style.visibility</p:attrName>
                                        </p:attrNameLst>
                                      </p:cBhvr>
                                      <p:to>
                                        <p:strVal val="visible"/>
                                      </p:to>
                                    </p:set>
                                    <p:animEffect transition="in" filter="fade">
                                      <p:cBhvr>
                                        <p:cTn id="31" dur="1000"/>
                                        <p:tgtEl>
                                          <p:spTgt spid="66563">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66563">
                                            <p:txEl>
                                              <p:pRg st="7" end="7"/>
                                            </p:txEl>
                                          </p:spTgt>
                                        </p:tgtEl>
                                        <p:attrNameLst>
                                          <p:attrName>style.visibility</p:attrName>
                                        </p:attrNameLst>
                                      </p:cBhvr>
                                      <p:to>
                                        <p:strVal val="visible"/>
                                      </p:to>
                                    </p:set>
                                    <p:animEffect transition="in" filter="fade">
                                      <p:cBhvr>
                                        <p:cTn id="35" dur="1000"/>
                                        <p:tgtEl>
                                          <p:spTgt spid="66563">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66563">
                                            <p:txEl>
                                              <p:pRg st="8" end="8"/>
                                            </p:txEl>
                                          </p:spTgt>
                                        </p:tgtEl>
                                        <p:attrNameLst>
                                          <p:attrName>style.visibility</p:attrName>
                                        </p:attrNameLst>
                                      </p:cBhvr>
                                      <p:to>
                                        <p:strVal val="visible"/>
                                      </p:to>
                                    </p:set>
                                    <p:animEffect transition="in" filter="fade">
                                      <p:cBhvr>
                                        <p:cTn id="39" dur="1000"/>
                                        <p:tgtEl>
                                          <p:spTgt spid="665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99616DB9-4E71-4ACB-9655-E3BB9B8F26CE}"/>
              </a:ext>
            </a:extLst>
          </p:cNvPr>
          <p:cNvSpPr>
            <a:spLocks noGrp="1"/>
          </p:cNvSpPr>
          <p:nvPr>
            <p:ph type="title"/>
          </p:nvPr>
        </p:nvSpPr>
        <p:spPr>
          <a:xfrm>
            <a:off x="153988" y="170531"/>
            <a:ext cx="8229600" cy="439236"/>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Checklist  </a:t>
            </a:r>
          </a:p>
        </p:txBody>
      </p:sp>
      <p:pic>
        <p:nvPicPr>
          <p:cNvPr id="67587" name="Tijdelijke aanduiding voor inhoud 7">
            <a:extLst>
              <a:ext uri="{FF2B5EF4-FFF2-40B4-BE49-F238E27FC236}">
                <a16:creationId xmlns:a16="http://schemas.microsoft.com/office/drawing/2014/main" id="{4A3E0B99-86CE-4019-95A8-7DB838C8B1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04" y="1088777"/>
            <a:ext cx="8990012" cy="4908550"/>
          </a:xfrm>
        </p:spPr>
      </p:pic>
      <p:sp>
        <p:nvSpPr>
          <p:cNvPr id="67588" name="Tijdelijke aanduiding voor datum 3">
            <a:extLst>
              <a:ext uri="{FF2B5EF4-FFF2-40B4-BE49-F238E27FC236}">
                <a16:creationId xmlns:a16="http://schemas.microsoft.com/office/drawing/2014/main" id="{6FDD6F5D-14F8-449A-A7D5-E5CF3919ED23}"/>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430E8C18-36F9-4BBC-A4AD-1A79EC05B20B}"/>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67590" name="Tijdelijke aanduiding voor dianummer 5">
            <a:extLst>
              <a:ext uri="{FF2B5EF4-FFF2-40B4-BE49-F238E27FC236}">
                <a16:creationId xmlns:a16="http://schemas.microsoft.com/office/drawing/2014/main" id="{97CAEBE4-0332-4131-9FE7-7152B5D057C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23D43D4-75B8-405C-B2A0-B89C316B2A88}" type="slidenum">
              <a:rPr lang="nl-NL" altLang="nl-NL" smtClean="0">
                <a:solidFill>
                  <a:srgbClr val="898989"/>
                </a:solidFill>
                <a:latin typeface="Tahoma" panose="020B0604030504040204" pitchFamily="34" charset="0"/>
              </a:rPr>
              <a:pPr/>
              <a:t>33</a:t>
            </a:fld>
            <a:endParaRPr lang="nl-NL" altLang="nl-NL">
              <a:solidFill>
                <a:srgbClr val="898989"/>
              </a:solidFill>
              <a:latin typeface="Tahom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a:extLst>
              <a:ext uri="{FF2B5EF4-FFF2-40B4-BE49-F238E27FC236}">
                <a16:creationId xmlns:a16="http://schemas.microsoft.com/office/drawing/2014/main" id="{F12FAD92-1C78-4AA0-B47E-EAFF428B1092}"/>
              </a:ext>
            </a:extLst>
          </p:cNvPr>
          <p:cNvSpPr>
            <a:spLocks noGrp="1"/>
          </p:cNvSpPr>
          <p:nvPr>
            <p:ph type="title"/>
          </p:nvPr>
        </p:nvSpPr>
        <p:spPr>
          <a:xfrm>
            <a:off x="77492" y="-64616"/>
            <a:ext cx="8229600" cy="678508"/>
          </a:xfrm>
        </p:spPr>
        <p:txBody>
          <a:bodyPr>
            <a:normAutofit/>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Voorbeeld checklist voor interbestuurlijke standaarden</a:t>
            </a:r>
          </a:p>
        </p:txBody>
      </p:sp>
      <p:graphicFrame>
        <p:nvGraphicFramePr>
          <p:cNvPr id="7" name="Tijdelijke aanduiding voor inhoud 6">
            <a:extLst>
              <a:ext uri="{FF2B5EF4-FFF2-40B4-BE49-F238E27FC236}">
                <a16:creationId xmlns:a16="http://schemas.microsoft.com/office/drawing/2014/main" id="{13D551C1-D9CD-4384-A8E0-A0ECD74F752B}"/>
              </a:ext>
            </a:extLst>
          </p:cNvPr>
          <p:cNvGraphicFramePr>
            <a:graphicFrameLocks noGrp="1"/>
          </p:cNvGraphicFramePr>
          <p:nvPr>
            <p:ph idx="1"/>
            <p:extLst>
              <p:ext uri="{D42A27DB-BD31-4B8C-83A1-F6EECF244321}">
                <p14:modId xmlns:p14="http://schemas.microsoft.com/office/powerpoint/2010/main" val="2175109142"/>
              </p:ext>
            </p:extLst>
          </p:nvPr>
        </p:nvGraphicFramePr>
        <p:xfrm>
          <a:off x="457200" y="1417638"/>
          <a:ext cx="8513763" cy="3570288"/>
        </p:xfrm>
        <a:graphic>
          <a:graphicData uri="http://schemas.openxmlformats.org/drawingml/2006/table">
            <a:tbl>
              <a:tblPr/>
              <a:tblGrid>
                <a:gridCol w="2974975">
                  <a:extLst>
                    <a:ext uri="{9D8B030D-6E8A-4147-A177-3AD203B41FA5}">
                      <a16:colId xmlns:a16="http://schemas.microsoft.com/office/drawing/2014/main" val="348287856"/>
                    </a:ext>
                  </a:extLst>
                </a:gridCol>
                <a:gridCol w="873125">
                  <a:extLst>
                    <a:ext uri="{9D8B030D-6E8A-4147-A177-3AD203B41FA5}">
                      <a16:colId xmlns:a16="http://schemas.microsoft.com/office/drawing/2014/main" val="819814283"/>
                    </a:ext>
                  </a:extLst>
                </a:gridCol>
                <a:gridCol w="525463">
                  <a:extLst>
                    <a:ext uri="{9D8B030D-6E8A-4147-A177-3AD203B41FA5}">
                      <a16:colId xmlns:a16="http://schemas.microsoft.com/office/drawing/2014/main" val="1979261658"/>
                    </a:ext>
                  </a:extLst>
                </a:gridCol>
                <a:gridCol w="2536825">
                  <a:extLst>
                    <a:ext uri="{9D8B030D-6E8A-4147-A177-3AD203B41FA5}">
                      <a16:colId xmlns:a16="http://schemas.microsoft.com/office/drawing/2014/main" val="1662183259"/>
                    </a:ext>
                  </a:extLst>
                </a:gridCol>
                <a:gridCol w="436562">
                  <a:extLst>
                    <a:ext uri="{9D8B030D-6E8A-4147-A177-3AD203B41FA5}">
                      <a16:colId xmlns:a16="http://schemas.microsoft.com/office/drawing/2014/main" val="4271802226"/>
                    </a:ext>
                  </a:extLst>
                </a:gridCol>
                <a:gridCol w="1166813">
                  <a:extLst>
                    <a:ext uri="{9D8B030D-6E8A-4147-A177-3AD203B41FA5}">
                      <a16:colId xmlns:a16="http://schemas.microsoft.com/office/drawing/2014/main" val="871047967"/>
                    </a:ext>
                  </a:extLst>
                </a:gridCol>
              </a:tblGrid>
              <a:tr h="336550">
                <a:tc gridSpan="6">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B4: INTERBESTUURLIJKE STANDAARDEN (METAGEGEVENS)</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AEEF"/>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269880048"/>
                  </a:ext>
                </a:extLst>
              </a:tr>
              <a:tr h="784225">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1" u="none" strike="noStrike" cap="none" normalizeH="0" baseline="0" dirty="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TODO</a:t>
                      </a:r>
                      <a:endParaRPr kumimoji="0" lang="nl-NL" altLang="nl-NL" sz="1000" b="0" i="0" u="none" strike="noStrike" cap="none" normalizeH="0" baseline="0" dirty="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marL="93663">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3663"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Op te leveren document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W/M/K</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Link / Meer informatie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Status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Opmerkingen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DCFF6"/>
                    </a:solidFill>
                  </a:tcPr>
                </a:tc>
                <a:extLst>
                  <a:ext uri="{0D108BD9-81ED-4DB2-BD59-A6C34878D82A}">
                    <a16:rowId xmlns:a16="http://schemas.microsoft.com/office/drawing/2014/main" val="480852758"/>
                  </a:ext>
                </a:extLst>
              </a:tr>
              <a:tr h="1474788">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Toepassen van de interbestuurlijke standaarden in de eigen applicaties: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Interbestuurlijk processenmodel</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Interbestuurlijke Zaaktypencatalogus</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Interbestuurlijk Producten- en dienstencatalogus</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3663">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3663"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Toetsrapport i.v.m. toepassing</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M</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UIVO-I (uitwerking informatievoorziening omgevingswet - interbestuurlijk) heeft een processenmodel opgeleverd waarin de aan de omgevingswet gerelateerde </a:t>
                      </a:r>
                      <a:r>
                        <a:rPr kumimoji="0" lang="nl-NL" altLang="nl-NL" sz="1000" b="0" i="0" u="sng" strike="noStrike" cap="none" normalizeH="0" baseline="0">
                          <a:ln>
                            <a:noFill/>
                          </a:ln>
                          <a:solidFill>
                            <a:srgbClr val="000000"/>
                          </a:solidFill>
                          <a:effectLst/>
                          <a:latin typeface="Tahoma" panose="020B0604030504040204" pitchFamily="34" charset="0"/>
                          <a:ea typeface="ＭＳ Ｐゴシック" panose="020B0600070205080204" pitchFamily="34" charset="-128"/>
                          <a:hlinkClick r:id="rId2"/>
                        </a:rPr>
                        <a:t>bedrijfsprocessen</a:t>
                      </a: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 tot op deelprocesniveau zijn uitgewerkt. Idem voor de </a:t>
                      </a:r>
                      <a:r>
                        <a:rPr kumimoji="0" lang="nl-NL" altLang="nl-NL" sz="1000" b="0" i="0" u="sng" strike="noStrike" cap="none" normalizeH="0" baseline="0">
                          <a:ln>
                            <a:noFill/>
                          </a:ln>
                          <a:solidFill>
                            <a:srgbClr val="000000"/>
                          </a:solidFill>
                          <a:effectLst/>
                          <a:latin typeface="Tahoma" panose="020B0604030504040204" pitchFamily="34" charset="0"/>
                          <a:ea typeface="ＭＳ Ｐゴシック" panose="020B0600070205080204" pitchFamily="34" charset="-128"/>
                          <a:hlinkClick r:id="rId3"/>
                        </a:rPr>
                        <a:t>zaaktypencatalogus</a:t>
                      </a: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 en de </a:t>
                      </a:r>
                      <a:r>
                        <a:rPr kumimoji="0" lang="nl-NL" altLang="nl-NL" sz="1000" b="0" i="0" u="sng" strike="noStrike" cap="none" normalizeH="0" baseline="0">
                          <a:ln>
                            <a:noFill/>
                          </a:ln>
                          <a:solidFill>
                            <a:srgbClr val="000000"/>
                          </a:solidFill>
                          <a:effectLst/>
                          <a:latin typeface="Tahoma" panose="020B0604030504040204" pitchFamily="34" charset="0"/>
                          <a:ea typeface="ＭＳ Ｐゴシック" panose="020B0600070205080204" pitchFamily="34" charset="-128"/>
                          <a:hlinkClick r:id="rId4"/>
                        </a:rPr>
                        <a:t>producten- en dienstencatalogus</a:t>
                      </a: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4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44450"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4116389"/>
                  </a:ext>
                </a:extLst>
              </a:tr>
              <a:tr h="974725">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Topassen van de standaard MDTO: </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‘Metagegevens Duurzaam Toegankelijke Overheidsinformatie’ door een ‘mapping’ te maken op het API’-Register.</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3663">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3663"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Toetsrapport</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ＭＳ Ｐゴシック" panose="020B0600070205080204" pitchFamily="34" charset="-128"/>
                        </a:rPr>
                        <a:t>K</a:t>
                      </a:r>
                      <a:endParaRPr kumimoji="0" lang="nl-NL" altLang="nl-NL" sz="1000" b="0" i="0" u="none" strike="noStrike" cap="none" normalizeH="0" baseline="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342900" marR="0" lvl="0" indent="-34290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sng"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hlinkClick r:id="rId5"/>
                        </a:rPr>
                        <a:t>API - Register</a:t>
                      </a: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342900" marR="0" lvl="0" indent="-34290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sng"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hlinkClick r:id="rId6"/>
                        </a:rPr>
                        <a:t>MDTO</a:t>
                      </a: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p>
                      <a:pPr marL="342900" marR="0" lvl="0" indent="-342900" algn="l" defTabSz="457200" rtl="0" eaLnBrk="1" fontAlgn="base" latinLnBrk="0" hangingPunct="1">
                        <a:lnSpc>
                          <a:spcPct val="107000"/>
                        </a:lnSpc>
                        <a:spcBef>
                          <a:spcPct val="0"/>
                        </a:spcBef>
                        <a:spcAft>
                          <a:spcPct val="0"/>
                        </a:spcAft>
                        <a:buClrTx/>
                        <a:buSzTx/>
                        <a:buFont typeface="Symbol" panose="05050102010706020507" pitchFamily="18" charset="2"/>
                        <a:buChar char=""/>
                        <a:tabLst/>
                      </a:pPr>
                      <a:r>
                        <a:rPr kumimoji="0" lang="nl-NL" altLang="nl-NL" sz="1000" b="0" i="0" u="none" strike="noStrike" cap="none" normalizeH="0" baseline="0" dirty="0">
                          <a:ln>
                            <a:noFill/>
                          </a:ln>
                          <a:solidFill>
                            <a:srgbClr val="000000"/>
                          </a:solidFill>
                          <a:effectLst/>
                          <a:latin typeface="Tahoma" panose="020B0604030504040204" pitchFamily="34" charset="0"/>
                          <a:ea typeface="ＭＳ Ｐゴシック" panose="020B0600070205080204" pitchFamily="34" charset="-128"/>
                        </a:rPr>
                        <a:t>#Zie de voorbeelduitwerking Regio Utrecht</a:t>
                      </a:r>
                      <a:endParaRPr kumimoji="0" lang="nl-NL" altLang="nl-NL" sz="1000" b="0" i="0" u="none" strike="noStrike" cap="none" normalizeH="0" baseline="0" dirty="0">
                        <a:ln>
                          <a:noFill/>
                        </a:ln>
                        <a:solidFill>
                          <a:srgbClr val="000000"/>
                        </a:solidFill>
                        <a:effectLst/>
                        <a:latin typeface="Cambria" panose="02040503050406030204" pitchFamily="18" charset="0"/>
                        <a:ea typeface="ＭＳ Ｐゴシック" panose="020B0600070205080204" pitchFamily="34" charset="-128"/>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4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44450"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92075">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defRPr>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defRPr>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Tahoma" panose="020B0604030504040204" pitchFamily="34" charset="0"/>
                          <a:ea typeface="ヒラギノ角ゴ Pro W3" charset="-128"/>
                        </a:defRPr>
                      </a:lvl9pPr>
                    </a:lstStyle>
                    <a:p>
                      <a:pPr marL="92075" marR="0" lvl="0" indent="0" algn="l" defTabSz="457200" rtl="0" eaLnBrk="1" fontAlgn="base" latinLnBrk="0" hangingPunct="1">
                        <a:lnSpc>
                          <a:spcPct val="107000"/>
                        </a:lnSpc>
                        <a:spcBef>
                          <a:spcPct val="0"/>
                        </a:spcBef>
                        <a:spcAft>
                          <a:spcPct val="0"/>
                        </a:spcAft>
                        <a:buClrTx/>
                        <a:buSzTx/>
                        <a:buFontTx/>
                        <a:buNone/>
                        <a:tabLst/>
                      </a:pPr>
                      <a:r>
                        <a:rPr kumimoji="0" lang="nl-NL" altLang="nl-NL" sz="1000" b="0" i="0" u="none" strike="noStrike" cap="none" normalizeH="0" baseline="0" dirty="0">
                          <a:ln>
                            <a:noFill/>
                          </a:ln>
                          <a:solidFill>
                            <a:srgbClr val="000000"/>
                          </a:solidFill>
                          <a:effectLst/>
                          <a:latin typeface="Tahoma" panose="020B0604030504040204" pitchFamily="34" charset="0"/>
                          <a:ea typeface="Verdana" panose="020B0604030504040204" pitchFamily="34" charset="0"/>
                          <a:cs typeface="Cambria" panose="02040503050406030204" pitchFamily="18" charset="0"/>
                        </a:rPr>
                        <a:t> </a:t>
                      </a:r>
                      <a:endParaRPr kumimoji="0" lang="nl-NL" altLang="nl-NL" sz="1000" b="0" i="0" u="none" strike="noStrike" cap="none" normalizeH="0" baseline="0" dirty="0">
                        <a:ln>
                          <a:noFill/>
                        </a:ln>
                        <a:solidFill>
                          <a:srgbClr val="000000"/>
                        </a:solidFill>
                        <a:effectLst/>
                        <a:latin typeface="Cambria" panose="02040503050406030204" pitchFamily="18" charset="0"/>
                        <a:ea typeface="Verdana" panose="020B0604030504040204" pitchFamily="34" charset="0"/>
                        <a:cs typeface="Cambria" panose="02040503050406030204" pitchFamily="18" charset="0"/>
                      </a:endParaRPr>
                    </a:p>
                  </a:txBody>
                  <a:tcPr marL="0" marR="0" marT="311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3668768"/>
                  </a:ext>
                </a:extLst>
              </a:tr>
            </a:tbl>
          </a:graphicData>
        </a:graphic>
      </p:graphicFrame>
      <p:sp>
        <p:nvSpPr>
          <p:cNvPr id="68643" name="Tijdelijke aanduiding voor datum 3">
            <a:extLst>
              <a:ext uri="{FF2B5EF4-FFF2-40B4-BE49-F238E27FC236}">
                <a16:creationId xmlns:a16="http://schemas.microsoft.com/office/drawing/2014/main" id="{D2B20655-EF45-48D6-A5A9-CEE55CF7CE6C}"/>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2A5997C4-A4A0-4086-95E7-D297081441C7}"/>
              </a:ext>
            </a:extLst>
          </p:cNvPr>
          <p:cNvSpPr>
            <a:spLocks noGrp="1"/>
          </p:cNvSpPr>
          <p:nvPr>
            <p:ph type="ftr" sz="quarter" idx="11"/>
          </p:nvPr>
        </p:nvSpPr>
        <p:spPr/>
        <p:txBody>
          <a:bodyPr/>
          <a:lstStyle/>
          <a:p>
            <a:pPr>
              <a:defRPr/>
            </a:pPr>
            <a:r>
              <a:rPr lang="nl-NL"/>
              <a:t>Provero bijeenkomst </a:t>
            </a:r>
          </a:p>
        </p:txBody>
      </p:sp>
      <p:sp>
        <p:nvSpPr>
          <p:cNvPr id="68645" name="Tijdelijke aanduiding voor dianummer 5">
            <a:extLst>
              <a:ext uri="{FF2B5EF4-FFF2-40B4-BE49-F238E27FC236}">
                <a16:creationId xmlns:a16="http://schemas.microsoft.com/office/drawing/2014/main" id="{25526E31-D11D-4907-B2F3-209720E59E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7EA18BA-52C0-4B0A-983F-A255353CCF1A}" type="slidenum">
              <a:rPr lang="nl-NL" altLang="nl-NL" smtClean="0">
                <a:solidFill>
                  <a:srgbClr val="898989"/>
                </a:solidFill>
                <a:latin typeface="Tahoma" panose="020B0604030504040204" pitchFamily="34" charset="0"/>
              </a:rPr>
              <a:pPr/>
              <a:t>34</a:t>
            </a:fld>
            <a:endParaRPr lang="nl-NL" altLang="nl-NL">
              <a:solidFill>
                <a:srgbClr val="898989"/>
              </a:solidFill>
              <a:latin typeface="Tahom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457200" y="2007031"/>
            <a:ext cx="8229600" cy="4119132"/>
          </a:xfrm>
        </p:spPr>
        <p:txBody>
          <a:bodyPr/>
          <a:lstStyle/>
          <a:p>
            <a:pPr marL="457200" indent="-457200">
              <a:lnSpc>
                <a:spcPct val="200000"/>
              </a:lnSpc>
              <a:buFont typeface="+mj-lt"/>
              <a:buAutoNum type="alphaUcPeriod"/>
              <a:defRPr/>
            </a:pPr>
            <a:r>
              <a:rPr lang="nl-NL" dirty="0">
                <a:solidFill>
                  <a:prstClr val="black"/>
                </a:solidFill>
              </a:rPr>
              <a:t>Hoe pakken we het aan en wat is de planning?</a:t>
            </a:r>
          </a:p>
          <a:p>
            <a:pPr marL="457200" indent="-457200">
              <a:lnSpc>
                <a:spcPct val="200000"/>
              </a:lnSpc>
              <a:buFont typeface="+mj-lt"/>
              <a:buAutoNum type="alphaUcPeriod"/>
              <a:defRPr/>
            </a:pPr>
            <a:r>
              <a:rPr lang="nl-NL" dirty="0">
                <a:solidFill>
                  <a:prstClr val="black"/>
                </a:solidFill>
              </a:rPr>
              <a:t>Wat zijn we landelijk al tegengekomen (in vogelvlucht)?</a:t>
            </a:r>
          </a:p>
          <a:p>
            <a:pPr marL="457200" indent="-457200">
              <a:lnSpc>
                <a:spcPct val="200000"/>
              </a:lnSpc>
              <a:buFont typeface="+mj-lt"/>
              <a:buAutoNum type="alphaUcPeriod"/>
              <a:defRPr/>
            </a:pPr>
            <a:r>
              <a:rPr lang="nl-NL" dirty="0">
                <a:solidFill>
                  <a:prstClr val="black"/>
                </a:solidFill>
              </a:rPr>
              <a:t>Wat komt er op hoofdlijnen in de Handreiking? </a:t>
            </a:r>
          </a:p>
          <a:p>
            <a:pPr marL="457200" indent="-457200">
              <a:lnSpc>
                <a:spcPct val="200000"/>
              </a:lnSpc>
              <a:buFont typeface="+mj-lt"/>
              <a:buAutoNum type="alphaUcPeriod"/>
              <a:defRPr/>
            </a:pPr>
            <a:r>
              <a:rPr lang="nl-NL" b="1" dirty="0">
                <a:solidFill>
                  <a:prstClr val="black"/>
                </a:solidFill>
              </a:rPr>
              <a:t>Waar kunt ú mee helpen?</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
        <p:nvSpPr>
          <p:cNvPr id="44036" name="Tijdelijke aanduiding voor datum 3">
            <a:extLst>
              <a:ext uri="{FF2B5EF4-FFF2-40B4-BE49-F238E27FC236}">
                <a16:creationId xmlns:a16="http://schemas.microsoft.com/office/drawing/2014/main" id="{21D70C99-118E-433A-B8B9-F426DF8BFC8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r>
              <a:rPr lang="nl-NL" altLang="nl-NL" sz="1200">
                <a:solidFill>
                  <a:srgbClr val="898989"/>
                </a:solidFill>
              </a:rPr>
              <a:t>18 juni 2020</a:t>
            </a:r>
          </a:p>
        </p:txBody>
      </p:sp>
      <p:sp>
        <p:nvSpPr>
          <p:cNvPr id="5" name="Tijdelijke aanduiding voor voettekst 4">
            <a:extLst>
              <a:ext uri="{FF2B5EF4-FFF2-40B4-BE49-F238E27FC236}">
                <a16:creationId xmlns:a16="http://schemas.microsoft.com/office/drawing/2014/main" id="{946FCF1B-3AC5-475D-980B-1FCFD622F819}"/>
              </a:ext>
            </a:extLst>
          </p:cNvPr>
          <p:cNvSpPr>
            <a:spLocks noGrp="1"/>
          </p:cNvSpPr>
          <p:nvPr>
            <p:ph type="ftr" sz="quarter" idx="11"/>
          </p:nvPr>
        </p:nvSpPr>
        <p:spPr/>
        <p:txBody>
          <a:bodyPr/>
          <a:lstStyle/>
          <a:p>
            <a:pPr>
              <a:defRPr/>
            </a:pPr>
            <a:r>
              <a:rPr lang="nl-NL" dirty="0">
                <a:solidFill>
                  <a:prstClr val="black">
                    <a:tint val="75000"/>
                  </a:prstClr>
                </a:solidFill>
              </a:rPr>
              <a:t>VNG Archiefcommissie </a:t>
            </a:r>
          </a:p>
        </p:txBody>
      </p:sp>
      <p:sp>
        <p:nvSpPr>
          <p:cNvPr id="44038" name="Tijdelijke aanduiding voor dianummer 5">
            <a:extLst>
              <a:ext uri="{FF2B5EF4-FFF2-40B4-BE49-F238E27FC236}">
                <a16:creationId xmlns:a16="http://schemas.microsoft.com/office/drawing/2014/main" id="{E4D013B7-89B9-4321-932E-7996BFEDA6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fld id="{99EA4F3C-B818-4870-A69F-94C4E240845F}" type="slidenum">
              <a:rPr lang="nl-NL" altLang="nl-NL" sz="1200" smtClean="0">
                <a:solidFill>
                  <a:srgbClr val="898989"/>
                </a:solidFill>
              </a:rPr>
              <a:pPr>
                <a:spcBef>
                  <a:spcPct val="0"/>
                </a:spcBef>
                <a:buFontTx/>
                <a:buNone/>
              </a:pPr>
              <a:t>35</a:t>
            </a:fld>
            <a:endParaRPr lang="nl-NL" altLang="nl-NL" sz="1200">
              <a:solidFill>
                <a:srgbClr val="898989"/>
              </a:solidFill>
            </a:endParaRPr>
          </a:p>
        </p:txBody>
      </p:sp>
    </p:spTree>
    <p:extLst>
      <p:ext uri="{BB962C8B-B14F-4D97-AF65-F5344CB8AC3E}">
        <p14:creationId xmlns:p14="http://schemas.microsoft.com/office/powerpoint/2010/main" val="1479589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156258" y="-11575"/>
            <a:ext cx="8229600" cy="578734"/>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Hoe kunt ú helpen?</a:t>
            </a:r>
          </a:p>
        </p:txBody>
      </p:sp>
      <p:sp>
        <p:nvSpPr>
          <p:cNvPr id="69635" name="Tijdelijke aanduiding voor inhoud 2">
            <a:extLst>
              <a:ext uri="{FF2B5EF4-FFF2-40B4-BE49-F238E27FC236}">
                <a16:creationId xmlns:a16="http://schemas.microsoft.com/office/drawing/2014/main" id="{B713B058-B5D9-4D81-B042-5D39FF744B1F}"/>
              </a:ext>
            </a:extLst>
          </p:cNvPr>
          <p:cNvSpPr>
            <a:spLocks noGrp="1"/>
          </p:cNvSpPr>
          <p:nvPr>
            <p:ph idx="1"/>
          </p:nvPr>
        </p:nvSpPr>
        <p:spPr>
          <a:xfrm>
            <a:off x="457200" y="1157468"/>
            <a:ext cx="4114800" cy="4968695"/>
          </a:xfrm>
        </p:spPr>
        <p:txBody>
          <a:bodyPr/>
          <a:lstStyle/>
          <a:p>
            <a:pPr marL="0" indent="0">
              <a:buNone/>
            </a:pPr>
            <a:r>
              <a:rPr lang="nl-NL" altLang="nl-NL" b="1" dirty="0">
                <a:latin typeface="Tahoma" panose="020B0604030504040204" pitchFamily="34" charset="0"/>
                <a:ea typeface="ＭＳ Ｐゴシック" panose="020B0600070205080204" pitchFamily="34" charset="-128"/>
              </a:rPr>
              <a:t>Laat ons weten…</a:t>
            </a:r>
          </a:p>
          <a:p>
            <a:pPr marL="0" indent="0">
              <a:buNone/>
            </a:pPr>
            <a:endParaRPr lang="nl-NL" altLang="nl-NL" dirty="0">
              <a:latin typeface="Tahoma" panose="020B0604030504040204" pitchFamily="34" charset="0"/>
              <a:ea typeface="ＭＳ Ｐゴシック" panose="020B0600070205080204" pitchFamily="34" charset="-128"/>
            </a:endParaRPr>
          </a:p>
          <a:p>
            <a:r>
              <a:rPr lang="nl-NL" altLang="nl-NL" dirty="0">
                <a:latin typeface="Tahoma" panose="020B0604030504040204" pitchFamily="34" charset="0"/>
                <a:ea typeface="ＭＳ Ｐゴシック" panose="020B0600070205080204" pitchFamily="34" charset="-128"/>
              </a:rPr>
              <a:t>Initiatieven in andere regio’s (bijv. Flevoland en Groningen)</a:t>
            </a:r>
          </a:p>
          <a:p>
            <a:pPr marL="0" indent="0">
              <a:buNone/>
            </a:pPr>
            <a:endParaRPr lang="nl-NL" altLang="nl-NL" dirty="0">
              <a:latin typeface="Tahoma" panose="020B0604030504040204" pitchFamily="34" charset="0"/>
              <a:ea typeface="ＭＳ Ｐゴシック" panose="020B0600070205080204" pitchFamily="34" charset="-128"/>
            </a:endParaRPr>
          </a:p>
          <a:p>
            <a:r>
              <a:rPr lang="nl-NL" altLang="nl-NL" dirty="0">
                <a:latin typeface="Tahoma" panose="020B0604030504040204" pitchFamily="34" charset="0"/>
                <a:ea typeface="ＭＳ Ｐゴシック" panose="020B0600070205080204" pitchFamily="34" charset="-128"/>
              </a:rPr>
              <a:t>Eigen ontwerpen, procedures, business cases, communicatie…</a:t>
            </a:r>
          </a:p>
          <a:p>
            <a:pPr marL="0" indent="0">
              <a:buNone/>
            </a:pPr>
            <a:endParaRPr lang="nl-NL" altLang="nl-NL" dirty="0">
              <a:latin typeface="Tahoma" panose="020B0604030504040204" pitchFamily="34" charset="0"/>
              <a:ea typeface="ＭＳ Ｐゴシック" panose="020B0600070205080204" pitchFamily="34" charset="-128"/>
            </a:endParaRPr>
          </a:p>
          <a:p>
            <a:r>
              <a:rPr lang="nl-NL" altLang="nl-NL" dirty="0">
                <a:latin typeface="Tahoma" panose="020B0604030504040204" pitchFamily="34" charset="0"/>
                <a:ea typeface="ＭＳ Ｐゴシック" panose="020B0600070205080204" pitchFamily="34" charset="-128"/>
              </a:rPr>
              <a:t>Vragen en suggesties</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hlinkClick r:id="rId2"/>
              </a:rPr>
              <a:t>ben.de.jong@utrecht.nl</a:t>
            </a: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hlinkClick r:id="rId3"/>
              </a:rPr>
              <a:t>j.vankoutrik@hetutrechtsarchief.nl</a:t>
            </a:r>
            <a:endParaRPr lang="nl-NL" altLang="nl-NL" dirty="0">
              <a:latin typeface="Tahoma" panose="020B0604030504040204" pitchFamily="34" charset="0"/>
              <a:ea typeface="ＭＳ Ｐゴシック" panose="020B0600070205080204" pitchFamily="34" charset="-128"/>
            </a:endParaRP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endParaRPr lang="nl-NL" altLang="nl-NL" dirty="0">
              <a:latin typeface="Tahoma" panose="020B0604030504040204" pitchFamily="34" charset="0"/>
              <a:ea typeface="ＭＳ Ｐゴシック" panose="020B0600070205080204" pitchFamily="34" charset="-128"/>
            </a:endParaRPr>
          </a:p>
        </p:txBody>
      </p:sp>
      <p:sp>
        <p:nvSpPr>
          <p:cNvPr id="69636" name="Tijdelijke aanduiding voor datum 3">
            <a:extLst>
              <a:ext uri="{FF2B5EF4-FFF2-40B4-BE49-F238E27FC236}">
                <a16:creationId xmlns:a16="http://schemas.microsoft.com/office/drawing/2014/main" id="{8CEB4A4F-036B-4237-B52E-F7637EF4C51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dirty="0">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4CC65F10-2419-4D1C-B82D-723C266E6E48}"/>
              </a:ext>
            </a:extLst>
          </p:cNvPr>
          <p:cNvSpPr>
            <a:spLocks noGrp="1"/>
          </p:cNvSpPr>
          <p:nvPr>
            <p:ph type="ftr" sz="quarter" idx="11"/>
          </p:nvPr>
        </p:nvSpPr>
        <p:spPr/>
        <p:txBody>
          <a:bodyPr/>
          <a:lstStyle/>
          <a:p>
            <a:pPr>
              <a:defRPr/>
            </a:pPr>
            <a:r>
              <a:rPr lang="nl-NL" dirty="0" err="1">
                <a:solidFill>
                  <a:prstClr val="black">
                    <a:tint val="75000"/>
                  </a:prstClr>
                </a:solidFill>
              </a:rPr>
              <a:t>Provero</a:t>
            </a:r>
            <a:r>
              <a:rPr lang="nl-NL" dirty="0">
                <a:solidFill>
                  <a:prstClr val="black">
                    <a:tint val="75000"/>
                  </a:prstClr>
                </a:solidFill>
              </a:rPr>
              <a:t> bijeenkomst </a:t>
            </a:r>
          </a:p>
        </p:txBody>
      </p:sp>
      <p:sp>
        <p:nvSpPr>
          <p:cNvPr id="69638" name="Tijdelijke aanduiding voor dianummer 5">
            <a:extLst>
              <a:ext uri="{FF2B5EF4-FFF2-40B4-BE49-F238E27FC236}">
                <a16:creationId xmlns:a16="http://schemas.microsoft.com/office/drawing/2014/main" id="{550B3AA8-1BFC-4854-9BFF-2D1264C11CF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C74889-C859-4F38-9496-4E85CDDC6481}" type="slidenum">
              <a:rPr lang="nl-NL" altLang="nl-NL" smtClean="0">
                <a:solidFill>
                  <a:srgbClr val="898989"/>
                </a:solidFill>
                <a:latin typeface="Tahoma" panose="020B0604030504040204" pitchFamily="34" charset="0"/>
              </a:rPr>
              <a:pPr/>
              <a:t>36</a:t>
            </a:fld>
            <a:endParaRPr lang="nl-NL" altLang="nl-NL">
              <a:solidFill>
                <a:srgbClr val="898989"/>
              </a:solidFill>
              <a:latin typeface="Tahoma" panose="020B0604030504040204" pitchFamily="34" charset="0"/>
            </a:endParaRPr>
          </a:p>
        </p:txBody>
      </p:sp>
      <p:sp>
        <p:nvSpPr>
          <p:cNvPr id="9" name="Tijdelijke aanduiding voor voettekst 4">
            <a:extLst>
              <a:ext uri="{FF2B5EF4-FFF2-40B4-BE49-F238E27FC236}">
                <a16:creationId xmlns:a16="http://schemas.microsoft.com/office/drawing/2014/main" id="{CE67C0AB-8B86-4844-8661-9D8853DB8C7A}"/>
              </a:ext>
            </a:extLst>
          </p:cNvPr>
          <p:cNvSpPr txBox="1">
            <a:spLocks/>
          </p:cNvSpPr>
          <p:nvPr/>
        </p:nvSpPr>
        <p:spPr>
          <a:xfrm>
            <a:off x="6393051" y="6246794"/>
            <a:ext cx="2895600" cy="365125"/>
          </a:xfrm>
          <a:prstGeom prst="rect">
            <a:avLst/>
          </a:prstGeom>
        </p:spPr>
        <p:txBody>
          <a:bodyPr vert="horz" lIns="91440" tIns="45720" rIns="91440" bIns="45720" rtlCol="0" anchor="ctr"/>
          <a:lstStyle>
            <a:defPPr>
              <a:defRPr lang="nl-NL"/>
            </a:defPPr>
            <a:lvl1pPr algn="ctr" defTabSz="457200" rtl="0" eaLnBrk="1" fontAlgn="auto" hangingPunct="1">
              <a:spcBef>
                <a:spcPts val="0"/>
              </a:spcBef>
              <a:spcAft>
                <a:spcPts val="0"/>
              </a:spcAft>
              <a:defRPr sz="1200" kern="1200">
                <a:solidFill>
                  <a:schemeClr val="tx1">
                    <a:tint val="75000"/>
                  </a:schemeClr>
                </a:solidFill>
                <a:latin typeface="Tahoma"/>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r>
              <a:rPr lang="nl-NL" sz="1050" i="1" dirty="0">
                <a:solidFill>
                  <a:prstClr val="black">
                    <a:tint val="75000"/>
                  </a:prstClr>
                </a:solidFill>
              </a:rPr>
              <a:t>Bron: VNG Fora, 10 september 2020</a:t>
            </a:r>
          </a:p>
        </p:txBody>
      </p:sp>
      <p:pic>
        <p:nvPicPr>
          <p:cNvPr id="6" name="Afbeelding 5" descr="Afbeelding met persoon, binnen, schermafbeelding, computer&#10;&#10;Automatisch gegenereerde beschrijving">
            <a:extLst>
              <a:ext uri="{FF2B5EF4-FFF2-40B4-BE49-F238E27FC236}">
                <a16:creationId xmlns:a16="http://schemas.microsoft.com/office/drawing/2014/main" id="{84618B4E-4D7A-446F-B95C-A493BAA2D80D}"/>
              </a:ext>
            </a:extLst>
          </p:cNvPr>
          <p:cNvPicPr>
            <a:picLocks noChangeAspect="1"/>
          </p:cNvPicPr>
          <p:nvPr/>
        </p:nvPicPr>
        <p:blipFill>
          <a:blip r:embed="rId4"/>
          <a:stretch>
            <a:fillRect/>
          </a:stretch>
        </p:blipFill>
        <p:spPr>
          <a:xfrm>
            <a:off x="5185457" y="2822823"/>
            <a:ext cx="3946967" cy="4012027"/>
          </a:xfrm>
          <a:prstGeom prst="rect">
            <a:avLst/>
          </a:prstGeom>
        </p:spPr>
      </p:pic>
      <p:pic>
        <p:nvPicPr>
          <p:cNvPr id="8" name="Afbeelding 7" descr="Afbeelding met schermafbeelding&#10;&#10;Automatisch gegenereerde beschrijving">
            <a:extLst>
              <a:ext uri="{FF2B5EF4-FFF2-40B4-BE49-F238E27FC236}">
                <a16:creationId xmlns:a16="http://schemas.microsoft.com/office/drawing/2014/main" id="{2B6893C2-77D9-4D65-90BF-0A49752D1CF7}"/>
              </a:ext>
            </a:extLst>
          </p:cNvPr>
          <p:cNvPicPr>
            <a:picLocks noChangeAspect="1"/>
          </p:cNvPicPr>
          <p:nvPr/>
        </p:nvPicPr>
        <p:blipFill>
          <a:blip r:embed="rId5"/>
          <a:stretch>
            <a:fillRect/>
          </a:stretch>
        </p:blipFill>
        <p:spPr>
          <a:xfrm>
            <a:off x="5289629" y="136525"/>
            <a:ext cx="3565003" cy="2669296"/>
          </a:xfrm>
          <a:prstGeom prst="rect">
            <a:avLst/>
          </a:prstGeom>
        </p:spPr>
      </p:pic>
    </p:spTree>
    <p:extLst>
      <p:ext uri="{BB962C8B-B14F-4D97-AF65-F5344CB8AC3E}">
        <p14:creationId xmlns:p14="http://schemas.microsoft.com/office/powerpoint/2010/main" val="191669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1000"/>
                                        <p:tgtEl>
                                          <p:spTgt spid="69635">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9635">
                                            <p:txEl>
                                              <p:pRg st="4" end="4"/>
                                            </p:txEl>
                                          </p:spTgt>
                                        </p:tgtEl>
                                        <p:attrNameLst>
                                          <p:attrName>style.visibility</p:attrName>
                                        </p:attrNameLst>
                                      </p:cBhvr>
                                      <p:to>
                                        <p:strVal val="visible"/>
                                      </p:to>
                                    </p:set>
                                    <p:animEffect transition="in" filter="fade">
                                      <p:cBhvr>
                                        <p:cTn id="11" dur="1000"/>
                                        <p:tgtEl>
                                          <p:spTgt spid="69635">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9635">
                                            <p:txEl>
                                              <p:pRg st="6" end="6"/>
                                            </p:txEl>
                                          </p:spTgt>
                                        </p:tgtEl>
                                        <p:attrNameLst>
                                          <p:attrName>style.visibility</p:attrName>
                                        </p:attrNameLst>
                                      </p:cBhvr>
                                      <p:to>
                                        <p:strVal val="visible"/>
                                      </p:to>
                                    </p:set>
                                    <p:animEffect transition="in" filter="fade">
                                      <p:cBhvr>
                                        <p:cTn id="15" dur="1000"/>
                                        <p:tgtEl>
                                          <p:spTgt spid="69635">
                                            <p:txEl>
                                              <p:pRg st="6" end="6"/>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9635">
                                            <p:txEl>
                                              <p:pRg st="8" end="8"/>
                                            </p:txEl>
                                          </p:spTgt>
                                        </p:tgtEl>
                                        <p:attrNameLst>
                                          <p:attrName>style.visibility</p:attrName>
                                        </p:attrNameLst>
                                      </p:cBhvr>
                                      <p:to>
                                        <p:strVal val="visible"/>
                                      </p:to>
                                    </p:set>
                                    <p:animEffect transition="in" filter="fade">
                                      <p:cBhvr>
                                        <p:cTn id="19" dur="1000"/>
                                        <p:tgtEl>
                                          <p:spTgt spid="69635">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9635">
                                            <p:txEl>
                                              <p:pRg st="9" end="9"/>
                                            </p:txEl>
                                          </p:spTgt>
                                        </p:tgtEl>
                                        <p:attrNameLst>
                                          <p:attrName>style.visibility</p:attrName>
                                        </p:attrNameLst>
                                      </p:cBhvr>
                                      <p:to>
                                        <p:strVal val="visible"/>
                                      </p:to>
                                    </p:set>
                                    <p:animEffect transition="in" filter="fade">
                                      <p:cBhvr>
                                        <p:cTn id="22" dur="1000"/>
                                        <p:tgtEl>
                                          <p:spTgt spid="696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9A8A68FA-90A2-4125-BA81-2DD73E62A457}"/>
              </a:ext>
            </a:extLst>
          </p:cNvPr>
          <p:cNvSpPr>
            <a:spLocks noGrp="1"/>
          </p:cNvSpPr>
          <p:nvPr>
            <p:ph type="title"/>
          </p:nvPr>
        </p:nvSpPr>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Inhoud</a:t>
            </a:r>
          </a:p>
        </p:txBody>
      </p:sp>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457200" y="2007031"/>
            <a:ext cx="8229600" cy="4119132"/>
          </a:xfrm>
        </p:spPr>
        <p:txBody>
          <a:bodyPr/>
          <a:lstStyle/>
          <a:p>
            <a:pPr marL="457200" indent="-457200">
              <a:lnSpc>
                <a:spcPct val="200000"/>
              </a:lnSpc>
              <a:buFont typeface="+mj-lt"/>
              <a:buAutoNum type="alphaUcPeriod"/>
              <a:defRPr/>
            </a:pPr>
            <a:r>
              <a:rPr lang="nl-NL" b="1" dirty="0">
                <a:solidFill>
                  <a:prstClr val="black"/>
                </a:solidFill>
              </a:rPr>
              <a:t>Hoe pakken we het aan en wat is de planning?</a:t>
            </a:r>
          </a:p>
          <a:p>
            <a:pPr marL="457200" indent="-457200">
              <a:lnSpc>
                <a:spcPct val="200000"/>
              </a:lnSpc>
              <a:buFont typeface="+mj-lt"/>
              <a:buAutoNum type="alphaUcPeriod"/>
              <a:defRPr/>
            </a:pPr>
            <a:r>
              <a:rPr lang="nl-NL" dirty="0">
                <a:solidFill>
                  <a:prstClr val="black"/>
                </a:solidFill>
              </a:rPr>
              <a:t>Wat zijn we landelijk al tegengekomen (in vogelvlucht)?</a:t>
            </a:r>
          </a:p>
          <a:p>
            <a:pPr marL="457200" indent="-457200">
              <a:lnSpc>
                <a:spcPct val="200000"/>
              </a:lnSpc>
              <a:buFont typeface="+mj-lt"/>
              <a:buAutoNum type="alphaUcPeriod"/>
              <a:defRPr/>
            </a:pPr>
            <a:r>
              <a:rPr lang="nl-NL" dirty="0">
                <a:solidFill>
                  <a:prstClr val="black"/>
                </a:solidFill>
              </a:rPr>
              <a:t>Wat komt er op hoofdlijnen in de Handreiking? </a:t>
            </a:r>
          </a:p>
          <a:p>
            <a:pPr marL="457200" indent="-457200">
              <a:lnSpc>
                <a:spcPct val="200000"/>
              </a:lnSpc>
              <a:buFont typeface="+mj-lt"/>
              <a:buAutoNum type="alphaUcPeriod"/>
              <a:defRPr/>
            </a:pPr>
            <a:r>
              <a:rPr lang="nl-NL" dirty="0">
                <a:solidFill>
                  <a:prstClr val="black"/>
                </a:solidFill>
              </a:rPr>
              <a:t>Waar kunt ú mee helpen?</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
        <p:nvSpPr>
          <p:cNvPr id="44036" name="Tijdelijke aanduiding voor datum 3">
            <a:extLst>
              <a:ext uri="{FF2B5EF4-FFF2-40B4-BE49-F238E27FC236}">
                <a16:creationId xmlns:a16="http://schemas.microsoft.com/office/drawing/2014/main" id="{21D70C99-118E-433A-B8B9-F426DF8BFC8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r>
              <a:rPr lang="nl-NL" altLang="nl-NL" sz="1200">
                <a:solidFill>
                  <a:srgbClr val="898989"/>
                </a:solidFill>
              </a:rPr>
              <a:t>18 juni 2020</a:t>
            </a:r>
          </a:p>
        </p:txBody>
      </p:sp>
      <p:sp>
        <p:nvSpPr>
          <p:cNvPr id="5" name="Tijdelijke aanduiding voor voettekst 4">
            <a:extLst>
              <a:ext uri="{FF2B5EF4-FFF2-40B4-BE49-F238E27FC236}">
                <a16:creationId xmlns:a16="http://schemas.microsoft.com/office/drawing/2014/main" id="{946FCF1B-3AC5-475D-980B-1FCFD622F819}"/>
              </a:ext>
            </a:extLst>
          </p:cNvPr>
          <p:cNvSpPr>
            <a:spLocks noGrp="1"/>
          </p:cNvSpPr>
          <p:nvPr>
            <p:ph type="ftr" sz="quarter" idx="11"/>
          </p:nvPr>
        </p:nvSpPr>
        <p:spPr/>
        <p:txBody>
          <a:bodyPr/>
          <a:lstStyle/>
          <a:p>
            <a:pPr>
              <a:defRPr/>
            </a:pPr>
            <a:r>
              <a:rPr lang="nl-NL" dirty="0">
                <a:solidFill>
                  <a:prstClr val="black">
                    <a:tint val="75000"/>
                  </a:prstClr>
                </a:solidFill>
              </a:rPr>
              <a:t>VNG Archiefcommissie </a:t>
            </a:r>
          </a:p>
        </p:txBody>
      </p:sp>
      <p:sp>
        <p:nvSpPr>
          <p:cNvPr id="44038" name="Tijdelijke aanduiding voor dianummer 5">
            <a:extLst>
              <a:ext uri="{FF2B5EF4-FFF2-40B4-BE49-F238E27FC236}">
                <a16:creationId xmlns:a16="http://schemas.microsoft.com/office/drawing/2014/main" id="{E4D013B7-89B9-4321-932E-7996BFEDA6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fld id="{99EA4F3C-B818-4870-A69F-94C4E240845F}" type="slidenum">
              <a:rPr lang="nl-NL" altLang="nl-NL" sz="1200" smtClean="0">
                <a:solidFill>
                  <a:srgbClr val="898989"/>
                </a:solidFill>
              </a:rPr>
              <a:pPr>
                <a:spcBef>
                  <a:spcPct val="0"/>
                </a:spcBef>
                <a:buFontTx/>
                <a:buNone/>
              </a:pPr>
              <a:t>4</a:t>
            </a:fld>
            <a:endParaRPr lang="nl-NL" altLang="nl-NL" sz="120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237E8A44-89BA-4AFB-86C6-C7B3D081FEAC}"/>
              </a:ext>
            </a:extLst>
          </p:cNvPr>
          <p:cNvSpPr>
            <a:spLocks noGrp="1"/>
          </p:cNvSpPr>
          <p:nvPr>
            <p:ph type="title"/>
          </p:nvPr>
        </p:nvSpPr>
        <p:spPr>
          <a:xfrm>
            <a:off x="92990" y="116695"/>
            <a:ext cx="82296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Aanpak voor de Handreiking</a:t>
            </a:r>
          </a:p>
        </p:txBody>
      </p:sp>
      <p:sp>
        <p:nvSpPr>
          <p:cNvPr id="69635" name="Tijdelijke aanduiding voor inhoud 2">
            <a:extLst>
              <a:ext uri="{FF2B5EF4-FFF2-40B4-BE49-F238E27FC236}">
                <a16:creationId xmlns:a16="http://schemas.microsoft.com/office/drawing/2014/main" id="{B713B058-B5D9-4D81-B042-5D39FF744B1F}"/>
              </a:ext>
            </a:extLst>
          </p:cNvPr>
          <p:cNvSpPr>
            <a:spLocks noGrp="1"/>
          </p:cNvSpPr>
          <p:nvPr>
            <p:ph idx="1"/>
          </p:nvPr>
        </p:nvSpPr>
        <p:spPr>
          <a:xfrm>
            <a:off x="457199" y="922150"/>
            <a:ext cx="8330339" cy="5204014"/>
          </a:xfrm>
        </p:spPr>
        <p:txBody>
          <a:bodyPr/>
          <a:lstStyle/>
          <a:p>
            <a:pPr marL="0" indent="0">
              <a:buNone/>
            </a:pPr>
            <a:r>
              <a:rPr lang="nl-NL" altLang="nl-NL" dirty="0">
                <a:solidFill>
                  <a:srgbClr val="E11E2D"/>
                </a:solidFill>
                <a:latin typeface="Tahoma" panose="020B0604030504040204" pitchFamily="34" charset="0"/>
                <a:ea typeface="ＭＳ Ｐゴシック" panose="020B0600070205080204" pitchFamily="34" charset="-128"/>
              </a:rPr>
              <a:t>maart-september 2020</a:t>
            </a:r>
          </a:p>
          <a:p>
            <a:pPr marL="0" indent="0">
              <a:buNone/>
            </a:pPr>
            <a:r>
              <a:rPr lang="nl-NL" altLang="nl-NL" dirty="0">
                <a:latin typeface="Tahoma" panose="020B0604030504040204" pitchFamily="34" charset="0"/>
                <a:ea typeface="ＭＳ Ｐゴシック" panose="020B0600070205080204" pitchFamily="34" charset="-128"/>
              </a:rPr>
              <a:t>Bronnen programma Aan de Slag e.a., gesprekken met experts</a:t>
            </a:r>
          </a:p>
          <a:p>
            <a:pPr marL="0" indent="0">
              <a:buNone/>
            </a:pPr>
            <a:r>
              <a:rPr lang="nl-NL" altLang="nl-NL" dirty="0">
                <a:latin typeface="Tahoma" panose="020B0604030504040204" pitchFamily="34" charset="0"/>
                <a:ea typeface="ＭＳ Ｐゴシック" panose="020B0600070205080204" pitchFamily="34" charset="-128"/>
              </a:rPr>
              <a:t>Opzet Handreiking en checklist, vaststelling Stuurgroep</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solidFill>
                  <a:srgbClr val="E11E2D"/>
                </a:solidFill>
                <a:latin typeface="Tahoma" panose="020B0604030504040204" pitchFamily="34" charset="0"/>
                <a:ea typeface="ＭＳ Ｐゴシック" panose="020B0600070205080204" pitchFamily="34" charset="-128"/>
              </a:rPr>
              <a:t>oktober-november 2020</a:t>
            </a:r>
          </a:p>
          <a:p>
            <a:pPr marL="0" indent="0">
              <a:buNone/>
            </a:pPr>
            <a:r>
              <a:rPr lang="nl-NL" altLang="nl-NL" dirty="0">
                <a:latin typeface="Tahoma" panose="020B0604030504040204" pitchFamily="34" charset="0"/>
                <a:ea typeface="ＭＳ Ｐゴシック" panose="020B0600070205080204" pitchFamily="34" charset="-128"/>
              </a:rPr>
              <a:t>Toetsen in Veldwerk Regio Utrecht (oktober-november 2020)</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solidFill>
                  <a:srgbClr val="E11E2D"/>
                </a:solidFill>
                <a:latin typeface="Tahoma" panose="020B0604030504040204" pitchFamily="34" charset="0"/>
                <a:ea typeface="ＭＳ Ｐゴシック" panose="020B0600070205080204" pitchFamily="34" charset="-128"/>
              </a:rPr>
              <a:t>november-december 2020</a:t>
            </a: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rPr>
              <a:t>Schrijffase Handreiking en checklist </a:t>
            </a:r>
          </a:p>
          <a:p>
            <a:pPr marL="0" indent="0">
              <a:buNone/>
            </a:pPr>
            <a:r>
              <a:rPr lang="nl-NL" altLang="nl-NL" dirty="0">
                <a:latin typeface="Tahoma" panose="020B0604030504040204" pitchFamily="34" charset="0"/>
                <a:ea typeface="ＭＳ Ｐゴシック" panose="020B0600070205080204" pitchFamily="34" charset="-128"/>
              </a:rPr>
              <a:t>Review door Klankbordgroep van de koepelorganisaties:</a:t>
            </a:r>
          </a:p>
          <a:p>
            <a:pPr marL="0" indent="0">
              <a:buNone/>
            </a:pPr>
            <a:r>
              <a:rPr lang="nl-NL" altLang="nl-NL" dirty="0">
                <a:latin typeface="Tahoma" panose="020B0604030504040204" pitchFamily="34" charset="0"/>
                <a:ea typeface="ＭＳ Ｐゴシック" panose="020B0600070205080204" pitchFamily="34" charset="-128"/>
              </a:rPr>
              <a:t>  VNG, IPO, UvW, IFV, Omgevingsdienst NL, BRAIN, i.v.t. GGD-GHOR NL</a:t>
            </a:r>
          </a:p>
          <a:p>
            <a:pPr marL="0" indent="0">
              <a:buNone/>
            </a:pP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solidFill>
                  <a:srgbClr val="E11E2D"/>
                </a:solidFill>
                <a:latin typeface="Tahoma" panose="020B0604030504040204" pitchFamily="34" charset="0"/>
                <a:ea typeface="ＭＳ Ｐゴシック" panose="020B0600070205080204" pitchFamily="34" charset="-128"/>
              </a:rPr>
              <a:t>eerste kwartaal 2021</a:t>
            </a:r>
            <a:endParaRPr lang="nl-NL" altLang="nl-NL" dirty="0">
              <a:latin typeface="Tahoma" panose="020B0604030504040204" pitchFamily="34" charset="0"/>
              <a:ea typeface="ＭＳ Ｐゴシック" panose="020B0600070205080204" pitchFamily="34" charset="-128"/>
            </a:endParaRPr>
          </a:p>
          <a:p>
            <a:pPr marL="0" indent="0">
              <a:buNone/>
            </a:pPr>
            <a:r>
              <a:rPr lang="nl-NL" altLang="nl-NL" dirty="0">
                <a:latin typeface="Tahoma" panose="020B0604030504040204" pitchFamily="34" charset="0"/>
                <a:ea typeface="ＭＳ Ｐゴシック" panose="020B0600070205080204" pitchFamily="34" charset="-128"/>
              </a:rPr>
              <a:t>Vaststelling Stuurgroep en communicatie</a:t>
            </a:r>
          </a:p>
        </p:txBody>
      </p:sp>
      <p:sp>
        <p:nvSpPr>
          <p:cNvPr id="69636" name="Tijdelijke aanduiding voor datum 3">
            <a:extLst>
              <a:ext uri="{FF2B5EF4-FFF2-40B4-BE49-F238E27FC236}">
                <a16:creationId xmlns:a16="http://schemas.microsoft.com/office/drawing/2014/main" id="{8CEB4A4F-036B-4237-B52E-F7637EF4C51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nl-NL" altLang="nl-NL" dirty="0">
                <a:solidFill>
                  <a:srgbClr val="898989"/>
                </a:solidFill>
                <a:latin typeface="Tahoma" panose="020B0604030504040204" pitchFamily="34" charset="0"/>
              </a:rPr>
              <a:t>17 september 2020</a:t>
            </a:r>
          </a:p>
        </p:txBody>
      </p:sp>
      <p:sp>
        <p:nvSpPr>
          <p:cNvPr id="5" name="Tijdelijke aanduiding voor voettekst 4">
            <a:extLst>
              <a:ext uri="{FF2B5EF4-FFF2-40B4-BE49-F238E27FC236}">
                <a16:creationId xmlns:a16="http://schemas.microsoft.com/office/drawing/2014/main" id="{4CC65F10-2419-4D1C-B82D-723C266E6E48}"/>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69638" name="Tijdelijke aanduiding voor dianummer 5">
            <a:extLst>
              <a:ext uri="{FF2B5EF4-FFF2-40B4-BE49-F238E27FC236}">
                <a16:creationId xmlns:a16="http://schemas.microsoft.com/office/drawing/2014/main" id="{550B3AA8-1BFC-4854-9BFF-2D1264C11CF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C74889-C859-4F38-9496-4E85CDDC6481}" type="slidenum">
              <a:rPr lang="nl-NL" altLang="nl-NL" smtClean="0">
                <a:solidFill>
                  <a:srgbClr val="898989"/>
                </a:solidFill>
                <a:latin typeface="Tahoma" panose="020B0604030504040204" pitchFamily="34" charset="0"/>
              </a:rPr>
              <a:pPr/>
              <a:t>5</a:t>
            </a:fld>
            <a:endParaRPr lang="nl-NL" altLang="nl-NL">
              <a:solidFill>
                <a:srgbClr val="898989"/>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4" end="4"/>
                                            </p:txEl>
                                          </p:spTgt>
                                        </p:tgtEl>
                                        <p:attrNameLst>
                                          <p:attrName>style.visibility</p:attrName>
                                        </p:attrNameLst>
                                      </p:cBhvr>
                                      <p:to>
                                        <p:strVal val="visible"/>
                                      </p:to>
                                    </p:set>
                                    <p:animEffect transition="in" filter="fade">
                                      <p:cBhvr>
                                        <p:cTn id="7" dur="1000"/>
                                        <p:tgtEl>
                                          <p:spTgt spid="6963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9635">
                                            <p:txEl>
                                              <p:pRg st="5" end="5"/>
                                            </p:txEl>
                                          </p:spTgt>
                                        </p:tgtEl>
                                        <p:attrNameLst>
                                          <p:attrName>style.visibility</p:attrName>
                                        </p:attrNameLst>
                                      </p:cBhvr>
                                      <p:to>
                                        <p:strVal val="visible"/>
                                      </p:to>
                                    </p:set>
                                    <p:animEffect transition="in" filter="fade">
                                      <p:cBhvr>
                                        <p:cTn id="10" dur="1000"/>
                                        <p:tgtEl>
                                          <p:spTgt spid="6963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635">
                                            <p:txEl>
                                              <p:pRg st="7" end="7"/>
                                            </p:txEl>
                                          </p:spTgt>
                                        </p:tgtEl>
                                        <p:attrNameLst>
                                          <p:attrName>style.visibility</p:attrName>
                                        </p:attrNameLst>
                                      </p:cBhvr>
                                      <p:to>
                                        <p:strVal val="visible"/>
                                      </p:to>
                                    </p:set>
                                    <p:animEffect transition="in" filter="fade">
                                      <p:cBhvr>
                                        <p:cTn id="15" dur="1000"/>
                                        <p:tgtEl>
                                          <p:spTgt spid="69635">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9635">
                                            <p:txEl>
                                              <p:pRg st="8" end="8"/>
                                            </p:txEl>
                                          </p:spTgt>
                                        </p:tgtEl>
                                        <p:attrNameLst>
                                          <p:attrName>style.visibility</p:attrName>
                                        </p:attrNameLst>
                                      </p:cBhvr>
                                      <p:to>
                                        <p:strVal val="visible"/>
                                      </p:to>
                                    </p:set>
                                    <p:animEffect transition="in" filter="fade">
                                      <p:cBhvr>
                                        <p:cTn id="18" dur="1000"/>
                                        <p:tgtEl>
                                          <p:spTgt spid="69635">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9635">
                                            <p:txEl>
                                              <p:pRg st="9" end="9"/>
                                            </p:txEl>
                                          </p:spTgt>
                                        </p:tgtEl>
                                        <p:attrNameLst>
                                          <p:attrName>style.visibility</p:attrName>
                                        </p:attrNameLst>
                                      </p:cBhvr>
                                      <p:to>
                                        <p:strVal val="visible"/>
                                      </p:to>
                                    </p:set>
                                    <p:animEffect transition="in" filter="fade">
                                      <p:cBhvr>
                                        <p:cTn id="21" dur="1000"/>
                                        <p:tgtEl>
                                          <p:spTgt spid="69635">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9635">
                                            <p:txEl>
                                              <p:pRg st="10" end="10"/>
                                            </p:txEl>
                                          </p:spTgt>
                                        </p:tgtEl>
                                        <p:attrNameLst>
                                          <p:attrName>style.visibility</p:attrName>
                                        </p:attrNameLst>
                                      </p:cBhvr>
                                      <p:to>
                                        <p:strVal val="visible"/>
                                      </p:to>
                                    </p:set>
                                    <p:animEffect transition="in" filter="fade">
                                      <p:cBhvr>
                                        <p:cTn id="24" dur="1000"/>
                                        <p:tgtEl>
                                          <p:spTgt spid="69635">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9635">
                                            <p:txEl>
                                              <p:pRg st="12" end="12"/>
                                            </p:txEl>
                                          </p:spTgt>
                                        </p:tgtEl>
                                        <p:attrNameLst>
                                          <p:attrName>style.visibility</p:attrName>
                                        </p:attrNameLst>
                                      </p:cBhvr>
                                      <p:to>
                                        <p:strVal val="visible"/>
                                      </p:to>
                                    </p:set>
                                    <p:animEffect transition="in" filter="fade">
                                      <p:cBhvr>
                                        <p:cTn id="29" dur="1000"/>
                                        <p:tgtEl>
                                          <p:spTgt spid="69635">
                                            <p:txEl>
                                              <p:pRg st="12" end="1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9635">
                                            <p:txEl>
                                              <p:pRg st="13" end="13"/>
                                            </p:txEl>
                                          </p:spTgt>
                                        </p:tgtEl>
                                        <p:attrNameLst>
                                          <p:attrName>style.visibility</p:attrName>
                                        </p:attrNameLst>
                                      </p:cBhvr>
                                      <p:to>
                                        <p:strVal val="visible"/>
                                      </p:to>
                                    </p:set>
                                    <p:animEffect transition="in" filter="fade">
                                      <p:cBhvr>
                                        <p:cTn id="32" dur="1000"/>
                                        <p:tgtEl>
                                          <p:spTgt spid="6963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3825" y="470304"/>
            <a:ext cx="1505418" cy="11384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182" y="1939408"/>
            <a:ext cx="1616434" cy="939992"/>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962" y="3961371"/>
            <a:ext cx="1124440" cy="1126209"/>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029" y="5578093"/>
            <a:ext cx="1063150" cy="1063150"/>
          </a:xfrm>
          <a:prstGeom prst="rect">
            <a:avLst/>
          </a:prstGeom>
        </p:spPr>
      </p:pic>
      <p:pic>
        <p:nvPicPr>
          <p:cNvPr id="14" name="Afbeelding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0284" y="4088661"/>
            <a:ext cx="3050519" cy="828945"/>
          </a:xfrm>
          <a:prstGeom prst="rect">
            <a:avLst/>
          </a:prstGeom>
        </p:spPr>
      </p:pic>
      <p:cxnSp>
        <p:nvCxnSpPr>
          <p:cNvPr id="29" name="Rechte verbindingslijn 28"/>
          <p:cNvCxnSpPr>
            <a:cxnSpLocks/>
          </p:cNvCxnSpPr>
          <p:nvPr/>
        </p:nvCxnSpPr>
        <p:spPr>
          <a:xfrm flipH="1">
            <a:off x="4117604" y="1608776"/>
            <a:ext cx="55688" cy="38313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a:cxnSpLocks/>
          </p:cNvCxnSpPr>
          <p:nvPr/>
        </p:nvCxnSpPr>
        <p:spPr>
          <a:xfrm flipV="1">
            <a:off x="2073762" y="1608776"/>
            <a:ext cx="2043842" cy="2667831"/>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a:cxnSpLocks/>
          </p:cNvCxnSpPr>
          <p:nvPr/>
        </p:nvCxnSpPr>
        <p:spPr>
          <a:xfrm flipV="1">
            <a:off x="1962402" y="1331089"/>
            <a:ext cx="1475735" cy="77550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a:cxnSpLocks/>
          </p:cNvCxnSpPr>
          <p:nvPr/>
        </p:nvCxnSpPr>
        <p:spPr>
          <a:xfrm flipH="1" flipV="1">
            <a:off x="4649179" y="1608776"/>
            <a:ext cx="1209757" cy="255025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a:cxnSpLocks/>
          </p:cNvCxnSpPr>
          <p:nvPr/>
        </p:nvCxnSpPr>
        <p:spPr>
          <a:xfrm flipV="1">
            <a:off x="1994978" y="2384279"/>
            <a:ext cx="4100569" cy="3719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itel 1">
            <a:extLst>
              <a:ext uri="{FF2B5EF4-FFF2-40B4-BE49-F238E27FC236}">
                <a16:creationId xmlns:a16="http://schemas.microsoft.com/office/drawing/2014/main" id="{7EA751A8-C132-4FF8-882C-DBDEBB49EE10}"/>
              </a:ext>
            </a:extLst>
          </p:cNvPr>
          <p:cNvSpPr txBox="1">
            <a:spLocks/>
          </p:cNvSpPr>
          <p:nvPr/>
        </p:nvSpPr>
        <p:spPr bwMode="auto">
          <a:xfrm>
            <a:off x="131734" y="88059"/>
            <a:ext cx="8229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Veldwerk oktober-november</a:t>
            </a:r>
          </a:p>
        </p:txBody>
      </p:sp>
      <p:pic>
        <p:nvPicPr>
          <p:cNvPr id="3" name="Afbeelding 2">
            <a:extLst>
              <a:ext uri="{FF2B5EF4-FFF2-40B4-BE49-F238E27FC236}">
                <a16:creationId xmlns:a16="http://schemas.microsoft.com/office/drawing/2014/main" id="{EEF3D419-3F17-4C07-B929-BD5B54767327}"/>
              </a:ext>
            </a:extLst>
          </p:cNvPr>
          <p:cNvPicPr>
            <a:picLocks noChangeAspect="1"/>
          </p:cNvPicPr>
          <p:nvPr/>
        </p:nvPicPr>
        <p:blipFill>
          <a:blip r:embed="rId7"/>
          <a:stretch>
            <a:fillRect/>
          </a:stretch>
        </p:blipFill>
        <p:spPr>
          <a:xfrm>
            <a:off x="6151235" y="1820432"/>
            <a:ext cx="1868684" cy="948908"/>
          </a:xfrm>
          <a:prstGeom prst="rect">
            <a:avLst/>
          </a:prstGeom>
        </p:spPr>
      </p:pic>
      <p:cxnSp>
        <p:nvCxnSpPr>
          <p:cNvPr id="23" name="Rechte verbindingslijn 22"/>
          <p:cNvCxnSpPr>
            <a:cxnSpLocks/>
          </p:cNvCxnSpPr>
          <p:nvPr/>
        </p:nvCxnSpPr>
        <p:spPr>
          <a:xfrm>
            <a:off x="4999243" y="1406470"/>
            <a:ext cx="1144036" cy="63086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4401749D-FD65-4A84-9EC7-0FC68E824DAB}"/>
              </a:ext>
            </a:extLst>
          </p:cNvPr>
          <p:cNvCxnSpPr>
            <a:cxnSpLocks/>
          </p:cNvCxnSpPr>
          <p:nvPr/>
        </p:nvCxnSpPr>
        <p:spPr>
          <a:xfrm flipH="1" flipV="1">
            <a:off x="2147617" y="2879400"/>
            <a:ext cx="3557504" cy="139720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A71D11E2-08B9-415E-B90B-458E9A2098C1}"/>
              </a:ext>
            </a:extLst>
          </p:cNvPr>
          <p:cNvCxnSpPr>
            <a:cxnSpLocks/>
          </p:cNvCxnSpPr>
          <p:nvPr/>
        </p:nvCxnSpPr>
        <p:spPr>
          <a:xfrm flipH="1" flipV="1">
            <a:off x="1807277" y="2926572"/>
            <a:ext cx="2196000" cy="251352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FEAE15FF-B88E-4EC8-9873-9D1324ABB5DB}"/>
              </a:ext>
            </a:extLst>
          </p:cNvPr>
          <p:cNvCxnSpPr>
            <a:cxnSpLocks/>
          </p:cNvCxnSpPr>
          <p:nvPr/>
        </p:nvCxnSpPr>
        <p:spPr>
          <a:xfrm>
            <a:off x="1758367" y="5028654"/>
            <a:ext cx="1735458" cy="54943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9A6B253F-85B1-4B62-B4FF-2F11FF8C775F}"/>
              </a:ext>
            </a:extLst>
          </p:cNvPr>
          <p:cNvCxnSpPr>
            <a:cxnSpLocks/>
          </p:cNvCxnSpPr>
          <p:nvPr/>
        </p:nvCxnSpPr>
        <p:spPr>
          <a:xfrm>
            <a:off x="1339399" y="2937275"/>
            <a:ext cx="60783" cy="91709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29E8EEA2-D6CD-4F42-BA63-F08464EBECC2}"/>
              </a:ext>
            </a:extLst>
          </p:cNvPr>
          <p:cNvCxnSpPr>
            <a:cxnSpLocks/>
          </p:cNvCxnSpPr>
          <p:nvPr/>
        </p:nvCxnSpPr>
        <p:spPr>
          <a:xfrm flipH="1">
            <a:off x="4741383" y="4827111"/>
            <a:ext cx="1117553" cy="88897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Ovaal 50">
            <a:extLst>
              <a:ext uri="{FF2B5EF4-FFF2-40B4-BE49-F238E27FC236}">
                <a16:creationId xmlns:a16="http://schemas.microsoft.com/office/drawing/2014/main" id="{EF395B36-264C-4520-8720-69CBB058225E}"/>
              </a:ext>
            </a:extLst>
          </p:cNvPr>
          <p:cNvSpPr/>
          <p:nvPr/>
        </p:nvSpPr>
        <p:spPr>
          <a:xfrm rot="20552652">
            <a:off x="1009437" y="818305"/>
            <a:ext cx="5856444" cy="5401709"/>
          </a:xfrm>
          <a:prstGeom prst="ellipse">
            <a:avLst/>
          </a:prstGeom>
          <a:solidFill>
            <a:schemeClr val="tx2">
              <a:lumMod val="20000"/>
              <a:lumOff val="8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1500" dirty="0">
                <a:solidFill>
                  <a:schemeClr val="lt1">
                    <a:alpha val="60000"/>
                  </a:schemeClr>
                </a:solidFill>
                <a:latin typeface="Arial Black" panose="020B0A04020102020204" pitchFamily="34" charset="0"/>
              </a:rPr>
              <a:t>DSO</a:t>
            </a:r>
          </a:p>
        </p:txBody>
      </p:sp>
    </p:spTree>
    <p:extLst>
      <p:ext uri="{BB962C8B-B14F-4D97-AF65-F5344CB8AC3E}">
        <p14:creationId xmlns:p14="http://schemas.microsoft.com/office/powerpoint/2010/main" val="35460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outVertical)">
                                      <p:cBhvr>
                                        <p:cTn id="7" dur="1000"/>
                                        <p:tgtEl>
                                          <p:spTgt spid="40"/>
                                        </p:tgtEl>
                                      </p:cBhvr>
                                    </p:animEffect>
                                  </p:childTnLst>
                                </p:cTn>
                              </p:par>
                              <p:par>
                                <p:cTn id="8" presetID="16" presetClass="entr" presetSubtype="37"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outVertical)">
                                      <p:cBhvr>
                                        <p:cTn id="10" dur="1000"/>
                                        <p:tgtEl>
                                          <p:spTgt spid="32"/>
                                        </p:tgtEl>
                                      </p:cBhvr>
                                    </p:animEffect>
                                  </p:childTnLst>
                                </p:cTn>
                              </p:par>
                              <p:par>
                                <p:cTn id="11" presetID="16" presetClass="entr" presetSubtype="37"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outVertical)">
                                      <p:cBhvr>
                                        <p:cTn id="13" dur="1000"/>
                                        <p:tgtEl>
                                          <p:spTgt spid="43"/>
                                        </p:tgtEl>
                                      </p:cBhvr>
                                    </p:animEffect>
                                  </p:childTnLst>
                                </p:cTn>
                              </p:par>
                              <p:par>
                                <p:cTn id="14" presetID="16" presetClass="entr" presetSubtype="37"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outVertical)">
                                      <p:cBhvr>
                                        <p:cTn id="16" dur="1000"/>
                                        <p:tgtEl>
                                          <p:spTgt spid="38"/>
                                        </p:tgtEl>
                                      </p:cBhvr>
                                    </p:animEffect>
                                  </p:childTnLst>
                                </p:cTn>
                              </p:par>
                              <p:par>
                                <p:cTn id="17" presetID="16" presetClass="entr" presetSubtype="37"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outVertical)">
                                      <p:cBhvr>
                                        <p:cTn id="19" dur="1000"/>
                                        <p:tgtEl>
                                          <p:spTgt spid="35"/>
                                        </p:tgtEl>
                                      </p:cBhvr>
                                    </p:animEffect>
                                  </p:childTnLst>
                                </p:cTn>
                              </p:par>
                              <p:par>
                                <p:cTn id="20" presetID="16" presetClass="entr" presetSubtype="37"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arn(outVertical)">
                                      <p:cBhvr>
                                        <p:cTn id="22" dur="1000"/>
                                        <p:tgtEl>
                                          <p:spTgt spid="47"/>
                                        </p:tgtEl>
                                      </p:cBhvr>
                                    </p:animEffect>
                                  </p:childTnLst>
                                </p:cTn>
                              </p:par>
                              <p:par>
                                <p:cTn id="23" presetID="16" presetClass="entr" presetSubtype="37"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outVertical)">
                                      <p:cBhvr>
                                        <p:cTn id="25" dur="1000"/>
                                        <p:tgtEl>
                                          <p:spTgt spid="39"/>
                                        </p:tgtEl>
                                      </p:cBhvr>
                                    </p:animEffect>
                                  </p:childTnLst>
                                </p:cTn>
                              </p:par>
                              <p:par>
                                <p:cTn id="26" presetID="16" presetClass="entr" presetSubtype="37"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outVertical)">
                                      <p:cBhvr>
                                        <p:cTn id="28" dur="1000"/>
                                        <p:tgtEl>
                                          <p:spTgt spid="41"/>
                                        </p:tgtEl>
                                      </p:cBhvr>
                                    </p:animEffect>
                                  </p:childTnLst>
                                </p:cTn>
                              </p:par>
                              <p:par>
                                <p:cTn id="29" presetID="16" presetClass="entr" presetSubtype="4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outHorizontal)">
                                      <p:cBhvr>
                                        <p:cTn id="31" dur="1000"/>
                                        <p:tgtEl>
                                          <p:spTgt spid="29"/>
                                        </p:tgtEl>
                                      </p:cBhvr>
                                    </p:animEffect>
                                  </p:childTnLst>
                                </p:cTn>
                              </p:par>
                              <p:par>
                                <p:cTn id="32" presetID="16" presetClass="entr" presetSubtype="37"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outVertical)">
                                      <p:cBhvr>
                                        <p:cTn id="34" dur="1000"/>
                                        <p:tgtEl>
                                          <p:spTgt spid="36"/>
                                        </p:tgtEl>
                                      </p:cBhvr>
                                    </p:animEffect>
                                  </p:childTnLst>
                                </p:cTn>
                              </p:par>
                              <p:par>
                                <p:cTn id="35" presetID="16" presetClass="entr" presetSubtype="37"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outVertical)">
                                      <p:cBhvr>
                                        <p:cTn id="37" dur="1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circle(out)">
                                      <p:cBhvr>
                                        <p:cTn id="4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16387" name="Tijdelijke aanduiding voor inhoud 2">
            <a:extLst>
              <a:ext uri="{FF2B5EF4-FFF2-40B4-BE49-F238E27FC236}">
                <a16:creationId xmlns:a16="http://schemas.microsoft.com/office/drawing/2014/main" id="{F77601B4-64AF-4E94-B154-C347DE6F51BB}"/>
              </a:ext>
            </a:extLst>
          </p:cNvPr>
          <p:cNvSpPr>
            <a:spLocks noGrp="1"/>
          </p:cNvSpPr>
          <p:nvPr>
            <p:ph idx="1"/>
          </p:nvPr>
        </p:nvSpPr>
        <p:spPr>
          <a:xfrm>
            <a:off x="457200" y="2007031"/>
            <a:ext cx="8229600" cy="4119132"/>
          </a:xfrm>
        </p:spPr>
        <p:txBody>
          <a:bodyPr/>
          <a:lstStyle/>
          <a:p>
            <a:pPr marL="457200" indent="-457200">
              <a:lnSpc>
                <a:spcPct val="200000"/>
              </a:lnSpc>
              <a:buFont typeface="+mj-lt"/>
              <a:buAutoNum type="alphaUcPeriod"/>
              <a:defRPr/>
            </a:pPr>
            <a:r>
              <a:rPr lang="nl-NL" dirty="0">
                <a:solidFill>
                  <a:prstClr val="black"/>
                </a:solidFill>
              </a:rPr>
              <a:t>Hoe pakken we het aan en wat is de planning?</a:t>
            </a:r>
          </a:p>
          <a:p>
            <a:pPr marL="457200" indent="-457200">
              <a:lnSpc>
                <a:spcPct val="200000"/>
              </a:lnSpc>
              <a:buFont typeface="+mj-lt"/>
              <a:buAutoNum type="alphaUcPeriod"/>
              <a:defRPr/>
            </a:pPr>
            <a:r>
              <a:rPr lang="nl-NL" b="1" dirty="0">
                <a:solidFill>
                  <a:prstClr val="black"/>
                </a:solidFill>
              </a:rPr>
              <a:t>Wat zijn we landelijk al tegengekomen (in vogelvlucht)?</a:t>
            </a:r>
          </a:p>
          <a:p>
            <a:pPr marL="457200" indent="-457200">
              <a:lnSpc>
                <a:spcPct val="200000"/>
              </a:lnSpc>
              <a:buFont typeface="+mj-lt"/>
              <a:buAutoNum type="alphaUcPeriod"/>
              <a:defRPr/>
            </a:pPr>
            <a:r>
              <a:rPr lang="nl-NL" dirty="0">
                <a:solidFill>
                  <a:prstClr val="black"/>
                </a:solidFill>
              </a:rPr>
              <a:t>Wat komt er op hoofdlijnen in de Handreiking? </a:t>
            </a:r>
          </a:p>
          <a:p>
            <a:pPr marL="457200" indent="-457200">
              <a:lnSpc>
                <a:spcPct val="200000"/>
              </a:lnSpc>
              <a:buFont typeface="+mj-lt"/>
              <a:buAutoNum type="alphaUcPeriod"/>
              <a:defRPr/>
            </a:pPr>
            <a:r>
              <a:rPr lang="nl-NL" dirty="0">
                <a:solidFill>
                  <a:prstClr val="black"/>
                </a:solidFill>
              </a:rPr>
              <a:t>Waar kunt ú mee helpen?</a:t>
            </a:r>
          </a:p>
          <a:p>
            <a:pPr marL="457200" indent="-457200">
              <a:buFont typeface="+mj-lt"/>
              <a:buAutoNum type="alphaUcPeriod"/>
              <a:defRPr/>
            </a:pPr>
            <a:endParaRPr lang="nl-NL" dirty="0">
              <a:solidFill>
                <a:prstClr val="black"/>
              </a:solidFill>
            </a:endParaRPr>
          </a:p>
          <a:p>
            <a:pPr marL="0" indent="0">
              <a:buNone/>
              <a:defRPr/>
            </a:pPr>
            <a:endParaRPr lang="nl-NL" dirty="0">
              <a:solidFill>
                <a:prstClr val="black"/>
              </a:solidFill>
            </a:endParaRPr>
          </a:p>
          <a:p>
            <a:pPr>
              <a:defRPr/>
            </a:pPr>
            <a:endParaRPr lang="nl-NL" dirty="0">
              <a:solidFill>
                <a:prstClr val="black"/>
              </a:solidFill>
            </a:endParaRPr>
          </a:p>
          <a:p>
            <a:pPr marL="457200" indent="-457200">
              <a:buFont typeface="Calibri" panose="020F0502020204030204" pitchFamily="34" charset="0"/>
              <a:buAutoNum type="arabicPeriod"/>
              <a:defRPr/>
            </a:pPr>
            <a:endParaRPr lang="nl-NL" altLang="nl-NL" dirty="0">
              <a:latin typeface="Tahoma" panose="020B0604030504040204" pitchFamily="34" charset="0"/>
              <a:ea typeface="ＭＳ Ｐゴシック" panose="020B0600070205080204" pitchFamily="34" charset="-128"/>
            </a:endParaRPr>
          </a:p>
        </p:txBody>
      </p:sp>
      <p:sp>
        <p:nvSpPr>
          <p:cNvPr id="44036" name="Tijdelijke aanduiding voor datum 3">
            <a:extLst>
              <a:ext uri="{FF2B5EF4-FFF2-40B4-BE49-F238E27FC236}">
                <a16:creationId xmlns:a16="http://schemas.microsoft.com/office/drawing/2014/main" id="{21D70C99-118E-433A-B8B9-F426DF8BFC8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r>
              <a:rPr lang="nl-NL" altLang="nl-NL" sz="1200">
                <a:solidFill>
                  <a:srgbClr val="898989"/>
                </a:solidFill>
              </a:rPr>
              <a:t>18 juni 2020</a:t>
            </a:r>
          </a:p>
        </p:txBody>
      </p:sp>
      <p:sp>
        <p:nvSpPr>
          <p:cNvPr id="5" name="Tijdelijke aanduiding voor voettekst 4">
            <a:extLst>
              <a:ext uri="{FF2B5EF4-FFF2-40B4-BE49-F238E27FC236}">
                <a16:creationId xmlns:a16="http://schemas.microsoft.com/office/drawing/2014/main" id="{946FCF1B-3AC5-475D-980B-1FCFD622F819}"/>
              </a:ext>
            </a:extLst>
          </p:cNvPr>
          <p:cNvSpPr>
            <a:spLocks noGrp="1"/>
          </p:cNvSpPr>
          <p:nvPr>
            <p:ph type="ftr" sz="quarter" idx="11"/>
          </p:nvPr>
        </p:nvSpPr>
        <p:spPr/>
        <p:txBody>
          <a:bodyPr/>
          <a:lstStyle/>
          <a:p>
            <a:pPr>
              <a:defRPr/>
            </a:pPr>
            <a:r>
              <a:rPr lang="nl-NL" dirty="0">
                <a:solidFill>
                  <a:prstClr val="black">
                    <a:tint val="75000"/>
                  </a:prstClr>
                </a:solidFill>
              </a:rPr>
              <a:t>VNG Archiefcommissie </a:t>
            </a:r>
          </a:p>
        </p:txBody>
      </p:sp>
      <p:sp>
        <p:nvSpPr>
          <p:cNvPr id="44038" name="Tijdelijke aanduiding voor dianummer 5">
            <a:extLst>
              <a:ext uri="{FF2B5EF4-FFF2-40B4-BE49-F238E27FC236}">
                <a16:creationId xmlns:a16="http://schemas.microsoft.com/office/drawing/2014/main" id="{E4D013B7-89B9-4321-932E-7996BFEDA6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fld id="{99EA4F3C-B818-4870-A69F-94C4E240845F}" type="slidenum">
              <a:rPr lang="nl-NL" altLang="nl-NL" sz="1200" smtClean="0">
                <a:solidFill>
                  <a:srgbClr val="898989"/>
                </a:solidFill>
              </a:rPr>
              <a:pPr>
                <a:spcBef>
                  <a:spcPct val="0"/>
                </a:spcBef>
                <a:buFontTx/>
                <a:buNone/>
              </a:pPr>
              <a:t>7</a:t>
            </a:fld>
            <a:endParaRPr lang="nl-NL" altLang="nl-NL" sz="1200">
              <a:solidFill>
                <a:srgbClr val="898989"/>
              </a:solidFill>
            </a:endParaRPr>
          </a:p>
        </p:txBody>
      </p:sp>
    </p:spTree>
    <p:extLst>
      <p:ext uri="{BB962C8B-B14F-4D97-AF65-F5344CB8AC3E}">
        <p14:creationId xmlns:p14="http://schemas.microsoft.com/office/powerpoint/2010/main" val="168280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7AC4CF4D-3CDA-487C-8D79-505602F43FC2}"/>
              </a:ext>
            </a:extLst>
          </p:cNvPr>
          <p:cNvSpPr>
            <a:spLocks noGrp="1"/>
          </p:cNvSpPr>
          <p:nvPr>
            <p:ph type="title"/>
          </p:nvPr>
        </p:nvSpPr>
        <p:spPr>
          <a:xfrm>
            <a:off x="100740" y="-2960"/>
            <a:ext cx="8686800" cy="597786"/>
          </a:xfrm>
        </p:spPr>
        <p:txBody>
          <a:bodyPr>
            <a:normAutofit/>
          </a:bodyPr>
          <a:lstStyle/>
          <a:p>
            <a:r>
              <a:rPr lang="nl-NL" altLang="nl-NL" dirty="0" err="1">
                <a:latin typeface="Tahoma" panose="020B0604030504040204" pitchFamily="34" charset="0"/>
                <a:ea typeface="ＭＳ Ｐゴシック" panose="020B0600070205080204" pitchFamily="34" charset="-128"/>
                <a:cs typeface="Tahoma" panose="020B0604030504040204" pitchFamily="34" charset="0"/>
              </a:rPr>
              <a:t>Kaderstellend</a:t>
            </a:r>
            <a:r>
              <a:rPr lang="nl-NL" altLang="nl-NL" dirty="0">
                <a:latin typeface="Tahoma" panose="020B0604030504040204" pitchFamily="34" charset="0"/>
                <a:ea typeface="ＭＳ Ｐゴシック" panose="020B0600070205080204" pitchFamily="34" charset="-128"/>
                <a:cs typeface="Tahoma" panose="020B0604030504040204" pitchFamily="34" charset="0"/>
              </a:rPr>
              <a:t> binnen DSO</a:t>
            </a: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2771" name="Tijdelijke aanduiding voor datum 3">
            <a:extLst>
              <a:ext uri="{FF2B5EF4-FFF2-40B4-BE49-F238E27FC236}">
                <a16:creationId xmlns:a16="http://schemas.microsoft.com/office/drawing/2014/main" id="{5E6C66F0-4ACA-4B30-A459-67F83EC5CAC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r>
              <a:rPr lang="nl-NL" altLang="nl-NL" sz="1200" dirty="0">
                <a:solidFill>
                  <a:srgbClr val="898989"/>
                </a:solidFill>
              </a:rPr>
              <a:t>17 september 2020</a:t>
            </a:r>
          </a:p>
        </p:txBody>
      </p:sp>
      <p:sp>
        <p:nvSpPr>
          <p:cNvPr id="5" name="Tijdelijke aanduiding voor voettekst 4">
            <a:extLst>
              <a:ext uri="{FF2B5EF4-FFF2-40B4-BE49-F238E27FC236}">
                <a16:creationId xmlns:a16="http://schemas.microsoft.com/office/drawing/2014/main" id="{0AC24F55-1F3B-4345-A344-C99533D8618D}"/>
              </a:ext>
            </a:extLst>
          </p:cNvPr>
          <p:cNvSpPr>
            <a:spLocks noGrp="1"/>
          </p:cNvSpPr>
          <p:nvPr>
            <p:ph type="ftr" sz="quarter" idx="11"/>
          </p:nvPr>
        </p:nvSpPr>
        <p:spPr/>
        <p:txBody>
          <a:bodyPr/>
          <a:lstStyle/>
          <a:p>
            <a:pPr>
              <a:defRPr/>
            </a:pPr>
            <a:r>
              <a:rPr lang="nl-NL">
                <a:solidFill>
                  <a:prstClr val="black">
                    <a:tint val="75000"/>
                  </a:prstClr>
                </a:solidFill>
              </a:rPr>
              <a:t>Provero bijeenkomst </a:t>
            </a:r>
          </a:p>
        </p:txBody>
      </p:sp>
      <p:sp>
        <p:nvSpPr>
          <p:cNvPr id="32773" name="Tijdelijke aanduiding voor dianummer 5">
            <a:extLst>
              <a:ext uri="{FF2B5EF4-FFF2-40B4-BE49-F238E27FC236}">
                <a16:creationId xmlns:a16="http://schemas.microsoft.com/office/drawing/2014/main" id="{F138FCBA-5D3F-41B9-A2B2-A937E4CFDCB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fld id="{9040FC18-7D39-40F8-AE37-ED1BC7813774}" type="slidenum">
              <a:rPr lang="nl-NL" altLang="nl-NL" sz="1200" smtClean="0">
                <a:solidFill>
                  <a:srgbClr val="898989"/>
                </a:solidFill>
              </a:rPr>
              <a:pPr>
                <a:spcBef>
                  <a:spcPct val="0"/>
                </a:spcBef>
                <a:buFontTx/>
                <a:buNone/>
              </a:pPr>
              <a:t>8</a:t>
            </a:fld>
            <a:endParaRPr lang="nl-NL" altLang="nl-NL" sz="1200">
              <a:solidFill>
                <a:srgbClr val="898989"/>
              </a:solidFill>
            </a:endParaRPr>
          </a:p>
        </p:txBody>
      </p:sp>
      <p:sp>
        <p:nvSpPr>
          <p:cNvPr id="32774" name="Tijdelijke aanduiding voor inhoud 8">
            <a:extLst>
              <a:ext uri="{FF2B5EF4-FFF2-40B4-BE49-F238E27FC236}">
                <a16:creationId xmlns:a16="http://schemas.microsoft.com/office/drawing/2014/main" id="{301B341F-CA4B-4DCD-9C32-C3A982EC94A8}"/>
              </a:ext>
            </a:extLst>
          </p:cNvPr>
          <p:cNvSpPr>
            <a:spLocks noGrp="1"/>
          </p:cNvSpPr>
          <p:nvPr>
            <p:ph idx="1"/>
          </p:nvPr>
        </p:nvSpPr>
        <p:spPr>
          <a:xfrm>
            <a:off x="457200" y="1092846"/>
            <a:ext cx="8229600" cy="4525963"/>
          </a:xfrm>
        </p:spPr>
        <p:txBody>
          <a:bodyPr/>
          <a:lstStyle/>
          <a:p>
            <a:r>
              <a:rPr lang="nl-NL" altLang="nl-NL" sz="1900" dirty="0">
                <a:latin typeface="Tahoma" panose="020B0604030504040204" pitchFamily="34" charset="0"/>
                <a:ea typeface="ＭＳ Ｐゴシック" panose="020B0600070205080204" pitchFamily="34" charset="-128"/>
              </a:rPr>
              <a:t>De uiteindelijke werking van het DSO inclusief DSO-LV is vastgelegd in </a:t>
            </a:r>
            <a:r>
              <a:rPr lang="nl-NL" altLang="nl-NL" sz="1900" b="1" dirty="0">
                <a:latin typeface="Tahoma" panose="020B0604030504040204" pitchFamily="34" charset="0"/>
                <a:ea typeface="ＭＳ Ｐゴシック" panose="020B0600070205080204" pitchFamily="34" charset="-128"/>
              </a:rPr>
              <a:t>de Visie 2024 – het </a:t>
            </a:r>
            <a:r>
              <a:rPr lang="nl-NL" altLang="nl-NL" sz="1900" b="1" dirty="0">
                <a:solidFill>
                  <a:srgbClr val="E11E2D"/>
                </a:solidFill>
                <a:latin typeface="Tahoma" panose="020B0604030504040204" pitchFamily="34" charset="0"/>
                <a:ea typeface="ＭＳ Ｐゴシック" panose="020B0600070205080204" pitchFamily="34" charset="-128"/>
              </a:rPr>
              <a:t>‘waarom’</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De eisen aan de functionaliteit liggen vast in het </a:t>
            </a:r>
            <a:br>
              <a:rPr lang="nl-NL" altLang="nl-NL" sz="1900" dirty="0">
                <a:latin typeface="Tahoma" panose="020B0604030504040204" pitchFamily="34" charset="0"/>
                <a:ea typeface="ＭＳ Ｐゴシック" panose="020B0600070205080204" pitchFamily="34" charset="-128"/>
              </a:rPr>
            </a:br>
            <a:r>
              <a:rPr lang="nl-NL" altLang="nl-NL" sz="1900" b="1" dirty="0">
                <a:latin typeface="Tahoma" panose="020B0604030504040204" pitchFamily="34" charset="0"/>
                <a:ea typeface="ＭＳ Ｐゴシック" panose="020B0600070205080204" pitchFamily="34" charset="-128"/>
              </a:rPr>
              <a:t>Globaal Programma van Eisen (</a:t>
            </a:r>
            <a:r>
              <a:rPr lang="nl-NL" altLang="nl-NL" sz="1900" b="1" dirty="0" err="1">
                <a:latin typeface="Tahoma" panose="020B0604030504040204" pitchFamily="34" charset="0"/>
                <a:ea typeface="ＭＳ Ｐゴシック" panose="020B0600070205080204" pitchFamily="34" charset="-128"/>
              </a:rPr>
              <a:t>GPvE</a:t>
            </a:r>
            <a:r>
              <a:rPr lang="nl-NL" altLang="nl-NL" sz="1900" b="1" dirty="0">
                <a:latin typeface="Tahoma" panose="020B0604030504040204" pitchFamily="34" charset="0"/>
                <a:ea typeface="ＭＳ Ｐゴシック" panose="020B0600070205080204" pitchFamily="34" charset="-128"/>
              </a:rPr>
              <a:t>) – het </a:t>
            </a:r>
            <a:r>
              <a:rPr lang="nl-NL" altLang="nl-NL" sz="1900" b="1" dirty="0">
                <a:solidFill>
                  <a:srgbClr val="E11E2D"/>
                </a:solidFill>
                <a:latin typeface="Tahoma" panose="020B0604030504040204" pitchFamily="34" charset="0"/>
                <a:ea typeface="ＭＳ Ｐゴシック" panose="020B0600070205080204" pitchFamily="34" charset="-128"/>
              </a:rPr>
              <a:t>‘wat’</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Eisen aan de wijze waarop de eisen aan de functionaliteit en de verwerking en het gebruik van de content worden gerealiseerd liggen vast in de </a:t>
            </a:r>
            <a:r>
              <a:rPr lang="nl-NL" altLang="nl-NL" sz="1900" b="1" dirty="0">
                <a:latin typeface="Tahoma" panose="020B0604030504040204" pitchFamily="34" charset="0"/>
                <a:ea typeface="ＭＳ Ｐゴシック" panose="020B0600070205080204" pitchFamily="34" charset="-128"/>
              </a:rPr>
              <a:t>Doelarchitectuur</a:t>
            </a:r>
            <a:r>
              <a:rPr lang="nl-NL" altLang="nl-NL" sz="1900" dirty="0">
                <a:latin typeface="Tahoma" panose="020B0604030504040204" pitchFamily="34" charset="0"/>
                <a:ea typeface="ＭＳ Ｐゴシック" panose="020B0600070205080204" pitchFamily="34" charset="-128"/>
              </a:rPr>
              <a:t> </a:t>
            </a:r>
            <a:r>
              <a:rPr lang="nl-NL" altLang="nl-NL" sz="1900" b="1" dirty="0">
                <a:latin typeface="Tahoma" panose="020B0604030504040204" pitchFamily="34" charset="0"/>
                <a:ea typeface="ＭＳ Ｐゴシック" panose="020B0600070205080204" pitchFamily="34" charset="-128"/>
              </a:rPr>
              <a:t>(DA) – het</a:t>
            </a:r>
            <a:r>
              <a:rPr lang="nl-NL" altLang="nl-NL" sz="1900" b="1" dirty="0">
                <a:solidFill>
                  <a:srgbClr val="E11E2D"/>
                </a:solidFill>
                <a:latin typeface="Tahoma" panose="020B0604030504040204" pitchFamily="34" charset="0"/>
                <a:ea typeface="ＭＳ Ｐゴシック" panose="020B0600070205080204" pitchFamily="34" charset="-128"/>
              </a:rPr>
              <a:t> ‘hoe’</a:t>
            </a:r>
            <a:endParaRPr lang="nl-NL" altLang="nl-NL" sz="1900" b="1" dirty="0">
              <a:latin typeface="Tahoma" panose="020B0604030504040204" pitchFamily="34" charset="0"/>
              <a:ea typeface="ＭＳ Ｐゴシック" panose="020B0600070205080204" pitchFamily="34" charset="-128"/>
            </a:endParaRPr>
          </a:p>
          <a:p>
            <a:endParaRPr lang="nl-NL" altLang="nl-NL" sz="1900" dirty="0">
              <a:latin typeface="Tahoma" panose="020B0604030504040204" pitchFamily="34" charset="0"/>
              <a:ea typeface="ＭＳ Ｐゴシック" panose="020B0600070205080204" pitchFamily="34" charset="-128"/>
            </a:endParaRPr>
          </a:p>
          <a:p>
            <a:r>
              <a:rPr lang="nl-NL" altLang="nl-NL" sz="1900" dirty="0">
                <a:latin typeface="Tahoma" panose="020B0604030504040204" pitchFamily="34" charset="0"/>
                <a:ea typeface="ＭＳ Ｐゴシック" panose="020B0600070205080204" pitchFamily="34" charset="-128"/>
              </a:rPr>
              <a:t>Inzicht in de content die vanuit bronhouders beschikbaar moeten komen en een vertaling van de eisen aan die content vanuit wetgeving en de daarin geborgde standaarden. De specifieke invulling die nodig is om het DSO-LV functioneel te laten werken met deze content liggen vast in het </a:t>
            </a:r>
            <a:r>
              <a:rPr lang="nl-NL" altLang="nl-NL" sz="1900" b="1" dirty="0">
                <a:latin typeface="Tahoma" panose="020B0604030504040204" pitchFamily="34" charset="0"/>
                <a:ea typeface="ＭＳ Ｐゴシック" panose="020B0600070205080204" pitchFamily="34" charset="-128"/>
              </a:rPr>
              <a:t>Globaal Content Raamwerk (GCR) – het </a:t>
            </a:r>
            <a:r>
              <a:rPr lang="nl-NL" altLang="nl-NL" sz="1900" b="1" dirty="0">
                <a:solidFill>
                  <a:srgbClr val="E11E2D"/>
                </a:solidFill>
                <a:latin typeface="Tahoma" panose="020B0604030504040204" pitchFamily="34" charset="0"/>
                <a:ea typeface="ＭＳ Ｐゴシック" panose="020B0600070205080204" pitchFamily="34" charset="-128"/>
              </a:rPr>
              <a:t>‘waarmee’</a:t>
            </a:r>
          </a:p>
          <a:p>
            <a:endParaRPr lang="nl-NL" altLang="nl-NL"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0280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Effect transition="in" filter="fade">
                                      <p:cBhvr>
                                        <p:cTn id="7" dur="1000"/>
                                        <p:tgtEl>
                                          <p:spTgt spid="3277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774">
                                            <p:txEl>
                                              <p:pRg st="2" end="2"/>
                                            </p:txEl>
                                          </p:spTgt>
                                        </p:tgtEl>
                                        <p:attrNameLst>
                                          <p:attrName>style.visibility</p:attrName>
                                        </p:attrNameLst>
                                      </p:cBhvr>
                                      <p:to>
                                        <p:strVal val="visible"/>
                                      </p:to>
                                    </p:set>
                                    <p:animEffect transition="in" filter="fade">
                                      <p:cBhvr>
                                        <p:cTn id="11" dur="1000"/>
                                        <p:tgtEl>
                                          <p:spTgt spid="3277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2774">
                                            <p:txEl>
                                              <p:pRg st="4" end="4"/>
                                            </p:txEl>
                                          </p:spTgt>
                                        </p:tgtEl>
                                        <p:attrNameLst>
                                          <p:attrName>style.visibility</p:attrName>
                                        </p:attrNameLst>
                                      </p:cBhvr>
                                      <p:to>
                                        <p:strVal val="visible"/>
                                      </p:to>
                                    </p:set>
                                    <p:animEffect transition="in" filter="fade">
                                      <p:cBhvr>
                                        <p:cTn id="15" dur="1000"/>
                                        <p:tgtEl>
                                          <p:spTgt spid="32774">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2774">
                                            <p:txEl>
                                              <p:pRg st="6" end="6"/>
                                            </p:txEl>
                                          </p:spTgt>
                                        </p:tgtEl>
                                        <p:attrNameLst>
                                          <p:attrName>style.visibility</p:attrName>
                                        </p:attrNameLst>
                                      </p:cBhvr>
                                      <p:to>
                                        <p:strVal val="visible"/>
                                      </p:to>
                                    </p:set>
                                    <p:animEffect transition="in" filter="fade">
                                      <p:cBhvr>
                                        <p:cTn id="19" dur="1000"/>
                                        <p:tgtEl>
                                          <p:spTgt spid="327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9F614D2F-71B2-4E0E-B780-57DC7037CA4D}"/>
              </a:ext>
            </a:extLst>
          </p:cNvPr>
          <p:cNvSpPr>
            <a:spLocks noGrp="1"/>
          </p:cNvSpPr>
          <p:nvPr>
            <p:ph type="title"/>
          </p:nvPr>
        </p:nvSpPr>
        <p:spPr>
          <a:xfrm>
            <a:off x="162732" y="155441"/>
            <a:ext cx="8229600" cy="457199"/>
          </a:xfrm>
        </p:spPr>
        <p:txBody>
          <a:bodyPr/>
          <a:lstStyle/>
          <a:p>
            <a:r>
              <a:rPr lang="nl-NL" altLang="nl-NL" dirty="0">
                <a:latin typeface="Tahoma" panose="020B0604030504040204" pitchFamily="34" charset="0"/>
                <a:ea typeface="ＭＳ Ｐゴシック" panose="020B0600070205080204" pitchFamily="34" charset="-128"/>
                <a:cs typeface="Tahoma" panose="020B0604030504040204" pitchFamily="34" charset="0"/>
              </a:rPr>
              <a:t>Uitgangspunten Visie 2024</a:t>
            </a:r>
            <a:endParaRPr lang="nl-NL" altLang="nl-NL" b="0" dirty="0">
              <a:latin typeface="Tahoma" panose="020B0604030504040204" pitchFamily="34" charset="0"/>
              <a:ea typeface="ＭＳ Ｐゴシック" panose="020B0600070205080204" pitchFamily="34" charset="-128"/>
              <a:cs typeface="Tahoma" panose="020B0604030504040204" pitchFamily="34" charset="0"/>
            </a:endParaRPr>
          </a:p>
        </p:txBody>
      </p:sp>
      <p:sp>
        <p:nvSpPr>
          <p:cNvPr id="3" name="Tijdelijke aanduiding voor inhoud 2">
            <a:extLst>
              <a:ext uri="{FF2B5EF4-FFF2-40B4-BE49-F238E27FC236}">
                <a16:creationId xmlns:a16="http://schemas.microsoft.com/office/drawing/2014/main" id="{B12D5148-5E3D-40FC-951A-F2392352FFD0}"/>
              </a:ext>
            </a:extLst>
          </p:cNvPr>
          <p:cNvSpPr>
            <a:spLocks noGrp="1"/>
          </p:cNvSpPr>
          <p:nvPr>
            <p:ph idx="1"/>
          </p:nvPr>
        </p:nvSpPr>
        <p:spPr>
          <a:xfrm>
            <a:off x="457200" y="1256384"/>
            <a:ext cx="8229600" cy="4525963"/>
          </a:xfrm>
        </p:spPr>
        <p:txBody>
          <a:bodyPr/>
          <a:lstStyle/>
          <a:p>
            <a:pPr marL="0" indent="0">
              <a:buFont typeface="Arial" panose="020B0604020202020204" pitchFamily="34" charset="0"/>
              <a:buNone/>
              <a:defRPr/>
            </a:pPr>
            <a:r>
              <a:rPr lang="nl-NL" sz="1800" b="1" dirty="0"/>
              <a:t>Toegankelijk in de tijd 		</a:t>
            </a:r>
            <a:r>
              <a:rPr lang="nl-NL" sz="1800" dirty="0"/>
              <a:t>Uitgangspunt</a:t>
            </a:r>
            <a:r>
              <a:rPr lang="nl-NL" sz="1800" b="1" dirty="0"/>
              <a:t> </a:t>
            </a:r>
            <a:r>
              <a:rPr lang="nl-NL" sz="1800" dirty="0"/>
              <a:t>[C4] </a:t>
            </a:r>
          </a:p>
          <a:p>
            <a:pPr marL="0" indent="0">
              <a:buFont typeface="Arial" panose="020B0604020202020204" pitchFamily="34" charset="0"/>
              <a:buNone/>
              <a:defRPr/>
            </a:pPr>
            <a:r>
              <a:rPr lang="nl-NL" sz="1800" dirty="0"/>
              <a:t>Beschrijving: De gegevens via het DSO zijn toegankelijk voor later gebruik en controle. Verstrekte gegevens en informatieproducten ten behoeve van de uitvoeringsprocessen, zijn te allen tijde weer te achterhalen via het DSO. Op basis van </a:t>
            </a:r>
            <a:r>
              <a:rPr lang="nl-NL" sz="1800" b="1" dirty="0" err="1"/>
              <a:t>audittrails</a:t>
            </a:r>
            <a:r>
              <a:rPr lang="nl-NL" sz="1800" dirty="0"/>
              <a:t> is te zien door wie, met welke bedoeling gegevens zijn gewijzigd.</a:t>
            </a:r>
          </a:p>
          <a:p>
            <a:pPr marL="0" indent="0">
              <a:buFont typeface="Arial" panose="020B0604020202020204" pitchFamily="34" charset="0"/>
              <a:buNone/>
              <a:defRPr/>
            </a:pPr>
            <a:endParaRPr lang="nl-NL" sz="1800" b="1" dirty="0"/>
          </a:p>
          <a:p>
            <a:pPr marL="0" indent="0">
              <a:buFont typeface="Arial" panose="020B0604020202020204" pitchFamily="34" charset="0"/>
              <a:buNone/>
              <a:defRPr/>
            </a:pPr>
            <a:r>
              <a:rPr lang="nl-NL" sz="1800" b="1" dirty="0"/>
              <a:t>Archivering</a:t>
            </a:r>
            <a:r>
              <a:rPr lang="nl-NL" sz="1800" dirty="0"/>
              <a:t> 				Uitgangspunt [C5]  </a:t>
            </a:r>
          </a:p>
          <a:p>
            <a:pPr marL="0" indent="0">
              <a:buFont typeface="Arial" panose="020B0604020202020204" pitchFamily="34" charset="0"/>
              <a:buNone/>
              <a:defRPr/>
            </a:pPr>
            <a:r>
              <a:rPr lang="nl-NL" sz="1800" dirty="0"/>
              <a:t>Bij de gegevensvoorzieningen binnen het DSO, bij bevoegd gezagen en bij andere gegevensverstrekkers zal informatie </a:t>
            </a:r>
            <a:r>
              <a:rPr lang="nl-NL" sz="1800" b="1" dirty="0"/>
              <a:t>duurzaam toegankelijk </a:t>
            </a:r>
            <a:r>
              <a:rPr lang="nl-NL" sz="1800" dirty="0"/>
              <a:t>moeten zijn. Elk overheidsorgaan is op grond van de Archiefwet 1995 verplicht te zorgen voor de duurzame toegankelijkheid (incl. vernietiging) van de informatie die vanuit haar taken zijn ontvangen en gemaakt. </a:t>
            </a:r>
          </a:p>
          <a:p>
            <a:pPr marL="0" indent="0">
              <a:buFont typeface="Arial" panose="020B0604020202020204" pitchFamily="34" charset="0"/>
              <a:buNone/>
              <a:defRPr/>
            </a:pPr>
            <a:r>
              <a:rPr lang="nl-NL" sz="1800" b="1" dirty="0"/>
              <a:t>Tijdens de ontwikkeling van het stelsel wordt onderzocht welke voorzieningen daarvoor binnen het DSO ontwikkeld moeten worden. </a:t>
            </a:r>
          </a:p>
          <a:p>
            <a:pPr marL="0" indent="0">
              <a:buFont typeface="Arial" panose="020B0604020202020204" pitchFamily="34" charset="0"/>
              <a:buNone/>
              <a:defRPr/>
            </a:pPr>
            <a:endParaRPr lang="nl-NL" sz="1800" dirty="0"/>
          </a:p>
          <a:p>
            <a:pPr marL="0" indent="0">
              <a:buFont typeface="Arial" panose="020B0604020202020204" pitchFamily="34" charset="0"/>
              <a:buNone/>
              <a:defRPr/>
            </a:pPr>
            <a:endParaRPr lang="nl-NL" sz="1800" dirty="0"/>
          </a:p>
          <a:p>
            <a:pPr>
              <a:defRPr/>
            </a:pPr>
            <a:r>
              <a:rPr lang="nl-NL" dirty="0"/>
              <a:t> </a:t>
            </a:r>
          </a:p>
        </p:txBody>
      </p:sp>
      <p:sp>
        <p:nvSpPr>
          <p:cNvPr id="33796" name="Tijdelijke aanduiding voor datum 3">
            <a:extLst>
              <a:ext uri="{FF2B5EF4-FFF2-40B4-BE49-F238E27FC236}">
                <a16:creationId xmlns:a16="http://schemas.microsoft.com/office/drawing/2014/main" id="{10A37CFC-97A9-4430-B09E-3D01278F69BF}"/>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r>
              <a:rPr lang="nl-NL" altLang="nl-NL" sz="1200">
                <a:solidFill>
                  <a:srgbClr val="898989"/>
                </a:solidFill>
              </a:rPr>
              <a:t>17 september 2020</a:t>
            </a:r>
          </a:p>
        </p:txBody>
      </p:sp>
      <p:sp>
        <p:nvSpPr>
          <p:cNvPr id="5" name="Tijdelijke aanduiding voor voettekst 4">
            <a:extLst>
              <a:ext uri="{FF2B5EF4-FFF2-40B4-BE49-F238E27FC236}">
                <a16:creationId xmlns:a16="http://schemas.microsoft.com/office/drawing/2014/main" id="{3A4AC515-46F5-495B-AFA7-1B6A16B00963}"/>
              </a:ext>
            </a:extLst>
          </p:cNvPr>
          <p:cNvSpPr>
            <a:spLocks noGrp="1"/>
          </p:cNvSpPr>
          <p:nvPr>
            <p:ph type="ftr" sz="quarter" idx="11"/>
          </p:nvPr>
        </p:nvSpPr>
        <p:spPr/>
        <p:txBody>
          <a:bodyPr/>
          <a:lstStyle/>
          <a:p>
            <a:pPr>
              <a:defRPr/>
            </a:pPr>
            <a:r>
              <a:rPr lang="nl-NL">
                <a:solidFill>
                  <a:prstClr val="black">
                    <a:tint val="75000"/>
                  </a:prstClr>
                </a:solidFill>
              </a:rPr>
              <a:t>Provero bijeenkomst </a:t>
            </a:r>
            <a:endParaRPr lang="nl-NL" dirty="0">
              <a:solidFill>
                <a:prstClr val="black">
                  <a:tint val="75000"/>
                </a:prstClr>
              </a:solidFill>
            </a:endParaRPr>
          </a:p>
        </p:txBody>
      </p:sp>
      <p:sp>
        <p:nvSpPr>
          <p:cNvPr id="33798" name="Tijdelijke aanduiding voor dianummer 5">
            <a:extLst>
              <a:ext uri="{FF2B5EF4-FFF2-40B4-BE49-F238E27FC236}">
                <a16:creationId xmlns:a16="http://schemas.microsoft.com/office/drawing/2014/main" id="{21297C57-C750-4BFE-85D2-094B2AFC3C7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ea typeface="ヒラギノ角ゴ Pro W3" charset="-128"/>
              </a:defRPr>
            </a:lvl9pPr>
          </a:lstStyle>
          <a:p>
            <a:pPr>
              <a:spcBef>
                <a:spcPct val="0"/>
              </a:spcBef>
              <a:buFontTx/>
              <a:buNone/>
            </a:pPr>
            <a:fld id="{5D8AF7E2-98C7-4844-A64D-0E6A2477FFE0}" type="slidenum">
              <a:rPr lang="nl-NL" altLang="nl-NL" sz="1200" smtClean="0">
                <a:solidFill>
                  <a:srgbClr val="898989"/>
                </a:solidFill>
              </a:rPr>
              <a:pPr>
                <a:spcBef>
                  <a:spcPct val="0"/>
                </a:spcBef>
                <a:buFontTx/>
                <a:buNone/>
              </a:pPr>
              <a:t>9</a:t>
            </a:fld>
            <a:endParaRPr lang="nl-NL" altLang="nl-NL" sz="1200">
              <a:solidFill>
                <a:srgbClr val="898989"/>
              </a:solidFill>
            </a:endParaRPr>
          </a:p>
        </p:txBody>
      </p:sp>
    </p:spTree>
    <p:extLst>
      <p:ext uri="{BB962C8B-B14F-4D97-AF65-F5344CB8AC3E}">
        <p14:creationId xmlns:p14="http://schemas.microsoft.com/office/powerpoint/2010/main" val="6421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E8B87B35426842948BBE07B397EF0A" ma:contentTypeVersion="13" ma:contentTypeDescription="Een nieuw document maken." ma:contentTypeScope="" ma:versionID="e356b862b7b301d2aab88f3a5e47ba50">
  <xsd:schema xmlns:xsd="http://www.w3.org/2001/XMLSchema" xmlns:xs="http://www.w3.org/2001/XMLSchema" xmlns:p="http://schemas.microsoft.com/office/2006/metadata/properties" xmlns:ns2="cc35083a-82c3-4d90-825c-129faed25957" xmlns:ns3="dd40056b-a536-4161-8a6c-0fad1d319e0f" xmlns:ns4="http://schemas.microsoft.com/sharepoint/v3/fields" targetNamespace="http://schemas.microsoft.com/office/2006/metadata/properties" ma:root="true" ma:fieldsID="4ec7befa92fc7971ef81e262c526a4a8" ns2:_="" ns3:_="" ns4:_="">
    <xsd:import namespace="cc35083a-82c3-4d90-825c-129faed25957"/>
    <xsd:import namespace="dd40056b-a536-4161-8a6c-0fad1d319e0f"/>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3:i357e7dc51a341bdab587d5309a7b19c"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EmDate" minOccurs="0"/>
                <xsd:element ref="ns4:EmFromName" minOccurs="0"/>
                <xsd:element ref="ns4:EmSubject" minOccurs="0"/>
                <xsd:element ref="ns4:Em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5083a-82c3-4d90-825c-129faed2595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63a2c9d9-b28e-4a27-8549-508e16ce0232}" ma:internalName="TaxCatchAll" ma:showField="CatchAllData" ma:web="cc35083a-82c3-4d90-825c-129faed259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40056b-a536-4161-8a6c-0fad1d319e0f" elementFormDefault="qualified">
    <xsd:import namespace="http://schemas.microsoft.com/office/2006/documentManagement/types"/>
    <xsd:import namespace="http://schemas.microsoft.com/office/infopath/2007/PartnerControls"/>
    <xsd:element name="i357e7dc51a341bdab587d5309a7b19c" ma:index="12" nillable="true" ma:taxonomy="true" ma:internalName="i357e7dc51a341bdab587d5309a7b19c" ma:taxonomyFieldName="Documentsoort" ma:displayName="Documentsoort" ma:default="" ma:fieldId="{2357e7dc-51a3-41bd-ab58-7d5309a7b19c}" ma:sspId="33132fc9-410b-4d1c-82d8-e48694c2a002" ma:termSetId="d566b571-80bb-4390-a749-86d73c4bc4f8"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EmDate" ma:index="22" nillable="true" ma:displayName="Email datum" ma:format="DateTime" ma:internalName="EmDate" ma:readOnly="false">
      <xsd:simpleType>
        <xsd:restriction base="dms:DateTime"/>
      </xsd:simpleType>
    </xsd:element>
    <xsd:element name="EmFromName" ma:index="23" nillable="true" ma:displayName="Email van" ma:internalName="EmFromName" ma:readOnly="false">
      <xsd:simpleType>
        <xsd:restriction base="dms:Text"/>
      </xsd:simpleType>
    </xsd:element>
    <xsd:element name="EmSubject" ma:index="24" nillable="true" ma:displayName="Email onderwerp" ma:internalName="EmSubject" ma:readOnly="false">
      <xsd:simpleType>
        <xsd:restriction base="dms:Text"/>
      </xsd:simpleType>
    </xsd:element>
    <xsd:element name="EmTo" ma:index="25" nillable="true" ma:displayName="Email naar" ma:internalName="EmTo"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0941c815-8673-45d9-bee9-a1453d13a96d" xsi:nil="true"/>
    <lcf76f155ced4ddcb4097134ff3c332f xmlns="da01d95d-9a53-4690-91f2-3ea4d21374f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A45667-78D9-41D4-AE0B-412FD0A3258C}"/>
</file>

<file path=customXml/itemProps2.xml><?xml version="1.0" encoding="utf-8"?>
<ds:datastoreItem xmlns:ds="http://schemas.openxmlformats.org/officeDocument/2006/customXml" ds:itemID="{D48220F8-AB08-4D20-A976-75718EF1F512}"/>
</file>

<file path=customXml/itemProps3.xml><?xml version="1.0" encoding="utf-8"?>
<ds:datastoreItem xmlns:ds="http://schemas.openxmlformats.org/officeDocument/2006/customXml" ds:itemID="{7DDD88E5-D177-4C58-B9E6-6C554209F350}"/>
</file>

<file path=customXml/itemProps4.xml><?xml version="1.0" encoding="utf-8"?>
<ds:datastoreItem xmlns:ds="http://schemas.openxmlformats.org/officeDocument/2006/customXml" ds:itemID="{50E2D00D-B2F9-4990-A0A0-A366A78BD618}"/>
</file>

<file path=docProps/app.xml><?xml version="1.0" encoding="utf-8"?>
<Properties xmlns="http://schemas.openxmlformats.org/officeDocument/2006/extended-properties" xmlns:vt="http://schemas.openxmlformats.org/officeDocument/2006/docPropsVTypes">
  <TotalTime>2772</TotalTime>
  <Words>1927</Words>
  <Application>Microsoft Office PowerPoint</Application>
  <PresentationFormat>Diavoorstelling (4:3)</PresentationFormat>
  <Paragraphs>328</Paragraphs>
  <Slides>36</Slides>
  <Notes>0</Notes>
  <HiddenSlides>4</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36</vt:i4>
      </vt:variant>
    </vt:vector>
  </HeadingPairs>
  <TitlesOfParts>
    <vt:vector size="44" baseType="lpstr">
      <vt:lpstr>Arial</vt:lpstr>
      <vt:lpstr>Arial Black</vt:lpstr>
      <vt:lpstr>Calibri</vt:lpstr>
      <vt:lpstr>Cambria</vt:lpstr>
      <vt:lpstr>Symbol</vt:lpstr>
      <vt:lpstr>Tahoma</vt:lpstr>
      <vt:lpstr>Office-thema</vt:lpstr>
      <vt:lpstr>1_Office-thema</vt:lpstr>
      <vt:lpstr> Handreiking Duurzame Toegankelijkheid in de informatieketen van de Omgevingswet  </vt:lpstr>
      <vt:lpstr>Omgevingswet komt eraan - maar hoe zit het met informatiebeheer? </vt:lpstr>
      <vt:lpstr>Achtergrond</vt:lpstr>
      <vt:lpstr>Inhoud</vt:lpstr>
      <vt:lpstr>Aanpak voor de Handreiking</vt:lpstr>
      <vt:lpstr>PowerPoint-presentatie</vt:lpstr>
      <vt:lpstr>PowerPoint-presentatie</vt:lpstr>
      <vt:lpstr>Kaderstellend binnen DSO</vt:lpstr>
      <vt:lpstr>Uitgangspunten Visie 2024</vt:lpstr>
      <vt:lpstr>PowerPoint-presentatie</vt:lpstr>
      <vt:lpstr>Globaal Content Raamwerk DSO versie 1.0</vt:lpstr>
      <vt:lpstr>PowerPoint-presentatie</vt:lpstr>
      <vt:lpstr>Beheer DSO-LV  en de rol van het Bevoegd Gezag  </vt:lpstr>
      <vt:lpstr>Veranderende rollen (voorbeeldplaatje provincies)</vt:lpstr>
      <vt:lpstr>Wie is bevoegd voor wat? </vt:lpstr>
      <vt:lpstr>Rolverdeling (GCR 1.0)</vt:lpstr>
      <vt:lpstr>Maar ook in het DSO: ‘Behandeldienstconfiguraties’</vt:lpstr>
      <vt:lpstr>Interbestuurlijke processen</vt:lpstr>
      <vt:lpstr>De ketenprocessen waaraan we DUTO verbinden </vt:lpstr>
      <vt:lpstr>PowerPoint-presentatie</vt:lpstr>
      <vt:lpstr>Content met beheerrol voor Bevoegd Gezag  Zie bijlage F Globaal Content Raamwerk 1.0</vt:lpstr>
      <vt:lpstr>Voorbeelden van beheerrol voor ander orgaan (bv. BZK) Zie bijlage F Globaal Content Raamwerk 1.0</vt:lpstr>
      <vt:lpstr>Metagegevens – API’s, standaarden en toepassingen  </vt:lpstr>
      <vt:lpstr>Maar ook:  Wat is de lokale invulling van (per 1-1-2022): </vt:lpstr>
      <vt:lpstr>Achterliggende vraag: de ‘mapping’ op MDTO (NA/VNG/BZK)</vt:lpstr>
      <vt:lpstr>Tijdreizen</vt:lpstr>
      <vt:lpstr>PowerPoint-presentatie</vt:lpstr>
      <vt:lpstr>Tijdreizen: uitgangspunten en verhouding Log/Audittrail</vt:lpstr>
      <vt:lpstr>Softwarespecificaties</vt:lpstr>
      <vt:lpstr>Voorbeeld : VTH097 en VTH098 (beide ‘must haves’) </vt:lpstr>
      <vt:lpstr>PowerPoint-presentatie</vt:lpstr>
      <vt:lpstr>Handreiking en Checklist: ontwerp-indeling </vt:lpstr>
      <vt:lpstr>Checklist  </vt:lpstr>
      <vt:lpstr>Voorbeeld checklist voor interbestuurlijke standaarden</vt:lpstr>
      <vt:lpstr>PowerPoint-presentatie</vt:lpstr>
      <vt:lpstr>Hoe kunt ú helpen?</vt:lpstr>
    </vt:vector>
  </TitlesOfParts>
  <Company>Funcke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Funcke</dc:creator>
  <cp:lastModifiedBy>Joost van Koutrik</cp:lastModifiedBy>
  <cp:revision>294</cp:revision>
  <dcterms:created xsi:type="dcterms:W3CDTF">2015-04-20T15:13:32Z</dcterms:created>
  <dcterms:modified xsi:type="dcterms:W3CDTF">2020-09-17T10:57:35Z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0x010100A3E8B87B35426842948BBE07B397EF0A</vt:lpwstr>
  </property>
  <property fmtid="{D5CDD505-2E9C-101B-9397-08002B2CF9AE}" pid="3" name="_dlc_DocIdItemGuid">
    <vt:lpwstr>bb30e50f-71d6-469c-b5af-20d0cdd07458</vt:lpwstr>
  </property>
</Properties>
</file>