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72"/>
  </p:notesMasterIdLst>
  <p:handoutMasterIdLst>
    <p:handoutMasterId r:id="rId73"/>
  </p:handoutMasterIdLst>
  <p:sldIdLst>
    <p:sldId id="258" r:id="rId7"/>
    <p:sldId id="437" r:id="rId8"/>
    <p:sldId id="452" r:id="rId9"/>
    <p:sldId id="465" r:id="rId10"/>
    <p:sldId id="413" r:id="rId11"/>
    <p:sldId id="317" r:id="rId12"/>
    <p:sldId id="422" r:id="rId13"/>
    <p:sldId id="434" r:id="rId14"/>
    <p:sldId id="410" r:id="rId15"/>
    <p:sldId id="324" r:id="rId16"/>
    <p:sldId id="290" r:id="rId17"/>
    <p:sldId id="421" r:id="rId18"/>
    <p:sldId id="419" r:id="rId19"/>
    <p:sldId id="429" r:id="rId20"/>
    <p:sldId id="291" r:id="rId21"/>
    <p:sldId id="468" r:id="rId22"/>
    <p:sldId id="470" r:id="rId23"/>
    <p:sldId id="463" r:id="rId24"/>
    <p:sldId id="471" r:id="rId25"/>
    <p:sldId id="433" r:id="rId26"/>
    <p:sldId id="453" r:id="rId27"/>
    <p:sldId id="498" r:id="rId28"/>
    <p:sldId id="472" r:id="rId29"/>
    <p:sldId id="473" r:id="rId30"/>
    <p:sldId id="474" r:id="rId31"/>
    <p:sldId id="476" r:id="rId32"/>
    <p:sldId id="475" r:id="rId33"/>
    <p:sldId id="499" r:id="rId34"/>
    <p:sldId id="427" r:id="rId35"/>
    <p:sldId id="454" r:id="rId36"/>
    <p:sldId id="423" r:id="rId37"/>
    <p:sldId id="477" r:id="rId38"/>
    <p:sldId id="466" r:id="rId39"/>
    <p:sldId id="469" r:id="rId40"/>
    <p:sldId id="478" r:id="rId41"/>
    <p:sldId id="479" r:id="rId42"/>
    <p:sldId id="428" r:id="rId43"/>
    <p:sldId id="480" r:id="rId44"/>
    <p:sldId id="482" r:id="rId45"/>
    <p:sldId id="481" r:id="rId46"/>
    <p:sldId id="485" r:id="rId47"/>
    <p:sldId id="486" r:id="rId48"/>
    <p:sldId id="435" r:id="rId49"/>
    <p:sldId id="444" r:id="rId50"/>
    <p:sldId id="483" r:id="rId51"/>
    <p:sldId id="456" r:id="rId52"/>
    <p:sldId id="487" r:id="rId53"/>
    <p:sldId id="488" r:id="rId54"/>
    <p:sldId id="497" r:id="rId55"/>
    <p:sldId id="467" r:id="rId56"/>
    <p:sldId id="493" r:id="rId57"/>
    <p:sldId id="496" r:id="rId58"/>
    <p:sldId id="489" r:id="rId59"/>
    <p:sldId id="458" r:id="rId60"/>
    <p:sldId id="490" r:id="rId61"/>
    <p:sldId id="491" r:id="rId62"/>
    <p:sldId id="500" r:id="rId63"/>
    <p:sldId id="492" r:id="rId64"/>
    <p:sldId id="431" r:id="rId65"/>
    <p:sldId id="494" r:id="rId66"/>
    <p:sldId id="432" r:id="rId67"/>
    <p:sldId id="455" r:id="rId68"/>
    <p:sldId id="461" r:id="rId69"/>
    <p:sldId id="416" r:id="rId70"/>
    <p:sldId id="457" r:id="rId71"/>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29BF81-E9D3-43EA-93D8-205CEABBF494}" v="431" dt="2021-05-20T07:55:42.46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5" autoAdjust="0"/>
    <p:restoredTop sz="94647"/>
  </p:normalViewPr>
  <p:slideViewPr>
    <p:cSldViewPr snapToGrid="0" snapToObjects="1">
      <p:cViewPr varScale="1">
        <p:scale>
          <a:sx n="54" d="100"/>
          <a:sy n="54" d="100"/>
        </p:scale>
        <p:origin x="108" y="12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9"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20-5-2021</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20-5-2021</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93616"/>
            <a:ext cx="6279473" cy="2787588"/>
          </a:xfrm>
        </p:spPr>
        <p:txBody>
          <a:bodyPr>
            <a:normAutofit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IPO Vakgroep DUTO en Kring van Provinciearchivarissen</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20 mei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vastgestelde versie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1" name="Afbeelding 10">
            <a:extLst>
              <a:ext uri="{FF2B5EF4-FFF2-40B4-BE49-F238E27FC236}">
                <a16:creationId xmlns:a16="http://schemas.microsoft.com/office/drawing/2014/main" id="{4A1DAC00-4AAA-45F4-BA41-9BB1614B7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6437"/>
            <a:ext cx="89979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11646102"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hoe zit het met opvolging aanbevelingen?</a:t>
            </a:r>
          </a:p>
        </p:txBody>
      </p:sp>
      <p:sp>
        <p:nvSpPr>
          <p:cNvPr id="4" name="Tekstvak 3">
            <a:extLst>
              <a:ext uri="{FF2B5EF4-FFF2-40B4-BE49-F238E27FC236}">
                <a16:creationId xmlns:a16="http://schemas.microsoft.com/office/drawing/2014/main" id="{0A9858BA-CD35-45BE-9CAF-ED2117DDE5C8}"/>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DUTO-scans</a:t>
            </a:r>
          </a:p>
        </p:txBody>
      </p:sp>
    </p:spTree>
    <p:extLst>
      <p:ext uri="{BB962C8B-B14F-4D97-AF65-F5344CB8AC3E}">
        <p14:creationId xmlns:p14="http://schemas.microsoft.com/office/powerpoint/2010/main" val="2332529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3" y="12667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b="1" dirty="0">
                <a:solidFill>
                  <a:prstClr val="black"/>
                </a:solidFill>
              </a:rPr>
              <a:t>Wat is nu de stand van zaken m.b.t. de I-ZTC en PDC? (Ellie)</a:t>
            </a:r>
          </a:p>
          <a:p>
            <a:pPr marL="457200" indent="-457200">
              <a:lnSpc>
                <a:spcPct val="200000"/>
              </a:lnSpc>
              <a:buFont typeface="+mj-lt"/>
              <a:buAutoNum type="alphaUcPeriod"/>
              <a:defRPr/>
            </a:pPr>
            <a:r>
              <a:rPr lang="nl-NL" dirty="0">
                <a:solidFill>
                  <a:prstClr val="black"/>
                </a:solidFill>
              </a:rPr>
              <a:t>Wat is provincie Utrecht al tegengekomen bij het checken? (Auke)</a:t>
            </a:r>
          </a:p>
          <a:p>
            <a:pPr marL="457200" indent="-457200">
              <a:lnSpc>
                <a:spcPct val="200000"/>
              </a:lnSpc>
              <a:buFont typeface="+mj-lt"/>
              <a:buAutoNum type="alphaUcPeriod"/>
              <a:defRPr/>
            </a:pPr>
            <a:r>
              <a:rPr lang="nl-NL" dirty="0">
                <a:solidFill>
                  <a:prstClr val="black"/>
                </a:solidFill>
              </a:rPr>
              <a:t>Wat gaan we tegenkomen in de checklist DUTO-TODO?</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90201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Wat is nu de stand van zaken m.b.t. de I-ZTC en PDC? (Ellie)</a:t>
            </a:r>
          </a:p>
          <a:p>
            <a:pPr marL="457200" indent="-457200">
              <a:lnSpc>
                <a:spcPct val="200000"/>
              </a:lnSpc>
              <a:buFont typeface="+mj-lt"/>
              <a:buAutoNum type="alphaUcPeriod"/>
              <a:defRPr/>
            </a:pPr>
            <a:r>
              <a:rPr lang="nl-NL" b="1" dirty="0">
                <a:solidFill>
                  <a:prstClr val="black"/>
                </a:solidFill>
              </a:rPr>
              <a:t>Wat is provincie Utrecht al tegengekomen bij het checken? (Auke)</a:t>
            </a:r>
          </a:p>
          <a:p>
            <a:pPr marL="457200" indent="-457200">
              <a:lnSpc>
                <a:spcPct val="200000"/>
              </a:lnSpc>
              <a:buFont typeface="+mj-lt"/>
              <a:buAutoNum type="alphaUcPeriod"/>
              <a:defRPr/>
            </a:pPr>
            <a:r>
              <a:rPr lang="nl-NL" dirty="0">
                <a:solidFill>
                  <a:prstClr val="black"/>
                </a:solidFill>
              </a:rPr>
              <a:t>Wat gaan we tegenkomen in de checklist DUTO-TODO?</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798439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Provincie Utrecht, checklist en alternatief veldwerk</a:t>
            </a:r>
          </a:p>
        </p:txBody>
      </p:sp>
      <p:pic>
        <p:nvPicPr>
          <p:cNvPr id="2" name="Afbeelding 1">
            <a:extLst>
              <a:ext uri="{FF2B5EF4-FFF2-40B4-BE49-F238E27FC236}">
                <a16:creationId xmlns:a16="http://schemas.microsoft.com/office/drawing/2014/main" id="{B961F735-9513-40C8-B6CD-3996DF0736CF}"/>
              </a:ext>
            </a:extLst>
          </p:cNvPr>
          <p:cNvPicPr>
            <a:picLocks noChangeAspect="1"/>
          </p:cNvPicPr>
          <p:nvPr/>
        </p:nvPicPr>
        <p:blipFill>
          <a:blip r:embed="rId2"/>
          <a:stretch>
            <a:fillRect/>
          </a:stretch>
        </p:blipFill>
        <p:spPr>
          <a:xfrm>
            <a:off x="2229653" y="907184"/>
            <a:ext cx="7862666" cy="5246832"/>
          </a:xfrm>
          <a:prstGeom prst="rect">
            <a:avLst/>
          </a:prstGeom>
        </p:spPr>
      </p:pic>
    </p:spTree>
    <p:extLst>
      <p:ext uri="{BB962C8B-B14F-4D97-AF65-F5344CB8AC3E}">
        <p14:creationId xmlns:p14="http://schemas.microsoft.com/office/powerpoint/2010/main" val="185416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Wat is nu de stand van zaken m.b.t. de I-ZTC en PDC? (Ellie)</a:t>
            </a:r>
          </a:p>
          <a:p>
            <a:pPr marL="457200" indent="-457200">
              <a:lnSpc>
                <a:spcPct val="200000"/>
              </a:lnSpc>
              <a:buFont typeface="+mj-lt"/>
              <a:buAutoNum type="alphaUcPeriod"/>
              <a:defRPr/>
            </a:pPr>
            <a:r>
              <a:rPr lang="nl-NL" dirty="0">
                <a:solidFill>
                  <a:prstClr val="black"/>
                </a:solidFill>
              </a:rPr>
              <a:t>Wat is provincie Utrecht al tegengekomen bij het checken? (Auke)</a:t>
            </a:r>
          </a:p>
          <a:p>
            <a:pPr marL="457200" indent="-457200">
              <a:lnSpc>
                <a:spcPct val="200000"/>
              </a:lnSpc>
              <a:buFont typeface="+mj-lt"/>
              <a:buAutoNum type="alphaUcPeriod"/>
              <a:defRPr/>
            </a:pPr>
            <a:r>
              <a:rPr lang="nl-NL" b="1" dirty="0">
                <a:solidFill>
                  <a:prstClr val="black"/>
                </a:solidFill>
              </a:rPr>
              <a:t>Wat gaan we tegenkomen in de checklist DUTO-TODO?</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416397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Wat is nu de stand van zaken m.b.t. de I-ZTC en PDC? (Ellie)</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Wat is provincie Utrecht al tegengekomen bij het checken? (Auke)</a:t>
            </a:r>
          </a:p>
          <a:p>
            <a:pPr marL="457200" indent="-457200">
              <a:lnSpc>
                <a:spcPct val="200000"/>
              </a:lnSpc>
              <a:buFont typeface="+mj-lt"/>
              <a:buAutoNum type="alphaUcPeriod"/>
              <a:defRPr/>
            </a:pPr>
            <a:r>
              <a:rPr lang="nl-NL" dirty="0">
                <a:solidFill>
                  <a:prstClr val="black"/>
                </a:solidFill>
              </a:rPr>
              <a:t>Wat gaan we tegenkomen in de checklist DUTO-TODO?</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extLst>
      <p:ext uri="{BB962C8B-B14F-4D97-AF65-F5344CB8AC3E}">
        <p14:creationId xmlns:p14="http://schemas.microsoft.com/office/powerpoint/2010/main" val="3521994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2768474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moet dit regelen of checken?’</a:t>
            </a:r>
          </a:p>
        </p:txBody>
      </p:sp>
      <p:pic>
        <p:nvPicPr>
          <p:cNvPr id="3" name="Afbeelding 2">
            <a:extLst>
              <a:ext uri="{FF2B5EF4-FFF2-40B4-BE49-F238E27FC236}">
                <a16:creationId xmlns:a16="http://schemas.microsoft.com/office/drawing/2014/main" id="{C50021D7-95E8-4197-8FD1-CD8DA4BB78A0}"/>
              </a:ext>
            </a:extLst>
          </p:cNvPr>
          <p:cNvPicPr>
            <a:picLocks noChangeAspect="1"/>
          </p:cNvPicPr>
          <p:nvPr/>
        </p:nvPicPr>
        <p:blipFill>
          <a:blip r:embed="rId2"/>
          <a:stretch>
            <a:fillRect/>
          </a:stretch>
        </p:blipFill>
        <p:spPr>
          <a:xfrm>
            <a:off x="990124" y="1416424"/>
            <a:ext cx="4391526" cy="4908176"/>
          </a:xfrm>
          <a:prstGeom prst="rect">
            <a:avLst/>
          </a:prstGeom>
        </p:spPr>
      </p:pic>
      <p:sp>
        <p:nvSpPr>
          <p:cNvPr id="6" name="Tijdelijke aanduiding voor inhoud 2">
            <a:extLst>
              <a:ext uri="{FF2B5EF4-FFF2-40B4-BE49-F238E27FC236}">
                <a16:creationId xmlns:a16="http://schemas.microsoft.com/office/drawing/2014/main" id="{4E78D5C9-4252-4AB1-8732-25AA9F603575}"/>
              </a:ext>
            </a:extLst>
          </p:cNvPr>
          <p:cNvSpPr>
            <a:spLocks noGrp="1"/>
          </p:cNvSpPr>
          <p:nvPr>
            <p:ph idx="1"/>
          </p:nvPr>
        </p:nvSpPr>
        <p:spPr>
          <a:xfrm>
            <a:off x="1888435" y="845887"/>
            <a:ext cx="3705247" cy="922021"/>
          </a:xfrm>
        </p:spPr>
        <p:txBody>
          <a:bodyPr/>
          <a:lstStyle/>
          <a:p>
            <a:pPr marL="0" indent="0">
              <a:buNone/>
              <a:defRPr/>
            </a:pPr>
            <a:r>
              <a:rPr lang="nl-NL" b="1" dirty="0">
                <a:solidFill>
                  <a:srgbClr val="C00000"/>
                </a:solidFill>
              </a:rPr>
              <a:t>NORA 5-laagsmodel…?</a:t>
            </a:r>
          </a:p>
          <a:p>
            <a:pPr marL="0" indent="0">
              <a:buNone/>
              <a:defRPr/>
            </a:pPr>
            <a:endParaRPr lang="nl-NL" dirty="0">
              <a:solidFill>
                <a:srgbClr val="C00000"/>
              </a:solidFill>
            </a:endParaRPr>
          </a:p>
          <a:p>
            <a:pPr>
              <a:defRPr/>
            </a:pPr>
            <a:endParaRPr lang="nl-NL" dirty="0">
              <a:solidFill>
                <a:srgbClr val="C00000"/>
              </a:solidFill>
            </a:endParaRPr>
          </a:p>
          <a:p>
            <a:pPr marL="457200" indent="-457200">
              <a:buFont typeface="Calibri" panose="020F0502020204030204" pitchFamily="34" charset="0"/>
              <a:buAutoNum type="arabicPeriod"/>
              <a:defRPr/>
            </a:pPr>
            <a:endParaRPr lang="nl-NL" altLang="nl-NL" dirty="0">
              <a:solidFill>
                <a:srgbClr val="C00000"/>
              </a:solidFill>
              <a:latin typeface="Tahoma" panose="020B0604030504040204" pitchFamily="34" charset="0"/>
              <a:ea typeface="ＭＳ Ｐゴシック" panose="020B0600070205080204" pitchFamily="34" charset="-128"/>
            </a:endParaRPr>
          </a:p>
        </p:txBody>
      </p:sp>
      <p:graphicFrame>
        <p:nvGraphicFramePr>
          <p:cNvPr id="8" name="Tabel 4">
            <a:extLst>
              <a:ext uri="{FF2B5EF4-FFF2-40B4-BE49-F238E27FC236}">
                <a16:creationId xmlns:a16="http://schemas.microsoft.com/office/drawing/2014/main" id="{DFE756CC-996E-4AA8-A2D4-9B54EBFA4E5C}"/>
              </a:ext>
            </a:extLst>
          </p:cNvPr>
          <p:cNvGraphicFramePr>
            <a:graphicFrameLocks noGrp="1"/>
          </p:cNvGraphicFramePr>
          <p:nvPr>
            <p:extLst>
              <p:ext uri="{D42A27DB-BD31-4B8C-83A1-F6EECF244321}">
                <p14:modId xmlns:p14="http://schemas.microsoft.com/office/powerpoint/2010/main" val="2969941932"/>
              </p:ext>
            </p:extLst>
          </p:nvPr>
        </p:nvGraphicFramePr>
        <p:xfrm>
          <a:off x="6706555" y="1884023"/>
          <a:ext cx="4953248" cy="3950512"/>
        </p:xfrm>
        <a:graphic>
          <a:graphicData uri="http://schemas.openxmlformats.org/drawingml/2006/table">
            <a:tbl>
              <a:tblPr firstRow="1" bandRow="1">
                <a:tableStyleId>{21E4AEA4-8DFA-4A89-87EB-49C32662AFE0}</a:tableStyleId>
              </a:tblPr>
              <a:tblGrid>
                <a:gridCol w="855388">
                  <a:extLst>
                    <a:ext uri="{9D8B030D-6E8A-4147-A177-3AD203B41FA5}">
                      <a16:colId xmlns:a16="http://schemas.microsoft.com/office/drawing/2014/main" val="3443340161"/>
                    </a:ext>
                  </a:extLst>
                </a:gridCol>
                <a:gridCol w="4097860">
                  <a:extLst>
                    <a:ext uri="{9D8B030D-6E8A-4147-A177-3AD203B41FA5}">
                      <a16:colId xmlns:a16="http://schemas.microsoft.com/office/drawing/2014/main" val="2871801235"/>
                    </a:ext>
                  </a:extLst>
                </a:gridCol>
              </a:tblGrid>
              <a:tr h="461848">
                <a:tc gridSpan="2">
                  <a:txBody>
                    <a:bodyPr/>
                    <a:lstStyle/>
                    <a:p>
                      <a:r>
                        <a:rPr lang="nl-NL" sz="2000" dirty="0">
                          <a:latin typeface="Tahoma" panose="020B0604030504040204" pitchFamily="34" charset="0"/>
                          <a:ea typeface="Tahoma" panose="020B0604030504040204" pitchFamily="34" charset="0"/>
                          <a:cs typeface="Tahoma" panose="020B0604030504040204" pitchFamily="34" charset="0"/>
                        </a:rPr>
                        <a:t>Doelgroepen</a:t>
                      </a:r>
                    </a:p>
                  </a:txBody>
                  <a:tcPr/>
                </a:tc>
                <a:tc hMerge="1">
                  <a:txBody>
                    <a:bodyPr/>
                    <a:lstStyle/>
                    <a:p>
                      <a:endParaRPr lang="nl-NL"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27526924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Relatiebeheerder / Accountmanager </a:t>
                      </a:r>
                    </a:p>
                  </a:txBody>
                  <a:tcPr/>
                </a:tc>
                <a:extLst>
                  <a:ext uri="{0D108BD9-81ED-4DB2-BD59-A6C34878D82A}">
                    <a16:rowId xmlns:a16="http://schemas.microsoft.com/office/drawing/2014/main" val="3347509960"/>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Strategisch beleidsmedewerker</a:t>
                      </a:r>
                    </a:p>
                  </a:txBody>
                  <a:tcPr/>
                </a:tc>
                <a:extLst>
                  <a:ext uri="{0D108BD9-81ED-4DB2-BD59-A6C34878D82A}">
                    <a16:rowId xmlns:a16="http://schemas.microsoft.com/office/drawing/2014/main" val="381472700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Tactisch Beleidsmedewerker / Informatiearchitect </a:t>
                      </a:r>
                    </a:p>
                  </a:txBody>
                  <a:tcPr/>
                </a:tc>
                <a:extLst>
                  <a:ext uri="{0D108BD9-81ED-4DB2-BD59-A6C34878D82A}">
                    <a16:rowId xmlns:a16="http://schemas.microsoft.com/office/drawing/2014/main" val="71495661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RM</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Recordmanager/ DIV-specialist </a:t>
                      </a:r>
                    </a:p>
                  </a:txBody>
                  <a:tcPr/>
                </a:tc>
                <a:extLst>
                  <a:ext uri="{0D108BD9-81ED-4DB2-BD59-A6C34878D82A}">
                    <a16:rowId xmlns:a16="http://schemas.microsoft.com/office/drawing/2014/main" val="161793717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FG</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Functionaris Gegevensbescherming </a:t>
                      </a:r>
                    </a:p>
                  </a:txBody>
                  <a:tcPr/>
                </a:tc>
                <a:extLst>
                  <a:ext uri="{0D108BD9-81ED-4DB2-BD59-A6C34878D82A}">
                    <a16:rowId xmlns:a16="http://schemas.microsoft.com/office/drawing/2014/main" val="505037996"/>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CISO</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Chief Information Security </a:t>
                      </a:r>
                      <a:r>
                        <a:rPr lang="nl-NL" sz="2000" dirty="0" err="1">
                          <a:latin typeface="Tahoma" panose="020B0604030504040204" pitchFamily="34" charset="0"/>
                          <a:ea typeface="Tahoma" panose="020B0604030504040204" pitchFamily="34" charset="0"/>
                          <a:cs typeface="Tahoma" panose="020B0604030504040204" pitchFamily="34" charset="0"/>
                        </a:rPr>
                        <a:t>Officer</a:t>
                      </a:r>
                      <a:endParaRPr lang="nl-NL" sz="2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75240234"/>
                  </a:ext>
                </a:extLst>
              </a:tr>
            </a:tbl>
          </a:graphicData>
        </a:graphic>
      </p:graphicFrame>
      <p:sp>
        <p:nvSpPr>
          <p:cNvPr id="4" name="Pijl: rechts 3">
            <a:extLst>
              <a:ext uri="{FF2B5EF4-FFF2-40B4-BE49-F238E27FC236}">
                <a16:creationId xmlns:a16="http://schemas.microsoft.com/office/drawing/2014/main" id="{74122132-1C64-4B74-BA17-4E6339528EA1}"/>
              </a:ext>
            </a:extLst>
          </p:cNvPr>
          <p:cNvSpPr/>
          <p:nvPr/>
        </p:nvSpPr>
        <p:spPr>
          <a:xfrm>
            <a:off x="5805714" y="3625529"/>
            <a:ext cx="581528" cy="4675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4966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1116175678"/>
              </p:ext>
            </p:extLst>
          </p:nvPr>
        </p:nvGraphicFramePr>
        <p:xfrm>
          <a:off x="1919704" y="1204800"/>
          <a:ext cx="8264525" cy="4618480"/>
        </p:xfrm>
        <a:graphic>
          <a:graphicData uri="http://schemas.openxmlformats.org/drawingml/2006/table">
            <a:tbl>
              <a:tblPr firstRow="1" bandRow="1">
                <a:tableStyleId>{5C22544A-7EE6-4342-B048-85BDC9FD1C3A}</a:tableStyleId>
              </a:tblPr>
              <a:tblGrid>
                <a:gridCol w="625277">
                  <a:extLst>
                    <a:ext uri="{9D8B030D-6E8A-4147-A177-3AD203B41FA5}">
                      <a16:colId xmlns:a16="http://schemas.microsoft.com/office/drawing/2014/main" val="3443340161"/>
                    </a:ext>
                  </a:extLst>
                </a:gridCol>
                <a:gridCol w="7639248">
                  <a:extLst>
                    <a:ext uri="{9D8B030D-6E8A-4147-A177-3AD203B41FA5}">
                      <a16:colId xmlns:a16="http://schemas.microsoft.com/office/drawing/2014/main" val="2871801235"/>
                    </a:ext>
                  </a:extLst>
                </a:gridCol>
              </a:tblGrid>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Tree>
    <p:extLst>
      <p:ext uri="{BB962C8B-B14F-4D97-AF65-F5344CB8AC3E}">
        <p14:creationId xmlns:p14="http://schemas.microsoft.com/office/powerpoint/2010/main" val="1604324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466213607"/>
              </p:ext>
            </p:extLst>
          </p:nvPr>
        </p:nvGraphicFramePr>
        <p:xfrm>
          <a:off x="2077672" y="2003436"/>
          <a:ext cx="8036655" cy="2595995"/>
        </p:xfrm>
        <a:graphic>
          <a:graphicData uri="http://schemas.openxmlformats.org/drawingml/2006/table">
            <a:tbl>
              <a:tblPr firstRow="1" bandRow="1">
                <a:tableStyleId>{BC89EF96-8CEA-46FF-86C4-4CE0E7609802}</a:tableStyleId>
              </a:tblPr>
              <a:tblGrid>
                <a:gridCol w="884566">
                  <a:extLst>
                    <a:ext uri="{9D8B030D-6E8A-4147-A177-3AD203B41FA5}">
                      <a16:colId xmlns:a16="http://schemas.microsoft.com/office/drawing/2014/main" val="3443340161"/>
                    </a:ext>
                  </a:extLst>
                </a:gridCol>
                <a:gridCol w="7152089">
                  <a:extLst>
                    <a:ext uri="{9D8B030D-6E8A-4147-A177-3AD203B41FA5}">
                      <a16:colId xmlns:a16="http://schemas.microsoft.com/office/drawing/2014/main" val="2871801235"/>
                    </a:ext>
                  </a:extLst>
                </a:gridCol>
              </a:tblGrid>
              <a:tr h="1109157">
                <a:tc>
                  <a:txBody>
                    <a:bodyPr/>
                    <a:lstStyle/>
                    <a:p>
                      <a:r>
                        <a:rPr lang="nl-NL" b="0" dirty="0">
                          <a:latin typeface="Tahoma" panose="020B0604030504040204" pitchFamily="34" charset="0"/>
                          <a:ea typeface="Tahoma" panose="020B0604030504040204" pitchFamily="34" charset="0"/>
                          <a:cs typeface="Tahoma" panose="020B0604030504040204" pitchFamily="34" charset="0"/>
                        </a:rPr>
                        <a:t>A-1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Stel lokaal beleid/architectuur DUTO en Omgevingswet vast. Betrek hierin hoe DUTO is geregeld voor uitbestede taken aan een omgevingsdienst. </a:t>
                      </a:r>
                    </a:p>
                  </a:txBody>
                  <a:tcPr/>
                </a:tc>
                <a:extLst>
                  <a:ext uri="{0D108BD9-81ED-4DB2-BD59-A6C34878D82A}">
                    <a16:rowId xmlns:a16="http://schemas.microsoft.com/office/drawing/2014/main" val="3347509960"/>
                  </a:ext>
                </a:extLst>
              </a:tr>
              <a:tr h="443663">
                <a:tc>
                  <a:txBody>
                    <a:bodyPr/>
                    <a:lstStyle/>
                    <a:p>
                      <a:r>
                        <a:rPr lang="nl-NL" dirty="0">
                          <a:latin typeface="Tahoma" panose="020B0604030504040204" pitchFamily="34" charset="0"/>
                          <a:ea typeface="Tahoma" panose="020B0604030504040204" pitchFamily="34" charset="0"/>
                          <a:cs typeface="Tahoma" panose="020B0604030504040204" pitchFamily="34" charset="0"/>
                        </a:rPr>
                        <a:t>A-2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lokale impact vast van uitkomsten DUTO-scans op DSO-LV.</a:t>
                      </a:r>
                    </a:p>
                  </a:txBody>
                  <a:tcPr/>
                </a:tc>
                <a:extLst>
                  <a:ext uri="{0D108BD9-81ED-4DB2-BD59-A6C34878D82A}">
                    <a16:rowId xmlns:a16="http://schemas.microsoft.com/office/drawing/2014/main" val="3814727009"/>
                  </a:ext>
                </a:extLst>
              </a:tr>
              <a:tr h="1043175">
                <a:tc>
                  <a:txBody>
                    <a:bodyPr/>
                    <a:lstStyle/>
                    <a:p>
                      <a:r>
                        <a:rPr lang="nl-NL" dirty="0">
                          <a:latin typeface="Tahoma" panose="020B0604030504040204" pitchFamily="34" charset="0"/>
                          <a:ea typeface="Tahoma" panose="020B0604030504040204" pitchFamily="34" charset="0"/>
                          <a:cs typeface="Tahoma" panose="020B0604030504040204" pitchFamily="34" charset="0"/>
                        </a:rPr>
                        <a:t>A-3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Formaliseer de afspraken binnen de ketenregio in een voorziening voor de archiefbescheiden (artikel 4 Archiefwet).</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4081110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F1491C50-D856-4605-90FA-20E40F38F5C9}"/>
              </a:ext>
            </a:extLst>
          </p:cNvPr>
          <p:cNvPicPr>
            <a:picLocks noChangeAspect="1"/>
          </p:cNvPicPr>
          <p:nvPr/>
        </p:nvPicPr>
        <p:blipFill>
          <a:blip r:embed="rId3"/>
          <a:stretch>
            <a:fillRect/>
          </a:stretch>
        </p:blipFill>
        <p:spPr>
          <a:xfrm>
            <a:off x="1615170" y="628769"/>
            <a:ext cx="4198490" cy="5922635"/>
          </a:xfrm>
          <a:prstGeom prst="rect">
            <a:avLst/>
          </a:prstGeom>
          <a:ln>
            <a:solidFill>
              <a:schemeClr val="tx1"/>
            </a:solidFill>
          </a:ln>
        </p:spPr>
      </p:pic>
      <p:pic>
        <p:nvPicPr>
          <p:cNvPr id="3" name="Afbeelding 2">
            <a:extLst>
              <a:ext uri="{FF2B5EF4-FFF2-40B4-BE49-F238E27FC236}">
                <a16:creationId xmlns:a16="http://schemas.microsoft.com/office/drawing/2014/main" id="{2027FD6D-8010-4D82-B42D-8DC811B709D1}"/>
              </a:ext>
            </a:extLst>
          </p:cNvPr>
          <p:cNvPicPr>
            <a:picLocks noChangeAspect="1"/>
          </p:cNvPicPr>
          <p:nvPr/>
        </p:nvPicPr>
        <p:blipFill>
          <a:blip r:embed="rId4"/>
          <a:stretch>
            <a:fillRect/>
          </a:stretch>
        </p:blipFill>
        <p:spPr>
          <a:xfrm>
            <a:off x="5985542" y="628769"/>
            <a:ext cx="4232326" cy="5922635"/>
          </a:xfrm>
          <a:prstGeom prst="rect">
            <a:avLst/>
          </a:prstGeom>
          <a:ln>
            <a:solidFill>
              <a:schemeClr val="tx1"/>
            </a:solidFill>
          </a:ln>
        </p:spPr>
      </p:pic>
    </p:spTree>
    <p:extLst>
      <p:ext uri="{BB962C8B-B14F-4D97-AF65-F5344CB8AC3E}">
        <p14:creationId xmlns:p14="http://schemas.microsoft.com/office/powerpoint/2010/main" val="3315790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75400507"/>
              </p:ext>
            </p:extLst>
          </p:nvPr>
        </p:nvGraphicFramePr>
        <p:xfrm>
          <a:off x="2116428" y="1673899"/>
          <a:ext cx="7959143" cy="3510201"/>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6693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Werk afspraken uit in een ‘Dossier Afspraken Procedures’ (DAP) of een vergelijkbaar instrument voor het maken én onderhouden van afspraken met ketenpartners </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B1-2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i.v.m. voorbereidingsbesluiten, Instructieregels, Interventiebesluiten, projectbesluiten en reserveringen.</a:t>
                      </a:r>
                    </a:p>
                  </a:txBody>
                  <a:tcPr/>
                </a:tc>
                <a:extLst>
                  <a:ext uri="{0D108BD9-81ED-4DB2-BD59-A6C34878D82A}">
                    <a16:rowId xmlns:a16="http://schemas.microsoft.com/office/drawing/2014/main" val="3814727009"/>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B1-3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Controleer de volledigheid en juistheid van de lokale configuraties voor ‘bevoegd gezag’, ‘behandeldienst’ en ‘actieverzoeken’.</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3212140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E71939B5-D3E3-4C5D-B775-16992634FD05}"/>
              </a:ext>
            </a:extLst>
          </p:cNvPr>
          <p:cNvPicPr>
            <a:picLocks noChangeAspect="1"/>
          </p:cNvPicPr>
          <p:nvPr/>
        </p:nvPicPr>
        <p:blipFill>
          <a:blip r:embed="rId3"/>
          <a:stretch>
            <a:fillRect/>
          </a:stretch>
        </p:blipFill>
        <p:spPr>
          <a:xfrm>
            <a:off x="1702634" y="968374"/>
            <a:ext cx="4093099" cy="5492751"/>
          </a:xfrm>
          <a:prstGeom prst="rect">
            <a:avLst/>
          </a:prstGeom>
          <a:ln>
            <a:solidFill>
              <a:schemeClr val="tx1"/>
            </a:solidFill>
          </a:ln>
        </p:spPr>
      </p:pic>
      <p:pic>
        <p:nvPicPr>
          <p:cNvPr id="5" name="Afbeelding 4">
            <a:extLst>
              <a:ext uri="{FF2B5EF4-FFF2-40B4-BE49-F238E27FC236}">
                <a16:creationId xmlns:a16="http://schemas.microsoft.com/office/drawing/2014/main" id="{3E45C24C-790F-485C-81D3-6BDBDAC443E5}"/>
              </a:ext>
            </a:extLst>
          </p:cNvPr>
          <p:cNvPicPr>
            <a:picLocks noChangeAspect="1"/>
          </p:cNvPicPr>
          <p:nvPr/>
        </p:nvPicPr>
        <p:blipFill>
          <a:blip r:embed="rId4"/>
          <a:stretch>
            <a:fillRect/>
          </a:stretch>
        </p:blipFill>
        <p:spPr>
          <a:xfrm>
            <a:off x="6575219" y="968374"/>
            <a:ext cx="3856055" cy="5492751"/>
          </a:xfrm>
          <a:prstGeom prst="rect">
            <a:avLst/>
          </a:prstGeom>
          <a:ln>
            <a:solidFill>
              <a:schemeClr val="tx1"/>
            </a:solidFill>
          </a:ln>
        </p:spPr>
      </p:pic>
    </p:spTree>
    <p:extLst>
      <p:ext uri="{BB962C8B-B14F-4D97-AF65-F5344CB8AC3E}">
        <p14:creationId xmlns:p14="http://schemas.microsoft.com/office/powerpoint/2010/main" val="725842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Model dossier afspraken en procedures</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Tree>
    <p:extLst>
      <p:ext uri="{BB962C8B-B14F-4D97-AF65-F5344CB8AC3E}">
        <p14:creationId xmlns:p14="http://schemas.microsoft.com/office/powerpoint/2010/main" val="2921938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En wordt dus ook verantwoordelijk?</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5212" y="661407"/>
            <a:ext cx="9701576" cy="5535185"/>
          </a:xfrm>
        </p:spPr>
      </p:pic>
    </p:spTree>
    <p:extLst>
      <p:ext uri="{BB962C8B-B14F-4D97-AF65-F5344CB8AC3E}">
        <p14:creationId xmlns:p14="http://schemas.microsoft.com/office/powerpoint/2010/main" val="2053243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Effect transition="in" filter="fade">
                                      <p:cBhvr>
                                        <p:cTn id="33"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Verantwoordelijkheden: 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Tree>
    <p:extLst>
      <p:ext uri="{BB962C8B-B14F-4D97-AF65-F5344CB8AC3E}">
        <p14:creationId xmlns:p14="http://schemas.microsoft.com/office/powerpoint/2010/main" val="1807247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48083029"/>
              </p:ext>
            </p:extLst>
          </p:nvPr>
        </p:nvGraphicFramePr>
        <p:xfrm>
          <a:off x="2116428" y="1014249"/>
          <a:ext cx="7959143" cy="5196846"/>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B2-1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Inventariseer alle relevante informatieobjecten uit alle bedrijfsprocessen volgens het Bedrijfsprocessenmodel. Beheer daarmee ook nieuwe informatieobjecten, zoals behandeldienstconfiguratie en toepasbare regels.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B2-2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alle uit te wisselen informatieobjecten met de landelijke voorzieningen in de eigen administratie onder beheer: STAM, STTR, STOP-TPOD…</a:t>
                      </a:r>
                    </a:p>
                  </a:txBody>
                  <a:tcPr/>
                </a:tc>
                <a:extLst>
                  <a:ext uri="{0D108BD9-81ED-4DB2-BD59-A6C34878D82A}">
                    <a16:rowId xmlns:a16="http://schemas.microsoft.com/office/drawing/2014/main" val="3814727009"/>
                  </a:ext>
                </a:extLst>
              </a:tr>
              <a:tr h="1093215">
                <a:tc>
                  <a:txBody>
                    <a:bodyPr/>
                    <a:lstStyle/>
                    <a:p>
                      <a:r>
                        <a:rPr lang="nl-NL" dirty="0">
                          <a:latin typeface="Tahoma" panose="020B0604030504040204" pitchFamily="34" charset="0"/>
                          <a:ea typeface="Tahoma" panose="020B0604030504040204" pitchFamily="34" charset="0"/>
                          <a:cs typeface="Tahoma" panose="020B0604030504040204" pitchFamily="34" charset="0"/>
                        </a:rPr>
                        <a:t>B2-3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voortkomend uit de omgevingstafel. Leg daarin vast wie wat beheert en hoe de toegang is geregeld. </a:t>
                      </a:r>
                    </a:p>
                  </a:txBody>
                  <a:tcPr/>
                </a:tc>
                <a:extLst>
                  <a:ext uri="{0D108BD9-81ED-4DB2-BD59-A6C34878D82A}">
                    <a16:rowId xmlns:a16="http://schemas.microsoft.com/office/drawing/2014/main" val="714956614"/>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B2-4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in geval van meervoudige aanvragen (met of zonder wateractiviteit). </a:t>
                      </a:r>
                    </a:p>
                  </a:txBody>
                  <a:tcPr/>
                </a:tc>
                <a:extLst>
                  <a:ext uri="{0D108BD9-81ED-4DB2-BD59-A6C34878D82A}">
                    <a16:rowId xmlns:a16="http://schemas.microsoft.com/office/drawing/2014/main" val="1840150244"/>
                  </a:ext>
                </a:extLst>
              </a:tr>
            </a:tbl>
          </a:graphicData>
        </a:graphic>
      </p:graphicFrame>
    </p:spTree>
    <p:extLst>
      <p:ext uri="{BB962C8B-B14F-4D97-AF65-F5344CB8AC3E}">
        <p14:creationId xmlns:p14="http://schemas.microsoft.com/office/powerpoint/2010/main" val="3722081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17638" cy="46329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voorbeeld GEMMA (zie ook Omgevingswet architectuur provincies)</a:t>
            </a:r>
          </a:p>
        </p:txBody>
      </p:sp>
      <p:pic>
        <p:nvPicPr>
          <p:cNvPr id="3" name="Graphic 2">
            <a:extLst>
              <a:ext uri="{FF2B5EF4-FFF2-40B4-BE49-F238E27FC236}">
                <a16:creationId xmlns:a16="http://schemas.microsoft.com/office/drawing/2014/main" id="{B7B31BED-1E6C-4DD8-BA34-EF3496C791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84186" y="833915"/>
            <a:ext cx="9753600" cy="5772150"/>
          </a:xfrm>
          <a:prstGeom prst="rect">
            <a:avLst/>
          </a:prstGeom>
        </p:spPr>
      </p:pic>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Bedrijfsprocessen Omgevingswet</a:t>
            </a:r>
          </a:p>
        </p:txBody>
      </p:sp>
    </p:spTree>
    <p:extLst>
      <p:ext uri="{BB962C8B-B14F-4D97-AF65-F5344CB8AC3E}">
        <p14:creationId xmlns:p14="http://schemas.microsoft.com/office/powerpoint/2010/main" val="3090316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25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meervoudige aanvragen en context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628775" y="1169068"/>
            <a:ext cx="8934450" cy="4648200"/>
          </a:xfrm>
          <a:prstGeom prst="rect">
            <a:avLst/>
          </a:prstGeom>
        </p:spPr>
      </p:pic>
    </p:spTree>
    <p:extLst>
      <p:ext uri="{BB962C8B-B14F-4D97-AF65-F5344CB8AC3E}">
        <p14:creationId xmlns:p14="http://schemas.microsoft.com/office/powerpoint/2010/main" val="3730269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1" y="148761"/>
            <a:ext cx="11760863"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‘Behandeldienstconfiguraties’ en mandaatregelingen</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2717" y="1228123"/>
            <a:ext cx="9166565" cy="4231644"/>
          </a:xfrm>
        </p:spPr>
      </p:pic>
    </p:spTree>
    <p:extLst>
      <p:ext uri="{BB962C8B-B14F-4D97-AF65-F5344CB8AC3E}">
        <p14:creationId xmlns:p14="http://schemas.microsoft.com/office/powerpoint/2010/main" val="2708786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731359439"/>
              </p:ext>
            </p:extLst>
          </p:nvPr>
        </p:nvGraphicFramePr>
        <p:xfrm>
          <a:off x="1902483" y="1749259"/>
          <a:ext cx="7959143" cy="292608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B3-1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hoe en wie binnen de informatieketens de </a:t>
                      </a:r>
                      <a:r>
                        <a:rPr lang="nl-NL" sz="1800" b="0" i="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geconsolideerde versies </a:t>
                      </a: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van plannen in de eigen beheerapplicaties opneemt.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hoe lang overige versies door andere partijen worden aangehouden, gelet op de functie van die versies in de ketens.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B3-2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Verzeker dat de functies van </a:t>
                      </a:r>
                      <a:r>
                        <a:rPr lang="nl-NL" dirty="0" err="1">
                          <a:latin typeface="Tahoma" panose="020B0604030504040204" pitchFamily="34" charset="0"/>
                          <a:ea typeface="Tahoma" panose="020B0604030504040204" pitchFamily="34" charset="0"/>
                          <a:cs typeface="Tahoma" panose="020B0604030504040204" pitchFamily="34" charset="0"/>
                        </a:rPr>
                        <a:t>audittrail</a:t>
                      </a:r>
                      <a:r>
                        <a:rPr lang="nl-NL" dirty="0">
                          <a:latin typeface="Tahoma" panose="020B0604030504040204" pitchFamily="34" charset="0"/>
                          <a:ea typeface="Tahoma" panose="020B0604030504040204" pitchFamily="34" charset="0"/>
                          <a:cs typeface="Tahoma" panose="020B0604030504040204" pitchFamily="34" charset="0"/>
                        </a:rPr>
                        <a:t> en tijdreizen in LVBB i.r.t. de vastlegging van geconsolideerde versies in de eigen beheerapplicatie(s). die twee werkwijzen met elkaar overeen gaan komen.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599556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46547" y="283112"/>
            <a:ext cx="6098905" cy="644788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287263" y="1337074"/>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Handreiking in drie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Tree>
    <p:extLst>
      <p:ext uri="{BB962C8B-B14F-4D97-AF65-F5344CB8AC3E}">
        <p14:creationId xmlns:p14="http://schemas.microsoft.com/office/powerpoint/2010/main" val="999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699">
                                            <p:txEl>
                                              <p:pRg st="1" end="1"/>
                                            </p:txEl>
                                          </p:spTgt>
                                        </p:tgtEl>
                                        <p:attrNameLst>
                                          <p:attrName>style.visibility</p:attrName>
                                        </p:attrNameLst>
                                      </p:cBhvr>
                                      <p:to>
                                        <p:strVal val="visible"/>
                                      </p:to>
                                    </p:set>
                                    <p:animEffect transition="in" filter="fade">
                                      <p:cBhvr>
                                        <p:cTn id="10" dur="1000"/>
                                        <p:tgtEl>
                                          <p:spTgt spid="296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animEffect transition="in" filter="fade">
                                      <p:cBhvr>
                                        <p:cTn id="13" dur="1000"/>
                                        <p:tgtEl>
                                          <p:spTgt spid="2969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699">
                                            <p:txEl>
                                              <p:pRg st="4" end="4"/>
                                            </p:txEl>
                                          </p:spTgt>
                                        </p:tgtEl>
                                        <p:attrNameLst>
                                          <p:attrName>style.visibility</p:attrName>
                                        </p:attrNameLst>
                                      </p:cBhvr>
                                      <p:to>
                                        <p:strVal val="visible"/>
                                      </p:to>
                                    </p:set>
                                    <p:animEffect transition="in" filter="fade">
                                      <p:cBhvr>
                                        <p:cTn id="18" dur="1000"/>
                                        <p:tgtEl>
                                          <p:spTgt spid="29699">
                                            <p:txEl>
                                              <p:pRg st="4" end="4"/>
                                            </p:txEl>
                                          </p:spTgt>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29699">
                                            <p:txEl>
                                              <p:pRg st="6" end="6"/>
                                            </p:txEl>
                                          </p:spTgt>
                                        </p:tgtEl>
                                        <p:attrNameLst>
                                          <p:attrName>style.visibility</p:attrName>
                                        </p:attrNameLst>
                                      </p:cBhvr>
                                      <p:to>
                                        <p:strVal val="visible"/>
                                      </p:to>
                                    </p:set>
                                    <p:animEffect transition="in" filter="fade">
                                      <p:cBhvr>
                                        <p:cTn id="22" dur="1000"/>
                                        <p:tgtEl>
                                          <p:spTgt spid="29699">
                                            <p:txEl>
                                              <p:pRg st="6" end="6"/>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9699">
                                            <p:txEl>
                                              <p:pRg st="8" end="8"/>
                                            </p:txEl>
                                          </p:spTgt>
                                        </p:tgtEl>
                                        <p:attrNameLst>
                                          <p:attrName>style.visibility</p:attrName>
                                        </p:attrNameLst>
                                      </p:cBhvr>
                                      <p:to>
                                        <p:strVal val="visible"/>
                                      </p:to>
                                    </p:set>
                                    <p:animEffect transition="in" filter="fade">
                                      <p:cBhvr>
                                        <p:cTn id="26"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7666465"/>
              </p:ext>
            </p:extLst>
          </p:nvPr>
        </p:nvGraphicFramePr>
        <p:xfrm>
          <a:off x="1902483" y="1749259"/>
          <a:ext cx="7959143" cy="250129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de interbestuurlijke samenwerkingsbouwstenen toe in de eigen beheerapplicatie(s), van belang i.v.m. de interactie met andere overheidsorganen: I-ZTC, I-PDC, Bedrijfsprocessenmodel.</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of andere gemeenschappelijke zaaktypen voor o.a. planvorming in de keten (tijdelijk) nodig zijn zolang I-ZTC daarin nog niet voorziet.</a:t>
                      </a:r>
                    </a:p>
                  </a:txBody>
                  <a:tcPr/>
                </a:tc>
                <a:extLst>
                  <a:ext uri="{0D108BD9-81ED-4DB2-BD59-A6C34878D82A}">
                    <a16:rowId xmlns:a16="http://schemas.microsoft.com/office/drawing/2014/main" val="3814727009"/>
                  </a:ext>
                </a:extLst>
              </a:tr>
              <a:tr h="313827">
                <a:tc>
                  <a:txBody>
                    <a:bodyPr/>
                    <a:lstStyle/>
                    <a:p>
                      <a:r>
                        <a:rPr lang="nl-NL" dirty="0">
                          <a:latin typeface="Tahoma" panose="020B0604030504040204" pitchFamily="34" charset="0"/>
                          <a:ea typeface="Tahoma" panose="020B0604030504040204" pitchFamily="34" charset="0"/>
                          <a:cs typeface="Tahoma" panose="020B0604030504040204" pitchFamily="34" charset="0"/>
                        </a:rPr>
                        <a:t>B4-3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standaard: Metagegevens Duurzaam Toegankelijke Overheidsinformatie (MDTO). </a:t>
                      </a:r>
                    </a:p>
                  </a:txBody>
                  <a:tcPr/>
                </a:tc>
                <a:extLst>
                  <a:ext uri="{0D108BD9-81ED-4DB2-BD59-A6C34878D82A}">
                    <a16:rowId xmlns:a16="http://schemas.microsoft.com/office/drawing/2014/main" val="1899786531"/>
                  </a:ext>
                </a:extLst>
              </a:tr>
            </a:tbl>
          </a:graphicData>
        </a:graphic>
      </p:graphicFrame>
    </p:spTree>
    <p:extLst>
      <p:ext uri="{BB962C8B-B14F-4D97-AF65-F5344CB8AC3E}">
        <p14:creationId xmlns:p14="http://schemas.microsoft.com/office/powerpoint/2010/main" val="6142870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Tree>
    <p:extLst>
      <p:ext uri="{BB962C8B-B14F-4D97-AF65-F5344CB8AC3E}">
        <p14:creationId xmlns:p14="http://schemas.microsoft.com/office/powerpoint/2010/main" val="1858892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Interbestuurlijke bedrijfsprocessen, I-ZTC en PDC</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extLst>
      <p:ext uri="{BB962C8B-B14F-4D97-AF65-F5344CB8AC3E}">
        <p14:creationId xmlns:p14="http://schemas.microsoft.com/office/powerpoint/2010/main" val="166849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pic>
        <p:nvPicPr>
          <p:cNvPr id="3" name="Afbeelding 2">
            <a:extLst>
              <a:ext uri="{FF2B5EF4-FFF2-40B4-BE49-F238E27FC236}">
                <a16:creationId xmlns:a16="http://schemas.microsoft.com/office/drawing/2014/main" id="{094C1911-3719-49B6-BC40-6EF9E17E4237}"/>
              </a:ext>
            </a:extLst>
          </p:cNvPr>
          <p:cNvPicPr>
            <a:picLocks noChangeAspect="1"/>
          </p:cNvPicPr>
          <p:nvPr/>
        </p:nvPicPr>
        <p:blipFill>
          <a:blip r:embed="rId2"/>
          <a:stretch>
            <a:fillRect/>
          </a:stretch>
        </p:blipFill>
        <p:spPr>
          <a:xfrm>
            <a:off x="2531540" y="866606"/>
            <a:ext cx="6980161" cy="566119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(specifiek)</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559483061"/>
              </p:ext>
            </p:extLst>
          </p:nvPr>
        </p:nvGraphicFramePr>
        <p:xfrm>
          <a:off x="1902483" y="1749259"/>
          <a:ext cx="7959143" cy="268417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het beheer van informatieobjecten inclusief hun metadata na afloop van een samenwerking volgens de DSO-samenwerkingsfunctionaliteit.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Neem per informatieobject (later per dossier als geheel) de inhoudelijke en technische metadata uit een samenwerking over in het eigen informatiesysteem.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Beheer alle gegevens die in de DSO-stelselcatalogus terechtkomen (begrippen; bronnen; informatieproducten en waardenlijsten).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835680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(bewaartermijnen)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995894952"/>
              </p:ext>
            </p:extLst>
          </p:nvPr>
        </p:nvGraphicFramePr>
        <p:xfrm>
          <a:off x="1452891" y="1965960"/>
          <a:ext cx="9286217" cy="2926080"/>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778042">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in de lokale informatiesystemen de interbestuurlijke bewaartermijnen toe per resultaattype van een interbestuurlijk zaaktype.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Daar waar de interbestuurlijke zaaktypen (nog) niet in voorzien: pas dan de indeling met bedrijfsprocessen toe (de uitkomst uit PIKO) of die volgens de indeling van bedrijfsfuncties uit de eigen architectuur.</a:t>
                      </a:r>
                    </a:p>
                  </a:txBody>
                  <a:tcPr/>
                </a:tc>
                <a:extLst>
                  <a:ext uri="{0D108BD9-81ED-4DB2-BD59-A6C34878D82A}">
                    <a16:rowId xmlns:a16="http://schemas.microsoft.com/office/drawing/2014/main" val="3347509960"/>
                  </a:ext>
                </a:extLst>
              </a:tr>
              <a:tr h="800902">
                <a:tc>
                  <a:txBody>
                    <a:bodyPr/>
                    <a:lstStyle/>
                    <a:p>
                      <a:r>
                        <a:rPr lang="nl-NL" dirty="0">
                          <a:latin typeface="Tahoma" panose="020B0604030504040204" pitchFamily="34" charset="0"/>
                          <a:ea typeface="Tahoma" panose="020B0604030504040204" pitchFamily="34" charset="0"/>
                          <a:cs typeface="Tahoma" panose="020B0604030504040204" pitchFamily="34" charset="0"/>
                        </a:rPr>
                        <a:t>B5-2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over de afwijkende bewaarduur van informatieobjecten in de informatieketens van de Omgevingswet, binnen de kaders van de Selectielijsten.</a:t>
                      </a:r>
                    </a:p>
                    <a:p>
                      <a:r>
                        <a:rPr lang="nl-NL" dirty="0">
                          <a:latin typeface="Tahoma" panose="020B0604030504040204" pitchFamily="34" charset="0"/>
                          <a:ea typeface="Tahoma" panose="020B0604030504040204" pitchFamily="34" charset="0"/>
                          <a:cs typeface="Tahoma" panose="020B0604030504040204" pitchFamily="34" charset="0"/>
                        </a:rPr>
                        <a:t>Dergelijke afwijkingen kunnen zich voordoen als er afspraken worden gemaakt over beheer voor andere overheidsorganen.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3935242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kstvak 22">
            <a:extLst>
              <a:ext uri="{FF2B5EF4-FFF2-40B4-BE49-F238E27FC236}">
                <a16:creationId xmlns:a16="http://schemas.microsoft.com/office/drawing/2014/main" id="{D8F95B59-7D0D-426C-8216-372ECFA49DBE}"/>
              </a:ext>
            </a:extLst>
          </p:cNvPr>
          <p:cNvSpPr txBox="1">
            <a:spLocks noChangeArrowheads="1"/>
          </p:cNvSpPr>
          <p:nvPr/>
        </p:nvSpPr>
        <p:spPr bwMode="auto">
          <a:xfrm>
            <a:off x="2255839" y="3609976"/>
            <a:ext cx="7426325" cy="230822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t>DSO</a:t>
            </a:r>
          </a:p>
          <a:p>
            <a:endParaRPr lang="nl-NL" altLang="nl-NL" b="1"/>
          </a:p>
          <a:p>
            <a:endParaRPr lang="nl-NL" altLang="nl-NL"/>
          </a:p>
          <a:p>
            <a:endParaRPr lang="nl-NL" altLang="nl-NL"/>
          </a:p>
          <a:p>
            <a:endParaRPr lang="nl-NL" altLang="nl-NL"/>
          </a:p>
          <a:p>
            <a:endParaRPr lang="nl-NL" altLang="nl-NL"/>
          </a:p>
          <a:p>
            <a:endParaRPr lang="nl-NL" altLang="nl-NL"/>
          </a:p>
          <a:p>
            <a:endParaRPr lang="nl-NL" altLang="nl-NL"/>
          </a:p>
        </p:txBody>
      </p:sp>
      <p:sp>
        <p:nvSpPr>
          <p:cNvPr id="9" name="Ovaal 8">
            <a:extLst>
              <a:ext uri="{FF2B5EF4-FFF2-40B4-BE49-F238E27FC236}">
                <a16:creationId xmlns:a16="http://schemas.microsoft.com/office/drawing/2014/main" id="{9E61F6BA-32EF-49D3-9463-B459DEB651AE}"/>
              </a:ext>
            </a:extLst>
          </p:cNvPr>
          <p:cNvSpPr/>
          <p:nvPr/>
        </p:nvSpPr>
        <p:spPr>
          <a:xfrm>
            <a:off x="6811964" y="3868738"/>
            <a:ext cx="1838325" cy="1789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b="1" dirty="0"/>
              <a:t>Globaal Content Raamwerk- </a:t>
            </a:r>
          </a:p>
          <a:p>
            <a:pPr algn="ctr">
              <a:defRPr/>
            </a:pPr>
            <a:r>
              <a:rPr lang="nl-NL" dirty="0"/>
              <a:t>Bijlage F</a:t>
            </a:r>
          </a:p>
        </p:txBody>
      </p:sp>
      <p:sp>
        <p:nvSpPr>
          <p:cNvPr id="13" name="Ovaal 12">
            <a:extLst>
              <a:ext uri="{FF2B5EF4-FFF2-40B4-BE49-F238E27FC236}">
                <a16:creationId xmlns:a16="http://schemas.microsoft.com/office/drawing/2014/main" id="{508CB388-E48D-4C9E-AC66-D5A87D2D0E8D}"/>
              </a:ext>
            </a:extLst>
          </p:cNvPr>
          <p:cNvSpPr/>
          <p:nvPr/>
        </p:nvSpPr>
        <p:spPr>
          <a:xfrm>
            <a:off x="3024189" y="3838576"/>
            <a:ext cx="1838325" cy="1787525"/>
          </a:xfrm>
          <a:prstGeom prst="ellipse">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nl-NL" b="1" dirty="0"/>
              <a:t>DUTO Scans </a:t>
            </a:r>
          </a:p>
        </p:txBody>
      </p:sp>
      <p:sp>
        <p:nvSpPr>
          <p:cNvPr id="15366" name="Tekstvak 23">
            <a:extLst>
              <a:ext uri="{FF2B5EF4-FFF2-40B4-BE49-F238E27FC236}">
                <a16:creationId xmlns:a16="http://schemas.microsoft.com/office/drawing/2014/main" id="{827C90E6-0067-43CB-97CE-566C5F75AE81}"/>
              </a:ext>
            </a:extLst>
          </p:cNvPr>
          <p:cNvSpPr txBox="1">
            <a:spLocks noChangeArrowheads="1"/>
          </p:cNvSpPr>
          <p:nvPr/>
        </p:nvSpPr>
        <p:spPr bwMode="auto">
          <a:xfrm>
            <a:off x="2255839" y="1092201"/>
            <a:ext cx="7426325" cy="23082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solidFill>
                  <a:schemeClr val="bg1"/>
                </a:solidFill>
              </a:rPr>
              <a:t>Archiefwet</a:t>
            </a:r>
          </a:p>
          <a:p>
            <a:endParaRPr lang="nl-NL" altLang="nl-NL"/>
          </a:p>
          <a:p>
            <a:endParaRPr lang="nl-NL" altLang="nl-NL"/>
          </a:p>
          <a:p>
            <a:endParaRPr lang="nl-NL" altLang="nl-NL"/>
          </a:p>
          <a:p>
            <a:endParaRPr lang="nl-NL" altLang="nl-NL"/>
          </a:p>
          <a:p>
            <a:endParaRPr lang="nl-NL" altLang="nl-NL"/>
          </a:p>
          <a:p>
            <a:endParaRPr lang="nl-NL" altLang="nl-NL"/>
          </a:p>
          <a:p>
            <a:endParaRPr lang="nl-NL" altLang="nl-NL"/>
          </a:p>
        </p:txBody>
      </p:sp>
      <p:cxnSp>
        <p:nvCxnSpPr>
          <p:cNvPr id="17" name="Rechte verbindingslijn met pijl 16">
            <a:extLst>
              <a:ext uri="{FF2B5EF4-FFF2-40B4-BE49-F238E27FC236}">
                <a16:creationId xmlns:a16="http://schemas.microsoft.com/office/drawing/2014/main" id="{BAFCB51B-ACFF-40F1-BFC4-7D240EEFE4C1}"/>
              </a:ext>
            </a:extLst>
          </p:cNvPr>
          <p:cNvCxnSpPr>
            <a:cxnSpLocks/>
          </p:cNvCxnSpPr>
          <p:nvPr/>
        </p:nvCxnSpPr>
        <p:spPr>
          <a:xfrm>
            <a:off x="5100638" y="4764088"/>
            <a:ext cx="157480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Rechte verbindingslijn met pijl 14">
            <a:extLst>
              <a:ext uri="{FF2B5EF4-FFF2-40B4-BE49-F238E27FC236}">
                <a16:creationId xmlns:a16="http://schemas.microsoft.com/office/drawing/2014/main" id="{5FBF532E-0293-4532-B461-1EA78EB1B4AE}"/>
              </a:ext>
            </a:extLst>
          </p:cNvPr>
          <p:cNvCxnSpPr>
            <a:cxnSpLocks/>
          </p:cNvCxnSpPr>
          <p:nvPr/>
        </p:nvCxnSpPr>
        <p:spPr>
          <a:xfrm flipV="1">
            <a:off x="4429126" y="3127375"/>
            <a:ext cx="542925" cy="67468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Rechte verbindingslijn met pijl 18">
            <a:extLst>
              <a:ext uri="{FF2B5EF4-FFF2-40B4-BE49-F238E27FC236}">
                <a16:creationId xmlns:a16="http://schemas.microsoft.com/office/drawing/2014/main" id="{AC449743-10A9-466D-9806-9D76B2F7DDBE}"/>
              </a:ext>
            </a:extLst>
          </p:cNvPr>
          <p:cNvCxnSpPr>
            <a:cxnSpLocks/>
          </p:cNvCxnSpPr>
          <p:nvPr/>
        </p:nvCxnSpPr>
        <p:spPr>
          <a:xfrm>
            <a:off x="6811964" y="3055939"/>
            <a:ext cx="554037" cy="74612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7" name="Ovaal 6">
            <a:extLst>
              <a:ext uri="{FF2B5EF4-FFF2-40B4-BE49-F238E27FC236}">
                <a16:creationId xmlns:a16="http://schemas.microsoft.com/office/drawing/2014/main" id="{7ED6F239-FAEC-42CD-BA3E-F7B9E49B2930}"/>
              </a:ext>
            </a:extLst>
          </p:cNvPr>
          <p:cNvSpPr/>
          <p:nvPr/>
        </p:nvSpPr>
        <p:spPr>
          <a:xfrm>
            <a:off x="4972051" y="1358901"/>
            <a:ext cx="1839913" cy="1789113"/>
          </a:xfrm>
          <a:prstGeom prst="ellipse">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nl-NL" b="1" dirty="0"/>
              <a:t>Vigerende Selectielijst (VNG,IPO, UVW)</a:t>
            </a:r>
          </a:p>
        </p:txBody>
      </p:sp>
      <p:cxnSp>
        <p:nvCxnSpPr>
          <p:cNvPr id="21" name="Rechte verbindingslijn 20">
            <a:extLst>
              <a:ext uri="{FF2B5EF4-FFF2-40B4-BE49-F238E27FC236}">
                <a16:creationId xmlns:a16="http://schemas.microsoft.com/office/drawing/2014/main" id="{838A6647-E2CD-4E50-9971-55ABE7F0523E}"/>
              </a:ext>
            </a:extLst>
          </p:cNvPr>
          <p:cNvCxnSpPr/>
          <p:nvPr/>
        </p:nvCxnSpPr>
        <p:spPr>
          <a:xfrm>
            <a:off x="2255839" y="3495675"/>
            <a:ext cx="7426325"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itel 1">
            <a:extLst>
              <a:ext uri="{FF2B5EF4-FFF2-40B4-BE49-F238E27FC236}">
                <a16:creationId xmlns:a16="http://schemas.microsoft.com/office/drawing/2014/main" id="{96AFAECC-E900-4DB5-B64E-6B50EED3DA40}"/>
              </a:ext>
            </a:extLst>
          </p:cNvPr>
          <p:cNvSpPr txBox="1">
            <a:spLocks/>
          </p:cNvSpPr>
          <p:nvPr/>
        </p:nvSpPr>
        <p:spPr bwMode="auto">
          <a:xfrm>
            <a:off x="53373" y="44390"/>
            <a:ext cx="1165736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decentrale systemen vs. landelijke voorzieningen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referentielijst bijlage 3A Handreiking</a:t>
            </a:r>
          </a:p>
        </p:txBody>
      </p:sp>
      <p:pic>
        <p:nvPicPr>
          <p:cNvPr id="5" name="Afbeelding 4">
            <a:extLst>
              <a:ext uri="{FF2B5EF4-FFF2-40B4-BE49-F238E27FC236}">
                <a16:creationId xmlns:a16="http://schemas.microsoft.com/office/drawing/2014/main" id="{38D52D1C-4A0D-455C-A55E-DB31C89BD48C}"/>
              </a:ext>
            </a:extLst>
          </p:cNvPr>
          <p:cNvPicPr>
            <a:picLocks noChangeAspect="1"/>
          </p:cNvPicPr>
          <p:nvPr/>
        </p:nvPicPr>
        <p:blipFill>
          <a:blip r:embed="rId2"/>
          <a:stretch>
            <a:fillRect/>
          </a:stretch>
        </p:blipFill>
        <p:spPr>
          <a:xfrm>
            <a:off x="1016021" y="773362"/>
            <a:ext cx="10159958" cy="5782280"/>
          </a:xfrm>
          <a:prstGeom prst="rect">
            <a:avLst/>
          </a:prstGeom>
        </p:spPr>
      </p:pic>
    </p:spTree>
    <p:extLst>
      <p:ext uri="{BB962C8B-B14F-4D97-AF65-F5344CB8AC3E}">
        <p14:creationId xmlns:p14="http://schemas.microsoft.com/office/powerpoint/2010/main" val="6829594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4218553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hotspots, vernietiging en overbrenging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34057265"/>
              </p:ext>
            </p:extLst>
          </p:nvPr>
        </p:nvGraphicFramePr>
        <p:xfrm>
          <a:off x="1452891" y="1812151"/>
          <a:ext cx="9286217" cy="3233697"/>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1077899">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B5-3</a:t>
                      </a:r>
                    </a:p>
                  </a:txBody>
                  <a:tcPr/>
                </a:tc>
                <a:tc>
                  <a:txBody>
                    <a:bodyPr/>
                    <a:lstStyle/>
                    <a:p>
                      <a:r>
                        <a:rPr lang="nl-NL" b="0" dirty="0">
                          <a:latin typeface="Tahoma" panose="020B0604030504040204" pitchFamily="34" charset="0"/>
                          <a:ea typeface="Tahoma" panose="020B0604030504040204" pitchFamily="34" charset="0"/>
                          <a:cs typeface="Tahoma" panose="020B0604030504040204" pitchFamily="34" charset="0"/>
                        </a:rPr>
                        <a:t>Maak in geval van vastgestelde hotspots afspraken over het informatiebeheer in relatie tot de informatieketens van de Omgevingswet. </a:t>
                      </a:r>
                    </a:p>
                  </a:txBody>
                  <a:tcPr/>
                </a:tc>
                <a:extLst>
                  <a:ext uri="{0D108BD9-81ED-4DB2-BD59-A6C34878D82A}">
                    <a16:rowId xmlns:a16="http://schemas.microsoft.com/office/drawing/2014/main" val="3072908222"/>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Vernietig tijdig alle relevante informatieobjecten in de totale werking van de informatieketens Omgevingswet, vanuit het oogpunt van de betreffende ketenpartner. </a:t>
                      </a:r>
                    </a:p>
                  </a:txBody>
                  <a:tcPr/>
                </a:tc>
                <a:extLst>
                  <a:ext uri="{0D108BD9-81ED-4DB2-BD59-A6C34878D82A}">
                    <a16:rowId xmlns:a16="http://schemas.microsoft.com/office/drawing/2014/main" val="1985965547"/>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per bevoegd gezag de relevante informatieobjecten over naar de archiefbewaarplaats (e-depot). </a:t>
                      </a:r>
                    </a:p>
                  </a:txBody>
                  <a:tcPr/>
                </a:tc>
                <a:extLst>
                  <a:ext uri="{0D108BD9-81ED-4DB2-BD59-A6C34878D82A}">
                    <a16:rowId xmlns:a16="http://schemas.microsoft.com/office/drawing/2014/main" val="3960104876"/>
                  </a:ext>
                </a:extLst>
              </a:tr>
            </a:tbl>
          </a:graphicData>
        </a:graphic>
      </p:graphicFrame>
    </p:spTree>
    <p:extLst>
      <p:ext uri="{BB962C8B-B14F-4D97-AF65-F5344CB8AC3E}">
        <p14:creationId xmlns:p14="http://schemas.microsoft.com/office/powerpoint/2010/main" val="5918430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Vindbaarheid en uitwisselbaarheid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33293331"/>
              </p:ext>
            </p:extLst>
          </p:nvPr>
        </p:nvGraphicFramePr>
        <p:xfrm>
          <a:off x="1902483" y="1749259"/>
          <a:ext cx="7959143" cy="3297057"/>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B6-1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vindbaarheid van informatieobjecten in de informatieketens m.b.t. ‘lopende zaken’.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de vindbaarheid van ‘afgehandelde zaken (historie)’ i.v.m. informatie die nodig is voor de dagelijkse uitvoering van dossiers in de informatieketens.</a:t>
                      </a:r>
                    </a:p>
                  </a:txBody>
                  <a:tcPr/>
                </a:tc>
                <a:extLst>
                  <a:ext uri="{0D108BD9-81ED-4DB2-BD59-A6C34878D82A}">
                    <a16:rowId xmlns:a16="http://schemas.microsoft.com/office/drawing/2014/main" val="3814727009"/>
                  </a:ext>
                </a:extLst>
              </a:tr>
              <a:tr h="180278">
                <a:tc>
                  <a:txBody>
                    <a:bodyPr/>
                    <a:lstStyle/>
                    <a:p>
                      <a:r>
                        <a:rPr lang="nl-NL" dirty="0">
                          <a:latin typeface="Tahoma" panose="020B0604030504040204" pitchFamily="34" charset="0"/>
                          <a:ea typeface="Tahoma" panose="020B0604030504040204" pitchFamily="34" charset="0"/>
                          <a:cs typeface="Tahoma" panose="020B0604030504040204" pitchFamily="34" charset="0"/>
                        </a:rPr>
                        <a:t>B6-3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gebruik van unieke identificatienummers.</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(aanpassen van het tijdstip van) verwijderen van de samenwerkingen en de daarin opgenomen informatieobjecten, conform het ontwerp van de DSO-samenwerkfunctionaliteit (SWF). </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3308796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Tree>
    <p:extLst>
      <p:ext uri="{BB962C8B-B14F-4D97-AF65-F5344CB8AC3E}">
        <p14:creationId xmlns:p14="http://schemas.microsoft.com/office/powerpoint/2010/main" val="39969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B7 – Toegang en beveiliging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03158535"/>
              </p:ext>
            </p:extLst>
          </p:nvPr>
        </p:nvGraphicFramePr>
        <p:xfrm>
          <a:off x="1902483" y="1749259"/>
          <a:ext cx="7959143" cy="4029162"/>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B7-1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beveiliging van informatieobjecten zodat informatieobjecten alleen worden aangemaakt, gewijzigd, geraadpleegd en vernietigd door personen die daartoe bevoegd zijn.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hoe het beveiligd uitwisselen van informatieobjecten in geval van bijzondere situaties of (proces)objecten plaatsheeft. Richt de lokale software hierop in.</a:t>
                      </a:r>
                    </a:p>
                  </a:txBody>
                  <a:tcPr/>
                </a:tc>
                <a:extLst>
                  <a:ext uri="{0D108BD9-81ED-4DB2-BD59-A6C34878D82A}">
                    <a16:rowId xmlns:a16="http://schemas.microsoft.com/office/drawing/2014/main" val="3814727009"/>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als informatieobjecten niet of beperkt toegankelijk moeten zijn, bezien vanuit het perspectief privacy/AVG, inclusief afspraken over </a:t>
                      </a:r>
                      <a:r>
                        <a:rPr lang="nl-NL" dirty="0" err="1">
                          <a:latin typeface="Tahoma" panose="020B0604030504040204" pitchFamily="34" charset="0"/>
                          <a:ea typeface="Tahoma" panose="020B0604030504040204" pitchFamily="34" charset="0"/>
                          <a:cs typeface="Tahoma" panose="020B0604030504040204" pitchFamily="34" charset="0"/>
                        </a:rPr>
                        <a:t>anonimisering</a:t>
                      </a:r>
                      <a:r>
                        <a:rPr lang="nl-NL" dirty="0">
                          <a:latin typeface="Tahoma" panose="020B0604030504040204" pitchFamily="34" charset="0"/>
                          <a:ea typeface="Tahoma" panose="020B0604030504040204" pitchFamily="34" charset="0"/>
                          <a:cs typeface="Tahoma" panose="020B0604030504040204" pitchFamily="34" charset="0"/>
                        </a:rPr>
                        <a:t>.</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op als informatieobjecten nog niet </a:t>
                      </a:r>
                      <a:r>
                        <a:rPr lang="nl-NL" dirty="0" err="1">
                          <a:latin typeface="Tahoma" panose="020B0604030504040204" pitchFamily="34" charset="0"/>
                          <a:ea typeface="Tahoma" panose="020B0604030504040204" pitchFamily="34" charset="0"/>
                          <a:cs typeface="Tahoma" panose="020B0604030504040204" pitchFamily="34" charset="0"/>
                        </a:rPr>
                        <a:t>rechtenvrij</a:t>
                      </a:r>
                      <a:r>
                        <a:rPr lang="nl-NL" dirty="0">
                          <a:latin typeface="Tahoma" panose="020B0604030504040204" pitchFamily="34" charset="0"/>
                          <a:ea typeface="Tahoma" panose="020B0604030504040204" pitchFamily="34" charset="0"/>
                          <a:cs typeface="Tahoma" panose="020B0604030504040204" pitchFamily="34" charset="0"/>
                        </a:rPr>
                        <a:t> zijn i.v.m. auteursrecht. Richt de lokale software hierop in.</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7564055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en standaarden voor toegankelijkheid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8793510"/>
              </p:ext>
            </p:extLst>
          </p:nvPr>
        </p:nvGraphicFramePr>
        <p:xfrm>
          <a:off x="1902483" y="1749259"/>
          <a:ext cx="7959143" cy="320040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of de gebruikte bestandsformaten in de landelijke voorzieningen aansluiten op de voorkeursformaten en acceptabele formaten volgens het lokale beleid.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Als dat niet past, neem dan aanvullende maatregelen om duurzaamheid te waarborgen in een ander formaat dat wel voldoet volgens dat lokale beleid.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a:t>
                      </a:r>
                      <a:r>
                        <a:rPr lang="nl-NL" dirty="0" err="1">
                          <a:latin typeface="Tahoma" panose="020B0604030504040204" pitchFamily="34" charset="0"/>
                          <a:ea typeface="Tahoma" panose="020B0604030504040204" pitchFamily="34" charset="0"/>
                          <a:cs typeface="Tahoma" panose="020B0604030504040204" pitchFamily="34" charset="0"/>
                        </a:rPr>
                        <a:t>Webrichtlijnen</a:t>
                      </a:r>
                      <a:r>
                        <a:rPr lang="nl-NL" dirty="0">
                          <a:latin typeface="Tahoma" panose="020B0604030504040204" pitchFamily="34" charset="0"/>
                          <a:ea typeface="Tahoma" panose="020B0604030504040204" pitchFamily="34" charset="0"/>
                          <a:cs typeface="Tahoma" panose="020B0604030504040204" pitchFamily="34" charset="0"/>
                        </a:rPr>
                        <a:t> voor Toegankelijkheid van </a:t>
                      </a:r>
                      <a:r>
                        <a:rPr lang="nl-NL" dirty="0" err="1">
                          <a:latin typeface="Tahoma" panose="020B0604030504040204" pitchFamily="34" charset="0"/>
                          <a:ea typeface="Tahoma" panose="020B0604030504040204" pitchFamily="34" charset="0"/>
                          <a:cs typeface="Tahoma" panose="020B0604030504040204" pitchFamily="34" charset="0"/>
                        </a:rPr>
                        <a:t>Webcontent</a:t>
                      </a:r>
                      <a:r>
                        <a:rPr lang="nl-NL" dirty="0">
                          <a:latin typeface="Tahoma" panose="020B0604030504040204" pitchFamily="34" charset="0"/>
                          <a:ea typeface="Tahoma" panose="020B0604030504040204" pitchFamily="34" charset="0"/>
                          <a:cs typeface="Tahoma" panose="020B0604030504040204" pitchFamily="34" charset="0"/>
                        </a:rPr>
                        <a:t> (WCAG) 2.1 en controleer of de duurzaamheid van de oplossing gegarandeerd is voor de bewaarduur van die informatie (via parameters vooraf of bij het afsluiten van zaken of van content op websites).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26615916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Globaal Content Raamwerk, bijlage F</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8C6B7181-8567-4F3A-BC88-E488B876260C}"/>
              </a:ext>
            </a:extLst>
          </p:cNvPr>
          <p:cNvPicPr>
            <a:picLocks noChangeAspect="1"/>
          </p:cNvPicPr>
          <p:nvPr/>
        </p:nvPicPr>
        <p:blipFill>
          <a:blip r:embed="rId3"/>
          <a:stretch>
            <a:fillRect/>
          </a:stretch>
        </p:blipFill>
        <p:spPr>
          <a:xfrm>
            <a:off x="0" y="593641"/>
            <a:ext cx="12192000" cy="5844886"/>
          </a:xfrm>
          <a:prstGeom prst="rect">
            <a:avLst/>
          </a:prstGeom>
        </p:spPr>
      </p:pic>
    </p:spTree>
    <p:extLst>
      <p:ext uri="{BB962C8B-B14F-4D97-AF65-F5344CB8AC3E}">
        <p14:creationId xmlns:p14="http://schemas.microsoft.com/office/powerpoint/2010/main" val="241667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572622330"/>
              </p:ext>
            </p:extLst>
          </p:nvPr>
        </p:nvGraphicFramePr>
        <p:xfrm>
          <a:off x="1902483" y="1749259"/>
          <a:ext cx="8165442" cy="3474720"/>
        </p:xfrm>
        <a:graphic>
          <a:graphicData uri="http://schemas.openxmlformats.org/drawingml/2006/table">
            <a:tbl>
              <a:tblPr firstRow="1" bandRow="1">
                <a:tableStyleId>{BC89EF96-8CEA-46FF-86C4-4CE0E7609802}</a:tableStyleId>
              </a:tblPr>
              <a:tblGrid>
                <a:gridCol w="898742">
                  <a:extLst>
                    <a:ext uri="{9D8B030D-6E8A-4147-A177-3AD203B41FA5}">
                      <a16:colId xmlns:a16="http://schemas.microsoft.com/office/drawing/2014/main" val="3443340161"/>
                    </a:ext>
                  </a:extLst>
                </a:gridCol>
                <a:gridCol w="7266700">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de Omgevingswet-softwarespecificaties (voor VTH, omgevingsbeleid en toepasbare regels) die raken aan DUTO en/of samenwerking in de keten.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algemene DUTO eisen op bij aanbesteding voor software om minimaal te voldoen aan: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latin typeface="Tahoma" panose="020B0604030504040204" pitchFamily="34" charset="0"/>
                          <a:ea typeface="Tahoma" panose="020B0604030504040204" pitchFamily="34" charset="0"/>
                          <a:cs typeface="Tahoma" panose="020B0604030504040204" pitchFamily="34" charset="0"/>
                        </a:rPr>
                        <a:t>- (MDTO) en metadata profielen voor geografische data (NEN 3610);</a:t>
                      </a:r>
                    </a:p>
                    <a:p>
                      <a:r>
                        <a:rPr lang="nl-NL" dirty="0">
                          <a:latin typeface="Tahoma" panose="020B0604030504040204" pitchFamily="34" charset="0"/>
                          <a:ea typeface="Tahoma" panose="020B0604030504040204" pitchFamily="34" charset="0"/>
                          <a:cs typeface="Tahoma" panose="020B0604030504040204" pitchFamily="34" charset="0"/>
                        </a:rPr>
                        <a:t>- metadata op het Internet; </a:t>
                      </a:r>
                    </a:p>
                    <a:p>
                      <a:r>
                        <a:rPr lang="nl-NL" dirty="0">
                          <a:latin typeface="Tahoma" panose="020B0604030504040204" pitchFamily="34" charset="0"/>
                          <a:ea typeface="Tahoma" panose="020B0604030504040204" pitchFamily="34" charset="0"/>
                          <a:cs typeface="Tahoma" panose="020B0604030504040204" pitchFamily="34" charset="0"/>
                        </a:rPr>
                        <a:t>- het toepassen van selectielijsten voor het bewaren en vernietigen van informatie, het opvolgen van richtlijnen voor de inrichting van e-depots;</a:t>
                      </a:r>
                    </a:p>
                    <a:p>
                      <a:r>
                        <a:rPr lang="nl-NL" dirty="0">
                          <a:latin typeface="Tahoma" panose="020B0604030504040204" pitchFamily="34" charset="0"/>
                          <a:ea typeface="Tahoma" panose="020B0604030504040204" pitchFamily="34" charset="0"/>
                          <a:cs typeface="Tahoma" panose="020B0604030504040204" pitchFamily="34" charset="0"/>
                        </a:rPr>
                        <a:t>- het inrichten van processen voor vervreemden, vernietigen, overdragen en bewaren van informatie.</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655589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doel, beperkingen coronavirus en alternatief</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spTree>
    <p:extLst>
      <p:ext uri="{BB962C8B-B14F-4D97-AF65-F5344CB8AC3E}">
        <p14:creationId xmlns:p14="http://schemas.microsoft.com/office/powerpoint/2010/main" val="42839662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Voorbeeld requirements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0" indent="0">
              <a:lnSpc>
                <a:spcPct val="200000"/>
              </a:lnSpc>
              <a:buNone/>
              <a:defRPr/>
            </a:pPr>
            <a:r>
              <a:rPr lang="nl-NL" b="1" dirty="0">
                <a:solidFill>
                  <a:prstClr val="black"/>
                </a:solidFill>
              </a:rPr>
              <a:t>Aanvullend voorbeeldmateriaal</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7038743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2" y="113252"/>
            <a:ext cx="11969767"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verandert dit nou aan onze verantwoordelijkheden?” (voorbeeldplaatje provincies)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pic>
        <p:nvPicPr>
          <p:cNvPr id="3" name="Afbeelding 2" descr="Afbeelding met tekst&#10;&#10;Automatisch gegenereerde beschrijving">
            <a:extLst>
              <a:ext uri="{FF2B5EF4-FFF2-40B4-BE49-F238E27FC236}">
                <a16:creationId xmlns:a16="http://schemas.microsoft.com/office/drawing/2014/main" id="{2148E102-F47F-4688-925C-CAB1D68CFE8C}"/>
              </a:ext>
            </a:extLst>
          </p:cNvPr>
          <p:cNvPicPr>
            <a:picLocks noChangeAspect="1"/>
          </p:cNvPicPr>
          <p:nvPr/>
        </p:nvPicPr>
        <p:blipFill>
          <a:blip r:embed="rId3"/>
          <a:stretch>
            <a:fillRect/>
          </a:stretch>
        </p:blipFill>
        <p:spPr>
          <a:xfrm>
            <a:off x="1331360" y="471624"/>
            <a:ext cx="4291587" cy="6102783"/>
          </a:xfrm>
          <a:prstGeom prst="rect">
            <a:avLst/>
          </a:prstGeom>
          <a:ln w="19050">
            <a:solidFill>
              <a:schemeClr val="tx1"/>
            </a:solidFill>
          </a:ln>
        </p:spPr>
      </p:pic>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animEffect transition="in" filter="fad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duurzame toegankelijkheid verbinden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66563">
                                            <p:txEl>
                                              <p:pRg st="10" end="10"/>
                                            </p:txEl>
                                          </p:spTgt>
                                        </p:tgtEl>
                                        <p:attrNameLst>
                                          <p:attrName>style.visibility</p:attrName>
                                        </p:attrNameLst>
                                      </p:cBhvr>
                                      <p:to>
                                        <p:strVal val="visible"/>
                                      </p:to>
                                    </p:set>
                                    <p:animEffect transition="in" filter="fade">
                                      <p:cBhvr>
                                        <p:cTn id="47" dur="1000"/>
                                        <p:tgtEl>
                                          <p:spTgt spid="66563">
                                            <p:txEl>
                                              <p:pRg st="10" end="1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1000"/>
                                        <p:tgtEl>
                                          <p:spTgt spid="7">
                                            <p:txEl>
                                              <p:pRg st="1" end="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1000"/>
                                        <p:tgtEl>
                                          <p:spTgt spid="7">
                                            <p:txEl>
                                              <p:pRg st="2" end="2"/>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Effect transition="in" filter="fade">
                                      <p:cBhvr>
                                        <p:cTn id="67" dur="1000"/>
                                        <p:tgtEl>
                                          <p:spTgt spid="7">
                                            <p:txEl>
                                              <p:pRg st="4" end="4"/>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fade">
                                      <p:cBhvr>
                                        <p:cTn id="71" dur="1000"/>
                                        <p:tgtEl>
                                          <p:spTgt spid="7">
                                            <p:txEl>
                                              <p:pRg st="5" end="5"/>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animEffect transition="in" filter="fade">
                                      <p:cBhvr>
                                        <p:cTn id="75" dur="1000"/>
                                        <p:tgtEl>
                                          <p:spTgt spid="7">
                                            <p:txEl>
                                              <p:pRg st="6" end="6"/>
                                            </p:txEl>
                                          </p:spTgt>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7">
                                            <p:txEl>
                                              <p:pRg st="7" end="7"/>
                                            </p:txEl>
                                          </p:spTgt>
                                        </p:tgtEl>
                                        <p:attrNameLst>
                                          <p:attrName>style.visibility</p:attrName>
                                        </p:attrNameLst>
                                      </p:cBhvr>
                                      <p:to>
                                        <p:strVal val="visible"/>
                                      </p:to>
                                    </p:set>
                                    <p:animEffect transition="in" filter="fade">
                                      <p:cBhvr>
                                        <p:cTn id="79"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2.xml><?xml version="1.0" encoding="utf-8"?>
<ds:datastoreItem xmlns:ds="http://schemas.openxmlformats.org/officeDocument/2006/customXml" ds:itemID="{E5CCCFE5-1360-4C53-BECD-293C3058ECEA}">
  <ds:schemaRefs>
    <ds:schemaRef ds:uri="http://schemas.microsoft.com/sharepoint/events"/>
  </ds:schemaRefs>
</ds:datastoreItem>
</file>

<file path=customXml/itemProps3.xml><?xml version="1.0" encoding="utf-8"?>
<ds:datastoreItem xmlns:ds="http://schemas.openxmlformats.org/officeDocument/2006/customXml" ds:itemID="{62EAA54F-49DA-4D96-BF11-C680DE9E4D60}">
  <ds:schemaRefs>
    <ds:schemaRef ds:uri="http://www.w3.org/XML/1998/namespace"/>
    <ds:schemaRef ds:uri="http://purl.org/dc/elements/1.1/"/>
    <ds:schemaRef ds:uri="http://schemas.microsoft.com/office/2006/documentManagement/types"/>
    <ds:schemaRef ds:uri="http://purl.org/dc/dcmitype/"/>
    <ds:schemaRef ds:uri="cc35083a-82c3-4d90-825c-129faed25957"/>
    <ds:schemaRef ds:uri="http://schemas.microsoft.com/office/infopath/2007/PartnerControls"/>
    <ds:schemaRef ds:uri="http://purl.org/dc/terms/"/>
    <ds:schemaRef ds:uri="http://schemas.openxmlformats.org/package/2006/metadata/core-properties"/>
    <ds:schemaRef ds:uri="dd40056b-a536-4161-8a6c-0fad1d319e0f"/>
    <ds:schemaRef ds:uri="http://schemas.microsoft.com/office/2006/metadata/properties"/>
  </ds:schemaRefs>
</ds:datastoreItem>
</file>

<file path=customXml/itemProps4.xml><?xml version="1.0" encoding="utf-8"?>
<ds:datastoreItem xmlns:ds="http://schemas.openxmlformats.org/officeDocument/2006/customXml" ds:itemID="{45704343-4EA8-4233-84B6-67E1877C8620}"/>
</file>

<file path=docProps/app.xml><?xml version="1.0" encoding="utf-8"?>
<Properties xmlns="http://schemas.openxmlformats.org/officeDocument/2006/extended-properties" xmlns:vt="http://schemas.openxmlformats.org/officeDocument/2006/docPropsVTypes">
  <TotalTime>4103</TotalTime>
  <Words>2860</Words>
  <Application>Microsoft Office PowerPoint</Application>
  <PresentationFormat>Breedbeeld</PresentationFormat>
  <Paragraphs>337</Paragraphs>
  <Slides>65</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65</vt:i4>
      </vt:variant>
    </vt:vector>
  </HeadingPairs>
  <TitlesOfParts>
    <vt:vector size="71" baseType="lpstr">
      <vt:lpstr>Arial</vt:lpstr>
      <vt:lpstr>Arial Black</vt:lpstr>
      <vt:lpstr>Calibri</vt:lpstr>
      <vt:lpstr>Tahoma</vt:lpstr>
      <vt:lpstr>Office-thema</vt:lpstr>
      <vt:lpstr>1_Office-thema</vt:lpstr>
      <vt:lpstr> Handreiking Duurzame Toegankelijkheid in de informatieketens van de Omgevingswet  </vt:lpstr>
      <vt:lpstr>Inhoud</vt:lpstr>
      <vt:lpstr>Omgevingswet komt eraan - maar hoe zit het met informatiehuishouding? </vt:lpstr>
      <vt:lpstr>Omgevingswet komt eraan - maar hoe zit het met informatiebeheer? </vt:lpstr>
      <vt:lpstr>Achtergrond van de Handreiking</vt:lpstr>
      <vt:lpstr>PowerPoint-presentatie</vt:lpstr>
      <vt:lpstr>De ketenprocessen waaraan we duurzame toegankelijkheid verbinden </vt:lpstr>
      <vt:lpstr>Handreiking en checklist: ontwerp-indeling en ‘archiving by design’</vt:lpstr>
      <vt:lpstr>Kaderstellend binnen DSO: waarom, wat, hoe, waarmee?</vt:lpstr>
      <vt:lpstr>De Visie 2024 - Uitgangspunten </vt:lpstr>
      <vt:lpstr>PowerPoint-presentatie</vt:lpstr>
      <vt:lpstr>Globaal Content Raamwerk DSO (GCR, versie 1.0)</vt:lpstr>
      <vt:lpstr>UIVO-I / PIKO: Informatiehuishouding en bedrijfsprocessen, I-ZTC en PDC</vt:lpstr>
      <vt:lpstr>PowerPoint-presentatie</vt:lpstr>
      <vt:lpstr>Tijdreizen en relatie met duurzame toegankelijkheid</vt:lpstr>
      <vt:lpstr>Inhoud</vt:lpstr>
      <vt:lpstr>Inhoud</vt:lpstr>
      <vt:lpstr>Provincie Utrecht, checklist en alternatief veldwerk</vt:lpstr>
      <vt:lpstr>Inhoud</vt:lpstr>
      <vt:lpstr>‘Wat moet ik geregeld hebben?’ o.b.v. VNG-checklist Informatievoorziening  </vt:lpstr>
      <vt:lpstr>‘Wat moet ik geregeld hebben?’</vt:lpstr>
      <vt:lpstr>‘Wie moet dit regelen of checken?’</vt:lpstr>
      <vt:lpstr>Checklist onderverdeeld in deelaspecten gerelateerd aan DUTO</vt:lpstr>
      <vt:lpstr>A - Algemeen</vt:lpstr>
      <vt:lpstr>A - Algemeen</vt:lpstr>
      <vt:lpstr>B1 - Verantwoordelijkheden en interbestuurlijke samenwerking </vt:lpstr>
      <vt:lpstr>B1 - Verantwoordelijkheden en interbestuurlijke samenwerking </vt:lpstr>
      <vt:lpstr>B1 – Model dossier afspraken en procedures</vt:lpstr>
      <vt:lpstr>B1 – Wie is bevoegd voor wat? En wordt dus ook verantwoordelijk?</vt:lpstr>
      <vt:lpstr>B1 – Wie is bevoegd voor wat? Gevolgen van ‘magneetactiviteiten’</vt:lpstr>
      <vt:lpstr>B1 – Verantwoordelijkheden: Globaal Content Raamwerk 1.0, Bijlage F</vt:lpstr>
      <vt:lpstr>B2 - Volledigheid</vt:lpstr>
      <vt:lpstr>B2 - Volledigheid, voorbeeld Werkende  Processen</vt:lpstr>
      <vt:lpstr>B2 - Volledigheid: voorbeeld GEMMA (zie ook Omgevingswet architectuur provincies)</vt:lpstr>
      <vt:lpstr>B2 – Volledigheid: interactie met landelijke voorzieningen</vt:lpstr>
      <vt:lpstr>B2 – Volledigheid: meervoudige aanvragen en context</vt:lpstr>
      <vt:lpstr>B2 – Volledigheid: ‘Behandeldienstconfiguraties’ en mandaatregelingen</vt:lpstr>
      <vt:lpstr>B3 - Authenticiteit</vt:lpstr>
      <vt:lpstr>B3 - Authenticiteit</vt:lpstr>
      <vt:lpstr>B4 – Metagegevens (algemeen)</vt:lpstr>
      <vt:lpstr>B4 – Metagegevens: toepassing I-ZTC en PDC</vt:lpstr>
      <vt:lpstr>B4 – Metagegevens: Interbestuurlijke bedrijfsprocessen, I-ZTC en PDC</vt:lpstr>
      <vt:lpstr>B4 – Metagegevens: API’s, standaarden en toepassingen  </vt:lpstr>
      <vt:lpstr>B4 – Metagegevens: ‘mapping’ op metadata-standaard MDTO</vt:lpstr>
      <vt:lpstr>B4 – Metagegevens (specifiek)</vt:lpstr>
      <vt:lpstr>B4 – Metagegevens: Samenwerkvoorziening en -functionaliteit</vt:lpstr>
      <vt:lpstr>B4 – Metagegevens: Samenwerkvoorziening en -functionaliteit</vt:lpstr>
      <vt:lpstr>B5 – Waardering en selectie (bewaartermijnen)</vt:lpstr>
      <vt:lpstr>PowerPoint-presentatie</vt:lpstr>
      <vt:lpstr>B5 – Waardering en selectie: referentielijst bijlage 3A Handreiking</vt:lpstr>
      <vt:lpstr>B5 – Waardering en selectie: wat te doen met toepasbare regels?</vt:lpstr>
      <vt:lpstr>B5 – Waardering en selectie: hotspots, vernietiging en overbrenging</vt:lpstr>
      <vt:lpstr>B6 – Vindbaarheid en uitwisselbaarheid</vt:lpstr>
      <vt:lpstr>B6 – Warme overdracht bodemtaken en BRO</vt:lpstr>
      <vt:lpstr>B7 – Toegang en beveiliging</vt:lpstr>
      <vt:lpstr>B8 – Formaten en standaarden voor toegankelijkheid</vt:lpstr>
      <vt:lpstr>B8 – Formaten: Globaal Content Raamwerk, bijlage F</vt:lpstr>
      <vt:lpstr>B9 – Programmatuur</vt:lpstr>
      <vt:lpstr>B9 – Programmatuur: Software-requirements en duurzame toegankelijkheid</vt:lpstr>
      <vt:lpstr>B9 – Programmatuur: Software-requirements en duurzame toegankelijkheid</vt:lpstr>
      <vt:lpstr>B9 – Voorbeeld requirements VTH: VTH097 en VTH098 (beide ‘must haves’) </vt:lpstr>
      <vt:lpstr>Wat is altijd nog welkom?</vt:lpstr>
      <vt:lpstr>PowerPoint-presentatie</vt:lpstr>
      <vt:lpstr>“Wat verandert dit nou aan onze verantwoordelijkheden?” (voorbeeldplaatje provincies)</vt:lpstr>
      <vt:lpstr>Vraagstukken gerelateerd aan VTH: Wet kwaliteitsborging voor het bouwen</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297</cp:revision>
  <dcterms:created xsi:type="dcterms:W3CDTF">2015-04-20T15:13:32Z</dcterms:created>
  <dcterms:modified xsi:type="dcterms:W3CDTF">2021-05-20T10:10:04Z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a8f45365-23da-4538-af91-e67823b0ed4b</vt:lpwstr>
  </property>
  <property fmtid="{D5CDD505-2E9C-101B-9397-08002B2CF9AE}" pid="4" name="Documentsoort">
    <vt:lpwstr/>
  </property>
</Properties>
</file>