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media/image20.jpg" ContentType="image/png"/>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4286" r:id="rId2"/>
  </p:sldMasterIdLst>
  <p:notesMasterIdLst>
    <p:notesMasterId r:id="rId46"/>
  </p:notesMasterIdLst>
  <p:handoutMasterIdLst>
    <p:handoutMasterId r:id="rId47"/>
  </p:handoutMasterIdLst>
  <p:sldIdLst>
    <p:sldId id="258" r:id="rId3"/>
    <p:sldId id="437" r:id="rId4"/>
    <p:sldId id="452" r:id="rId5"/>
    <p:sldId id="465" r:id="rId6"/>
    <p:sldId id="422" r:id="rId7"/>
    <p:sldId id="448" r:id="rId8"/>
    <p:sldId id="434" r:id="rId9"/>
    <p:sldId id="433" r:id="rId10"/>
    <p:sldId id="453" r:id="rId11"/>
    <p:sldId id="443" r:id="rId12"/>
    <p:sldId id="459" r:id="rId13"/>
    <p:sldId id="413" r:id="rId14"/>
    <p:sldId id="317" r:id="rId15"/>
    <p:sldId id="430" r:id="rId16"/>
    <p:sldId id="460" r:id="rId17"/>
    <p:sldId id="410" r:id="rId18"/>
    <p:sldId id="324" r:id="rId19"/>
    <p:sldId id="290" r:id="rId20"/>
    <p:sldId id="421" r:id="rId21"/>
    <p:sldId id="419" r:id="rId22"/>
    <p:sldId id="462" r:id="rId23"/>
    <p:sldId id="463" r:id="rId24"/>
    <p:sldId id="466" r:id="rId25"/>
    <p:sldId id="464" r:id="rId26"/>
    <p:sldId id="429" r:id="rId27"/>
    <p:sldId id="435" r:id="rId28"/>
    <p:sldId id="444" r:id="rId29"/>
    <p:sldId id="456" r:id="rId30"/>
    <p:sldId id="291" r:id="rId31"/>
    <p:sldId id="314" r:id="rId32"/>
    <p:sldId id="319" r:id="rId33"/>
    <p:sldId id="431" r:id="rId34"/>
    <p:sldId id="432" r:id="rId35"/>
    <p:sldId id="461" r:id="rId36"/>
    <p:sldId id="416" r:id="rId37"/>
    <p:sldId id="427" r:id="rId38"/>
    <p:sldId id="454" r:id="rId39"/>
    <p:sldId id="423" r:id="rId40"/>
    <p:sldId id="428" r:id="rId41"/>
    <p:sldId id="457" r:id="rId42"/>
    <p:sldId id="467" r:id="rId43"/>
    <p:sldId id="458" r:id="rId44"/>
    <p:sldId id="455" r:id="rId45"/>
  </p:sldIdLst>
  <p:sldSz cx="12192000" cy="6858000"/>
  <p:notesSz cx="6858000" cy="9144000"/>
  <p:defaultTextStyle>
    <a:defPPr>
      <a:defRPr lang="nl-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ost van Koutrik" initials="JvK" lastIdx="1" clrIdx="0">
    <p:extLst>
      <p:ext uri="{19B8F6BF-5375-455C-9EA6-DF929625EA0E}">
        <p15:presenceInfo xmlns:p15="http://schemas.microsoft.com/office/powerpoint/2012/main" userId="S::j.vankoutrik@hetutrechtsarchief.nl::4d5b4bea-b40d-4dd8-9835-73f4dca1c2d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0000"/>
    <a:srgbClr val="E11E2D"/>
    <a:srgbClr val="FBEFEF"/>
    <a:srgbClr val="949494"/>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59714F-9AC9-42C4-A620-34C79663991D}" v="42" dt="2021-03-09T11:35:26.145"/>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34" autoAdjust="0"/>
    <p:restoredTop sz="94647"/>
  </p:normalViewPr>
  <p:slideViewPr>
    <p:cSldViewPr snapToGrid="0" snapToObjects="1">
      <p:cViewPr varScale="1">
        <p:scale>
          <a:sx n="108" d="100"/>
          <a:sy n="108" d="100"/>
        </p:scale>
        <p:origin x="726" y="10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51" d="100"/>
          <a:sy n="51" d="100"/>
        </p:scale>
        <p:origin x="2692" y="4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handoutMaster" Target="handoutMasters/handoutMaster1.xml"/><Relationship Id="rId50" Type="http://schemas.openxmlformats.org/officeDocument/2006/relationships/viewProps" Target="viewProps.xml"/><Relationship Id="rId55" Type="http://schemas.openxmlformats.org/officeDocument/2006/relationships/customXml" Target="../customXml/item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microsoft.com/office/2016/11/relationships/changesInfo" Target="changesInfos/changesInfo1.xml"/><Relationship Id="rId58" Type="http://schemas.openxmlformats.org/officeDocument/2006/relationships/customXml" Target="../customXml/item4.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commentAuthors" Target="commentAuthors.xml"/><Relationship Id="rId8" Type="http://schemas.openxmlformats.org/officeDocument/2006/relationships/slide" Target="slides/slide6.xml"/><Relationship Id="rId51"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presProps" Target="presProps.xml"/><Relationship Id="rId57" Type="http://schemas.openxmlformats.org/officeDocument/2006/relationships/customXml" Target="../customXml/item3.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ost van Koutrik" userId="4d5b4bea-b40d-4dd8-9835-73f4dca1c2d1" providerId="ADAL" clId="{C759714F-9AC9-42C4-A620-34C79663991D}"/>
    <pc:docChg chg="modSld">
      <pc:chgData name="Joost van Koutrik" userId="4d5b4bea-b40d-4dd8-9835-73f4dca1c2d1" providerId="ADAL" clId="{C759714F-9AC9-42C4-A620-34C79663991D}" dt="2021-03-09T11:35:26.145" v="61" actId="20577"/>
      <pc:docMkLst>
        <pc:docMk/>
      </pc:docMkLst>
      <pc:sldChg chg="modAnim">
        <pc:chgData name="Joost van Koutrik" userId="4d5b4bea-b40d-4dd8-9835-73f4dca1c2d1" providerId="ADAL" clId="{C759714F-9AC9-42C4-A620-34C79663991D}" dt="2021-03-09T11:26:19.427" v="20"/>
        <pc:sldMkLst>
          <pc:docMk/>
          <pc:sldMk cId="0" sldId="434"/>
        </pc:sldMkLst>
      </pc:sldChg>
      <pc:sldChg chg="addSp modSp modAnim">
        <pc:chgData name="Joost van Koutrik" userId="4d5b4bea-b40d-4dd8-9835-73f4dca1c2d1" providerId="ADAL" clId="{C759714F-9AC9-42C4-A620-34C79663991D}" dt="2021-03-09T11:30:43.663" v="21"/>
        <pc:sldMkLst>
          <pc:docMk/>
          <pc:sldMk cId="0" sldId="444"/>
        </pc:sldMkLst>
        <pc:spChg chg="add mod">
          <ac:chgData name="Joost van Koutrik" userId="4d5b4bea-b40d-4dd8-9835-73f4dca1c2d1" providerId="ADAL" clId="{C759714F-9AC9-42C4-A620-34C79663991D}" dt="2021-03-09T10:22:38.929" v="11" actId="1036"/>
          <ac:spMkLst>
            <pc:docMk/>
            <pc:sldMk cId="0" sldId="444"/>
            <ac:spMk id="5" creationId="{5928E24F-B936-4478-9F1C-B4EA66AFA9DD}"/>
          </ac:spMkLst>
        </pc:spChg>
      </pc:sldChg>
      <pc:sldChg chg="modSp">
        <pc:chgData name="Joost van Koutrik" userId="4d5b4bea-b40d-4dd8-9835-73f4dca1c2d1" providerId="ADAL" clId="{C759714F-9AC9-42C4-A620-34C79663991D}" dt="2021-03-09T09:54:18.519" v="0" actId="20577"/>
        <pc:sldMkLst>
          <pc:docMk/>
          <pc:sldMk cId="2899687953" sldId="452"/>
        </pc:sldMkLst>
        <pc:spChg chg="mod">
          <ac:chgData name="Joost van Koutrik" userId="4d5b4bea-b40d-4dd8-9835-73f4dca1c2d1" providerId="ADAL" clId="{C759714F-9AC9-42C4-A620-34C79663991D}" dt="2021-03-09T09:54:18.519" v="0" actId="20577"/>
          <ac:spMkLst>
            <pc:docMk/>
            <pc:sldMk cId="2899687953" sldId="452"/>
            <ac:spMk id="29699" creationId="{98B71602-CA61-493C-AFE6-CCD64A98C4E8}"/>
          </ac:spMkLst>
        </pc:spChg>
      </pc:sldChg>
      <pc:sldChg chg="modSp mod">
        <pc:chgData name="Joost van Koutrik" userId="4d5b4bea-b40d-4dd8-9835-73f4dca1c2d1" providerId="ADAL" clId="{C759714F-9AC9-42C4-A620-34C79663991D}" dt="2021-03-09T11:31:11.442" v="41" actId="20577"/>
        <pc:sldMkLst>
          <pc:docMk/>
          <pc:sldMk cId="3187083279" sldId="456"/>
        </pc:sldMkLst>
        <pc:spChg chg="mod">
          <ac:chgData name="Joost van Koutrik" userId="4d5b4bea-b40d-4dd8-9835-73f4dca1c2d1" providerId="ADAL" clId="{C759714F-9AC9-42C4-A620-34C79663991D}" dt="2021-03-09T11:31:11.442" v="41" actId="20577"/>
          <ac:spMkLst>
            <pc:docMk/>
            <pc:sldMk cId="3187083279" sldId="456"/>
            <ac:spMk id="69634" creationId="{237E8A44-89BA-4AFB-86C6-C7B3D081FEAC}"/>
          </ac:spMkLst>
        </pc:spChg>
      </pc:sldChg>
      <pc:sldChg chg="modSp">
        <pc:chgData name="Joost van Koutrik" userId="4d5b4bea-b40d-4dd8-9835-73f4dca1c2d1" providerId="ADAL" clId="{C759714F-9AC9-42C4-A620-34C79663991D}" dt="2021-03-09T11:34:53.683" v="44" actId="2711"/>
        <pc:sldMkLst>
          <pc:docMk/>
          <pc:sldMk cId="911548085" sldId="458"/>
        </pc:sldMkLst>
        <pc:spChg chg="mod">
          <ac:chgData name="Joost van Koutrik" userId="4d5b4bea-b40d-4dd8-9835-73f4dca1c2d1" providerId="ADAL" clId="{C759714F-9AC9-42C4-A620-34C79663991D}" dt="2021-03-09T11:34:53.683" v="44" actId="2711"/>
          <ac:spMkLst>
            <pc:docMk/>
            <pc:sldMk cId="911548085" sldId="458"/>
            <ac:spMk id="69635" creationId="{B713B058-B5D9-4D81-B042-5D39FF744B1F}"/>
          </ac:spMkLst>
        </pc:spChg>
      </pc:sldChg>
      <pc:sldChg chg="modSp">
        <pc:chgData name="Joost van Koutrik" userId="4d5b4bea-b40d-4dd8-9835-73f4dca1c2d1" providerId="ADAL" clId="{C759714F-9AC9-42C4-A620-34C79663991D}" dt="2021-03-09T10:44:36.798" v="19" actId="20577"/>
        <pc:sldMkLst>
          <pc:docMk/>
          <pc:sldMk cId="99943348" sldId="465"/>
        </pc:sldMkLst>
        <pc:spChg chg="mod">
          <ac:chgData name="Joost van Koutrik" userId="4d5b4bea-b40d-4dd8-9835-73f4dca1c2d1" providerId="ADAL" clId="{C759714F-9AC9-42C4-A620-34C79663991D}" dt="2021-03-09T10:44:36.798" v="19" actId="20577"/>
          <ac:spMkLst>
            <pc:docMk/>
            <pc:sldMk cId="99943348" sldId="465"/>
            <ac:spMk id="29699" creationId="{98B71602-CA61-493C-AFE6-CCD64A98C4E8}"/>
          </ac:spMkLst>
        </pc:spChg>
      </pc:sldChg>
      <pc:sldChg chg="modSp">
        <pc:chgData name="Joost van Koutrik" userId="4d5b4bea-b40d-4dd8-9835-73f4dca1c2d1" providerId="ADAL" clId="{C759714F-9AC9-42C4-A620-34C79663991D}" dt="2021-03-09T11:35:26.145" v="61" actId="20577"/>
        <pc:sldMkLst>
          <pc:docMk/>
          <pc:sldMk cId="1462173223" sldId="467"/>
        </pc:sldMkLst>
        <pc:spChg chg="mod">
          <ac:chgData name="Joost van Koutrik" userId="4d5b4bea-b40d-4dd8-9835-73f4dca1c2d1" providerId="ADAL" clId="{C759714F-9AC9-42C4-A620-34C79663991D}" dt="2021-03-09T11:35:26.145" v="61" actId="20577"/>
          <ac:spMkLst>
            <pc:docMk/>
            <pc:sldMk cId="1462173223" sldId="467"/>
            <ac:spMk id="9" creationId="{8C3C9736-AA34-4540-8ADF-C8365159F647}"/>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534BBB64-99C9-4A00-8AA3-A4F35467425F}"/>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ea typeface="ＭＳ Ｐゴシック" charset="-128"/>
                <a:cs typeface="ＭＳ Ｐゴシック" charset="-128"/>
              </a:defRPr>
            </a:lvl1pPr>
          </a:lstStyle>
          <a:p>
            <a:pPr>
              <a:defRPr/>
            </a:pPr>
            <a:endParaRPr lang="nl-NL"/>
          </a:p>
        </p:txBody>
      </p:sp>
      <p:sp>
        <p:nvSpPr>
          <p:cNvPr id="3" name="Tijdelijke aanduiding voor datum 2">
            <a:extLst>
              <a:ext uri="{FF2B5EF4-FFF2-40B4-BE49-F238E27FC236}">
                <a16:creationId xmlns:a16="http://schemas.microsoft.com/office/drawing/2014/main" id="{6AA1307E-3C09-40ED-93B0-419729835C8E}"/>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ＭＳ Ｐゴシック" charset="-128"/>
              </a:defRPr>
            </a:lvl1pPr>
          </a:lstStyle>
          <a:p>
            <a:pPr>
              <a:defRPr/>
            </a:pPr>
            <a:fld id="{E6A994B8-3678-403D-BE28-C1A68810353D}" type="datetime1">
              <a:rPr lang="nl-NL" altLang="nl-NL"/>
              <a:pPr>
                <a:defRPr/>
              </a:pPr>
              <a:t>9-3-2021</a:t>
            </a:fld>
            <a:endParaRPr lang="nl-NL" altLang="nl-NL"/>
          </a:p>
        </p:txBody>
      </p:sp>
      <p:sp>
        <p:nvSpPr>
          <p:cNvPr id="4" name="Tijdelijke aanduiding voor voettekst 3">
            <a:extLst>
              <a:ext uri="{FF2B5EF4-FFF2-40B4-BE49-F238E27FC236}">
                <a16:creationId xmlns:a16="http://schemas.microsoft.com/office/drawing/2014/main" id="{E7621EEE-C6BD-4ED0-8ADD-5378B6FDFD75}"/>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ea typeface="ＭＳ Ｐゴシック" charset="-128"/>
                <a:cs typeface="ＭＳ Ｐゴシック" charset="-128"/>
              </a:defRPr>
            </a:lvl1pPr>
          </a:lstStyle>
          <a:p>
            <a:pPr>
              <a:defRPr/>
            </a:pPr>
            <a:endParaRPr lang="nl-NL"/>
          </a:p>
        </p:txBody>
      </p:sp>
      <p:sp>
        <p:nvSpPr>
          <p:cNvPr id="5" name="Tijdelijke aanduiding voor dianummer 4">
            <a:extLst>
              <a:ext uri="{FF2B5EF4-FFF2-40B4-BE49-F238E27FC236}">
                <a16:creationId xmlns:a16="http://schemas.microsoft.com/office/drawing/2014/main" id="{363EDF3A-0637-4660-AEBD-39AEB4E4BD65}"/>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027AE263-D241-460F-BBF5-5078AD1D8AF4}" type="slidenum">
              <a:rPr lang="nl-NL" altLang="nl-NL"/>
              <a:pPr>
                <a:defRPr/>
              </a:pPr>
              <a:t>‹nr.›</a:t>
            </a:fld>
            <a:endParaRPr lang="nl-NL" altLang="nl-NL"/>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5EFF2271-3DC2-4D95-A793-9B6D85144EA6}"/>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ea typeface="ＭＳ Ｐゴシック" charset="-128"/>
                <a:cs typeface="ＭＳ Ｐゴシック" charset="-128"/>
              </a:defRPr>
            </a:lvl1pPr>
          </a:lstStyle>
          <a:p>
            <a:pPr>
              <a:defRPr/>
            </a:pPr>
            <a:endParaRPr lang="nl-NL"/>
          </a:p>
        </p:txBody>
      </p:sp>
      <p:sp>
        <p:nvSpPr>
          <p:cNvPr id="3" name="Tijdelijke aanduiding voor datum 2">
            <a:extLst>
              <a:ext uri="{FF2B5EF4-FFF2-40B4-BE49-F238E27FC236}">
                <a16:creationId xmlns:a16="http://schemas.microsoft.com/office/drawing/2014/main" id="{B6F4EC44-A827-4F15-B6B9-F4D5C2BFDD49}"/>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ＭＳ Ｐゴシック" charset="-128"/>
              </a:defRPr>
            </a:lvl1pPr>
          </a:lstStyle>
          <a:p>
            <a:pPr>
              <a:defRPr/>
            </a:pPr>
            <a:fld id="{D0A7946F-1B80-41EA-AA13-7A6A0DB3C135}" type="datetime1">
              <a:rPr lang="nl-NL" altLang="nl-NL"/>
              <a:pPr>
                <a:defRPr/>
              </a:pPr>
              <a:t>9-3-2021</a:t>
            </a:fld>
            <a:endParaRPr lang="nl-NL" altLang="nl-NL"/>
          </a:p>
        </p:txBody>
      </p:sp>
      <p:sp>
        <p:nvSpPr>
          <p:cNvPr id="4" name="Tijdelijke aanduiding voor dia-afbeelding 3">
            <a:extLst>
              <a:ext uri="{FF2B5EF4-FFF2-40B4-BE49-F238E27FC236}">
                <a16:creationId xmlns:a16="http://schemas.microsoft.com/office/drawing/2014/main" id="{EA4BCDF9-4497-49FD-8347-29F3A0443C52}"/>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nl-NL" noProof="0"/>
          </a:p>
        </p:txBody>
      </p:sp>
      <p:sp>
        <p:nvSpPr>
          <p:cNvPr id="5" name="Tijdelijke aanduiding voor notities 4">
            <a:extLst>
              <a:ext uri="{FF2B5EF4-FFF2-40B4-BE49-F238E27FC236}">
                <a16:creationId xmlns:a16="http://schemas.microsoft.com/office/drawing/2014/main" id="{8B52386F-7346-485F-A835-472FF0335095}"/>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noProof="0"/>
              <a:t>Klik om de tekststijl van het model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6" name="Tijdelijke aanduiding voor voettekst 5">
            <a:extLst>
              <a:ext uri="{FF2B5EF4-FFF2-40B4-BE49-F238E27FC236}">
                <a16:creationId xmlns:a16="http://schemas.microsoft.com/office/drawing/2014/main" id="{68E02752-613F-4987-9523-8DEBBF6D9C49}"/>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ea typeface="ＭＳ Ｐゴシック" charset="-128"/>
                <a:cs typeface="ＭＳ Ｐゴシック" charset="-128"/>
              </a:defRPr>
            </a:lvl1pPr>
          </a:lstStyle>
          <a:p>
            <a:pPr>
              <a:defRPr/>
            </a:pPr>
            <a:endParaRPr lang="nl-NL"/>
          </a:p>
        </p:txBody>
      </p:sp>
      <p:sp>
        <p:nvSpPr>
          <p:cNvPr id="7" name="Tijdelijke aanduiding voor dianummer 6">
            <a:extLst>
              <a:ext uri="{FF2B5EF4-FFF2-40B4-BE49-F238E27FC236}">
                <a16:creationId xmlns:a16="http://schemas.microsoft.com/office/drawing/2014/main" id="{7A3A5F06-26F7-4E77-B445-5E0AAE63F192}"/>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3020AEF7-90F7-4617-8342-2A5E7904F037}" type="slidenum">
              <a:rPr lang="nl-NL" altLang="nl-NL"/>
              <a:pPr>
                <a:defRPr/>
              </a:pPr>
              <a:t>‹nr.›</a:t>
            </a:fld>
            <a:endParaRPr lang="nl-NL" altLang="nl-NL"/>
          </a:p>
        </p:txBody>
      </p:sp>
    </p:spTree>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2.xml"/><Relationship Id="rId5" Type="http://schemas.openxmlformats.org/officeDocument/2006/relationships/image" Target="../media/image5.emf"/><Relationship Id="rId4" Type="http://schemas.openxmlformats.org/officeDocument/2006/relationships/image" Target="../media/image2.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2.xml"/><Relationship Id="rId5" Type="http://schemas.openxmlformats.org/officeDocument/2006/relationships/image" Target="../media/image5.emf"/><Relationship Id="rId4" Type="http://schemas.openxmlformats.org/officeDocument/2006/relationships/image" Target="../media/image2.emf"/></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2.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2.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4" name="Afbeelding 8">
            <a:extLst>
              <a:ext uri="{FF2B5EF4-FFF2-40B4-BE49-F238E27FC236}">
                <a16:creationId xmlns:a16="http://schemas.microsoft.com/office/drawing/2014/main" id="{3B17B4A9-BA73-47E6-905B-FFAD03B754A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kstvak 4">
            <a:extLst>
              <a:ext uri="{FF2B5EF4-FFF2-40B4-BE49-F238E27FC236}">
                <a16:creationId xmlns:a16="http://schemas.microsoft.com/office/drawing/2014/main" id="{193CE86A-0528-4A6A-B914-51973C0B47BD}"/>
              </a:ext>
            </a:extLst>
          </p:cNvPr>
          <p:cNvSpPr txBox="1">
            <a:spLocks noChangeArrowheads="1"/>
          </p:cNvSpPr>
          <p:nvPr userDrawn="1"/>
        </p:nvSpPr>
        <p:spPr bwMode="auto">
          <a:xfrm>
            <a:off x="15019867" y="5359400"/>
            <a:ext cx="184731" cy="369332"/>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6" name="Tijdelijke aanduiding voor datum 3">
            <a:extLst>
              <a:ext uri="{FF2B5EF4-FFF2-40B4-BE49-F238E27FC236}">
                <a16:creationId xmlns:a16="http://schemas.microsoft.com/office/drawing/2014/main" id="{A7A6C3CA-1D8A-497F-97EE-F8BB2A6B0772}"/>
              </a:ext>
            </a:extLst>
          </p:cNvPr>
          <p:cNvSpPr>
            <a:spLocks noGrp="1"/>
          </p:cNvSpPr>
          <p:nvPr>
            <p:ph type="dt" sz="half" idx="10"/>
          </p:nvPr>
        </p:nvSpPr>
        <p:spPr/>
        <p:txBody>
          <a:bodyPr/>
          <a:lstStyle>
            <a:lvl1pPr>
              <a:defRPr/>
            </a:lvl1pPr>
          </a:lstStyle>
          <a:p>
            <a:pPr>
              <a:defRPr/>
            </a:pPr>
            <a:r>
              <a:rPr lang="nl-NL" altLang="nl-NL"/>
              <a:t>23 november 2020</a:t>
            </a:r>
            <a:endParaRPr lang="nl-NL" altLang="nl-NL" dirty="0"/>
          </a:p>
        </p:txBody>
      </p:sp>
      <p:sp>
        <p:nvSpPr>
          <p:cNvPr id="7" name="Tijdelijke aanduiding voor voettekst 4">
            <a:extLst>
              <a:ext uri="{FF2B5EF4-FFF2-40B4-BE49-F238E27FC236}">
                <a16:creationId xmlns:a16="http://schemas.microsoft.com/office/drawing/2014/main" id="{11C5DBF3-3E50-40FD-A90E-46C683D74CF4}"/>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32051386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nl-NL" dirty="0"/>
              <a:t>Titelstijl van model bewerken</a:t>
            </a:r>
          </a:p>
        </p:txBody>
      </p:sp>
      <p:sp>
        <p:nvSpPr>
          <p:cNvPr id="3" name="Tijdelijke aanduiding voor inhoud 2"/>
          <p:cNvSpPr>
            <a:spLocks noGrp="1"/>
          </p:cNvSpPr>
          <p:nvPr>
            <p:ph idx="1"/>
          </p:nvPr>
        </p:nvSpPr>
        <p:spPr>
          <a:xfrm>
            <a:off x="4766733" y="273051"/>
            <a:ext cx="6815667" cy="5853113"/>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teks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37311C9B-337A-4706-9D3A-39303AF356B1}"/>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ACEE562E-78E7-4328-AF78-86DBEA2DD263}"/>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8C44EB77-24A1-496E-BCD5-A3019C1B6867}"/>
              </a:ext>
            </a:extLst>
          </p:cNvPr>
          <p:cNvSpPr>
            <a:spLocks noGrp="1"/>
          </p:cNvSpPr>
          <p:nvPr>
            <p:ph type="sldNum" sz="quarter" idx="12"/>
          </p:nvPr>
        </p:nvSpPr>
        <p:spPr/>
        <p:txBody>
          <a:bodyPr/>
          <a:lstStyle>
            <a:lvl1pPr>
              <a:defRPr/>
            </a:lvl1pPr>
          </a:lstStyle>
          <a:p>
            <a:pPr>
              <a:defRPr/>
            </a:pPr>
            <a:fld id="{1CFE00F9-4094-4369-9DBF-02DE0AB962ED}" type="slidenum">
              <a:rPr lang="nl-NL" altLang="nl-NL"/>
              <a:pPr>
                <a:defRPr/>
              </a:pPr>
              <a:t>‹nr.›</a:t>
            </a:fld>
            <a:endParaRPr lang="nl-NL" altLang="nl-NL"/>
          </a:p>
        </p:txBody>
      </p:sp>
    </p:spTree>
    <p:extLst>
      <p:ext uri="{BB962C8B-B14F-4D97-AF65-F5344CB8AC3E}">
        <p14:creationId xmlns:p14="http://schemas.microsoft.com/office/powerpoint/2010/main" val="2091724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nl-NL"/>
              <a:t>Titelstijl van model bewerken</a:t>
            </a:r>
          </a:p>
        </p:txBody>
      </p:sp>
      <p:sp>
        <p:nvSpPr>
          <p:cNvPr id="3" name="Tijdelijke aanduiding voor afbeelding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a:p>
        </p:txBody>
      </p:sp>
      <p:sp>
        <p:nvSpPr>
          <p:cNvPr id="4" name="Tijdelijke aanduiding voor teks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2C3F6AE3-08AD-4D42-9C18-1E678DB48795}"/>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27F27B48-2597-478A-8187-E77F8C19CB3F}"/>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C7EF58C4-A572-4AF7-9EF3-4AB00C508F94}"/>
              </a:ext>
            </a:extLst>
          </p:cNvPr>
          <p:cNvSpPr>
            <a:spLocks noGrp="1"/>
          </p:cNvSpPr>
          <p:nvPr>
            <p:ph type="sldNum" sz="quarter" idx="12"/>
          </p:nvPr>
        </p:nvSpPr>
        <p:spPr/>
        <p:txBody>
          <a:bodyPr/>
          <a:lstStyle>
            <a:lvl1pPr>
              <a:defRPr/>
            </a:lvl1pPr>
          </a:lstStyle>
          <a:p>
            <a:pPr>
              <a:defRPr/>
            </a:pPr>
            <a:fld id="{6A5F5593-E4BD-43F7-8627-58C0B6758C70}" type="slidenum">
              <a:rPr lang="nl-NL" altLang="nl-NL"/>
              <a:pPr>
                <a:defRPr/>
              </a:pPr>
              <a:t>‹nr.›</a:t>
            </a:fld>
            <a:endParaRPr lang="nl-NL" altLang="nl-NL"/>
          </a:p>
        </p:txBody>
      </p:sp>
    </p:spTree>
    <p:extLst>
      <p:ext uri="{BB962C8B-B14F-4D97-AF65-F5344CB8AC3E}">
        <p14:creationId xmlns:p14="http://schemas.microsoft.com/office/powerpoint/2010/main" val="38840293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4" name="Afbeelding 8">
            <a:extLst>
              <a:ext uri="{FF2B5EF4-FFF2-40B4-BE49-F238E27FC236}">
                <a16:creationId xmlns:a16="http://schemas.microsoft.com/office/drawing/2014/main" id="{B16DA5FB-F673-460D-8A03-8CF6A9DA8C3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kstvak 4">
            <a:extLst>
              <a:ext uri="{FF2B5EF4-FFF2-40B4-BE49-F238E27FC236}">
                <a16:creationId xmlns:a16="http://schemas.microsoft.com/office/drawing/2014/main" id="{16803EC6-C741-4575-BB23-86C114A3F4F6}"/>
              </a:ext>
            </a:extLst>
          </p:cNvPr>
          <p:cNvSpPr txBox="1">
            <a:spLocks noChangeArrowheads="1"/>
          </p:cNvSpPr>
          <p:nvPr userDrawn="1"/>
        </p:nvSpPr>
        <p:spPr bwMode="auto">
          <a:xfrm>
            <a:off x="15019867" y="5359400"/>
            <a:ext cx="184731" cy="369332"/>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6" name="Tijdelijke aanduiding voor datum 3">
            <a:extLst>
              <a:ext uri="{FF2B5EF4-FFF2-40B4-BE49-F238E27FC236}">
                <a16:creationId xmlns:a16="http://schemas.microsoft.com/office/drawing/2014/main" id="{37C700F4-6579-4788-8E73-4C8E03019A95}"/>
              </a:ext>
            </a:extLst>
          </p:cNvPr>
          <p:cNvSpPr>
            <a:spLocks noGrp="1"/>
          </p:cNvSpPr>
          <p:nvPr>
            <p:ph type="dt" sz="half" idx="10"/>
          </p:nvPr>
        </p:nvSpPr>
        <p:spPr/>
        <p:txBody>
          <a:bodyPr/>
          <a:lstStyle>
            <a:lvl1pPr>
              <a:defRPr/>
            </a:lvl1pPr>
          </a:lstStyle>
          <a:p>
            <a:pPr>
              <a:defRPr/>
            </a:pPr>
            <a:r>
              <a:rPr lang="nl-NL" altLang="nl-NL"/>
              <a:t>23 november 2020</a:t>
            </a:r>
            <a:endParaRPr lang="nl-NL" altLang="nl-NL" dirty="0"/>
          </a:p>
        </p:txBody>
      </p:sp>
      <p:sp>
        <p:nvSpPr>
          <p:cNvPr id="7" name="Tijdelijke aanduiding voor voettekst 4">
            <a:extLst>
              <a:ext uri="{FF2B5EF4-FFF2-40B4-BE49-F238E27FC236}">
                <a16:creationId xmlns:a16="http://schemas.microsoft.com/office/drawing/2014/main" id="{3438A714-46FB-497C-A5E2-CEF9C9C30066}"/>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35053266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2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DF32A30B-30BE-4FBF-9AF8-7ACF0DFDFF55}"/>
              </a:ext>
            </a:extLst>
          </p:cNvPr>
          <p:cNvPicPr>
            <a:picLocks noChangeAspect="1"/>
          </p:cNvPicPr>
          <p:nvPr userDrawn="1"/>
        </p:nvPicPr>
        <p:blipFill>
          <a:blip r:embed="rId2">
            <a:extLst>
              <a:ext uri="{28A0092B-C50C-407E-A947-70E740481C1C}">
                <a14:useLocalDpi xmlns:a14="http://schemas.microsoft.com/office/drawing/2010/main" val="0"/>
              </a:ext>
            </a:extLst>
          </a:blip>
          <a:srcRect r="7053"/>
          <a:stretch>
            <a:fillRect/>
          </a:stretch>
        </p:blipFill>
        <p:spPr bwMode="auto">
          <a:xfrm>
            <a:off x="5422901" y="3216276"/>
            <a:ext cx="6769100" cy="364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DB02D22F-6FBC-4D9F-8CF5-C833181C025F}"/>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5422901" y="0"/>
            <a:ext cx="67691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061CDD0C-3F35-465F-B7E0-29CB25989DF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1403A121-D8BC-46D7-AF63-D332E55D6CA8}"/>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55052" y="2527300"/>
            <a:ext cx="2569633"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kstvak 7">
            <a:extLst>
              <a:ext uri="{FF2B5EF4-FFF2-40B4-BE49-F238E27FC236}">
                <a16:creationId xmlns:a16="http://schemas.microsoft.com/office/drawing/2014/main" id="{1EC768D0-95FF-420B-896F-C39A114D9C71}"/>
              </a:ext>
            </a:extLst>
          </p:cNvPr>
          <p:cNvSpPr txBox="1">
            <a:spLocks noChangeArrowheads="1"/>
          </p:cNvSpPr>
          <p:nvPr userDrawn="1"/>
        </p:nvSpPr>
        <p:spPr bwMode="auto">
          <a:xfrm>
            <a:off x="15019867" y="5359400"/>
            <a:ext cx="184731" cy="369332"/>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9" name="Tijdelijke aanduiding voor datum 3">
            <a:extLst>
              <a:ext uri="{FF2B5EF4-FFF2-40B4-BE49-F238E27FC236}">
                <a16:creationId xmlns:a16="http://schemas.microsoft.com/office/drawing/2014/main" id="{295A3D12-62A3-461D-BC62-3C77710D2DDF}"/>
              </a:ext>
            </a:extLst>
          </p:cNvPr>
          <p:cNvSpPr>
            <a:spLocks noGrp="1"/>
          </p:cNvSpPr>
          <p:nvPr>
            <p:ph type="dt" sz="half" idx="10"/>
          </p:nvPr>
        </p:nvSpPr>
        <p:spPr/>
        <p:txBody>
          <a:bodyPr/>
          <a:lstStyle>
            <a:lvl1pPr>
              <a:defRPr/>
            </a:lvl1pPr>
          </a:lstStyle>
          <a:p>
            <a:pPr>
              <a:defRPr/>
            </a:pPr>
            <a:r>
              <a:rPr lang="nl-NL" altLang="nl-NL"/>
              <a:t>23 november 2020</a:t>
            </a:r>
          </a:p>
        </p:txBody>
      </p:sp>
      <p:sp>
        <p:nvSpPr>
          <p:cNvPr id="10" name="Tijdelijke aanduiding voor voettekst 4">
            <a:extLst>
              <a:ext uri="{FF2B5EF4-FFF2-40B4-BE49-F238E27FC236}">
                <a16:creationId xmlns:a16="http://schemas.microsoft.com/office/drawing/2014/main" id="{5B022D11-DF5D-449C-AEDD-C23F59709FB9}"/>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7501089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1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A043C4C5-6260-41C5-BADC-07B1C1C88D55}"/>
              </a:ext>
            </a:extLst>
          </p:cNvPr>
          <p:cNvPicPr>
            <a:picLocks noChangeAspect="1"/>
          </p:cNvPicPr>
          <p:nvPr userDrawn="1"/>
        </p:nvPicPr>
        <p:blipFill>
          <a:blip r:embed="rId2">
            <a:extLst>
              <a:ext uri="{28A0092B-C50C-407E-A947-70E740481C1C}">
                <a14:useLocalDpi xmlns:a14="http://schemas.microsoft.com/office/drawing/2010/main" val="0"/>
              </a:ext>
            </a:extLst>
          </a:blip>
          <a:srcRect t="16351" r="27695"/>
          <a:stretch>
            <a:fillRect/>
          </a:stretch>
        </p:blipFill>
        <p:spPr bwMode="auto">
          <a:xfrm>
            <a:off x="5693834" y="0"/>
            <a:ext cx="6498167" cy="375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EBC30C66-C381-44D5-9227-0441E370C95C}"/>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5422901" y="3429000"/>
            <a:ext cx="67691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0E0C0CFD-5142-44AE-A229-0A5C5230799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40394535-57A5-4EB8-BD15-26BD669850B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55052" y="2527300"/>
            <a:ext cx="2569633"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8" name="Tijdelijke aanduiding voor datum 3">
            <a:extLst>
              <a:ext uri="{FF2B5EF4-FFF2-40B4-BE49-F238E27FC236}">
                <a16:creationId xmlns:a16="http://schemas.microsoft.com/office/drawing/2014/main" id="{29455AAB-AAD5-448D-91F5-983B4507E896}"/>
              </a:ext>
            </a:extLst>
          </p:cNvPr>
          <p:cNvSpPr>
            <a:spLocks noGrp="1"/>
          </p:cNvSpPr>
          <p:nvPr>
            <p:ph type="dt" sz="half" idx="10"/>
          </p:nvPr>
        </p:nvSpPr>
        <p:spPr/>
        <p:txBody>
          <a:bodyPr/>
          <a:lstStyle>
            <a:lvl1pPr>
              <a:defRPr/>
            </a:lvl1pPr>
          </a:lstStyle>
          <a:p>
            <a:pPr>
              <a:defRPr/>
            </a:pPr>
            <a:r>
              <a:rPr lang="nl-NL" altLang="nl-NL"/>
              <a:t>23 november 2020</a:t>
            </a:r>
          </a:p>
        </p:txBody>
      </p:sp>
      <p:sp>
        <p:nvSpPr>
          <p:cNvPr id="9" name="Tijdelijke aanduiding voor voettekst 4">
            <a:extLst>
              <a:ext uri="{FF2B5EF4-FFF2-40B4-BE49-F238E27FC236}">
                <a16:creationId xmlns:a16="http://schemas.microsoft.com/office/drawing/2014/main" id="{8FB01F41-F2D6-47F4-93CA-CAB68D27B5FD}"/>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42374541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idx="1"/>
          </p:nvPr>
        </p:nvSpPr>
        <p:spPr/>
        <p:txBody>
          <a:bodyPr/>
          <a:lstStyle>
            <a:lvl1pPr>
              <a:defRPr sz="2000"/>
            </a:lvl1pPr>
            <a:lvl2pPr>
              <a:defRPr sz="2000"/>
            </a:lvl2pPr>
            <a:lvl3pPr>
              <a:defRPr sz="2000"/>
            </a:lvl3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DAA455C9-061C-4B03-96C9-81A606C30279}"/>
              </a:ext>
            </a:extLst>
          </p:cNvPr>
          <p:cNvSpPr>
            <a:spLocks noGrp="1"/>
          </p:cNvSpPr>
          <p:nvPr>
            <p:ph type="dt" sz="half" idx="10"/>
          </p:nvPr>
        </p:nvSpPr>
        <p:spPr/>
        <p:txBody>
          <a:bodyPr/>
          <a:lstStyle>
            <a:lvl1pPr>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4EFBE6BD-7D31-4ACC-9367-FC139446D6F0}"/>
              </a:ext>
            </a:extLst>
          </p:cNvPr>
          <p:cNvSpPr>
            <a:spLocks noGrp="1"/>
          </p:cNvSpPr>
          <p:nvPr>
            <p:ph type="ftr" sz="quarter" idx="11"/>
          </p:nvPr>
        </p:nvSpPr>
        <p:spPr/>
        <p:txBody>
          <a:bodyPr/>
          <a:lstStyle>
            <a:lvl1pPr>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71614334-F9F4-49B2-895E-8E7AC727D2A0}"/>
              </a:ext>
            </a:extLst>
          </p:cNvPr>
          <p:cNvSpPr>
            <a:spLocks noGrp="1"/>
          </p:cNvSpPr>
          <p:nvPr>
            <p:ph type="sldNum" sz="quarter" idx="12"/>
          </p:nvPr>
        </p:nvSpPr>
        <p:spPr/>
        <p:txBody>
          <a:bodyPr/>
          <a:lstStyle>
            <a:lvl1pPr>
              <a:defRPr/>
            </a:lvl1pPr>
          </a:lstStyle>
          <a:p>
            <a:pPr>
              <a:defRPr/>
            </a:pPr>
            <a:fld id="{1B44CCF4-F206-4ED8-9ACD-5ED72CDEC5D6}" type="slidenum">
              <a:rPr lang="nl-NL" altLang="nl-NL"/>
              <a:pPr>
                <a:defRPr/>
              </a:pPr>
              <a:t>‹nr.›</a:t>
            </a:fld>
            <a:endParaRPr lang="nl-NL" altLang="nl-NL"/>
          </a:p>
        </p:txBody>
      </p:sp>
    </p:spTree>
    <p:extLst>
      <p:ext uri="{BB962C8B-B14F-4D97-AF65-F5344CB8AC3E}">
        <p14:creationId xmlns:p14="http://schemas.microsoft.com/office/powerpoint/2010/main" val="15583321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normAutofit/>
          </a:bodyPr>
          <a:lstStyle>
            <a:lvl1pPr algn="l">
              <a:defRPr sz="2200" b="1" cap="all"/>
            </a:lvl1pPr>
          </a:lstStyle>
          <a:p>
            <a:r>
              <a:rPr lang="nl-NL" dirty="0"/>
              <a:t>Titelstijl van model bewerken</a:t>
            </a:r>
          </a:p>
        </p:txBody>
      </p:sp>
      <p:sp>
        <p:nvSpPr>
          <p:cNvPr id="3" name="Tijdelijke aanduiding voor teks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tekststijl van het model te bewerken</a:t>
            </a:r>
          </a:p>
        </p:txBody>
      </p:sp>
      <p:sp>
        <p:nvSpPr>
          <p:cNvPr id="4" name="Tijdelijke aanduiding voor datum 3">
            <a:extLst>
              <a:ext uri="{FF2B5EF4-FFF2-40B4-BE49-F238E27FC236}">
                <a16:creationId xmlns:a16="http://schemas.microsoft.com/office/drawing/2014/main" id="{D726BF00-6DB7-4F69-B5E6-217E8CAA47B3}"/>
              </a:ext>
            </a:extLst>
          </p:cNvPr>
          <p:cNvSpPr>
            <a:spLocks noGrp="1"/>
          </p:cNvSpPr>
          <p:nvPr>
            <p:ph type="dt" sz="half" idx="10"/>
          </p:nvPr>
        </p:nvSpPr>
        <p:spPr/>
        <p:txBody>
          <a:bodyPr/>
          <a:lstStyle>
            <a:lvl1pPr>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167B754C-2489-4FE3-95C4-1622F767EC13}"/>
              </a:ext>
            </a:extLst>
          </p:cNvPr>
          <p:cNvSpPr>
            <a:spLocks noGrp="1"/>
          </p:cNvSpPr>
          <p:nvPr>
            <p:ph type="ftr" sz="quarter" idx="11"/>
          </p:nvPr>
        </p:nvSpPr>
        <p:spPr/>
        <p:txBody>
          <a:bodyPr/>
          <a:lstStyle>
            <a:lvl1pPr>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99AEEDF4-4940-42A3-81E0-94A87EBEE08B}"/>
              </a:ext>
            </a:extLst>
          </p:cNvPr>
          <p:cNvSpPr>
            <a:spLocks noGrp="1"/>
          </p:cNvSpPr>
          <p:nvPr>
            <p:ph type="sldNum" sz="quarter" idx="12"/>
          </p:nvPr>
        </p:nvSpPr>
        <p:spPr/>
        <p:txBody>
          <a:bodyPr/>
          <a:lstStyle>
            <a:lvl1pPr>
              <a:defRPr/>
            </a:lvl1pPr>
          </a:lstStyle>
          <a:p>
            <a:pPr>
              <a:defRPr/>
            </a:pPr>
            <a:fld id="{F5DAB4C6-A202-4395-A9A6-DD7DB7B64B00}" type="slidenum">
              <a:rPr lang="nl-NL" altLang="nl-NL"/>
              <a:pPr>
                <a:defRPr/>
              </a:pPr>
              <a:t>‹nr.›</a:t>
            </a:fld>
            <a:endParaRPr lang="nl-NL" altLang="nl-NL"/>
          </a:p>
        </p:txBody>
      </p:sp>
    </p:spTree>
    <p:extLst>
      <p:ext uri="{BB962C8B-B14F-4D97-AF65-F5344CB8AC3E}">
        <p14:creationId xmlns:p14="http://schemas.microsoft.com/office/powerpoint/2010/main" val="4474823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sz="half" idx="1"/>
          </p:nvPr>
        </p:nvSpPr>
        <p:spPr>
          <a:xfrm>
            <a:off x="609600" y="1600201"/>
            <a:ext cx="53848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p:nvPr>
        </p:nvSpPr>
        <p:spPr>
          <a:xfrm>
            <a:off x="6197600" y="1600201"/>
            <a:ext cx="53848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datum 3">
            <a:extLst>
              <a:ext uri="{FF2B5EF4-FFF2-40B4-BE49-F238E27FC236}">
                <a16:creationId xmlns:a16="http://schemas.microsoft.com/office/drawing/2014/main" id="{1047C50E-5E40-40F3-8905-955335EF9E05}"/>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6D62A9BC-BD47-4A78-A69A-3CAB735302BC}"/>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EE967B9E-5E43-4404-8171-3C7C76FDC255}"/>
              </a:ext>
            </a:extLst>
          </p:cNvPr>
          <p:cNvSpPr>
            <a:spLocks noGrp="1"/>
          </p:cNvSpPr>
          <p:nvPr>
            <p:ph type="sldNum" sz="quarter" idx="12"/>
          </p:nvPr>
        </p:nvSpPr>
        <p:spPr/>
        <p:txBody>
          <a:bodyPr/>
          <a:lstStyle>
            <a:lvl1pPr>
              <a:defRPr/>
            </a:lvl1pPr>
          </a:lstStyle>
          <a:p>
            <a:pPr>
              <a:defRPr/>
            </a:pPr>
            <a:fld id="{AC8FF5D9-BCE9-4145-9385-8A41C220FCFD}" type="slidenum">
              <a:rPr lang="nl-NL" altLang="nl-NL"/>
              <a:pPr>
                <a:defRPr/>
              </a:pPr>
              <a:t>‹nr.›</a:t>
            </a:fld>
            <a:endParaRPr lang="nl-NL" altLang="nl-NL"/>
          </a:p>
        </p:txBody>
      </p:sp>
    </p:spTree>
    <p:extLst>
      <p:ext uri="{BB962C8B-B14F-4D97-AF65-F5344CB8AC3E}">
        <p14:creationId xmlns:p14="http://schemas.microsoft.com/office/powerpoint/2010/main" val="3274061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Titelstijl van model bewerken</a:t>
            </a:r>
          </a:p>
        </p:txBody>
      </p:sp>
      <p:sp>
        <p:nvSpPr>
          <p:cNvPr id="3" name="Tijdelijke aanduiding voor teks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4" name="Tijdelijke aanduiding voor inhoud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6" name="Tijdelijke aanduiding voor inhoud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a:extLst>
              <a:ext uri="{FF2B5EF4-FFF2-40B4-BE49-F238E27FC236}">
                <a16:creationId xmlns:a16="http://schemas.microsoft.com/office/drawing/2014/main" id="{F4895F45-9C27-4F11-9D07-A702586283A2}"/>
              </a:ext>
            </a:extLst>
          </p:cNvPr>
          <p:cNvSpPr>
            <a:spLocks noGrp="1"/>
          </p:cNvSpPr>
          <p:nvPr>
            <p:ph type="dt" sz="half" idx="10"/>
          </p:nvPr>
        </p:nvSpPr>
        <p:spPr/>
        <p:txBody>
          <a:bodyPr/>
          <a:lstStyle>
            <a:lvl1pPr>
              <a:defRPr/>
            </a:lvl1pPr>
          </a:lstStyle>
          <a:p>
            <a:pPr>
              <a:defRPr/>
            </a:pPr>
            <a:r>
              <a:rPr lang="nl-NL" altLang="nl-NL"/>
              <a:t>23 november 2020</a:t>
            </a:r>
          </a:p>
        </p:txBody>
      </p:sp>
      <p:sp>
        <p:nvSpPr>
          <p:cNvPr id="8" name="Tijdelijke aanduiding voor voettekst 4">
            <a:extLst>
              <a:ext uri="{FF2B5EF4-FFF2-40B4-BE49-F238E27FC236}">
                <a16:creationId xmlns:a16="http://schemas.microsoft.com/office/drawing/2014/main" id="{0E27A766-EE68-4934-A8E2-7385CABBAA1C}"/>
              </a:ext>
            </a:extLst>
          </p:cNvPr>
          <p:cNvSpPr>
            <a:spLocks noGrp="1"/>
          </p:cNvSpPr>
          <p:nvPr>
            <p:ph type="ftr" sz="quarter" idx="11"/>
          </p:nvPr>
        </p:nvSpPr>
        <p:spPr/>
        <p:txBody>
          <a:bodyPr/>
          <a:lstStyle>
            <a:lvl1pPr>
              <a:defRPr/>
            </a:lvl1pPr>
          </a:lstStyle>
          <a:p>
            <a:pPr>
              <a:defRPr/>
            </a:pPr>
            <a:r>
              <a:rPr lang="nl-NL"/>
              <a:t>Provero congres </a:t>
            </a:r>
          </a:p>
        </p:txBody>
      </p:sp>
      <p:sp>
        <p:nvSpPr>
          <p:cNvPr id="9" name="Tijdelijke aanduiding voor dianummer 5">
            <a:extLst>
              <a:ext uri="{FF2B5EF4-FFF2-40B4-BE49-F238E27FC236}">
                <a16:creationId xmlns:a16="http://schemas.microsoft.com/office/drawing/2014/main" id="{6AFDCDE1-CBA2-4BD1-A66F-5BE98171A4A5}"/>
              </a:ext>
            </a:extLst>
          </p:cNvPr>
          <p:cNvSpPr>
            <a:spLocks noGrp="1"/>
          </p:cNvSpPr>
          <p:nvPr>
            <p:ph type="sldNum" sz="quarter" idx="12"/>
          </p:nvPr>
        </p:nvSpPr>
        <p:spPr/>
        <p:txBody>
          <a:bodyPr/>
          <a:lstStyle>
            <a:lvl1pPr>
              <a:defRPr/>
            </a:lvl1pPr>
          </a:lstStyle>
          <a:p>
            <a:pPr>
              <a:defRPr/>
            </a:pPr>
            <a:fld id="{BB6089D0-636E-4F9E-8B9D-2271C6A37B69}" type="slidenum">
              <a:rPr lang="nl-NL" altLang="nl-NL"/>
              <a:pPr>
                <a:defRPr/>
              </a:pPr>
              <a:t>‹nr.›</a:t>
            </a:fld>
            <a:endParaRPr lang="nl-NL" altLang="nl-NL"/>
          </a:p>
        </p:txBody>
      </p:sp>
    </p:spTree>
    <p:extLst>
      <p:ext uri="{BB962C8B-B14F-4D97-AF65-F5344CB8AC3E}">
        <p14:creationId xmlns:p14="http://schemas.microsoft.com/office/powerpoint/2010/main" val="589088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datum 3">
            <a:extLst>
              <a:ext uri="{FF2B5EF4-FFF2-40B4-BE49-F238E27FC236}">
                <a16:creationId xmlns:a16="http://schemas.microsoft.com/office/drawing/2014/main" id="{3B34DF3E-787D-4A73-A7EF-35E1BBDBDA3D}"/>
              </a:ext>
            </a:extLst>
          </p:cNvPr>
          <p:cNvSpPr>
            <a:spLocks noGrp="1"/>
          </p:cNvSpPr>
          <p:nvPr>
            <p:ph type="dt" sz="half" idx="10"/>
          </p:nvPr>
        </p:nvSpPr>
        <p:spPr/>
        <p:txBody>
          <a:bodyPr/>
          <a:lstStyle>
            <a:lvl1pPr>
              <a:defRPr/>
            </a:lvl1pPr>
          </a:lstStyle>
          <a:p>
            <a:pPr>
              <a:defRPr/>
            </a:pPr>
            <a:r>
              <a:rPr lang="nl-NL" altLang="nl-NL"/>
              <a:t>23 november 2020</a:t>
            </a:r>
          </a:p>
        </p:txBody>
      </p:sp>
      <p:sp>
        <p:nvSpPr>
          <p:cNvPr id="4" name="Tijdelijke aanduiding voor voettekst 4">
            <a:extLst>
              <a:ext uri="{FF2B5EF4-FFF2-40B4-BE49-F238E27FC236}">
                <a16:creationId xmlns:a16="http://schemas.microsoft.com/office/drawing/2014/main" id="{D8C92E01-D884-4F1D-9A1E-83803FA71AC0}"/>
              </a:ext>
            </a:extLst>
          </p:cNvPr>
          <p:cNvSpPr>
            <a:spLocks noGrp="1"/>
          </p:cNvSpPr>
          <p:nvPr>
            <p:ph type="ftr" sz="quarter" idx="11"/>
          </p:nvPr>
        </p:nvSpPr>
        <p:spPr/>
        <p:txBody>
          <a:bodyPr/>
          <a:lstStyle>
            <a:lvl1pPr>
              <a:defRPr/>
            </a:lvl1pPr>
          </a:lstStyle>
          <a:p>
            <a:pPr>
              <a:defRPr/>
            </a:pPr>
            <a:r>
              <a:rPr lang="nl-NL"/>
              <a:t>Provero congres </a:t>
            </a:r>
          </a:p>
        </p:txBody>
      </p:sp>
      <p:sp>
        <p:nvSpPr>
          <p:cNvPr id="5" name="Tijdelijke aanduiding voor dianummer 5">
            <a:extLst>
              <a:ext uri="{FF2B5EF4-FFF2-40B4-BE49-F238E27FC236}">
                <a16:creationId xmlns:a16="http://schemas.microsoft.com/office/drawing/2014/main" id="{329AFE43-7641-47AD-9A9A-A57192164EBD}"/>
              </a:ext>
            </a:extLst>
          </p:cNvPr>
          <p:cNvSpPr>
            <a:spLocks noGrp="1"/>
          </p:cNvSpPr>
          <p:nvPr>
            <p:ph type="sldNum" sz="quarter" idx="12"/>
          </p:nvPr>
        </p:nvSpPr>
        <p:spPr/>
        <p:txBody>
          <a:bodyPr/>
          <a:lstStyle>
            <a:lvl1pPr>
              <a:defRPr/>
            </a:lvl1pPr>
          </a:lstStyle>
          <a:p>
            <a:pPr>
              <a:defRPr/>
            </a:pPr>
            <a:fld id="{6DCCAC72-F3F8-4EF5-9CAB-E60745DE3972}" type="slidenum">
              <a:rPr lang="nl-NL" altLang="nl-NL"/>
              <a:pPr>
                <a:defRPr/>
              </a:pPr>
              <a:t>‹nr.›</a:t>
            </a:fld>
            <a:endParaRPr lang="nl-NL" altLang="nl-NL"/>
          </a:p>
        </p:txBody>
      </p:sp>
    </p:spTree>
    <p:extLst>
      <p:ext uri="{BB962C8B-B14F-4D97-AF65-F5344CB8AC3E}">
        <p14:creationId xmlns:p14="http://schemas.microsoft.com/office/powerpoint/2010/main" val="1086684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2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C0480AA5-73EB-4848-B784-72914172EC07}"/>
              </a:ext>
            </a:extLst>
          </p:cNvPr>
          <p:cNvPicPr>
            <a:picLocks noChangeAspect="1"/>
          </p:cNvPicPr>
          <p:nvPr userDrawn="1"/>
        </p:nvPicPr>
        <p:blipFill>
          <a:blip r:embed="rId2">
            <a:extLst>
              <a:ext uri="{28A0092B-C50C-407E-A947-70E740481C1C}">
                <a14:useLocalDpi xmlns:a14="http://schemas.microsoft.com/office/drawing/2010/main" val="0"/>
              </a:ext>
            </a:extLst>
          </a:blip>
          <a:srcRect r="7053"/>
          <a:stretch>
            <a:fillRect/>
          </a:stretch>
        </p:blipFill>
        <p:spPr bwMode="auto">
          <a:xfrm>
            <a:off x="5422901" y="3216276"/>
            <a:ext cx="6769100" cy="364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69CBB351-B76D-41B1-8C41-8FC59CAC24BC}"/>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5422901" y="0"/>
            <a:ext cx="67691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F14B9210-00FB-40C1-B232-EEA20BF955B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1920928A-80E1-4DFA-90EE-877B1CD6CFA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55052" y="2527300"/>
            <a:ext cx="2569633"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kstvak 7">
            <a:extLst>
              <a:ext uri="{FF2B5EF4-FFF2-40B4-BE49-F238E27FC236}">
                <a16:creationId xmlns:a16="http://schemas.microsoft.com/office/drawing/2014/main" id="{EC7D6E2D-7204-414C-BE64-6D22494E20AD}"/>
              </a:ext>
            </a:extLst>
          </p:cNvPr>
          <p:cNvSpPr txBox="1">
            <a:spLocks noChangeArrowheads="1"/>
          </p:cNvSpPr>
          <p:nvPr userDrawn="1"/>
        </p:nvSpPr>
        <p:spPr bwMode="auto">
          <a:xfrm>
            <a:off x="15019867" y="5359400"/>
            <a:ext cx="184731" cy="369332"/>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9" name="Tijdelijke aanduiding voor datum 3">
            <a:extLst>
              <a:ext uri="{FF2B5EF4-FFF2-40B4-BE49-F238E27FC236}">
                <a16:creationId xmlns:a16="http://schemas.microsoft.com/office/drawing/2014/main" id="{186B9B13-8250-4652-8B98-09644017D75A}"/>
              </a:ext>
            </a:extLst>
          </p:cNvPr>
          <p:cNvSpPr>
            <a:spLocks noGrp="1"/>
          </p:cNvSpPr>
          <p:nvPr>
            <p:ph type="dt" sz="half" idx="10"/>
          </p:nvPr>
        </p:nvSpPr>
        <p:spPr/>
        <p:txBody>
          <a:bodyPr/>
          <a:lstStyle>
            <a:lvl1pPr>
              <a:defRPr/>
            </a:lvl1pPr>
          </a:lstStyle>
          <a:p>
            <a:pPr>
              <a:defRPr/>
            </a:pPr>
            <a:r>
              <a:rPr lang="nl-NL" altLang="nl-NL"/>
              <a:t>23 november 2020</a:t>
            </a:r>
          </a:p>
        </p:txBody>
      </p:sp>
      <p:sp>
        <p:nvSpPr>
          <p:cNvPr id="10" name="Tijdelijke aanduiding voor voettekst 4">
            <a:extLst>
              <a:ext uri="{FF2B5EF4-FFF2-40B4-BE49-F238E27FC236}">
                <a16:creationId xmlns:a16="http://schemas.microsoft.com/office/drawing/2014/main" id="{03B82141-587E-4711-871D-67B31E69C5D1}"/>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30714699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Tijdelijke aanduiding voor datum 3">
            <a:extLst>
              <a:ext uri="{FF2B5EF4-FFF2-40B4-BE49-F238E27FC236}">
                <a16:creationId xmlns:a16="http://schemas.microsoft.com/office/drawing/2014/main" id="{3723489D-1A58-425C-A328-685D33E75A56}"/>
              </a:ext>
            </a:extLst>
          </p:cNvPr>
          <p:cNvSpPr>
            <a:spLocks noGrp="1"/>
          </p:cNvSpPr>
          <p:nvPr>
            <p:ph type="dt" sz="half" idx="10"/>
          </p:nvPr>
        </p:nvSpPr>
        <p:spPr/>
        <p:txBody>
          <a:bodyPr/>
          <a:lstStyle>
            <a:lvl1pPr>
              <a:defRPr/>
            </a:lvl1pPr>
          </a:lstStyle>
          <a:p>
            <a:pPr>
              <a:defRPr/>
            </a:pPr>
            <a:r>
              <a:rPr lang="nl-NL" altLang="nl-NL"/>
              <a:t>23 november 2020</a:t>
            </a:r>
          </a:p>
        </p:txBody>
      </p:sp>
      <p:sp>
        <p:nvSpPr>
          <p:cNvPr id="3" name="Tijdelijke aanduiding voor voettekst 4">
            <a:extLst>
              <a:ext uri="{FF2B5EF4-FFF2-40B4-BE49-F238E27FC236}">
                <a16:creationId xmlns:a16="http://schemas.microsoft.com/office/drawing/2014/main" id="{D91CA343-28B5-49BE-B39A-D24D22532314}"/>
              </a:ext>
            </a:extLst>
          </p:cNvPr>
          <p:cNvSpPr>
            <a:spLocks noGrp="1"/>
          </p:cNvSpPr>
          <p:nvPr>
            <p:ph type="ftr" sz="quarter" idx="11"/>
          </p:nvPr>
        </p:nvSpPr>
        <p:spPr/>
        <p:txBody>
          <a:bodyPr/>
          <a:lstStyle>
            <a:lvl1pPr>
              <a:defRPr/>
            </a:lvl1pPr>
          </a:lstStyle>
          <a:p>
            <a:pPr>
              <a:defRPr/>
            </a:pPr>
            <a:r>
              <a:rPr lang="nl-NL"/>
              <a:t>Provero congres </a:t>
            </a:r>
          </a:p>
        </p:txBody>
      </p:sp>
      <p:sp>
        <p:nvSpPr>
          <p:cNvPr id="4" name="Tijdelijke aanduiding voor dianummer 5">
            <a:extLst>
              <a:ext uri="{FF2B5EF4-FFF2-40B4-BE49-F238E27FC236}">
                <a16:creationId xmlns:a16="http://schemas.microsoft.com/office/drawing/2014/main" id="{232610D0-9896-4A03-BD8C-DECC0162B3B3}"/>
              </a:ext>
            </a:extLst>
          </p:cNvPr>
          <p:cNvSpPr>
            <a:spLocks noGrp="1"/>
          </p:cNvSpPr>
          <p:nvPr>
            <p:ph type="sldNum" sz="quarter" idx="12"/>
          </p:nvPr>
        </p:nvSpPr>
        <p:spPr/>
        <p:txBody>
          <a:bodyPr/>
          <a:lstStyle>
            <a:lvl1pPr>
              <a:defRPr/>
            </a:lvl1pPr>
          </a:lstStyle>
          <a:p>
            <a:pPr>
              <a:defRPr/>
            </a:pPr>
            <a:fld id="{C270B2BD-B511-4F37-8EEF-6C9C03F5E3D6}" type="slidenum">
              <a:rPr lang="nl-NL" altLang="nl-NL"/>
              <a:pPr>
                <a:defRPr/>
              </a:pPr>
              <a:t>‹nr.›</a:t>
            </a:fld>
            <a:endParaRPr lang="nl-NL" altLang="nl-NL"/>
          </a:p>
        </p:txBody>
      </p:sp>
    </p:spTree>
    <p:extLst>
      <p:ext uri="{BB962C8B-B14F-4D97-AF65-F5344CB8AC3E}">
        <p14:creationId xmlns:p14="http://schemas.microsoft.com/office/powerpoint/2010/main" val="13673113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nl-NL" dirty="0"/>
              <a:t>Titelstijl van model bewerken</a:t>
            </a:r>
          </a:p>
        </p:txBody>
      </p:sp>
      <p:sp>
        <p:nvSpPr>
          <p:cNvPr id="3" name="Tijdelijke aanduiding voor inhoud 2"/>
          <p:cNvSpPr>
            <a:spLocks noGrp="1"/>
          </p:cNvSpPr>
          <p:nvPr>
            <p:ph idx="1"/>
          </p:nvPr>
        </p:nvSpPr>
        <p:spPr>
          <a:xfrm>
            <a:off x="4766733" y="273051"/>
            <a:ext cx="6815667" cy="5853113"/>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teks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59873B8C-02F1-43E5-9054-6DC862525793}"/>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286D81E1-18ED-4A31-84E2-88010DF7808B}"/>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54C20584-B8CF-471B-BEEA-C1F443D5CF68}"/>
              </a:ext>
            </a:extLst>
          </p:cNvPr>
          <p:cNvSpPr>
            <a:spLocks noGrp="1"/>
          </p:cNvSpPr>
          <p:nvPr>
            <p:ph type="sldNum" sz="quarter" idx="12"/>
          </p:nvPr>
        </p:nvSpPr>
        <p:spPr/>
        <p:txBody>
          <a:bodyPr/>
          <a:lstStyle>
            <a:lvl1pPr>
              <a:defRPr/>
            </a:lvl1pPr>
          </a:lstStyle>
          <a:p>
            <a:pPr>
              <a:defRPr/>
            </a:pPr>
            <a:fld id="{65BF18A8-66AF-42D2-B0AF-365BD6FFC75F}" type="slidenum">
              <a:rPr lang="nl-NL" altLang="nl-NL"/>
              <a:pPr>
                <a:defRPr/>
              </a:pPr>
              <a:t>‹nr.›</a:t>
            </a:fld>
            <a:endParaRPr lang="nl-NL" altLang="nl-NL"/>
          </a:p>
        </p:txBody>
      </p:sp>
    </p:spTree>
    <p:extLst>
      <p:ext uri="{BB962C8B-B14F-4D97-AF65-F5344CB8AC3E}">
        <p14:creationId xmlns:p14="http://schemas.microsoft.com/office/powerpoint/2010/main" val="33786841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nl-NL"/>
              <a:t>Titelstijl van model bewerken</a:t>
            </a:r>
          </a:p>
        </p:txBody>
      </p:sp>
      <p:sp>
        <p:nvSpPr>
          <p:cNvPr id="3" name="Tijdelijke aanduiding voor afbeelding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a:p>
        </p:txBody>
      </p:sp>
      <p:sp>
        <p:nvSpPr>
          <p:cNvPr id="4" name="Tijdelijke aanduiding voor teks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040F0F7F-7AD0-486A-937D-C851675D1C34}"/>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3770EF1A-BBF7-424B-AB9D-808575096BD4}"/>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328B9A3E-5D88-4EAD-8370-0D568A4CA475}"/>
              </a:ext>
            </a:extLst>
          </p:cNvPr>
          <p:cNvSpPr>
            <a:spLocks noGrp="1"/>
          </p:cNvSpPr>
          <p:nvPr>
            <p:ph type="sldNum" sz="quarter" idx="12"/>
          </p:nvPr>
        </p:nvSpPr>
        <p:spPr/>
        <p:txBody>
          <a:bodyPr/>
          <a:lstStyle>
            <a:lvl1pPr>
              <a:defRPr/>
            </a:lvl1pPr>
          </a:lstStyle>
          <a:p>
            <a:pPr>
              <a:defRPr/>
            </a:pPr>
            <a:fld id="{89662CFE-A827-475D-B725-7FE013C7C46B}" type="slidenum">
              <a:rPr lang="nl-NL" altLang="nl-NL"/>
              <a:pPr>
                <a:defRPr/>
              </a:pPr>
              <a:t>‹nr.›</a:t>
            </a:fld>
            <a:endParaRPr lang="nl-NL" altLang="nl-NL"/>
          </a:p>
        </p:txBody>
      </p:sp>
    </p:spTree>
    <p:extLst>
      <p:ext uri="{BB962C8B-B14F-4D97-AF65-F5344CB8AC3E}">
        <p14:creationId xmlns:p14="http://schemas.microsoft.com/office/powerpoint/2010/main" val="1521563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1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56467B5D-EFC2-4F8E-A140-C02B115C5482}"/>
              </a:ext>
            </a:extLst>
          </p:cNvPr>
          <p:cNvPicPr>
            <a:picLocks noChangeAspect="1"/>
          </p:cNvPicPr>
          <p:nvPr userDrawn="1"/>
        </p:nvPicPr>
        <p:blipFill>
          <a:blip r:embed="rId2">
            <a:extLst>
              <a:ext uri="{28A0092B-C50C-407E-A947-70E740481C1C}">
                <a14:useLocalDpi xmlns:a14="http://schemas.microsoft.com/office/drawing/2010/main" val="0"/>
              </a:ext>
            </a:extLst>
          </a:blip>
          <a:srcRect t="16351" r="27695"/>
          <a:stretch>
            <a:fillRect/>
          </a:stretch>
        </p:blipFill>
        <p:spPr bwMode="auto">
          <a:xfrm>
            <a:off x="5693834" y="0"/>
            <a:ext cx="6498167" cy="375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4A3BC18E-98BF-4347-BA76-94AB598AC1A9}"/>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5422901" y="3429000"/>
            <a:ext cx="67691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246A13BD-CEA3-4625-99CC-D686F1E8C36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23B1BF1D-C897-41B0-A3EA-D0B7F1E3C5B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55052" y="2527300"/>
            <a:ext cx="2569633"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8" name="Tijdelijke aanduiding voor datum 3">
            <a:extLst>
              <a:ext uri="{FF2B5EF4-FFF2-40B4-BE49-F238E27FC236}">
                <a16:creationId xmlns:a16="http://schemas.microsoft.com/office/drawing/2014/main" id="{B3FF6C47-5B17-48F7-8543-603E7CA7320B}"/>
              </a:ext>
            </a:extLst>
          </p:cNvPr>
          <p:cNvSpPr>
            <a:spLocks noGrp="1"/>
          </p:cNvSpPr>
          <p:nvPr>
            <p:ph type="dt" sz="half" idx="10"/>
          </p:nvPr>
        </p:nvSpPr>
        <p:spPr/>
        <p:txBody>
          <a:bodyPr/>
          <a:lstStyle>
            <a:lvl1pPr>
              <a:defRPr/>
            </a:lvl1pPr>
          </a:lstStyle>
          <a:p>
            <a:pPr>
              <a:defRPr/>
            </a:pPr>
            <a:r>
              <a:rPr lang="nl-NL" altLang="nl-NL"/>
              <a:t>23 november 2020</a:t>
            </a:r>
          </a:p>
        </p:txBody>
      </p:sp>
      <p:sp>
        <p:nvSpPr>
          <p:cNvPr id="9" name="Tijdelijke aanduiding voor voettekst 4">
            <a:extLst>
              <a:ext uri="{FF2B5EF4-FFF2-40B4-BE49-F238E27FC236}">
                <a16:creationId xmlns:a16="http://schemas.microsoft.com/office/drawing/2014/main" id="{A20F37A0-744B-4DD4-BD0D-02094F56801B}"/>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1840792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idx="1"/>
          </p:nvPr>
        </p:nvSpPr>
        <p:spPr/>
        <p:txBody>
          <a:bodyPr/>
          <a:lstStyle>
            <a:lvl1pPr>
              <a:defRPr sz="2000"/>
            </a:lvl1pPr>
            <a:lvl2pPr>
              <a:defRPr sz="2000"/>
            </a:lvl2pPr>
            <a:lvl3pPr>
              <a:defRPr sz="2000"/>
            </a:lvl3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3C964EBE-929A-4497-80DB-493D7D3D5336}"/>
              </a:ext>
            </a:extLst>
          </p:cNvPr>
          <p:cNvSpPr>
            <a:spLocks noGrp="1"/>
          </p:cNvSpPr>
          <p:nvPr>
            <p:ph type="dt" sz="half" idx="10"/>
          </p:nvPr>
        </p:nvSpPr>
        <p:spPr/>
        <p:txBody>
          <a:bodyPr/>
          <a:lstStyle>
            <a:lvl1pPr>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A43614FB-5749-4B5E-989F-2DF1DCE21092}"/>
              </a:ext>
            </a:extLst>
          </p:cNvPr>
          <p:cNvSpPr>
            <a:spLocks noGrp="1"/>
          </p:cNvSpPr>
          <p:nvPr>
            <p:ph type="ftr" sz="quarter" idx="11"/>
          </p:nvPr>
        </p:nvSpPr>
        <p:spPr/>
        <p:txBody>
          <a:bodyPr/>
          <a:lstStyle>
            <a:lvl1pPr>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EE1F46D9-23CF-4769-B6C2-3C9442547A8E}"/>
              </a:ext>
            </a:extLst>
          </p:cNvPr>
          <p:cNvSpPr>
            <a:spLocks noGrp="1"/>
          </p:cNvSpPr>
          <p:nvPr>
            <p:ph type="sldNum" sz="quarter" idx="12"/>
          </p:nvPr>
        </p:nvSpPr>
        <p:spPr/>
        <p:txBody>
          <a:bodyPr/>
          <a:lstStyle>
            <a:lvl1pPr>
              <a:defRPr/>
            </a:lvl1pPr>
          </a:lstStyle>
          <a:p>
            <a:pPr>
              <a:defRPr/>
            </a:pPr>
            <a:fld id="{9133A152-4D26-483B-836B-E4527279056E}" type="slidenum">
              <a:rPr lang="nl-NL" altLang="nl-NL"/>
              <a:pPr>
                <a:defRPr/>
              </a:pPr>
              <a:t>‹nr.›</a:t>
            </a:fld>
            <a:endParaRPr lang="nl-NL" altLang="nl-NL"/>
          </a:p>
        </p:txBody>
      </p:sp>
    </p:spTree>
    <p:extLst>
      <p:ext uri="{BB962C8B-B14F-4D97-AF65-F5344CB8AC3E}">
        <p14:creationId xmlns:p14="http://schemas.microsoft.com/office/powerpoint/2010/main" val="1266447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normAutofit/>
          </a:bodyPr>
          <a:lstStyle>
            <a:lvl1pPr algn="l">
              <a:defRPr sz="2200" b="1" cap="all"/>
            </a:lvl1pPr>
          </a:lstStyle>
          <a:p>
            <a:r>
              <a:rPr lang="nl-NL" dirty="0"/>
              <a:t>Titelstijl van model bewerken</a:t>
            </a:r>
          </a:p>
        </p:txBody>
      </p:sp>
      <p:sp>
        <p:nvSpPr>
          <p:cNvPr id="3" name="Tijdelijke aanduiding voor teks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tekststijl van het model te bewerken</a:t>
            </a:r>
          </a:p>
        </p:txBody>
      </p:sp>
      <p:sp>
        <p:nvSpPr>
          <p:cNvPr id="4" name="Tijdelijke aanduiding voor datum 3">
            <a:extLst>
              <a:ext uri="{FF2B5EF4-FFF2-40B4-BE49-F238E27FC236}">
                <a16:creationId xmlns:a16="http://schemas.microsoft.com/office/drawing/2014/main" id="{8C2555AD-90BD-49AE-B740-3B2923F7E9FC}"/>
              </a:ext>
            </a:extLst>
          </p:cNvPr>
          <p:cNvSpPr>
            <a:spLocks noGrp="1"/>
          </p:cNvSpPr>
          <p:nvPr>
            <p:ph type="dt" sz="half" idx="10"/>
          </p:nvPr>
        </p:nvSpPr>
        <p:spPr/>
        <p:txBody>
          <a:bodyPr/>
          <a:lstStyle>
            <a:lvl1pPr>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97F76A2B-AA4E-4933-A222-4176C070DBF2}"/>
              </a:ext>
            </a:extLst>
          </p:cNvPr>
          <p:cNvSpPr>
            <a:spLocks noGrp="1"/>
          </p:cNvSpPr>
          <p:nvPr>
            <p:ph type="ftr" sz="quarter" idx="11"/>
          </p:nvPr>
        </p:nvSpPr>
        <p:spPr/>
        <p:txBody>
          <a:bodyPr/>
          <a:lstStyle>
            <a:lvl1pPr>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733D26ED-434C-4561-8BEF-EEA6B26B87C8}"/>
              </a:ext>
            </a:extLst>
          </p:cNvPr>
          <p:cNvSpPr>
            <a:spLocks noGrp="1"/>
          </p:cNvSpPr>
          <p:nvPr>
            <p:ph type="sldNum" sz="quarter" idx="12"/>
          </p:nvPr>
        </p:nvSpPr>
        <p:spPr/>
        <p:txBody>
          <a:bodyPr/>
          <a:lstStyle>
            <a:lvl1pPr>
              <a:defRPr/>
            </a:lvl1pPr>
          </a:lstStyle>
          <a:p>
            <a:pPr>
              <a:defRPr/>
            </a:pPr>
            <a:fld id="{7DFB1C35-B0F8-4F75-8B1F-51497FD229AE}" type="slidenum">
              <a:rPr lang="nl-NL" altLang="nl-NL"/>
              <a:pPr>
                <a:defRPr/>
              </a:pPr>
              <a:t>‹nr.›</a:t>
            </a:fld>
            <a:endParaRPr lang="nl-NL" altLang="nl-NL"/>
          </a:p>
        </p:txBody>
      </p:sp>
    </p:spTree>
    <p:extLst>
      <p:ext uri="{BB962C8B-B14F-4D97-AF65-F5344CB8AC3E}">
        <p14:creationId xmlns:p14="http://schemas.microsoft.com/office/powerpoint/2010/main" val="3863521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sz="half" idx="1"/>
          </p:nvPr>
        </p:nvSpPr>
        <p:spPr>
          <a:xfrm>
            <a:off x="609600" y="1600201"/>
            <a:ext cx="53848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p:nvPr>
        </p:nvSpPr>
        <p:spPr>
          <a:xfrm>
            <a:off x="6197600" y="1600201"/>
            <a:ext cx="53848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datum 3">
            <a:extLst>
              <a:ext uri="{FF2B5EF4-FFF2-40B4-BE49-F238E27FC236}">
                <a16:creationId xmlns:a16="http://schemas.microsoft.com/office/drawing/2014/main" id="{D3A75141-6F52-4202-AEDF-206FDE8E4E9C}"/>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3B3A549E-3229-4595-B9A1-13D3425285CB}"/>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3A889F1E-C61C-4084-8893-7A542E163165}"/>
              </a:ext>
            </a:extLst>
          </p:cNvPr>
          <p:cNvSpPr>
            <a:spLocks noGrp="1"/>
          </p:cNvSpPr>
          <p:nvPr>
            <p:ph type="sldNum" sz="quarter" idx="12"/>
          </p:nvPr>
        </p:nvSpPr>
        <p:spPr/>
        <p:txBody>
          <a:bodyPr/>
          <a:lstStyle>
            <a:lvl1pPr>
              <a:defRPr/>
            </a:lvl1pPr>
          </a:lstStyle>
          <a:p>
            <a:pPr>
              <a:defRPr/>
            </a:pPr>
            <a:fld id="{24133785-C3D4-4655-97DE-3F9F4488F7F6}" type="slidenum">
              <a:rPr lang="nl-NL" altLang="nl-NL"/>
              <a:pPr>
                <a:defRPr/>
              </a:pPr>
              <a:t>‹nr.›</a:t>
            </a:fld>
            <a:endParaRPr lang="nl-NL" altLang="nl-NL"/>
          </a:p>
        </p:txBody>
      </p:sp>
    </p:spTree>
    <p:extLst>
      <p:ext uri="{BB962C8B-B14F-4D97-AF65-F5344CB8AC3E}">
        <p14:creationId xmlns:p14="http://schemas.microsoft.com/office/powerpoint/2010/main" val="11448976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Titelstijl van model bewerken</a:t>
            </a:r>
          </a:p>
        </p:txBody>
      </p:sp>
      <p:sp>
        <p:nvSpPr>
          <p:cNvPr id="3" name="Tijdelijke aanduiding voor teks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4" name="Tijdelijke aanduiding voor inhoud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6" name="Tijdelijke aanduiding voor inhoud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a:extLst>
              <a:ext uri="{FF2B5EF4-FFF2-40B4-BE49-F238E27FC236}">
                <a16:creationId xmlns:a16="http://schemas.microsoft.com/office/drawing/2014/main" id="{29A6831B-5924-4664-927E-371F75E93B26}"/>
              </a:ext>
            </a:extLst>
          </p:cNvPr>
          <p:cNvSpPr>
            <a:spLocks noGrp="1"/>
          </p:cNvSpPr>
          <p:nvPr>
            <p:ph type="dt" sz="half" idx="10"/>
          </p:nvPr>
        </p:nvSpPr>
        <p:spPr/>
        <p:txBody>
          <a:bodyPr/>
          <a:lstStyle>
            <a:lvl1pPr>
              <a:defRPr/>
            </a:lvl1pPr>
          </a:lstStyle>
          <a:p>
            <a:pPr>
              <a:defRPr/>
            </a:pPr>
            <a:r>
              <a:rPr lang="nl-NL" altLang="nl-NL"/>
              <a:t>23 november 2020</a:t>
            </a:r>
          </a:p>
        </p:txBody>
      </p:sp>
      <p:sp>
        <p:nvSpPr>
          <p:cNvPr id="8" name="Tijdelijke aanduiding voor voettekst 4">
            <a:extLst>
              <a:ext uri="{FF2B5EF4-FFF2-40B4-BE49-F238E27FC236}">
                <a16:creationId xmlns:a16="http://schemas.microsoft.com/office/drawing/2014/main" id="{972C05BC-0FF9-4DC3-8822-9603797A691D}"/>
              </a:ext>
            </a:extLst>
          </p:cNvPr>
          <p:cNvSpPr>
            <a:spLocks noGrp="1"/>
          </p:cNvSpPr>
          <p:nvPr>
            <p:ph type="ftr" sz="quarter" idx="11"/>
          </p:nvPr>
        </p:nvSpPr>
        <p:spPr/>
        <p:txBody>
          <a:bodyPr/>
          <a:lstStyle>
            <a:lvl1pPr>
              <a:defRPr/>
            </a:lvl1pPr>
          </a:lstStyle>
          <a:p>
            <a:pPr>
              <a:defRPr/>
            </a:pPr>
            <a:r>
              <a:rPr lang="nl-NL"/>
              <a:t>Provero congres </a:t>
            </a:r>
          </a:p>
        </p:txBody>
      </p:sp>
      <p:sp>
        <p:nvSpPr>
          <p:cNvPr id="9" name="Tijdelijke aanduiding voor dianummer 5">
            <a:extLst>
              <a:ext uri="{FF2B5EF4-FFF2-40B4-BE49-F238E27FC236}">
                <a16:creationId xmlns:a16="http://schemas.microsoft.com/office/drawing/2014/main" id="{2A13EF46-6ED0-498E-88B6-6CE35A274372}"/>
              </a:ext>
            </a:extLst>
          </p:cNvPr>
          <p:cNvSpPr>
            <a:spLocks noGrp="1"/>
          </p:cNvSpPr>
          <p:nvPr>
            <p:ph type="sldNum" sz="quarter" idx="12"/>
          </p:nvPr>
        </p:nvSpPr>
        <p:spPr/>
        <p:txBody>
          <a:bodyPr/>
          <a:lstStyle>
            <a:lvl1pPr>
              <a:defRPr/>
            </a:lvl1pPr>
          </a:lstStyle>
          <a:p>
            <a:pPr>
              <a:defRPr/>
            </a:pPr>
            <a:fld id="{A884B129-025A-4564-8C6B-3D47D622F4C9}" type="slidenum">
              <a:rPr lang="nl-NL" altLang="nl-NL"/>
              <a:pPr>
                <a:defRPr/>
              </a:pPr>
              <a:t>‹nr.›</a:t>
            </a:fld>
            <a:endParaRPr lang="nl-NL" altLang="nl-NL"/>
          </a:p>
        </p:txBody>
      </p:sp>
    </p:spTree>
    <p:extLst>
      <p:ext uri="{BB962C8B-B14F-4D97-AF65-F5344CB8AC3E}">
        <p14:creationId xmlns:p14="http://schemas.microsoft.com/office/powerpoint/2010/main" val="16530397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datum 3">
            <a:extLst>
              <a:ext uri="{FF2B5EF4-FFF2-40B4-BE49-F238E27FC236}">
                <a16:creationId xmlns:a16="http://schemas.microsoft.com/office/drawing/2014/main" id="{BD5A2943-2502-4AA4-9C45-9EA4C530E7AC}"/>
              </a:ext>
            </a:extLst>
          </p:cNvPr>
          <p:cNvSpPr>
            <a:spLocks noGrp="1"/>
          </p:cNvSpPr>
          <p:nvPr>
            <p:ph type="dt" sz="half" idx="10"/>
          </p:nvPr>
        </p:nvSpPr>
        <p:spPr/>
        <p:txBody>
          <a:bodyPr/>
          <a:lstStyle>
            <a:lvl1pPr>
              <a:defRPr/>
            </a:lvl1pPr>
          </a:lstStyle>
          <a:p>
            <a:pPr>
              <a:defRPr/>
            </a:pPr>
            <a:r>
              <a:rPr lang="nl-NL" altLang="nl-NL"/>
              <a:t>23 november 2020</a:t>
            </a:r>
          </a:p>
        </p:txBody>
      </p:sp>
      <p:sp>
        <p:nvSpPr>
          <p:cNvPr id="4" name="Tijdelijke aanduiding voor voettekst 4">
            <a:extLst>
              <a:ext uri="{FF2B5EF4-FFF2-40B4-BE49-F238E27FC236}">
                <a16:creationId xmlns:a16="http://schemas.microsoft.com/office/drawing/2014/main" id="{5AD872AF-480D-41A5-91D1-8C09CE187DD9}"/>
              </a:ext>
            </a:extLst>
          </p:cNvPr>
          <p:cNvSpPr>
            <a:spLocks noGrp="1"/>
          </p:cNvSpPr>
          <p:nvPr>
            <p:ph type="ftr" sz="quarter" idx="11"/>
          </p:nvPr>
        </p:nvSpPr>
        <p:spPr/>
        <p:txBody>
          <a:bodyPr/>
          <a:lstStyle>
            <a:lvl1pPr>
              <a:defRPr/>
            </a:lvl1pPr>
          </a:lstStyle>
          <a:p>
            <a:pPr>
              <a:defRPr/>
            </a:pPr>
            <a:r>
              <a:rPr lang="nl-NL"/>
              <a:t>Provero congres </a:t>
            </a:r>
          </a:p>
        </p:txBody>
      </p:sp>
      <p:sp>
        <p:nvSpPr>
          <p:cNvPr id="5" name="Tijdelijke aanduiding voor dianummer 5">
            <a:extLst>
              <a:ext uri="{FF2B5EF4-FFF2-40B4-BE49-F238E27FC236}">
                <a16:creationId xmlns:a16="http://schemas.microsoft.com/office/drawing/2014/main" id="{AFD86E91-41DF-4258-A40B-381E7E2B109D}"/>
              </a:ext>
            </a:extLst>
          </p:cNvPr>
          <p:cNvSpPr>
            <a:spLocks noGrp="1"/>
          </p:cNvSpPr>
          <p:nvPr>
            <p:ph type="sldNum" sz="quarter" idx="12"/>
          </p:nvPr>
        </p:nvSpPr>
        <p:spPr/>
        <p:txBody>
          <a:bodyPr/>
          <a:lstStyle>
            <a:lvl1pPr>
              <a:defRPr/>
            </a:lvl1pPr>
          </a:lstStyle>
          <a:p>
            <a:pPr>
              <a:defRPr/>
            </a:pPr>
            <a:fld id="{70040E0A-5BBE-483C-A84C-6610819517EB}" type="slidenum">
              <a:rPr lang="nl-NL" altLang="nl-NL"/>
              <a:pPr>
                <a:defRPr/>
              </a:pPr>
              <a:t>‹nr.›</a:t>
            </a:fld>
            <a:endParaRPr lang="nl-NL" altLang="nl-NL"/>
          </a:p>
        </p:txBody>
      </p:sp>
    </p:spTree>
    <p:extLst>
      <p:ext uri="{BB962C8B-B14F-4D97-AF65-F5344CB8AC3E}">
        <p14:creationId xmlns:p14="http://schemas.microsoft.com/office/powerpoint/2010/main" val="2706515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Tijdelijke aanduiding voor datum 3">
            <a:extLst>
              <a:ext uri="{FF2B5EF4-FFF2-40B4-BE49-F238E27FC236}">
                <a16:creationId xmlns:a16="http://schemas.microsoft.com/office/drawing/2014/main" id="{FCEB9CC7-ADB1-4619-B02D-90B9EFC83665}"/>
              </a:ext>
            </a:extLst>
          </p:cNvPr>
          <p:cNvSpPr>
            <a:spLocks noGrp="1"/>
          </p:cNvSpPr>
          <p:nvPr>
            <p:ph type="dt" sz="half" idx="10"/>
          </p:nvPr>
        </p:nvSpPr>
        <p:spPr/>
        <p:txBody>
          <a:bodyPr/>
          <a:lstStyle>
            <a:lvl1pPr>
              <a:defRPr/>
            </a:lvl1pPr>
          </a:lstStyle>
          <a:p>
            <a:pPr>
              <a:defRPr/>
            </a:pPr>
            <a:r>
              <a:rPr lang="nl-NL" altLang="nl-NL"/>
              <a:t>23 november 2020</a:t>
            </a:r>
          </a:p>
        </p:txBody>
      </p:sp>
      <p:sp>
        <p:nvSpPr>
          <p:cNvPr id="3" name="Tijdelijke aanduiding voor voettekst 4">
            <a:extLst>
              <a:ext uri="{FF2B5EF4-FFF2-40B4-BE49-F238E27FC236}">
                <a16:creationId xmlns:a16="http://schemas.microsoft.com/office/drawing/2014/main" id="{381667CC-A957-444D-A4F3-2FF3366B0C21}"/>
              </a:ext>
            </a:extLst>
          </p:cNvPr>
          <p:cNvSpPr>
            <a:spLocks noGrp="1"/>
          </p:cNvSpPr>
          <p:nvPr>
            <p:ph type="ftr" sz="quarter" idx="11"/>
          </p:nvPr>
        </p:nvSpPr>
        <p:spPr/>
        <p:txBody>
          <a:bodyPr/>
          <a:lstStyle>
            <a:lvl1pPr>
              <a:defRPr/>
            </a:lvl1pPr>
          </a:lstStyle>
          <a:p>
            <a:pPr>
              <a:defRPr/>
            </a:pPr>
            <a:r>
              <a:rPr lang="nl-NL"/>
              <a:t>Provero congres </a:t>
            </a:r>
          </a:p>
        </p:txBody>
      </p:sp>
      <p:sp>
        <p:nvSpPr>
          <p:cNvPr id="4" name="Tijdelijke aanduiding voor dianummer 5">
            <a:extLst>
              <a:ext uri="{FF2B5EF4-FFF2-40B4-BE49-F238E27FC236}">
                <a16:creationId xmlns:a16="http://schemas.microsoft.com/office/drawing/2014/main" id="{608AF5DD-D013-410B-9BF9-CF9994BA0095}"/>
              </a:ext>
            </a:extLst>
          </p:cNvPr>
          <p:cNvSpPr>
            <a:spLocks noGrp="1"/>
          </p:cNvSpPr>
          <p:nvPr>
            <p:ph type="sldNum" sz="quarter" idx="12"/>
          </p:nvPr>
        </p:nvSpPr>
        <p:spPr/>
        <p:txBody>
          <a:bodyPr/>
          <a:lstStyle>
            <a:lvl1pPr>
              <a:defRPr/>
            </a:lvl1pPr>
          </a:lstStyle>
          <a:p>
            <a:pPr>
              <a:defRPr/>
            </a:pPr>
            <a:fld id="{0FB14D37-6545-41BF-8618-77F5C498E927}" type="slidenum">
              <a:rPr lang="nl-NL" altLang="nl-NL"/>
              <a:pPr>
                <a:defRPr/>
              </a:pPr>
              <a:t>‹nr.›</a:t>
            </a:fld>
            <a:endParaRPr lang="nl-NL" altLang="nl-NL"/>
          </a:p>
        </p:txBody>
      </p:sp>
    </p:spTree>
    <p:extLst>
      <p:ext uri="{BB962C8B-B14F-4D97-AF65-F5344CB8AC3E}">
        <p14:creationId xmlns:p14="http://schemas.microsoft.com/office/powerpoint/2010/main" val="1837674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jdelijke aanduiding voor titel 1">
            <a:extLst>
              <a:ext uri="{FF2B5EF4-FFF2-40B4-BE49-F238E27FC236}">
                <a16:creationId xmlns:a16="http://schemas.microsoft.com/office/drawing/2014/main" id="{EA22A0D7-DD8C-4E07-B523-96BABB038F6A}"/>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Titelstijl van model bewerken</a:t>
            </a:r>
            <a:endParaRPr lang="nl-NL" altLang="nl-NL"/>
          </a:p>
        </p:txBody>
      </p:sp>
      <p:sp>
        <p:nvSpPr>
          <p:cNvPr id="1027" name="Tijdelijke aanduiding voor tekst 2">
            <a:extLst>
              <a:ext uri="{FF2B5EF4-FFF2-40B4-BE49-F238E27FC236}">
                <a16:creationId xmlns:a16="http://schemas.microsoft.com/office/drawing/2014/main" id="{0DF56A86-9D41-4F69-92CF-124262F5BA50}"/>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Klik om de tekststijl van het model te bewerken</a:t>
            </a:r>
          </a:p>
          <a:p>
            <a:pPr lvl="1"/>
            <a:r>
              <a:rPr lang="en-US" altLang="nl-NL"/>
              <a:t>Tweede niveau</a:t>
            </a:r>
          </a:p>
          <a:p>
            <a:pPr lvl="2"/>
            <a:r>
              <a:rPr lang="en-US" altLang="nl-NL"/>
              <a:t>Derde niveau</a:t>
            </a:r>
          </a:p>
          <a:p>
            <a:pPr lvl="3"/>
            <a:r>
              <a:rPr lang="en-US" altLang="nl-NL"/>
              <a:t>Vierde niveau</a:t>
            </a:r>
          </a:p>
          <a:p>
            <a:pPr lvl="4"/>
            <a:r>
              <a:rPr lang="en-US" altLang="nl-NL"/>
              <a:t>Vijfde niveau</a:t>
            </a:r>
            <a:endParaRPr lang="nl-NL" altLang="nl-NL"/>
          </a:p>
        </p:txBody>
      </p:sp>
      <p:sp>
        <p:nvSpPr>
          <p:cNvPr id="4" name="Tijdelijke aanduiding voor datum 3">
            <a:extLst>
              <a:ext uri="{FF2B5EF4-FFF2-40B4-BE49-F238E27FC236}">
                <a16:creationId xmlns:a16="http://schemas.microsoft.com/office/drawing/2014/main" id="{68AEC93B-FEB8-4FC4-A4A7-FF0870AF3F4C}"/>
              </a:ext>
            </a:extLst>
          </p:cNvPr>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Tahoma" charset="0"/>
                <a:ea typeface="ＭＳ Ｐゴシック" charset="-128"/>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11EA41DC-348C-4456-8C6D-46C57F0E9373}"/>
              </a:ext>
            </a:extLst>
          </p:cNvPr>
          <p:cNvSpPr>
            <a:spLocks noGrp="1"/>
          </p:cNvSpPr>
          <p:nvPr>
            <p:ph type="ftr" sz="quarter" idx="3"/>
          </p:nvPr>
        </p:nvSpPr>
        <p:spPr>
          <a:xfrm>
            <a:off x="34544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Tahoma"/>
                <a:ea typeface="+mn-ea"/>
                <a:cs typeface="+mn-cs"/>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8DD664B9-4605-4788-96EB-0212F45A99A0}"/>
              </a:ext>
            </a:extLst>
          </p:cNvPr>
          <p:cNvSpPr>
            <a:spLocks noGrp="1"/>
          </p:cNvSpPr>
          <p:nvPr>
            <p:ph type="sldNum" sz="quarter" idx="4"/>
          </p:nvPr>
        </p:nvSpPr>
        <p:spPr>
          <a:xfrm>
            <a:off x="73152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Tahoma" panose="020B0604030504040204" pitchFamily="34" charset="0"/>
              </a:defRPr>
            </a:lvl1pPr>
          </a:lstStyle>
          <a:p>
            <a:pPr>
              <a:defRPr/>
            </a:pPr>
            <a:fld id="{FEED5055-FA47-4ABD-AC60-8AE58C34C327}" type="slidenum">
              <a:rPr lang="nl-NL" altLang="nl-NL"/>
              <a:pPr>
                <a:defRPr/>
              </a:pPr>
              <a:t>‹nr.›</a:t>
            </a:fld>
            <a:endParaRPr lang="nl-NL" altLang="nl-NL"/>
          </a:p>
        </p:txBody>
      </p:sp>
      <p:pic>
        <p:nvPicPr>
          <p:cNvPr id="1031" name="Afbeelding 6">
            <a:extLst>
              <a:ext uri="{FF2B5EF4-FFF2-40B4-BE49-F238E27FC236}">
                <a16:creationId xmlns:a16="http://schemas.microsoft.com/office/drawing/2014/main" id="{5BEA8085-815A-4E16-9287-C3DD9BBA8561}"/>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790768" y="6126163"/>
            <a:ext cx="791633"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20" r:id="rId1"/>
    <p:sldLayoutId id="2147484321" r:id="rId2"/>
    <p:sldLayoutId id="2147484322" r:id="rId3"/>
    <p:sldLayoutId id="2147484323" r:id="rId4"/>
    <p:sldLayoutId id="2147484324" r:id="rId5"/>
    <p:sldLayoutId id="2147484325" r:id="rId6"/>
    <p:sldLayoutId id="2147484326" r:id="rId7"/>
    <p:sldLayoutId id="2147484327" r:id="rId8"/>
    <p:sldLayoutId id="2147484328" r:id="rId9"/>
    <p:sldLayoutId id="2147484329" r:id="rId10"/>
    <p:sldLayoutId id="2147484330" r:id="rId11"/>
  </p:sldLayoutIdLst>
  <p:hf hdr="0" ftr="0" dt="0"/>
  <p:txStyles>
    <p:title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jdelijke aanduiding voor titel 1">
            <a:extLst>
              <a:ext uri="{FF2B5EF4-FFF2-40B4-BE49-F238E27FC236}">
                <a16:creationId xmlns:a16="http://schemas.microsoft.com/office/drawing/2014/main" id="{A59680B1-755A-4D3F-AFDA-B08D3B915DAF}"/>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Titelstijl van model bewerken</a:t>
            </a:r>
            <a:endParaRPr lang="nl-NL" altLang="nl-NL"/>
          </a:p>
        </p:txBody>
      </p:sp>
      <p:sp>
        <p:nvSpPr>
          <p:cNvPr id="2051" name="Tijdelijke aanduiding voor tekst 2">
            <a:extLst>
              <a:ext uri="{FF2B5EF4-FFF2-40B4-BE49-F238E27FC236}">
                <a16:creationId xmlns:a16="http://schemas.microsoft.com/office/drawing/2014/main" id="{A7F47F6C-B3E5-4A25-B4FA-736F750D2951}"/>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Klik om de tekststijl van het model te bewerken</a:t>
            </a:r>
          </a:p>
          <a:p>
            <a:pPr lvl="1"/>
            <a:r>
              <a:rPr lang="en-US" altLang="nl-NL"/>
              <a:t>Tweede niveau</a:t>
            </a:r>
          </a:p>
          <a:p>
            <a:pPr lvl="2"/>
            <a:r>
              <a:rPr lang="en-US" altLang="nl-NL"/>
              <a:t>Derde niveau</a:t>
            </a:r>
          </a:p>
          <a:p>
            <a:pPr lvl="3"/>
            <a:r>
              <a:rPr lang="en-US" altLang="nl-NL"/>
              <a:t>Vierde niveau</a:t>
            </a:r>
          </a:p>
          <a:p>
            <a:pPr lvl="4"/>
            <a:r>
              <a:rPr lang="en-US" altLang="nl-NL"/>
              <a:t>Vijfde niveau</a:t>
            </a:r>
            <a:endParaRPr lang="nl-NL" altLang="nl-NL"/>
          </a:p>
        </p:txBody>
      </p:sp>
      <p:sp>
        <p:nvSpPr>
          <p:cNvPr id="4" name="Tijdelijke aanduiding voor datum 3">
            <a:extLst>
              <a:ext uri="{FF2B5EF4-FFF2-40B4-BE49-F238E27FC236}">
                <a16:creationId xmlns:a16="http://schemas.microsoft.com/office/drawing/2014/main" id="{59DB2E9F-C067-4C85-B4CD-94A905AE24D8}"/>
              </a:ext>
            </a:extLst>
          </p:cNvPr>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Tahoma" charset="0"/>
                <a:ea typeface="ＭＳ Ｐゴシック" charset="-128"/>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77CB38A6-A9F9-41C1-A464-296D103133F2}"/>
              </a:ext>
            </a:extLst>
          </p:cNvPr>
          <p:cNvSpPr>
            <a:spLocks noGrp="1"/>
          </p:cNvSpPr>
          <p:nvPr>
            <p:ph type="ftr" sz="quarter" idx="3"/>
          </p:nvPr>
        </p:nvSpPr>
        <p:spPr>
          <a:xfrm>
            <a:off x="34544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Tahoma"/>
                <a:ea typeface="+mn-ea"/>
                <a:cs typeface="+mn-cs"/>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04B26B4C-0EDE-4364-8C66-8939C8587C16}"/>
              </a:ext>
            </a:extLst>
          </p:cNvPr>
          <p:cNvSpPr>
            <a:spLocks noGrp="1"/>
          </p:cNvSpPr>
          <p:nvPr>
            <p:ph type="sldNum" sz="quarter" idx="4"/>
          </p:nvPr>
        </p:nvSpPr>
        <p:spPr>
          <a:xfrm>
            <a:off x="73152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Tahoma" panose="020B0604030504040204" pitchFamily="34" charset="0"/>
              </a:defRPr>
            </a:lvl1pPr>
          </a:lstStyle>
          <a:p>
            <a:pPr>
              <a:defRPr/>
            </a:pPr>
            <a:fld id="{4B7517E5-FFC8-483F-ABA2-C38EF3B7C364}" type="slidenum">
              <a:rPr lang="nl-NL" altLang="nl-NL"/>
              <a:pPr>
                <a:defRPr/>
              </a:pPr>
              <a:t>‹nr.›</a:t>
            </a:fld>
            <a:endParaRPr lang="nl-NL" altLang="nl-NL"/>
          </a:p>
        </p:txBody>
      </p:sp>
      <p:pic>
        <p:nvPicPr>
          <p:cNvPr id="2055" name="Afbeelding 6">
            <a:extLst>
              <a:ext uri="{FF2B5EF4-FFF2-40B4-BE49-F238E27FC236}">
                <a16:creationId xmlns:a16="http://schemas.microsoft.com/office/drawing/2014/main" id="{2E427A5A-E15F-4C91-B40C-4CF93E0E5673}"/>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790768" y="6126163"/>
            <a:ext cx="791633"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31" r:id="rId1"/>
    <p:sldLayoutId id="2147484332" r:id="rId2"/>
    <p:sldLayoutId id="2147484333" r:id="rId3"/>
    <p:sldLayoutId id="2147484334" r:id="rId4"/>
    <p:sldLayoutId id="2147484335" r:id="rId5"/>
    <p:sldLayoutId id="2147484336" r:id="rId6"/>
    <p:sldLayoutId id="2147484337" r:id="rId7"/>
    <p:sldLayoutId id="2147484338" r:id="rId8"/>
    <p:sldLayoutId id="2147484339" r:id="rId9"/>
    <p:sldLayoutId id="2147484340" r:id="rId10"/>
    <p:sldLayoutId id="2147484341" r:id="rId11"/>
  </p:sldLayoutIdLst>
  <p:hf hdr="0" ftr="0" dt="0"/>
  <p:txStyles>
    <p:title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omgevingswet.wiki/bin/view/Zaaktypecatalogi/" TargetMode="External"/><Relationship Id="rId2" Type="http://schemas.openxmlformats.org/officeDocument/2006/relationships/hyperlink" Target="https://www.gemmaonline.nl/index.php/Bedrijfsprocessen_omgevingswet" TargetMode="External"/><Relationship Id="rId1" Type="http://schemas.openxmlformats.org/officeDocument/2006/relationships/slideLayout" Target="../slideLayouts/slideLayout4.xml"/><Relationship Id="rId6" Type="http://schemas.openxmlformats.org/officeDocument/2006/relationships/hyperlink" Target="https://www.nationaalarchief.nl/archiveren/nieuws/van-tmlo-en-tp-rijk-naar-mdto" TargetMode="External"/><Relationship Id="rId5" Type="http://schemas.openxmlformats.org/officeDocument/2006/relationships/hyperlink" Target="https://aandeslagmetdeomgevingswet.nl/ontwikkelaarsportaal/api-register/" TargetMode="External"/><Relationship Id="rId4" Type="http://schemas.openxmlformats.org/officeDocument/2006/relationships/hyperlink" Target="https://omgevingswet.wiki/bin/view/Producten/"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hyperlink" Target="mailto:j.vankoutrik@hetutrechtsarchief.nl" TargetMode="External"/><Relationship Id="rId2" Type="http://schemas.openxmlformats.org/officeDocument/2006/relationships/hyperlink" Target="mailto:ben.de.jong@utrecht.nl" TargetMode="External"/><Relationship Id="rId1" Type="http://schemas.openxmlformats.org/officeDocument/2006/relationships/slideLayout" Target="../slideLayouts/slideLayout4.xml"/><Relationship Id="rId6" Type="http://schemas.openxmlformats.org/officeDocument/2006/relationships/image" Target="../media/image45.jpeg"/><Relationship Id="rId5" Type="http://schemas.openxmlformats.org/officeDocument/2006/relationships/image" Target="../media/image44.png"/><Relationship Id="rId4" Type="http://schemas.openxmlformats.org/officeDocument/2006/relationships/image" Target="../media/image43.png"/></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Titel 1">
            <a:extLst>
              <a:ext uri="{FF2B5EF4-FFF2-40B4-BE49-F238E27FC236}">
                <a16:creationId xmlns:a16="http://schemas.microsoft.com/office/drawing/2014/main" id="{8FF47967-FE9F-4586-B037-0FD0D891E4C3}"/>
              </a:ext>
            </a:extLst>
          </p:cNvPr>
          <p:cNvSpPr>
            <a:spLocks noGrp="1"/>
          </p:cNvSpPr>
          <p:nvPr>
            <p:ph type="ctrTitle"/>
          </p:nvPr>
        </p:nvSpPr>
        <p:spPr>
          <a:xfrm>
            <a:off x="1000215" y="446950"/>
            <a:ext cx="7610475" cy="1446212"/>
          </a:xfrm>
        </p:spPr>
        <p:txBody>
          <a:bodyPr/>
          <a:lstStyle/>
          <a:p>
            <a:pPr eaLnBrk="1" hangingPunct="1"/>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Handreiking Duurzame Toegankelijkheid in de informatieketens van de Omgevingswet </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endParaRPr lang="nl-NL" altLang="nl-NL" b="0" dirty="0">
              <a:latin typeface="Tahoma" panose="020B0604030504040204" pitchFamily="34" charset="0"/>
              <a:ea typeface="ＭＳ Ｐゴシック" panose="020B0600070205080204" pitchFamily="34" charset="-128"/>
              <a:cs typeface="Tahoma" panose="020B0604030504040204" pitchFamily="34" charset="0"/>
            </a:endParaRPr>
          </a:p>
        </p:txBody>
      </p:sp>
      <p:sp>
        <p:nvSpPr>
          <p:cNvPr id="27651" name="Subtitel 2">
            <a:extLst>
              <a:ext uri="{FF2B5EF4-FFF2-40B4-BE49-F238E27FC236}">
                <a16:creationId xmlns:a16="http://schemas.microsoft.com/office/drawing/2014/main" id="{F28ED427-54B9-46DA-95DA-57F44FBCB8BF}"/>
              </a:ext>
            </a:extLst>
          </p:cNvPr>
          <p:cNvSpPr>
            <a:spLocks noGrp="1"/>
          </p:cNvSpPr>
          <p:nvPr>
            <p:ph type="subTitle" idx="1"/>
          </p:nvPr>
        </p:nvSpPr>
        <p:spPr>
          <a:xfrm>
            <a:off x="1000216" y="3284738"/>
            <a:ext cx="7610475" cy="2787588"/>
          </a:xfrm>
        </p:spPr>
        <p:txBody>
          <a:bodyPr>
            <a:normAutofit lnSpcReduction="10000"/>
          </a:bodyPr>
          <a:lstStyle/>
          <a:p>
            <a:pPr eaLnBrk="1" hangingPunct="1"/>
            <a:r>
              <a:rPr lang="nl-NL" altLang="nl-NL" sz="1800" dirty="0">
                <a:latin typeface="Tahoma" panose="020B0604030504040204" pitchFamily="34" charset="0"/>
                <a:ea typeface="ＭＳ Ｐゴシック" panose="020B0600070205080204" pitchFamily="34" charset="-128"/>
              </a:rPr>
              <a:t>Projectteam</a:t>
            </a:r>
            <a:endParaRPr lang="nl-NL" altLang="nl-NL" sz="1800" dirty="0">
              <a:solidFill>
                <a:srgbClr val="949494"/>
              </a:solidFill>
              <a:latin typeface="Tahoma" panose="020B0604030504040204" pitchFamily="34" charset="0"/>
              <a:ea typeface="ＭＳ Ｐゴシック" panose="020B0600070205080204" pitchFamily="34" charset="-128"/>
            </a:endParaRPr>
          </a:p>
          <a:p>
            <a:pPr eaLnBrk="1" hangingPunct="1"/>
            <a:r>
              <a:rPr lang="nl-NL" altLang="nl-NL" sz="1800" dirty="0">
                <a:solidFill>
                  <a:srgbClr val="949494"/>
                </a:solidFill>
                <a:latin typeface="Tahoma" panose="020B0604030504040204" pitchFamily="34" charset="0"/>
                <a:ea typeface="ＭＳ Ｐゴシック" panose="020B0600070205080204" pitchFamily="34" charset="-128"/>
              </a:rPr>
              <a:t>Ben de Jong </a:t>
            </a:r>
            <a:r>
              <a:rPr lang="nl-NL" altLang="nl-NL" sz="1800" dirty="0">
                <a:latin typeface="Tahoma" panose="020B0604030504040204" pitchFamily="34" charset="0"/>
                <a:ea typeface="ＭＳ Ｐゴシック" panose="020B0600070205080204" pitchFamily="34" charset="-128"/>
              </a:rPr>
              <a:t>|</a:t>
            </a:r>
            <a:r>
              <a:rPr lang="nl-NL" altLang="nl-NL" sz="1800" dirty="0">
                <a:solidFill>
                  <a:srgbClr val="949494"/>
                </a:solidFill>
                <a:latin typeface="Tahoma" panose="020B0604030504040204" pitchFamily="34" charset="0"/>
                <a:ea typeface="ＭＳ Ｐゴシック" panose="020B0600070205080204" pitchFamily="34" charset="-128"/>
              </a:rPr>
              <a:t> adviseur informatiemanagement (zelfstandig)</a:t>
            </a:r>
          </a:p>
          <a:p>
            <a:pPr eaLnBrk="1" hangingPunct="1"/>
            <a:r>
              <a:rPr lang="nl-NL" altLang="nl-NL" sz="1800" dirty="0">
                <a:solidFill>
                  <a:srgbClr val="949494"/>
                </a:solidFill>
                <a:latin typeface="Tahoma" panose="020B0604030504040204" pitchFamily="34" charset="0"/>
                <a:ea typeface="ＭＳ Ｐゴシック" panose="020B0600070205080204" pitchFamily="34" charset="-128"/>
              </a:rPr>
              <a:t>o.a. gemeente Utrecht en RUD Utrecht</a:t>
            </a:r>
          </a:p>
          <a:p>
            <a:pPr eaLnBrk="1" hangingPunct="1"/>
            <a:r>
              <a:rPr lang="nl-NL" altLang="nl-NL" sz="1800" dirty="0">
                <a:solidFill>
                  <a:srgbClr val="949494"/>
                </a:solidFill>
                <a:latin typeface="Tahoma" panose="020B0604030504040204" pitchFamily="34" charset="0"/>
                <a:ea typeface="ＭＳ Ｐゴシック" panose="020B0600070205080204" pitchFamily="34" charset="-128"/>
              </a:rPr>
              <a:t>Joost van Koutrik </a:t>
            </a:r>
            <a:r>
              <a:rPr lang="nl-NL" altLang="nl-NL" sz="1800" dirty="0">
                <a:latin typeface="Tahoma" panose="020B0604030504040204" pitchFamily="34" charset="0"/>
                <a:ea typeface="ＭＳ Ｐゴシック" panose="020B0600070205080204" pitchFamily="34" charset="-128"/>
              </a:rPr>
              <a:t>|</a:t>
            </a:r>
            <a:r>
              <a:rPr lang="nl-NL" altLang="nl-NL" sz="1800" dirty="0">
                <a:solidFill>
                  <a:srgbClr val="949494"/>
                </a:solidFill>
                <a:latin typeface="Tahoma" panose="020B0604030504040204" pitchFamily="34" charset="0"/>
                <a:ea typeface="ＭＳ Ｐゴシック" panose="020B0600070205080204" pitchFamily="34" charset="-128"/>
              </a:rPr>
              <a:t> provinciearchivaris / archiefinspecteur </a:t>
            </a:r>
          </a:p>
          <a:p>
            <a:pPr eaLnBrk="1" hangingPunct="1"/>
            <a:r>
              <a:rPr lang="nl-NL" altLang="nl-NL" sz="1800" dirty="0">
                <a:solidFill>
                  <a:srgbClr val="949494"/>
                </a:solidFill>
                <a:latin typeface="Tahoma" panose="020B0604030504040204" pitchFamily="34" charset="0"/>
                <a:ea typeface="ＭＳ Ｐゴシック" panose="020B0600070205080204" pitchFamily="34" charset="-128"/>
              </a:rPr>
              <a:t>Het Utrechts Archief</a:t>
            </a:r>
          </a:p>
          <a:p>
            <a:pPr eaLnBrk="1" hangingPunct="1"/>
            <a:endParaRPr lang="nl-NL" altLang="nl-NL" sz="1800" dirty="0">
              <a:solidFill>
                <a:srgbClr val="949494"/>
              </a:solidFill>
              <a:latin typeface="Tahoma" panose="020B0604030504040204" pitchFamily="34" charset="0"/>
              <a:ea typeface="ＭＳ Ｐゴシック" panose="020B0600070205080204" pitchFamily="34" charset="-128"/>
            </a:endParaRPr>
          </a:p>
          <a:p>
            <a:pPr eaLnBrk="1" hangingPunct="1"/>
            <a:r>
              <a:rPr lang="nl-NL" altLang="nl-NL" sz="1800" dirty="0">
                <a:latin typeface="Tahoma" panose="020B0604030504040204" pitchFamily="34" charset="0"/>
                <a:ea typeface="ＭＳ Ｐゴシック" panose="020B0600070205080204" pitchFamily="34" charset="-128"/>
              </a:rPr>
              <a:t>Presentatie voor</a:t>
            </a:r>
          </a:p>
          <a:p>
            <a:pPr eaLnBrk="1" hangingPunct="1"/>
            <a:r>
              <a:rPr lang="nl-NL" altLang="nl-NL" sz="1800" dirty="0">
                <a:solidFill>
                  <a:srgbClr val="949494"/>
                </a:solidFill>
                <a:latin typeface="Tahoma" panose="020B0604030504040204" pitchFamily="34" charset="0"/>
                <a:ea typeface="ＭＳ Ｐゴシック" panose="020B0600070205080204" pitchFamily="34" charset="-128"/>
              </a:rPr>
              <a:t>Themasessie Archiveren en DSO</a:t>
            </a:r>
          </a:p>
          <a:p>
            <a:pPr eaLnBrk="1" hangingPunct="1"/>
            <a:r>
              <a:rPr lang="nl-NL" altLang="nl-NL" sz="1800" dirty="0">
                <a:solidFill>
                  <a:srgbClr val="949494"/>
                </a:solidFill>
                <a:latin typeface="Tahoma" panose="020B0604030504040204" pitchFamily="34" charset="0"/>
                <a:ea typeface="ＭＳ Ｐゴシック" panose="020B0600070205080204" pitchFamily="34" charset="-128"/>
              </a:rPr>
              <a:t>9 maart 2021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el 1">
            <a:extLst>
              <a:ext uri="{FF2B5EF4-FFF2-40B4-BE49-F238E27FC236}">
                <a16:creationId xmlns:a16="http://schemas.microsoft.com/office/drawing/2014/main" id="{F12FAD92-1C78-4AA0-B47E-EAFF428B1092}"/>
              </a:ext>
            </a:extLst>
          </p:cNvPr>
          <p:cNvSpPr>
            <a:spLocks noGrp="1"/>
          </p:cNvSpPr>
          <p:nvPr>
            <p:ph type="title"/>
          </p:nvPr>
        </p:nvSpPr>
        <p:spPr>
          <a:xfrm>
            <a:off x="65655" y="-64616"/>
            <a:ext cx="8229600" cy="678508"/>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Voorbeeld checklist voor interbestuurlijke standaarden</a:t>
            </a:r>
          </a:p>
        </p:txBody>
      </p:sp>
      <p:graphicFrame>
        <p:nvGraphicFramePr>
          <p:cNvPr id="7" name="Tijdelijke aanduiding voor inhoud 6">
            <a:extLst>
              <a:ext uri="{FF2B5EF4-FFF2-40B4-BE49-F238E27FC236}">
                <a16:creationId xmlns:a16="http://schemas.microsoft.com/office/drawing/2014/main" id="{13D551C1-D9CD-4384-A8E0-A0ECD74F752B}"/>
              </a:ext>
            </a:extLst>
          </p:cNvPr>
          <p:cNvGraphicFramePr>
            <a:graphicFrameLocks noGrp="1"/>
          </p:cNvGraphicFramePr>
          <p:nvPr>
            <p:ph idx="1"/>
            <p:extLst>
              <p:ext uri="{D42A27DB-BD31-4B8C-83A1-F6EECF244321}">
                <p14:modId xmlns:p14="http://schemas.microsoft.com/office/powerpoint/2010/main" val="3830388522"/>
              </p:ext>
            </p:extLst>
          </p:nvPr>
        </p:nvGraphicFramePr>
        <p:xfrm>
          <a:off x="1615737" y="1417638"/>
          <a:ext cx="8879228" cy="3917842"/>
        </p:xfrm>
        <a:graphic>
          <a:graphicData uri="http://schemas.openxmlformats.org/drawingml/2006/table">
            <a:tbl>
              <a:tblPr/>
              <a:tblGrid>
                <a:gridCol w="3102680">
                  <a:extLst>
                    <a:ext uri="{9D8B030D-6E8A-4147-A177-3AD203B41FA5}">
                      <a16:colId xmlns:a16="http://schemas.microsoft.com/office/drawing/2014/main" val="348287856"/>
                    </a:ext>
                  </a:extLst>
                </a:gridCol>
                <a:gridCol w="910605">
                  <a:extLst>
                    <a:ext uri="{9D8B030D-6E8A-4147-A177-3AD203B41FA5}">
                      <a16:colId xmlns:a16="http://schemas.microsoft.com/office/drawing/2014/main" val="819814283"/>
                    </a:ext>
                  </a:extLst>
                </a:gridCol>
                <a:gridCol w="548019">
                  <a:extLst>
                    <a:ext uri="{9D8B030D-6E8A-4147-A177-3AD203B41FA5}">
                      <a16:colId xmlns:a16="http://schemas.microsoft.com/office/drawing/2014/main" val="1979261658"/>
                    </a:ext>
                  </a:extLst>
                </a:gridCol>
                <a:gridCol w="2645722">
                  <a:extLst>
                    <a:ext uri="{9D8B030D-6E8A-4147-A177-3AD203B41FA5}">
                      <a16:colId xmlns:a16="http://schemas.microsoft.com/office/drawing/2014/main" val="1662183259"/>
                    </a:ext>
                  </a:extLst>
                </a:gridCol>
                <a:gridCol w="455302">
                  <a:extLst>
                    <a:ext uri="{9D8B030D-6E8A-4147-A177-3AD203B41FA5}">
                      <a16:colId xmlns:a16="http://schemas.microsoft.com/office/drawing/2014/main" val="4271802226"/>
                    </a:ext>
                  </a:extLst>
                </a:gridCol>
                <a:gridCol w="1216900">
                  <a:extLst>
                    <a:ext uri="{9D8B030D-6E8A-4147-A177-3AD203B41FA5}">
                      <a16:colId xmlns:a16="http://schemas.microsoft.com/office/drawing/2014/main" val="871047967"/>
                    </a:ext>
                  </a:extLst>
                </a:gridCol>
              </a:tblGrid>
              <a:tr h="369312">
                <a:tc gridSpan="6">
                  <a:txBody>
                    <a:bodyPr/>
                    <a:lstStyle>
                      <a:lvl1pPr marL="92075">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92075"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dirty="0">
                          <a:ln>
                            <a:noFill/>
                          </a:ln>
                          <a:solidFill>
                            <a:srgbClr val="000000"/>
                          </a:solidFill>
                          <a:effectLst/>
                          <a:latin typeface="Tahoma" panose="020B0604030504040204" pitchFamily="34" charset="0"/>
                          <a:ea typeface="ＭＳ Ｐゴシック" panose="020B0600070205080204" pitchFamily="34" charset="-128"/>
                        </a:rPr>
                        <a:t>B4: INTERBESTUURLIJKE STANDAARDEN (METAGEGEVENS)</a:t>
                      </a:r>
                      <a:endParaRPr kumimoji="0" lang="nl-NL" altLang="nl-NL" sz="1000" b="0" i="0" u="none" strike="noStrike" cap="none" normalizeH="0" baseline="0" dirty="0">
                        <a:ln>
                          <a:noFill/>
                        </a:ln>
                        <a:solidFill>
                          <a:srgbClr val="000000"/>
                        </a:solidFill>
                        <a:effectLst/>
                        <a:latin typeface="Cambria" panose="02040503050406030204" pitchFamily="18" charset="0"/>
                        <a:ea typeface="ＭＳ Ｐゴシック" panose="020B0600070205080204" pitchFamily="34" charset="-128"/>
                      </a:endParaRPr>
                    </a:p>
                  </a:txBody>
                  <a:tcPr marL="0" marR="0" marT="3111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AEEF"/>
                    </a:solidFill>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extLst>
                  <a:ext uri="{0D108BD9-81ED-4DB2-BD59-A6C34878D82A}">
                    <a16:rowId xmlns:a16="http://schemas.microsoft.com/office/drawing/2014/main" val="4269880048"/>
                  </a:ext>
                </a:extLst>
              </a:tr>
              <a:tr h="860566">
                <a:tc>
                  <a:txBody>
                    <a:bodyPr/>
                    <a:lstStyle>
                      <a:lvl1pPr marL="92075">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92075"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1" u="none" strike="noStrike" cap="none" normalizeH="0" baseline="0" dirty="0">
                          <a:ln>
                            <a:noFill/>
                          </a:ln>
                          <a:solidFill>
                            <a:srgbClr val="000000"/>
                          </a:solidFill>
                          <a:effectLst/>
                          <a:latin typeface="Tahoma" panose="020B0604030504040204" pitchFamily="34" charset="0"/>
                          <a:ea typeface="Verdana" panose="020B0604030504040204" pitchFamily="34" charset="0"/>
                          <a:cs typeface="Cambria" panose="02040503050406030204" pitchFamily="18" charset="0"/>
                        </a:rPr>
                        <a:t>TODO</a:t>
                      </a:r>
                      <a:endParaRPr kumimoji="0" lang="nl-NL" altLang="nl-NL" sz="1000" b="0" i="0" u="none" strike="noStrike" cap="none" normalizeH="0" baseline="0" dirty="0">
                        <a:ln>
                          <a:noFill/>
                        </a:ln>
                        <a:solidFill>
                          <a:srgbClr val="000000"/>
                        </a:solidFill>
                        <a:effectLst/>
                        <a:latin typeface="Cambria" panose="02040503050406030204" pitchFamily="18" charset="0"/>
                        <a:ea typeface="Verdana" panose="020B0604030504040204" pitchFamily="34" charset="0"/>
                        <a:cs typeface="Cambria" panose="02040503050406030204" pitchFamily="18" charset="0"/>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DCFF6"/>
                    </a:solidFill>
                  </a:tcPr>
                </a:tc>
                <a:tc>
                  <a:txBody>
                    <a:bodyPr/>
                    <a:lstStyle>
                      <a:lvl1pPr marL="93663">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93663"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Verdana" panose="020B0604030504040204" pitchFamily="34" charset="0"/>
                          <a:cs typeface="Cambria" panose="02040503050406030204" pitchFamily="18" charset="0"/>
                        </a:rPr>
                        <a:t>Op te leveren document </a:t>
                      </a:r>
                      <a:endParaRPr kumimoji="0" lang="nl-NL" altLang="nl-NL" sz="1000" b="0" i="0" u="none" strike="noStrike" cap="none" normalizeH="0" baseline="0">
                        <a:ln>
                          <a:noFill/>
                        </a:ln>
                        <a:solidFill>
                          <a:srgbClr val="000000"/>
                        </a:solidFill>
                        <a:effectLst/>
                        <a:latin typeface="Cambria" panose="02040503050406030204" pitchFamily="18" charset="0"/>
                        <a:ea typeface="Verdana" panose="020B0604030504040204" pitchFamily="34" charset="0"/>
                        <a:cs typeface="Cambria" panose="02040503050406030204" pitchFamily="18" charset="0"/>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DCFF6"/>
                    </a:solidFill>
                  </a:tcPr>
                </a:tc>
                <a:tc>
                  <a:txBody>
                    <a:bodyPr/>
                    <a:lstStyle>
                      <a:lvl1pPr>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0" marR="0" lvl="0" indent="0" algn="ctr"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Verdana" panose="020B0604030504040204" pitchFamily="34" charset="0"/>
                          <a:cs typeface="Cambria" panose="02040503050406030204" pitchFamily="18" charset="0"/>
                        </a:rPr>
                        <a:t>W/M/K</a:t>
                      </a:r>
                      <a:endParaRPr kumimoji="0" lang="nl-NL" altLang="nl-NL" sz="1000" b="0" i="0" u="none" strike="noStrike" cap="none" normalizeH="0" baseline="0">
                        <a:ln>
                          <a:noFill/>
                        </a:ln>
                        <a:solidFill>
                          <a:srgbClr val="000000"/>
                        </a:solidFill>
                        <a:effectLst/>
                        <a:latin typeface="Cambria" panose="02040503050406030204" pitchFamily="18" charset="0"/>
                        <a:ea typeface="Verdana" panose="020B0604030504040204" pitchFamily="34" charset="0"/>
                        <a:cs typeface="Cambria" panose="02040503050406030204" pitchFamily="18" charset="0"/>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DCFF6"/>
                    </a:solidFill>
                  </a:tcPr>
                </a:tc>
                <a:tc>
                  <a:txBody>
                    <a:bodyPr/>
                    <a:lstStyle>
                      <a:lvl1pPr marL="92075">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92075"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Verdana" panose="020B0604030504040204" pitchFamily="34" charset="0"/>
                          <a:cs typeface="Cambria" panose="02040503050406030204" pitchFamily="18" charset="0"/>
                        </a:rPr>
                        <a:t>Link / Meer informatie </a:t>
                      </a:r>
                      <a:endParaRPr kumimoji="0" lang="nl-NL" altLang="nl-NL" sz="1000" b="0" i="0" u="none" strike="noStrike" cap="none" normalizeH="0" baseline="0">
                        <a:ln>
                          <a:noFill/>
                        </a:ln>
                        <a:solidFill>
                          <a:srgbClr val="000000"/>
                        </a:solidFill>
                        <a:effectLst/>
                        <a:latin typeface="Cambria" panose="02040503050406030204" pitchFamily="18" charset="0"/>
                        <a:ea typeface="Verdana" panose="020B0604030504040204" pitchFamily="34" charset="0"/>
                        <a:cs typeface="Cambria" panose="02040503050406030204" pitchFamily="18" charset="0"/>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DCFF6"/>
                    </a:solidFill>
                  </a:tcPr>
                </a:tc>
                <a:tc>
                  <a:txBody>
                    <a:bodyPr/>
                    <a:lstStyle>
                      <a:lvl1pPr>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0" marR="0" lvl="0" indent="0" algn="ctr"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Verdana" panose="020B0604030504040204" pitchFamily="34" charset="0"/>
                          <a:cs typeface="Cambria" panose="02040503050406030204" pitchFamily="18" charset="0"/>
                        </a:rPr>
                        <a:t>Status (*)</a:t>
                      </a:r>
                      <a:endParaRPr kumimoji="0" lang="nl-NL" altLang="nl-NL" sz="1000" b="0" i="0" u="none" strike="noStrike" cap="none" normalizeH="0" baseline="0">
                        <a:ln>
                          <a:noFill/>
                        </a:ln>
                        <a:solidFill>
                          <a:srgbClr val="000000"/>
                        </a:solidFill>
                        <a:effectLst/>
                        <a:latin typeface="Cambria" panose="02040503050406030204" pitchFamily="18" charset="0"/>
                        <a:ea typeface="Verdana" panose="020B0604030504040204" pitchFamily="34" charset="0"/>
                        <a:cs typeface="Cambria" panose="02040503050406030204" pitchFamily="18" charset="0"/>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DCFF6"/>
                    </a:solidFill>
                  </a:tcPr>
                </a:tc>
                <a:tc>
                  <a:txBody>
                    <a:bodyPr/>
                    <a:lstStyle>
                      <a:lvl1pPr marL="92075">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92075"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Verdana" panose="020B0604030504040204" pitchFamily="34" charset="0"/>
                          <a:cs typeface="Cambria" panose="02040503050406030204" pitchFamily="18" charset="0"/>
                        </a:rPr>
                        <a:t>Opmerkingen </a:t>
                      </a:r>
                      <a:endParaRPr kumimoji="0" lang="nl-NL" altLang="nl-NL" sz="1000" b="0" i="0" u="none" strike="noStrike" cap="none" normalizeH="0" baseline="0">
                        <a:ln>
                          <a:noFill/>
                        </a:ln>
                        <a:solidFill>
                          <a:srgbClr val="000000"/>
                        </a:solidFill>
                        <a:effectLst/>
                        <a:latin typeface="Cambria" panose="02040503050406030204" pitchFamily="18" charset="0"/>
                        <a:ea typeface="Verdana" panose="020B0604030504040204" pitchFamily="34" charset="0"/>
                        <a:cs typeface="Cambria" panose="02040503050406030204" pitchFamily="18" charset="0"/>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DCFF6"/>
                    </a:solidFill>
                  </a:tcPr>
                </a:tc>
                <a:extLst>
                  <a:ext uri="{0D108BD9-81ED-4DB2-BD59-A6C34878D82A}">
                    <a16:rowId xmlns:a16="http://schemas.microsoft.com/office/drawing/2014/main" val="480852758"/>
                  </a:ext>
                </a:extLst>
              </a:tr>
              <a:tr h="1618353">
                <a:tc>
                  <a:txBody>
                    <a:bodyPr/>
                    <a:lstStyle>
                      <a:lvl1pPr marL="92075">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92075"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dirty="0">
                          <a:ln>
                            <a:noFill/>
                          </a:ln>
                          <a:solidFill>
                            <a:srgbClr val="000000"/>
                          </a:solidFill>
                          <a:effectLst/>
                          <a:latin typeface="Tahoma" panose="020B0604030504040204" pitchFamily="34" charset="0"/>
                          <a:ea typeface="ＭＳ Ｐゴシック" panose="020B0600070205080204" pitchFamily="34" charset="-128"/>
                        </a:rPr>
                        <a:t>Toepassen van de interbestuurlijke standaarden in de eigen applicaties: </a:t>
                      </a:r>
                      <a:endParaRPr kumimoji="0" lang="nl-NL" altLang="nl-NL" sz="1000" b="0" i="0" u="none" strike="noStrike" cap="none" normalizeH="0" baseline="0" dirty="0">
                        <a:ln>
                          <a:noFill/>
                        </a:ln>
                        <a:solidFill>
                          <a:srgbClr val="000000"/>
                        </a:solidFill>
                        <a:effectLst/>
                        <a:latin typeface="Cambria" panose="02040503050406030204" pitchFamily="18" charset="0"/>
                        <a:ea typeface="ＭＳ Ｐゴシック" panose="020B0600070205080204" pitchFamily="34" charset="-128"/>
                      </a:endParaRPr>
                    </a:p>
                    <a:p>
                      <a:pPr marL="92075" marR="0" lvl="0" indent="0" algn="l" defTabSz="457200" rtl="0" eaLnBrk="1" fontAlgn="base" latinLnBrk="0" hangingPunct="1">
                        <a:lnSpc>
                          <a:spcPct val="107000"/>
                        </a:lnSpc>
                        <a:spcBef>
                          <a:spcPct val="0"/>
                        </a:spcBef>
                        <a:spcAft>
                          <a:spcPct val="0"/>
                        </a:spcAft>
                        <a:buClrTx/>
                        <a:buSzTx/>
                        <a:buFont typeface="Symbol" panose="05050102010706020507" pitchFamily="18" charset="2"/>
                        <a:buChar char=""/>
                        <a:tabLst/>
                      </a:pPr>
                      <a:r>
                        <a:rPr kumimoji="0" lang="nl-NL" altLang="nl-NL" sz="1000" b="0" i="0" u="none" strike="noStrike" cap="none" normalizeH="0" baseline="0" dirty="0">
                          <a:ln>
                            <a:noFill/>
                          </a:ln>
                          <a:solidFill>
                            <a:srgbClr val="000000"/>
                          </a:solidFill>
                          <a:effectLst/>
                          <a:latin typeface="Tahoma" panose="020B0604030504040204" pitchFamily="34" charset="0"/>
                          <a:ea typeface="ＭＳ Ｐゴシック" panose="020B0600070205080204" pitchFamily="34" charset="-128"/>
                        </a:rPr>
                        <a:t>Interbestuurlijk processenmodel</a:t>
                      </a:r>
                      <a:endParaRPr kumimoji="0" lang="nl-NL" altLang="nl-NL" sz="1000" b="0" i="0" u="none" strike="noStrike" cap="none" normalizeH="0" baseline="0" dirty="0">
                        <a:ln>
                          <a:noFill/>
                        </a:ln>
                        <a:solidFill>
                          <a:srgbClr val="000000"/>
                        </a:solidFill>
                        <a:effectLst/>
                        <a:latin typeface="Cambria" panose="02040503050406030204" pitchFamily="18" charset="0"/>
                        <a:ea typeface="ＭＳ Ｐゴシック" panose="020B0600070205080204" pitchFamily="34" charset="-128"/>
                      </a:endParaRPr>
                    </a:p>
                    <a:p>
                      <a:pPr marL="92075" marR="0" lvl="0" indent="0" algn="l" defTabSz="457200" rtl="0" eaLnBrk="1" fontAlgn="base" latinLnBrk="0" hangingPunct="1">
                        <a:lnSpc>
                          <a:spcPct val="107000"/>
                        </a:lnSpc>
                        <a:spcBef>
                          <a:spcPct val="0"/>
                        </a:spcBef>
                        <a:spcAft>
                          <a:spcPct val="0"/>
                        </a:spcAft>
                        <a:buClrTx/>
                        <a:buSzTx/>
                        <a:buFont typeface="Symbol" panose="05050102010706020507" pitchFamily="18" charset="2"/>
                        <a:buChar char=""/>
                        <a:tabLst/>
                      </a:pPr>
                      <a:r>
                        <a:rPr kumimoji="0" lang="nl-NL" altLang="nl-NL" sz="1000" b="0" i="0" u="none" strike="noStrike" cap="none" normalizeH="0" baseline="0" dirty="0">
                          <a:ln>
                            <a:noFill/>
                          </a:ln>
                          <a:solidFill>
                            <a:srgbClr val="000000"/>
                          </a:solidFill>
                          <a:effectLst/>
                          <a:latin typeface="Tahoma" panose="020B0604030504040204" pitchFamily="34" charset="0"/>
                          <a:ea typeface="ＭＳ Ｐゴシック" panose="020B0600070205080204" pitchFamily="34" charset="-128"/>
                        </a:rPr>
                        <a:t>Interbestuurlijke Zaaktypencatalogus</a:t>
                      </a:r>
                      <a:endParaRPr kumimoji="0" lang="nl-NL" altLang="nl-NL" sz="1000" b="0" i="0" u="none" strike="noStrike" cap="none" normalizeH="0" baseline="0" dirty="0">
                        <a:ln>
                          <a:noFill/>
                        </a:ln>
                        <a:solidFill>
                          <a:srgbClr val="000000"/>
                        </a:solidFill>
                        <a:effectLst/>
                        <a:latin typeface="Cambria" panose="02040503050406030204" pitchFamily="18" charset="0"/>
                        <a:ea typeface="ＭＳ Ｐゴシック" panose="020B0600070205080204" pitchFamily="34" charset="-128"/>
                      </a:endParaRPr>
                    </a:p>
                    <a:p>
                      <a:pPr marL="92075" marR="0" lvl="0" indent="0" algn="l" defTabSz="457200" rtl="0" eaLnBrk="1" fontAlgn="base" latinLnBrk="0" hangingPunct="1">
                        <a:lnSpc>
                          <a:spcPct val="107000"/>
                        </a:lnSpc>
                        <a:spcBef>
                          <a:spcPct val="0"/>
                        </a:spcBef>
                        <a:spcAft>
                          <a:spcPct val="0"/>
                        </a:spcAft>
                        <a:buClrTx/>
                        <a:buSzTx/>
                        <a:buFont typeface="Symbol" panose="05050102010706020507" pitchFamily="18" charset="2"/>
                        <a:buChar char=""/>
                        <a:tabLst/>
                      </a:pPr>
                      <a:r>
                        <a:rPr kumimoji="0" lang="nl-NL" altLang="nl-NL" sz="1000" b="0" i="0" u="none" strike="noStrike" cap="none" normalizeH="0" baseline="0" dirty="0">
                          <a:ln>
                            <a:noFill/>
                          </a:ln>
                          <a:solidFill>
                            <a:srgbClr val="000000"/>
                          </a:solidFill>
                          <a:effectLst/>
                          <a:latin typeface="Tahoma" panose="020B0604030504040204" pitchFamily="34" charset="0"/>
                          <a:ea typeface="ＭＳ Ｐゴシック" panose="020B0600070205080204" pitchFamily="34" charset="-128"/>
                        </a:rPr>
                        <a:t>Interbestuurlijk Producten- en dienstencatalogus</a:t>
                      </a:r>
                      <a:endParaRPr kumimoji="0" lang="nl-NL" altLang="nl-NL" sz="1000" b="0" i="0" u="none" strike="noStrike" cap="none" normalizeH="0" baseline="0" dirty="0">
                        <a:ln>
                          <a:noFill/>
                        </a:ln>
                        <a:solidFill>
                          <a:srgbClr val="000000"/>
                        </a:solidFill>
                        <a:effectLst/>
                        <a:latin typeface="Cambria" panose="02040503050406030204" pitchFamily="18" charset="0"/>
                        <a:ea typeface="ＭＳ Ｐゴシック" panose="020B0600070205080204" pitchFamily="34" charset="-128"/>
                      </a:endParaRPr>
                    </a:p>
                    <a:p>
                      <a:pPr marL="92075"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dirty="0">
                          <a:ln>
                            <a:noFill/>
                          </a:ln>
                          <a:solidFill>
                            <a:srgbClr val="000000"/>
                          </a:solidFill>
                          <a:effectLst/>
                          <a:latin typeface="Tahoma" panose="020B0604030504040204" pitchFamily="34" charset="0"/>
                          <a:ea typeface="ＭＳ Ｐゴシック" panose="020B0600070205080204" pitchFamily="34" charset="-128"/>
                        </a:rPr>
                        <a:t> </a:t>
                      </a:r>
                      <a:endParaRPr kumimoji="0" lang="nl-NL" altLang="nl-NL" sz="1000" b="0" i="0" u="none" strike="noStrike" cap="none" normalizeH="0" baseline="0" dirty="0">
                        <a:ln>
                          <a:noFill/>
                        </a:ln>
                        <a:solidFill>
                          <a:srgbClr val="000000"/>
                        </a:solidFill>
                        <a:effectLst/>
                        <a:latin typeface="Cambria" panose="02040503050406030204" pitchFamily="18" charset="0"/>
                        <a:ea typeface="ＭＳ Ｐゴシック" panose="020B0600070205080204" pitchFamily="34" charset="-128"/>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93663">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93663"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ＭＳ Ｐゴシック" panose="020B0600070205080204" pitchFamily="34" charset="-128"/>
                        </a:rPr>
                        <a:t>Toetsrapport i.v.m. toepassing</a:t>
                      </a:r>
                      <a:endParaRPr kumimoji="0" lang="nl-NL" altLang="nl-NL" sz="1000" b="0" i="0" u="none" strike="noStrike" cap="none" normalizeH="0" baseline="0">
                        <a:ln>
                          <a:noFill/>
                        </a:ln>
                        <a:solidFill>
                          <a:srgbClr val="000000"/>
                        </a:solidFill>
                        <a:effectLst/>
                        <a:latin typeface="Cambria" panose="02040503050406030204" pitchFamily="18" charset="0"/>
                        <a:ea typeface="ＭＳ Ｐゴシック" panose="020B0600070205080204" pitchFamily="34" charset="-128"/>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0" marR="0" lvl="0" indent="0" algn="ctr"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ＭＳ Ｐゴシック" panose="020B0600070205080204" pitchFamily="34" charset="-128"/>
                        </a:rPr>
                        <a:t>M</a:t>
                      </a:r>
                      <a:endParaRPr kumimoji="0" lang="nl-NL" altLang="nl-NL" sz="1000" b="0" i="0" u="none" strike="noStrike" cap="none" normalizeH="0" baseline="0">
                        <a:ln>
                          <a:noFill/>
                        </a:ln>
                        <a:solidFill>
                          <a:srgbClr val="000000"/>
                        </a:solidFill>
                        <a:effectLst/>
                        <a:latin typeface="Cambria" panose="02040503050406030204" pitchFamily="18" charset="0"/>
                        <a:ea typeface="ＭＳ Ｐゴシック" panose="020B0600070205080204" pitchFamily="34" charset="-128"/>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92075">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92075"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ＭＳ Ｐゴシック" panose="020B0600070205080204" pitchFamily="34" charset="-128"/>
                        </a:rPr>
                        <a:t>UIVO-I (uitwerking informatievoorziening omgevingswet - interbestuurlijk) heeft een processenmodel opgeleverd waarin de aan de omgevingswet gerelateerde </a:t>
                      </a:r>
                      <a:r>
                        <a:rPr kumimoji="0" lang="nl-NL" altLang="nl-NL" sz="1000" b="0" i="0" u="sng" strike="noStrike" cap="none" normalizeH="0" baseline="0">
                          <a:ln>
                            <a:noFill/>
                          </a:ln>
                          <a:solidFill>
                            <a:srgbClr val="000000"/>
                          </a:solidFill>
                          <a:effectLst/>
                          <a:latin typeface="Tahoma" panose="020B0604030504040204" pitchFamily="34" charset="0"/>
                          <a:ea typeface="ＭＳ Ｐゴシック" panose="020B0600070205080204" pitchFamily="34" charset="-128"/>
                          <a:hlinkClick r:id="rId2"/>
                        </a:rPr>
                        <a:t>bedrijfsprocessen</a:t>
                      </a:r>
                      <a:r>
                        <a:rPr kumimoji="0" lang="nl-NL" altLang="nl-NL" sz="1000" b="0" i="0" u="none" strike="noStrike" cap="none" normalizeH="0" baseline="0">
                          <a:ln>
                            <a:noFill/>
                          </a:ln>
                          <a:solidFill>
                            <a:srgbClr val="000000"/>
                          </a:solidFill>
                          <a:effectLst/>
                          <a:latin typeface="Tahoma" panose="020B0604030504040204" pitchFamily="34" charset="0"/>
                          <a:ea typeface="ＭＳ Ｐゴシック" panose="020B0600070205080204" pitchFamily="34" charset="-128"/>
                        </a:rPr>
                        <a:t> tot op deelprocesniveau zijn uitgewerkt. Idem voor de </a:t>
                      </a:r>
                      <a:r>
                        <a:rPr kumimoji="0" lang="nl-NL" altLang="nl-NL" sz="1000" b="0" i="0" u="sng" strike="noStrike" cap="none" normalizeH="0" baseline="0">
                          <a:ln>
                            <a:noFill/>
                          </a:ln>
                          <a:solidFill>
                            <a:srgbClr val="000000"/>
                          </a:solidFill>
                          <a:effectLst/>
                          <a:latin typeface="Tahoma" panose="020B0604030504040204" pitchFamily="34" charset="0"/>
                          <a:ea typeface="ＭＳ Ｐゴシック" panose="020B0600070205080204" pitchFamily="34" charset="-128"/>
                          <a:hlinkClick r:id="rId3"/>
                        </a:rPr>
                        <a:t>zaaktypencatalogus</a:t>
                      </a:r>
                      <a:r>
                        <a:rPr kumimoji="0" lang="nl-NL" altLang="nl-NL" sz="1000" b="0" i="0" u="none" strike="noStrike" cap="none" normalizeH="0" baseline="0">
                          <a:ln>
                            <a:noFill/>
                          </a:ln>
                          <a:solidFill>
                            <a:srgbClr val="000000"/>
                          </a:solidFill>
                          <a:effectLst/>
                          <a:latin typeface="Tahoma" panose="020B0604030504040204" pitchFamily="34" charset="0"/>
                          <a:ea typeface="ＭＳ Ｐゴシック" panose="020B0600070205080204" pitchFamily="34" charset="-128"/>
                        </a:rPr>
                        <a:t> en de </a:t>
                      </a:r>
                      <a:r>
                        <a:rPr kumimoji="0" lang="nl-NL" altLang="nl-NL" sz="1000" b="0" i="0" u="sng" strike="noStrike" cap="none" normalizeH="0" baseline="0">
                          <a:ln>
                            <a:noFill/>
                          </a:ln>
                          <a:solidFill>
                            <a:srgbClr val="000000"/>
                          </a:solidFill>
                          <a:effectLst/>
                          <a:latin typeface="Tahoma" panose="020B0604030504040204" pitchFamily="34" charset="0"/>
                          <a:ea typeface="ＭＳ Ｐゴシック" panose="020B0600070205080204" pitchFamily="34" charset="-128"/>
                          <a:hlinkClick r:id="rId4"/>
                        </a:rPr>
                        <a:t>producten- en dienstencatalogus</a:t>
                      </a:r>
                      <a:r>
                        <a:rPr kumimoji="0" lang="nl-NL" altLang="nl-NL" sz="1000" b="0" i="0" u="none" strike="noStrike" cap="none" normalizeH="0" baseline="0">
                          <a:ln>
                            <a:noFill/>
                          </a:ln>
                          <a:solidFill>
                            <a:srgbClr val="000000"/>
                          </a:solidFill>
                          <a:effectLst/>
                          <a:latin typeface="Tahoma" panose="020B0604030504040204" pitchFamily="34" charset="0"/>
                          <a:ea typeface="ＭＳ Ｐゴシック" panose="020B0600070205080204" pitchFamily="34" charset="-128"/>
                        </a:rPr>
                        <a:t>.</a:t>
                      </a:r>
                      <a:endParaRPr kumimoji="0" lang="nl-NL" altLang="nl-NL" sz="1000" b="0" i="0" u="none" strike="noStrike" cap="none" normalizeH="0" baseline="0">
                        <a:ln>
                          <a:noFill/>
                        </a:ln>
                        <a:solidFill>
                          <a:srgbClr val="000000"/>
                        </a:solidFill>
                        <a:effectLst/>
                        <a:latin typeface="Cambria" panose="02040503050406030204" pitchFamily="18" charset="0"/>
                        <a:ea typeface="ＭＳ Ｐゴシック" panose="020B0600070205080204" pitchFamily="34" charset="-128"/>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444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44450"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Verdana" panose="020B0604030504040204" pitchFamily="34" charset="0"/>
                          <a:cs typeface="Cambria" panose="02040503050406030204" pitchFamily="18" charset="0"/>
                        </a:rPr>
                        <a:t> </a:t>
                      </a:r>
                      <a:endParaRPr kumimoji="0" lang="nl-NL" altLang="nl-NL" sz="1000" b="0" i="0" u="none" strike="noStrike" cap="none" normalizeH="0" baseline="0">
                        <a:ln>
                          <a:noFill/>
                        </a:ln>
                        <a:solidFill>
                          <a:srgbClr val="000000"/>
                        </a:solidFill>
                        <a:effectLst/>
                        <a:latin typeface="Cambria" panose="02040503050406030204" pitchFamily="18" charset="0"/>
                        <a:ea typeface="Verdana" panose="020B0604030504040204" pitchFamily="34" charset="0"/>
                        <a:cs typeface="Cambria" panose="02040503050406030204" pitchFamily="18" charset="0"/>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92075">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92075"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Verdana" panose="020B0604030504040204" pitchFamily="34" charset="0"/>
                          <a:cs typeface="Cambria" panose="02040503050406030204" pitchFamily="18" charset="0"/>
                        </a:rPr>
                        <a:t> </a:t>
                      </a:r>
                      <a:endParaRPr kumimoji="0" lang="nl-NL" altLang="nl-NL" sz="1000" b="0" i="0" u="none" strike="noStrike" cap="none" normalizeH="0" baseline="0">
                        <a:ln>
                          <a:noFill/>
                        </a:ln>
                        <a:solidFill>
                          <a:srgbClr val="000000"/>
                        </a:solidFill>
                        <a:effectLst/>
                        <a:latin typeface="Cambria" panose="02040503050406030204" pitchFamily="18" charset="0"/>
                        <a:ea typeface="Verdana" panose="020B0604030504040204" pitchFamily="34" charset="0"/>
                        <a:cs typeface="Cambria" panose="02040503050406030204" pitchFamily="18" charset="0"/>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154116389"/>
                  </a:ext>
                </a:extLst>
              </a:tr>
              <a:tr h="1069611">
                <a:tc>
                  <a:txBody>
                    <a:bodyPr/>
                    <a:lstStyle>
                      <a:lvl1pPr marL="92075">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92075"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dirty="0">
                          <a:ln>
                            <a:noFill/>
                          </a:ln>
                          <a:solidFill>
                            <a:srgbClr val="000000"/>
                          </a:solidFill>
                          <a:effectLst/>
                          <a:latin typeface="Tahoma" panose="020B0604030504040204" pitchFamily="34" charset="0"/>
                          <a:ea typeface="ＭＳ Ｐゴシック" panose="020B0600070205080204" pitchFamily="34" charset="-128"/>
                        </a:rPr>
                        <a:t>Topassen van de standaard MDTO: </a:t>
                      </a:r>
                      <a:endParaRPr kumimoji="0" lang="nl-NL" altLang="nl-NL" sz="1000" b="0" i="0" u="none" strike="noStrike" cap="none" normalizeH="0" baseline="0" dirty="0">
                        <a:ln>
                          <a:noFill/>
                        </a:ln>
                        <a:solidFill>
                          <a:srgbClr val="000000"/>
                        </a:solidFill>
                        <a:effectLst/>
                        <a:latin typeface="Cambria" panose="02040503050406030204" pitchFamily="18" charset="0"/>
                        <a:ea typeface="ＭＳ Ｐゴシック" panose="020B0600070205080204" pitchFamily="34" charset="-128"/>
                      </a:endParaRPr>
                    </a:p>
                    <a:p>
                      <a:pPr marL="92075"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dirty="0">
                          <a:ln>
                            <a:noFill/>
                          </a:ln>
                          <a:solidFill>
                            <a:srgbClr val="000000"/>
                          </a:solidFill>
                          <a:effectLst/>
                          <a:latin typeface="Tahoma" panose="020B0604030504040204" pitchFamily="34" charset="0"/>
                          <a:ea typeface="ＭＳ Ｐゴシック" panose="020B0600070205080204" pitchFamily="34" charset="-128"/>
                        </a:rPr>
                        <a:t>‘Metagegevens Duurzaam Toegankelijke Overheidsinformatie’ door een ‘</a:t>
                      </a:r>
                      <a:r>
                        <a:rPr kumimoji="0" lang="nl-NL" altLang="nl-NL" sz="1000" b="0" i="0" u="none" strike="noStrike" cap="none" normalizeH="0" baseline="0" dirty="0" err="1">
                          <a:ln>
                            <a:noFill/>
                          </a:ln>
                          <a:solidFill>
                            <a:srgbClr val="000000"/>
                          </a:solidFill>
                          <a:effectLst/>
                          <a:latin typeface="Tahoma" panose="020B0604030504040204" pitchFamily="34" charset="0"/>
                          <a:ea typeface="ＭＳ Ｐゴシック" panose="020B0600070205080204" pitchFamily="34" charset="-128"/>
                        </a:rPr>
                        <a:t>mapping</a:t>
                      </a:r>
                      <a:r>
                        <a:rPr kumimoji="0" lang="nl-NL" altLang="nl-NL" sz="1000" b="0" i="0" u="none" strike="noStrike" cap="none" normalizeH="0" baseline="0" dirty="0">
                          <a:ln>
                            <a:noFill/>
                          </a:ln>
                          <a:solidFill>
                            <a:srgbClr val="000000"/>
                          </a:solidFill>
                          <a:effectLst/>
                          <a:latin typeface="Tahoma" panose="020B0604030504040204" pitchFamily="34" charset="0"/>
                          <a:ea typeface="ＭＳ Ｐゴシック" panose="020B0600070205080204" pitchFamily="34" charset="-128"/>
                        </a:rPr>
                        <a:t>’ te maken op het API’-Register.</a:t>
                      </a:r>
                      <a:endParaRPr kumimoji="0" lang="nl-NL" altLang="nl-NL" sz="1000" b="0" i="0" u="none" strike="noStrike" cap="none" normalizeH="0" baseline="0" dirty="0">
                        <a:ln>
                          <a:noFill/>
                        </a:ln>
                        <a:solidFill>
                          <a:srgbClr val="000000"/>
                        </a:solidFill>
                        <a:effectLst/>
                        <a:latin typeface="Cambria" panose="02040503050406030204" pitchFamily="18" charset="0"/>
                        <a:ea typeface="ＭＳ Ｐゴシック" panose="020B0600070205080204" pitchFamily="34" charset="-128"/>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93663">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93663"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ＭＳ Ｐゴシック" panose="020B0600070205080204" pitchFamily="34" charset="-128"/>
                        </a:rPr>
                        <a:t>Toetsrapport</a:t>
                      </a:r>
                      <a:endParaRPr kumimoji="0" lang="nl-NL" altLang="nl-NL" sz="1000" b="0" i="0" u="none" strike="noStrike" cap="none" normalizeH="0" baseline="0">
                        <a:ln>
                          <a:noFill/>
                        </a:ln>
                        <a:solidFill>
                          <a:srgbClr val="000000"/>
                        </a:solidFill>
                        <a:effectLst/>
                        <a:latin typeface="Cambria" panose="02040503050406030204" pitchFamily="18" charset="0"/>
                        <a:ea typeface="ＭＳ Ｐゴシック" panose="020B0600070205080204" pitchFamily="34" charset="-128"/>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0" marR="0" lvl="0" indent="0" algn="ctr"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ＭＳ Ｐゴシック" panose="020B0600070205080204" pitchFamily="34" charset="-128"/>
                        </a:rPr>
                        <a:t>K</a:t>
                      </a:r>
                      <a:endParaRPr kumimoji="0" lang="nl-NL" altLang="nl-NL" sz="1000" b="0" i="0" u="none" strike="noStrike" cap="none" normalizeH="0" baseline="0">
                        <a:ln>
                          <a:noFill/>
                        </a:ln>
                        <a:solidFill>
                          <a:srgbClr val="000000"/>
                        </a:solidFill>
                        <a:effectLst/>
                        <a:latin typeface="Cambria" panose="02040503050406030204" pitchFamily="18" charset="0"/>
                        <a:ea typeface="ＭＳ Ｐゴシック" panose="020B0600070205080204" pitchFamily="34" charset="-128"/>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342900" marR="0" lvl="0" indent="-342900" algn="l" defTabSz="457200" rtl="0" eaLnBrk="1" fontAlgn="base" latinLnBrk="0" hangingPunct="1">
                        <a:lnSpc>
                          <a:spcPct val="107000"/>
                        </a:lnSpc>
                        <a:spcBef>
                          <a:spcPct val="0"/>
                        </a:spcBef>
                        <a:spcAft>
                          <a:spcPct val="0"/>
                        </a:spcAft>
                        <a:buClrTx/>
                        <a:buSzTx/>
                        <a:buFont typeface="Symbol" panose="05050102010706020507" pitchFamily="18" charset="2"/>
                        <a:buChar char=""/>
                        <a:tabLst/>
                      </a:pPr>
                      <a:r>
                        <a:rPr kumimoji="0" lang="nl-NL" altLang="nl-NL" sz="1000" b="0" i="0" u="sng" strike="noStrike" cap="none" normalizeH="0" baseline="0" dirty="0">
                          <a:ln>
                            <a:noFill/>
                          </a:ln>
                          <a:solidFill>
                            <a:srgbClr val="000000"/>
                          </a:solidFill>
                          <a:effectLst/>
                          <a:latin typeface="Tahoma" panose="020B0604030504040204" pitchFamily="34" charset="0"/>
                          <a:ea typeface="ＭＳ Ｐゴシック" panose="020B0600070205080204" pitchFamily="34" charset="-128"/>
                          <a:hlinkClick r:id="rId5"/>
                        </a:rPr>
                        <a:t>API - Register</a:t>
                      </a:r>
                      <a:r>
                        <a:rPr kumimoji="0" lang="nl-NL" altLang="nl-NL" sz="1000" b="0" i="0" u="none" strike="noStrike" cap="none" normalizeH="0" baseline="0" dirty="0">
                          <a:ln>
                            <a:noFill/>
                          </a:ln>
                          <a:solidFill>
                            <a:srgbClr val="000000"/>
                          </a:solidFill>
                          <a:effectLst/>
                          <a:latin typeface="Tahoma" panose="020B0604030504040204" pitchFamily="34" charset="0"/>
                          <a:ea typeface="ＭＳ Ｐゴシック" panose="020B0600070205080204" pitchFamily="34" charset="-128"/>
                        </a:rPr>
                        <a:t> </a:t>
                      </a:r>
                      <a:endParaRPr kumimoji="0" lang="nl-NL" altLang="nl-NL" sz="1000" b="0" i="0" u="none" strike="noStrike" cap="none" normalizeH="0" baseline="0" dirty="0">
                        <a:ln>
                          <a:noFill/>
                        </a:ln>
                        <a:solidFill>
                          <a:srgbClr val="000000"/>
                        </a:solidFill>
                        <a:effectLst/>
                        <a:latin typeface="Cambria" panose="02040503050406030204" pitchFamily="18" charset="0"/>
                        <a:ea typeface="ＭＳ Ｐゴシック" panose="020B0600070205080204" pitchFamily="34" charset="-128"/>
                      </a:endParaRPr>
                    </a:p>
                    <a:p>
                      <a:pPr marL="342900" marR="0" lvl="0" indent="-342900" algn="l" defTabSz="457200" rtl="0" eaLnBrk="1" fontAlgn="base" latinLnBrk="0" hangingPunct="1">
                        <a:lnSpc>
                          <a:spcPct val="107000"/>
                        </a:lnSpc>
                        <a:spcBef>
                          <a:spcPct val="0"/>
                        </a:spcBef>
                        <a:spcAft>
                          <a:spcPct val="0"/>
                        </a:spcAft>
                        <a:buClrTx/>
                        <a:buSzTx/>
                        <a:buFont typeface="Symbol" panose="05050102010706020507" pitchFamily="18" charset="2"/>
                        <a:buChar char=""/>
                        <a:tabLst/>
                      </a:pPr>
                      <a:r>
                        <a:rPr kumimoji="0" lang="nl-NL" altLang="nl-NL" sz="1000" b="0" i="0" u="sng" strike="noStrike" cap="none" normalizeH="0" baseline="0" dirty="0">
                          <a:ln>
                            <a:noFill/>
                          </a:ln>
                          <a:solidFill>
                            <a:srgbClr val="000000"/>
                          </a:solidFill>
                          <a:effectLst/>
                          <a:latin typeface="Tahoma" panose="020B0604030504040204" pitchFamily="34" charset="0"/>
                          <a:ea typeface="ＭＳ Ｐゴシック" panose="020B0600070205080204" pitchFamily="34" charset="-128"/>
                          <a:hlinkClick r:id="rId6"/>
                        </a:rPr>
                        <a:t>MDTO</a:t>
                      </a:r>
                      <a:r>
                        <a:rPr kumimoji="0" lang="nl-NL" altLang="nl-NL" sz="1000" b="0" i="0" u="none" strike="noStrike" cap="none" normalizeH="0" baseline="0" dirty="0">
                          <a:ln>
                            <a:noFill/>
                          </a:ln>
                          <a:solidFill>
                            <a:srgbClr val="000000"/>
                          </a:solidFill>
                          <a:effectLst/>
                          <a:latin typeface="Tahoma" panose="020B0604030504040204" pitchFamily="34" charset="0"/>
                          <a:ea typeface="ＭＳ Ｐゴシック" panose="020B0600070205080204" pitchFamily="34" charset="-128"/>
                        </a:rPr>
                        <a:t> </a:t>
                      </a:r>
                      <a:endParaRPr kumimoji="0" lang="nl-NL" altLang="nl-NL" sz="1000" b="0" i="0" u="none" strike="noStrike" cap="none" normalizeH="0" baseline="0" dirty="0">
                        <a:ln>
                          <a:noFill/>
                        </a:ln>
                        <a:solidFill>
                          <a:srgbClr val="000000"/>
                        </a:solidFill>
                        <a:effectLst/>
                        <a:latin typeface="Cambria" panose="02040503050406030204" pitchFamily="18" charset="0"/>
                        <a:ea typeface="ＭＳ Ｐゴシック" panose="020B0600070205080204" pitchFamily="34" charset="-128"/>
                      </a:endParaRPr>
                    </a:p>
                    <a:p>
                      <a:pPr marL="342900" marR="0" lvl="0" indent="-342900" algn="l" defTabSz="457200" rtl="0" eaLnBrk="1" fontAlgn="base" latinLnBrk="0" hangingPunct="1">
                        <a:lnSpc>
                          <a:spcPct val="107000"/>
                        </a:lnSpc>
                        <a:spcBef>
                          <a:spcPct val="0"/>
                        </a:spcBef>
                        <a:spcAft>
                          <a:spcPct val="0"/>
                        </a:spcAft>
                        <a:buClrTx/>
                        <a:buSzTx/>
                        <a:buFont typeface="Symbol" panose="05050102010706020507" pitchFamily="18" charset="2"/>
                        <a:buChar char=""/>
                        <a:tabLst/>
                      </a:pPr>
                      <a:r>
                        <a:rPr kumimoji="0" lang="nl-NL" altLang="nl-NL" sz="1000" b="0" i="0" u="none" strike="noStrike" cap="none" normalizeH="0" baseline="0" dirty="0">
                          <a:ln>
                            <a:noFill/>
                          </a:ln>
                          <a:solidFill>
                            <a:srgbClr val="000000"/>
                          </a:solidFill>
                          <a:effectLst/>
                          <a:latin typeface="Tahoma" panose="020B0604030504040204" pitchFamily="34" charset="0"/>
                          <a:ea typeface="ＭＳ Ｐゴシック" panose="020B0600070205080204" pitchFamily="34" charset="-128"/>
                        </a:rPr>
                        <a:t>Voorbeelduitwerking Regio Utrecht</a:t>
                      </a:r>
                      <a:endParaRPr kumimoji="0" lang="nl-NL" altLang="nl-NL" sz="1000" b="0" i="0" u="none" strike="noStrike" cap="none" normalizeH="0" baseline="0" dirty="0">
                        <a:ln>
                          <a:noFill/>
                        </a:ln>
                        <a:solidFill>
                          <a:srgbClr val="000000"/>
                        </a:solidFill>
                        <a:effectLst/>
                        <a:latin typeface="Cambria" panose="02040503050406030204" pitchFamily="18" charset="0"/>
                        <a:ea typeface="ＭＳ Ｐゴシック" panose="020B0600070205080204" pitchFamily="34" charset="-128"/>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444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44450"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Verdana" panose="020B0604030504040204" pitchFamily="34" charset="0"/>
                          <a:cs typeface="Cambria" panose="02040503050406030204" pitchFamily="18" charset="0"/>
                        </a:rPr>
                        <a:t> </a:t>
                      </a:r>
                      <a:endParaRPr kumimoji="0" lang="nl-NL" altLang="nl-NL" sz="1000" b="0" i="0" u="none" strike="noStrike" cap="none" normalizeH="0" baseline="0">
                        <a:ln>
                          <a:noFill/>
                        </a:ln>
                        <a:solidFill>
                          <a:srgbClr val="000000"/>
                        </a:solidFill>
                        <a:effectLst/>
                        <a:latin typeface="Cambria" panose="02040503050406030204" pitchFamily="18" charset="0"/>
                        <a:ea typeface="Verdana" panose="020B0604030504040204" pitchFamily="34" charset="0"/>
                        <a:cs typeface="Cambria" panose="02040503050406030204" pitchFamily="18" charset="0"/>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92075">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92075"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dirty="0">
                          <a:ln>
                            <a:noFill/>
                          </a:ln>
                          <a:solidFill>
                            <a:srgbClr val="000000"/>
                          </a:solidFill>
                          <a:effectLst/>
                          <a:latin typeface="Tahoma" panose="020B0604030504040204" pitchFamily="34" charset="0"/>
                          <a:ea typeface="Verdana" panose="020B0604030504040204" pitchFamily="34" charset="0"/>
                          <a:cs typeface="Cambria" panose="02040503050406030204" pitchFamily="18" charset="0"/>
                        </a:rPr>
                        <a:t> </a:t>
                      </a:r>
                      <a:endParaRPr kumimoji="0" lang="nl-NL" altLang="nl-NL" sz="1000" b="0" i="0" u="none" strike="noStrike" cap="none" normalizeH="0" baseline="0" dirty="0">
                        <a:ln>
                          <a:noFill/>
                        </a:ln>
                        <a:solidFill>
                          <a:srgbClr val="000000"/>
                        </a:solidFill>
                        <a:effectLst/>
                        <a:latin typeface="Cambria" panose="02040503050406030204" pitchFamily="18" charset="0"/>
                        <a:ea typeface="Verdana" panose="020B0604030504040204" pitchFamily="34" charset="0"/>
                        <a:cs typeface="Cambria" panose="02040503050406030204" pitchFamily="18" charset="0"/>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653668768"/>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rgbClr val="D9D9D9"/>
        </a:solidFill>
        <a:effectLst/>
      </p:bgPr>
    </p:bg>
    <p:spTree>
      <p:nvGrpSpPr>
        <p:cNvPr id="1" name=""/>
        <p:cNvGrpSpPr/>
        <p:nvPr/>
      </p:nvGrpSpPr>
      <p:grpSpPr>
        <a:xfrm>
          <a:off x="0" y="0"/>
          <a:ext cx="0" cy="0"/>
          <a:chOff x="0" y="0"/>
          <a:chExt cx="0" cy="0"/>
        </a:xfrm>
      </p:grpSpPr>
      <p:sp>
        <p:nvSpPr>
          <p:cNvPr id="16387" name="Tijdelijke aanduiding voor inhoud 2">
            <a:extLst>
              <a:ext uri="{FF2B5EF4-FFF2-40B4-BE49-F238E27FC236}">
                <a16:creationId xmlns:a16="http://schemas.microsoft.com/office/drawing/2014/main" id="{F77601B4-64AF-4E94-B154-C347DE6F51BB}"/>
              </a:ext>
            </a:extLst>
          </p:cNvPr>
          <p:cNvSpPr>
            <a:spLocks noGrp="1"/>
          </p:cNvSpPr>
          <p:nvPr>
            <p:ph idx="1"/>
          </p:nvPr>
        </p:nvSpPr>
        <p:spPr>
          <a:xfrm>
            <a:off x="1981200" y="2007031"/>
            <a:ext cx="8229600" cy="4119132"/>
          </a:xfrm>
        </p:spPr>
        <p:txBody>
          <a:bodyPr/>
          <a:lstStyle/>
          <a:p>
            <a:pPr marL="457200" indent="-457200">
              <a:lnSpc>
                <a:spcPct val="200000"/>
              </a:lnSpc>
              <a:buFont typeface="+mj-lt"/>
              <a:buAutoNum type="alphaUcPeriod"/>
              <a:defRPr/>
            </a:pPr>
            <a:r>
              <a:rPr lang="nl-NL" dirty="0">
                <a:solidFill>
                  <a:prstClr val="black"/>
                </a:solidFill>
              </a:rPr>
              <a:t>Wat komt er op hoofdlijnen in de Handreiking? </a:t>
            </a:r>
          </a:p>
          <a:p>
            <a:pPr marL="457200" indent="-457200">
              <a:lnSpc>
                <a:spcPct val="200000"/>
              </a:lnSpc>
              <a:buFont typeface="+mj-lt"/>
              <a:buAutoNum type="alphaUcPeriod"/>
              <a:defRPr/>
            </a:pPr>
            <a:r>
              <a:rPr lang="nl-NL" b="1" dirty="0">
                <a:solidFill>
                  <a:prstClr val="black"/>
                </a:solidFill>
              </a:rPr>
              <a:t>Voortraject, huidige stand van zaken en planning</a:t>
            </a:r>
          </a:p>
          <a:p>
            <a:pPr marL="457200" indent="-457200">
              <a:lnSpc>
                <a:spcPct val="200000"/>
              </a:lnSpc>
              <a:buFont typeface="+mj-lt"/>
              <a:buAutoNum type="alphaUcPeriod"/>
              <a:defRPr/>
            </a:pPr>
            <a:r>
              <a:rPr lang="nl-NL" dirty="0">
                <a:solidFill>
                  <a:prstClr val="black"/>
                </a:solidFill>
              </a:rPr>
              <a:t>Wat zijn we aan centrale bronnen tegengekomen?</a:t>
            </a:r>
          </a:p>
          <a:p>
            <a:pPr marL="457200" indent="-457200">
              <a:lnSpc>
                <a:spcPct val="200000"/>
              </a:lnSpc>
              <a:buFont typeface="+mj-lt"/>
              <a:buAutoNum type="alphaUcPeriod"/>
              <a:defRPr/>
            </a:pPr>
            <a:r>
              <a:rPr lang="nl-NL" dirty="0">
                <a:solidFill>
                  <a:prstClr val="black"/>
                </a:solidFill>
              </a:rPr>
              <a:t>Wat komen we aan vragen tegen?</a:t>
            </a:r>
          </a:p>
          <a:p>
            <a:pPr marL="457200" indent="-457200">
              <a:buFont typeface="+mj-lt"/>
              <a:buAutoNum type="alphaUcPeriod"/>
              <a:defRPr/>
            </a:pPr>
            <a:endParaRPr lang="nl-NL" dirty="0">
              <a:solidFill>
                <a:prstClr val="black"/>
              </a:solidFill>
            </a:endParaRPr>
          </a:p>
          <a:p>
            <a:pPr marL="0" indent="0">
              <a:buNone/>
              <a:defRPr/>
            </a:pPr>
            <a:endParaRPr lang="nl-NL" dirty="0">
              <a:solidFill>
                <a:prstClr val="black"/>
              </a:solidFill>
            </a:endParaRPr>
          </a:p>
          <a:p>
            <a:pPr>
              <a:defRPr/>
            </a:pPr>
            <a:endParaRPr lang="nl-NL" dirty="0">
              <a:solidFill>
                <a:prstClr val="black"/>
              </a:solidFill>
            </a:endParaRPr>
          </a:p>
          <a:p>
            <a:pPr marL="457200" indent="-457200">
              <a:buFont typeface="Calibri" panose="020F0502020204030204" pitchFamily="34" charset="0"/>
              <a:buAutoNum type="arabicPeriod"/>
              <a:defRPr/>
            </a:pPr>
            <a:endParaRPr lang="nl-NL" altLang="nl-NL"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42652654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el 1">
            <a:extLst>
              <a:ext uri="{FF2B5EF4-FFF2-40B4-BE49-F238E27FC236}">
                <a16:creationId xmlns:a16="http://schemas.microsoft.com/office/drawing/2014/main" id="{53DA11F9-C2DD-489C-B43A-D6C54B3A9964}"/>
              </a:ext>
            </a:extLst>
          </p:cNvPr>
          <p:cNvSpPr>
            <a:spLocks noGrp="1"/>
          </p:cNvSpPr>
          <p:nvPr>
            <p:ph type="title"/>
          </p:nvPr>
        </p:nvSpPr>
        <p:spPr>
          <a:xfrm>
            <a:off x="0" y="0"/>
            <a:ext cx="8686800" cy="488195"/>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Achtergrond van de Handreiking</a:t>
            </a:r>
          </a:p>
        </p:txBody>
      </p:sp>
      <p:sp>
        <p:nvSpPr>
          <p:cNvPr id="29699" name="Tijdelijke aanduiding voor inhoud 2">
            <a:extLst>
              <a:ext uri="{FF2B5EF4-FFF2-40B4-BE49-F238E27FC236}">
                <a16:creationId xmlns:a16="http://schemas.microsoft.com/office/drawing/2014/main" id="{98B71602-CA61-493C-AFE6-CCD64A98C4E8}"/>
              </a:ext>
            </a:extLst>
          </p:cNvPr>
          <p:cNvSpPr>
            <a:spLocks noGrp="1"/>
          </p:cNvSpPr>
          <p:nvPr>
            <p:ph idx="1"/>
          </p:nvPr>
        </p:nvSpPr>
        <p:spPr>
          <a:xfrm>
            <a:off x="1168639" y="1251489"/>
            <a:ext cx="4568125" cy="4525963"/>
          </a:xfrm>
        </p:spPr>
        <p:txBody>
          <a:bodyPr/>
          <a:lstStyle/>
          <a:p>
            <a:pPr marL="0" indent="0">
              <a:buNone/>
            </a:pPr>
            <a:r>
              <a:rPr lang="nl-NL" altLang="nl-NL" sz="2400" dirty="0">
                <a:solidFill>
                  <a:srgbClr val="C00000"/>
                </a:solidFill>
                <a:latin typeface="Tahoma" panose="020B0604030504040204" pitchFamily="34" charset="0"/>
                <a:ea typeface="ＭＳ Ｐゴシック" panose="020B0600070205080204" pitchFamily="34" charset="-128"/>
              </a:rPr>
              <a:t>2017</a:t>
            </a:r>
            <a:r>
              <a:rPr lang="nl-NL" altLang="nl-NL" sz="2400" dirty="0">
                <a:latin typeface="Tahoma" panose="020B0604030504040204" pitchFamily="34" charset="0"/>
                <a:ea typeface="ＭＳ Ｐゴシック" panose="020B0600070205080204" pitchFamily="34" charset="-128"/>
              </a:rPr>
              <a:t> UIVO-I rapport ‘Archieffuncties’</a:t>
            </a:r>
          </a:p>
          <a:p>
            <a:pPr marL="0" indent="0">
              <a:buNone/>
            </a:pP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solidFill>
                  <a:srgbClr val="C00000"/>
                </a:solidFill>
                <a:latin typeface="Tahoma" panose="020B0604030504040204" pitchFamily="34" charset="0"/>
                <a:ea typeface="ＭＳ Ｐゴシック" panose="020B0600070205080204" pitchFamily="34" charset="-128"/>
              </a:rPr>
              <a:t>2018</a:t>
            </a:r>
            <a:r>
              <a:rPr lang="nl-NL" altLang="nl-NL" sz="2400" dirty="0">
                <a:latin typeface="Tahoma" panose="020B0604030504040204" pitchFamily="34" charset="0"/>
                <a:ea typeface="ＭＳ Ｐゴシック" panose="020B0600070205080204" pitchFamily="34" charset="-128"/>
              </a:rPr>
              <a:t> PIKO en zorg vanuit VNG Adviescommissie Archieven</a:t>
            </a:r>
          </a:p>
          <a:p>
            <a:pPr marL="0" indent="0">
              <a:buNone/>
            </a:pP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solidFill>
                  <a:srgbClr val="C00000"/>
                </a:solidFill>
                <a:latin typeface="Tahoma" panose="020B0604030504040204" pitchFamily="34" charset="0"/>
                <a:ea typeface="ＭＳ Ｐゴシック" panose="020B0600070205080204" pitchFamily="34" charset="-128"/>
              </a:rPr>
              <a:t>2019</a:t>
            </a:r>
            <a:r>
              <a:rPr lang="nl-NL" altLang="nl-NL" sz="2400" dirty="0">
                <a:latin typeface="Tahoma" panose="020B0604030504040204" pitchFamily="34" charset="0"/>
                <a:ea typeface="ＭＳ Ｐゴシック" panose="020B0600070205080204" pitchFamily="34" charset="-128"/>
              </a:rPr>
              <a:t> plan project Handreiking van VNG, IPO en UvW</a:t>
            </a:r>
          </a:p>
          <a:p>
            <a:pPr marL="0" indent="0">
              <a:buNone/>
            </a:pP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solidFill>
                  <a:srgbClr val="C00000"/>
                </a:solidFill>
                <a:latin typeface="Tahoma" panose="020B0604030504040204" pitchFamily="34" charset="0"/>
                <a:ea typeface="ＭＳ Ｐゴシック" panose="020B0600070205080204" pitchFamily="34" charset="-128"/>
              </a:rPr>
              <a:t>2020</a:t>
            </a:r>
            <a:r>
              <a:rPr lang="nl-NL" altLang="nl-NL" sz="2400" dirty="0">
                <a:latin typeface="Tahoma" panose="020B0604030504040204" pitchFamily="34" charset="0"/>
                <a:ea typeface="ＭＳ Ｐゴシック" panose="020B0600070205080204" pitchFamily="34" charset="-128"/>
              </a:rPr>
              <a:t> uitvoering Handreiking</a:t>
            </a:r>
          </a:p>
        </p:txBody>
      </p:sp>
      <p:pic>
        <p:nvPicPr>
          <p:cNvPr id="3" name="Afbeelding 2" descr="Afbeelding met schermafbeelding&#10;&#10;Automatisch gegenereerde beschrijving">
            <a:extLst>
              <a:ext uri="{FF2B5EF4-FFF2-40B4-BE49-F238E27FC236}">
                <a16:creationId xmlns:a16="http://schemas.microsoft.com/office/drawing/2014/main" id="{646FBCB5-7992-4BA0-9CD4-1B4AFF0BD8F6}"/>
              </a:ext>
            </a:extLst>
          </p:cNvPr>
          <p:cNvPicPr>
            <a:picLocks noChangeAspect="1"/>
          </p:cNvPicPr>
          <p:nvPr/>
        </p:nvPicPr>
        <p:blipFill>
          <a:blip r:embed="rId2"/>
          <a:stretch>
            <a:fillRect/>
          </a:stretch>
        </p:blipFill>
        <p:spPr>
          <a:xfrm>
            <a:off x="6722572" y="471644"/>
            <a:ext cx="4128600" cy="5849257"/>
          </a:xfrm>
          <a:prstGeom prst="rect">
            <a:avLst/>
          </a:prstGeom>
          <a:ln>
            <a:solidFill>
              <a:schemeClr val="tx1"/>
            </a:solidFill>
          </a:ln>
        </p:spPr>
      </p:pic>
      <p:sp>
        <p:nvSpPr>
          <p:cNvPr id="5" name="Tekstvak 4">
            <a:extLst>
              <a:ext uri="{FF2B5EF4-FFF2-40B4-BE49-F238E27FC236}">
                <a16:creationId xmlns:a16="http://schemas.microsoft.com/office/drawing/2014/main" id="{3AFAE461-07BF-4754-B457-CB422BFABB8D}"/>
              </a:ext>
            </a:extLst>
          </p:cNvPr>
          <p:cNvSpPr txBox="1"/>
          <p:nvPr/>
        </p:nvSpPr>
        <p:spPr>
          <a:xfrm>
            <a:off x="-44390" y="6676008"/>
            <a:ext cx="12192000" cy="215444"/>
          </a:xfrm>
          <a:prstGeom prst="rect">
            <a:avLst/>
          </a:prstGeom>
          <a:noFill/>
        </p:spPr>
        <p:txBody>
          <a:bodyPr wrap="square" rtlCol="0">
            <a:spAutoFit/>
          </a:bodyPr>
          <a:lstStyle/>
          <a:p>
            <a:r>
              <a:rPr lang="nl-NL" sz="800" dirty="0"/>
              <a:t>Bron: </a:t>
            </a:r>
            <a:r>
              <a:rPr lang="nl-NL" sz="800" i="1" dirty="0"/>
              <a:t>Aan de slag</a:t>
            </a:r>
            <a:r>
              <a:rPr lang="nl-NL" sz="800" dirty="0"/>
              <a:t>, pagina Ketenprocessen UIVO-I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Effect transition="in" filter="fade">
                                      <p:cBhvr>
                                        <p:cTn id="7" dur="1000"/>
                                        <p:tgtEl>
                                          <p:spTgt spid="29699">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9699">
                                            <p:txEl>
                                              <p:pRg st="2" end="2"/>
                                            </p:txEl>
                                          </p:spTgt>
                                        </p:tgtEl>
                                        <p:attrNameLst>
                                          <p:attrName>style.visibility</p:attrName>
                                        </p:attrNameLst>
                                      </p:cBhvr>
                                      <p:to>
                                        <p:strVal val="visible"/>
                                      </p:to>
                                    </p:set>
                                    <p:animEffect transition="in" filter="fade">
                                      <p:cBhvr>
                                        <p:cTn id="11" dur="1000"/>
                                        <p:tgtEl>
                                          <p:spTgt spid="29699">
                                            <p:txEl>
                                              <p:pRg st="2" end="2"/>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29699">
                                            <p:txEl>
                                              <p:pRg st="4" end="4"/>
                                            </p:txEl>
                                          </p:spTgt>
                                        </p:tgtEl>
                                        <p:attrNameLst>
                                          <p:attrName>style.visibility</p:attrName>
                                        </p:attrNameLst>
                                      </p:cBhvr>
                                      <p:to>
                                        <p:strVal val="visible"/>
                                      </p:to>
                                    </p:set>
                                    <p:animEffect transition="in" filter="fade">
                                      <p:cBhvr>
                                        <p:cTn id="15" dur="1000"/>
                                        <p:tgtEl>
                                          <p:spTgt spid="29699">
                                            <p:txEl>
                                              <p:pRg st="4" end="4"/>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29699">
                                            <p:txEl>
                                              <p:pRg st="6" end="6"/>
                                            </p:txEl>
                                          </p:spTgt>
                                        </p:tgtEl>
                                        <p:attrNameLst>
                                          <p:attrName>style.visibility</p:attrName>
                                        </p:attrNameLst>
                                      </p:cBhvr>
                                      <p:to>
                                        <p:strVal val="visible"/>
                                      </p:to>
                                    </p:set>
                                    <p:animEffect transition="in" filter="fade">
                                      <p:cBhvr>
                                        <p:cTn id="19" dur="1000"/>
                                        <p:tgtEl>
                                          <p:spTgt spid="2969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17825" y="470304"/>
            <a:ext cx="1505418" cy="1138472"/>
          </a:xfrm>
          <a:prstGeom prst="rect">
            <a:avLst/>
          </a:prstGeom>
        </p:spPr>
      </p:pic>
      <p:pic>
        <p:nvPicPr>
          <p:cNvPr id="6" name="Afbeelding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55182" y="1939408"/>
            <a:ext cx="1616434" cy="939992"/>
          </a:xfrm>
          <a:prstGeom prst="rect">
            <a:avLst/>
          </a:prstGeom>
        </p:spPr>
      </p:pic>
      <p:pic>
        <p:nvPicPr>
          <p:cNvPr id="9" name="Afbeelding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61962" y="3961372"/>
            <a:ext cx="1124440" cy="1126209"/>
          </a:xfrm>
          <a:prstGeom prst="rect">
            <a:avLst/>
          </a:prstGeom>
        </p:spPr>
      </p:pic>
      <p:pic>
        <p:nvPicPr>
          <p:cNvPr id="4" name="Afbeelding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10029" y="5578093"/>
            <a:ext cx="1063150" cy="1063150"/>
          </a:xfrm>
          <a:prstGeom prst="rect">
            <a:avLst/>
          </a:prstGeom>
        </p:spPr>
      </p:pic>
      <p:pic>
        <p:nvPicPr>
          <p:cNvPr id="14" name="Afbeelding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44285" y="4088662"/>
            <a:ext cx="3050519" cy="828945"/>
          </a:xfrm>
          <a:prstGeom prst="rect">
            <a:avLst/>
          </a:prstGeom>
        </p:spPr>
      </p:pic>
      <p:cxnSp>
        <p:nvCxnSpPr>
          <p:cNvPr id="29" name="Rechte verbindingslijn 28"/>
          <p:cNvCxnSpPr>
            <a:cxnSpLocks/>
          </p:cNvCxnSpPr>
          <p:nvPr/>
        </p:nvCxnSpPr>
        <p:spPr>
          <a:xfrm flipH="1">
            <a:off x="5641604" y="1608777"/>
            <a:ext cx="55688" cy="3831325"/>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2" name="Rechte verbindingslijn 31"/>
          <p:cNvCxnSpPr>
            <a:cxnSpLocks/>
          </p:cNvCxnSpPr>
          <p:nvPr/>
        </p:nvCxnSpPr>
        <p:spPr>
          <a:xfrm flipV="1">
            <a:off x="3597762" y="1608777"/>
            <a:ext cx="2043842" cy="2667831"/>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6" name="Rechte verbindingslijn 35"/>
          <p:cNvCxnSpPr>
            <a:cxnSpLocks/>
          </p:cNvCxnSpPr>
          <p:nvPr/>
        </p:nvCxnSpPr>
        <p:spPr>
          <a:xfrm flipV="1">
            <a:off x="3486403" y="1331090"/>
            <a:ext cx="1475735" cy="775503"/>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9" name="Rechte verbindingslijn 38"/>
          <p:cNvCxnSpPr>
            <a:cxnSpLocks/>
          </p:cNvCxnSpPr>
          <p:nvPr/>
        </p:nvCxnSpPr>
        <p:spPr>
          <a:xfrm flipH="1" flipV="1">
            <a:off x="6173180" y="1608776"/>
            <a:ext cx="1209757" cy="2550254"/>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1" name="Rechte verbindingslijn 40"/>
          <p:cNvCxnSpPr>
            <a:cxnSpLocks/>
          </p:cNvCxnSpPr>
          <p:nvPr/>
        </p:nvCxnSpPr>
        <p:spPr>
          <a:xfrm flipV="1">
            <a:off x="3518979" y="2384280"/>
            <a:ext cx="4100569" cy="37197"/>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sp>
        <p:nvSpPr>
          <p:cNvPr id="21" name="Titel 1">
            <a:extLst>
              <a:ext uri="{FF2B5EF4-FFF2-40B4-BE49-F238E27FC236}">
                <a16:creationId xmlns:a16="http://schemas.microsoft.com/office/drawing/2014/main" id="{7EA751A8-C132-4FF8-882C-DBDEBB49EE10}"/>
              </a:ext>
            </a:extLst>
          </p:cNvPr>
          <p:cNvSpPr txBox="1">
            <a:spLocks/>
          </p:cNvSpPr>
          <p:nvPr/>
        </p:nvSpPr>
        <p:spPr bwMode="auto">
          <a:xfrm>
            <a:off x="35296" y="24894"/>
            <a:ext cx="82296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Veldwerk: doel, beperkingen coronavirus en alternatief</a:t>
            </a:r>
          </a:p>
        </p:txBody>
      </p:sp>
      <p:pic>
        <p:nvPicPr>
          <p:cNvPr id="3" name="Afbeelding 2">
            <a:extLst>
              <a:ext uri="{FF2B5EF4-FFF2-40B4-BE49-F238E27FC236}">
                <a16:creationId xmlns:a16="http://schemas.microsoft.com/office/drawing/2014/main" id="{EEF3D419-3F17-4C07-B929-BD5B54767327}"/>
              </a:ext>
            </a:extLst>
          </p:cNvPr>
          <p:cNvPicPr>
            <a:picLocks noChangeAspect="1"/>
          </p:cNvPicPr>
          <p:nvPr/>
        </p:nvPicPr>
        <p:blipFill>
          <a:blip r:embed="rId7"/>
          <a:stretch>
            <a:fillRect/>
          </a:stretch>
        </p:blipFill>
        <p:spPr>
          <a:xfrm>
            <a:off x="7675235" y="1820432"/>
            <a:ext cx="1868684" cy="948908"/>
          </a:xfrm>
          <a:prstGeom prst="rect">
            <a:avLst/>
          </a:prstGeom>
        </p:spPr>
      </p:pic>
      <p:cxnSp>
        <p:nvCxnSpPr>
          <p:cNvPr id="23" name="Rechte verbindingslijn 22"/>
          <p:cNvCxnSpPr>
            <a:cxnSpLocks/>
          </p:cNvCxnSpPr>
          <p:nvPr/>
        </p:nvCxnSpPr>
        <p:spPr>
          <a:xfrm>
            <a:off x="6523243" y="1406470"/>
            <a:ext cx="1144036" cy="630864"/>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5" name="Rechte verbindingslijn 34">
            <a:extLst>
              <a:ext uri="{FF2B5EF4-FFF2-40B4-BE49-F238E27FC236}">
                <a16:creationId xmlns:a16="http://schemas.microsoft.com/office/drawing/2014/main" id="{4401749D-FD65-4A84-9EC7-0FC68E824DAB}"/>
              </a:ext>
            </a:extLst>
          </p:cNvPr>
          <p:cNvCxnSpPr>
            <a:cxnSpLocks/>
          </p:cNvCxnSpPr>
          <p:nvPr/>
        </p:nvCxnSpPr>
        <p:spPr>
          <a:xfrm flipH="1" flipV="1">
            <a:off x="3671617" y="2879401"/>
            <a:ext cx="3557504" cy="1397207"/>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8" name="Rechte verbindingslijn 37">
            <a:extLst>
              <a:ext uri="{FF2B5EF4-FFF2-40B4-BE49-F238E27FC236}">
                <a16:creationId xmlns:a16="http://schemas.microsoft.com/office/drawing/2014/main" id="{A71D11E2-08B9-415E-B90B-458E9A2098C1}"/>
              </a:ext>
            </a:extLst>
          </p:cNvPr>
          <p:cNvCxnSpPr>
            <a:cxnSpLocks/>
          </p:cNvCxnSpPr>
          <p:nvPr/>
        </p:nvCxnSpPr>
        <p:spPr>
          <a:xfrm flipH="1" flipV="1">
            <a:off x="3331277" y="2926573"/>
            <a:ext cx="2196000" cy="2513529"/>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0" name="Rechte verbindingslijn 39">
            <a:extLst>
              <a:ext uri="{FF2B5EF4-FFF2-40B4-BE49-F238E27FC236}">
                <a16:creationId xmlns:a16="http://schemas.microsoft.com/office/drawing/2014/main" id="{FEAE15FF-B88E-4EC8-9873-9D1324ABB5DB}"/>
              </a:ext>
            </a:extLst>
          </p:cNvPr>
          <p:cNvCxnSpPr>
            <a:cxnSpLocks/>
          </p:cNvCxnSpPr>
          <p:nvPr/>
        </p:nvCxnSpPr>
        <p:spPr>
          <a:xfrm>
            <a:off x="3282367" y="5028655"/>
            <a:ext cx="1735458" cy="549439"/>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3" name="Rechte verbindingslijn 42">
            <a:extLst>
              <a:ext uri="{FF2B5EF4-FFF2-40B4-BE49-F238E27FC236}">
                <a16:creationId xmlns:a16="http://schemas.microsoft.com/office/drawing/2014/main" id="{9A6B253F-85B1-4B62-B4FF-2F11FF8C775F}"/>
              </a:ext>
            </a:extLst>
          </p:cNvPr>
          <p:cNvCxnSpPr>
            <a:cxnSpLocks/>
          </p:cNvCxnSpPr>
          <p:nvPr/>
        </p:nvCxnSpPr>
        <p:spPr>
          <a:xfrm>
            <a:off x="2863400" y="2937275"/>
            <a:ext cx="60783" cy="917096"/>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7" name="Rechte verbindingslijn 46">
            <a:extLst>
              <a:ext uri="{FF2B5EF4-FFF2-40B4-BE49-F238E27FC236}">
                <a16:creationId xmlns:a16="http://schemas.microsoft.com/office/drawing/2014/main" id="{29E8EEA2-D6CD-4F42-BA63-F08464EBECC2}"/>
              </a:ext>
            </a:extLst>
          </p:cNvPr>
          <p:cNvCxnSpPr>
            <a:cxnSpLocks/>
          </p:cNvCxnSpPr>
          <p:nvPr/>
        </p:nvCxnSpPr>
        <p:spPr>
          <a:xfrm flipH="1">
            <a:off x="6265384" y="4827111"/>
            <a:ext cx="1117553" cy="888974"/>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sp>
        <p:nvSpPr>
          <p:cNvPr id="51" name="Ovaal 50">
            <a:extLst>
              <a:ext uri="{FF2B5EF4-FFF2-40B4-BE49-F238E27FC236}">
                <a16:creationId xmlns:a16="http://schemas.microsoft.com/office/drawing/2014/main" id="{EF395B36-264C-4520-8720-69CBB058225E}"/>
              </a:ext>
            </a:extLst>
          </p:cNvPr>
          <p:cNvSpPr/>
          <p:nvPr/>
        </p:nvSpPr>
        <p:spPr>
          <a:xfrm rot="20552652">
            <a:off x="2533437" y="818306"/>
            <a:ext cx="5856444" cy="5401709"/>
          </a:xfrm>
          <a:prstGeom prst="ellipse">
            <a:avLst/>
          </a:prstGeom>
          <a:solidFill>
            <a:schemeClr val="tx2">
              <a:lumMod val="20000"/>
              <a:lumOff val="80000"/>
              <a:alpha val="3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1500" dirty="0">
                <a:solidFill>
                  <a:schemeClr val="lt1">
                    <a:alpha val="60000"/>
                  </a:schemeClr>
                </a:solidFill>
                <a:latin typeface="Arial Black" panose="020B0A04020102020204" pitchFamily="34" charset="0"/>
              </a:rPr>
              <a:t>DSO</a:t>
            </a:r>
          </a:p>
        </p:txBody>
      </p:sp>
    </p:spTree>
    <p:extLst>
      <p:ext uri="{BB962C8B-B14F-4D97-AF65-F5344CB8AC3E}">
        <p14:creationId xmlns:p14="http://schemas.microsoft.com/office/powerpoint/2010/main" val="3546013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arn(outVertical)">
                                      <p:cBhvr>
                                        <p:cTn id="7" dur="1000"/>
                                        <p:tgtEl>
                                          <p:spTgt spid="40"/>
                                        </p:tgtEl>
                                      </p:cBhvr>
                                    </p:animEffect>
                                  </p:childTnLst>
                                </p:cTn>
                              </p:par>
                              <p:par>
                                <p:cTn id="8" presetID="16" presetClass="entr" presetSubtype="37" fill="hold"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barn(outVertical)">
                                      <p:cBhvr>
                                        <p:cTn id="10" dur="1000"/>
                                        <p:tgtEl>
                                          <p:spTgt spid="32"/>
                                        </p:tgtEl>
                                      </p:cBhvr>
                                    </p:animEffect>
                                  </p:childTnLst>
                                </p:cTn>
                              </p:par>
                              <p:par>
                                <p:cTn id="11" presetID="16" presetClass="entr" presetSubtype="37" fill="hold" nodeType="withEffect">
                                  <p:stCondLst>
                                    <p:cond delay="0"/>
                                  </p:stCondLst>
                                  <p:childTnLst>
                                    <p:set>
                                      <p:cBhvr>
                                        <p:cTn id="12" dur="1" fill="hold">
                                          <p:stCondLst>
                                            <p:cond delay="0"/>
                                          </p:stCondLst>
                                        </p:cTn>
                                        <p:tgtEl>
                                          <p:spTgt spid="43"/>
                                        </p:tgtEl>
                                        <p:attrNameLst>
                                          <p:attrName>style.visibility</p:attrName>
                                        </p:attrNameLst>
                                      </p:cBhvr>
                                      <p:to>
                                        <p:strVal val="visible"/>
                                      </p:to>
                                    </p:set>
                                    <p:animEffect transition="in" filter="barn(outVertical)">
                                      <p:cBhvr>
                                        <p:cTn id="13" dur="1000"/>
                                        <p:tgtEl>
                                          <p:spTgt spid="43"/>
                                        </p:tgtEl>
                                      </p:cBhvr>
                                    </p:animEffect>
                                  </p:childTnLst>
                                </p:cTn>
                              </p:par>
                              <p:par>
                                <p:cTn id="14" presetID="16" presetClass="entr" presetSubtype="37" fill="hold" nodeType="with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barn(outVertical)">
                                      <p:cBhvr>
                                        <p:cTn id="16" dur="1000"/>
                                        <p:tgtEl>
                                          <p:spTgt spid="38"/>
                                        </p:tgtEl>
                                      </p:cBhvr>
                                    </p:animEffect>
                                  </p:childTnLst>
                                </p:cTn>
                              </p:par>
                              <p:par>
                                <p:cTn id="17" presetID="16" presetClass="entr" presetSubtype="37" fill="hold" nodeType="with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barn(outVertical)">
                                      <p:cBhvr>
                                        <p:cTn id="19" dur="1000"/>
                                        <p:tgtEl>
                                          <p:spTgt spid="35"/>
                                        </p:tgtEl>
                                      </p:cBhvr>
                                    </p:animEffect>
                                  </p:childTnLst>
                                </p:cTn>
                              </p:par>
                              <p:par>
                                <p:cTn id="20" presetID="16" presetClass="entr" presetSubtype="37" fill="hold" nodeType="withEffect">
                                  <p:stCondLst>
                                    <p:cond delay="0"/>
                                  </p:stCondLst>
                                  <p:childTnLst>
                                    <p:set>
                                      <p:cBhvr>
                                        <p:cTn id="21" dur="1" fill="hold">
                                          <p:stCondLst>
                                            <p:cond delay="0"/>
                                          </p:stCondLst>
                                        </p:cTn>
                                        <p:tgtEl>
                                          <p:spTgt spid="47"/>
                                        </p:tgtEl>
                                        <p:attrNameLst>
                                          <p:attrName>style.visibility</p:attrName>
                                        </p:attrNameLst>
                                      </p:cBhvr>
                                      <p:to>
                                        <p:strVal val="visible"/>
                                      </p:to>
                                    </p:set>
                                    <p:animEffect transition="in" filter="barn(outVertical)">
                                      <p:cBhvr>
                                        <p:cTn id="22" dur="1000"/>
                                        <p:tgtEl>
                                          <p:spTgt spid="47"/>
                                        </p:tgtEl>
                                      </p:cBhvr>
                                    </p:animEffect>
                                  </p:childTnLst>
                                </p:cTn>
                              </p:par>
                              <p:par>
                                <p:cTn id="23" presetID="16" presetClass="entr" presetSubtype="37" fill="hold" nodeType="with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barn(outVertical)">
                                      <p:cBhvr>
                                        <p:cTn id="25" dur="1000"/>
                                        <p:tgtEl>
                                          <p:spTgt spid="39"/>
                                        </p:tgtEl>
                                      </p:cBhvr>
                                    </p:animEffect>
                                  </p:childTnLst>
                                </p:cTn>
                              </p:par>
                              <p:par>
                                <p:cTn id="26" presetID="16" presetClass="entr" presetSubtype="37" fill="hold" nodeType="withEffect">
                                  <p:stCondLst>
                                    <p:cond delay="0"/>
                                  </p:stCondLst>
                                  <p:childTnLst>
                                    <p:set>
                                      <p:cBhvr>
                                        <p:cTn id="27" dur="1" fill="hold">
                                          <p:stCondLst>
                                            <p:cond delay="0"/>
                                          </p:stCondLst>
                                        </p:cTn>
                                        <p:tgtEl>
                                          <p:spTgt spid="41"/>
                                        </p:tgtEl>
                                        <p:attrNameLst>
                                          <p:attrName>style.visibility</p:attrName>
                                        </p:attrNameLst>
                                      </p:cBhvr>
                                      <p:to>
                                        <p:strVal val="visible"/>
                                      </p:to>
                                    </p:set>
                                    <p:animEffect transition="in" filter="barn(outVertical)">
                                      <p:cBhvr>
                                        <p:cTn id="28" dur="1000"/>
                                        <p:tgtEl>
                                          <p:spTgt spid="41"/>
                                        </p:tgtEl>
                                      </p:cBhvr>
                                    </p:animEffect>
                                  </p:childTnLst>
                                </p:cTn>
                              </p:par>
                              <p:par>
                                <p:cTn id="29" presetID="16" presetClass="entr" presetSubtype="42" fill="hold" nodeType="with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barn(outHorizontal)">
                                      <p:cBhvr>
                                        <p:cTn id="31" dur="1000"/>
                                        <p:tgtEl>
                                          <p:spTgt spid="29"/>
                                        </p:tgtEl>
                                      </p:cBhvr>
                                    </p:animEffect>
                                  </p:childTnLst>
                                </p:cTn>
                              </p:par>
                              <p:par>
                                <p:cTn id="32" presetID="16" presetClass="entr" presetSubtype="37" fill="hold" nodeType="with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barn(outVertical)">
                                      <p:cBhvr>
                                        <p:cTn id="34" dur="1000"/>
                                        <p:tgtEl>
                                          <p:spTgt spid="36"/>
                                        </p:tgtEl>
                                      </p:cBhvr>
                                    </p:animEffect>
                                  </p:childTnLst>
                                </p:cTn>
                              </p:par>
                              <p:par>
                                <p:cTn id="35" presetID="16" presetClass="entr" presetSubtype="37"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barn(outVertical)">
                                      <p:cBhvr>
                                        <p:cTn id="37" dur="10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32" fill="hold" grpId="0" nodeType="clickEffect">
                                  <p:stCondLst>
                                    <p:cond delay="0"/>
                                  </p:stCondLst>
                                  <p:childTnLst>
                                    <p:set>
                                      <p:cBhvr>
                                        <p:cTn id="41" dur="1" fill="hold">
                                          <p:stCondLst>
                                            <p:cond delay="0"/>
                                          </p:stCondLst>
                                        </p:cTn>
                                        <p:tgtEl>
                                          <p:spTgt spid="51"/>
                                        </p:tgtEl>
                                        <p:attrNameLst>
                                          <p:attrName>style.visibility</p:attrName>
                                        </p:attrNameLst>
                                      </p:cBhvr>
                                      <p:to>
                                        <p:strVal val="visible"/>
                                      </p:to>
                                    </p:set>
                                    <p:animEffect transition="in" filter="circle(out)">
                                      <p:cBhvr>
                                        <p:cTn id="42" dur="20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0" y="0"/>
            <a:ext cx="10493406" cy="457199"/>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Aanpak voor de Handreiking, huidige planning en corona-maatregelen</a:t>
            </a:r>
          </a:p>
        </p:txBody>
      </p:sp>
      <p:sp>
        <p:nvSpPr>
          <p:cNvPr id="69635" name="Tijdelijke aanduiding voor inhoud 2">
            <a:extLst>
              <a:ext uri="{FF2B5EF4-FFF2-40B4-BE49-F238E27FC236}">
                <a16:creationId xmlns:a16="http://schemas.microsoft.com/office/drawing/2014/main" id="{B713B058-B5D9-4D81-B042-5D39FF744B1F}"/>
              </a:ext>
            </a:extLst>
          </p:cNvPr>
          <p:cNvSpPr>
            <a:spLocks noGrp="1"/>
          </p:cNvSpPr>
          <p:nvPr>
            <p:ph idx="1"/>
          </p:nvPr>
        </p:nvSpPr>
        <p:spPr>
          <a:xfrm>
            <a:off x="1145220" y="922150"/>
            <a:ext cx="9166320" cy="5204014"/>
          </a:xfrm>
        </p:spPr>
        <p:txBody>
          <a:bodyPr/>
          <a:lstStyle/>
          <a:p>
            <a:pPr marL="0" indent="0">
              <a:buNone/>
            </a:pPr>
            <a:r>
              <a:rPr lang="nl-NL" altLang="nl-NL" dirty="0">
                <a:solidFill>
                  <a:srgbClr val="E11E2D"/>
                </a:solidFill>
                <a:latin typeface="Tahoma" panose="020B0604030504040204" pitchFamily="34" charset="0"/>
                <a:ea typeface="ＭＳ Ｐゴシック" panose="020B0600070205080204" pitchFamily="34" charset="-128"/>
              </a:rPr>
              <a:t>maart-september 2020</a:t>
            </a:r>
          </a:p>
          <a:p>
            <a:pPr marL="0" indent="0">
              <a:buNone/>
            </a:pPr>
            <a:r>
              <a:rPr lang="nl-NL" altLang="nl-NL" dirty="0">
                <a:latin typeface="Tahoma" panose="020B0604030504040204" pitchFamily="34" charset="0"/>
                <a:ea typeface="ＭＳ Ｐゴシック" panose="020B0600070205080204" pitchFamily="34" charset="-128"/>
              </a:rPr>
              <a:t>Bronnen programma Aan de Slag e.a., gesprekken met experts</a:t>
            </a:r>
          </a:p>
          <a:p>
            <a:pPr marL="0" indent="0">
              <a:buNone/>
            </a:pPr>
            <a:r>
              <a:rPr lang="nl-NL" altLang="nl-NL" dirty="0">
                <a:latin typeface="Tahoma" panose="020B0604030504040204" pitchFamily="34" charset="0"/>
                <a:ea typeface="ＭＳ Ｐゴシック" panose="020B0600070205080204" pitchFamily="34" charset="-128"/>
              </a:rPr>
              <a:t>Opzet Handreiking en checklist, vaststelling Stuurgroep</a:t>
            </a:r>
          </a:p>
          <a:p>
            <a:pPr marL="0" indent="0">
              <a:buNone/>
            </a:pPr>
            <a:endParaRPr lang="nl-NL" altLang="nl-NL" dirty="0">
              <a:latin typeface="Tahoma" panose="020B0604030504040204" pitchFamily="34" charset="0"/>
              <a:ea typeface="ＭＳ Ｐゴシック" panose="020B0600070205080204" pitchFamily="34" charset="-128"/>
            </a:endParaRPr>
          </a:p>
          <a:p>
            <a:pPr marL="0" indent="0">
              <a:buNone/>
            </a:pPr>
            <a:r>
              <a:rPr lang="nl-NL" altLang="nl-NL" dirty="0">
                <a:solidFill>
                  <a:srgbClr val="E11E2D"/>
                </a:solidFill>
                <a:latin typeface="Tahoma" panose="020B0604030504040204" pitchFamily="34" charset="0"/>
                <a:ea typeface="ＭＳ Ｐゴシック" panose="020B0600070205080204" pitchFamily="34" charset="-128"/>
              </a:rPr>
              <a:t>november 2020 - januari 2021 </a:t>
            </a:r>
            <a:endParaRPr lang="nl-NL" altLang="nl-NL" dirty="0">
              <a:latin typeface="Tahoma" panose="020B0604030504040204" pitchFamily="34" charset="0"/>
              <a:ea typeface="ＭＳ Ｐゴシック" panose="020B0600070205080204" pitchFamily="34" charset="-128"/>
            </a:endParaRPr>
          </a:p>
          <a:p>
            <a:pPr marL="0" indent="0">
              <a:buNone/>
            </a:pPr>
            <a:r>
              <a:rPr lang="nl-NL" altLang="nl-NL" dirty="0">
                <a:latin typeface="Tahoma" panose="020B0604030504040204" pitchFamily="34" charset="0"/>
                <a:ea typeface="ＭＳ Ｐゴシック" panose="020B0600070205080204" pitchFamily="34" charset="-128"/>
              </a:rPr>
              <a:t>Schrijf- en reviewfase Handreiking en checklist</a:t>
            </a:r>
          </a:p>
          <a:p>
            <a:pPr marL="0" indent="0">
              <a:buNone/>
            </a:pPr>
            <a:endParaRPr lang="nl-NL" altLang="nl-NL" dirty="0">
              <a:latin typeface="Tahoma" panose="020B0604030504040204" pitchFamily="34" charset="0"/>
              <a:ea typeface="ＭＳ Ｐゴシック" panose="020B0600070205080204" pitchFamily="34" charset="-128"/>
            </a:endParaRPr>
          </a:p>
          <a:p>
            <a:pPr marL="0" indent="0">
              <a:buNone/>
            </a:pPr>
            <a:r>
              <a:rPr lang="nl-NL" altLang="nl-NL" dirty="0">
                <a:solidFill>
                  <a:srgbClr val="E11E2D"/>
                </a:solidFill>
                <a:latin typeface="Tahoma" panose="020B0604030504040204" pitchFamily="34" charset="0"/>
                <a:ea typeface="ＭＳ Ｐゴシック" panose="020B0600070205080204" pitchFamily="34" charset="-128"/>
              </a:rPr>
              <a:t>maart-april 2021</a:t>
            </a:r>
          </a:p>
          <a:p>
            <a:pPr marL="0" indent="0">
              <a:buNone/>
            </a:pPr>
            <a:r>
              <a:rPr lang="nl-NL" altLang="nl-NL" dirty="0">
                <a:latin typeface="Tahoma" panose="020B0604030504040204" pitchFamily="34" charset="0"/>
                <a:ea typeface="ＭＳ Ｐゴシック" panose="020B0600070205080204" pitchFamily="34" charset="-128"/>
              </a:rPr>
              <a:t>Toetsen in Regio Utrecht (veldwerk was augustus-november 2020)</a:t>
            </a:r>
          </a:p>
          <a:p>
            <a:pPr marL="0" indent="0">
              <a:buNone/>
            </a:pPr>
            <a:endParaRPr lang="nl-NL" altLang="nl-NL" dirty="0">
              <a:latin typeface="Tahoma" panose="020B0604030504040204" pitchFamily="34" charset="0"/>
              <a:ea typeface="ＭＳ Ｐゴシック" panose="020B0600070205080204" pitchFamily="34" charset="-128"/>
            </a:endParaRPr>
          </a:p>
          <a:p>
            <a:pPr marL="0" indent="0">
              <a:buNone/>
            </a:pPr>
            <a:r>
              <a:rPr lang="nl-NL" altLang="nl-NL" dirty="0">
                <a:solidFill>
                  <a:srgbClr val="E11E2D"/>
                </a:solidFill>
                <a:latin typeface="Tahoma" panose="020B0604030504040204" pitchFamily="34" charset="0"/>
                <a:ea typeface="ＭＳ Ｐゴシック" panose="020B0600070205080204" pitchFamily="34" charset="-128"/>
              </a:rPr>
              <a:t>april-mei 2021</a:t>
            </a:r>
            <a:endParaRPr lang="nl-NL" altLang="nl-NL" dirty="0">
              <a:latin typeface="Tahoma" panose="020B0604030504040204" pitchFamily="34" charset="0"/>
              <a:ea typeface="ＭＳ Ｐゴシック" panose="020B0600070205080204" pitchFamily="34" charset="-128"/>
            </a:endParaRPr>
          </a:p>
          <a:p>
            <a:pPr marL="0" indent="0">
              <a:buNone/>
            </a:pPr>
            <a:r>
              <a:rPr lang="nl-NL" altLang="nl-NL" dirty="0">
                <a:latin typeface="Tahoma" panose="020B0604030504040204" pitchFamily="34" charset="0"/>
                <a:ea typeface="ＭＳ Ｐゴシック" panose="020B0600070205080204" pitchFamily="34" charset="-128"/>
              </a:rPr>
              <a:t>Review door Klankbordgroep van de koepelorganisaties:</a:t>
            </a:r>
          </a:p>
          <a:p>
            <a:pPr marL="0" indent="0">
              <a:buNone/>
            </a:pPr>
            <a:r>
              <a:rPr lang="nl-NL" altLang="nl-NL" dirty="0">
                <a:latin typeface="Tahoma" panose="020B0604030504040204" pitchFamily="34" charset="0"/>
                <a:ea typeface="ＭＳ Ｐゴシック" panose="020B0600070205080204" pitchFamily="34" charset="-128"/>
              </a:rPr>
              <a:t>  VNG, IPO, UvW, IFV, Omgevingsdienst NL, BRAIN, i.v.t. GGD-GHOR NL</a:t>
            </a:r>
          </a:p>
          <a:p>
            <a:pPr marL="0" indent="0">
              <a:buNone/>
            </a:pPr>
            <a:r>
              <a:rPr lang="nl-NL" altLang="nl-NL" dirty="0">
                <a:latin typeface="Tahoma" panose="020B0604030504040204" pitchFamily="34" charset="0"/>
                <a:ea typeface="ＭＳ Ｐゴシック" panose="020B0600070205080204" pitchFamily="34" charset="-128"/>
              </a:rPr>
              <a:t>Vaststelling Stuurgroep, communicatie en beheerafspraken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9635">
                                            <p:txEl>
                                              <p:pRg st="4" end="4"/>
                                            </p:txEl>
                                          </p:spTgt>
                                        </p:tgtEl>
                                        <p:attrNameLst>
                                          <p:attrName>style.visibility</p:attrName>
                                        </p:attrNameLst>
                                      </p:cBhvr>
                                      <p:to>
                                        <p:strVal val="visible"/>
                                      </p:to>
                                    </p:set>
                                    <p:animEffect transition="in" filter="fade">
                                      <p:cBhvr>
                                        <p:cTn id="7" dur="1000"/>
                                        <p:tgtEl>
                                          <p:spTgt spid="69635">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9635">
                                            <p:txEl>
                                              <p:pRg st="5" end="5"/>
                                            </p:txEl>
                                          </p:spTgt>
                                        </p:tgtEl>
                                        <p:attrNameLst>
                                          <p:attrName>style.visibility</p:attrName>
                                        </p:attrNameLst>
                                      </p:cBhvr>
                                      <p:to>
                                        <p:strVal val="visible"/>
                                      </p:to>
                                    </p:set>
                                    <p:animEffect transition="in" filter="fade">
                                      <p:cBhvr>
                                        <p:cTn id="10" dur="1000"/>
                                        <p:tgtEl>
                                          <p:spTgt spid="69635">
                                            <p:txEl>
                                              <p:pRg st="5" end="5"/>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9635">
                                            <p:txEl>
                                              <p:pRg st="7" end="7"/>
                                            </p:txEl>
                                          </p:spTgt>
                                        </p:tgtEl>
                                        <p:attrNameLst>
                                          <p:attrName>style.visibility</p:attrName>
                                        </p:attrNameLst>
                                      </p:cBhvr>
                                      <p:to>
                                        <p:strVal val="visible"/>
                                      </p:to>
                                    </p:set>
                                    <p:animEffect transition="in" filter="fade">
                                      <p:cBhvr>
                                        <p:cTn id="13" dur="1000"/>
                                        <p:tgtEl>
                                          <p:spTgt spid="69635">
                                            <p:txEl>
                                              <p:pRg st="7" end="7"/>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69635">
                                            <p:txEl>
                                              <p:pRg st="8" end="8"/>
                                            </p:txEl>
                                          </p:spTgt>
                                        </p:tgtEl>
                                        <p:attrNameLst>
                                          <p:attrName>style.visibility</p:attrName>
                                        </p:attrNameLst>
                                      </p:cBhvr>
                                      <p:to>
                                        <p:strVal val="visible"/>
                                      </p:to>
                                    </p:set>
                                    <p:animEffect transition="in" filter="fade">
                                      <p:cBhvr>
                                        <p:cTn id="16" dur="1000"/>
                                        <p:tgtEl>
                                          <p:spTgt spid="69635">
                                            <p:txEl>
                                              <p:pRg st="8" end="8"/>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69635">
                                            <p:txEl>
                                              <p:pRg st="10" end="10"/>
                                            </p:txEl>
                                          </p:spTgt>
                                        </p:tgtEl>
                                        <p:attrNameLst>
                                          <p:attrName>style.visibility</p:attrName>
                                        </p:attrNameLst>
                                      </p:cBhvr>
                                      <p:to>
                                        <p:strVal val="visible"/>
                                      </p:to>
                                    </p:set>
                                    <p:animEffect transition="in" filter="fade">
                                      <p:cBhvr>
                                        <p:cTn id="21" dur="1000"/>
                                        <p:tgtEl>
                                          <p:spTgt spid="69635">
                                            <p:txEl>
                                              <p:pRg st="10" end="10"/>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69635">
                                            <p:txEl>
                                              <p:pRg st="13" end="13"/>
                                            </p:txEl>
                                          </p:spTgt>
                                        </p:tgtEl>
                                        <p:attrNameLst>
                                          <p:attrName>style.visibility</p:attrName>
                                        </p:attrNameLst>
                                      </p:cBhvr>
                                      <p:to>
                                        <p:strVal val="visible"/>
                                      </p:to>
                                    </p:set>
                                    <p:animEffect transition="in" filter="fade">
                                      <p:cBhvr>
                                        <p:cTn id="24" dur="1000"/>
                                        <p:tgtEl>
                                          <p:spTgt spid="69635">
                                            <p:txEl>
                                              <p:pRg st="13" end="13"/>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69635">
                                            <p:txEl>
                                              <p:pRg st="11" end="11"/>
                                            </p:txEl>
                                          </p:spTgt>
                                        </p:tgtEl>
                                        <p:attrNameLst>
                                          <p:attrName>style.visibility</p:attrName>
                                        </p:attrNameLst>
                                      </p:cBhvr>
                                      <p:to>
                                        <p:strVal val="visible"/>
                                      </p:to>
                                    </p:set>
                                    <p:animEffect transition="in" filter="fade">
                                      <p:cBhvr>
                                        <p:cTn id="27" dur="1000"/>
                                        <p:tgtEl>
                                          <p:spTgt spid="69635">
                                            <p:txEl>
                                              <p:pRg st="11" end="11"/>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69635">
                                            <p:txEl>
                                              <p:pRg st="12" end="12"/>
                                            </p:txEl>
                                          </p:spTgt>
                                        </p:tgtEl>
                                        <p:attrNameLst>
                                          <p:attrName>style.visibility</p:attrName>
                                        </p:attrNameLst>
                                      </p:cBhvr>
                                      <p:to>
                                        <p:strVal val="visible"/>
                                      </p:to>
                                    </p:set>
                                    <p:animEffect transition="in" filter="fade">
                                      <p:cBhvr>
                                        <p:cTn id="30" dur="1000"/>
                                        <p:tgtEl>
                                          <p:spTgt spid="69635">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rgbClr val="D9D9D9"/>
        </a:solidFill>
        <a:effectLst/>
      </p:bgPr>
    </p:bg>
    <p:spTree>
      <p:nvGrpSpPr>
        <p:cNvPr id="1" name=""/>
        <p:cNvGrpSpPr/>
        <p:nvPr/>
      </p:nvGrpSpPr>
      <p:grpSpPr>
        <a:xfrm>
          <a:off x="0" y="0"/>
          <a:ext cx="0" cy="0"/>
          <a:chOff x="0" y="0"/>
          <a:chExt cx="0" cy="0"/>
        </a:xfrm>
      </p:grpSpPr>
      <p:sp>
        <p:nvSpPr>
          <p:cNvPr id="16387" name="Tijdelijke aanduiding voor inhoud 2">
            <a:extLst>
              <a:ext uri="{FF2B5EF4-FFF2-40B4-BE49-F238E27FC236}">
                <a16:creationId xmlns:a16="http://schemas.microsoft.com/office/drawing/2014/main" id="{F77601B4-64AF-4E94-B154-C347DE6F51BB}"/>
              </a:ext>
            </a:extLst>
          </p:cNvPr>
          <p:cNvSpPr>
            <a:spLocks noGrp="1"/>
          </p:cNvSpPr>
          <p:nvPr>
            <p:ph idx="1"/>
          </p:nvPr>
        </p:nvSpPr>
        <p:spPr>
          <a:xfrm>
            <a:off x="1981200" y="2007031"/>
            <a:ext cx="8229600" cy="4119132"/>
          </a:xfrm>
        </p:spPr>
        <p:txBody>
          <a:bodyPr/>
          <a:lstStyle/>
          <a:p>
            <a:pPr marL="457200" indent="-457200">
              <a:lnSpc>
                <a:spcPct val="200000"/>
              </a:lnSpc>
              <a:buFont typeface="+mj-lt"/>
              <a:buAutoNum type="alphaUcPeriod"/>
              <a:defRPr/>
            </a:pPr>
            <a:r>
              <a:rPr lang="nl-NL" dirty="0">
                <a:solidFill>
                  <a:prstClr val="black"/>
                </a:solidFill>
              </a:rPr>
              <a:t>Wat komt er op hoofdlijnen in de Handreiking? </a:t>
            </a:r>
          </a:p>
          <a:p>
            <a:pPr marL="457200" indent="-457200">
              <a:lnSpc>
                <a:spcPct val="200000"/>
              </a:lnSpc>
              <a:buFont typeface="+mj-lt"/>
              <a:buAutoNum type="alphaUcPeriod"/>
              <a:defRPr/>
            </a:pPr>
            <a:r>
              <a:rPr lang="nl-NL" dirty="0">
                <a:solidFill>
                  <a:prstClr val="black"/>
                </a:solidFill>
              </a:rPr>
              <a:t>Voortraject, huidige stand van zaken en planning</a:t>
            </a:r>
            <a:endParaRPr lang="nl-NL" b="1" dirty="0">
              <a:solidFill>
                <a:prstClr val="black"/>
              </a:solidFill>
            </a:endParaRPr>
          </a:p>
          <a:p>
            <a:pPr marL="457200" indent="-457200">
              <a:lnSpc>
                <a:spcPct val="200000"/>
              </a:lnSpc>
              <a:buFont typeface="+mj-lt"/>
              <a:buAutoNum type="alphaUcPeriod"/>
              <a:defRPr/>
            </a:pPr>
            <a:r>
              <a:rPr lang="nl-NL" b="1" dirty="0">
                <a:solidFill>
                  <a:prstClr val="black"/>
                </a:solidFill>
              </a:rPr>
              <a:t>Wat zijn we aan centrale bronnen tegengekomen?</a:t>
            </a:r>
          </a:p>
          <a:p>
            <a:pPr marL="457200" indent="-457200">
              <a:lnSpc>
                <a:spcPct val="200000"/>
              </a:lnSpc>
              <a:buFont typeface="+mj-lt"/>
              <a:buAutoNum type="alphaUcPeriod"/>
              <a:defRPr/>
            </a:pPr>
            <a:r>
              <a:rPr lang="nl-NL" dirty="0">
                <a:solidFill>
                  <a:prstClr val="black"/>
                </a:solidFill>
              </a:rPr>
              <a:t>Wat komen we aan vragen tegen?</a:t>
            </a:r>
          </a:p>
          <a:p>
            <a:pPr marL="457200" indent="-457200">
              <a:buFont typeface="+mj-lt"/>
              <a:buAutoNum type="alphaUcPeriod"/>
              <a:defRPr/>
            </a:pPr>
            <a:endParaRPr lang="nl-NL" dirty="0">
              <a:solidFill>
                <a:prstClr val="black"/>
              </a:solidFill>
            </a:endParaRPr>
          </a:p>
          <a:p>
            <a:pPr marL="0" indent="0">
              <a:buNone/>
              <a:defRPr/>
            </a:pPr>
            <a:endParaRPr lang="nl-NL" dirty="0">
              <a:solidFill>
                <a:prstClr val="black"/>
              </a:solidFill>
            </a:endParaRPr>
          </a:p>
          <a:p>
            <a:pPr>
              <a:defRPr/>
            </a:pPr>
            <a:endParaRPr lang="nl-NL" dirty="0">
              <a:solidFill>
                <a:prstClr val="black"/>
              </a:solidFill>
            </a:endParaRPr>
          </a:p>
          <a:p>
            <a:pPr marL="457200" indent="-457200">
              <a:buFont typeface="Calibri" panose="020F0502020204030204" pitchFamily="34" charset="0"/>
              <a:buAutoNum type="arabicPeriod"/>
              <a:defRPr/>
            </a:pPr>
            <a:endParaRPr lang="nl-NL" altLang="nl-NL"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34049180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el 1">
            <a:extLst>
              <a:ext uri="{FF2B5EF4-FFF2-40B4-BE49-F238E27FC236}">
                <a16:creationId xmlns:a16="http://schemas.microsoft.com/office/drawing/2014/main" id="{7AC4CF4D-3CDA-487C-8D79-505602F43FC2}"/>
              </a:ext>
            </a:extLst>
          </p:cNvPr>
          <p:cNvSpPr>
            <a:spLocks noGrp="1"/>
          </p:cNvSpPr>
          <p:nvPr>
            <p:ph type="title"/>
          </p:nvPr>
        </p:nvSpPr>
        <p:spPr>
          <a:xfrm>
            <a:off x="50800" y="0"/>
            <a:ext cx="11516804" cy="597786"/>
          </a:xfrm>
        </p:spPr>
        <p:txBody>
          <a:bodyPr>
            <a:normAutofit/>
          </a:bodyPr>
          <a:lstStyle/>
          <a:p>
            <a:r>
              <a:rPr lang="nl-NL" altLang="nl-NL" dirty="0" err="1">
                <a:latin typeface="Tahoma" panose="020B0604030504040204" pitchFamily="34" charset="0"/>
                <a:ea typeface="ＭＳ Ｐゴシック" panose="020B0600070205080204" pitchFamily="34" charset="-128"/>
                <a:cs typeface="Tahoma" panose="020B0604030504040204" pitchFamily="34" charset="0"/>
              </a:rPr>
              <a:t>Kaderstellend</a:t>
            </a:r>
            <a:r>
              <a:rPr lang="nl-NL" altLang="nl-NL" dirty="0">
                <a:latin typeface="Tahoma" panose="020B0604030504040204" pitchFamily="34" charset="0"/>
                <a:ea typeface="ＭＳ Ｐゴシック" panose="020B0600070205080204" pitchFamily="34" charset="-128"/>
                <a:cs typeface="Tahoma" panose="020B0604030504040204" pitchFamily="34" charset="0"/>
              </a:rPr>
              <a:t> binnen DSO: waarom, wat, hoe, waarmee?</a:t>
            </a:r>
            <a:endParaRPr lang="nl-NL" altLang="nl-NL" b="0" dirty="0">
              <a:latin typeface="Tahoma" panose="020B0604030504040204" pitchFamily="34" charset="0"/>
              <a:ea typeface="ＭＳ Ｐゴシック" panose="020B0600070205080204" pitchFamily="34" charset="-128"/>
              <a:cs typeface="Tahoma" panose="020B0604030504040204" pitchFamily="34" charset="0"/>
            </a:endParaRPr>
          </a:p>
        </p:txBody>
      </p:sp>
      <p:sp>
        <p:nvSpPr>
          <p:cNvPr id="32774" name="Tijdelijke aanduiding voor inhoud 8">
            <a:extLst>
              <a:ext uri="{FF2B5EF4-FFF2-40B4-BE49-F238E27FC236}">
                <a16:creationId xmlns:a16="http://schemas.microsoft.com/office/drawing/2014/main" id="{301B341F-CA4B-4DCD-9C32-C3A982EC94A8}"/>
              </a:ext>
            </a:extLst>
          </p:cNvPr>
          <p:cNvSpPr>
            <a:spLocks noGrp="1"/>
          </p:cNvSpPr>
          <p:nvPr>
            <p:ph idx="1"/>
          </p:nvPr>
        </p:nvSpPr>
        <p:spPr>
          <a:xfrm>
            <a:off x="862614" y="1166018"/>
            <a:ext cx="8229600" cy="4525963"/>
          </a:xfrm>
        </p:spPr>
        <p:txBody>
          <a:bodyPr/>
          <a:lstStyle/>
          <a:p>
            <a:r>
              <a:rPr lang="nl-NL" altLang="nl-NL" sz="1900" dirty="0">
                <a:latin typeface="Tahoma" panose="020B0604030504040204" pitchFamily="34" charset="0"/>
                <a:ea typeface="ＭＳ Ｐゴシック" panose="020B0600070205080204" pitchFamily="34" charset="-128"/>
              </a:rPr>
              <a:t>De uiteindelijke werking van het DSO inclusief DSO-LV is vastgelegd in </a:t>
            </a:r>
            <a:r>
              <a:rPr lang="nl-NL" altLang="nl-NL" sz="1900" b="1" dirty="0">
                <a:latin typeface="Tahoma" panose="020B0604030504040204" pitchFamily="34" charset="0"/>
                <a:ea typeface="ＭＳ Ｐゴシック" panose="020B0600070205080204" pitchFamily="34" charset="-128"/>
              </a:rPr>
              <a:t>de Visie 2024 – het </a:t>
            </a:r>
            <a:r>
              <a:rPr lang="nl-NL" altLang="nl-NL" sz="1900" b="1" dirty="0">
                <a:solidFill>
                  <a:srgbClr val="E11E2D"/>
                </a:solidFill>
                <a:latin typeface="Tahoma" panose="020B0604030504040204" pitchFamily="34" charset="0"/>
                <a:ea typeface="ＭＳ Ｐゴシック" panose="020B0600070205080204" pitchFamily="34" charset="-128"/>
              </a:rPr>
              <a:t>‘waarom’</a:t>
            </a:r>
            <a:endParaRPr lang="nl-NL" altLang="nl-NL" sz="1900" b="1" dirty="0">
              <a:latin typeface="Tahoma" panose="020B0604030504040204" pitchFamily="34" charset="0"/>
              <a:ea typeface="ＭＳ Ｐゴシック" panose="020B0600070205080204" pitchFamily="34" charset="-128"/>
            </a:endParaRPr>
          </a:p>
          <a:p>
            <a:endParaRPr lang="nl-NL" altLang="nl-NL" sz="1900" dirty="0">
              <a:latin typeface="Tahoma" panose="020B0604030504040204" pitchFamily="34" charset="0"/>
              <a:ea typeface="ＭＳ Ｐゴシック" panose="020B0600070205080204" pitchFamily="34" charset="-128"/>
            </a:endParaRPr>
          </a:p>
          <a:p>
            <a:r>
              <a:rPr lang="nl-NL" altLang="nl-NL" sz="1900" dirty="0">
                <a:latin typeface="Tahoma" panose="020B0604030504040204" pitchFamily="34" charset="0"/>
                <a:ea typeface="ＭＳ Ｐゴシック" panose="020B0600070205080204" pitchFamily="34" charset="-128"/>
              </a:rPr>
              <a:t>De eisen aan de functionaliteit liggen vast in het </a:t>
            </a:r>
            <a:br>
              <a:rPr lang="nl-NL" altLang="nl-NL" sz="1900" dirty="0">
                <a:latin typeface="Tahoma" panose="020B0604030504040204" pitchFamily="34" charset="0"/>
                <a:ea typeface="ＭＳ Ｐゴシック" panose="020B0600070205080204" pitchFamily="34" charset="-128"/>
              </a:rPr>
            </a:br>
            <a:r>
              <a:rPr lang="nl-NL" altLang="nl-NL" sz="1900" b="1" dirty="0">
                <a:latin typeface="Tahoma" panose="020B0604030504040204" pitchFamily="34" charset="0"/>
                <a:ea typeface="ＭＳ Ｐゴシック" panose="020B0600070205080204" pitchFamily="34" charset="-128"/>
              </a:rPr>
              <a:t>Globaal Programma van Eisen (</a:t>
            </a:r>
            <a:r>
              <a:rPr lang="nl-NL" altLang="nl-NL" sz="1900" b="1" dirty="0" err="1">
                <a:latin typeface="Tahoma" panose="020B0604030504040204" pitchFamily="34" charset="0"/>
                <a:ea typeface="ＭＳ Ｐゴシック" panose="020B0600070205080204" pitchFamily="34" charset="-128"/>
              </a:rPr>
              <a:t>GPvE</a:t>
            </a:r>
            <a:r>
              <a:rPr lang="nl-NL" altLang="nl-NL" sz="1900" b="1" dirty="0">
                <a:latin typeface="Tahoma" panose="020B0604030504040204" pitchFamily="34" charset="0"/>
                <a:ea typeface="ＭＳ Ｐゴシック" panose="020B0600070205080204" pitchFamily="34" charset="-128"/>
              </a:rPr>
              <a:t>) – het </a:t>
            </a:r>
            <a:r>
              <a:rPr lang="nl-NL" altLang="nl-NL" sz="1900" b="1" dirty="0">
                <a:solidFill>
                  <a:srgbClr val="E11E2D"/>
                </a:solidFill>
                <a:latin typeface="Tahoma" panose="020B0604030504040204" pitchFamily="34" charset="0"/>
                <a:ea typeface="ＭＳ Ｐゴシック" panose="020B0600070205080204" pitchFamily="34" charset="-128"/>
              </a:rPr>
              <a:t>‘wat’</a:t>
            </a:r>
            <a:endParaRPr lang="nl-NL" altLang="nl-NL" sz="1900" b="1" dirty="0">
              <a:latin typeface="Tahoma" panose="020B0604030504040204" pitchFamily="34" charset="0"/>
              <a:ea typeface="ＭＳ Ｐゴシック" panose="020B0600070205080204" pitchFamily="34" charset="-128"/>
            </a:endParaRPr>
          </a:p>
          <a:p>
            <a:endParaRPr lang="nl-NL" altLang="nl-NL" sz="1900" dirty="0">
              <a:latin typeface="Tahoma" panose="020B0604030504040204" pitchFamily="34" charset="0"/>
              <a:ea typeface="ＭＳ Ｐゴシック" panose="020B0600070205080204" pitchFamily="34" charset="-128"/>
            </a:endParaRPr>
          </a:p>
          <a:p>
            <a:r>
              <a:rPr lang="nl-NL" altLang="nl-NL" sz="1900" dirty="0">
                <a:latin typeface="Tahoma" panose="020B0604030504040204" pitchFamily="34" charset="0"/>
                <a:ea typeface="ＭＳ Ｐゴシック" panose="020B0600070205080204" pitchFamily="34" charset="-128"/>
              </a:rPr>
              <a:t>Eisen aan de wijze waarop de eisen aan de functionaliteit en de verwerking en het gebruik van de content worden gerealiseerd liggen vast in de </a:t>
            </a:r>
            <a:r>
              <a:rPr lang="nl-NL" altLang="nl-NL" sz="1900" b="1" dirty="0">
                <a:latin typeface="Tahoma" panose="020B0604030504040204" pitchFamily="34" charset="0"/>
                <a:ea typeface="ＭＳ Ｐゴシック" panose="020B0600070205080204" pitchFamily="34" charset="-128"/>
              </a:rPr>
              <a:t>Doelarchitectuur</a:t>
            </a:r>
            <a:r>
              <a:rPr lang="nl-NL" altLang="nl-NL" sz="1900" dirty="0">
                <a:latin typeface="Tahoma" panose="020B0604030504040204" pitchFamily="34" charset="0"/>
                <a:ea typeface="ＭＳ Ｐゴシック" panose="020B0600070205080204" pitchFamily="34" charset="-128"/>
              </a:rPr>
              <a:t> </a:t>
            </a:r>
            <a:r>
              <a:rPr lang="nl-NL" altLang="nl-NL" sz="1900" b="1" dirty="0">
                <a:latin typeface="Tahoma" panose="020B0604030504040204" pitchFamily="34" charset="0"/>
                <a:ea typeface="ＭＳ Ｐゴシック" panose="020B0600070205080204" pitchFamily="34" charset="-128"/>
              </a:rPr>
              <a:t>(DA) – het</a:t>
            </a:r>
            <a:r>
              <a:rPr lang="nl-NL" altLang="nl-NL" sz="1900" b="1" dirty="0">
                <a:solidFill>
                  <a:srgbClr val="E11E2D"/>
                </a:solidFill>
                <a:latin typeface="Tahoma" panose="020B0604030504040204" pitchFamily="34" charset="0"/>
                <a:ea typeface="ＭＳ Ｐゴシック" panose="020B0600070205080204" pitchFamily="34" charset="-128"/>
              </a:rPr>
              <a:t> ‘hoe’</a:t>
            </a:r>
            <a:endParaRPr lang="nl-NL" altLang="nl-NL" sz="1900" b="1" dirty="0">
              <a:latin typeface="Tahoma" panose="020B0604030504040204" pitchFamily="34" charset="0"/>
              <a:ea typeface="ＭＳ Ｐゴシック" panose="020B0600070205080204" pitchFamily="34" charset="-128"/>
            </a:endParaRPr>
          </a:p>
          <a:p>
            <a:endParaRPr lang="nl-NL" altLang="nl-NL" sz="1900" dirty="0">
              <a:latin typeface="Tahoma" panose="020B0604030504040204" pitchFamily="34" charset="0"/>
              <a:ea typeface="ＭＳ Ｐゴシック" panose="020B0600070205080204" pitchFamily="34" charset="-128"/>
            </a:endParaRPr>
          </a:p>
          <a:p>
            <a:r>
              <a:rPr lang="nl-NL" altLang="nl-NL" sz="1900" dirty="0">
                <a:latin typeface="Tahoma" panose="020B0604030504040204" pitchFamily="34" charset="0"/>
                <a:ea typeface="ＭＳ Ｐゴシック" panose="020B0600070205080204" pitchFamily="34" charset="-128"/>
              </a:rPr>
              <a:t>Inzicht in de content die vanuit bronhouders beschikbaar moeten komen en een vertaling van de eisen aan die content vanuit wetgeving en de daarin geborgde standaarden. De specifieke invulling die nodig is om het DSO-LV functioneel te laten werken met deze content liggen vast in het </a:t>
            </a:r>
            <a:r>
              <a:rPr lang="nl-NL" altLang="nl-NL" sz="1900" b="1" dirty="0">
                <a:latin typeface="Tahoma" panose="020B0604030504040204" pitchFamily="34" charset="0"/>
                <a:ea typeface="ＭＳ Ｐゴシック" panose="020B0600070205080204" pitchFamily="34" charset="-128"/>
              </a:rPr>
              <a:t>Globaal Content Raamwerk (GCR) – het </a:t>
            </a:r>
            <a:r>
              <a:rPr lang="nl-NL" altLang="nl-NL" sz="1900" b="1" dirty="0">
                <a:solidFill>
                  <a:srgbClr val="E11E2D"/>
                </a:solidFill>
                <a:latin typeface="Tahoma" panose="020B0604030504040204" pitchFamily="34" charset="0"/>
                <a:ea typeface="ＭＳ Ｐゴシック" panose="020B0600070205080204" pitchFamily="34" charset="-128"/>
              </a:rPr>
              <a:t>‘waarmee’</a:t>
            </a:r>
          </a:p>
          <a:p>
            <a:endParaRPr lang="nl-NL" altLang="nl-NL"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3028068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2774">
                                            <p:txEl>
                                              <p:pRg st="0" end="0"/>
                                            </p:txEl>
                                          </p:spTgt>
                                        </p:tgtEl>
                                        <p:attrNameLst>
                                          <p:attrName>style.visibility</p:attrName>
                                        </p:attrNameLst>
                                      </p:cBhvr>
                                      <p:to>
                                        <p:strVal val="visible"/>
                                      </p:to>
                                    </p:set>
                                    <p:animEffect transition="in" filter="fade">
                                      <p:cBhvr>
                                        <p:cTn id="7" dur="1000"/>
                                        <p:tgtEl>
                                          <p:spTgt spid="32774">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32774">
                                            <p:txEl>
                                              <p:pRg st="2" end="2"/>
                                            </p:txEl>
                                          </p:spTgt>
                                        </p:tgtEl>
                                        <p:attrNameLst>
                                          <p:attrName>style.visibility</p:attrName>
                                        </p:attrNameLst>
                                      </p:cBhvr>
                                      <p:to>
                                        <p:strVal val="visible"/>
                                      </p:to>
                                    </p:set>
                                    <p:animEffect transition="in" filter="fade">
                                      <p:cBhvr>
                                        <p:cTn id="11" dur="1000"/>
                                        <p:tgtEl>
                                          <p:spTgt spid="32774">
                                            <p:txEl>
                                              <p:pRg st="2" end="2"/>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32774">
                                            <p:txEl>
                                              <p:pRg st="4" end="4"/>
                                            </p:txEl>
                                          </p:spTgt>
                                        </p:tgtEl>
                                        <p:attrNameLst>
                                          <p:attrName>style.visibility</p:attrName>
                                        </p:attrNameLst>
                                      </p:cBhvr>
                                      <p:to>
                                        <p:strVal val="visible"/>
                                      </p:to>
                                    </p:set>
                                    <p:animEffect transition="in" filter="fade">
                                      <p:cBhvr>
                                        <p:cTn id="15" dur="1000"/>
                                        <p:tgtEl>
                                          <p:spTgt spid="32774">
                                            <p:txEl>
                                              <p:pRg st="4" end="4"/>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32774">
                                            <p:txEl>
                                              <p:pRg st="6" end="6"/>
                                            </p:txEl>
                                          </p:spTgt>
                                        </p:tgtEl>
                                        <p:attrNameLst>
                                          <p:attrName>style.visibility</p:attrName>
                                        </p:attrNameLst>
                                      </p:cBhvr>
                                      <p:to>
                                        <p:strVal val="visible"/>
                                      </p:to>
                                    </p:set>
                                    <p:animEffect transition="in" filter="fade">
                                      <p:cBhvr>
                                        <p:cTn id="19" dur="1000"/>
                                        <p:tgtEl>
                                          <p:spTgt spid="3277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el 1">
            <a:extLst>
              <a:ext uri="{FF2B5EF4-FFF2-40B4-BE49-F238E27FC236}">
                <a16:creationId xmlns:a16="http://schemas.microsoft.com/office/drawing/2014/main" id="{9F614D2F-71B2-4E0E-B780-57DC7037CA4D}"/>
              </a:ext>
            </a:extLst>
          </p:cNvPr>
          <p:cNvSpPr>
            <a:spLocks noGrp="1"/>
          </p:cNvSpPr>
          <p:nvPr>
            <p:ph type="title"/>
          </p:nvPr>
        </p:nvSpPr>
        <p:spPr>
          <a:xfrm>
            <a:off x="53268" y="26634"/>
            <a:ext cx="8229600" cy="4571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De Visie 2024 - Uitgangspunten </a:t>
            </a:r>
            <a:endParaRPr lang="nl-NL" altLang="nl-NL" b="0" dirty="0">
              <a:latin typeface="Tahoma" panose="020B0604030504040204" pitchFamily="34" charset="0"/>
              <a:ea typeface="ＭＳ Ｐゴシック" panose="020B0600070205080204" pitchFamily="34" charset="-128"/>
              <a:cs typeface="Tahoma" panose="020B0604030504040204" pitchFamily="34" charset="0"/>
            </a:endParaRPr>
          </a:p>
        </p:txBody>
      </p:sp>
      <p:sp>
        <p:nvSpPr>
          <p:cNvPr id="3" name="Tijdelijke aanduiding voor inhoud 2">
            <a:extLst>
              <a:ext uri="{FF2B5EF4-FFF2-40B4-BE49-F238E27FC236}">
                <a16:creationId xmlns:a16="http://schemas.microsoft.com/office/drawing/2014/main" id="{B12D5148-5E3D-40FC-951A-F2392352FFD0}"/>
              </a:ext>
            </a:extLst>
          </p:cNvPr>
          <p:cNvSpPr>
            <a:spLocks noGrp="1"/>
          </p:cNvSpPr>
          <p:nvPr>
            <p:ph idx="1"/>
          </p:nvPr>
        </p:nvSpPr>
        <p:spPr>
          <a:xfrm>
            <a:off x="1128943" y="1261019"/>
            <a:ext cx="8229600" cy="4525963"/>
          </a:xfrm>
        </p:spPr>
        <p:txBody>
          <a:bodyPr/>
          <a:lstStyle/>
          <a:p>
            <a:pPr marL="0" indent="0">
              <a:buNone/>
              <a:defRPr/>
            </a:pPr>
            <a:r>
              <a:rPr lang="nl-NL" sz="1800" b="1" dirty="0"/>
              <a:t>Toegankelijk in de tijd 		</a:t>
            </a:r>
            <a:r>
              <a:rPr lang="nl-NL" sz="1800" dirty="0"/>
              <a:t>Uitgangspunt</a:t>
            </a:r>
            <a:r>
              <a:rPr lang="nl-NL" sz="1800" b="1" dirty="0"/>
              <a:t> </a:t>
            </a:r>
            <a:r>
              <a:rPr lang="nl-NL" sz="1800" dirty="0"/>
              <a:t>[C4] </a:t>
            </a:r>
          </a:p>
          <a:p>
            <a:pPr marL="0" indent="0">
              <a:buNone/>
              <a:defRPr/>
            </a:pPr>
            <a:r>
              <a:rPr lang="nl-NL" sz="1800" dirty="0"/>
              <a:t>Beschrijving: De gegevens via het DSO zijn toegankelijk voor later gebruik en controle. Verstrekte gegevens en informatieproducten ten behoeve van de uitvoeringsprocessen, zijn te allen tijde weer te achterhalen via het DSO. Op basis van </a:t>
            </a:r>
            <a:r>
              <a:rPr lang="nl-NL" sz="1800" b="1" dirty="0" err="1">
                <a:solidFill>
                  <a:srgbClr val="E11E2D"/>
                </a:solidFill>
              </a:rPr>
              <a:t>audittrails</a:t>
            </a:r>
            <a:r>
              <a:rPr lang="nl-NL" sz="1800" dirty="0"/>
              <a:t> is te zien door wie, met welke bedoeling gegevens zijn gewijzigd.</a:t>
            </a:r>
          </a:p>
          <a:p>
            <a:pPr marL="0" indent="0">
              <a:buNone/>
              <a:defRPr/>
            </a:pPr>
            <a:endParaRPr lang="nl-NL" sz="1800" b="1" dirty="0"/>
          </a:p>
          <a:p>
            <a:pPr marL="0" indent="0">
              <a:buNone/>
              <a:defRPr/>
            </a:pPr>
            <a:r>
              <a:rPr lang="nl-NL" sz="1800" b="1" dirty="0"/>
              <a:t>Archivering</a:t>
            </a:r>
            <a:r>
              <a:rPr lang="nl-NL" sz="1800" dirty="0"/>
              <a:t> 				Uitgangspunt [C5]  </a:t>
            </a:r>
          </a:p>
          <a:p>
            <a:pPr marL="0" indent="0">
              <a:buNone/>
              <a:defRPr/>
            </a:pPr>
            <a:r>
              <a:rPr lang="nl-NL" sz="1800" dirty="0"/>
              <a:t>Bij de gegevensvoorzieningen binnen het DSO, bij bevoegd gezagen en bij andere gegevensverstrekkers zal informatie </a:t>
            </a:r>
            <a:r>
              <a:rPr lang="nl-NL" sz="1800" b="1" dirty="0">
                <a:solidFill>
                  <a:srgbClr val="E11E2D"/>
                </a:solidFill>
              </a:rPr>
              <a:t>duurzaam toegankelijk</a:t>
            </a:r>
            <a:r>
              <a:rPr lang="nl-NL" sz="1800" b="1" dirty="0"/>
              <a:t> </a:t>
            </a:r>
            <a:r>
              <a:rPr lang="nl-NL" sz="1800" dirty="0"/>
              <a:t>moeten zijn. Elk overheidsorgaan is op grond van de Archiefwet 1995 verplicht te zorgen voor de duurzame toegankelijkheid (incl. vernietiging) van de informatie die vanuit haar taken zijn ontvangen en gemaakt. </a:t>
            </a:r>
          </a:p>
          <a:p>
            <a:pPr marL="0" indent="0">
              <a:buNone/>
              <a:defRPr/>
            </a:pPr>
            <a:r>
              <a:rPr lang="nl-NL" sz="1800" b="1" dirty="0">
                <a:solidFill>
                  <a:srgbClr val="E11E2D"/>
                </a:solidFill>
              </a:rPr>
              <a:t>Tijdens de ontwikkeling van het stelsel wordt onderzocht welke voorzieningen daarvoor binnen het DSO ontwikkeld moeten worden. </a:t>
            </a:r>
            <a:r>
              <a:rPr lang="nl-NL" dirty="0">
                <a:solidFill>
                  <a:srgbClr val="E11E2D"/>
                </a:solidFill>
              </a:rPr>
              <a:t> </a:t>
            </a:r>
          </a:p>
        </p:txBody>
      </p:sp>
    </p:spTree>
    <p:extLst>
      <p:ext uri="{BB962C8B-B14F-4D97-AF65-F5344CB8AC3E}">
        <p14:creationId xmlns:p14="http://schemas.microsoft.com/office/powerpoint/2010/main" val="642154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1000"/>
                                        <p:tgtEl>
                                          <p:spTgt spid="3">
                                            <p:txEl>
                                              <p:pRg st="1" end="1"/>
                                            </p:txEl>
                                          </p:spTgt>
                                        </p:tgtEl>
                                      </p:cBhvr>
                                    </p:animEffect>
                                  </p:child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1000"/>
                                        <p:tgtEl>
                                          <p:spTgt spid="3">
                                            <p:txEl>
                                              <p:pRg st="4" end="4"/>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fade">
                                      <p:cBhvr>
                                        <p:cTn id="20"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F094B08D-CF64-4095-A367-E65574CFF4B7}"/>
              </a:ext>
            </a:extLst>
          </p:cNvPr>
          <p:cNvSpPr>
            <a:spLocks noGrp="1"/>
          </p:cNvSpPr>
          <p:nvPr>
            <p:ph idx="1"/>
          </p:nvPr>
        </p:nvSpPr>
        <p:spPr>
          <a:xfrm>
            <a:off x="915879" y="988629"/>
            <a:ext cx="9382218" cy="5207985"/>
          </a:xfrm>
        </p:spPr>
        <p:txBody>
          <a:bodyPr/>
          <a:lstStyle/>
          <a:p>
            <a:pPr marL="457200" indent="-457200">
              <a:spcBef>
                <a:spcPts val="1800"/>
              </a:spcBef>
              <a:buFont typeface="+mj-lt"/>
              <a:buAutoNum type="arabicPeriod"/>
              <a:defRPr/>
            </a:pPr>
            <a:r>
              <a:rPr lang="nl-NL" sz="1800" dirty="0"/>
              <a:t>Het bepalen van de </a:t>
            </a:r>
            <a:r>
              <a:rPr lang="nl-NL" sz="1800" b="1" dirty="0">
                <a:solidFill>
                  <a:srgbClr val="E11E2D"/>
                </a:solidFill>
              </a:rPr>
              <a:t>verantwoordelijkheid</a:t>
            </a:r>
            <a:r>
              <a:rPr lang="nl-NL" sz="1800" dirty="0"/>
              <a:t> voor de duurzame toegankelijkheid van informatie in de </a:t>
            </a:r>
            <a:r>
              <a:rPr lang="nl-NL" sz="1800" b="1" dirty="0">
                <a:solidFill>
                  <a:srgbClr val="E11E2D"/>
                </a:solidFill>
              </a:rPr>
              <a:t>samenwerkingsruimtes</a:t>
            </a:r>
            <a:r>
              <a:rPr lang="nl-NL" sz="1800" dirty="0"/>
              <a:t>, het </a:t>
            </a:r>
            <a:r>
              <a:rPr lang="nl-NL" sz="1800" b="1" dirty="0">
                <a:solidFill>
                  <a:srgbClr val="E11E2D"/>
                </a:solidFill>
              </a:rPr>
              <a:t>register</a:t>
            </a:r>
            <a:r>
              <a:rPr lang="nl-NL" sz="1800" dirty="0"/>
              <a:t> en </a:t>
            </a:r>
            <a:r>
              <a:rPr lang="nl-NL" sz="1800" b="1" dirty="0">
                <a:solidFill>
                  <a:srgbClr val="E11E2D"/>
                </a:solidFill>
              </a:rPr>
              <a:t>andere</a:t>
            </a:r>
            <a:r>
              <a:rPr lang="nl-NL" sz="1800" b="1" dirty="0"/>
              <a:t> </a:t>
            </a:r>
            <a:r>
              <a:rPr lang="nl-NL" sz="1800" b="1" dirty="0">
                <a:solidFill>
                  <a:srgbClr val="E11E2D"/>
                </a:solidFill>
              </a:rPr>
              <a:t>gegevensvoorzieningen</a:t>
            </a:r>
            <a:r>
              <a:rPr lang="nl-NL" sz="1800" b="1" dirty="0"/>
              <a:t> </a:t>
            </a:r>
            <a:r>
              <a:rPr lang="nl-NL" sz="1800" dirty="0"/>
              <a:t>in het DSO.</a:t>
            </a:r>
          </a:p>
          <a:p>
            <a:pPr marL="457200" indent="-457200">
              <a:spcBef>
                <a:spcPts val="1800"/>
              </a:spcBef>
              <a:buFont typeface="+mj-lt"/>
              <a:buAutoNum type="arabicPeriod"/>
              <a:defRPr/>
            </a:pPr>
            <a:r>
              <a:rPr lang="nl-NL" sz="1800" dirty="0"/>
              <a:t>Het juridisch kader voor de archiefplicht bij </a:t>
            </a:r>
            <a:r>
              <a:rPr lang="nl-NL" sz="1800" b="1" dirty="0">
                <a:solidFill>
                  <a:srgbClr val="E11E2D"/>
                </a:solidFill>
              </a:rPr>
              <a:t>mandateringen</a:t>
            </a:r>
            <a:r>
              <a:rPr lang="nl-NL" sz="1800" dirty="0"/>
              <a:t> en overdracht van taken. </a:t>
            </a:r>
          </a:p>
          <a:p>
            <a:pPr marL="457200" indent="-457200">
              <a:spcBef>
                <a:spcPts val="1800"/>
              </a:spcBef>
              <a:buFont typeface="+mj-lt"/>
              <a:buAutoNum type="arabicPeriod"/>
              <a:defRPr/>
            </a:pPr>
            <a:r>
              <a:rPr lang="nl-NL" sz="1800" dirty="0"/>
              <a:t>Het bepalen van risico’s die ontstaan als informatie </a:t>
            </a:r>
            <a:r>
              <a:rPr lang="nl-NL" sz="1800" b="1" dirty="0">
                <a:solidFill>
                  <a:srgbClr val="E11E2D"/>
                </a:solidFill>
              </a:rPr>
              <a:t>niet of beperkt toegankelijk</a:t>
            </a:r>
            <a:r>
              <a:rPr lang="nl-NL" sz="1800" b="1" dirty="0"/>
              <a:t> </a:t>
            </a:r>
            <a:r>
              <a:rPr lang="nl-NL" sz="1800" dirty="0"/>
              <a:t>is. </a:t>
            </a:r>
          </a:p>
          <a:p>
            <a:pPr marL="457200" indent="-457200">
              <a:spcBef>
                <a:spcPts val="1800"/>
              </a:spcBef>
              <a:buFont typeface="+mj-lt"/>
              <a:buAutoNum type="arabicPeriod"/>
              <a:defRPr/>
            </a:pPr>
            <a:r>
              <a:rPr lang="nl-NL" sz="1800" dirty="0"/>
              <a:t>Het behoud van </a:t>
            </a:r>
            <a:r>
              <a:rPr lang="nl-NL" sz="1800" b="1" dirty="0">
                <a:solidFill>
                  <a:srgbClr val="E11E2D"/>
                </a:solidFill>
              </a:rPr>
              <a:t>authenticiteit</a:t>
            </a:r>
            <a:r>
              <a:rPr lang="nl-NL" sz="1800" dirty="0"/>
              <a:t> bij versiebeheer, vooral wanneer meer versies van één informatieobject in verschillende omgevingen worden bewaard, bijvoorbeeld het origineel bij een zorgdrager en een afschrift in een register of gegevensvoorziening. </a:t>
            </a:r>
          </a:p>
          <a:p>
            <a:pPr marL="457200" indent="-457200">
              <a:spcBef>
                <a:spcPts val="1800"/>
              </a:spcBef>
              <a:buFont typeface="+mj-lt"/>
              <a:buAutoNum type="arabicPeriod"/>
              <a:defRPr/>
            </a:pPr>
            <a:r>
              <a:rPr lang="nl-NL" sz="1800" dirty="0"/>
              <a:t>Het voorkomen dat hetzelfde object </a:t>
            </a:r>
            <a:r>
              <a:rPr lang="nl-NL" sz="1800" b="1" dirty="0">
                <a:solidFill>
                  <a:srgbClr val="E11E2D"/>
                </a:solidFill>
              </a:rPr>
              <a:t>op meerdere plaatsen of nergens </a:t>
            </a:r>
            <a:r>
              <a:rPr lang="nl-NL" sz="1800" dirty="0"/>
              <a:t>wordt gearchiveerd. Indien er afspraken gemaakt worden in de keten, kan in sommige gevallen een link naar een authentieke versie volstaan. </a:t>
            </a:r>
          </a:p>
          <a:p>
            <a:pPr marL="457200" indent="-457200">
              <a:spcBef>
                <a:spcPts val="1800"/>
              </a:spcBef>
              <a:buFont typeface="+mj-lt"/>
              <a:buAutoNum type="arabicPeriod"/>
              <a:defRPr/>
            </a:pPr>
            <a:r>
              <a:rPr lang="nl-NL" sz="1800" dirty="0"/>
              <a:t>Vertaling van de algemene kwaliteitseisen </a:t>
            </a:r>
            <a:r>
              <a:rPr lang="nl-NL" sz="1800" b="1" dirty="0">
                <a:solidFill>
                  <a:srgbClr val="E11E2D"/>
                </a:solidFill>
              </a:rPr>
              <a:t>van DUTO naar specifieke </a:t>
            </a:r>
            <a:r>
              <a:rPr lang="nl-NL" sz="1800" b="1" dirty="0" err="1">
                <a:solidFill>
                  <a:srgbClr val="E11E2D"/>
                </a:solidFill>
              </a:rPr>
              <a:t>requirements</a:t>
            </a:r>
            <a:r>
              <a:rPr lang="nl-NL" sz="1800" b="1" dirty="0">
                <a:solidFill>
                  <a:srgbClr val="E11E2D"/>
                </a:solidFill>
              </a:rPr>
              <a:t> voor het DSO</a:t>
            </a:r>
            <a:r>
              <a:rPr lang="nl-NL" sz="1800" dirty="0"/>
              <a:t>.</a:t>
            </a:r>
          </a:p>
          <a:p>
            <a:pPr>
              <a:defRPr/>
            </a:pPr>
            <a:endParaRPr lang="nl-NL" dirty="0"/>
          </a:p>
        </p:txBody>
      </p:sp>
      <p:sp>
        <p:nvSpPr>
          <p:cNvPr id="8" name="Titel 1">
            <a:extLst>
              <a:ext uri="{FF2B5EF4-FFF2-40B4-BE49-F238E27FC236}">
                <a16:creationId xmlns:a16="http://schemas.microsoft.com/office/drawing/2014/main" id="{39215F23-B9C2-44DC-862E-F676A5B9913A}"/>
              </a:ext>
            </a:extLst>
          </p:cNvPr>
          <p:cNvSpPr txBox="1">
            <a:spLocks/>
          </p:cNvSpPr>
          <p:nvPr/>
        </p:nvSpPr>
        <p:spPr bwMode="auto">
          <a:xfrm>
            <a:off x="79874" y="45108"/>
            <a:ext cx="8229600" cy="457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a:lstStyle>
          <a:p>
            <a:r>
              <a:rPr lang="nl-NL" altLang="nl-NL">
                <a:latin typeface="Tahoma" panose="020B0604030504040204" pitchFamily="34" charset="0"/>
                <a:ea typeface="ＭＳ Ｐゴシック" panose="020B0600070205080204" pitchFamily="34" charset="-128"/>
                <a:cs typeface="Tahoma" panose="020B0604030504040204" pitchFamily="34" charset="0"/>
              </a:rPr>
              <a:t>Uitgangspunten Visie 2024</a:t>
            </a:r>
            <a:endParaRPr lang="nl-NL" altLang="nl-NL" b="0" dirty="0">
              <a:latin typeface="Tahoma" panose="020B0604030504040204" pitchFamily="34" charset="0"/>
              <a:ea typeface="ＭＳ Ｐゴシック" panose="020B0600070205080204" pitchFamily="34" charset="-128"/>
              <a:cs typeface="Tahoma" panose="020B0604030504040204" pitchFamily="34" charset="0"/>
            </a:endParaRPr>
          </a:p>
        </p:txBody>
      </p:sp>
    </p:spTree>
    <p:extLst>
      <p:ext uri="{BB962C8B-B14F-4D97-AF65-F5344CB8AC3E}">
        <p14:creationId xmlns:p14="http://schemas.microsoft.com/office/powerpoint/2010/main" val="16288633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el 1">
            <a:extLst>
              <a:ext uri="{FF2B5EF4-FFF2-40B4-BE49-F238E27FC236}">
                <a16:creationId xmlns:a16="http://schemas.microsoft.com/office/drawing/2014/main" id="{61B211F0-FFB7-4664-A61B-B9970D0D3C48}"/>
              </a:ext>
            </a:extLst>
          </p:cNvPr>
          <p:cNvSpPr>
            <a:spLocks noGrp="1"/>
          </p:cNvSpPr>
          <p:nvPr>
            <p:ph type="title"/>
          </p:nvPr>
        </p:nvSpPr>
        <p:spPr>
          <a:xfrm>
            <a:off x="116811" y="134567"/>
            <a:ext cx="8229600" cy="375067"/>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Globaal Content Raamwerk DSO (GCR, versie 1.0)</a:t>
            </a:r>
          </a:p>
        </p:txBody>
      </p:sp>
      <p:pic>
        <p:nvPicPr>
          <p:cNvPr id="55302" name="Picture 2103">
            <a:extLst>
              <a:ext uri="{FF2B5EF4-FFF2-40B4-BE49-F238E27FC236}">
                <a16:creationId xmlns:a16="http://schemas.microsoft.com/office/drawing/2014/main" id="{14761CD7-C8FD-4A08-8C94-02E941AC725E}"/>
              </a:ext>
            </a:extLst>
          </p:cNvPr>
          <p:cNvPicPr>
            <a:picLocks noGrp="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479612" y="1043157"/>
            <a:ext cx="9232776" cy="5224478"/>
          </a:xfrm>
        </p:spPr>
      </p:pic>
      <p:sp>
        <p:nvSpPr>
          <p:cNvPr id="4" name="Tekstvak 3">
            <a:extLst>
              <a:ext uri="{FF2B5EF4-FFF2-40B4-BE49-F238E27FC236}">
                <a16:creationId xmlns:a16="http://schemas.microsoft.com/office/drawing/2014/main" id="{15AC6930-BDBE-4273-938D-18A292A0A559}"/>
              </a:ext>
            </a:extLst>
          </p:cNvPr>
          <p:cNvSpPr txBox="1"/>
          <p:nvPr/>
        </p:nvSpPr>
        <p:spPr>
          <a:xfrm>
            <a:off x="-44390" y="6676008"/>
            <a:ext cx="12192000" cy="215444"/>
          </a:xfrm>
          <a:prstGeom prst="rect">
            <a:avLst/>
          </a:prstGeom>
          <a:noFill/>
        </p:spPr>
        <p:txBody>
          <a:bodyPr wrap="square" rtlCol="0">
            <a:spAutoFit/>
          </a:bodyPr>
          <a:lstStyle/>
          <a:p>
            <a:r>
              <a:rPr lang="nl-NL" sz="800" dirty="0"/>
              <a:t>Bron: Globaal Content Raamwerk, vastgestelde versie 1.0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rgbClr val="D9D9D9"/>
        </a:solidFill>
        <a:effectLst/>
      </p:bgPr>
    </p:bg>
    <p:spTree>
      <p:nvGrpSpPr>
        <p:cNvPr id="1" name=""/>
        <p:cNvGrpSpPr/>
        <p:nvPr/>
      </p:nvGrpSpPr>
      <p:grpSpPr>
        <a:xfrm>
          <a:off x="0" y="0"/>
          <a:ext cx="0" cy="0"/>
          <a:chOff x="0" y="0"/>
          <a:chExt cx="0" cy="0"/>
        </a:xfrm>
      </p:grpSpPr>
      <p:sp>
        <p:nvSpPr>
          <p:cNvPr id="44034" name="Titel 1">
            <a:extLst>
              <a:ext uri="{FF2B5EF4-FFF2-40B4-BE49-F238E27FC236}">
                <a16:creationId xmlns:a16="http://schemas.microsoft.com/office/drawing/2014/main" id="{9A8A68FA-90A2-4125-BA81-2DD73E62A457}"/>
              </a:ext>
            </a:extLst>
          </p:cNvPr>
          <p:cNvSpPr>
            <a:spLocks noGrp="1"/>
          </p:cNvSpPr>
          <p:nvPr>
            <p:ph type="title"/>
          </p:nvPr>
        </p:nvSpPr>
        <p:spPr>
          <a:xfrm>
            <a:off x="26634" y="46038"/>
            <a:ext cx="10972800" cy="4571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Inhoud</a:t>
            </a:r>
          </a:p>
        </p:txBody>
      </p:sp>
      <p:sp>
        <p:nvSpPr>
          <p:cNvPr id="16387" name="Tijdelijke aanduiding voor inhoud 2">
            <a:extLst>
              <a:ext uri="{FF2B5EF4-FFF2-40B4-BE49-F238E27FC236}">
                <a16:creationId xmlns:a16="http://schemas.microsoft.com/office/drawing/2014/main" id="{F77601B4-64AF-4E94-B154-C347DE6F51BB}"/>
              </a:ext>
            </a:extLst>
          </p:cNvPr>
          <p:cNvSpPr>
            <a:spLocks noGrp="1"/>
          </p:cNvSpPr>
          <p:nvPr>
            <p:ph idx="1"/>
          </p:nvPr>
        </p:nvSpPr>
        <p:spPr>
          <a:xfrm>
            <a:off x="1981200" y="2007031"/>
            <a:ext cx="8229600" cy="4119132"/>
          </a:xfrm>
        </p:spPr>
        <p:txBody>
          <a:bodyPr/>
          <a:lstStyle/>
          <a:p>
            <a:pPr marL="457200" indent="-457200">
              <a:lnSpc>
                <a:spcPct val="200000"/>
              </a:lnSpc>
              <a:buFont typeface="+mj-lt"/>
              <a:buAutoNum type="alphaUcPeriod"/>
              <a:defRPr/>
            </a:pPr>
            <a:r>
              <a:rPr lang="nl-NL" b="1" dirty="0">
                <a:solidFill>
                  <a:prstClr val="black"/>
                </a:solidFill>
              </a:rPr>
              <a:t>Wat komt er op hoofdlijnen in de Handreiking? </a:t>
            </a:r>
          </a:p>
          <a:p>
            <a:pPr marL="457200" indent="-457200">
              <a:lnSpc>
                <a:spcPct val="200000"/>
              </a:lnSpc>
              <a:buFont typeface="+mj-lt"/>
              <a:buAutoNum type="alphaUcPeriod"/>
              <a:defRPr/>
            </a:pPr>
            <a:r>
              <a:rPr lang="nl-NL" dirty="0">
                <a:solidFill>
                  <a:prstClr val="black"/>
                </a:solidFill>
              </a:rPr>
              <a:t>Voortraject, huidige stand van zaken en planning</a:t>
            </a:r>
            <a:endParaRPr lang="nl-NL" b="1" dirty="0">
              <a:solidFill>
                <a:prstClr val="black"/>
              </a:solidFill>
            </a:endParaRPr>
          </a:p>
          <a:p>
            <a:pPr marL="457200" indent="-457200">
              <a:lnSpc>
                <a:spcPct val="200000"/>
              </a:lnSpc>
              <a:buFont typeface="+mj-lt"/>
              <a:buAutoNum type="alphaUcPeriod"/>
              <a:defRPr/>
            </a:pPr>
            <a:r>
              <a:rPr lang="nl-NL" dirty="0">
                <a:solidFill>
                  <a:prstClr val="black"/>
                </a:solidFill>
              </a:rPr>
              <a:t>Wat zijn we aan centrale bronnen tegengekomen?</a:t>
            </a:r>
          </a:p>
          <a:p>
            <a:pPr marL="457200" indent="-457200">
              <a:lnSpc>
                <a:spcPct val="200000"/>
              </a:lnSpc>
              <a:buFont typeface="+mj-lt"/>
              <a:buAutoNum type="alphaUcPeriod"/>
              <a:defRPr/>
            </a:pPr>
            <a:r>
              <a:rPr lang="nl-NL" dirty="0">
                <a:solidFill>
                  <a:prstClr val="black"/>
                </a:solidFill>
              </a:rPr>
              <a:t>Wat komen we aan vragen tegen?</a:t>
            </a:r>
          </a:p>
          <a:p>
            <a:pPr marL="457200" indent="-457200">
              <a:buFont typeface="+mj-lt"/>
              <a:buAutoNum type="alphaUcPeriod"/>
              <a:defRPr/>
            </a:pPr>
            <a:endParaRPr lang="nl-NL" dirty="0">
              <a:solidFill>
                <a:prstClr val="black"/>
              </a:solidFill>
            </a:endParaRPr>
          </a:p>
          <a:p>
            <a:pPr marL="0" indent="0">
              <a:buNone/>
              <a:defRPr/>
            </a:pPr>
            <a:endParaRPr lang="nl-NL" dirty="0">
              <a:solidFill>
                <a:prstClr val="black"/>
              </a:solidFill>
            </a:endParaRPr>
          </a:p>
          <a:p>
            <a:pPr>
              <a:defRPr/>
            </a:pPr>
            <a:endParaRPr lang="nl-NL" dirty="0">
              <a:solidFill>
                <a:prstClr val="black"/>
              </a:solidFill>
            </a:endParaRPr>
          </a:p>
          <a:p>
            <a:pPr marL="457200" indent="-457200">
              <a:buFont typeface="Calibri" panose="020F0502020204030204" pitchFamily="34" charset="0"/>
              <a:buAutoNum type="arabicPeriod"/>
              <a:defRPr/>
            </a:pPr>
            <a:endParaRPr lang="nl-NL" altLang="nl-NL" dirty="0">
              <a:latin typeface="Tahoma" panose="020B0604030504040204" pitchFamily="34" charset="0"/>
              <a:ea typeface="ＭＳ Ｐゴシック" panose="020B0600070205080204" pitchFamily="34" charset="-128"/>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el 1">
            <a:extLst>
              <a:ext uri="{FF2B5EF4-FFF2-40B4-BE49-F238E27FC236}">
                <a16:creationId xmlns:a16="http://schemas.microsoft.com/office/drawing/2014/main" id="{3040D4A4-820C-4A0F-B6DA-C7FA4BF0551E}"/>
              </a:ext>
            </a:extLst>
          </p:cNvPr>
          <p:cNvSpPr>
            <a:spLocks noGrp="1"/>
          </p:cNvSpPr>
          <p:nvPr>
            <p:ph type="title"/>
          </p:nvPr>
        </p:nvSpPr>
        <p:spPr>
          <a:xfrm>
            <a:off x="129972" y="136524"/>
            <a:ext cx="12062028" cy="463299"/>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UIVO-I / PIKO: Informatiebeheer en bedrijfsprocessen, I-ZTC en PDC</a:t>
            </a:r>
          </a:p>
        </p:txBody>
      </p:sp>
      <p:sp>
        <p:nvSpPr>
          <p:cNvPr id="4" name="Tekstvak 3">
            <a:extLst>
              <a:ext uri="{FF2B5EF4-FFF2-40B4-BE49-F238E27FC236}">
                <a16:creationId xmlns:a16="http://schemas.microsoft.com/office/drawing/2014/main" id="{5DF04E12-C15E-4293-98C9-9C1999A40B77}"/>
              </a:ext>
            </a:extLst>
          </p:cNvPr>
          <p:cNvSpPr txBox="1"/>
          <p:nvPr/>
        </p:nvSpPr>
        <p:spPr>
          <a:xfrm>
            <a:off x="-44390" y="6676008"/>
            <a:ext cx="12192000" cy="215444"/>
          </a:xfrm>
          <a:prstGeom prst="rect">
            <a:avLst/>
          </a:prstGeom>
          <a:noFill/>
        </p:spPr>
        <p:txBody>
          <a:bodyPr wrap="square" rtlCol="0">
            <a:spAutoFit/>
          </a:bodyPr>
          <a:lstStyle/>
          <a:p>
            <a:r>
              <a:rPr lang="nl-NL" sz="800" dirty="0"/>
              <a:t>Bron: Interbestuurlijke </a:t>
            </a:r>
            <a:r>
              <a:rPr lang="nl-NL" sz="800" dirty="0" err="1"/>
              <a:t>procesketens</a:t>
            </a:r>
            <a:r>
              <a:rPr lang="nl-NL" sz="800" dirty="0"/>
              <a:t> Omgevingswet (UIVO-I Ketenprocessen, bijlage 1b)</a:t>
            </a:r>
          </a:p>
        </p:txBody>
      </p:sp>
      <p:pic>
        <p:nvPicPr>
          <p:cNvPr id="5" name="Afbeelding 4">
            <a:extLst>
              <a:ext uri="{FF2B5EF4-FFF2-40B4-BE49-F238E27FC236}">
                <a16:creationId xmlns:a16="http://schemas.microsoft.com/office/drawing/2014/main" id="{68E96FC7-23F7-478A-A47C-093546D08553}"/>
              </a:ext>
            </a:extLst>
          </p:cNvPr>
          <p:cNvPicPr>
            <a:picLocks noChangeAspect="1"/>
          </p:cNvPicPr>
          <p:nvPr/>
        </p:nvPicPr>
        <p:blipFill>
          <a:blip r:embed="rId2"/>
          <a:stretch>
            <a:fillRect/>
          </a:stretch>
        </p:blipFill>
        <p:spPr>
          <a:xfrm>
            <a:off x="1383490" y="1058992"/>
            <a:ext cx="9336240" cy="5217519"/>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el 1">
            <a:extLst>
              <a:ext uri="{FF2B5EF4-FFF2-40B4-BE49-F238E27FC236}">
                <a16:creationId xmlns:a16="http://schemas.microsoft.com/office/drawing/2014/main" id="{3040D4A4-820C-4A0F-B6DA-C7FA4BF0551E}"/>
              </a:ext>
            </a:extLst>
          </p:cNvPr>
          <p:cNvSpPr>
            <a:spLocks noGrp="1"/>
          </p:cNvSpPr>
          <p:nvPr>
            <p:ph type="title"/>
          </p:nvPr>
        </p:nvSpPr>
        <p:spPr>
          <a:xfrm>
            <a:off x="129972" y="136524"/>
            <a:ext cx="12062028" cy="463299"/>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UIVO-I / PIKO: Bedrijfsprocessen en zaaktypen</a:t>
            </a:r>
          </a:p>
        </p:txBody>
      </p:sp>
      <p:sp>
        <p:nvSpPr>
          <p:cNvPr id="3" name="Tekstvak 2">
            <a:extLst>
              <a:ext uri="{FF2B5EF4-FFF2-40B4-BE49-F238E27FC236}">
                <a16:creationId xmlns:a16="http://schemas.microsoft.com/office/drawing/2014/main" id="{E05F3C45-68AE-477F-AD48-F3E9E9EC388B}"/>
              </a:ext>
            </a:extLst>
          </p:cNvPr>
          <p:cNvSpPr txBox="1"/>
          <p:nvPr/>
        </p:nvSpPr>
        <p:spPr>
          <a:xfrm>
            <a:off x="-44390" y="6676008"/>
            <a:ext cx="12192000" cy="215444"/>
          </a:xfrm>
          <a:prstGeom prst="rect">
            <a:avLst/>
          </a:prstGeom>
          <a:noFill/>
        </p:spPr>
        <p:txBody>
          <a:bodyPr wrap="square" rtlCol="0">
            <a:spAutoFit/>
          </a:bodyPr>
          <a:lstStyle/>
          <a:p>
            <a:r>
              <a:rPr lang="nl-NL" sz="800" dirty="0"/>
              <a:t>Bron: Interbestuurlijke </a:t>
            </a:r>
            <a:r>
              <a:rPr lang="nl-NL" sz="800" dirty="0" err="1"/>
              <a:t>procesketens</a:t>
            </a:r>
            <a:r>
              <a:rPr lang="nl-NL" sz="800" dirty="0"/>
              <a:t> Omgevingswet (UIVO-I Ketenprocessen, bijlage 1b)</a:t>
            </a:r>
          </a:p>
        </p:txBody>
      </p:sp>
      <p:pic>
        <p:nvPicPr>
          <p:cNvPr id="4" name="Afbeelding 3">
            <a:extLst>
              <a:ext uri="{FF2B5EF4-FFF2-40B4-BE49-F238E27FC236}">
                <a16:creationId xmlns:a16="http://schemas.microsoft.com/office/drawing/2014/main" id="{FB03C9AF-EF83-464A-A472-4544CEFA015E}"/>
              </a:ext>
            </a:extLst>
          </p:cNvPr>
          <p:cNvPicPr>
            <a:picLocks noChangeAspect="1"/>
          </p:cNvPicPr>
          <p:nvPr/>
        </p:nvPicPr>
        <p:blipFill>
          <a:blip r:embed="rId2"/>
          <a:stretch>
            <a:fillRect/>
          </a:stretch>
        </p:blipFill>
        <p:spPr>
          <a:xfrm>
            <a:off x="723530" y="834739"/>
            <a:ext cx="10744940" cy="5498079"/>
          </a:xfrm>
          <a:prstGeom prst="rect">
            <a:avLst/>
          </a:prstGeom>
        </p:spPr>
      </p:pic>
    </p:spTree>
    <p:extLst>
      <p:ext uri="{BB962C8B-B14F-4D97-AF65-F5344CB8AC3E}">
        <p14:creationId xmlns:p14="http://schemas.microsoft.com/office/powerpoint/2010/main" val="33395376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el 1">
            <a:extLst>
              <a:ext uri="{FF2B5EF4-FFF2-40B4-BE49-F238E27FC236}">
                <a16:creationId xmlns:a16="http://schemas.microsoft.com/office/drawing/2014/main" id="{3040D4A4-820C-4A0F-B6DA-C7FA4BF0551E}"/>
              </a:ext>
            </a:extLst>
          </p:cNvPr>
          <p:cNvSpPr>
            <a:spLocks noGrp="1"/>
          </p:cNvSpPr>
          <p:nvPr>
            <p:ph type="title"/>
          </p:nvPr>
        </p:nvSpPr>
        <p:spPr>
          <a:xfrm>
            <a:off x="129972" y="136524"/>
            <a:ext cx="12062028" cy="463299"/>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Inrichting informatiebeheer in bedrijfsprocessen: voorbeeld GEMMA</a:t>
            </a:r>
          </a:p>
        </p:txBody>
      </p:sp>
      <p:pic>
        <p:nvPicPr>
          <p:cNvPr id="3" name="Graphic 2">
            <a:extLst>
              <a:ext uri="{FF2B5EF4-FFF2-40B4-BE49-F238E27FC236}">
                <a16:creationId xmlns:a16="http://schemas.microsoft.com/office/drawing/2014/main" id="{B7B31BED-1E6C-4DD8-BA34-EF3496C791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84186" y="833915"/>
            <a:ext cx="9753600" cy="5772150"/>
          </a:xfrm>
          <a:prstGeom prst="rect">
            <a:avLst/>
          </a:prstGeom>
        </p:spPr>
      </p:pic>
      <p:sp>
        <p:nvSpPr>
          <p:cNvPr id="4" name="Tekstvak 3">
            <a:extLst>
              <a:ext uri="{FF2B5EF4-FFF2-40B4-BE49-F238E27FC236}">
                <a16:creationId xmlns:a16="http://schemas.microsoft.com/office/drawing/2014/main" id="{68F4ED56-D1E0-4D25-B67B-DF18D1127239}"/>
              </a:ext>
            </a:extLst>
          </p:cNvPr>
          <p:cNvSpPr txBox="1"/>
          <p:nvPr/>
        </p:nvSpPr>
        <p:spPr>
          <a:xfrm>
            <a:off x="-44390" y="6676008"/>
            <a:ext cx="12192000" cy="215444"/>
          </a:xfrm>
          <a:prstGeom prst="rect">
            <a:avLst/>
          </a:prstGeom>
          <a:noFill/>
        </p:spPr>
        <p:txBody>
          <a:bodyPr wrap="square" rtlCol="0">
            <a:spAutoFit/>
          </a:bodyPr>
          <a:lstStyle/>
          <a:p>
            <a:r>
              <a:rPr lang="nl-NL" sz="800" dirty="0"/>
              <a:t>Bron: GEMMA Online Bedrijfsprocessen Omgevingswet</a:t>
            </a:r>
          </a:p>
        </p:txBody>
      </p:sp>
    </p:spTree>
    <p:extLst>
      <p:ext uri="{BB962C8B-B14F-4D97-AF65-F5344CB8AC3E}">
        <p14:creationId xmlns:p14="http://schemas.microsoft.com/office/powerpoint/2010/main" val="1854160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el 1">
            <a:extLst>
              <a:ext uri="{FF2B5EF4-FFF2-40B4-BE49-F238E27FC236}">
                <a16:creationId xmlns:a16="http://schemas.microsoft.com/office/drawing/2014/main" id="{3040D4A4-820C-4A0F-B6DA-C7FA4BF0551E}"/>
              </a:ext>
            </a:extLst>
          </p:cNvPr>
          <p:cNvSpPr>
            <a:spLocks noGrp="1"/>
          </p:cNvSpPr>
          <p:nvPr>
            <p:ph type="title"/>
          </p:nvPr>
        </p:nvSpPr>
        <p:spPr>
          <a:xfrm>
            <a:off x="129972" y="-168276"/>
            <a:ext cx="12062028" cy="231457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Inrichting </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informatiebeheer,</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voorbeeld</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Werkende </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Processen</a:t>
            </a:r>
          </a:p>
        </p:txBody>
      </p:sp>
      <p:sp>
        <p:nvSpPr>
          <p:cNvPr id="4" name="Tekstvak 3">
            <a:extLst>
              <a:ext uri="{FF2B5EF4-FFF2-40B4-BE49-F238E27FC236}">
                <a16:creationId xmlns:a16="http://schemas.microsoft.com/office/drawing/2014/main" id="{68F4ED56-D1E0-4D25-B67B-DF18D1127239}"/>
              </a:ext>
            </a:extLst>
          </p:cNvPr>
          <p:cNvSpPr txBox="1"/>
          <p:nvPr/>
        </p:nvSpPr>
        <p:spPr>
          <a:xfrm>
            <a:off x="-44390" y="6676008"/>
            <a:ext cx="12192000" cy="215444"/>
          </a:xfrm>
          <a:prstGeom prst="rect">
            <a:avLst/>
          </a:prstGeom>
          <a:noFill/>
        </p:spPr>
        <p:txBody>
          <a:bodyPr wrap="square" rtlCol="0">
            <a:spAutoFit/>
          </a:bodyPr>
          <a:lstStyle/>
          <a:p>
            <a:r>
              <a:rPr lang="nl-NL" sz="800" dirty="0"/>
              <a:t>Bron: </a:t>
            </a:r>
            <a:r>
              <a:rPr lang="nl-NL" sz="800" i="1" dirty="0"/>
              <a:t>Werkende processen</a:t>
            </a:r>
            <a:r>
              <a:rPr lang="nl-NL" sz="800" dirty="0"/>
              <a:t>, vergunningaanvraag</a:t>
            </a:r>
          </a:p>
        </p:txBody>
      </p:sp>
      <p:pic>
        <p:nvPicPr>
          <p:cNvPr id="5" name="Afbeelding 4">
            <a:extLst>
              <a:ext uri="{FF2B5EF4-FFF2-40B4-BE49-F238E27FC236}">
                <a16:creationId xmlns:a16="http://schemas.microsoft.com/office/drawing/2014/main" id="{81782BA3-7F45-4E2F-9BBA-50FF7B632E1A}"/>
              </a:ext>
            </a:extLst>
          </p:cNvPr>
          <p:cNvPicPr>
            <a:picLocks noChangeAspect="1"/>
          </p:cNvPicPr>
          <p:nvPr/>
        </p:nvPicPr>
        <p:blipFill>
          <a:blip r:embed="rId2"/>
          <a:stretch>
            <a:fillRect/>
          </a:stretch>
        </p:blipFill>
        <p:spPr>
          <a:xfrm>
            <a:off x="2930525" y="0"/>
            <a:ext cx="9124950" cy="6858000"/>
          </a:xfrm>
          <a:prstGeom prst="rect">
            <a:avLst/>
          </a:prstGeom>
        </p:spPr>
      </p:pic>
    </p:spTree>
    <p:extLst>
      <p:ext uri="{BB962C8B-B14F-4D97-AF65-F5344CB8AC3E}">
        <p14:creationId xmlns:p14="http://schemas.microsoft.com/office/powerpoint/2010/main" val="23759111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el 1">
            <a:extLst>
              <a:ext uri="{FF2B5EF4-FFF2-40B4-BE49-F238E27FC236}">
                <a16:creationId xmlns:a16="http://schemas.microsoft.com/office/drawing/2014/main" id="{3040D4A4-820C-4A0F-B6DA-C7FA4BF0551E}"/>
              </a:ext>
            </a:extLst>
          </p:cNvPr>
          <p:cNvSpPr>
            <a:spLocks noGrp="1"/>
          </p:cNvSpPr>
          <p:nvPr>
            <p:ph type="title"/>
          </p:nvPr>
        </p:nvSpPr>
        <p:spPr>
          <a:xfrm>
            <a:off x="20596" y="-236338"/>
            <a:ext cx="12062028" cy="954339"/>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Inrichting bewaartermijnen met zaaktypen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ImZTC</a:t>
            </a:r>
            <a:r>
              <a:rPr lang="nl-NL" altLang="nl-NL" dirty="0">
                <a:latin typeface="Tahoma" panose="020B0604030504040204" pitchFamily="34" charset="0"/>
                <a:ea typeface="ＭＳ Ｐゴシック" panose="020B0600070205080204" pitchFamily="34" charset="-128"/>
                <a:cs typeface="Tahoma" panose="020B0604030504040204" pitchFamily="34" charset="0"/>
              </a:rPr>
              <a:t> / selectielijst)</a:t>
            </a:r>
          </a:p>
        </p:txBody>
      </p:sp>
      <p:sp>
        <p:nvSpPr>
          <p:cNvPr id="3" name="Tekstvak 2">
            <a:extLst>
              <a:ext uri="{FF2B5EF4-FFF2-40B4-BE49-F238E27FC236}">
                <a16:creationId xmlns:a16="http://schemas.microsoft.com/office/drawing/2014/main" id="{6FFD2C95-F1AF-4CC5-B230-285328E03C77}"/>
              </a:ext>
            </a:extLst>
          </p:cNvPr>
          <p:cNvSpPr txBox="1"/>
          <p:nvPr/>
        </p:nvSpPr>
        <p:spPr>
          <a:xfrm>
            <a:off x="-44390" y="6676008"/>
            <a:ext cx="12192000" cy="215444"/>
          </a:xfrm>
          <a:prstGeom prst="rect">
            <a:avLst/>
          </a:prstGeom>
          <a:noFill/>
        </p:spPr>
        <p:txBody>
          <a:bodyPr wrap="square" rtlCol="0">
            <a:spAutoFit/>
          </a:bodyPr>
          <a:lstStyle/>
          <a:p>
            <a:r>
              <a:rPr lang="nl-NL" sz="800" dirty="0"/>
              <a:t>Bron: </a:t>
            </a:r>
            <a:r>
              <a:rPr lang="nl-NL" sz="800" dirty="0" err="1"/>
              <a:t>Omgevingswet.wiki</a:t>
            </a:r>
            <a:r>
              <a:rPr lang="nl-NL" sz="800" dirty="0"/>
              <a:t> zaaktypencatalogus</a:t>
            </a:r>
          </a:p>
        </p:txBody>
      </p:sp>
      <p:pic>
        <p:nvPicPr>
          <p:cNvPr id="4" name="Afbeelding 3">
            <a:extLst>
              <a:ext uri="{FF2B5EF4-FFF2-40B4-BE49-F238E27FC236}">
                <a16:creationId xmlns:a16="http://schemas.microsoft.com/office/drawing/2014/main" id="{E76D41A0-7F90-4ADE-B108-14C3D80DF4C2}"/>
              </a:ext>
            </a:extLst>
          </p:cNvPr>
          <p:cNvPicPr>
            <a:picLocks noChangeAspect="1"/>
          </p:cNvPicPr>
          <p:nvPr/>
        </p:nvPicPr>
        <p:blipFill>
          <a:blip r:embed="rId2"/>
          <a:stretch>
            <a:fillRect/>
          </a:stretch>
        </p:blipFill>
        <p:spPr>
          <a:xfrm>
            <a:off x="577423" y="883315"/>
            <a:ext cx="4838145" cy="4668186"/>
          </a:xfrm>
          <a:prstGeom prst="rect">
            <a:avLst/>
          </a:prstGeom>
        </p:spPr>
      </p:pic>
      <p:pic>
        <p:nvPicPr>
          <p:cNvPr id="8" name="Afbeelding 7" descr="Afbeelding met tekst&#10;&#10;Automatisch gegenereerde beschrijving">
            <a:extLst>
              <a:ext uri="{FF2B5EF4-FFF2-40B4-BE49-F238E27FC236}">
                <a16:creationId xmlns:a16="http://schemas.microsoft.com/office/drawing/2014/main" id="{59B0BFB8-C8B0-4DD6-8272-385E8E530152}"/>
              </a:ext>
            </a:extLst>
          </p:cNvPr>
          <p:cNvPicPr>
            <a:picLocks noChangeAspect="1"/>
          </p:cNvPicPr>
          <p:nvPr/>
        </p:nvPicPr>
        <p:blipFill>
          <a:blip r:embed="rId3"/>
          <a:stretch>
            <a:fillRect/>
          </a:stretch>
        </p:blipFill>
        <p:spPr>
          <a:xfrm>
            <a:off x="5714265" y="883315"/>
            <a:ext cx="5831808" cy="5503611"/>
          </a:xfrm>
          <a:prstGeom prst="rect">
            <a:avLst/>
          </a:prstGeom>
        </p:spPr>
      </p:pic>
    </p:spTree>
    <p:extLst>
      <p:ext uri="{BB962C8B-B14F-4D97-AF65-F5344CB8AC3E}">
        <p14:creationId xmlns:p14="http://schemas.microsoft.com/office/powerpoint/2010/main" val="35531747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91" name="Afbeelding 10">
            <a:extLst>
              <a:ext uri="{FF2B5EF4-FFF2-40B4-BE49-F238E27FC236}">
                <a16:creationId xmlns:a16="http://schemas.microsoft.com/office/drawing/2014/main" id="{4A1DAC00-4AAA-45F4-BA41-9BB1614B75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776437"/>
            <a:ext cx="8997950" cy="598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el 1">
            <a:extLst>
              <a:ext uri="{FF2B5EF4-FFF2-40B4-BE49-F238E27FC236}">
                <a16:creationId xmlns:a16="http://schemas.microsoft.com/office/drawing/2014/main" id="{8D0DC884-1374-4F69-B5E2-0DB829AD3DCB}"/>
              </a:ext>
            </a:extLst>
          </p:cNvPr>
          <p:cNvSpPr txBox="1">
            <a:spLocks/>
          </p:cNvSpPr>
          <p:nvPr/>
        </p:nvSpPr>
        <p:spPr bwMode="auto">
          <a:xfrm>
            <a:off x="107933" y="95100"/>
            <a:ext cx="11646102" cy="375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fontScale="90000" lnSpcReduction="10000"/>
          </a:bodyPr>
          <a:lst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DUTO-scans Nationaal Archief: hoe zit het met opvolging aanbevelingen?</a:t>
            </a:r>
          </a:p>
        </p:txBody>
      </p:sp>
      <p:sp>
        <p:nvSpPr>
          <p:cNvPr id="4" name="Tekstvak 3">
            <a:extLst>
              <a:ext uri="{FF2B5EF4-FFF2-40B4-BE49-F238E27FC236}">
                <a16:creationId xmlns:a16="http://schemas.microsoft.com/office/drawing/2014/main" id="{0A9858BA-CD35-45BE-9CAF-ED2117DDE5C8}"/>
              </a:ext>
            </a:extLst>
          </p:cNvPr>
          <p:cNvSpPr txBox="1"/>
          <p:nvPr/>
        </p:nvSpPr>
        <p:spPr>
          <a:xfrm>
            <a:off x="-44390" y="6676008"/>
            <a:ext cx="12192000" cy="215444"/>
          </a:xfrm>
          <a:prstGeom prst="rect">
            <a:avLst/>
          </a:prstGeom>
          <a:noFill/>
        </p:spPr>
        <p:txBody>
          <a:bodyPr wrap="square" rtlCol="0">
            <a:spAutoFit/>
          </a:bodyPr>
          <a:lstStyle/>
          <a:p>
            <a:r>
              <a:rPr lang="nl-NL" sz="800" dirty="0"/>
              <a:t>Bron: </a:t>
            </a:r>
            <a:r>
              <a:rPr lang="nl-NL" sz="800" i="1" dirty="0"/>
              <a:t>Aan de slag</a:t>
            </a:r>
            <a:r>
              <a:rPr lang="nl-NL" sz="800" dirty="0"/>
              <a:t>, pagina DUTO-scans</a:t>
            </a:r>
          </a:p>
        </p:txBody>
      </p:sp>
    </p:spTree>
    <p:extLst>
      <p:ext uri="{BB962C8B-B14F-4D97-AF65-F5344CB8AC3E}">
        <p14:creationId xmlns:p14="http://schemas.microsoft.com/office/powerpoint/2010/main" val="2332529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el 1">
            <a:extLst>
              <a:ext uri="{FF2B5EF4-FFF2-40B4-BE49-F238E27FC236}">
                <a16:creationId xmlns:a16="http://schemas.microsoft.com/office/drawing/2014/main" id="{EA771620-395B-41EE-8516-A811BF492279}"/>
              </a:ext>
            </a:extLst>
          </p:cNvPr>
          <p:cNvSpPr>
            <a:spLocks noGrp="1"/>
          </p:cNvSpPr>
          <p:nvPr>
            <p:ph type="title"/>
          </p:nvPr>
        </p:nvSpPr>
        <p:spPr>
          <a:xfrm>
            <a:off x="102483" y="50760"/>
            <a:ext cx="8229600" cy="471320"/>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Metagegevens –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API’s</a:t>
            </a:r>
            <a:r>
              <a:rPr lang="nl-NL" altLang="nl-NL" dirty="0">
                <a:latin typeface="Tahoma" panose="020B0604030504040204" pitchFamily="34" charset="0"/>
                <a:ea typeface="ＭＳ Ｐゴシック" panose="020B0600070205080204" pitchFamily="34" charset="-128"/>
                <a:cs typeface="Tahoma" panose="020B0604030504040204" pitchFamily="34" charset="0"/>
              </a:rPr>
              <a:t>, standaarden en toepassingen  </a:t>
            </a:r>
          </a:p>
        </p:txBody>
      </p:sp>
      <p:pic>
        <p:nvPicPr>
          <p:cNvPr id="59395" name="Tijdelijke aanduiding voor inhoud 7">
            <a:extLst>
              <a:ext uri="{FF2B5EF4-FFF2-40B4-BE49-F238E27FC236}">
                <a16:creationId xmlns:a16="http://schemas.microsoft.com/office/drawing/2014/main" id="{1C07C1AA-FB81-4F81-BAB5-1A799DDDEAC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428818" y="1114067"/>
            <a:ext cx="9334364" cy="4503326"/>
          </a:xfr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el 1">
            <a:extLst>
              <a:ext uri="{FF2B5EF4-FFF2-40B4-BE49-F238E27FC236}">
                <a16:creationId xmlns:a16="http://schemas.microsoft.com/office/drawing/2014/main" id="{5FE931F4-A5A9-4765-9C9F-57763CCB524F}"/>
              </a:ext>
            </a:extLst>
          </p:cNvPr>
          <p:cNvSpPr>
            <a:spLocks noGrp="1"/>
          </p:cNvSpPr>
          <p:nvPr>
            <p:ph type="title"/>
          </p:nvPr>
        </p:nvSpPr>
        <p:spPr>
          <a:xfrm>
            <a:off x="86440" y="129419"/>
            <a:ext cx="11800759" cy="450849"/>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Achterliggende vraag: de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mapping</a:t>
            </a:r>
            <a:r>
              <a:rPr lang="nl-NL" altLang="nl-NL" dirty="0">
                <a:latin typeface="Tahoma" panose="020B0604030504040204" pitchFamily="34" charset="0"/>
                <a:ea typeface="ＭＳ Ｐゴシック" panose="020B0600070205080204" pitchFamily="34" charset="-128"/>
                <a:cs typeface="Tahoma" panose="020B0604030504040204" pitchFamily="34" charset="0"/>
              </a:rPr>
              <a:t>’ op metadata-standaard MDTO (NA/VNG/BZK)</a:t>
            </a:r>
          </a:p>
        </p:txBody>
      </p:sp>
      <p:pic>
        <p:nvPicPr>
          <p:cNvPr id="61446" name="Afbeelding 9">
            <a:extLst>
              <a:ext uri="{FF2B5EF4-FFF2-40B4-BE49-F238E27FC236}">
                <a16:creationId xmlns:a16="http://schemas.microsoft.com/office/drawing/2014/main" id="{0108B7AB-78AE-4BD3-8CEB-8D56C751B3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29828" y="1136036"/>
            <a:ext cx="8267700" cy="483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kstvak 3">
            <a:extLst>
              <a:ext uri="{FF2B5EF4-FFF2-40B4-BE49-F238E27FC236}">
                <a16:creationId xmlns:a16="http://schemas.microsoft.com/office/drawing/2014/main" id="{03F3A6C6-A8DB-4F82-AC6E-8192BA627FDA}"/>
              </a:ext>
            </a:extLst>
          </p:cNvPr>
          <p:cNvSpPr txBox="1"/>
          <p:nvPr/>
        </p:nvSpPr>
        <p:spPr>
          <a:xfrm>
            <a:off x="-44390" y="6676008"/>
            <a:ext cx="12192000" cy="215444"/>
          </a:xfrm>
          <a:prstGeom prst="rect">
            <a:avLst/>
          </a:prstGeom>
          <a:noFill/>
        </p:spPr>
        <p:txBody>
          <a:bodyPr wrap="square" rtlCol="0">
            <a:spAutoFit/>
          </a:bodyPr>
          <a:lstStyle/>
          <a:p>
            <a:r>
              <a:rPr lang="nl-NL" sz="800" dirty="0"/>
              <a:t>Bron: website Nationaal Archief</a:t>
            </a:r>
          </a:p>
        </p:txBody>
      </p:sp>
      <p:sp>
        <p:nvSpPr>
          <p:cNvPr id="5" name="Tijdelijke aanduiding voor inhoud 2">
            <a:extLst>
              <a:ext uri="{FF2B5EF4-FFF2-40B4-BE49-F238E27FC236}">
                <a16:creationId xmlns:a16="http://schemas.microsoft.com/office/drawing/2014/main" id="{5928E24F-B936-4478-9F1C-B4EA66AFA9DD}"/>
              </a:ext>
            </a:extLst>
          </p:cNvPr>
          <p:cNvSpPr>
            <a:spLocks noGrp="1"/>
          </p:cNvSpPr>
          <p:nvPr>
            <p:ph idx="1"/>
          </p:nvPr>
        </p:nvSpPr>
        <p:spPr>
          <a:xfrm>
            <a:off x="6958027" y="3122293"/>
            <a:ext cx="2203729" cy="450849"/>
          </a:xfrm>
        </p:spPr>
        <p:txBody>
          <a:bodyPr/>
          <a:lstStyle/>
          <a:p>
            <a:pPr marL="0" indent="0">
              <a:buNone/>
            </a:pPr>
            <a:r>
              <a:rPr lang="nl-NL" altLang="nl-NL" sz="2400" i="1" dirty="0">
                <a:solidFill>
                  <a:srgbClr val="E11E2D"/>
                </a:solidFill>
                <a:latin typeface="Arial" panose="020B0604020202020204" pitchFamily="34" charset="0"/>
                <a:ea typeface="ＭＳ Ｐゴシック" panose="020B0600070205080204" pitchFamily="34" charset="-128"/>
                <a:cs typeface="Arial" panose="020B0604020202020204" pitchFamily="34" charset="0"/>
              </a:rPr>
              <a:t>2020</a:t>
            </a:r>
            <a:endParaRPr lang="nl-NL" altLang="nl-NL" i="1" dirty="0">
              <a:solidFill>
                <a:srgbClr val="E11E2D"/>
              </a:solidFill>
              <a:latin typeface="Arial" panose="020B0604020202020204" pitchFamily="34" charset="0"/>
              <a:ea typeface="ＭＳ Ｐゴシック" panose="020B0600070205080204" pitchFamily="34" charset="-128"/>
              <a:cs typeface="Arial" panose="020B0604020202020204" pitchFamily="34" charset="0"/>
            </a:endParaRPr>
          </a:p>
          <a:p>
            <a:pPr marL="0" indent="0">
              <a:buNone/>
            </a:pPr>
            <a:endParaRPr lang="nl-NL" altLang="nl-NL" i="1" dirty="0">
              <a:solidFill>
                <a:srgbClr val="E11E2D"/>
              </a:solidFill>
              <a:latin typeface="Arial" panose="020B0604020202020204" pitchFamily="34" charset="0"/>
              <a:ea typeface="ＭＳ Ｐゴシック" panose="020B0600070205080204" pitchFamily="34" charset="-128"/>
              <a:cs typeface="Arial" panose="020B0604020202020204" pitchFamily="34" charset="0"/>
            </a:endParaRPr>
          </a:p>
          <a:p>
            <a:pPr marL="0" indent="0">
              <a:buNone/>
            </a:pPr>
            <a:endParaRPr lang="nl-NL" altLang="nl-NL" i="1" dirty="0">
              <a:solidFill>
                <a:srgbClr val="E11E2D"/>
              </a:solidFill>
              <a:latin typeface="Arial" panose="020B0604020202020204" pitchFamily="34" charset="0"/>
              <a:ea typeface="ＭＳ Ｐゴシック" panose="020B0600070205080204" pitchFamily="34" charset="-128"/>
              <a:cs typeface="Arial" panose="020B0604020202020204" pitchFamily="34" charset="0"/>
            </a:endParaRPr>
          </a:p>
          <a:p>
            <a:pPr marL="0" indent="0">
              <a:buNone/>
            </a:pPr>
            <a:endParaRPr lang="nl-NL" altLang="nl-NL" i="1" dirty="0">
              <a:latin typeface="Tahoma" panose="020B0604030504040204" pitchFamily="34" charset="0"/>
              <a:ea typeface="ＭＳ Ｐゴシック" panose="020B0600070205080204" pitchFamily="34" charset="-128"/>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2127478" cy="578734"/>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Samenwerkvoorziening en -functionaliteit, informatiebeheer en metadata</a:t>
            </a:r>
          </a:p>
        </p:txBody>
      </p:sp>
      <p:pic>
        <p:nvPicPr>
          <p:cNvPr id="5" name="Afbeelding 4" descr="Afbeelding met tekst&#10;&#10;Automatisch gegenereerde beschrijving">
            <a:extLst>
              <a:ext uri="{FF2B5EF4-FFF2-40B4-BE49-F238E27FC236}">
                <a16:creationId xmlns:a16="http://schemas.microsoft.com/office/drawing/2014/main" id="{DE51DA32-4486-48F4-90D3-E36179299FBD}"/>
              </a:ext>
            </a:extLst>
          </p:cNvPr>
          <p:cNvPicPr>
            <a:picLocks noChangeAspect="1"/>
          </p:cNvPicPr>
          <p:nvPr/>
        </p:nvPicPr>
        <p:blipFill>
          <a:blip r:embed="rId2"/>
          <a:stretch>
            <a:fillRect/>
          </a:stretch>
        </p:blipFill>
        <p:spPr>
          <a:xfrm>
            <a:off x="376582" y="535447"/>
            <a:ext cx="8808397" cy="6222616"/>
          </a:xfrm>
          <a:prstGeom prst="rect">
            <a:avLst/>
          </a:prstGeom>
        </p:spPr>
      </p:pic>
      <p:sp>
        <p:nvSpPr>
          <p:cNvPr id="8" name="Tijdelijke aanduiding voor inhoud 2">
            <a:extLst>
              <a:ext uri="{FF2B5EF4-FFF2-40B4-BE49-F238E27FC236}">
                <a16:creationId xmlns:a16="http://schemas.microsoft.com/office/drawing/2014/main" id="{77F19330-F586-4A14-8DF7-43873AF5BEDB}"/>
              </a:ext>
            </a:extLst>
          </p:cNvPr>
          <p:cNvSpPr>
            <a:spLocks noGrp="1"/>
          </p:cNvSpPr>
          <p:nvPr>
            <p:ph idx="1"/>
          </p:nvPr>
        </p:nvSpPr>
        <p:spPr>
          <a:xfrm>
            <a:off x="9798881" y="2719745"/>
            <a:ext cx="2203729" cy="1757100"/>
          </a:xfrm>
        </p:spPr>
        <p:txBody>
          <a:bodyPr/>
          <a:lstStyle/>
          <a:p>
            <a:pPr marL="0" indent="0">
              <a:buNone/>
            </a:pPr>
            <a:r>
              <a:rPr lang="nl-NL" altLang="nl-NL" i="1" dirty="0">
                <a:solidFill>
                  <a:srgbClr val="E11E2D"/>
                </a:solidFill>
                <a:latin typeface="Arial" panose="020B0604020202020204" pitchFamily="34" charset="0"/>
                <a:ea typeface="ＭＳ Ｐゴシック" panose="020B0600070205080204" pitchFamily="34" charset="-128"/>
                <a:cs typeface="Arial" panose="020B0604020202020204" pitchFamily="34" charset="0"/>
              </a:rPr>
              <a:t>Metadata</a:t>
            </a:r>
          </a:p>
          <a:p>
            <a:pPr marL="0" indent="0">
              <a:buNone/>
            </a:pPr>
            <a:endParaRPr lang="nl-NL" altLang="nl-NL" i="1" dirty="0">
              <a:solidFill>
                <a:srgbClr val="E11E2D"/>
              </a:solidFill>
              <a:latin typeface="Arial" panose="020B0604020202020204" pitchFamily="34" charset="0"/>
              <a:ea typeface="ＭＳ Ｐゴシック" panose="020B0600070205080204" pitchFamily="34" charset="-128"/>
              <a:cs typeface="Arial" panose="020B0604020202020204" pitchFamily="34" charset="0"/>
            </a:endParaRPr>
          </a:p>
          <a:p>
            <a:pPr marL="0" indent="0">
              <a:buNone/>
            </a:pPr>
            <a:r>
              <a:rPr lang="nl-NL" altLang="nl-NL" i="1" dirty="0">
                <a:solidFill>
                  <a:srgbClr val="E11E2D"/>
                </a:solidFill>
                <a:latin typeface="Arial" panose="020B0604020202020204" pitchFamily="34" charset="0"/>
                <a:ea typeface="ＭＳ Ｐゴシック" panose="020B0600070205080204" pitchFamily="34" charset="-128"/>
                <a:cs typeface="Arial" panose="020B0604020202020204" pitchFamily="34" charset="0"/>
              </a:rPr>
              <a:t>Volledigheid dossier bij BG</a:t>
            </a:r>
          </a:p>
          <a:p>
            <a:pPr marL="0" indent="0">
              <a:buNone/>
            </a:pPr>
            <a:endParaRPr lang="nl-NL" altLang="nl-NL" i="1" dirty="0">
              <a:solidFill>
                <a:srgbClr val="E11E2D"/>
              </a:solidFill>
              <a:latin typeface="Arial" panose="020B0604020202020204" pitchFamily="34" charset="0"/>
              <a:ea typeface="ＭＳ Ｐゴシック" panose="020B0600070205080204" pitchFamily="34" charset="-128"/>
              <a:cs typeface="Arial" panose="020B0604020202020204" pitchFamily="34" charset="0"/>
            </a:endParaRPr>
          </a:p>
          <a:p>
            <a:pPr marL="0" indent="0">
              <a:buNone/>
            </a:pPr>
            <a:r>
              <a:rPr lang="nl-NL" altLang="nl-NL" i="1" dirty="0">
                <a:solidFill>
                  <a:srgbClr val="E11E2D"/>
                </a:solidFill>
                <a:latin typeface="Arial" panose="020B0604020202020204" pitchFamily="34" charset="0"/>
                <a:ea typeface="ＭＳ Ｐゴシック" panose="020B0600070205080204" pitchFamily="34" charset="-128"/>
                <a:cs typeface="Arial" panose="020B0604020202020204" pitchFamily="34" charset="0"/>
              </a:rPr>
              <a:t>Beheermandaat</a:t>
            </a:r>
          </a:p>
          <a:p>
            <a:pPr marL="0" indent="0">
              <a:buNone/>
            </a:pPr>
            <a:endParaRPr lang="nl-NL" altLang="nl-NL" i="1" dirty="0">
              <a:solidFill>
                <a:srgbClr val="E11E2D"/>
              </a:solidFill>
              <a:latin typeface="Arial" panose="020B0604020202020204" pitchFamily="34" charset="0"/>
              <a:ea typeface="ＭＳ Ｐゴシック" panose="020B0600070205080204" pitchFamily="34" charset="-128"/>
              <a:cs typeface="Arial" panose="020B0604020202020204" pitchFamily="34" charset="0"/>
            </a:endParaRPr>
          </a:p>
          <a:p>
            <a:pPr marL="0" indent="0">
              <a:buNone/>
            </a:pPr>
            <a:r>
              <a:rPr lang="nl-NL" altLang="nl-NL" i="1" dirty="0">
                <a:solidFill>
                  <a:srgbClr val="E11E2D"/>
                </a:solidFill>
                <a:latin typeface="Arial" panose="020B0604020202020204" pitchFamily="34" charset="0"/>
                <a:ea typeface="ＭＳ Ｐゴシック" panose="020B0600070205080204" pitchFamily="34" charset="-128"/>
                <a:cs typeface="Arial" panose="020B0604020202020204" pitchFamily="34" charset="0"/>
              </a:rPr>
              <a:t>Verplaatsing en</a:t>
            </a:r>
          </a:p>
          <a:p>
            <a:pPr marL="0" indent="0">
              <a:buNone/>
            </a:pPr>
            <a:r>
              <a:rPr lang="nl-NL" altLang="nl-NL" i="1" dirty="0">
                <a:solidFill>
                  <a:srgbClr val="E11E2D"/>
                </a:solidFill>
                <a:latin typeface="Arial" panose="020B0604020202020204" pitchFamily="34" charset="0"/>
                <a:ea typeface="ＭＳ Ｐゴシック" panose="020B0600070205080204" pitchFamily="34" charset="-128"/>
                <a:cs typeface="Arial" panose="020B0604020202020204" pitchFamily="34" charset="0"/>
              </a:rPr>
              <a:t>verwijdering</a:t>
            </a:r>
          </a:p>
          <a:p>
            <a:pPr marL="0" indent="0">
              <a:buNone/>
            </a:pPr>
            <a:endParaRPr lang="nl-NL" altLang="nl-NL" i="1" dirty="0">
              <a:solidFill>
                <a:srgbClr val="E11E2D"/>
              </a:solidFill>
              <a:latin typeface="Arial" panose="020B0604020202020204" pitchFamily="34" charset="0"/>
              <a:ea typeface="ＭＳ Ｐゴシック" panose="020B0600070205080204" pitchFamily="34" charset="-128"/>
              <a:cs typeface="Arial" panose="020B0604020202020204" pitchFamily="34" charset="0"/>
            </a:endParaRPr>
          </a:p>
          <a:p>
            <a:pPr marL="0" indent="0">
              <a:buNone/>
            </a:pPr>
            <a:endParaRPr lang="nl-NL" altLang="nl-NL" i="1" dirty="0">
              <a:solidFill>
                <a:srgbClr val="E11E2D"/>
              </a:solidFill>
              <a:latin typeface="Arial" panose="020B0604020202020204" pitchFamily="34" charset="0"/>
              <a:ea typeface="ＭＳ Ｐゴシック" panose="020B0600070205080204" pitchFamily="34" charset="-128"/>
              <a:cs typeface="Arial" panose="020B0604020202020204" pitchFamily="34" charset="0"/>
            </a:endParaRPr>
          </a:p>
          <a:p>
            <a:pPr marL="0" indent="0">
              <a:buNone/>
            </a:pPr>
            <a:endParaRPr lang="nl-NL" altLang="nl-NL" i="1" dirty="0">
              <a:latin typeface="Tahoma" panose="020B0604030504040204" pitchFamily="34" charset="0"/>
              <a:ea typeface="ＭＳ Ｐゴシック" panose="020B0600070205080204" pitchFamily="34" charset="-128"/>
            </a:endParaRPr>
          </a:p>
        </p:txBody>
      </p:sp>
      <p:sp>
        <p:nvSpPr>
          <p:cNvPr id="6" name="Tijdelijke aanduiding voor inhoud 2">
            <a:extLst>
              <a:ext uri="{FF2B5EF4-FFF2-40B4-BE49-F238E27FC236}">
                <a16:creationId xmlns:a16="http://schemas.microsoft.com/office/drawing/2014/main" id="{5BCDE1DF-4C10-4564-98FD-EF345B11B3AE}"/>
              </a:ext>
            </a:extLst>
          </p:cNvPr>
          <p:cNvSpPr txBox="1">
            <a:spLocks/>
          </p:cNvSpPr>
          <p:nvPr/>
        </p:nvSpPr>
        <p:spPr bwMode="auto">
          <a:xfrm>
            <a:off x="683533" y="2546384"/>
            <a:ext cx="8808397" cy="4207613"/>
          </a:xfrm>
          <a:prstGeom prst="rect">
            <a:avLst/>
          </a:prstGeom>
          <a:solidFill>
            <a:schemeClr val="bg1"/>
          </a:solidFill>
          <a:ln>
            <a:noFill/>
          </a:ln>
        </p:spPr>
        <p:txBody>
          <a:bodyPr vert="horz" wrap="square" lIns="91440" tIns="45720" rIns="91440" bIns="45720" numCol="2"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nl-NL" sz="1400" b="1" dirty="0">
                <a:latin typeface="Arial" panose="020B0604020202020204" pitchFamily="34" charset="0"/>
                <a:cs typeface="Arial" panose="020B0604020202020204" pitchFamily="34" charset="0"/>
              </a:rPr>
              <a:t>Metadata samenwerking:</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samenwerkingId</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samenwerkVorm</a:t>
            </a:r>
            <a:r>
              <a:rPr lang="nl-NL" sz="1400" dirty="0">
                <a:latin typeface="Arial" panose="020B0604020202020204" pitchFamily="34" charset="0"/>
                <a:cs typeface="Arial" panose="020B0604020202020204" pitchFamily="34" charset="0"/>
              </a:rPr>
              <a:t> </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status </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aangemaaktDoorOIN</a:t>
            </a:r>
            <a:r>
              <a:rPr lang="nl-NL" sz="1400" dirty="0">
                <a:latin typeface="Arial" panose="020B0604020202020204" pitchFamily="34" charset="0"/>
                <a:cs typeface="Arial" panose="020B0604020202020204" pitchFamily="34" charset="0"/>
              </a:rPr>
              <a:t> </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aangemaaktDoorNaam</a:t>
            </a:r>
            <a:r>
              <a:rPr lang="nl-NL" sz="1400" dirty="0">
                <a:latin typeface="Arial" panose="020B0604020202020204" pitchFamily="34" charset="0"/>
                <a:cs typeface="Arial" panose="020B0604020202020204" pitchFamily="34" charset="0"/>
              </a:rPr>
              <a:t> </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creatieDatum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kenmerkSysteem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nummerBinnenSyteem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laatstAangepastDoorOIN</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laatstAangepastDoorNaam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contactpersoonNaam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contactpersoonEmailadres</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contactpersoonTelefoonnummer</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laatstAangepastDatum</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titel</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beschrijving</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taal</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 </a:t>
            </a:r>
            <a:br>
              <a:rPr lang="nl-NL" sz="1400" dirty="0">
                <a:latin typeface="Arial" panose="020B0604020202020204" pitchFamily="34" charset="0"/>
                <a:cs typeface="Arial" panose="020B0604020202020204" pitchFamily="34" charset="0"/>
              </a:rPr>
            </a:br>
            <a:br>
              <a:rPr lang="nl-NL" sz="1400" dirty="0">
                <a:latin typeface="Arial" panose="020B0604020202020204" pitchFamily="34" charset="0"/>
                <a:cs typeface="Arial" panose="020B0604020202020204" pitchFamily="34" charset="0"/>
              </a:rPr>
            </a:br>
            <a:r>
              <a:rPr lang="nl-NL" sz="1400" b="1" dirty="0">
                <a:latin typeface="Arial" panose="020B0604020202020204" pitchFamily="34" charset="0"/>
                <a:cs typeface="Arial" panose="020B0604020202020204" pitchFamily="34" charset="0"/>
              </a:rPr>
              <a:t>Metadata document:</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bestandsNaam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kenmerkSysteem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nummerBinnenSysteem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dossierNummer</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aangemaaktDoorOIN</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aangemaaktDoorNaam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creatieDatum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laatstAangepastDoorOIN</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laatstAangepastDoorNaam</a:t>
            </a:r>
            <a:r>
              <a:rPr lang="nl-NL" sz="1400" dirty="0">
                <a:latin typeface="Arial" panose="020B0604020202020204" pitchFamily="34" charset="0"/>
                <a:cs typeface="Arial" panose="020B0604020202020204" pitchFamily="34" charset="0"/>
              </a:rPr>
              <a:t> </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laatstAangepastDatum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documentIdentificatie</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documentOmschrijving</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vertrouwelijkheidsAanduiding</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taal</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formaat</a:t>
            </a:r>
            <a:endParaRPr lang="nl-NL" altLang="nl-NL" sz="1400" i="1" dirty="0">
              <a:solidFill>
                <a:srgbClr val="E11E2D"/>
              </a:solidFill>
              <a:latin typeface="Arial" panose="020B0604020202020204" pitchFamily="34" charset="0"/>
              <a:ea typeface="ＭＳ Ｐゴシック" panose="020B0600070205080204" pitchFamily="34" charset="-128"/>
              <a:cs typeface="Arial" panose="020B0604020202020204" pitchFamily="34" charset="0"/>
            </a:endParaRPr>
          </a:p>
          <a:p>
            <a:pPr marL="0" indent="0">
              <a:buFont typeface="Arial" panose="020B0604020202020204" pitchFamily="34" charset="0"/>
              <a:buNone/>
            </a:pPr>
            <a:endParaRPr lang="nl-NL" altLang="nl-NL" sz="1400" i="1" dirty="0">
              <a:solidFill>
                <a:srgbClr val="E11E2D"/>
              </a:solidFill>
              <a:latin typeface="Arial" panose="020B0604020202020204" pitchFamily="34" charset="0"/>
              <a:ea typeface="ＭＳ Ｐゴシック" panose="020B0600070205080204" pitchFamily="34" charset="-128"/>
              <a:cs typeface="Arial" panose="020B0604020202020204" pitchFamily="34" charset="0"/>
            </a:endParaRPr>
          </a:p>
          <a:p>
            <a:pPr marL="0" indent="0">
              <a:buFont typeface="Arial" panose="020B0604020202020204" pitchFamily="34" charset="0"/>
              <a:buNone/>
            </a:pPr>
            <a:endParaRPr lang="nl-NL" altLang="nl-NL" sz="1400" i="1"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7" name="Tekstvak 6">
            <a:extLst>
              <a:ext uri="{FF2B5EF4-FFF2-40B4-BE49-F238E27FC236}">
                <a16:creationId xmlns:a16="http://schemas.microsoft.com/office/drawing/2014/main" id="{B3990E84-61E2-48B6-B71C-588F00402136}"/>
              </a:ext>
            </a:extLst>
          </p:cNvPr>
          <p:cNvSpPr txBox="1"/>
          <p:nvPr/>
        </p:nvSpPr>
        <p:spPr>
          <a:xfrm>
            <a:off x="-44390" y="6676008"/>
            <a:ext cx="12192000" cy="215444"/>
          </a:xfrm>
          <a:prstGeom prst="rect">
            <a:avLst/>
          </a:prstGeom>
          <a:noFill/>
        </p:spPr>
        <p:txBody>
          <a:bodyPr wrap="square" rtlCol="0">
            <a:spAutoFit/>
          </a:bodyPr>
          <a:lstStyle/>
          <a:p>
            <a:r>
              <a:rPr lang="nl-NL" sz="800" dirty="0"/>
              <a:t>Bron: Aan de Slag, nieuwsbrief ontwikkelfase P14</a:t>
            </a:r>
          </a:p>
        </p:txBody>
      </p:sp>
    </p:spTree>
    <p:extLst>
      <p:ext uri="{BB962C8B-B14F-4D97-AF65-F5344CB8AC3E}">
        <p14:creationId xmlns:p14="http://schemas.microsoft.com/office/powerpoint/2010/main" val="3187083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up)">
                                      <p:cBhvr>
                                        <p:cTn id="7" dur="1000"/>
                                        <p:tgtEl>
                                          <p:spTgt spid="8">
                                            <p:txEl>
                                              <p:pRg st="0" end="0"/>
                                            </p:txEl>
                                          </p:spTgt>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animEffect transition="in" filter="wipe(up)">
                                      <p:cBhvr>
                                        <p:cTn id="11" dur="1000"/>
                                        <p:tgtEl>
                                          <p:spTgt spid="8">
                                            <p:txEl>
                                              <p:pRg st="2" end="2"/>
                                            </p:txEl>
                                          </p:spTgt>
                                        </p:tgtEl>
                                      </p:cBhvr>
                                    </p:animEffect>
                                  </p:childTnLst>
                                </p:cTn>
                              </p:par>
                            </p:childTnLst>
                          </p:cTn>
                        </p:par>
                        <p:par>
                          <p:cTn id="12" fill="hold">
                            <p:stCondLst>
                              <p:cond delay="2000"/>
                            </p:stCondLst>
                            <p:childTnLst>
                              <p:par>
                                <p:cTn id="13" presetID="22" presetClass="entr" presetSubtype="1" fill="hold" grpId="0" nodeType="afterEffect">
                                  <p:stCondLst>
                                    <p:cond delay="0"/>
                                  </p:stCondLst>
                                  <p:childTnLst>
                                    <p:set>
                                      <p:cBhvr>
                                        <p:cTn id="14" dur="1" fill="hold">
                                          <p:stCondLst>
                                            <p:cond delay="0"/>
                                          </p:stCondLst>
                                        </p:cTn>
                                        <p:tgtEl>
                                          <p:spTgt spid="8">
                                            <p:txEl>
                                              <p:pRg st="4" end="4"/>
                                            </p:txEl>
                                          </p:spTgt>
                                        </p:tgtEl>
                                        <p:attrNameLst>
                                          <p:attrName>style.visibility</p:attrName>
                                        </p:attrNameLst>
                                      </p:cBhvr>
                                      <p:to>
                                        <p:strVal val="visible"/>
                                      </p:to>
                                    </p:set>
                                    <p:animEffect transition="in" filter="wipe(up)">
                                      <p:cBhvr>
                                        <p:cTn id="15" dur="1000"/>
                                        <p:tgtEl>
                                          <p:spTgt spid="8">
                                            <p:txEl>
                                              <p:pRg st="4" end="4"/>
                                            </p:txEl>
                                          </p:spTgt>
                                        </p:tgtEl>
                                      </p:cBhvr>
                                    </p:animEffect>
                                  </p:childTnLst>
                                </p:cTn>
                              </p:par>
                            </p:childTnLst>
                          </p:cTn>
                        </p:par>
                        <p:par>
                          <p:cTn id="16" fill="hold">
                            <p:stCondLst>
                              <p:cond delay="3000"/>
                            </p:stCondLst>
                            <p:childTnLst>
                              <p:par>
                                <p:cTn id="17" presetID="22" presetClass="entr" presetSubtype="1" fill="hold" grpId="0" nodeType="afterEffect">
                                  <p:stCondLst>
                                    <p:cond delay="0"/>
                                  </p:stCondLst>
                                  <p:childTnLst>
                                    <p:set>
                                      <p:cBhvr>
                                        <p:cTn id="18" dur="1" fill="hold">
                                          <p:stCondLst>
                                            <p:cond delay="0"/>
                                          </p:stCondLst>
                                        </p:cTn>
                                        <p:tgtEl>
                                          <p:spTgt spid="8">
                                            <p:txEl>
                                              <p:pRg st="6" end="6"/>
                                            </p:txEl>
                                          </p:spTgt>
                                        </p:tgtEl>
                                        <p:attrNameLst>
                                          <p:attrName>style.visibility</p:attrName>
                                        </p:attrNameLst>
                                      </p:cBhvr>
                                      <p:to>
                                        <p:strVal val="visible"/>
                                      </p:to>
                                    </p:set>
                                    <p:animEffect transition="in" filter="wipe(up)">
                                      <p:cBhvr>
                                        <p:cTn id="19" dur="1000"/>
                                        <p:tgtEl>
                                          <p:spTgt spid="8">
                                            <p:txEl>
                                              <p:pRg st="6" end="6"/>
                                            </p:txEl>
                                          </p:spTgt>
                                        </p:tgtEl>
                                      </p:cBhvr>
                                    </p:animEffect>
                                  </p:childTnLst>
                                </p:cTn>
                              </p:par>
                            </p:childTnLst>
                          </p:cTn>
                        </p:par>
                        <p:par>
                          <p:cTn id="20" fill="hold">
                            <p:stCondLst>
                              <p:cond delay="4000"/>
                            </p:stCondLst>
                            <p:childTnLst>
                              <p:par>
                                <p:cTn id="21" presetID="22" presetClass="entr" presetSubtype="1" fill="hold" grpId="0" nodeType="afterEffect">
                                  <p:stCondLst>
                                    <p:cond delay="0"/>
                                  </p:stCondLst>
                                  <p:childTnLst>
                                    <p:set>
                                      <p:cBhvr>
                                        <p:cTn id="22" dur="1" fill="hold">
                                          <p:stCondLst>
                                            <p:cond delay="0"/>
                                          </p:stCondLst>
                                        </p:cTn>
                                        <p:tgtEl>
                                          <p:spTgt spid="8">
                                            <p:txEl>
                                              <p:pRg st="7" end="7"/>
                                            </p:txEl>
                                          </p:spTgt>
                                        </p:tgtEl>
                                        <p:attrNameLst>
                                          <p:attrName>style.visibility</p:attrName>
                                        </p:attrNameLst>
                                      </p:cBhvr>
                                      <p:to>
                                        <p:strVal val="visible"/>
                                      </p:to>
                                    </p:set>
                                    <p:animEffect transition="in" filter="wipe(up)">
                                      <p:cBhvr>
                                        <p:cTn id="23" dur="1000"/>
                                        <p:tgtEl>
                                          <p:spTgt spid="8">
                                            <p:txEl>
                                              <p:pRg st="7" end="7"/>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up)">
                                      <p:cBhvr>
                                        <p:cTn id="28"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P spid="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5" name="Titel 1">
            <a:extLst>
              <a:ext uri="{FF2B5EF4-FFF2-40B4-BE49-F238E27FC236}">
                <a16:creationId xmlns:a16="http://schemas.microsoft.com/office/drawing/2014/main" id="{E7FA19E7-4EC2-40BF-921E-44F48B0A897D}"/>
              </a:ext>
            </a:extLst>
          </p:cNvPr>
          <p:cNvSpPr>
            <a:spLocks noGrp="1"/>
          </p:cNvSpPr>
          <p:nvPr>
            <p:ph type="title"/>
          </p:nvPr>
        </p:nvSpPr>
        <p:spPr>
          <a:xfrm>
            <a:off x="87623" y="126676"/>
            <a:ext cx="8229600" cy="4571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Tijdreizen en relatie met duurzame toegankelijkheid</a:t>
            </a:r>
          </a:p>
        </p:txBody>
      </p:sp>
      <p:sp>
        <p:nvSpPr>
          <p:cNvPr id="2" name="Tijdelijke aanduiding voor inhoud 1">
            <a:extLst>
              <a:ext uri="{FF2B5EF4-FFF2-40B4-BE49-F238E27FC236}">
                <a16:creationId xmlns:a16="http://schemas.microsoft.com/office/drawing/2014/main" id="{E9F4317E-B6EF-4D0F-B934-40C240183E50}"/>
              </a:ext>
            </a:extLst>
          </p:cNvPr>
          <p:cNvSpPr>
            <a:spLocks noGrp="1"/>
          </p:cNvSpPr>
          <p:nvPr>
            <p:ph idx="1"/>
          </p:nvPr>
        </p:nvSpPr>
        <p:spPr>
          <a:xfrm>
            <a:off x="1981200" y="1395901"/>
            <a:ext cx="8229600" cy="4382604"/>
          </a:xfrm>
        </p:spPr>
        <p:txBody>
          <a:bodyPr/>
          <a:lstStyle/>
          <a:p>
            <a:pPr marL="0" indent="0">
              <a:buNone/>
              <a:defRPr/>
            </a:pPr>
            <a:r>
              <a:rPr lang="nl-NL" sz="1800" i="1" dirty="0"/>
              <a:t>“Het </a:t>
            </a:r>
            <a:r>
              <a:rPr lang="nl-NL" sz="1800" i="1" dirty="0" err="1"/>
              <a:t>realtime</a:t>
            </a:r>
            <a:r>
              <a:rPr lang="nl-NL" sz="1800" i="1" dirty="0"/>
              <a:t> oproepen van toestanden in een verzameling van gegevens op een specifiek tijdstip, in het heden, het verleden en de toekomst.”</a:t>
            </a:r>
          </a:p>
          <a:p>
            <a:pPr marL="0" indent="0">
              <a:buNone/>
              <a:defRPr/>
            </a:pPr>
            <a:endParaRPr lang="nl-NL" sz="1800" i="1" dirty="0"/>
          </a:p>
          <a:p>
            <a:pPr>
              <a:lnSpc>
                <a:spcPct val="150000"/>
              </a:lnSpc>
              <a:defRPr/>
            </a:pPr>
            <a:r>
              <a:rPr lang="nl-NL" sz="1800" b="1" dirty="0">
                <a:solidFill>
                  <a:srgbClr val="E11E2D"/>
                </a:solidFill>
              </a:rPr>
              <a:t>Landelijke Voorziening Bekendmakingen en Beschikbaar stellen</a:t>
            </a:r>
            <a:br>
              <a:rPr lang="nl-NL" sz="1800" b="1" dirty="0"/>
            </a:br>
            <a:r>
              <a:rPr lang="nl-NL" sz="1800" dirty="0"/>
              <a:t>Officiële publicaties en geldende regelingen)</a:t>
            </a:r>
          </a:p>
          <a:p>
            <a:pPr>
              <a:lnSpc>
                <a:spcPct val="150000"/>
              </a:lnSpc>
              <a:defRPr/>
            </a:pPr>
            <a:r>
              <a:rPr lang="nl-NL" sz="1800" b="1" dirty="0">
                <a:solidFill>
                  <a:srgbClr val="E11E2D"/>
                </a:solidFill>
              </a:rPr>
              <a:t>DSO-LV </a:t>
            </a:r>
            <a:br>
              <a:rPr lang="nl-NL" sz="1800" b="1" dirty="0"/>
            </a:br>
            <a:r>
              <a:rPr lang="nl-NL" sz="1800" dirty="0"/>
              <a:t>Ozon, Toepasbare regels, Viewer regels en kaart, Stelselcatalogus</a:t>
            </a:r>
          </a:p>
          <a:p>
            <a:pPr>
              <a:lnSpc>
                <a:spcPct val="150000"/>
              </a:lnSpc>
              <a:defRPr/>
            </a:pPr>
            <a:r>
              <a:rPr lang="nl-NL" sz="1800" b="1" dirty="0">
                <a:solidFill>
                  <a:srgbClr val="E11E2D"/>
                </a:solidFill>
              </a:rPr>
              <a:t>Informatieproducten</a:t>
            </a:r>
            <a:br>
              <a:rPr lang="nl-NL" sz="1800" b="1" dirty="0"/>
            </a:br>
            <a:r>
              <a:rPr lang="nl-NL" sz="1800" dirty="0"/>
              <a:t>Overbruggingsproduct</a:t>
            </a:r>
          </a:p>
          <a:p>
            <a:pPr>
              <a:lnSpc>
                <a:spcPct val="150000"/>
              </a:lnSpc>
              <a:defRPr/>
            </a:pPr>
            <a:r>
              <a:rPr lang="nl-NL" sz="1800" b="1" dirty="0">
                <a:solidFill>
                  <a:srgbClr val="E11E2D"/>
                </a:solidFill>
              </a:rPr>
              <a:t>GDI-voorzieningen</a:t>
            </a:r>
            <a:br>
              <a:rPr lang="nl-NL" sz="1800" b="1" dirty="0"/>
            </a:br>
            <a:r>
              <a:rPr lang="nl-NL" sz="1800" dirty="0"/>
              <a:t>Centraal OIN-register, Ambtsgrenzenservice</a:t>
            </a:r>
          </a:p>
          <a:p>
            <a:pPr marL="0" indent="0">
              <a:buNone/>
              <a:defRPr/>
            </a:pPr>
            <a:endParaRPr lang="nl-NL" sz="1800" dirty="0"/>
          </a:p>
        </p:txBody>
      </p:sp>
    </p:spTree>
    <p:extLst>
      <p:ext uri="{BB962C8B-B14F-4D97-AF65-F5344CB8AC3E}">
        <p14:creationId xmlns:p14="http://schemas.microsoft.com/office/powerpoint/2010/main" val="2877319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1000"/>
                                        <p:tgtEl>
                                          <p:spTgt spid="2">
                                            <p:txEl>
                                              <p:pRg st="2" end="2"/>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animEffect transition="in" filter="fade">
                                      <p:cBhvr>
                                        <p:cTn id="11" dur="1000"/>
                                        <p:tgtEl>
                                          <p:spTgt spid="2">
                                            <p:txEl>
                                              <p:pRg st="3" end="3"/>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animEffect transition="in" filter="fade">
                                      <p:cBhvr>
                                        <p:cTn id="15" dur="1000"/>
                                        <p:tgtEl>
                                          <p:spTgt spid="2">
                                            <p:txEl>
                                              <p:pRg st="4" end="4"/>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animEffect transition="in" filter="fade">
                                      <p:cBhvr>
                                        <p:cTn id="19" dur="10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el 1">
            <a:extLst>
              <a:ext uri="{FF2B5EF4-FFF2-40B4-BE49-F238E27FC236}">
                <a16:creationId xmlns:a16="http://schemas.microsoft.com/office/drawing/2014/main" id="{53DA11F9-C2DD-489C-B43A-D6C54B3A9964}"/>
              </a:ext>
            </a:extLst>
          </p:cNvPr>
          <p:cNvSpPr>
            <a:spLocks noGrp="1"/>
          </p:cNvSpPr>
          <p:nvPr>
            <p:ph type="title"/>
          </p:nvPr>
        </p:nvSpPr>
        <p:spPr>
          <a:xfrm>
            <a:off x="0" y="0"/>
            <a:ext cx="9353228" cy="601016"/>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Omgevingswet komt eraan - maar hoe zit het met informatiebeheer? </a:t>
            </a:r>
          </a:p>
        </p:txBody>
      </p:sp>
      <p:sp>
        <p:nvSpPr>
          <p:cNvPr id="29699" name="Tijdelijke aanduiding voor inhoud 2">
            <a:extLst>
              <a:ext uri="{FF2B5EF4-FFF2-40B4-BE49-F238E27FC236}">
                <a16:creationId xmlns:a16="http://schemas.microsoft.com/office/drawing/2014/main" id="{98B71602-CA61-493C-AFE6-CCD64A98C4E8}"/>
              </a:ext>
            </a:extLst>
          </p:cNvPr>
          <p:cNvSpPr>
            <a:spLocks noGrp="1"/>
          </p:cNvSpPr>
          <p:nvPr>
            <p:ph idx="1"/>
          </p:nvPr>
        </p:nvSpPr>
        <p:spPr>
          <a:xfrm>
            <a:off x="1198485" y="1363707"/>
            <a:ext cx="9207623" cy="4525963"/>
          </a:xfrm>
        </p:spPr>
        <p:txBody>
          <a:bodyPr/>
          <a:lstStyle/>
          <a:p>
            <a:pPr marL="0" indent="0">
              <a:buNone/>
            </a:pPr>
            <a:r>
              <a:rPr lang="nl-NL" altLang="nl-NL" sz="2400" dirty="0">
                <a:latin typeface="Tahoma" panose="020B0604030504040204" pitchFamily="34" charset="0"/>
                <a:ea typeface="ＭＳ Ｐゴシック" panose="020B0600070205080204" pitchFamily="34" charset="-128"/>
              </a:rPr>
              <a:t>Welke afspraken moeten</a:t>
            </a:r>
          </a:p>
          <a:p>
            <a:pPr marL="0" indent="0">
              <a:buNone/>
            </a:pPr>
            <a:r>
              <a:rPr lang="nl-NL" altLang="nl-NL" sz="2400" dirty="0">
                <a:latin typeface="Tahoma" panose="020B0604030504040204" pitchFamily="34" charset="0"/>
                <a:ea typeface="ＭＳ Ｐゴシック" panose="020B0600070205080204" pitchFamily="34" charset="-128"/>
              </a:rPr>
              <a:t>gemeenten </a:t>
            </a: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provincies </a:t>
            </a: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waterschappen </a:t>
            </a: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omgevingsdiensten  veiligheidsregio’s </a:t>
            </a: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a:t>
            </a:r>
            <a:r>
              <a:rPr lang="nl-NL" altLang="nl-NL" sz="2400" dirty="0" err="1">
                <a:latin typeface="Tahoma" panose="020B0604030504040204" pitchFamily="34" charset="0"/>
                <a:ea typeface="ＭＳ Ｐゴシック" panose="020B0600070205080204" pitchFamily="34" charset="-128"/>
              </a:rPr>
              <a:t>GGD’en</a:t>
            </a: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latin typeface="Tahoma" panose="020B0604030504040204" pitchFamily="34" charset="0"/>
                <a:ea typeface="ＭＳ Ｐゴシック" panose="020B0600070205080204" pitchFamily="34" charset="-128"/>
              </a:rPr>
              <a:t>maken, om duurzaam informatiebeheer in te richten</a:t>
            </a:r>
          </a:p>
          <a:p>
            <a:pPr marL="0" indent="0">
              <a:buNone/>
            </a:pPr>
            <a:r>
              <a:rPr lang="nl-NL" altLang="nl-NL" sz="2400" dirty="0">
                <a:latin typeface="Tahoma" panose="020B0604030504040204" pitchFamily="34" charset="0"/>
                <a:ea typeface="ＭＳ Ｐゴシック" panose="020B0600070205080204" pitchFamily="34" charset="-128"/>
              </a:rPr>
              <a:t>in hun </a:t>
            </a:r>
            <a:r>
              <a:rPr lang="nl-NL" altLang="nl-NL" sz="2400" dirty="0" err="1">
                <a:latin typeface="Tahoma" panose="020B0604030504040204" pitchFamily="34" charset="0"/>
                <a:ea typeface="ＭＳ Ｐゴシック" panose="020B0600070205080204" pitchFamily="34" charset="-128"/>
              </a:rPr>
              <a:t>procesketens</a:t>
            </a:r>
            <a:r>
              <a:rPr lang="nl-NL" altLang="nl-NL" sz="2400" dirty="0">
                <a:latin typeface="Tahoma" panose="020B0604030504040204" pitchFamily="34" charset="0"/>
                <a:ea typeface="ＭＳ Ｐゴシック" panose="020B0600070205080204" pitchFamily="34" charset="-128"/>
              </a:rPr>
              <a:t> onder de Omgevingswet? </a:t>
            </a:r>
          </a:p>
          <a:p>
            <a:pPr marL="0" indent="0">
              <a:buNone/>
            </a:pP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latin typeface="Tahoma" panose="020B0604030504040204" pitchFamily="34" charset="0"/>
                <a:ea typeface="ＭＳ Ｐゴシック" panose="020B0600070205080204" pitchFamily="34" charset="-128"/>
              </a:rPr>
              <a:t>Wisselwerking tussen:</a:t>
            </a:r>
          </a:p>
          <a:p>
            <a:pPr marL="0" indent="0">
              <a:buNone/>
            </a:pP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wat wordt beheerd in Landelijke Voorzieningen </a:t>
            </a:r>
          </a:p>
          <a:p>
            <a:pPr marL="0" indent="0">
              <a:buNone/>
            </a:pPr>
            <a:r>
              <a:rPr lang="nl-NL" altLang="nl-NL" sz="2400" dirty="0">
                <a:solidFill>
                  <a:srgbClr val="E11E2D"/>
                </a:solidFill>
                <a:latin typeface="Tahoma" panose="020B0604030504040204" pitchFamily="34" charset="0"/>
                <a:ea typeface="ＭＳ Ｐゴシック" panose="020B0600070205080204" pitchFamily="34" charset="-128"/>
              </a:rPr>
              <a:t>| </a:t>
            </a:r>
            <a:r>
              <a:rPr lang="nl-NL" altLang="nl-NL" sz="2400" dirty="0">
                <a:latin typeface="Tahoma" panose="020B0604030504040204" pitchFamily="34" charset="0"/>
                <a:ea typeface="ＭＳ Ｐゴシック" panose="020B0600070205080204" pitchFamily="34" charset="-128"/>
              </a:rPr>
              <a:t>waar lokaal beheer voor moet worden ingezet,</a:t>
            </a:r>
          </a:p>
          <a:p>
            <a:pPr marL="0" indent="0">
              <a:buNone/>
            </a:pPr>
            <a:r>
              <a:rPr lang="nl-NL" altLang="nl-NL" sz="2400" dirty="0">
                <a:solidFill>
                  <a:schemeClr val="bg1"/>
                </a:solidFill>
                <a:latin typeface="Tahoma" panose="020B0604030504040204" pitchFamily="34" charset="0"/>
                <a:ea typeface="ＭＳ Ｐゴシック" panose="020B0600070205080204" pitchFamily="34" charset="-128"/>
              </a:rPr>
              <a:t>|</a:t>
            </a:r>
            <a:r>
              <a:rPr lang="nl-NL" altLang="nl-NL" sz="2400" dirty="0">
                <a:solidFill>
                  <a:srgbClr val="E11E2D"/>
                </a:solidFill>
                <a:latin typeface="Tahoma" panose="020B0604030504040204" pitchFamily="34" charset="0"/>
                <a:ea typeface="ＭＳ Ｐゴシック" panose="020B0600070205080204" pitchFamily="34" charset="-128"/>
              </a:rPr>
              <a:t> </a:t>
            </a:r>
            <a:r>
              <a:rPr lang="nl-NL" altLang="nl-NL" sz="2400" dirty="0">
                <a:latin typeface="Tahoma" panose="020B0604030504040204" pitchFamily="34" charset="0"/>
                <a:ea typeface="ＭＳ Ｐゴシック" panose="020B0600070205080204" pitchFamily="34" charset="-128"/>
              </a:rPr>
              <a:t>in eigen processysteem/zaaksysteem/DMS/etc.</a:t>
            </a:r>
          </a:p>
          <a:p>
            <a:pPr marL="0" indent="0">
              <a:buNone/>
            </a:pPr>
            <a:endParaRPr lang="nl-NL" altLang="nl-NL" sz="2400"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2899687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Effect transition="in" filter="fade">
                                      <p:cBhvr>
                                        <p:cTn id="7" dur="1000"/>
                                        <p:tgtEl>
                                          <p:spTgt spid="29699">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9699">
                                            <p:txEl>
                                              <p:pRg st="1" end="1"/>
                                            </p:txEl>
                                          </p:spTgt>
                                        </p:tgtEl>
                                        <p:attrNameLst>
                                          <p:attrName>style.visibility</p:attrName>
                                        </p:attrNameLst>
                                      </p:cBhvr>
                                      <p:to>
                                        <p:strVal val="visible"/>
                                      </p:to>
                                    </p:set>
                                    <p:animEffect transition="in" filter="fade">
                                      <p:cBhvr>
                                        <p:cTn id="11" dur="1000"/>
                                        <p:tgtEl>
                                          <p:spTgt spid="29699">
                                            <p:txEl>
                                              <p:pRg st="1" end="1"/>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29699">
                                            <p:txEl>
                                              <p:pRg st="2" end="2"/>
                                            </p:txEl>
                                          </p:spTgt>
                                        </p:tgtEl>
                                        <p:attrNameLst>
                                          <p:attrName>style.visibility</p:attrName>
                                        </p:attrNameLst>
                                      </p:cBhvr>
                                      <p:to>
                                        <p:strVal val="visible"/>
                                      </p:to>
                                    </p:set>
                                    <p:animEffect transition="in" filter="fade">
                                      <p:cBhvr>
                                        <p:cTn id="15" dur="1000"/>
                                        <p:tgtEl>
                                          <p:spTgt spid="29699">
                                            <p:txEl>
                                              <p:pRg st="2" end="2"/>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29699">
                                            <p:txEl>
                                              <p:pRg st="3" end="3"/>
                                            </p:txEl>
                                          </p:spTgt>
                                        </p:tgtEl>
                                        <p:attrNameLst>
                                          <p:attrName>style.visibility</p:attrName>
                                        </p:attrNameLst>
                                      </p:cBhvr>
                                      <p:to>
                                        <p:strVal val="visible"/>
                                      </p:to>
                                    </p:set>
                                    <p:animEffect transition="in" filter="fade">
                                      <p:cBhvr>
                                        <p:cTn id="19" dur="1000"/>
                                        <p:tgtEl>
                                          <p:spTgt spid="29699">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9699">
                                            <p:txEl>
                                              <p:pRg st="5" end="5"/>
                                            </p:txEl>
                                          </p:spTgt>
                                        </p:tgtEl>
                                        <p:attrNameLst>
                                          <p:attrName>style.visibility</p:attrName>
                                        </p:attrNameLst>
                                      </p:cBhvr>
                                      <p:to>
                                        <p:strVal val="visible"/>
                                      </p:to>
                                    </p:set>
                                    <p:animEffect transition="in" filter="fade">
                                      <p:cBhvr>
                                        <p:cTn id="24" dur="1000"/>
                                        <p:tgtEl>
                                          <p:spTgt spid="29699">
                                            <p:txEl>
                                              <p:pRg st="5" end="5"/>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29699">
                                            <p:txEl>
                                              <p:pRg st="6" end="6"/>
                                            </p:txEl>
                                          </p:spTgt>
                                        </p:tgtEl>
                                        <p:attrNameLst>
                                          <p:attrName>style.visibility</p:attrName>
                                        </p:attrNameLst>
                                      </p:cBhvr>
                                      <p:to>
                                        <p:strVal val="visible"/>
                                      </p:to>
                                    </p:set>
                                    <p:animEffect transition="in" filter="fade">
                                      <p:cBhvr>
                                        <p:cTn id="27" dur="1000"/>
                                        <p:tgtEl>
                                          <p:spTgt spid="29699">
                                            <p:txEl>
                                              <p:pRg st="6" end="6"/>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29699">
                                            <p:txEl>
                                              <p:pRg st="7" end="7"/>
                                            </p:txEl>
                                          </p:spTgt>
                                        </p:tgtEl>
                                        <p:attrNameLst>
                                          <p:attrName>style.visibility</p:attrName>
                                        </p:attrNameLst>
                                      </p:cBhvr>
                                      <p:to>
                                        <p:strVal val="visible"/>
                                      </p:to>
                                    </p:set>
                                    <p:animEffect transition="in" filter="fade">
                                      <p:cBhvr>
                                        <p:cTn id="30" dur="1000"/>
                                        <p:tgtEl>
                                          <p:spTgt spid="29699">
                                            <p:txEl>
                                              <p:pRg st="7" end="7"/>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29699">
                                            <p:txEl>
                                              <p:pRg st="8" end="8"/>
                                            </p:txEl>
                                          </p:spTgt>
                                        </p:tgtEl>
                                        <p:attrNameLst>
                                          <p:attrName>style.visibility</p:attrName>
                                        </p:attrNameLst>
                                      </p:cBhvr>
                                      <p:to>
                                        <p:strVal val="visible"/>
                                      </p:to>
                                    </p:set>
                                    <p:animEffect transition="in" filter="fade">
                                      <p:cBhvr>
                                        <p:cTn id="33" dur="1000"/>
                                        <p:tgtEl>
                                          <p:spTgt spid="2969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6867" name="Tijdelijke aanduiding voor inhoud 2">
            <a:extLst>
              <a:ext uri="{FF2B5EF4-FFF2-40B4-BE49-F238E27FC236}">
                <a16:creationId xmlns:a16="http://schemas.microsoft.com/office/drawing/2014/main" id="{0901D741-CBDA-4386-97B2-1CD2C336E6F5}"/>
              </a:ext>
            </a:extLst>
          </p:cNvPr>
          <p:cNvSpPr>
            <a:spLocks noGrp="1"/>
          </p:cNvSpPr>
          <p:nvPr>
            <p:ph idx="1"/>
          </p:nvPr>
        </p:nvSpPr>
        <p:spPr>
          <a:xfrm>
            <a:off x="1981200" y="1007390"/>
            <a:ext cx="8229600" cy="5118774"/>
          </a:xfrm>
        </p:spPr>
        <p:txBody>
          <a:bodyPr/>
          <a:lstStyle/>
          <a:p>
            <a:r>
              <a:rPr lang="nl-NL" altLang="nl-NL" b="1" dirty="0">
                <a:solidFill>
                  <a:srgbClr val="E11E2D"/>
                </a:solidFill>
                <a:latin typeface="Tahoma" panose="020B0604030504040204" pitchFamily="34" charset="0"/>
                <a:ea typeface="ＭＳ Ｐゴシック" panose="020B0600070205080204" pitchFamily="34" charset="-128"/>
              </a:rPr>
              <a:t>Beschikbaar op</a:t>
            </a:r>
            <a:r>
              <a:rPr lang="nl-NL" altLang="nl-NL" dirty="0">
                <a:solidFill>
                  <a:srgbClr val="E11E2D"/>
                </a:solidFill>
                <a:latin typeface="Tahoma" panose="020B0604030504040204" pitchFamily="34" charset="0"/>
                <a:ea typeface="ＭＳ Ｐゴシック" panose="020B0600070205080204" pitchFamily="34" charset="-128"/>
              </a:rPr>
              <a:t> </a:t>
            </a:r>
            <a:r>
              <a:rPr lang="nl-NL" altLang="nl-NL" dirty="0">
                <a:latin typeface="Tahoma" panose="020B0604030504040204" pitchFamily="34" charset="0"/>
                <a:ea typeface="ＭＳ Ｐゴシック" panose="020B0600070205080204" pitchFamily="34" charset="-128"/>
              </a:rPr>
              <a:t>een tijdstip waarop geldt dat de teruggegeven gegevens beschikbaar waren via diezelfde interface.</a:t>
            </a:r>
          </a:p>
          <a:p>
            <a:r>
              <a:rPr lang="nl-NL" altLang="nl-NL" b="1" dirty="0">
                <a:solidFill>
                  <a:srgbClr val="E11E2D"/>
                </a:solidFill>
                <a:latin typeface="Tahoma" panose="020B0604030504040204" pitchFamily="34" charset="0"/>
                <a:ea typeface="ＭＳ Ｐゴシック" panose="020B0600070205080204" pitchFamily="34" charset="-128"/>
              </a:rPr>
              <a:t>Geldig op</a:t>
            </a:r>
            <a:r>
              <a:rPr lang="nl-NL" altLang="nl-NL" dirty="0">
                <a:solidFill>
                  <a:srgbClr val="E11E2D"/>
                </a:solidFill>
                <a:latin typeface="Tahoma" panose="020B0604030504040204" pitchFamily="34" charset="0"/>
                <a:ea typeface="ＭＳ Ｐゴシック" panose="020B0600070205080204" pitchFamily="34" charset="-128"/>
              </a:rPr>
              <a:t> </a:t>
            </a:r>
            <a:r>
              <a:rPr lang="nl-NL" altLang="nl-NL" dirty="0">
                <a:latin typeface="Tahoma" panose="020B0604030504040204" pitchFamily="34" charset="0"/>
                <a:ea typeface="ＭＳ Ｐゴシック" panose="020B0600070205080204" pitchFamily="34" charset="-128"/>
              </a:rPr>
              <a:t>een tijdstip waarop de teruggegeven gegevens in de werkelijkheid geldig zijn.</a:t>
            </a:r>
          </a:p>
          <a:p>
            <a:r>
              <a:rPr lang="nl-NL" altLang="nl-NL" b="1" dirty="0">
                <a:solidFill>
                  <a:srgbClr val="E11E2D"/>
                </a:solidFill>
                <a:latin typeface="Tahoma" panose="020B0604030504040204" pitchFamily="34" charset="0"/>
                <a:ea typeface="ＭＳ Ｐゴシック" panose="020B0600070205080204" pitchFamily="34" charset="-128"/>
              </a:rPr>
              <a:t>In werking getreden op</a:t>
            </a:r>
            <a:r>
              <a:rPr lang="nl-NL" altLang="nl-NL" dirty="0">
                <a:solidFill>
                  <a:srgbClr val="E11E2D"/>
                </a:solidFill>
                <a:latin typeface="Tahoma" panose="020B0604030504040204" pitchFamily="34" charset="0"/>
                <a:ea typeface="ＭＳ Ｐゴシック" panose="020B0600070205080204" pitchFamily="34" charset="-128"/>
              </a:rPr>
              <a:t> </a:t>
            </a:r>
            <a:r>
              <a:rPr lang="nl-NL" altLang="nl-NL" dirty="0">
                <a:latin typeface="Tahoma" panose="020B0604030504040204" pitchFamily="34" charset="0"/>
                <a:ea typeface="ＭＳ Ｐゴシック" panose="020B0600070205080204" pitchFamily="34" charset="-128"/>
              </a:rPr>
              <a:t>een tijdstip waarop een besluit (of delen daarvan), dan wel de daarvan afgeleide gegevens (zoals de definitie van een begrip) juridische werking krijgt.</a:t>
            </a:r>
          </a:p>
          <a:p>
            <a:endParaRPr lang="nl-NL" altLang="nl-NL" dirty="0">
              <a:latin typeface="Tahoma" panose="020B0604030504040204" pitchFamily="34" charset="0"/>
              <a:ea typeface="ＭＳ Ｐゴシック" panose="020B0600070205080204" pitchFamily="34" charset="-128"/>
            </a:endParaRPr>
          </a:p>
        </p:txBody>
      </p:sp>
      <p:pic>
        <p:nvPicPr>
          <p:cNvPr id="36871" name="Afbeelding 1">
            <a:extLst>
              <a:ext uri="{FF2B5EF4-FFF2-40B4-BE49-F238E27FC236}">
                <a16:creationId xmlns:a16="http://schemas.microsoft.com/office/drawing/2014/main" id="{B8E9AC9F-6953-483D-A1D3-0B408D8F82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25505" y="3775078"/>
            <a:ext cx="2725738" cy="235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el 1">
            <a:extLst>
              <a:ext uri="{FF2B5EF4-FFF2-40B4-BE49-F238E27FC236}">
                <a16:creationId xmlns:a16="http://schemas.microsoft.com/office/drawing/2014/main" id="{0383AC8C-8EAB-4C16-878C-EA1C3D9D27AA}"/>
              </a:ext>
            </a:extLst>
          </p:cNvPr>
          <p:cNvSpPr txBox="1">
            <a:spLocks/>
          </p:cNvSpPr>
          <p:nvPr/>
        </p:nvSpPr>
        <p:spPr bwMode="auto">
          <a:xfrm>
            <a:off x="123133" y="117799"/>
            <a:ext cx="8229600" cy="457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Tijdreizen: begrippen</a:t>
            </a:r>
          </a:p>
        </p:txBody>
      </p:sp>
    </p:spTree>
    <p:extLst>
      <p:ext uri="{BB962C8B-B14F-4D97-AF65-F5344CB8AC3E}">
        <p14:creationId xmlns:p14="http://schemas.microsoft.com/office/powerpoint/2010/main" val="2953463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6867">
                                            <p:txEl>
                                              <p:pRg st="0" end="0"/>
                                            </p:txEl>
                                          </p:spTgt>
                                        </p:tgtEl>
                                        <p:attrNameLst>
                                          <p:attrName>style.visibility</p:attrName>
                                        </p:attrNameLst>
                                      </p:cBhvr>
                                      <p:to>
                                        <p:strVal val="visible"/>
                                      </p:to>
                                    </p:set>
                                    <p:animEffect transition="in" filter="fade">
                                      <p:cBhvr>
                                        <p:cTn id="7" dur="1000"/>
                                        <p:tgtEl>
                                          <p:spTgt spid="36867">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36867">
                                            <p:txEl>
                                              <p:pRg st="1" end="1"/>
                                            </p:txEl>
                                          </p:spTgt>
                                        </p:tgtEl>
                                        <p:attrNameLst>
                                          <p:attrName>style.visibility</p:attrName>
                                        </p:attrNameLst>
                                      </p:cBhvr>
                                      <p:to>
                                        <p:strVal val="visible"/>
                                      </p:to>
                                    </p:set>
                                    <p:animEffect transition="in" filter="fade">
                                      <p:cBhvr>
                                        <p:cTn id="11" dur="1000"/>
                                        <p:tgtEl>
                                          <p:spTgt spid="36867">
                                            <p:txEl>
                                              <p:pRg st="1" end="1"/>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36867">
                                            <p:txEl>
                                              <p:pRg st="2" end="2"/>
                                            </p:txEl>
                                          </p:spTgt>
                                        </p:tgtEl>
                                        <p:attrNameLst>
                                          <p:attrName>style.visibility</p:attrName>
                                        </p:attrNameLst>
                                      </p:cBhvr>
                                      <p:to>
                                        <p:strVal val="visible"/>
                                      </p:to>
                                    </p:set>
                                    <p:animEffect transition="in" filter="fade">
                                      <p:cBhvr>
                                        <p:cTn id="15" dur="1000"/>
                                        <p:tgtEl>
                                          <p:spTgt spid="3686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8914" name="Tijdelijke aanduiding voor inhoud 2">
            <a:extLst>
              <a:ext uri="{FF2B5EF4-FFF2-40B4-BE49-F238E27FC236}">
                <a16:creationId xmlns:a16="http://schemas.microsoft.com/office/drawing/2014/main" id="{267E63B3-55AB-4324-A002-6BD240DC9082}"/>
              </a:ext>
            </a:extLst>
          </p:cNvPr>
          <p:cNvSpPr>
            <a:spLocks noGrp="1"/>
          </p:cNvSpPr>
          <p:nvPr>
            <p:ph idx="1"/>
          </p:nvPr>
        </p:nvSpPr>
        <p:spPr>
          <a:xfrm>
            <a:off x="1868488" y="1407638"/>
            <a:ext cx="8229600" cy="3584064"/>
          </a:xfrm>
        </p:spPr>
        <p:txBody>
          <a:bodyPr/>
          <a:lstStyle/>
          <a:p>
            <a:pPr marL="0" indent="0">
              <a:buNone/>
              <a:defRPr/>
            </a:pPr>
            <a:r>
              <a:rPr lang="nl-NL" b="1" dirty="0">
                <a:solidFill>
                  <a:srgbClr val="E11E2D"/>
                </a:solidFill>
              </a:rPr>
              <a:t>Uitgangspunten:</a:t>
            </a:r>
          </a:p>
          <a:p>
            <a:pPr>
              <a:defRPr/>
            </a:pPr>
            <a:r>
              <a:rPr lang="nl-NL" altLang="nl-NL" dirty="0">
                <a:latin typeface="Tahoma" panose="020B0604030504040204" pitchFamily="34" charset="0"/>
                <a:ea typeface="ＭＳ Ｐゴシック" panose="020B0600070205080204" pitchFamily="34" charset="-128"/>
              </a:rPr>
              <a:t>Tijdreizen is grotendeels geregeld in het DSO.</a:t>
            </a:r>
          </a:p>
          <a:p>
            <a:pPr>
              <a:defRPr/>
            </a:pPr>
            <a:r>
              <a:rPr lang="nl-NL" altLang="nl-NL" dirty="0">
                <a:latin typeface="Tahoma" panose="020B0604030504040204" pitchFamily="34" charset="0"/>
                <a:ea typeface="ＭＳ Ｐゴシック" panose="020B0600070205080204" pitchFamily="34" charset="-128"/>
              </a:rPr>
              <a:t>Het bijhouden van de aanvullende eigen proces(zaakdossier) is een taak van het BG. </a:t>
            </a:r>
          </a:p>
          <a:p>
            <a:pPr>
              <a:defRPr/>
            </a:pPr>
            <a:r>
              <a:rPr lang="nl-NL" altLang="nl-NL" dirty="0">
                <a:latin typeface="Tahoma" panose="020B0604030504040204" pitchFamily="34" charset="0"/>
                <a:ea typeface="ＭＳ Ｐゴシック" panose="020B0600070205080204" pitchFamily="34" charset="-128"/>
              </a:rPr>
              <a:t>Dus “Tijdreizen is niet archiveren”…</a:t>
            </a:r>
          </a:p>
          <a:p>
            <a:pPr marL="0" indent="0">
              <a:buNone/>
            </a:pPr>
            <a:endParaRPr lang="nl-NL" altLang="nl-NL" dirty="0">
              <a:latin typeface="Tahoma" panose="020B0604030504040204" pitchFamily="34" charset="0"/>
              <a:ea typeface="ＭＳ Ｐゴシック" panose="020B0600070205080204" pitchFamily="34" charset="-128"/>
            </a:endParaRPr>
          </a:p>
          <a:p>
            <a:pPr marL="0" indent="0">
              <a:buNone/>
            </a:pPr>
            <a:r>
              <a:rPr lang="nl-NL" altLang="nl-NL" dirty="0">
                <a:latin typeface="Tahoma" panose="020B0604030504040204" pitchFamily="34" charset="0"/>
                <a:ea typeface="ＭＳ Ｐゴシック" panose="020B0600070205080204" pitchFamily="34" charset="-128"/>
              </a:rPr>
              <a:t>Tijdreizen wordt niet gebruikt voor de verantwoording van wie, wat en wanneer in een gegevensverzameling wijzigt.</a:t>
            </a:r>
          </a:p>
          <a:p>
            <a:pPr marL="0" indent="0">
              <a:buNone/>
            </a:pPr>
            <a:r>
              <a:rPr lang="nl-NL" altLang="nl-NL" dirty="0">
                <a:latin typeface="Tahoma" panose="020B0604030504040204" pitchFamily="34" charset="0"/>
                <a:ea typeface="ＭＳ Ｐゴシック" panose="020B0600070205080204" pitchFamily="34" charset="-128"/>
              </a:rPr>
              <a:t>Van toevoegingen, wijzigingen en verwijderingen van gegevens wordt naast het vastleggen van de historie van deze mutaties,</a:t>
            </a:r>
          </a:p>
          <a:p>
            <a:pPr marL="0" indent="0">
              <a:buNone/>
            </a:pPr>
            <a:r>
              <a:rPr lang="nl-NL" altLang="nl-NL" dirty="0">
                <a:latin typeface="Tahoma" panose="020B0604030504040204" pitchFamily="34" charset="0"/>
                <a:ea typeface="ＭＳ Ｐゴシック" panose="020B0600070205080204" pitchFamily="34" charset="-128"/>
              </a:rPr>
              <a:t>tevens een separate </a:t>
            </a:r>
            <a:r>
              <a:rPr lang="nl-NL" altLang="nl-NL" b="1" dirty="0">
                <a:solidFill>
                  <a:srgbClr val="E11E2D"/>
                </a:solidFill>
                <a:latin typeface="Tahoma" panose="020B0604030504040204" pitchFamily="34" charset="0"/>
                <a:ea typeface="ＭＳ Ｐゴシック" panose="020B0600070205080204" pitchFamily="34" charset="-128"/>
              </a:rPr>
              <a:t>log/</a:t>
            </a:r>
            <a:r>
              <a:rPr lang="nl-NL" altLang="nl-NL" b="1" dirty="0" err="1">
                <a:solidFill>
                  <a:srgbClr val="E11E2D"/>
                </a:solidFill>
                <a:latin typeface="Tahoma" panose="020B0604030504040204" pitchFamily="34" charset="0"/>
                <a:ea typeface="ＭＳ Ｐゴシック" panose="020B0600070205080204" pitchFamily="34" charset="-128"/>
              </a:rPr>
              <a:t>audittrail</a:t>
            </a:r>
            <a:r>
              <a:rPr lang="nl-NL" altLang="nl-NL" b="1" dirty="0">
                <a:solidFill>
                  <a:srgbClr val="E11E2D"/>
                </a:solidFill>
                <a:latin typeface="Tahoma" panose="020B0604030504040204" pitchFamily="34" charset="0"/>
                <a:ea typeface="ＭＳ Ｐゴシック" panose="020B0600070205080204" pitchFamily="34" charset="-128"/>
              </a:rPr>
              <a:t> </a:t>
            </a:r>
            <a:r>
              <a:rPr lang="nl-NL" altLang="nl-NL" dirty="0">
                <a:latin typeface="Tahoma" panose="020B0604030504040204" pitchFamily="34" charset="0"/>
                <a:ea typeface="ＭＳ Ｐゴシック" panose="020B0600070205080204" pitchFamily="34" charset="-128"/>
              </a:rPr>
              <a:t>bijgehouden. </a:t>
            </a:r>
          </a:p>
        </p:txBody>
      </p:sp>
      <p:sp>
        <p:nvSpPr>
          <p:cNvPr id="38919" name="Titel 1">
            <a:extLst>
              <a:ext uri="{FF2B5EF4-FFF2-40B4-BE49-F238E27FC236}">
                <a16:creationId xmlns:a16="http://schemas.microsoft.com/office/drawing/2014/main" id="{EAD68958-D172-41E7-87BE-843E8058A05F}"/>
              </a:ext>
            </a:extLst>
          </p:cNvPr>
          <p:cNvSpPr>
            <a:spLocks noGrp="1"/>
          </p:cNvSpPr>
          <p:nvPr>
            <p:ph type="title"/>
          </p:nvPr>
        </p:nvSpPr>
        <p:spPr>
          <a:xfrm>
            <a:off x="130884" y="116584"/>
            <a:ext cx="8648054" cy="45041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Tijdreizen: uitgangspunten en verhouding Log/</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Audittrail</a:t>
            </a:r>
            <a:endParaRPr lang="nl-NL" altLang="nl-NL" dirty="0">
              <a:latin typeface="Tahoma" panose="020B0604030504040204" pitchFamily="34" charset="0"/>
              <a:ea typeface="ＭＳ Ｐゴシック" panose="020B0600070205080204" pitchFamily="34" charset="-128"/>
              <a:cs typeface="Tahoma" panose="020B0604030504040204" pitchFamily="34" charset="0"/>
            </a:endParaRPr>
          </a:p>
        </p:txBody>
      </p:sp>
    </p:spTree>
    <p:extLst>
      <p:ext uri="{BB962C8B-B14F-4D97-AF65-F5344CB8AC3E}">
        <p14:creationId xmlns:p14="http://schemas.microsoft.com/office/powerpoint/2010/main" val="3534947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8914">
                                            <p:txEl>
                                              <p:pRg st="1" end="1"/>
                                            </p:txEl>
                                          </p:spTgt>
                                        </p:tgtEl>
                                        <p:attrNameLst>
                                          <p:attrName>style.visibility</p:attrName>
                                        </p:attrNameLst>
                                      </p:cBhvr>
                                      <p:to>
                                        <p:strVal val="visible"/>
                                      </p:to>
                                    </p:set>
                                    <p:animEffect transition="in" filter="fade">
                                      <p:cBhvr>
                                        <p:cTn id="7" dur="1000"/>
                                        <p:tgtEl>
                                          <p:spTgt spid="38914">
                                            <p:txEl>
                                              <p:pRg st="1" end="1"/>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38914">
                                            <p:txEl>
                                              <p:pRg st="2" end="2"/>
                                            </p:txEl>
                                          </p:spTgt>
                                        </p:tgtEl>
                                        <p:attrNameLst>
                                          <p:attrName>style.visibility</p:attrName>
                                        </p:attrNameLst>
                                      </p:cBhvr>
                                      <p:to>
                                        <p:strVal val="visible"/>
                                      </p:to>
                                    </p:set>
                                    <p:animEffect transition="in" filter="fade">
                                      <p:cBhvr>
                                        <p:cTn id="11" dur="1000"/>
                                        <p:tgtEl>
                                          <p:spTgt spid="38914">
                                            <p:txEl>
                                              <p:pRg st="2" end="2"/>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38914">
                                            <p:txEl>
                                              <p:pRg st="3" end="3"/>
                                            </p:txEl>
                                          </p:spTgt>
                                        </p:tgtEl>
                                        <p:attrNameLst>
                                          <p:attrName>style.visibility</p:attrName>
                                        </p:attrNameLst>
                                      </p:cBhvr>
                                      <p:to>
                                        <p:strVal val="visible"/>
                                      </p:to>
                                    </p:set>
                                    <p:animEffect transition="in" filter="fade">
                                      <p:cBhvr>
                                        <p:cTn id="15" dur="1000"/>
                                        <p:tgtEl>
                                          <p:spTgt spid="38914">
                                            <p:txEl>
                                              <p:pRg st="3" end="3"/>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38914">
                                            <p:txEl>
                                              <p:pRg st="5" end="5"/>
                                            </p:txEl>
                                          </p:spTgt>
                                        </p:tgtEl>
                                        <p:attrNameLst>
                                          <p:attrName>style.visibility</p:attrName>
                                        </p:attrNameLst>
                                      </p:cBhvr>
                                      <p:to>
                                        <p:strVal val="visible"/>
                                      </p:to>
                                    </p:set>
                                    <p:animEffect transition="in" filter="fade">
                                      <p:cBhvr>
                                        <p:cTn id="19" dur="1000"/>
                                        <p:tgtEl>
                                          <p:spTgt spid="38914">
                                            <p:txEl>
                                              <p:pRg st="5" end="5"/>
                                            </p:txEl>
                                          </p:spTgt>
                                        </p:tgtEl>
                                      </p:cBhvr>
                                    </p:animEffect>
                                  </p:childTnLst>
                                </p:cTn>
                              </p:par>
                            </p:childTnLst>
                          </p:cTn>
                        </p:par>
                        <p:par>
                          <p:cTn id="20" fill="hold">
                            <p:stCondLst>
                              <p:cond delay="4000"/>
                            </p:stCondLst>
                            <p:childTnLst>
                              <p:par>
                                <p:cTn id="21" presetID="10" presetClass="entr" presetSubtype="0" fill="hold" nodeType="afterEffect">
                                  <p:stCondLst>
                                    <p:cond delay="0"/>
                                  </p:stCondLst>
                                  <p:childTnLst>
                                    <p:set>
                                      <p:cBhvr>
                                        <p:cTn id="22" dur="1" fill="hold">
                                          <p:stCondLst>
                                            <p:cond delay="0"/>
                                          </p:stCondLst>
                                        </p:cTn>
                                        <p:tgtEl>
                                          <p:spTgt spid="38914">
                                            <p:txEl>
                                              <p:pRg st="6" end="6"/>
                                            </p:txEl>
                                          </p:spTgt>
                                        </p:tgtEl>
                                        <p:attrNameLst>
                                          <p:attrName>style.visibility</p:attrName>
                                        </p:attrNameLst>
                                      </p:cBhvr>
                                      <p:to>
                                        <p:strVal val="visible"/>
                                      </p:to>
                                    </p:set>
                                    <p:animEffect transition="in" filter="fade">
                                      <p:cBhvr>
                                        <p:cTn id="23" dur="1000"/>
                                        <p:tgtEl>
                                          <p:spTgt spid="38914">
                                            <p:txEl>
                                              <p:pRg st="6" end="6"/>
                                            </p:txEl>
                                          </p:spTgt>
                                        </p:tgtEl>
                                      </p:cBhvr>
                                    </p:animEffect>
                                  </p:childTnLst>
                                </p:cTn>
                              </p:par>
                            </p:childTnLst>
                          </p:cTn>
                        </p:par>
                        <p:par>
                          <p:cTn id="24" fill="hold">
                            <p:stCondLst>
                              <p:cond delay="5000"/>
                            </p:stCondLst>
                            <p:childTnLst>
                              <p:par>
                                <p:cTn id="25" presetID="10" presetClass="entr" presetSubtype="0" fill="hold" nodeType="afterEffect">
                                  <p:stCondLst>
                                    <p:cond delay="0"/>
                                  </p:stCondLst>
                                  <p:childTnLst>
                                    <p:set>
                                      <p:cBhvr>
                                        <p:cTn id="26" dur="1" fill="hold">
                                          <p:stCondLst>
                                            <p:cond delay="0"/>
                                          </p:stCondLst>
                                        </p:cTn>
                                        <p:tgtEl>
                                          <p:spTgt spid="38914">
                                            <p:txEl>
                                              <p:pRg st="7" end="7"/>
                                            </p:txEl>
                                          </p:spTgt>
                                        </p:tgtEl>
                                        <p:attrNameLst>
                                          <p:attrName>style.visibility</p:attrName>
                                        </p:attrNameLst>
                                      </p:cBhvr>
                                      <p:to>
                                        <p:strVal val="visible"/>
                                      </p:to>
                                    </p:set>
                                    <p:animEffect transition="in" filter="fade">
                                      <p:cBhvr>
                                        <p:cTn id="27" dur="1000"/>
                                        <p:tgtEl>
                                          <p:spTgt spid="3891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el 1">
            <a:extLst>
              <a:ext uri="{FF2B5EF4-FFF2-40B4-BE49-F238E27FC236}">
                <a16:creationId xmlns:a16="http://schemas.microsoft.com/office/drawing/2014/main" id="{A4AD634B-C6C9-4BC8-95F0-ED12D7F870B1}"/>
              </a:ext>
            </a:extLst>
          </p:cNvPr>
          <p:cNvSpPr>
            <a:spLocks noGrp="1"/>
          </p:cNvSpPr>
          <p:nvPr>
            <p:ph type="title"/>
          </p:nvPr>
        </p:nvSpPr>
        <p:spPr>
          <a:xfrm>
            <a:off x="147510" y="136524"/>
            <a:ext cx="11034840" cy="446033"/>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Software-</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requirements</a:t>
            </a:r>
            <a:r>
              <a:rPr lang="nl-NL" altLang="nl-NL" dirty="0">
                <a:latin typeface="Tahoma" panose="020B0604030504040204" pitchFamily="34" charset="0"/>
                <a:ea typeface="ＭＳ Ｐゴシック" panose="020B0600070205080204" pitchFamily="34" charset="-128"/>
                <a:cs typeface="Tahoma" panose="020B0604030504040204" pitchFamily="34" charset="0"/>
              </a:rPr>
              <a:t> en informatiebeheer / duurzame toegankelijkheid</a:t>
            </a:r>
          </a:p>
        </p:txBody>
      </p:sp>
      <p:pic>
        <p:nvPicPr>
          <p:cNvPr id="4" name="Afbeelding 3" descr="Afbeelding met tekst&#10;&#10;Automatisch gegenereerde beschrijving">
            <a:extLst>
              <a:ext uri="{FF2B5EF4-FFF2-40B4-BE49-F238E27FC236}">
                <a16:creationId xmlns:a16="http://schemas.microsoft.com/office/drawing/2014/main" id="{785ED058-5DE7-4B2D-A42C-BA4B5FEE4961}"/>
              </a:ext>
            </a:extLst>
          </p:cNvPr>
          <p:cNvPicPr>
            <a:picLocks noChangeAspect="1"/>
          </p:cNvPicPr>
          <p:nvPr/>
        </p:nvPicPr>
        <p:blipFill>
          <a:blip r:embed="rId2"/>
          <a:stretch>
            <a:fillRect/>
          </a:stretch>
        </p:blipFill>
        <p:spPr>
          <a:xfrm>
            <a:off x="1723879" y="1074198"/>
            <a:ext cx="8744241" cy="5358471"/>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4514" name="Titel 1">
            <a:extLst>
              <a:ext uri="{FF2B5EF4-FFF2-40B4-BE49-F238E27FC236}">
                <a16:creationId xmlns:a16="http://schemas.microsoft.com/office/drawing/2014/main" id="{D6C551A0-D283-4F0B-8859-94CC25D16A7C}"/>
              </a:ext>
            </a:extLst>
          </p:cNvPr>
          <p:cNvSpPr>
            <a:spLocks noGrp="1"/>
          </p:cNvSpPr>
          <p:nvPr>
            <p:ph type="title"/>
          </p:nvPr>
        </p:nvSpPr>
        <p:spPr>
          <a:xfrm>
            <a:off x="74889" y="181135"/>
            <a:ext cx="9894733" cy="484779"/>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Voorbeeld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requirements</a:t>
            </a:r>
            <a:r>
              <a:rPr lang="nl-NL" altLang="nl-NL" dirty="0">
                <a:latin typeface="Tahoma" panose="020B0604030504040204" pitchFamily="34" charset="0"/>
                <a:ea typeface="ＭＳ Ｐゴシック" panose="020B0600070205080204" pitchFamily="34" charset="-128"/>
                <a:cs typeface="Tahoma" panose="020B0604030504040204" pitchFamily="34" charset="0"/>
              </a:rPr>
              <a:t> VTH: VTH097 en VTH098 (beide ‘must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haves</a:t>
            </a:r>
            <a:r>
              <a:rPr lang="nl-NL" altLang="nl-NL" dirty="0">
                <a:latin typeface="Tahoma" panose="020B0604030504040204" pitchFamily="34" charset="0"/>
                <a:ea typeface="ＭＳ Ｐゴシック" panose="020B0600070205080204" pitchFamily="34" charset="-128"/>
                <a:cs typeface="Tahoma" panose="020B0604030504040204" pitchFamily="34" charset="0"/>
              </a:rPr>
              <a:t>’)</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endParaRPr lang="nl-NL" altLang="nl-NL" dirty="0">
              <a:latin typeface="Tahoma" panose="020B0604030504040204" pitchFamily="34" charset="0"/>
              <a:ea typeface="ＭＳ Ｐゴシック" panose="020B0600070205080204" pitchFamily="34" charset="-128"/>
              <a:cs typeface="Tahoma" panose="020B0604030504040204" pitchFamily="34" charset="0"/>
            </a:endParaRPr>
          </a:p>
        </p:txBody>
      </p:sp>
      <p:sp>
        <p:nvSpPr>
          <p:cNvPr id="3" name="Tijdelijke aanduiding voor inhoud 2">
            <a:extLst>
              <a:ext uri="{FF2B5EF4-FFF2-40B4-BE49-F238E27FC236}">
                <a16:creationId xmlns:a16="http://schemas.microsoft.com/office/drawing/2014/main" id="{4A1B2A00-273C-431F-B179-4C561F153C47}"/>
              </a:ext>
            </a:extLst>
          </p:cNvPr>
          <p:cNvSpPr>
            <a:spLocks noGrp="1"/>
          </p:cNvSpPr>
          <p:nvPr>
            <p:ph idx="1"/>
          </p:nvPr>
        </p:nvSpPr>
        <p:spPr>
          <a:xfrm>
            <a:off x="1646239" y="1165226"/>
            <a:ext cx="9204325" cy="4525963"/>
          </a:xfrm>
        </p:spPr>
        <p:txBody>
          <a:bodyPr/>
          <a:lstStyle/>
          <a:p>
            <a:pPr marL="0" indent="0">
              <a:buNone/>
              <a:defRPr/>
            </a:pPr>
            <a:r>
              <a:rPr lang="nl-NL" dirty="0"/>
              <a:t>VTH097 Kunnen ontvangen van het kopie-triggerbericht uit DSO-LV</a:t>
            </a:r>
          </a:p>
          <a:p>
            <a:pPr marL="0" indent="0">
              <a:buNone/>
              <a:defRPr/>
            </a:pPr>
            <a:endParaRPr lang="nl-NL" dirty="0">
              <a:solidFill>
                <a:srgbClr val="0070C0"/>
              </a:solidFill>
            </a:endParaRPr>
          </a:p>
          <a:p>
            <a:pPr marL="0" indent="0">
              <a:buNone/>
              <a:defRPr/>
            </a:pPr>
            <a:r>
              <a:rPr lang="nl-NL" dirty="0">
                <a:solidFill>
                  <a:srgbClr val="0070C0"/>
                </a:solidFill>
              </a:rPr>
              <a:t>Als Verzoeken door een andere (uitvoerende) organisatie dan het verantwoordelijke Bevoegd Gezag worden uitgevoerd, dan gaat het originele triggerbericht naar die betreffende (uitvoerende) organisatie. Daarbij wordt er een kopie-triggerbericht naar het Bevoegd Gezag gestuurd. De VTH software moet dit kopie-triggerbericht kunnen ontvangen.</a:t>
            </a:r>
          </a:p>
          <a:p>
            <a:pPr>
              <a:defRPr/>
            </a:pPr>
            <a:endParaRPr lang="nl-NL" dirty="0"/>
          </a:p>
          <a:p>
            <a:pPr marL="0" indent="0">
              <a:buNone/>
              <a:defRPr/>
            </a:pPr>
            <a:r>
              <a:rPr lang="nl-NL" dirty="0"/>
              <a:t>VTH098 Kunnen verwijderen van een Verzoek uit de werkmap van het DSO-LV	</a:t>
            </a:r>
          </a:p>
          <a:p>
            <a:pPr marL="0" indent="0">
              <a:buNone/>
              <a:defRPr/>
            </a:pPr>
            <a:r>
              <a:rPr lang="nl-NL" dirty="0">
                <a:solidFill>
                  <a:srgbClr val="0070C0"/>
                </a:solidFill>
              </a:rPr>
              <a:t>Als het Verzoek volledig is afgehandeld, kan het Bevoegd Gezag de werkmap verwijderen in de DSO-LV. Dit verwijderen staat los van het verzoek in </a:t>
            </a:r>
            <a:r>
              <a:rPr lang="nl-NL" dirty="0" err="1">
                <a:solidFill>
                  <a:srgbClr val="0070C0"/>
                </a:solidFill>
              </a:rPr>
              <a:t>MijnOmgevingsloket</a:t>
            </a:r>
            <a:r>
              <a:rPr lang="nl-NL" dirty="0">
                <a:solidFill>
                  <a:srgbClr val="0070C0"/>
                </a:solidFill>
              </a:rPr>
              <a:t> van de indiener. Die staat nog in de zogenoemde Projectmap.</a:t>
            </a:r>
          </a:p>
          <a:p>
            <a:pPr>
              <a:defRPr/>
            </a:pPr>
            <a:endParaRPr lang="nl-NL" dirty="0"/>
          </a:p>
          <a:p>
            <a:pPr>
              <a:defRPr/>
            </a:pPr>
            <a:endParaRPr lang="nl-NL"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bg>
      <p:bgPr>
        <a:solidFill>
          <a:srgbClr val="D9D9D9"/>
        </a:solidFill>
        <a:effectLst/>
      </p:bgPr>
    </p:bg>
    <p:spTree>
      <p:nvGrpSpPr>
        <p:cNvPr id="1" name=""/>
        <p:cNvGrpSpPr/>
        <p:nvPr/>
      </p:nvGrpSpPr>
      <p:grpSpPr>
        <a:xfrm>
          <a:off x="0" y="0"/>
          <a:ext cx="0" cy="0"/>
          <a:chOff x="0" y="0"/>
          <a:chExt cx="0" cy="0"/>
        </a:xfrm>
      </p:grpSpPr>
      <p:sp>
        <p:nvSpPr>
          <p:cNvPr id="16387" name="Tijdelijke aanduiding voor inhoud 2">
            <a:extLst>
              <a:ext uri="{FF2B5EF4-FFF2-40B4-BE49-F238E27FC236}">
                <a16:creationId xmlns:a16="http://schemas.microsoft.com/office/drawing/2014/main" id="{F77601B4-64AF-4E94-B154-C347DE6F51BB}"/>
              </a:ext>
            </a:extLst>
          </p:cNvPr>
          <p:cNvSpPr>
            <a:spLocks noGrp="1"/>
          </p:cNvSpPr>
          <p:nvPr>
            <p:ph idx="1"/>
          </p:nvPr>
        </p:nvSpPr>
        <p:spPr>
          <a:xfrm>
            <a:off x="1981200" y="2007031"/>
            <a:ext cx="8229600" cy="4119132"/>
          </a:xfrm>
        </p:spPr>
        <p:txBody>
          <a:bodyPr/>
          <a:lstStyle/>
          <a:p>
            <a:pPr marL="457200" indent="-457200">
              <a:lnSpc>
                <a:spcPct val="200000"/>
              </a:lnSpc>
              <a:buFont typeface="+mj-lt"/>
              <a:buAutoNum type="alphaUcPeriod"/>
              <a:defRPr/>
            </a:pPr>
            <a:r>
              <a:rPr lang="nl-NL" dirty="0">
                <a:solidFill>
                  <a:prstClr val="black"/>
                </a:solidFill>
              </a:rPr>
              <a:t>Wat komt er op hoofdlijnen in de Handreiking? </a:t>
            </a:r>
          </a:p>
          <a:p>
            <a:pPr marL="457200" indent="-457200">
              <a:lnSpc>
                <a:spcPct val="200000"/>
              </a:lnSpc>
              <a:buFont typeface="+mj-lt"/>
              <a:buAutoNum type="alphaUcPeriod"/>
              <a:defRPr/>
            </a:pPr>
            <a:r>
              <a:rPr lang="nl-NL" dirty="0">
                <a:solidFill>
                  <a:prstClr val="black"/>
                </a:solidFill>
              </a:rPr>
              <a:t>Voortraject, huidige stand van zaken en planning</a:t>
            </a:r>
            <a:endParaRPr lang="nl-NL" b="1" dirty="0">
              <a:solidFill>
                <a:prstClr val="black"/>
              </a:solidFill>
            </a:endParaRPr>
          </a:p>
          <a:p>
            <a:pPr marL="457200" indent="-457200">
              <a:lnSpc>
                <a:spcPct val="200000"/>
              </a:lnSpc>
              <a:buFont typeface="+mj-lt"/>
              <a:buAutoNum type="alphaUcPeriod"/>
              <a:defRPr/>
            </a:pPr>
            <a:r>
              <a:rPr lang="nl-NL" dirty="0">
                <a:solidFill>
                  <a:prstClr val="black"/>
                </a:solidFill>
              </a:rPr>
              <a:t>Wat zijn we aan centrale bronnen tegengekomen?</a:t>
            </a:r>
          </a:p>
          <a:p>
            <a:pPr marL="457200" indent="-457200">
              <a:lnSpc>
                <a:spcPct val="200000"/>
              </a:lnSpc>
              <a:buFont typeface="+mj-lt"/>
              <a:buAutoNum type="alphaUcPeriod"/>
              <a:defRPr/>
            </a:pPr>
            <a:r>
              <a:rPr lang="nl-NL" b="1" dirty="0">
                <a:solidFill>
                  <a:prstClr val="black"/>
                </a:solidFill>
              </a:rPr>
              <a:t>Wat komen we aan vragen tegen?</a:t>
            </a:r>
          </a:p>
          <a:p>
            <a:pPr marL="457200" indent="-457200">
              <a:buFont typeface="+mj-lt"/>
              <a:buAutoNum type="alphaUcPeriod"/>
              <a:defRPr/>
            </a:pPr>
            <a:endParaRPr lang="nl-NL" dirty="0">
              <a:solidFill>
                <a:prstClr val="black"/>
              </a:solidFill>
            </a:endParaRPr>
          </a:p>
          <a:p>
            <a:pPr marL="0" indent="0">
              <a:buNone/>
              <a:defRPr/>
            </a:pPr>
            <a:endParaRPr lang="nl-NL" dirty="0">
              <a:solidFill>
                <a:prstClr val="black"/>
              </a:solidFill>
            </a:endParaRPr>
          </a:p>
          <a:p>
            <a:pPr>
              <a:defRPr/>
            </a:pPr>
            <a:endParaRPr lang="nl-NL" dirty="0">
              <a:solidFill>
                <a:prstClr val="black"/>
              </a:solidFill>
            </a:endParaRPr>
          </a:p>
          <a:p>
            <a:pPr marL="457200" indent="-457200">
              <a:buFont typeface="Calibri" panose="020F0502020204030204" pitchFamily="34" charset="0"/>
              <a:buAutoNum type="arabicPeriod"/>
              <a:defRPr/>
            </a:pPr>
            <a:endParaRPr lang="nl-NL" altLang="nl-NL"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7038743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3" name="Tijdelijke aanduiding voor inhoud 7">
            <a:extLst>
              <a:ext uri="{FF2B5EF4-FFF2-40B4-BE49-F238E27FC236}">
                <a16:creationId xmlns:a16="http://schemas.microsoft.com/office/drawing/2014/main" id="{4E155778-8C51-4677-B66E-36382181718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133601" y="136525"/>
            <a:ext cx="7294563" cy="6180138"/>
          </a:xfrm>
        </p:spPr>
      </p:pic>
      <p:sp>
        <p:nvSpPr>
          <p:cNvPr id="2" name="Rechthoek 1">
            <a:extLst>
              <a:ext uri="{FF2B5EF4-FFF2-40B4-BE49-F238E27FC236}">
                <a16:creationId xmlns:a16="http://schemas.microsoft.com/office/drawing/2014/main" id="{7FD30216-3BDE-4DA6-8A5C-9B072AAA9988}"/>
              </a:ext>
            </a:extLst>
          </p:cNvPr>
          <p:cNvSpPr/>
          <p:nvPr/>
        </p:nvSpPr>
        <p:spPr>
          <a:xfrm>
            <a:off x="2608882" y="1"/>
            <a:ext cx="6927743" cy="86790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8" name="Titel 1">
            <a:extLst>
              <a:ext uri="{FF2B5EF4-FFF2-40B4-BE49-F238E27FC236}">
                <a16:creationId xmlns:a16="http://schemas.microsoft.com/office/drawing/2014/main" id="{64929B9D-313E-45CE-BE0F-CB23B8BA8933}"/>
              </a:ext>
            </a:extLst>
          </p:cNvPr>
          <p:cNvSpPr>
            <a:spLocks noGrp="1"/>
          </p:cNvSpPr>
          <p:nvPr>
            <p:ph type="title"/>
          </p:nvPr>
        </p:nvSpPr>
        <p:spPr>
          <a:xfrm>
            <a:off x="107932" y="113252"/>
            <a:ext cx="11969767" cy="365125"/>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“Wat verandert dit nou aan onze verantwoordelijkheden?” (voorbeeldplaatje provincies)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el 1">
            <a:extLst>
              <a:ext uri="{FF2B5EF4-FFF2-40B4-BE49-F238E27FC236}">
                <a16:creationId xmlns:a16="http://schemas.microsoft.com/office/drawing/2014/main" id="{ED3A01BC-979C-4130-B77A-8C7DF8E361F5}"/>
              </a:ext>
            </a:extLst>
          </p:cNvPr>
          <p:cNvSpPr>
            <a:spLocks noGrp="1"/>
          </p:cNvSpPr>
          <p:nvPr>
            <p:ph type="title"/>
          </p:nvPr>
        </p:nvSpPr>
        <p:spPr>
          <a:xfrm>
            <a:off x="53268" y="51449"/>
            <a:ext cx="8229600" cy="423194"/>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Wie is bevoegd voor wat? En wordt dus ook verantwoordelijk?</a:t>
            </a:r>
          </a:p>
        </p:txBody>
      </p:sp>
      <p:pic>
        <p:nvPicPr>
          <p:cNvPr id="49155" name="Tijdelijke aanduiding voor inhoud 7">
            <a:extLst>
              <a:ext uri="{FF2B5EF4-FFF2-40B4-BE49-F238E27FC236}">
                <a16:creationId xmlns:a16="http://schemas.microsoft.com/office/drawing/2014/main" id="{78D38AF0-1731-4B02-92D7-8E7428813D3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245212" y="661407"/>
            <a:ext cx="9701576" cy="5535185"/>
          </a:xfr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2127478" cy="578734"/>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Wie is bevoegd voor wat? Gevolgen van ‘magneetactiviteiten’</a:t>
            </a:r>
          </a:p>
        </p:txBody>
      </p:sp>
      <p:pic>
        <p:nvPicPr>
          <p:cNvPr id="4" name="Afbeelding 3" descr="Afbeelding met tekst&#10;&#10;Automatisch gegenereerde beschrijving">
            <a:extLst>
              <a:ext uri="{FF2B5EF4-FFF2-40B4-BE49-F238E27FC236}">
                <a16:creationId xmlns:a16="http://schemas.microsoft.com/office/drawing/2014/main" id="{5732F2FA-75D8-4B87-B820-C09DC167D89E}"/>
              </a:ext>
            </a:extLst>
          </p:cNvPr>
          <p:cNvPicPr>
            <a:picLocks noChangeAspect="1"/>
          </p:cNvPicPr>
          <p:nvPr/>
        </p:nvPicPr>
        <p:blipFill>
          <a:blip r:embed="rId2"/>
          <a:stretch>
            <a:fillRect/>
          </a:stretch>
        </p:blipFill>
        <p:spPr>
          <a:xfrm>
            <a:off x="457199" y="699862"/>
            <a:ext cx="7796431" cy="5975257"/>
          </a:xfrm>
          <a:prstGeom prst="rect">
            <a:avLst/>
          </a:prstGeom>
        </p:spPr>
      </p:pic>
      <p:sp>
        <p:nvSpPr>
          <p:cNvPr id="69635" name="Tijdelijke aanduiding voor inhoud 2">
            <a:extLst>
              <a:ext uri="{FF2B5EF4-FFF2-40B4-BE49-F238E27FC236}">
                <a16:creationId xmlns:a16="http://schemas.microsoft.com/office/drawing/2014/main" id="{B713B058-B5D9-4D81-B042-5D39FF744B1F}"/>
              </a:ext>
            </a:extLst>
          </p:cNvPr>
          <p:cNvSpPr>
            <a:spLocks noGrp="1"/>
          </p:cNvSpPr>
          <p:nvPr>
            <p:ph idx="1"/>
          </p:nvPr>
        </p:nvSpPr>
        <p:spPr>
          <a:xfrm rot="20529654">
            <a:off x="7821385" y="3536489"/>
            <a:ext cx="3734041" cy="1757100"/>
          </a:xfrm>
        </p:spPr>
        <p:txBody>
          <a:bodyPr/>
          <a:lstStyle/>
          <a:p>
            <a:pPr marL="0" indent="0">
              <a:buNone/>
            </a:pPr>
            <a:r>
              <a:rPr lang="nl-NL" altLang="nl-NL" sz="2400" i="1" dirty="0">
                <a:solidFill>
                  <a:srgbClr val="E11E2D"/>
                </a:solidFill>
                <a:latin typeface="Arial" panose="020B0604020202020204" pitchFamily="34" charset="0"/>
                <a:ea typeface="ＭＳ Ｐゴシック" panose="020B0600070205080204" pitchFamily="34" charset="-128"/>
                <a:cs typeface="Arial" panose="020B0604020202020204" pitchFamily="34" charset="0"/>
              </a:rPr>
              <a:t>Afspraken nodig over toegankelijkheid informatie voor medeoverheden?</a:t>
            </a:r>
          </a:p>
          <a:p>
            <a:pPr marL="0" indent="0">
              <a:buNone/>
            </a:pPr>
            <a:endParaRPr lang="nl-NL" altLang="nl-NL" sz="2400" i="1"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586946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9635">
                                            <p:txEl>
                                              <p:pRg st="0" end="0"/>
                                            </p:txEl>
                                          </p:spTgt>
                                        </p:tgtEl>
                                        <p:attrNameLst>
                                          <p:attrName>style.visibility</p:attrName>
                                        </p:attrNameLst>
                                      </p:cBhvr>
                                      <p:to>
                                        <p:strVal val="visible"/>
                                      </p:to>
                                    </p:set>
                                    <p:anim calcmode="lin" valueType="num">
                                      <p:cBhvr>
                                        <p:cTn id="7" dur="1000" fill="hold"/>
                                        <p:tgtEl>
                                          <p:spTgt spid="69635">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69635">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696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el 1">
            <a:extLst>
              <a:ext uri="{FF2B5EF4-FFF2-40B4-BE49-F238E27FC236}">
                <a16:creationId xmlns:a16="http://schemas.microsoft.com/office/drawing/2014/main" id="{F6C537CE-FD7B-4D38-8AC4-C46290C1685D}"/>
              </a:ext>
            </a:extLst>
          </p:cNvPr>
          <p:cNvSpPr>
            <a:spLocks noGrp="1"/>
          </p:cNvSpPr>
          <p:nvPr>
            <p:ph type="title"/>
          </p:nvPr>
        </p:nvSpPr>
        <p:spPr>
          <a:xfrm>
            <a:off x="94695" y="92075"/>
            <a:ext cx="10972800" cy="365126"/>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Globaal Content Raamwerk 1.0, Bijlage F</a:t>
            </a:r>
          </a:p>
        </p:txBody>
      </p:sp>
      <p:pic>
        <p:nvPicPr>
          <p:cNvPr id="47107" name="Tijdelijke aanduiding voor inhoud 7">
            <a:extLst>
              <a:ext uri="{FF2B5EF4-FFF2-40B4-BE49-F238E27FC236}">
                <a16:creationId xmlns:a16="http://schemas.microsoft.com/office/drawing/2014/main" id="{46CACAD3-DAC8-445C-85C5-4486D5665CB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270159" y="684154"/>
            <a:ext cx="4295991" cy="5880839"/>
          </a:xfrm>
        </p:spPr>
      </p:pic>
      <p:sp>
        <p:nvSpPr>
          <p:cNvPr id="4" name="Tekstvak 3">
            <a:extLst>
              <a:ext uri="{FF2B5EF4-FFF2-40B4-BE49-F238E27FC236}">
                <a16:creationId xmlns:a16="http://schemas.microsoft.com/office/drawing/2014/main" id="{38B50A1A-9416-4FF3-99DB-E1DDDE1957CB}"/>
              </a:ext>
            </a:extLst>
          </p:cNvPr>
          <p:cNvSpPr txBox="1"/>
          <p:nvPr/>
        </p:nvSpPr>
        <p:spPr>
          <a:xfrm>
            <a:off x="-44390" y="6676008"/>
            <a:ext cx="12192000" cy="215444"/>
          </a:xfrm>
          <a:prstGeom prst="rect">
            <a:avLst/>
          </a:prstGeom>
          <a:noFill/>
        </p:spPr>
        <p:txBody>
          <a:bodyPr wrap="square" rtlCol="0">
            <a:spAutoFit/>
          </a:bodyPr>
          <a:lstStyle/>
          <a:p>
            <a:r>
              <a:rPr lang="nl-NL" sz="800" dirty="0"/>
              <a:t>Bron: Globaal Content Raamwerk, versie 1.0</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el 1">
            <a:extLst>
              <a:ext uri="{FF2B5EF4-FFF2-40B4-BE49-F238E27FC236}">
                <a16:creationId xmlns:a16="http://schemas.microsoft.com/office/drawing/2014/main" id="{6880C383-84E5-4FAB-8D7F-6B47CCE2FC02}"/>
              </a:ext>
            </a:extLst>
          </p:cNvPr>
          <p:cNvSpPr>
            <a:spLocks noGrp="1"/>
          </p:cNvSpPr>
          <p:nvPr>
            <p:ph type="title"/>
          </p:nvPr>
        </p:nvSpPr>
        <p:spPr>
          <a:xfrm>
            <a:off x="108581" y="148761"/>
            <a:ext cx="11760863" cy="355600"/>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Maar ook in het DSO: ‘Behandeldienstconfiguraties’ en mandaatregelingen</a:t>
            </a:r>
          </a:p>
        </p:txBody>
      </p:sp>
      <p:pic>
        <p:nvPicPr>
          <p:cNvPr id="48131" name="Tijdelijke aanduiding voor inhoud 7">
            <a:extLst>
              <a:ext uri="{FF2B5EF4-FFF2-40B4-BE49-F238E27FC236}">
                <a16:creationId xmlns:a16="http://schemas.microsoft.com/office/drawing/2014/main" id="{6CB2DCFB-8EC6-4FA2-B6F2-8800A076632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12717" y="1228123"/>
            <a:ext cx="9166565" cy="4231644"/>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el 1">
            <a:extLst>
              <a:ext uri="{FF2B5EF4-FFF2-40B4-BE49-F238E27FC236}">
                <a16:creationId xmlns:a16="http://schemas.microsoft.com/office/drawing/2014/main" id="{53DA11F9-C2DD-489C-B43A-D6C54B3A9964}"/>
              </a:ext>
            </a:extLst>
          </p:cNvPr>
          <p:cNvSpPr>
            <a:spLocks noGrp="1"/>
          </p:cNvSpPr>
          <p:nvPr>
            <p:ph type="title"/>
          </p:nvPr>
        </p:nvSpPr>
        <p:spPr>
          <a:xfrm>
            <a:off x="0" y="0"/>
            <a:ext cx="9353228" cy="601016"/>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Omgevingswet komt eraan - maar hoe zit het met informatiebeheer? </a:t>
            </a:r>
          </a:p>
        </p:txBody>
      </p:sp>
      <p:sp>
        <p:nvSpPr>
          <p:cNvPr id="29699" name="Tijdelijke aanduiding voor inhoud 2">
            <a:extLst>
              <a:ext uri="{FF2B5EF4-FFF2-40B4-BE49-F238E27FC236}">
                <a16:creationId xmlns:a16="http://schemas.microsoft.com/office/drawing/2014/main" id="{98B71602-CA61-493C-AFE6-CCD64A98C4E8}"/>
              </a:ext>
            </a:extLst>
          </p:cNvPr>
          <p:cNvSpPr>
            <a:spLocks noGrp="1"/>
          </p:cNvSpPr>
          <p:nvPr>
            <p:ph idx="1"/>
          </p:nvPr>
        </p:nvSpPr>
        <p:spPr>
          <a:xfrm>
            <a:off x="1287263" y="1337074"/>
            <a:ext cx="9207623" cy="4525963"/>
          </a:xfrm>
        </p:spPr>
        <p:txBody>
          <a:bodyPr/>
          <a:lstStyle/>
          <a:p>
            <a:pPr marL="0" indent="0">
              <a:buNone/>
            </a:pPr>
            <a:r>
              <a:rPr lang="nl-NL" altLang="nl-NL" sz="2400" dirty="0">
                <a:latin typeface="Tahoma" panose="020B0604030504040204" pitchFamily="34" charset="0"/>
                <a:ea typeface="ＭＳ Ｐゴシック" panose="020B0600070205080204" pitchFamily="34" charset="-128"/>
              </a:rPr>
              <a:t>Hoe past dat op de verantwoordelijkheden</a:t>
            </a:r>
          </a:p>
          <a:p>
            <a:pPr marL="0" indent="0">
              <a:buNone/>
            </a:pPr>
            <a:r>
              <a:rPr lang="nl-NL" altLang="nl-NL" sz="2400" dirty="0">
                <a:latin typeface="Tahoma" panose="020B0604030504040204" pitchFamily="34" charset="0"/>
                <a:ea typeface="ＭＳ Ｐゴシック" panose="020B0600070205080204" pitchFamily="34" charset="-128"/>
              </a:rPr>
              <a:t>voor ieder bevoegd gezag binnen de ketens</a:t>
            </a:r>
          </a:p>
          <a:p>
            <a:pPr marL="0" indent="0">
              <a:buNone/>
            </a:pPr>
            <a:r>
              <a:rPr lang="nl-NL" altLang="nl-NL" sz="2400" dirty="0">
                <a:latin typeface="Tahoma" panose="020B0604030504040204" pitchFamily="34" charset="0"/>
                <a:ea typeface="ＭＳ Ｐゴシック" panose="020B0600070205080204" pitchFamily="34" charset="-128"/>
              </a:rPr>
              <a:t>in relatie tot de landelijke DSO-voorzieningen?</a:t>
            </a:r>
          </a:p>
          <a:p>
            <a:pPr marL="0" indent="0">
              <a:buNone/>
            </a:pP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latin typeface="Tahoma" panose="020B0604030504040204" pitchFamily="34" charset="0"/>
                <a:ea typeface="ＭＳ Ｐゴシック" panose="020B0600070205080204" pitchFamily="34" charset="-128"/>
              </a:rPr>
              <a:t>Handreiking in drie woorden samengevat:</a:t>
            </a:r>
          </a:p>
          <a:p>
            <a:pPr marL="0" indent="0">
              <a:buNone/>
            </a:pP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solidFill>
                  <a:srgbClr val="E11E2D"/>
                </a:solidFill>
                <a:latin typeface="Tahoma" panose="020B0604030504040204" pitchFamily="34" charset="0"/>
                <a:ea typeface="ＭＳ Ｐゴシック" panose="020B0600070205080204" pitchFamily="34" charset="-128"/>
              </a:rPr>
              <a:t>		</a:t>
            </a:r>
            <a:r>
              <a:rPr lang="nl-NL" altLang="nl-NL" sz="2400" i="1" dirty="0">
                <a:solidFill>
                  <a:srgbClr val="E11E2D"/>
                </a:solidFill>
                <a:latin typeface="Tahoma" panose="020B0604030504040204" pitchFamily="34" charset="0"/>
                <a:ea typeface="ＭＳ Ｐゴシック" panose="020B0600070205080204" pitchFamily="34" charset="-128"/>
              </a:rPr>
              <a:t>Maak op tijd duidelijke afspraken!</a:t>
            </a:r>
          </a:p>
          <a:p>
            <a:pPr marL="0" indent="0">
              <a:buNone/>
            </a:pPr>
            <a:endParaRPr lang="nl-NL" altLang="nl-NL" sz="2400" i="1" dirty="0">
              <a:solidFill>
                <a:srgbClr val="E11E2D"/>
              </a:solidFill>
              <a:latin typeface="Tahoma" panose="020B0604030504040204" pitchFamily="34" charset="0"/>
              <a:ea typeface="ＭＳ Ｐゴシック" panose="020B0600070205080204" pitchFamily="34" charset="-128"/>
            </a:endParaRPr>
          </a:p>
          <a:p>
            <a:pPr marL="0" indent="0">
              <a:buNone/>
            </a:pPr>
            <a:r>
              <a:rPr lang="nl-NL" altLang="nl-NL" sz="2400" dirty="0">
                <a:latin typeface="Tahoma" panose="020B0604030504040204" pitchFamily="34" charset="0"/>
                <a:ea typeface="ＭＳ Ｐゴシック" panose="020B0600070205080204" pitchFamily="34" charset="-128"/>
              </a:rPr>
              <a:t>En kijk zoveel mogelijk naar wat al beschikbaar is.</a:t>
            </a:r>
          </a:p>
        </p:txBody>
      </p:sp>
    </p:spTree>
    <p:extLst>
      <p:ext uri="{BB962C8B-B14F-4D97-AF65-F5344CB8AC3E}">
        <p14:creationId xmlns:p14="http://schemas.microsoft.com/office/powerpoint/2010/main" val="99943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Effect transition="in" filter="fade">
                                      <p:cBhvr>
                                        <p:cTn id="7" dur="1000"/>
                                        <p:tgtEl>
                                          <p:spTgt spid="29699">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9699">
                                            <p:txEl>
                                              <p:pRg st="1" end="1"/>
                                            </p:txEl>
                                          </p:spTgt>
                                        </p:tgtEl>
                                        <p:attrNameLst>
                                          <p:attrName>style.visibility</p:attrName>
                                        </p:attrNameLst>
                                      </p:cBhvr>
                                      <p:to>
                                        <p:strVal val="visible"/>
                                      </p:to>
                                    </p:set>
                                    <p:animEffect transition="in" filter="fade">
                                      <p:cBhvr>
                                        <p:cTn id="10" dur="1000"/>
                                        <p:tgtEl>
                                          <p:spTgt spid="29699">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9699">
                                            <p:txEl>
                                              <p:pRg st="2" end="2"/>
                                            </p:txEl>
                                          </p:spTgt>
                                        </p:tgtEl>
                                        <p:attrNameLst>
                                          <p:attrName>style.visibility</p:attrName>
                                        </p:attrNameLst>
                                      </p:cBhvr>
                                      <p:to>
                                        <p:strVal val="visible"/>
                                      </p:to>
                                    </p:set>
                                    <p:animEffect transition="in" filter="fade">
                                      <p:cBhvr>
                                        <p:cTn id="13" dur="1000"/>
                                        <p:tgtEl>
                                          <p:spTgt spid="29699">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9699">
                                            <p:txEl>
                                              <p:pRg st="4" end="4"/>
                                            </p:txEl>
                                          </p:spTgt>
                                        </p:tgtEl>
                                        <p:attrNameLst>
                                          <p:attrName>style.visibility</p:attrName>
                                        </p:attrNameLst>
                                      </p:cBhvr>
                                      <p:to>
                                        <p:strVal val="visible"/>
                                      </p:to>
                                    </p:set>
                                    <p:animEffect transition="in" filter="fade">
                                      <p:cBhvr>
                                        <p:cTn id="18" dur="1000"/>
                                        <p:tgtEl>
                                          <p:spTgt spid="29699">
                                            <p:txEl>
                                              <p:pRg st="4" end="4"/>
                                            </p:txEl>
                                          </p:spTgt>
                                        </p:tgtEl>
                                      </p:cBhvr>
                                    </p:animEffect>
                                  </p:childTnLst>
                                </p:cTn>
                              </p:par>
                            </p:childTnLst>
                          </p:cTn>
                        </p:par>
                        <p:par>
                          <p:cTn id="19" fill="hold">
                            <p:stCondLst>
                              <p:cond delay="1000"/>
                            </p:stCondLst>
                            <p:childTnLst>
                              <p:par>
                                <p:cTn id="20" presetID="10" presetClass="entr" presetSubtype="0" fill="hold" nodeType="afterEffect">
                                  <p:stCondLst>
                                    <p:cond delay="0"/>
                                  </p:stCondLst>
                                  <p:childTnLst>
                                    <p:set>
                                      <p:cBhvr>
                                        <p:cTn id="21" dur="1" fill="hold">
                                          <p:stCondLst>
                                            <p:cond delay="0"/>
                                          </p:stCondLst>
                                        </p:cTn>
                                        <p:tgtEl>
                                          <p:spTgt spid="29699">
                                            <p:txEl>
                                              <p:pRg st="6" end="6"/>
                                            </p:txEl>
                                          </p:spTgt>
                                        </p:tgtEl>
                                        <p:attrNameLst>
                                          <p:attrName>style.visibility</p:attrName>
                                        </p:attrNameLst>
                                      </p:cBhvr>
                                      <p:to>
                                        <p:strVal val="visible"/>
                                      </p:to>
                                    </p:set>
                                    <p:animEffect transition="in" filter="fade">
                                      <p:cBhvr>
                                        <p:cTn id="22" dur="1000"/>
                                        <p:tgtEl>
                                          <p:spTgt spid="29699">
                                            <p:txEl>
                                              <p:pRg st="6" end="6"/>
                                            </p:txEl>
                                          </p:spTgt>
                                        </p:tgtEl>
                                      </p:cBhvr>
                                    </p:animEffect>
                                  </p:childTnLst>
                                </p:cTn>
                              </p:par>
                            </p:childTnLst>
                          </p:cTn>
                        </p:par>
                        <p:par>
                          <p:cTn id="23" fill="hold">
                            <p:stCondLst>
                              <p:cond delay="2000"/>
                            </p:stCondLst>
                            <p:childTnLst>
                              <p:par>
                                <p:cTn id="24" presetID="10" presetClass="entr" presetSubtype="0" fill="hold" nodeType="afterEffect">
                                  <p:stCondLst>
                                    <p:cond delay="0"/>
                                  </p:stCondLst>
                                  <p:childTnLst>
                                    <p:set>
                                      <p:cBhvr>
                                        <p:cTn id="25" dur="1" fill="hold">
                                          <p:stCondLst>
                                            <p:cond delay="0"/>
                                          </p:stCondLst>
                                        </p:cTn>
                                        <p:tgtEl>
                                          <p:spTgt spid="29699">
                                            <p:txEl>
                                              <p:pRg st="8" end="8"/>
                                            </p:txEl>
                                          </p:spTgt>
                                        </p:tgtEl>
                                        <p:attrNameLst>
                                          <p:attrName>style.visibility</p:attrName>
                                        </p:attrNameLst>
                                      </p:cBhvr>
                                      <p:to>
                                        <p:strVal val="visible"/>
                                      </p:to>
                                    </p:set>
                                    <p:animEffect transition="in" filter="fade">
                                      <p:cBhvr>
                                        <p:cTn id="26" dur="1000"/>
                                        <p:tgtEl>
                                          <p:spTgt spid="2969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2127478" cy="578734"/>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Vraagstukken gerelateerd aan VTH: Wet kwaliteitsborging voor het bouwen</a:t>
            </a:r>
          </a:p>
        </p:txBody>
      </p:sp>
      <p:pic>
        <p:nvPicPr>
          <p:cNvPr id="5" name="Afbeelding 4" descr="Afbeelding met tafel&#10;&#10;Automatisch gegenereerde beschrijving">
            <a:extLst>
              <a:ext uri="{FF2B5EF4-FFF2-40B4-BE49-F238E27FC236}">
                <a16:creationId xmlns:a16="http://schemas.microsoft.com/office/drawing/2014/main" id="{A0F07C5C-62C4-4327-996C-C2B12353C45D}"/>
              </a:ext>
            </a:extLst>
          </p:cNvPr>
          <p:cNvPicPr>
            <a:picLocks noChangeAspect="1"/>
          </p:cNvPicPr>
          <p:nvPr/>
        </p:nvPicPr>
        <p:blipFill>
          <a:blip r:embed="rId2"/>
          <a:stretch>
            <a:fillRect/>
          </a:stretch>
        </p:blipFill>
        <p:spPr>
          <a:xfrm>
            <a:off x="1300031" y="513802"/>
            <a:ext cx="9591938" cy="5989469"/>
          </a:xfrm>
          <a:prstGeom prst="rect">
            <a:avLst/>
          </a:prstGeom>
        </p:spPr>
      </p:pic>
      <p:sp>
        <p:nvSpPr>
          <p:cNvPr id="8" name="Ovaal 7">
            <a:extLst>
              <a:ext uri="{FF2B5EF4-FFF2-40B4-BE49-F238E27FC236}">
                <a16:creationId xmlns:a16="http://schemas.microsoft.com/office/drawing/2014/main" id="{94C5591E-A204-44BD-8418-72FE6EBEAB1A}"/>
              </a:ext>
            </a:extLst>
          </p:cNvPr>
          <p:cNvSpPr/>
          <p:nvPr/>
        </p:nvSpPr>
        <p:spPr>
          <a:xfrm>
            <a:off x="7976307" y="2804939"/>
            <a:ext cx="1343026" cy="2524125"/>
          </a:xfrm>
          <a:prstGeom prst="ellipse">
            <a:avLst/>
          </a:prstGeom>
          <a:noFill/>
          <a:ln w="381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6" name="Ovaal 5">
            <a:extLst>
              <a:ext uri="{FF2B5EF4-FFF2-40B4-BE49-F238E27FC236}">
                <a16:creationId xmlns:a16="http://schemas.microsoft.com/office/drawing/2014/main" id="{64B9083F-5AEE-43D9-97A0-FD0350E381BF}"/>
              </a:ext>
            </a:extLst>
          </p:cNvPr>
          <p:cNvSpPr/>
          <p:nvPr/>
        </p:nvSpPr>
        <p:spPr>
          <a:xfrm>
            <a:off x="6238875" y="1075739"/>
            <a:ext cx="2257425" cy="1200150"/>
          </a:xfrm>
          <a:prstGeom prst="ellipse">
            <a:avLst/>
          </a:prstGeom>
          <a:noFill/>
          <a:ln w="381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7" name="Ovaal 6">
            <a:extLst>
              <a:ext uri="{FF2B5EF4-FFF2-40B4-BE49-F238E27FC236}">
                <a16:creationId xmlns:a16="http://schemas.microsoft.com/office/drawing/2014/main" id="{F52CBD90-AA44-476E-A208-E439E3B4322D}"/>
              </a:ext>
            </a:extLst>
          </p:cNvPr>
          <p:cNvSpPr/>
          <p:nvPr/>
        </p:nvSpPr>
        <p:spPr>
          <a:xfrm>
            <a:off x="8823323" y="1084616"/>
            <a:ext cx="2257425" cy="1200150"/>
          </a:xfrm>
          <a:prstGeom prst="ellipse">
            <a:avLst/>
          </a:prstGeom>
          <a:noFill/>
          <a:ln w="381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9" name="Tekstvak 8">
            <a:extLst>
              <a:ext uri="{FF2B5EF4-FFF2-40B4-BE49-F238E27FC236}">
                <a16:creationId xmlns:a16="http://schemas.microsoft.com/office/drawing/2014/main" id="{15D48B38-4FC3-4820-946C-24FE9F2A16F7}"/>
              </a:ext>
            </a:extLst>
          </p:cNvPr>
          <p:cNvSpPr txBox="1"/>
          <p:nvPr/>
        </p:nvSpPr>
        <p:spPr>
          <a:xfrm>
            <a:off x="-44390" y="6676008"/>
            <a:ext cx="12192000" cy="215444"/>
          </a:xfrm>
          <a:prstGeom prst="rect">
            <a:avLst/>
          </a:prstGeom>
          <a:noFill/>
        </p:spPr>
        <p:txBody>
          <a:bodyPr wrap="square" rtlCol="0">
            <a:spAutoFit/>
          </a:bodyPr>
          <a:lstStyle/>
          <a:p>
            <a:r>
              <a:rPr lang="nl-NL" sz="800" dirty="0"/>
              <a:t>Tweede bron: Kamerbrief BZK 4 maart 2021, Toelichting proefprojecten </a:t>
            </a:r>
            <a:r>
              <a:rPr lang="nl-NL" sz="800" dirty="0" err="1"/>
              <a:t>Wkb</a:t>
            </a:r>
            <a:r>
              <a:rPr lang="nl-NL" sz="800" dirty="0"/>
              <a:t>, bijlage proefproject gemeente Voorst</a:t>
            </a:r>
          </a:p>
        </p:txBody>
      </p:sp>
      <p:pic>
        <p:nvPicPr>
          <p:cNvPr id="3" name="Afbeelding 2" descr="Afbeelding met tekst&#10;&#10;Automatisch gegenereerde beschrijving">
            <a:extLst>
              <a:ext uri="{FF2B5EF4-FFF2-40B4-BE49-F238E27FC236}">
                <a16:creationId xmlns:a16="http://schemas.microsoft.com/office/drawing/2014/main" id="{2148E102-F47F-4688-925C-CAB1D68CFE8C}"/>
              </a:ext>
            </a:extLst>
          </p:cNvPr>
          <p:cNvPicPr>
            <a:picLocks noChangeAspect="1"/>
          </p:cNvPicPr>
          <p:nvPr/>
        </p:nvPicPr>
        <p:blipFill>
          <a:blip r:embed="rId3"/>
          <a:stretch>
            <a:fillRect/>
          </a:stretch>
        </p:blipFill>
        <p:spPr>
          <a:xfrm>
            <a:off x="1331360" y="471624"/>
            <a:ext cx="4291587" cy="6102783"/>
          </a:xfrm>
          <a:prstGeom prst="rect">
            <a:avLst/>
          </a:prstGeom>
          <a:ln w="19050">
            <a:solidFill>
              <a:schemeClr val="tx1"/>
            </a:solidFill>
          </a:ln>
        </p:spPr>
      </p:pic>
    </p:spTree>
    <p:extLst>
      <p:ext uri="{BB962C8B-B14F-4D97-AF65-F5344CB8AC3E}">
        <p14:creationId xmlns:p14="http://schemas.microsoft.com/office/powerpoint/2010/main" val="1419629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p:cTn id="18" dur="2000" fill="hold"/>
                                        <p:tgtEl>
                                          <p:spTgt spid="3"/>
                                        </p:tgtEl>
                                        <p:attrNameLst>
                                          <p:attrName>ppt_w</p:attrName>
                                        </p:attrNameLst>
                                      </p:cBhvr>
                                      <p:tavLst>
                                        <p:tav tm="0">
                                          <p:val>
                                            <p:fltVal val="0"/>
                                          </p:val>
                                        </p:tav>
                                        <p:tav tm="100000">
                                          <p:val>
                                            <p:strVal val="#ppt_w"/>
                                          </p:val>
                                        </p:tav>
                                      </p:tavLst>
                                    </p:anim>
                                    <p:anim calcmode="lin" valueType="num">
                                      <p:cBhvr>
                                        <p:cTn id="19" dur="2000" fill="hold"/>
                                        <p:tgtEl>
                                          <p:spTgt spid="3"/>
                                        </p:tgtEl>
                                        <p:attrNameLst>
                                          <p:attrName>ppt_h</p:attrName>
                                        </p:attrNameLst>
                                      </p:cBhvr>
                                      <p:tavLst>
                                        <p:tav tm="0">
                                          <p:val>
                                            <p:fltVal val="0"/>
                                          </p:val>
                                        </p:tav>
                                        <p:tav tm="100000">
                                          <p:val>
                                            <p:strVal val="#ppt_h"/>
                                          </p:val>
                                        </p:tav>
                                      </p:tavLst>
                                    </p:anim>
                                    <p:animEffect transition="in" filter="fade">
                                      <p:cBhvr>
                                        <p:cTn id="2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animBg="1"/>
      <p:bldP spid="7"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2127478" cy="578734"/>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Nieuw proces en informatieobject: wat te doen met Toepasbare Regels?</a:t>
            </a:r>
          </a:p>
        </p:txBody>
      </p:sp>
      <p:pic>
        <p:nvPicPr>
          <p:cNvPr id="3" name="Afbeelding 2">
            <a:extLst>
              <a:ext uri="{FF2B5EF4-FFF2-40B4-BE49-F238E27FC236}">
                <a16:creationId xmlns:a16="http://schemas.microsoft.com/office/drawing/2014/main" id="{CCCC81D0-B83E-40EF-8540-942B9E709FF3}"/>
              </a:ext>
            </a:extLst>
          </p:cNvPr>
          <p:cNvPicPr>
            <a:picLocks noChangeAspect="1"/>
          </p:cNvPicPr>
          <p:nvPr/>
        </p:nvPicPr>
        <p:blipFill>
          <a:blip r:embed="rId2"/>
          <a:stretch>
            <a:fillRect/>
          </a:stretch>
        </p:blipFill>
        <p:spPr>
          <a:xfrm>
            <a:off x="7268045" y="593627"/>
            <a:ext cx="3933029" cy="5561860"/>
          </a:xfrm>
          <a:prstGeom prst="rect">
            <a:avLst/>
          </a:prstGeom>
          <a:ln w="19050">
            <a:solidFill>
              <a:schemeClr val="tx1"/>
            </a:solidFill>
          </a:ln>
        </p:spPr>
      </p:pic>
      <p:sp>
        <p:nvSpPr>
          <p:cNvPr id="9" name="Tijdelijke aanduiding voor inhoud 2">
            <a:extLst>
              <a:ext uri="{FF2B5EF4-FFF2-40B4-BE49-F238E27FC236}">
                <a16:creationId xmlns:a16="http://schemas.microsoft.com/office/drawing/2014/main" id="{8C3C9736-AA34-4540-8ADF-C8365159F647}"/>
              </a:ext>
            </a:extLst>
          </p:cNvPr>
          <p:cNvSpPr>
            <a:spLocks noGrp="1"/>
          </p:cNvSpPr>
          <p:nvPr>
            <p:ph idx="1"/>
          </p:nvPr>
        </p:nvSpPr>
        <p:spPr>
          <a:xfrm>
            <a:off x="687373" y="830537"/>
            <a:ext cx="8825284" cy="5324950"/>
          </a:xfrm>
        </p:spPr>
        <p:txBody>
          <a:bodyPr/>
          <a:lstStyle/>
          <a:p>
            <a:pPr marL="0" indent="0">
              <a:buNone/>
            </a:pPr>
            <a:endParaRPr lang="nl-NL" altLang="nl-NL"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nl-NL" altLang="nl-NL" dirty="0">
                <a:latin typeface="Tahoma" panose="020B0604030504040204" pitchFamily="34" charset="0"/>
                <a:ea typeface="Tahoma" panose="020B0604030504040204" pitchFamily="34" charset="0"/>
                <a:cs typeface="Tahoma" panose="020B0604030504040204" pitchFamily="34" charset="0"/>
              </a:rPr>
              <a:t>Meningen uiteenlopend:</a:t>
            </a:r>
          </a:p>
          <a:p>
            <a:pPr marL="0" indent="0">
              <a:buNone/>
            </a:pPr>
            <a:r>
              <a:rPr lang="nl-NL" altLang="nl-NL" dirty="0">
                <a:latin typeface="Tahoma" panose="020B0604030504040204" pitchFamily="34" charset="0"/>
                <a:ea typeface="Tahoma" panose="020B0604030504040204" pitchFamily="34" charset="0"/>
                <a:cs typeface="Tahoma" panose="020B0604030504040204" pitchFamily="34" charset="0"/>
              </a:rPr>
              <a:t>	… van niet ‘archiefwaardig’ (geen beheer nodig)</a:t>
            </a:r>
          </a:p>
          <a:p>
            <a:pPr marL="0" indent="0">
              <a:buNone/>
            </a:pPr>
            <a:r>
              <a:rPr lang="nl-NL" altLang="nl-NL" dirty="0">
                <a:latin typeface="Tahoma" panose="020B0604030504040204" pitchFamily="34" charset="0"/>
                <a:ea typeface="Tahoma" panose="020B0604030504040204" pitchFamily="34" charset="0"/>
                <a:cs typeface="Tahoma" panose="020B0604030504040204" pitchFamily="34" charset="0"/>
              </a:rPr>
              <a:t>	… tot ‘blijvend bewaren!’		</a:t>
            </a:r>
          </a:p>
          <a:p>
            <a:pPr marL="0" indent="0">
              <a:buNone/>
            </a:pPr>
            <a:endParaRPr lang="nl-NL" altLang="nl-NL"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nl-NL" altLang="nl-NL" dirty="0">
                <a:latin typeface="Tahoma" panose="020B0604030504040204" pitchFamily="34" charset="0"/>
                <a:ea typeface="Tahoma" panose="020B0604030504040204" pitchFamily="34" charset="0"/>
                <a:cs typeface="Tahoma" panose="020B0604030504040204" pitchFamily="34" charset="0"/>
              </a:rPr>
              <a:t>Eerst goed kijken: wat </a:t>
            </a:r>
            <a:r>
              <a:rPr lang="nl-NL" altLang="nl-NL" i="1" dirty="0">
                <a:latin typeface="Tahoma" panose="020B0604030504040204" pitchFamily="34" charset="0"/>
                <a:ea typeface="Tahoma" panose="020B0604030504040204" pitchFamily="34" charset="0"/>
                <a:cs typeface="Tahoma" panose="020B0604030504040204" pitchFamily="34" charset="0"/>
              </a:rPr>
              <a:t>zijn</a:t>
            </a:r>
            <a:r>
              <a:rPr lang="nl-NL" altLang="nl-NL" dirty="0">
                <a:latin typeface="Tahoma" panose="020B0604030504040204" pitchFamily="34" charset="0"/>
                <a:ea typeface="Tahoma" panose="020B0604030504040204" pitchFamily="34" charset="0"/>
                <a:cs typeface="Tahoma" panose="020B0604030504040204" pitchFamily="34" charset="0"/>
              </a:rPr>
              <a:t> toepasbare regels?</a:t>
            </a:r>
          </a:p>
          <a:p>
            <a:pPr marL="0" indent="0">
              <a:buNone/>
            </a:pPr>
            <a:endParaRPr lang="nl-NL" altLang="nl-NL"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nl-NL" altLang="nl-NL" dirty="0">
                <a:latin typeface="Tahoma" panose="020B0604030504040204" pitchFamily="34" charset="0"/>
                <a:ea typeface="Tahoma" panose="020B0604030504040204" pitchFamily="34" charset="0"/>
                <a:cs typeface="Tahoma" panose="020B0604030504040204" pitchFamily="34" charset="0"/>
              </a:rPr>
              <a:t>Toepasbare regels zijn:</a:t>
            </a:r>
          </a:p>
          <a:p>
            <a:r>
              <a:rPr lang="nl-NL" altLang="nl-NL" dirty="0">
                <a:latin typeface="Tahoma" panose="020B0604030504040204" pitchFamily="34" charset="0"/>
                <a:ea typeface="Tahoma" panose="020B0604030504040204" pitchFamily="34" charset="0"/>
                <a:cs typeface="Tahoma" panose="020B0604030504040204" pitchFamily="34" charset="0"/>
              </a:rPr>
              <a:t>vertalingen van juridische regels naar de praktijk</a:t>
            </a:r>
          </a:p>
          <a:p>
            <a:r>
              <a:rPr lang="nl-NL" altLang="nl-NL" dirty="0">
                <a:latin typeface="Tahoma" panose="020B0604030504040204" pitchFamily="34" charset="0"/>
                <a:ea typeface="Tahoma" panose="020B0604030504040204" pitchFamily="34" charset="0"/>
                <a:cs typeface="Tahoma" panose="020B0604030504040204" pitchFamily="34" charset="0"/>
              </a:rPr>
              <a:t>(inhoud voor) ‘eenvoudige beslisboom-algoritmen’</a:t>
            </a:r>
          </a:p>
          <a:p>
            <a:pPr marL="0" indent="0">
              <a:buNone/>
            </a:pPr>
            <a:endParaRPr lang="nl-NL" altLang="nl-NL"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nl-NL" altLang="nl-NL" dirty="0">
                <a:latin typeface="Tahoma" panose="020B0604030504040204" pitchFamily="34" charset="0"/>
                <a:ea typeface="Tahoma" panose="020B0604030504040204" pitchFamily="34" charset="0"/>
                <a:cs typeface="Tahoma" panose="020B0604030504040204" pitchFamily="34" charset="0"/>
              </a:rPr>
              <a:t>Bewaartermijnen voor proces opstelling </a:t>
            </a:r>
            <a:r>
              <a:rPr lang="nl-NL" altLang="nl-NL" dirty="0" err="1">
                <a:latin typeface="Tahoma" panose="020B0604030504040204" pitchFamily="34" charset="0"/>
                <a:ea typeface="Tahoma" panose="020B0604030504040204" pitchFamily="34" charset="0"/>
                <a:cs typeface="Tahoma" panose="020B0604030504040204" pitchFamily="34" charset="0"/>
              </a:rPr>
              <a:t>TR’s</a:t>
            </a:r>
            <a:r>
              <a:rPr lang="nl-NL" altLang="nl-NL" dirty="0">
                <a:latin typeface="Tahoma" panose="020B0604030504040204" pitchFamily="34" charset="0"/>
                <a:ea typeface="Tahoma" panose="020B0604030504040204" pitchFamily="34" charset="0"/>
                <a:cs typeface="Tahoma" panose="020B0604030504040204" pitchFamily="34" charset="0"/>
              </a:rPr>
              <a:t>:</a:t>
            </a:r>
          </a:p>
          <a:p>
            <a:r>
              <a:rPr lang="nl-NL" altLang="nl-NL" dirty="0">
                <a:latin typeface="Tahoma" panose="020B0604030504040204" pitchFamily="34" charset="0"/>
                <a:ea typeface="Tahoma" panose="020B0604030504040204" pitchFamily="34" charset="0"/>
                <a:cs typeface="Tahoma" panose="020B0604030504040204" pitchFamily="34" charset="0"/>
              </a:rPr>
              <a:t>Gemeenten: 10 jaar na aanpassing</a:t>
            </a:r>
          </a:p>
          <a:p>
            <a:r>
              <a:rPr lang="nl-NL" altLang="nl-NL" dirty="0">
                <a:latin typeface="Tahoma" panose="020B0604030504040204" pitchFamily="34" charset="0"/>
                <a:ea typeface="Tahoma" panose="020B0604030504040204" pitchFamily="34" charset="0"/>
                <a:cs typeface="Tahoma" panose="020B0604030504040204" pitchFamily="34" charset="0"/>
              </a:rPr>
              <a:t>Provincies en waterschappen: blijvend bewaren</a:t>
            </a:r>
          </a:p>
        </p:txBody>
      </p:sp>
      <p:pic>
        <p:nvPicPr>
          <p:cNvPr id="4" name="Afbeelding 3">
            <a:extLst>
              <a:ext uri="{FF2B5EF4-FFF2-40B4-BE49-F238E27FC236}">
                <a16:creationId xmlns:a16="http://schemas.microsoft.com/office/drawing/2014/main" id="{AC614200-0131-4549-8B4D-C97902F38766}"/>
              </a:ext>
            </a:extLst>
          </p:cNvPr>
          <p:cNvPicPr>
            <a:picLocks noChangeAspect="1"/>
          </p:cNvPicPr>
          <p:nvPr/>
        </p:nvPicPr>
        <p:blipFill>
          <a:blip r:embed="rId3"/>
          <a:stretch>
            <a:fillRect/>
          </a:stretch>
        </p:blipFill>
        <p:spPr>
          <a:xfrm>
            <a:off x="7595280" y="1058768"/>
            <a:ext cx="4308682" cy="5561860"/>
          </a:xfrm>
          <a:prstGeom prst="rect">
            <a:avLst/>
          </a:prstGeom>
          <a:ln w="19050">
            <a:solidFill>
              <a:schemeClr val="tx1"/>
            </a:solidFill>
          </a:ln>
        </p:spPr>
      </p:pic>
    </p:spTree>
    <p:extLst>
      <p:ext uri="{BB962C8B-B14F-4D97-AF65-F5344CB8AC3E}">
        <p14:creationId xmlns:p14="http://schemas.microsoft.com/office/powerpoint/2010/main" val="1462173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animEffect transition="in" filter="fade">
                                      <p:cBhvr>
                                        <p:cTn id="7" dur="1000"/>
                                        <p:tgtEl>
                                          <p:spTgt spid="9">
                                            <p:txEl>
                                              <p:pRg st="2" end="2"/>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9">
                                            <p:txEl>
                                              <p:pRg st="3" end="3"/>
                                            </p:txEl>
                                          </p:spTgt>
                                        </p:tgtEl>
                                        <p:attrNameLst>
                                          <p:attrName>style.visibility</p:attrName>
                                        </p:attrNameLst>
                                      </p:cBhvr>
                                      <p:to>
                                        <p:strVal val="visible"/>
                                      </p:to>
                                    </p:set>
                                    <p:animEffect transition="in" filter="fade">
                                      <p:cBhvr>
                                        <p:cTn id="11" dur="1000"/>
                                        <p:tgtEl>
                                          <p:spTgt spid="9">
                                            <p:txEl>
                                              <p:pRg st="3" end="3"/>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9">
                                            <p:txEl>
                                              <p:pRg st="5" end="5"/>
                                            </p:txEl>
                                          </p:spTgt>
                                        </p:tgtEl>
                                        <p:attrNameLst>
                                          <p:attrName>style.visibility</p:attrName>
                                        </p:attrNameLst>
                                      </p:cBhvr>
                                      <p:to>
                                        <p:strVal val="visible"/>
                                      </p:to>
                                    </p:set>
                                    <p:animEffect transition="in" filter="fade">
                                      <p:cBhvr>
                                        <p:cTn id="16" dur="1000"/>
                                        <p:tgtEl>
                                          <p:spTgt spid="9">
                                            <p:txEl>
                                              <p:pRg st="5" end="5"/>
                                            </p:txEl>
                                          </p:spTgt>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10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1000"/>
                                        <p:tgtEl>
                                          <p:spTgt spid="4"/>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9">
                                            <p:txEl>
                                              <p:pRg st="7" end="7"/>
                                            </p:txEl>
                                          </p:spTgt>
                                        </p:tgtEl>
                                        <p:attrNameLst>
                                          <p:attrName>style.visibility</p:attrName>
                                        </p:attrNameLst>
                                      </p:cBhvr>
                                      <p:to>
                                        <p:strVal val="visible"/>
                                      </p:to>
                                    </p:set>
                                    <p:animEffect transition="in" filter="fade">
                                      <p:cBhvr>
                                        <p:cTn id="30" dur="500"/>
                                        <p:tgtEl>
                                          <p:spTgt spid="9">
                                            <p:txEl>
                                              <p:pRg st="7" end="7"/>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9">
                                            <p:txEl>
                                              <p:pRg st="8" end="8"/>
                                            </p:txEl>
                                          </p:spTgt>
                                        </p:tgtEl>
                                        <p:attrNameLst>
                                          <p:attrName>style.visibility</p:attrName>
                                        </p:attrNameLst>
                                      </p:cBhvr>
                                      <p:to>
                                        <p:strVal val="visible"/>
                                      </p:to>
                                    </p:set>
                                    <p:animEffect transition="in" filter="fade">
                                      <p:cBhvr>
                                        <p:cTn id="33" dur="500"/>
                                        <p:tgtEl>
                                          <p:spTgt spid="9">
                                            <p:txEl>
                                              <p:pRg st="8" end="8"/>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9">
                                            <p:txEl>
                                              <p:pRg st="9" end="9"/>
                                            </p:txEl>
                                          </p:spTgt>
                                        </p:tgtEl>
                                        <p:attrNameLst>
                                          <p:attrName>style.visibility</p:attrName>
                                        </p:attrNameLst>
                                      </p:cBhvr>
                                      <p:to>
                                        <p:strVal val="visible"/>
                                      </p:to>
                                    </p:set>
                                    <p:animEffect transition="in" filter="fade">
                                      <p:cBhvr>
                                        <p:cTn id="36" dur="500"/>
                                        <p:tgtEl>
                                          <p:spTgt spid="9">
                                            <p:txEl>
                                              <p:pRg st="9" end="9"/>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9">
                                            <p:txEl>
                                              <p:pRg st="11" end="11"/>
                                            </p:txEl>
                                          </p:spTgt>
                                        </p:tgtEl>
                                        <p:attrNameLst>
                                          <p:attrName>style.visibility</p:attrName>
                                        </p:attrNameLst>
                                      </p:cBhvr>
                                      <p:to>
                                        <p:strVal val="visible"/>
                                      </p:to>
                                    </p:set>
                                    <p:animEffect transition="in" filter="fade">
                                      <p:cBhvr>
                                        <p:cTn id="41" dur="500"/>
                                        <p:tgtEl>
                                          <p:spTgt spid="9">
                                            <p:txEl>
                                              <p:pRg st="11" end="11"/>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9">
                                            <p:txEl>
                                              <p:pRg st="12" end="12"/>
                                            </p:txEl>
                                          </p:spTgt>
                                        </p:tgtEl>
                                        <p:attrNameLst>
                                          <p:attrName>style.visibility</p:attrName>
                                        </p:attrNameLst>
                                      </p:cBhvr>
                                      <p:to>
                                        <p:strVal val="visible"/>
                                      </p:to>
                                    </p:set>
                                    <p:animEffect transition="in" filter="fade">
                                      <p:cBhvr>
                                        <p:cTn id="44" dur="500"/>
                                        <p:tgtEl>
                                          <p:spTgt spid="9">
                                            <p:txEl>
                                              <p:pRg st="12" end="12"/>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9">
                                            <p:txEl>
                                              <p:pRg st="13" end="13"/>
                                            </p:txEl>
                                          </p:spTgt>
                                        </p:tgtEl>
                                        <p:attrNameLst>
                                          <p:attrName>style.visibility</p:attrName>
                                        </p:attrNameLst>
                                      </p:cBhvr>
                                      <p:to>
                                        <p:strVal val="visible"/>
                                      </p:to>
                                    </p:set>
                                    <p:animEffect transition="in" filter="fade">
                                      <p:cBhvr>
                                        <p:cTn id="47" dur="500"/>
                                        <p:tgtEl>
                                          <p:spTgt spid="9">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1716146" cy="578734"/>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Warme overdracht bodemtaken en BRO</a:t>
            </a:r>
          </a:p>
        </p:txBody>
      </p:sp>
      <p:sp>
        <p:nvSpPr>
          <p:cNvPr id="69635" name="Tijdelijke aanduiding voor inhoud 2">
            <a:extLst>
              <a:ext uri="{FF2B5EF4-FFF2-40B4-BE49-F238E27FC236}">
                <a16:creationId xmlns:a16="http://schemas.microsoft.com/office/drawing/2014/main" id="{B713B058-B5D9-4D81-B042-5D39FF744B1F}"/>
              </a:ext>
            </a:extLst>
          </p:cNvPr>
          <p:cNvSpPr>
            <a:spLocks noGrp="1"/>
          </p:cNvSpPr>
          <p:nvPr>
            <p:ph idx="1"/>
          </p:nvPr>
        </p:nvSpPr>
        <p:spPr>
          <a:xfrm>
            <a:off x="687373" y="1451974"/>
            <a:ext cx="8825284" cy="4968695"/>
          </a:xfrm>
        </p:spPr>
        <p:txBody>
          <a:bodyPr/>
          <a:lstStyle/>
          <a:p>
            <a:pPr marL="0" indent="0">
              <a:buNone/>
            </a:pPr>
            <a:r>
              <a:rPr lang="nl-NL" altLang="nl-NL" b="1" dirty="0">
                <a:latin typeface="Tahoma" panose="020B0604030504040204" pitchFamily="34" charset="0"/>
                <a:ea typeface="Tahoma" panose="020B0604030504040204" pitchFamily="34" charset="0"/>
                <a:cs typeface="Tahoma" panose="020B0604030504040204" pitchFamily="34" charset="0"/>
              </a:rPr>
              <a:t>Als gevolg van de Omgevingswet…</a:t>
            </a:r>
          </a:p>
          <a:p>
            <a:r>
              <a:rPr lang="nl-NL" altLang="nl-NL" dirty="0">
                <a:latin typeface="Tahoma" panose="020B0604030504040204" pitchFamily="34" charset="0"/>
                <a:ea typeface="Tahoma" panose="020B0604030504040204" pitchFamily="34" charset="0"/>
                <a:cs typeface="Tahoma" panose="020B0604030504040204" pitchFamily="34" charset="0"/>
              </a:rPr>
              <a:t>gemeenten krijgen verantwoordelijkheid voor </a:t>
            </a:r>
          </a:p>
          <a:p>
            <a:pPr marL="0" indent="0">
              <a:buNone/>
            </a:pPr>
            <a:r>
              <a:rPr lang="nl-NL" altLang="nl-NL" dirty="0">
                <a:latin typeface="Tahoma" panose="020B0604030504040204" pitchFamily="34" charset="0"/>
                <a:ea typeface="Tahoma" panose="020B0604030504040204" pitchFamily="34" charset="0"/>
                <a:cs typeface="Tahoma" panose="020B0604030504040204" pitchFamily="34" charset="0"/>
              </a:rPr>
              <a:t>bodemtaken</a:t>
            </a:r>
          </a:p>
          <a:p>
            <a:r>
              <a:rPr lang="nl-NL" altLang="nl-NL" dirty="0">
                <a:latin typeface="Tahoma" panose="020B0604030504040204" pitchFamily="34" charset="0"/>
                <a:ea typeface="Tahoma" panose="020B0604030504040204" pitchFamily="34" charset="0"/>
                <a:cs typeface="Tahoma" panose="020B0604030504040204" pitchFamily="34" charset="0"/>
              </a:rPr>
              <a:t>provincies voor grondwaterkwaliteit</a:t>
            </a:r>
          </a:p>
          <a:p>
            <a:pPr marL="0" indent="0">
              <a:buNone/>
            </a:pPr>
            <a:endParaRPr lang="nl-NL" altLang="nl-NL"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nl-NL" altLang="nl-NL" dirty="0">
                <a:latin typeface="Tahoma" panose="020B0604030504040204" pitchFamily="34" charset="0"/>
                <a:ea typeface="Tahoma" panose="020B0604030504040204" pitchFamily="34" charset="0"/>
                <a:cs typeface="Tahoma" panose="020B0604030504040204" pitchFamily="34" charset="0"/>
              </a:rPr>
              <a:t>Welke afspraken over bodeminformatie, </a:t>
            </a:r>
          </a:p>
          <a:p>
            <a:pPr marL="0" indent="0">
              <a:buNone/>
            </a:pPr>
            <a:r>
              <a:rPr lang="nl-NL" altLang="nl-NL" dirty="0">
                <a:latin typeface="Tahoma" panose="020B0604030504040204" pitchFamily="34" charset="0"/>
                <a:ea typeface="Tahoma" panose="020B0604030504040204" pitchFamily="34" charset="0"/>
                <a:cs typeface="Tahoma" panose="020B0604030504040204" pitchFamily="34" charset="0"/>
              </a:rPr>
              <a:t>-rapporten en dossiers?</a:t>
            </a:r>
          </a:p>
          <a:p>
            <a:pPr marL="0" indent="0">
              <a:buNone/>
            </a:pPr>
            <a:endParaRPr lang="nl-NL" altLang="nl-NL"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nl-NL" altLang="nl-NL" dirty="0">
                <a:latin typeface="Tahoma" panose="020B0604030504040204" pitchFamily="34" charset="0"/>
                <a:ea typeface="Tahoma" panose="020B0604030504040204" pitchFamily="34" charset="0"/>
                <a:cs typeface="Tahoma" panose="020B0604030504040204" pitchFamily="34" charset="0"/>
              </a:rPr>
              <a:t>Bodemdossiers gaan heel ver terug…</a:t>
            </a:r>
          </a:p>
          <a:p>
            <a:pPr marL="0" indent="0">
              <a:buNone/>
            </a:pPr>
            <a:endParaRPr lang="nl-NL" altLang="nl-NL"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nl-NL" altLang="nl-NL" dirty="0">
                <a:latin typeface="Tahoma" panose="020B0604030504040204" pitchFamily="34" charset="0"/>
                <a:ea typeface="Tahoma" panose="020B0604030504040204" pitchFamily="34" charset="0"/>
                <a:cs typeface="Tahoma" panose="020B0604030504040204" pitchFamily="34" charset="0"/>
              </a:rPr>
              <a:t>Omgevingsdienst als Informatiehuis Bodem?</a:t>
            </a:r>
          </a:p>
        </p:txBody>
      </p:sp>
      <p:sp>
        <p:nvSpPr>
          <p:cNvPr id="2" name="Rechthoek 1">
            <a:extLst>
              <a:ext uri="{FF2B5EF4-FFF2-40B4-BE49-F238E27FC236}">
                <a16:creationId xmlns:a16="http://schemas.microsoft.com/office/drawing/2014/main" id="{391D3AF3-D5BB-487B-902A-9DC4326EE26C}"/>
              </a:ext>
            </a:extLst>
          </p:cNvPr>
          <p:cNvSpPr/>
          <p:nvPr/>
        </p:nvSpPr>
        <p:spPr>
          <a:xfrm>
            <a:off x="7554897" y="4216400"/>
            <a:ext cx="3184001" cy="191470"/>
          </a:xfrm>
          <a:prstGeom prst="rect">
            <a:avLst/>
          </a:prstGeom>
          <a:solidFill>
            <a:schemeClr val="bg1"/>
          </a:solidFill>
          <a:ln>
            <a:solidFill>
              <a:schemeClr val="bg1"/>
            </a:solid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8" name="Afbeelding 7" descr="Afbeelding met tekst&#10;&#10;Automatisch gegenereerde beschrijving">
            <a:extLst>
              <a:ext uri="{FF2B5EF4-FFF2-40B4-BE49-F238E27FC236}">
                <a16:creationId xmlns:a16="http://schemas.microsoft.com/office/drawing/2014/main" id="{D31AA75D-90E9-4E40-B4DA-873E6EA9F85E}"/>
              </a:ext>
            </a:extLst>
          </p:cNvPr>
          <p:cNvPicPr>
            <a:picLocks noChangeAspect="1"/>
          </p:cNvPicPr>
          <p:nvPr/>
        </p:nvPicPr>
        <p:blipFill>
          <a:blip r:embed="rId2"/>
          <a:stretch>
            <a:fillRect/>
          </a:stretch>
        </p:blipFill>
        <p:spPr>
          <a:xfrm>
            <a:off x="7088366" y="310088"/>
            <a:ext cx="4117062" cy="5827558"/>
          </a:xfrm>
          <a:prstGeom prst="rect">
            <a:avLst/>
          </a:prstGeom>
          <a:ln w="12700">
            <a:solidFill>
              <a:schemeClr val="tx1"/>
            </a:solidFill>
          </a:ln>
        </p:spPr>
      </p:pic>
      <p:pic>
        <p:nvPicPr>
          <p:cNvPr id="4" name="Afbeelding 3">
            <a:extLst>
              <a:ext uri="{FF2B5EF4-FFF2-40B4-BE49-F238E27FC236}">
                <a16:creationId xmlns:a16="http://schemas.microsoft.com/office/drawing/2014/main" id="{A1B5C84F-F18E-44CE-87E3-EF12BE8080F6}"/>
              </a:ext>
            </a:extLst>
          </p:cNvPr>
          <p:cNvPicPr>
            <a:picLocks noChangeAspect="1"/>
          </p:cNvPicPr>
          <p:nvPr/>
        </p:nvPicPr>
        <p:blipFill>
          <a:blip r:embed="rId3"/>
          <a:stretch>
            <a:fillRect/>
          </a:stretch>
        </p:blipFill>
        <p:spPr>
          <a:xfrm>
            <a:off x="7729605" y="760806"/>
            <a:ext cx="4141344" cy="5827558"/>
          </a:xfrm>
          <a:prstGeom prst="rect">
            <a:avLst/>
          </a:prstGeom>
          <a:ln w="19050">
            <a:solidFill>
              <a:schemeClr val="tx1"/>
            </a:solidFill>
          </a:ln>
        </p:spPr>
      </p:pic>
      <p:sp>
        <p:nvSpPr>
          <p:cNvPr id="7" name="Tekstvak 6">
            <a:extLst>
              <a:ext uri="{FF2B5EF4-FFF2-40B4-BE49-F238E27FC236}">
                <a16:creationId xmlns:a16="http://schemas.microsoft.com/office/drawing/2014/main" id="{79CF0997-ED49-4D5C-84C2-8DF4F3F6D96F}"/>
              </a:ext>
            </a:extLst>
          </p:cNvPr>
          <p:cNvSpPr txBox="1"/>
          <p:nvPr/>
        </p:nvSpPr>
        <p:spPr>
          <a:xfrm>
            <a:off x="-44390" y="6676008"/>
            <a:ext cx="12192000" cy="215444"/>
          </a:xfrm>
          <a:prstGeom prst="rect">
            <a:avLst/>
          </a:prstGeom>
          <a:noFill/>
        </p:spPr>
        <p:txBody>
          <a:bodyPr wrap="square" rtlCol="0">
            <a:spAutoFit/>
          </a:bodyPr>
          <a:lstStyle/>
          <a:p>
            <a:r>
              <a:rPr lang="nl-NL" sz="800" dirty="0"/>
              <a:t>Bron: VNG Ledenbrief, VNG Realisatie pagina BRO</a:t>
            </a:r>
          </a:p>
        </p:txBody>
      </p:sp>
    </p:spTree>
    <p:extLst>
      <p:ext uri="{BB962C8B-B14F-4D97-AF65-F5344CB8AC3E}">
        <p14:creationId xmlns:p14="http://schemas.microsoft.com/office/powerpoint/2010/main" val="911548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9635">
                                            <p:txEl>
                                              <p:pRg st="5" end="5"/>
                                            </p:txEl>
                                          </p:spTgt>
                                        </p:tgtEl>
                                        <p:attrNameLst>
                                          <p:attrName>style.visibility</p:attrName>
                                        </p:attrNameLst>
                                      </p:cBhvr>
                                      <p:to>
                                        <p:strVal val="visible"/>
                                      </p:to>
                                    </p:set>
                                    <p:animEffect transition="in" filter="fade">
                                      <p:cBhvr>
                                        <p:cTn id="7" dur="1000"/>
                                        <p:tgtEl>
                                          <p:spTgt spid="69635">
                                            <p:txEl>
                                              <p:pRg st="5" end="5"/>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9635">
                                            <p:txEl>
                                              <p:pRg st="6" end="6"/>
                                            </p:txEl>
                                          </p:spTgt>
                                        </p:tgtEl>
                                        <p:attrNameLst>
                                          <p:attrName>style.visibility</p:attrName>
                                        </p:attrNameLst>
                                      </p:cBhvr>
                                      <p:to>
                                        <p:strVal val="visible"/>
                                      </p:to>
                                    </p:set>
                                    <p:animEffect transition="in" filter="fade">
                                      <p:cBhvr>
                                        <p:cTn id="10" dur="1000"/>
                                        <p:tgtEl>
                                          <p:spTgt spid="69635">
                                            <p:txEl>
                                              <p:pRg st="6" end="6"/>
                                            </p:txEl>
                                          </p:spTgt>
                                        </p:tgtEl>
                                      </p:cBhvr>
                                    </p:animEffect>
                                  </p:child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childTnLst>
                                </p:cTn>
                              </p:par>
                            </p:childTnLst>
                          </p:cTn>
                        </p:par>
                        <p:par>
                          <p:cTn id="15" fill="hold">
                            <p:stCondLst>
                              <p:cond delay="2000"/>
                            </p:stCondLst>
                            <p:childTnLst>
                              <p:par>
                                <p:cTn id="16" presetID="10" presetClass="entr" presetSubtype="0" fill="hold" nodeType="afterEffect">
                                  <p:stCondLst>
                                    <p:cond delay="0"/>
                                  </p:stCondLst>
                                  <p:childTnLst>
                                    <p:set>
                                      <p:cBhvr>
                                        <p:cTn id="17" dur="1" fill="hold">
                                          <p:stCondLst>
                                            <p:cond delay="0"/>
                                          </p:stCondLst>
                                        </p:cTn>
                                        <p:tgtEl>
                                          <p:spTgt spid="69635">
                                            <p:txEl>
                                              <p:pRg st="8" end="8"/>
                                            </p:txEl>
                                          </p:spTgt>
                                        </p:tgtEl>
                                        <p:attrNameLst>
                                          <p:attrName>style.visibility</p:attrName>
                                        </p:attrNameLst>
                                      </p:cBhvr>
                                      <p:to>
                                        <p:strVal val="visible"/>
                                      </p:to>
                                    </p:set>
                                    <p:animEffect transition="in" filter="fade">
                                      <p:cBhvr>
                                        <p:cTn id="18" dur="1000"/>
                                        <p:tgtEl>
                                          <p:spTgt spid="69635">
                                            <p:txEl>
                                              <p:pRg st="8" end="8"/>
                                            </p:txEl>
                                          </p:spTgt>
                                        </p:tgtEl>
                                      </p:cBhvr>
                                    </p:animEffect>
                                  </p:childTnLst>
                                </p:cTn>
                              </p:par>
                            </p:childTnLst>
                          </p:cTn>
                        </p:par>
                        <p:par>
                          <p:cTn id="19" fill="hold">
                            <p:stCondLst>
                              <p:cond delay="3000"/>
                            </p:stCondLst>
                            <p:childTnLst>
                              <p:par>
                                <p:cTn id="20" presetID="10" presetClass="entr" presetSubtype="0" fill="hold" nodeType="afterEffect">
                                  <p:stCondLst>
                                    <p:cond delay="0"/>
                                  </p:stCondLst>
                                  <p:childTnLst>
                                    <p:set>
                                      <p:cBhvr>
                                        <p:cTn id="21" dur="1" fill="hold">
                                          <p:stCondLst>
                                            <p:cond delay="0"/>
                                          </p:stCondLst>
                                        </p:cTn>
                                        <p:tgtEl>
                                          <p:spTgt spid="69635">
                                            <p:txEl>
                                              <p:pRg st="10" end="10"/>
                                            </p:txEl>
                                          </p:spTgt>
                                        </p:tgtEl>
                                        <p:attrNameLst>
                                          <p:attrName>style.visibility</p:attrName>
                                        </p:attrNameLst>
                                      </p:cBhvr>
                                      <p:to>
                                        <p:strVal val="visible"/>
                                      </p:to>
                                    </p:set>
                                    <p:animEffect transition="in" filter="fade">
                                      <p:cBhvr>
                                        <p:cTn id="22" dur="1000"/>
                                        <p:tgtEl>
                                          <p:spTgt spid="6963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8229600" cy="578734"/>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Wat is altijd nog welkom?</a:t>
            </a:r>
          </a:p>
        </p:txBody>
      </p:sp>
      <p:sp>
        <p:nvSpPr>
          <p:cNvPr id="69635" name="Tijdelijke aanduiding voor inhoud 2">
            <a:extLst>
              <a:ext uri="{FF2B5EF4-FFF2-40B4-BE49-F238E27FC236}">
                <a16:creationId xmlns:a16="http://schemas.microsoft.com/office/drawing/2014/main" id="{B713B058-B5D9-4D81-B042-5D39FF744B1F}"/>
              </a:ext>
            </a:extLst>
          </p:cNvPr>
          <p:cNvSpPr>
            <a:spLocks noGrp="1"/>
          </p:cNvSpPr>
          <p:nvPr>
            <p:ph idx="1"/>
          </p:nvPr>
        </p:nvSpPr>
        <p:spPr>
          <a:xfrm>
            <a:off x="1277504" y="1278100"/>
            <a:ext cx="4114800" cy="4968695"/>
          </a:xfrm>
        </p:spPr>
        <p:txBody>
          <a:bodyPr/>
          <a:lstStyle/>
          <a:p>
            <a:pPr marL="0" indent="0">
              <a:buNone/>
            </a:pPr>
            <a:r>
              <a:rPr lang="nl-NL" altLang="nl-NL" b="1" dirty="0">
                <a:latin typeface="Tahoma" panose="020B0604030504040204" pitchFamily="34" charset="0"/>
                <a:ea typeface="ＭＳ Ｐゴシック" panose="020B0600070205080204" pitchFamily="34" charset="-128"/>
              </a:rPr>
              <a:t>Laat ons weten…</a:t>
            </a:r>
          </a:p>
          <a:p>
            <a:pPr marL="0" indent="0">
              <a:buNone/>
            </a:pPr>
            <a:endParaRPr lang="nl-NL" altLang="nl-NL" dirty="0">
              <a:latin typeface="Tahoma" panose="020B0604030504040204" pitchFamily="34" charset="0"/>
              <a:ea typeface="ＭＳ Ｐゴシック" panose="020B0600070205080204" pitchFamily="34" charset="-128"/>
            </a:endParaRPr>
          </a:p>
          <a:p>
            <a:r>
              <a:rPr lang="nl-NL" altLang="nl-NL" dirty="0">
                <a:latin typeface="Tahoma" panose="020B0604030504040204" pitchFamily="34" charset="0"/>
                <a:ea typeface="ＭＳ Ｐゴシック" panose="020B0600070205080204" pitchFamily="34" charset="-128"/>
              </a:rPr>
              <a:t>Initiatieven in andere regio’s (bijv. Flevoland en Groningen)</a:t>
            </a:r>
          </a:p>
          <a:p>
            <a:pPr marL="0" indent="0">
              <a:buNone/>
            </a:pPr>
            <a:endParaRPr lang="nl-NL" altLang="nl-NL" dirty="0">
              <a:latin typeface="Tahoma" panose="020B0604030504040204" pitchFamily="34" charset="0"/>
              <a:ea typeface="ＭＳ Ｐゴシック" panose="020B0600070205080204" pitchFamily="34" charset="-128"/>
            </a:endParaRPr>
          </a:p>
          <a:p>
            <a:r>
              <a:rPr lang="nl-NL" altLang="nl-NL" dirty="0">
                <a:latin typeface="Tahoma" panose="020B0604030504040204" pitchFamily="34" charset="0"/>
                <a:ea typeface="ＭＳ Ｐゴシック" panose="020B0600070205080204" pitchFamily="34" charset="-128"/>
              </a:rPr>
              <a:t>Eigen ontwerpen, procedures, business cases, communicatie…</a:t>
            </a:r>
          </a:p>
          <a:p>
            <a:pPr marL="0" indent="0">
              <a:buNone/>
            </a:pPr>
            <a:endParaRPr lang="nl-NL" altLang="nl-NL" dirty="0">
              <a:latin typeface="Tahoma" panose="020B0604030504040204" pitchFamily="34" charset="0"/>
              <a:ea typeface="ＭＳ Ｐゴシック" panose="020B0600070205080204" pitchFamily="34" charset="-128"/>
            </a:endParaRPr>
          </a:p>
          <a:p>
            <a:r>
              <a:rPr lang="nl-NL" altLang="nl-NL" dirty="0">
                <a:latin typeface="Tahoma" panose="020B0604030504040204" pitchFamily="34" charset="0"/>
                <a:ea typeface="ＭＳ Ｐゴシック" panose="020B0600070205080204" pitchFamily="34" charset="-128"/>
              </a:rPr>
              <a:t>Vragen en suggesties</a:t>
            </a:r>
          </a:p>
          <a:p>
            <a:pPr marL="0" indent="0">
              <a:buNone/>
            </a:pPr>
            <a:endParaRPr lang="nl-NL" altLang="nl-NL" dirty="0">
              <a:latin typeface="Tahoma" panose="020B0604030504040204" pitchFamily="34" charset="0"/>
              <a:ea typeface="ＭＳ Ｐゴシック" panose="020B0600070205080204" pitchFamily="34" charset="-128"/>
            </a:endParaRPr>
          </a:p>
          <a:p>
            <a:pPr marL="0" indent="0">
              <a:buNone/>
            </a:pPr>
            <a:r>
              <a:rPr lang="nl-NL" altLang="nl-NL" dirty="0">
                <a:latin typeface="Tahoma" panose="020B0604030504040204" pitchFamily="34" charset="0"/>
                <a:ea typeface="ＭＳ Ｐゴシック" panose="020B0600070205080204" pitchFamily="34" charset="-128"/>
                <a:hlinkClick r:id="rId2"/>
              </a:rPr>
              <a:t>ben.de.jong@utrecht.nl</a:t>
            </a:r>
            <a:endParaRPr lang="nl-NL" altLang="nl-NL" dirty="0">
              <a:latin typeface="Tahoma" panose="020B0604030504040204" pitchFamily="34" charset="0"/>
              <a:ea typeface="ＭＳ Ｐゴシック" panose="020B0600070205080204" pitchFamily="34" charset="-128"/>
            </a:endParaRPr>
          </a:p>
          <a:p>
            <a:pPr marL="0" indent="0">
              <a:buNone/>
            </a:pPr>
            <a:r>
              <a:rPr lang="nl-NL" altLang="nl-NL" dirty="0">
                <a:latin typeface="Tahoma" panose="020B0604030504040204" pitchFamily="34" charset="0"/>
                <a:ea typeface="ＭＳ Ｐゴシック" panose="020B0600070205080204" pitchFamily="34" charset="-128"/>
                <a:hlinkClick r:id="rId3"/>
              </a:rPr>
              <a:t>j.vankoutrik@hetutrechtsarchief.nl</a:t>
            </a:r>
            <a:endParaRPr lang="nl-NL" altLang="nl-NL" dirty="0">
              <a:latin typeface="Tahoma" panose="020B0604030504040204" pitchFamily="34" charset="0"/>
              <a:ea typeface="ＭＳ Ｐゴシック" panose="020B0600070205080204" pitchFamily="34" charset="-128"/>
            </a:endParaRPr>
          </a:p>
          <a:p>
            <a:pPr marL="0" indent="0">
              <a:buNone/>
            </a:pPr>
            <a:endParaRPr lang="nl-NL" altLang="nl-NL" dirty="0">
              <a:latin typeface="Tahoma" panose="020B0604030504040204" pitchFamily="34" charset="0"/>
              <a:ea typeface="ＭＳ Ｐゴシック" panose="020B0600070205080204" pitchFamily="34" charset="-128"/>
            </a:endParaRPr>
          </a:p>
          <a:p>
            <a:pPr marL="0" indent="0">
              <a:buNone/>
            </a:pPr>
            <a:endParaRPr lang="nl-NL" altLang="nl-NL" dirty="0">
              <a:latin typeface="Tahoma" panose="020B0604030504040204" pitchFamily="34" charset="0"/>
              <a:ea typeface="ＭＳ Ｐゴシック" panose="020B0600070205080204" pitchFamily="34" charset="-128"/>
            </a:endParaRPr>
          </a:p>
        </p:txBody>
      </p:sp>
      <p:pic>
        <p:nvPicPr>
          <p:cNvPr id="6" name="Afbeelding 5" descr="Afbeelding met persoon, binnen, schermafbeelding, computer&#10;&#10;Automatisch gegenereerde beschrijving">
            <a:extLst>
              <a:ext uri="{FF2B5EF4-FFF2-40B4-BE49-F238E27FC236}">
                <a16:creationId xmlns:a16="http://schemas.microsoft.com/office/drawing/2014/main" id="{84618B4E-4D7A-446F-B95C-A493BAA2D80D}"/>
              </a:ext>
            </a:extLst>
          </p:cNvPr>
          <p:cNvPicPr>
            <a:picLocks noChangeAspect="1"/>
          </p:cNvPicPr>
          <p:nvPr/>
        </p:nvPicPr>
        <p:blipFill>
          <a:blip r:embed="rId4"/>
          <a:stretch>
            <a:fillRect/>
          </a:stretch>
        </p:blipFill>
        <p:spPr>
          <a:xfrm>
            <a:off x="7492753" y="2674699"/>
            <a:ext cx="3355760" cy="3411075"/>
          </a:xfrm>
          <a:prstGeom prst="rect">
            <a:avLst/>
          </a:prstGeom>
        </p:spPr>
      </p:pic>
      <p:pic>
        <p:nvPicPr>
          <p:cNvPr id="8" name="Afbeelding 7" descr="Afbeelding met schermafbeelding&#10;&#10;Automatisch gegenereerde beschrijving">
            <a:extLst>
              <a:ext uri="{FF2B5EF4-FFF2-40B4-BE49-F238E27FC236}">
                <a16:creationId xmlns:a16="http://schemas.microsoft.com/office/drawing/2014/main" id="{2B6893C2-77D9-4D65-90BF-0A49752D1CF7}"/>
              </a:ext>
            </a:extLst>
          </p:cNvPr>
          <p:cNvPicPr>
            <a:picLocks noChangeAspect="1"/>
          </p:cNvPicPr>
          <p:nvPr/>
        </p:nvPicPr>
        <p:blipFill>
          <a:blip r:embed="rId5"/>
          <a:stretch>
            <a:fillRect/>
          </a:stretch>
        </p:blipFill>
        <p:spPr>
          <a:xfrm>
            <a:off x="7599284" y="207549"/>
            <a:ext cx="3139614" cy="2350786"/>
          </a:xfrm>
          <a:prstGeom prst="rect">
            <a:avLst/>
          </a:prstGeom>
        </p:spPr>
      </p:pic>
      <p:pic>
        <p:nvPicPr>
          <p:cNvPr id="1026" name="Afbeelding 2">
            <a:extLst>
              <a:ext uri="{FF2B5EF4-FFF2-40B4-BE49-F238E27FC236}">
                <a16:creationId xmlns:a16="http://schemas.microsoft.com/office/drawing/2014/main" id="{590786CD-6F5B-47CD-9642-32A65D51004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54897" y="4407870"/>
            <a:ext cx="3293616" cy="2350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hthoek 1">
            <a:extLst>
              <a:ext uri="{FF2B5EF4-FFF2-40B4-BE49-F238E27FC236}">
                <a16:creationId xmlns:a16="http://schemas.microsoft.com/office/drawing/2014/main" id="{391D3AF3-D5BB-487B-902A-9DC4326EE26C}"/>
              </a:ext>
            </a:extLst>
          </p:cNvPr>
          <p:cNvSpPr/>
          <p:nvPr/>
        </p:nvSpPr>
        <p:spPr>
          <a:xfrm>
            <a:off x="7554897" y="4216400"/>
            <a:ext cx="3184001" cy="191470"/>
          </a:xfrm>
          <a:prstGeom prst="rect">
            <a:avLst/>
          </a:prstGeom>
          <a:solidFill>
            <a:schemeClr val="bg1"/>
          </a:solidFill>
          <a:ln>
            <a:solidFill>
              <a:schemeClr val="bg1"/>
            </a:solid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333937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9635">
                                            <p:txEl>
                                              <p:pRg st="2" end="2"/>
                                            </p:txEl>
                                          </p:spTgt>
                                        </p:tgtEl>
                                        <p:attrNameLst>
                                          <p:attrName>style.visibility</p:attrName>
                                        </p:attrNameLst>
                                      </p:cBhvr>
                                      <p:to>
                                        <p:strVal val="visible"/>
                                      </p:to>
                                    </p:set>
                                    <p:animEffect transition="in" filter="fade">
                                      <p:cBhvr>
                                        <p:cTn id="7" dur="1000"/>
                                        <p:tgtEl>
                                          <p:spTgt spid="69635">
                                            <p:txEl>
                                              <p:pRg st="2" end="2"/>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69635">
                                            <p:txEl>
                                              <p:pRg st="4" end="4"/>
                                            </p:txEl>
                                          </p:spTgt>
                                        </p:tgtEl>
                                        <p:attrNameLst>
                                          <p:attrName>style.visibility</p:attrName>
                                        </p:attrNameLst>
                                      </p:cBhvr>
                                      <p:to>
                                        <p:strVal val="visible"/>
                                      </p:to>
                                    </p:set>
                                    <p:animEffect transition="in" filter="fade">
                                      <p:cBhvr>
                                        <p:cTn id="11" dur="1000"/>
                                        <p:tgtEl>
                                          <p:spTgt spid="69635">
                                            <p:txEl>
                                              <p:pRg st="4" end="4"/>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69635">
                                            <p:txEl>
                                              <p:pRg st="6" end="6"/>
                                            </p:txEl>
                                          </p:spTgt>
                                        </p:tgtEl>
                                        <p:attrNameLst>
                                          <p:attrName>style.visibility</p:attrName>
                                        </p:attrNameLst>
                                      </p:cBhvr>
                                      <p:to>
                                        <p:strVal val="visible"/>
                                      </p:to>
                                    </p:set>
                                    <p:animEffect transition="in" filter="fade">
                                      <p:cBhvr>
                                        <p:cTn id="15" dur="1000"/>
                                        <p:tgtEl>
                                          <p:spTgt spid="69635">
                                            <p:txEl>
                                              <p:pRg st="6" end="6"/>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69635">
                                            <p:txEl>
                                              <p:pRg st="8" end="8"/>
                                            </p:txEl>
                                          </p:spTgt>
                                        </p:tgtEl>
                                        <p:attrNameLst>
                                          <p:attrName>style.visibility</p:attrName>
                                        </p:attrNameLst>
                                      </p:cBhvr>
                                      <p:to>
                                        <p:strVal val="visible"/>
                                      </p:to>
                                    </p:set>
                                    <p:animEffect transition="in" filter="fade">
                                      <p:cBhvr>
                                        <p:cTn id="19" dur="1000"/>
                                        <p:tgtEl>
                                          <p:spTgt spid="69635">
                                            <p:txEl>
                                              <p:pRg st="8" end="8"/>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69635">
                                            <p:txEl>
                                              <p:pRg st="9" end="9"/>
                                            </p:txEl>
                                          </p:spTgt>
                                        </p:tgtEl>
                                        <p:attrNameLst>
                                          <p:attrName>style.visibility</p:attrName>
                                        </p:attrNameLst>
                                      </p:cBhvr>
                                      <p:to>
                                        <p:strVal val="visible"/>
                                      </p:to>
                                    </p:set>
                                    <p:animEffect transition="in" filter="fade">
                                      <p:cBhvr>
                                        <p:cTn id="22" dur="1000"/>
                                        <p:tgtEl>
                                          <p:spTgt spid="6963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5EF10447-3C13-458D-AA7E-E9FFF76E2885}"/>
              </a:ext>
            </a:extLst>
          </p:cNvPr>
          <p:cNvSpPr>
            <a:spLocks noGrp="1"/>
          </p:cNvSpPr>
          <p:nvPr>
            <p:ph type="title"/>
          </p:nvPr>
        </p:nvSpPr>
        <p:spPr>
          <a:xfrm>
            <a:off x="44389" y="35781"/>
            <a:ext cx="11661835" cy="463299"/>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De ketenprocessen waaraan we duurzame toegankelijkheid verbinden	</a:t>
            </a:r>
          </a:p>
        </p:txBody>
      </p:sp>
      <p:sp>
        <p:nvSpPr>
          <p:cNvPr id="4" name="Tekstvak 3">
            <a:extLst>
              <a:ext uri="{FF2B5EF4-FFF2-40B4-BE49-F238E27FC236}">
                <a16:creationId xmlns:a16="http://schemas.microsoft.com/office/drawing/2014/main" id="{872D6636-5CB4-48D2-81FD-EF7E9B942CB6}"/>
              </a:ext>
            </a:extLst>
          </p:cNvPr>
          <p:cNvSpPr txBox="1"/>
          <p:nvPr/>
        </p:nvSpPr>
        <p:spPr>
          <a:xfrm>
            <a:off x="-44390" y="6676008"/>
            <a:ext cx="12192000" cy="215444"/>
          </a:xfrm>
          <a:prstGeom prst="rect">
            <a:avLst/>
          </a:prstGeom>
          <a:noFill/>
        </p:spPr>
        <p:txBody>
          <a:bodyPr wrap="square" rtlCol="0">
            <a:spAutoFit/>
          </a:bodyPr>
          <a:lstStyle/>
          <a:p>
            <a:r>
              <a:rPr lang="nl-NL" sz="800" dirty="0"/>
              <a:t>Bron: </a:t>
            </a:r>
            <a:r>
              <a:rPr lang="nl-NL" sz="800" dirty="0" err="1"/>
              <a:t>Leveranciersdag</a:t>
            </a:r>
            <a:r>
              <a:rPr lang="nl-NL" sz="800" dirty="0"/>
              <a:t> Omgevingswet, 2 november 2018</a:t>
            </a:r>
          </a:p>
        </p:txBody>
      </p:sp>
      <p:pic>
        <p:nvPicPr>
          <p:cNvPr id="5" name="Afbeelding 4">
            <a:extLst>
              <a:ext uri="{FF2B5EF4-FFF2-40B4-BE49-F238E27FC236}">
                <a16:creationId xmlns:a16="http://schemas.microsoft.com/office/drawing/2014/main" id="{6CAEBEBD-EDF2-418F-B179-D03CEA4EE0B1}"/>
              </a:ext>
            </a:extLst>
          </p:cNvPr>
          <p:cNvPicPr>
            <a:picLocks noChangeAspect="1"/>
          </p:cNvPicPr>
          <p:nvPr/>
        </p:nvPicPr>
        <p:blipFill>
          <a:blip r:embed="rId2"/>
          <a:stretch>
            <a:fillRect/>
          </a:stretch>
        </p:blipFill>
        <p:spPr>
          <a:xfrm>
            <a:off x="1470543" y="594846"/>
            <a:ext cx="9250913" cy="5992382"/>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8229600" cy="578734"/>
          </a:xfrm>
        </p:spPr>
        <p:txBody>
          <a:bodyPr/>
          <a:lstStyle/>
          <a:p>
            <a:r>
              <a:rPr lang="nl-NL" altLang="nl-NL" dirty="0">
                <a:solidFill>
                  <a:srgbClr val="C00000"/>
                </a:solidFill>
                <a:latin typeface="Tahoma" panose="020B0604030504040204" pitchFamily="34" charset="0"/>
                <a:ea typeface="ＭＳ Ｐゴシック" panose="020B0600070205080204" pitchFamily="34" charset="-128"/>
                <a:cs typeface="Tahoma" panose="020B0604030504040204" pitchFamily="34" charset="0"/>
              </a:rPr>
              <a:t>Waar raakt dit bijvoorbeeld aan ketenprocessen?</a:t>
            </a:r>
          </a:p>
        </p:txBody>
      </p:sp>
      <p:sp>
        <p:nvSpPr>
          <p:cNvPr id="2" name="Rechthoek 1">
            <a:extLst>
              <a:ext uri="{FF2B5EF4-FFF2-40B4-BE49-F238E27FC236}">
                <a16:creationId xmlns:a16="http://schemas.microsoft.com/office/drawing/2014/main" id="{391D3AF3-D5BB-487B-902A-9DC4326EE26C}"/>
              </a:ext>
            </a:extLst>
          </p:cNvPr>
          <p:cNvSpPr/>
          <p:nvPr/>
        </p:nvSpPr>
        <p:spPr>
          <a:xfrm>
            <a:off x="7554897" y="4216400"/>
            <a:ext cx="3184001" cy="191470"/>
          </a:xfrm>
          <a:prstGeom prst="rect">
            <a:avLst/>
          </a:prstGeom>
          <a:solidFill>
            <a:schemeClr val="bg1"/>
          </a:solidFill>
          <a:ln>
            <a:solidFill>
              <a:schemeClr val="bg1"/>
            </a:solid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9" name="Afbeelding 10">
            <a:extLst>
              <a:ext uri="{FF2B5EF4-FFF2-40B4-BE49-F238E27FC236}">
                <a16:creationId xmlns:a16="http://schemas.microsoft.com/office/drawing/2014/main" id="{505B9388-A93D-4891-8D9C-39039B2352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9966" y="2741515"/>
            <a:ext cx="9448889" cy="1335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Rechte verbindingslijn 4">
            <a:extLst>
              <a:ext uri="{FF2B5EF4-FFF2-40B4-BE49-F238E27FC236}">
                <a16:creationId xmlns:a16="http://schemas.microsoft.com/office/drawing/2014/main" id="{C2EE9B73-38A7-47FA-8A29-306336BBF732}"/>
              </a:ext>
            </a:extLst>
          </p:cNvPr>
          <p:cNvCxnSpPr>
            <a:cxnSpLocks/>
          </p:cNvCxnSpPr>
          <p:nvPr/>
        </p:nvCxnSpPr>
        <p:spPr>
          <a:xfrm flipH="1" flipV="1">
            <a:off x="4179323" y="1536091"/>
            <a:ext cx="2310254" cy="1828800"/>
          </a:xfrm>
          <a:prstGeom prst="line">
            <a:avLst/>
          </a:prstGeom>
          <a:ln>
            <a:solidFill>
              <a:srgbClr val="C00000"/>
            </a:solidFill>
            <a:headEnd type="oval"/>
            <a:tailEnd type="none"/>
          </a:ln>
          <a:effectLst/>
        </p:spPr>
        <p:style>
          <a:lnRef idx="2">
            <a:schemeClr val="accent1"/>
          </a:lnRef>
          <a:fillRef idx="0">
            <a:schemeClr val="accent1"/>
          </a:fillRef>
          <a:effectRef idx="1">
            <a:schemeClr val="accent1"/>
          </a:effectRef>
          <a:fontRef idx="minor">
            <a:schemeClr val="tx1"/>
          </a:fontRef>
        </p:style>
      </p:cxnSp>
      <p:cxnSp>
        <p:nvCxnSpPr>
          <p:cNvPr id="13" name="Rechte verbindingslijn 12">
            <a:extLst>
              <a:ext uri="{FF2B5EF4-FFF2-40B4-BE49-F238E27FC236}">
                <a16:creationId xmlns:a16="http://schemas.microsoft.com/office/drawing/2014/main" id="{E8F7499C-1087-430F-AE6C-89AF6B6D0BB4}"/>
              </a:ext>
            </a:extLst>
          </p:cNvPr>
          <p:cNvCxnSpPr>
            <a:cxnSpLocks/>
          </p:cNvCxnSpPr>
          <p:nvPr/>
        </p:nvCxnSpPr>
        <p:spPr>
          <a:xfrm flipH="1">
            <a:off x="870012" y="3364891"/>
            <a:ext cx="1677880" cy="1579971"/>
          </a:xfrm>
          <a:prstGeom prst="line">
            <a:avLst/>
          </a:prstGeom>
          <a:ln>
            <a:solidFill>
              <a:srgbClr val="C00000"/>
            </a:solidFill>
            <a:headEnd type="oval"/>
            <a:tailEnd type="none"/>
          </a:ln>
          <a:effectLst/>
        </p:spPr>
        <p:style>
          <a:lnRef idx="2">
            <a:schemeClr val="accent1"/>
          </a:lnRef>
          <a:fillRef idx="0">
            <a:schemeClr val="accent1"/>
          </a:fillRef>
          <a:effectRef idx="1">
            <a:schemeClr val="accent1"/>
          </a:effectRef>
          <a:fontRef idx="minor">
            <a:schemeClr val="tx1"/>
          </a:fontRef>
        </p:style>
      </p:cxnSp>
      <p:sp>
        <p:nvSpPr>
          <p:cNvPr id="17" name="Tijdelijke aanduiding voor inhoud 2">
            <a:extLst>
              <a:ext uri="{FF2B5EF4-FFF2-40B4-BE49-F238E27FC236}">
                <a16:creationId xmlns:a16="http://schemas.microsoft.com/office/drawing/2014/main" id="{EF722852-8669-4E0B-ABE7-0CFC09343335}"/>
              </a:ext>
            </a:extLst>
          </p:cNvPr>
          <p:cNvSpPr txBox="1">
            <a:spLocks/>
          </p:cNvSpPr>
          <p:nvPr/>
        </p:nvSpPr>
        <p:spPr bwMode="auto">
          <a:xfrm>
            <a:off x="380113" y="4955410"/>
            <a:ext cx="5574744" cy="966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50000"/>
              </a:lnSpc>
              <a:buFont typeface="Arial" panose="020B0604020202020204" pitchFamily="34" charset="0"/>
              <a:buNone/>
            </a:pPr>
            <a:r>
              <a:rPr lang="nl-NL" altLang="nl-NL" sz="1600" b="1" dirty="0">
                <a:solidFill>
                  <a:srgbClr val="C00000"/>
                </a:solidFill>
                <a:latin typeface="Tahoma" panose="020B0604030504040204" pitchFamily="34" charset="0"/>
                <a:ea typeface="ＭＳ Ｐゴシック" panose="020B0600070205080204" pitchFamily="34" charset="-128"/>
              </a:rPr>
              <a:t>Wat stond er in de (toepasbare) regels?</a:t>
            </a:r>
          </a:p>
          <a:p>
            <a:pPr marL="0" indent="0">
              <a:lnSpc>
                <a:spcPct val="150000"/>
              </a:lnSpc>
              <a:buFont typeface="Arial" panose="020B0604020202020204" pitchFamily="34" charset="0"/>
              <a:buNone/>
            </a:pPr>
            <a:r>
              <a:rPr lang="nl-NL" altLang="nl-NL" sz="1600" b="1" dirty="0">
                <a:solidFill>
                  <a:srgbClr val="C00000"/>
                </a:solidFill>
                <a:latin typeface="Tahoma" panose="020B0604030504040204" pitchFamily="34" charset="0"/>
                <a:ea typeface="ＭＳ Ｐゴシック" panose="020B0600070205080204" pitchFamily="34" charset="-128"/>
              </a:rPr>
              <a:t>(En waarom?)</a:t>
            </a:r>
            <a:endParaRPr lang="nl-NL" altLang="nl-NL" sz="1600" dirty="0">
              <a:solidFill>
                <a:srgbClr val="C00000"/>
              </a:solidFill>
              <a:latin typeface="Tahoma" panose="020B0604030504040204" pitchFamily="34" charset="0"/>
              <a:ea typeface="ＭＳ Ｐゴシック" panose="020B0600070205080204" pitchFamily="34" charset="-128"/>
            </a:endParaRPr>
          </a:p>
        </p:txBody>
      </p:sp>
      <p:sp>
        <p:nvSpPr>
          <p:cNvPr id="19" name="Tijdelijke aanduiding voor inhoud 2">
            <a:extLst>
              <a:ext uri="{FF2B5EF4-FFF2-40B4-BE49-F238E27FC236}">
                <a16:creationId xmlns:a16="http://schemas.microsoft.com/office/drawing/2014/main" id="{B58D6D2D-330F-4248-A8B5-5E31BA6C8F88}"/>
              </a:ext>
            </a:extLst>
          </p:cNvPr>
          <p:cNvSpPr txBox="1">
            <a:spLocks/>
          </p:cNvSpPr>
          <p:nvPr/>
        </p:nvSpPr>
        <p:spPr bwMode="auto">
          <a:xfrm>
            <a:off x="870012" y="1082068"/>
            <a:ext cx="4119238" cy="578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50000"/>
              </a:lnSpc>
              <a:buFont typeface="Arial" panose="020B0604020202020204" pitchFamily="34" charset="0"/>
              <a:buNone/>
            </a:pPr>
            <a:r>
              <a:rPr lang="nl-NL" altLang="nl-NL" sz="1600" b="1" dirty="0">
                <a:solidFill>
                  <a:srgbClr val="C00000"/>
                </a:solidFill>
                <a:latin typeface="Tahoma" panose="020B0604030504040204" pitchFamily="34" charset="0"/>
                <a:ea typeface="ＭＳ Ｐゴシック" panose="020B0600070205080204" pitchFamily="34" charset="-128"/>
              </a:rPr>
              <a:t>‘</a:t>
            </a:r>
            <a:r>
              <a:rPr lang="nl-NL" altLang="nl-NL" sz="1600" b="1" dirty="0" err="1">
                <a:solidFill>
                  <a:srgbClr val="C00000"/>
                </a:solidFill>
                <a:latin typeface="Tahoma" panose="020B0604030504040204" pitchFamily="34" charset="0"/>
                <a:ea typeface="ＭＳ Ｐゴシック" panose="020B0600070205080204" pitchFamily="34" charset="-128"/>
              </a:rPr>
              <a:t>By</a:t>
            </a:r>
            <a:r>
              <a:rPr lang="nl-NL" altLang="nl-NL" sz="1600" b="1" dirty="0">
                <a:solidFill>
                  <a:srgbClr val="C00000"/>
                </a:solidFill>
                <a:latin typeface="Tahoma" panose="020B0604030504040204" pitchFamily="34" charset="0"/>
                <a:ea typeface="ＭＳ Ｐゴシック" panose="020B0600070205080204" pitchFamily="34" charset="-128"/>
              </a:rPr>
              <a:t> design’: STAM – RGBZ – MDTO</a:t>
            </a:r>
            <a:endParaRPr lang="nl-NL" altLang="nl-NL" sz="1600" dirty="0">
              <a:solidFill>
                <a:srgbClr val="C00000"/>
              </a:solidFill>
              <a:latin typeface="Tahoma" panose="020B0604030504040204" pitchFamily="34" charset="0"/>
              <a:ea typeface="ＭＳ Ｐゴシック" panose="020B0600070205080204" pitchFamily="34" charset="-128"/>
            </a:endParaRPr>
          </a:p>
        </p:txBody>
      </p:sp>
      <p:cxnSp>
        <p:nvCxnSpPr>
          <p:cNvPr id="20" name="Rechte verbindingslijn 19">
            <a:extLst>
              <a:ext uri="{FF2B5EF4-FFF2-40B4-BE49-F238E27FC236}">
                <a16:creationId xmlns:a16="http://schemas.microsoft.com/office/drawing/2014/main" id="{3B2A9287-4101-427C-819C-3497E3D9EC86}"/>
              </a:ext>
            </a:extLst>
          </p:cNvPr>
          <p:cNvCxnSpPr>
            <a:cxnSpLocks/>
          </p:cNvCxnSpPr>
          <p:nvPr/>
        </p:nvCxnSpPr>
        <p:spPr>
          <a:xfrm flipH="1">
            <a:off x="5996649" y="3364891"/>
            <a:ext cx="1762434" cy="1907032"/>
          </a:xfrm>
          <a:prstGeom prst="line">
            <a:avLst/>
          </a:prstGeom>
          <a:ln>
            <a:solidFill>
              <a:srgbClr val="C00000"/>
            </a:solidFill>
            <a:headEnd type="oval"/>
            <a:tailEnd type="none"/>
          </a:ln>
          <a:effectLst/>
        </p:spPr>
        <p:style>
          <a:lnRef idx="2">
            <a:schemeClr val="accent1"/>
          </a:lnRef>
          <a:fillRef idx="0">
            <a:schemeClr val="accent1"/>
          </a:fillRef>
          <a:effectRef idx="1">
            <a:schemeClr val="accent1"/>
          </a:effectRef>
          <a:fontRef idx="minor">
            <a:schemeClr val="tx1"/>
          </a:fontRef>
        </p:style>
      </p:cxnSp>
      <p:sp>
        <p:nvSpPr>
          <p:cNvPr id="21" name="Tijdelijke aanduiding voor inhoud 2">
            <a:extLst>
              <a:ext uri="{FF2B5EF4-FFF2-40B4-BE49-F238E27FC236}">
                <a16:creationId xmlns:a16="http://schemas.microsoft.com/office/drawing/2014/main" id="{2948CF5A-C88F-41C3-9418-EB574451CF23}"/>
              </a:ext>
            </a:extLst>
          </p:cNvPr>
          <p:cNvSpPr txBox="1">
            <a:spLocks/>
          </p:cNvSpPr>
          <p:nvPr/>
        </p:nvSpPr>
        <p:spPr bwMode="auto">
          <a:xfrm>
            <a:off x="5506750" y="5282472"/>
            <a:ext cx="5574744" cy="612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50000"/>
              </a:lnSpc>
              <a:buFont typeface="Arial" panose="020B0604020202020204" pitchFamily="34" charset="0"/>
              <a:buNone/>
            </a:pPr>
            <a:r>
              <a:rPr lang="nl-NL" altLang="nl-NL" sz="1600" b="1" dirty="0">
                <a:solidFill>
                  <a:srgbClr val="C00000"/>
                </a:solidFill>
                <a:latin typeface="Tahoma" panose="020B0604030504040204" pitchFamily="34" charset="0"/>
                <a:ea typeface="ＭＳ Ｐゴシック" panose="020B0600070205080204" pitchFamily="34" charset="-128"/>
              </a:rPr>
              <a:t>Zaakdossieropbouw via Samenwerking,</a:t>
            </a:r>
          </a:p>
          <a:p>
            <a:pPr marL="0" indent="0">
              <a:lnSpc>
                <a:spcPct val="150000"/>
              </a:lnSpc>
              <a:buFont typeface="Arial" panose="020B0604020202020204" pitchFamily="34" charset="0"/>
              <a:buNone/>
            </a:pPr>
            <a:r>
              <a:rPr lang="nl-NL" altLang="nl-NL" sz="1600" b="1" dirty="0">
                <a:solidFill>
                  <a:srgbClr val="C00000"/>
                </a:solidFill>
                <a:latin typeface="Tahoma" panose="020B0604030504040204" pitchFamily="34" charset="0"/>
                <a:ea typeface="ＭＳ Ｐゴシック" panose="020B0600070205080204" pitchFamily="34" charset="-128"/>
              </a:rPr>
              <a:t>én in VTH-applicatie / zaaksysteem.</a:t>
            </a:r>
          </a:p>
        </p:txBody>
      </p:sp>
      <p:cxnSp>
        <p:nvCxnSpPr>
          <p:cNvPr id="23" name="Rechte verbindingslijn 22">
            <a:extLst>
              <a:ext uri="{FF2B5EF4-FFF2-40B4-BE49-F238E27FC236}">
                <a16:creationId xmlns:a16="http://schemas.microsoft.com/office/drawing/2014/main" id="{41E3A148-F6DF-4F83-963B-828FF344B511}"/>
              </a:ext>
            </a:extLst>
          </p:cNvPr>
          <p:cNvCxnSpPr>
            <a:cxnSpLocks/>
          </p:cNvCxnSpPr>
          <p:nvPr/>
        </p:nvCxnSpPr>
        <p:spPr>
          <a:xfrm flipH="1" flipV="1">
            <a:off x="8131366" y="1529782"/>
            <a:ext cx="2310254" cy="1828800"/>
          </a:xfrm>
          <a:prstGeom prst="line">
            <a:avLst/>
          </a:prstGeom>
          <a:ln>
            <a:solidFill>
              <a:srgbClr val="C00000"/>
            </a:solidFill>
            <a:headEnd type="oval"/>
            <a:tailEnd type="none"/>
          </a:ln>
          <a:effectLst/>
        </p:spPr>
        <p:style>
          <a:lnRef idx="2">
            <a:schemeClr val="accent1"/>
          </a:lnRef>
          <a:fillRef idx="0">
            <a:schemeClr val="accent1"/>
          </a:fillRef>
          <a:effectRef idx="1">
            <a:schemeClr val="accent1"/>
          </a:effectRef>
          <a:fontRef idx="minor">
            <a:schemeClr val="tx1"/>
          </a:fontRef>
        </p:style>
      </p:cxnSp>
      <p:sp>
        <p:nvSpPr>
          <p:cNvPr id="24" name="Tijdelijke aanduiding voor inhoud 2">
            <a:extLst>
              <a:ext uri="{FF2B5EF4-FFF2-40B4-BE49-F238E27FC236}">
                <a16:creationId xmlns:a16="http://schemas.microsoft.com/office/drawing/2014/main" id="{3FDA8495-FB02-4FD8-83B9-507AE46B322B}"/>
              </a:ext>
            </a:extLst>
          </p:cNvPr>
          <p:cNvSpPr txBox="1">
            <a:spLocks/>
          </p:cNvSpPr>
          <p:nvPr/>
        </p:nvSpPr>
        <p:spPr bwMode="auto">
          <a:xfrm>
            <a:off x="6419886" y="685135"/>
            <a:ext cx="5263127" cy="578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50000"/>
              </a:lnSpc>
              <a:buFont typeface="Arial" panose="020B0604020202020204" pitchFamily="34" charset="0"/>
              <a:buNone/>
            </a:pPr>
            <a:r>
              <a:rPr lang="nl-NL" altLang="nl-NL" sz="1600" b="1" dirty="0">
                <a:solidFill>
                  <a:srgbClr val="C00000"/>
                </a:solidFill>
                <a:latin typeface="Tahoma" panose="020B0604030504040204" pitchFamily="34" charset="0"/>
                <a:ea typeface="ＭＳ Ｐゴシック" panose="020B0600070205080204" pitchFamily="34" charset="-128"/>
              </a:rPr>
              <a:t>Wanneer is het dossier goed afgesloten,</a:t>
            </a:r>
            <a:br>
              <a:rPr lang="nl-NL" altLang="nl-NL" sz="1600" b="1" dirty="0">
                <a:solidFill>
                  <a:srgbClr val="C00000"/>
                </a:solidFill>
                <a:latin typeface="Tahoma" panose="020B0604030504040204" pitchFamily="34" charset="0"/>
                <a:ea typeface="ＭＳ Ｐゴシック" panose="020B0600070205080204" pitchFamily="34" charset="-128"/>
              </a:rPr>
            </a:br>
            <a:r>
              <a:rPr lang="nl-NL" altLang="nl-NL" sz="1600" b="1" dirty="0">
                <a:solidFill>
                  <a:srgbClr val="C00000"/>
                </a:solidFill>
                <a:latin typeface="Tahoma" panose="020B0604030504040204" pitchFamily="34" charset="0"/>
                <a:ea typeface="ＭＳ Ｐゴシック" panose="020B0600070205080204" pitchFamily="34" charset="-128"/>
              </a:rPr>
              <a:t>en beschikbaar voor toezicht &amp; handhaving?</a:t>
            </a:r>
            <a:endParaRPr lang="nl-NL" altLang="nl-NL" sz="1600" dirty="0">
              <a:solidFill>
                <a:srgbClr val="C00000"/>
              </a:solidFill>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1916697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1000"/>
                                        <p:tgtEl>
                                          <p:spTgt spid="13"/>
                                        </p:tgtEl>
                                      </p:cBhvr>
                                    </p:animEffect>
                                  </p:childTnLst>
                                </p:cTn>
                              </p:par>
                            </p:childTnLst>
                          </p:cTn>
                        </p:par>
                        <p:par>
                          <p:cTn id="8" fill="hold">
                            <p:stCondLst>
                              <p:cond delay="1000"/>
                            </p:stCondLst>
                            <p:childTnLst>
                              <p:par>
                                <p:cTn id="9" presetID="53" presetClass="entr" presetSubtype="16"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p:cTn id="11" dur="1000" fill="hold"/>
                                        <p:tgtEl>
                                          <p:spTgt spid="17"/>
                                        </p:tgtEl>
                                        <p:attrNameLst>
                                          <p:attrName>ppt_w</p:attrName>
                                        </p:attrNameLst>
                                      </p:cBhvr>
                                      <p:tavLst>
                                        <p:tav tm="0">
                                          <p:val>
                                            <p:fltVal val="0"/>
                                          </p:val>
                                        </p:tav>
                                        <p:tav tm="100000">
                                          <p:val>
                                            <p:strVal val="#ppt_w"/>
                                          </p:val>
                                        </p:tav>
                                      </p:tavLst>
                                    </p:anim>
                                    <p:anim calcmode="lin" valueType="num">
                                      <p:cBhvr>
                                        <p:cTn id="12" dur="1000" fill="hold"/>
                                        <p:tgtEl>
                                          <p:spTgt spid="17"/>
                                        </p:tgtEl>
                                        <p:attrNameLst>
                                          <p:attrName>ppt_h</p:attrName>
                                        </p:attrNameLst>
                                      </p:cBhvr>
                                      <p:tavLst>
                                        <p:tav tm="0">
                                          <p:val>
                                            <p:fltVal val="0"/>
                                          </p:val>
                                        </p:tav>
                                        <p:tav tm="100000">
                                          <p:val>
                                            <p:strVal val="#ppt_h"/>
                                          </p:val>
                                        </p:tav>
                                      </p:tavLst>
                                    </p:anim>
                                    <p:animEffect transition="in" filter="fade">
                                      <p:cBhvr>
                                        <p:cTn id="13" dur="1000"/>
                                        <p:tgtEl>
                                          <p:spTgt spid="17"/>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1000"/>
                                        <p:tgtEl>
                                          <p:spTgt spid="5"/>
                                        </p:tgtEl>
                                      </p:cBhvr>
                                    </p:animEffect>
                                  </p:childTnLst>
                                </p:cTn>
                              </p:par>
                            </p:childTnLst>
                          </p:cTn>
                        </p:par>
                        <p:par>
                          <p:cTn id="19" fill="hold">
                            <p:stCondLst>
                              <p:cond delay="1000"/>
                            </p:stCondLst>
                            <p:childTnLst>
                              <p:par>
                                <p:cTn id="20" presetID="53" presetClass="entr" presetSubtype="16" fill="hold" grpId="0" nodeType="after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p:cTn id="22" dur="1000" fill="hold"/>
                                        <p:tgtEl>
                                          <p:spTgt spid="19"/>
                                        </p:tgtEl>
                                        <p:attrNameLst>
                                          <p:attrName>ppt_w</p:attrName>
                                        </p:attrNameLst>
                                      </p:cBhvr>
                                      <p:tavLst>
                                        <p:tav tm="0">
                                          <p:val>
                                            <p:fltVal val="0"/>
                                          </p:val>
                                        </p:tav>
                                        <p:tav tm="100000">
                                          <p:val>
                                            <p:strVal val="#ppt_w"/>
                                          </p:val>
                                        </p:tav>
                                      </p:tavLst>
                                    </p:anim>
                                    <p:anim calcmode="lin" valueType="num">
                                      <p:cBhvr>
                                        <p:cTn id="23" dur="1000" fill="hold"/>
                                        <p:tgtEl>
                                          <p:spTgt spid="19"/>
                                        </p:tgtEl>
                                        <p:attrNameLst>
                                          <p:attrName>ppt_h</p:attrName>
                                        </p:attrNameLst>
                                      </p:cBhvr>
                                      <p:tavLst>
                                        <p:tav tm="0">
                                          <p:val>
                                            <p:fltVal val="0"/>
                                          </p:val>
                                        </p:tav>
                                        <p:tav tm="100000">
                                          <p:val>
                                            <p:strVal val="#ppt_h"/>
                                          </p:val>
                                        </p:tav>
                                      </p:tavLst>
                                    </p:anim>
                                    <p:animEffect transition="in" filter="fade">
                                      <p:cBhvr>
                                        <p:cTn id="24" dur="1000"/>
                                        <p:tgtEl>
                                          <p:spTgt spid="1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wipe(up)">
                                      <p:cBhvr>
                                        <p:cTn id="29" dur="1000"/>
                                        <p:tgtEl>
                                          <p:spTgt spid="20"/>
                                        </p:tgtEl>
                                      </p:cBhvr>
                                    </p:animEffect>
                                  </p:childTnLst>
                                </p:cTn>
                              </p:par>
                            </p:childTnLst>
                          </p:cTn>
                        </p:par>
                        <p:par>
                          <p:cTn id="30" fill="hold">
                            <p:stCondLst>
                              <p:cond delay="1000"/>
                            </p:stCondLst>
                            <p:childTnLst>
                              <p:par>
                                <p:cTn id="31" presetID="53" presetClass="entr" presetSubtype="16" fill="hold" grpId="0" nodeType="afterEffect">
                                  <p:stCondLst>
                                    <p:cond delay="0"/>
                                  </p:stCondLst>
                                  <p:childTnLst>
                                    <p:set>
                                      <p:cBhvr>
                                        <p:cTn id="32" dur="1" fill="hold">
                                          <p:stCondLst>
                                            <p:cond delay="0"/>
                                          </p:stCondLst>
                                        </p:cTn>
                                        <p:tgtEl>
                                          <p:spTgt spid="21"/>
                                        </p:tgtEl>
                                        <p:attrNameLst>
                                          <p:attrName>style.visibility</p:attrName>
                                        </p:attrNameLst>
                                      </p:cBhvr>
                                      <p:to>
                                        <p:strVal val="visible"/>
                                      </p:to>
                                    </p:set>
                                    <p:anim calcmode="lin" valueType="num">
                                      <p:cBhvr>
                                        <p:cTn id="33" dur="1000" fill="hold"/>
                                        <p:tgtEl>
                                          <p:spTgt spid="21"/>
                                        </p:tgtEl>
                                        <p:attrNameLst>
                                          <p:attrName>ppt_w</p:attrName>
                                        </p:attrNameLst>
                                      </p:cBhvr>
                                      <p:tavLst>
                                        <p:tav tm="0">
                                          <p:val>
                                            <p:fltVal val="0"/>
                                          </p:val>
                                        </p:tav>
                                        <p:tav tm="100000">
                                          <p:val>
                                            <p:strVal val="#ppt_w"/>
                                          </p:val>
                                        </p:tav>
                                      </p:tavLst>
                                    </p:anim>
                                    <p:anim calcmode="lin" valueType="num">
                                      <p:cBhvr>
                                        <p:cTn id="34" dur="1000" fill="hold"/>
                                        <p:tgtEl>
                                          <p:spTgt spid="21"/>
                                        </p:tgtEl>
                                        <p:attrNameLst>
                                          <p:attrName>ppt_h</p:attrName>
                                        </p:attrNameLst>
                                      </p:cBhvr>
                                      <p:tavLst>
                                        <p:tav tm="0">
                                          <p:val>
                                            <p:fltVal val="0"/>
                                          </p:val>
                                        </p:tav>
                                        <p:tav tm="100000">
                                          <p:val>
                                            <p:strVal val="#ppt_h"/>
                                          </p:val>
                                        </p:tav>
                                      </p:tavLst>
                                    </p:anim>
                                    <p:animEffect transition="in" filter="fade">
                                      <p:cBhvr>
                                        <p:cTn id="35" dur="1000"/>
                                        <p:tgtEl>
                                          <p:spTgt spid="21"/>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wipe(down)">
                                      <p:cBhvr>
                                        <p:cTn id="40" dur="1000"/>
                                        <p:tgtEl>
                                          <p:spTgt spid="23"/>
                                        </p:tgtEl>
                                      </p:cBhvr>
                                    </p:animEffect>
                                  </p:childTnLst>
                                </p:cTn>
                              </p:par>
                            </p:childTnLst>
                          </p:cTn>
                        </p:par>
                        <p:par>
                          <p:cTn id="41" fill="hold">
                            <p:stCondLst>
                              <p:cond delay="1000"/>
                            </p:stCondLst>
                            <p:childTnLst>
                              <p:par>
                                <p:cTn id="42" presetID="53" presetClass="entr" presetSubtype="16" fill="hold" grpId="0" nodeType="afterEffect">
                                  <p:stCondLst>
                                    <p:cond delay="0"/>
                                  </p:stCondLst>
                                  <p:childTnLst>
                                    <p:set>
                                      <p:cBhvr>
                                        <p:cTn id="43" dur="1" fill="hold">
                                          <p:stCondLst>
                                            <p:cond delay="0"/>
                                          </p:stCondLst>
                                        </p:cTn>
                                        <p:tgtEl>
                                          <p:spTgt spid="24"/>
                                        </p:tgtEl>
                                        <p:attrNameLst>
                                          <p:attrName>style.visibility</p:attrName>
                                        </p:attrNameLst>
                                      </p:cBhvr>
                                      <p:to>
                                        <p:strVal val="visible"/>
                                      </p:to>
                                    </p:set>
                                    <p:anim calcmode="lin" valueType="num">
                                      <p:cBhvr>
                                        <p:cTn id="44" dur="1000" fill="hold"/>
                                        <p:tgtEl>
                                          <p:spTgt spid="24"/>
                                        </p:tgtEl>
                                        <p:attrNameLst>
                                          <p:attrName>ppt_w</p:attrName>
                                        </p:attrNameLst>
                                      </p:cBhvr>
                                      <p:tavLst>
                                        <p:tav tm="0">
                                          <p:val>
                                            <p:fltVal val="0"/>
                                          </p:val>
                                        </p:tav>
                                        <p:tav tm="100000">
                                          <p:val>
                                            <p:strVal val="#ppt_w"/>
                                          </p:val>
                                        </p:tav>
                                      </p:tavLst>
                                    </p:anim>
                                    <p:anim calcmode="lin" valueType="num">
                                      <p:cBhvr>
                                        <p:cTn id="45" dur="1000" fill="hold"/>
                                        <p:tgtEl>
                                          <p:spTgt spid="24"/>
                                        </p:tgtEl>
                                        <p:attrNameLst>
                                          <p:attrName>ppt_h</p:attrName>
                                        </p:attrNameLst>
                                      </p:cBhvr>
                                      <p:tavLst>
                                        <p:tav tm="0">
                                          <p:val>
                                            <p:fltVal val="0"/>
                                          </p:val>
                                        </p:tav>
                                        <p:tav tm="100000">
                                          <p:val>
                                            <p:strVal val="#ppt_h"/>
                                          </p:val>
                                        </p:tav>
                                      </p:tavLst>
                                    </p:anim>
                                    <p:animEffect transition="in" filter="fade">
                                      <p:cBhvr>
                                        <p:cTn id="46"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p:bldP spid="21" grpId="0"/>
      <p:bldP spid="2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el 1">
            <a:extLst>
              <a:ext uri="{FF2B5EF4-FFF2-40B4-BE49-F238E27FC236}">
                <a16:creationId xmlns:a16="http://schemas.microsoft.com/office/drawing/2014/main" id="{C29E2084-1F68-4410-887C-4B5B370C347D}"/>
              </a:ext>
            </a:extLst>
          </p:cNvPr>
          <p:cNvSpPr>
            <a:spLocks noGrp="1"/>
          </p:cNvSpPr>
          <p:nvPr>
            <p:ph type="title"/>
          </p:nvPr>
        </p:nvSpPr>
        <p:spPr>
          <a:xfrm>
            <a:off x="55496" y="47746"/>
            <a:ext cx="11139245" cy="4571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Handreiking en checklist: ontwerp-indeling en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archiving</a:t>
            </a:r>
            <a:r>
              <a:rPr lang="nl-NL" altLang="nl-NL" dirty="0">
                <a:latin typeface="Tahoma" panose="020B0604030504040204" pitchFamily="34" charset="0"/>
                <a:ea typeface="ＭＳ Ｐゴシック" panose="020B0600070205080204" pitchFamily="34" charset="-128"/>
                <a:cs typeface="Tahoma" panose="020B0604030504040204" pitchFamily="34" charset="0"/>
              </a:rPr>
              <a:t>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by</a:t>
            </a:r>
            <a:r>
              <a:rPr lang="nl-NL" altLang="nl-NL" dirty="0">
                <a:latin typeface="Tahoma" panose="020B0604030504040204" pitchFamily="34" charset="0"/>
                <a:ea typeface="ＭＳ Ｐゴシック" panose="020B0600070205080204" pitchFamily="34" charset="-128"/>
                <a:cs typeface="Tahoma" panose="020B0604030504040204" pitchFamily="34" charset="0"/>
              </a:rPr>
              <a:t> design’</a:t>
            </a:r>
          </a:p>
        </p:txBody>
      </p:sp>
      <p:sp>
        <p:nvSpPr>
          <p:cNvPr id="66563" name="Tijdelijke aanduiding voor inhoud 2">
            <a:extLst>
              <a:ext uri="{FF2B5EF4-FFF2-40B4-BE49-F238E27FC236}">
                <a16:creationId xmlns:a16="http://schemas.microsoft.com/office/drawing/2014/main" id="{2D18DA49-7A3B-417D-B238-A1AC61D56B06}"/>
              </a:ext>
            </a:extLst>
          </p:cNvPr>
          <p:cNvSpPr>
            <a:spLocks noGrp="1"/>
          </p:cNvSpPr>
          <p:nvPr>
            <p:ph idx="1"/>
          </p:nvPr>
        </p:nvSpPr>
        <p:spPr>
          <a:xfrm>
            <a:off x="1226593" y="808054"/>
            <a:ext cx="5769006" cy="4525963"/>
          </a:xfrm>
        </p:spPr>
        <p:txBody>
          <a:bodyPr/>
          <a:lstStyle/>
          <a:p>
            <a:pPr marL="0" indent="0">
              <a:lnSpc>
                <a:spcPct val="150000"/>
              </a:lnSpc>
              <a:buNone/>
            </a:pPr>
            <a:r>
              <a:rPr lang="nl-NL" altLang="nl-NL" b="1" dirty="0">
                <a:latin typeface="Tahoma" panose="020B0604030504040204" pitchFamily="34" charset="0"/>
                <a:ea typeface="ＭＳ Ｐゴシック" panose="020B0600070205080204" pitchFamily="34" charset="-128"/>
              </a:rPr>
              <a:t>Onderwerpen</a:t>
            </a:r>
          </a:p>
          <a:p>
            <a:pPr marL="0" indent="0">
              <a:lnSpc>
                <a:spcPct val="150000"/>
              </a:lnSpc>
              <a:buNone/>
            </a:pPr>
            <a:r>
              <a:rPr lang="nl-NL" altLang="nl-NL" dirty="0">
                <a:latin typeface="Tahoma" panose="020B0604030504040204" pitchFamily="34" charset="0"/>
                <a:ea typeface="ＭＳ Ｐゴシック" panose="020B0600070205080204" pitchFamily="34" charset="-128"/>
              </a:rPr>
              <a:t>Interbestuurlijke afspraken</a:t>
            </a:r>
          </a:p>
          <a:p>
            <a:pPr marL="0" indent="0">
              <a:lnSpc>
                <a:spcPct val="150000"/>
              </a:lnSpc>
              <a:buNone/>
            </a:pPr>
            <a:r>
              <a:rPr lang="nl-NL" altLang="nl-NL" dirty="0">
                <a:latin typeface="Tahoma" panose="020B0604030504040204" pitchFamily="34" charset="0"/>
                <a:ea typeface="ＭＳ Ｐゴシック" panose="020B0600070205080204" pitchFamily="34" charset="-128"/>
              </a:rPr>
              <a:t>Interbestuurlijke standaarden (metagegevens)</a:t>
            </a:r>
          </a:p>
          <a:p>
            <a:pPr marL="0" indent="0">
              <a:lnSpc>
                <a:spcPct val="150000"/>
              </a:lnSpc>
              <a:buNone/>
            </a:pPr>
            <a:r>
              <a:rPr lang="nl-NL" altLang="nl-NL" dirty="0">
                <a:latin typeface="Tahoma" panose="020B0604030504040204" pitchFamily="34" charset="0"/>
                <a:ea typeface="ＭＳ Ｐゴシック" panose="020B0600070205080204" pitchFamily="34" charset="-128"/>
              </a:rPr>
              <a:t>Procesafhandeling</a:t>
            </a:r>
          </a:p>
          <a:p>
            <a:pPr marL="0" indent="0">
              <a:lnSpc>
                <a:spcPct val="150000"/>
              </a:lnSpc>
              <a:buNone/>
            </a:pPr>
            <a:r>
              <a:rPr lang="nl-NL" altLang="nl-NL" dirty="0">
                <a:latin typeface="Tahoma" panose="020B0604030504040204" pitchFamily="34" charset="0"/>
                <a:ea typeface="ＭＳ Ｐゴシック" panose="020B0600070205080204" pitchFamily="34" charset="-128"/>
              </a:rPr>
              <a:t>Versiebeheer en ‘tijdreizen’</a:t>
            </a:r>
          </a:p>
          <a:p>
            <a:pPr marL="0" indent="0">
              <a:lnSpc>
                <a:spcPct val="150000"/>
              </a:lnSpc>
              <a:buNone/>
            </a:pPr>
            <a:r>
              <a:rPr lang="nl-NL" altLang="nl-NL" dirty="0">
                <a:latin typeface="Tahoma" panose="020B0604030504040204" pitchFamily="34" charset="0"/>
                <a:ea typeface="ＭＳ Ｐゴシック" panose="020B0600070205080204" pitchFamily="34" charset="-128"/>
              </a:rPr>
              <a:t>Waardering en selectie (bewaartermijnen)</a:t>
            </a:r>
          </a:p>
          <a:p>
            <a:pPr marL="0" indent="0">
              <a:lnSpc>
                <a:spcPct val="150000"/>
              </a:lnSpc>
              <a:buNone/>
            </a:pPr>
            <a:r>
              <a:rPr lang="nl-NL" altLang="nl-NL" dirty="0">
                <a:latin typeface="Tahoma" panose="020B0604030504040204" pitchFamily="34" charset="0"/>
                <a:ea typeface="ＭＳ Ｐゴシック" panose="020B0600070205080204" pitchFamily="34" charset="-128"/>
              </a:rPr>
              <a:t>Toepasbare regels</a:t>
            </a:r>
          </a:p>
          <a:p>
            <a:pPr marL="0" indent="0">
              <a:lnSpc>
                <a:spcPct val="150000"/>
              </a:lnSpc>
              <a:buNone/>
            </a:pPr>
            <a:r>
              <a:rPr lang="nl-NL" altLang="nl-NL" dirty="0">
                <a:latin typeface="Tahoma" panose="020B0604030504040204" pitchFamily="34" charset="0"/>
                <a:ea typeface="ＭＳ Ｐゴシック" panose="020B0600070205080204" pitchFamily="34" charset="-128"/>
              </a:rPr>
              <a:t>Vindbaarheid, uitwisselbaarheid en openbaarheid</a:t>
            </a:r>
          </a:p>
          <a:p>
            <a:pPr marL="0" indent="0">
              <a:lnSpc>
                <a:spcPct val="150000"/>
              </a:lnSpc>
              <a:buNone/>
            </a:pPr>
            <a:r>
              <a:rPr lang="nl-NL" altLang="nl-NL" dirty="0">
                <a:latin typeface="Tahoma" panose="020B0604030504040204" pitchFamily="34" charset="0"/>
                <a:ea typeface="ＭＳ Ｐゴシック" panose="020B0600070205080204" pitchFamily="34" charset="-128"/>
              </a:rPr>
              <a:t>(Open) standaarden</a:t>
            </a:r>
          </a:p>
          <a:p>
            <a:pPr marL="0" indent="0">
              <a:lnSpc>
                <a:spcPct val="150000"/>
              </a:lnSpc>
              <a:buNone/>
            </a:pPr>
            <a:r>
              <a:rPr lang="nl-NL" altLang="nl-NL" dirty="0">
                <a:latin typeface="Tahoma" panose="020B0604030504040204" pitchFamily="34" charset="0"/>
                <a:ea typeface="ＭＳ Ｐゴシック" panose="020B0600070205080204" pitchFamily="34" charset="-128"/>
              </a:rPr>
              <a:t>Toegang en beveiliging</a:t>
            </a:r>
          </a:p>
          <a:p>
            <a:pPr marL="0" indent="0">
              <a:lnSpc>
                <a:spcPct val="150000"/>
              </a:lnSpc>
              <a:buNone/>
            </a:pPr>
            <a:r>
              <a:rPr lang="nl-NL" altLang="nl-NL" dirty="0">
                <a:latin typeface="Tahoma" panose="020B0604030504040204" pitchFamily="34" charset="0"/>
                <a:ea typeface="ＭＳ Ｐゴシック" panose="020B0600070205080204" pitchFamily="34" charset="-128"/>
              </a:rPr>
              <a:t>DUTO-eisen programmatuur</a:t>
            </a:r>
          </a:p>
          <a:p>
            <a:endParaRPr lang="nl-NL" altLang="nl-NL" dirty="0">
              <a:latin typeface="Tahoma" panose="020B0604030504040204" pitchFamily="34" charset="0"/>
              <a:ea typeface="ＭＳ Ｐゴシック" panose="020B0600070205080204" pitchFamily="34" charset="-128"/>
            </a:endParaRPr>
          </a:p>
        </p:txBody>
      </p:sp>
      <p:sp>
        <p:nvSpPr>
          <p:cNvPr id="7" name="Tijdelijke aanduiding voor inhoud 2">
            <a:extLst>
              <a:ext uri="{FF2B5EF4-FFF2-40B4-BE49-F238E27FC236}">
                <a16:creationId xmlns:a16="http://schemas.microsoft.com/office/drawing/2014/main" id="{963FC1E1-C2C3-4A24-BFE5-C2A3E7899F11}"/>
              </a:ext>
            </a:extLst>
          </p:cNvPr>
          <p:cNvSpPr txBox="1">
            <a:spLocks/>
          </p:cNvSpPr>
          <p:nvPr/>
        </p:nvSpPr>
        <p:spPr bwMode="auto">
          <a:xfrm>
            <a:off x="4860984" y="809535"/>
            <a:ext cx="5711887"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lnSpc>
                <a:spcPct val="150000"/>
              </a:lnSpc>
              <a:buFont typeface="Arial" panose="020B0604020202020204" pitchFamily="34" charset="0"/>
              <a:buNone/>
            </a:pPr>
            <a:r>
              <a:rPr lang="nl-NL" altLang="nl-NL" b="1" dirty="0">
                <a:solidFill>
                  <a:srgbClr val="E11E2D"/>
                </a:solidFill>
                <a:latin typeface="Tahoma" panose="020B0604030504040204" pitchFamily="34" charset="0"/>
                <a:ea typeface="ＭＳ Ｐゴシック" panose="020B0600070205080204" pitchFamily="34" charset="-128"/>
              </a:rPr>
              <a:t>Waar moet ik specifiek op letten bij…</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provincies?</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gemeenten?</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waterschappen?</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veiligheidsregio’s?</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omgevingsdiensten?</a:t>
            </a:r>
          </a:p>
          <a:p>
            <a:pPr marL="0" indent="0" algn="r">
              <a:lnSpc>
                <a:spcPct val="150000"/>
              </a:lnSpc>
              <a:buFont typeface="Arial" panose="020B0604020202020204" pitchFamily="34" charset="0"/>
              <a:buNone/>
            </a:pPr>
            <a:r>
              <a:rPr lang="nl-NL" altLang="nl-NL" dirty="0" err="1">
                <a:solidFill>
                  <a:srgbClr val="E11E2D"/>
                </a:solidFill>
                <a:latin typeface="Tahoma" panose="020B0604030504040204" pitchFamily="34" charset="0"/>
                <a:ea typeface="ＭＳ Ｐゴシック" panose="020B0600070205080204" pitchFamily="34" charset="-128"/>
              </a:rPr>
              <a:t>GGD’en</a:t>
            </a:r>
            <a:r>
              <a:rPr lang="nl-NL" altLang="nl-NL" dirty="0">
                <a:solidFill>
                  <a:srgbClr val="E11E2D"/>
                </a:solidFill>
                <a:latin typeface="Tahoma" panose="020B0604030504040204" pitchFamily="34" charset="0"/>
                <a:ea typeface="ＭＳ Ｐゴシック" panose="020B0600070205080204" pitchFamily="34" charset="-128"/>
              </a:rPr>
              <a:t>?</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archiefdiensten?</a:t>
            </a:r>
          </a:p>
          <a:p>
            <a:pPr algn="r"/>
            <a:endParaRPr lang="nl-NL" altLang="nl-NL" dirty="0">
              <a:latin typeface="Tahoma" panose="020B0604030504040204" pitchFamily="34" charset="0"/>
              <a:ea typeface="ＭＳ Ｐゴシック" panose="020B0600070205080204"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6563">
                                            <p:txEl>
                                              <p:pRg st="0" end="0"/>
                                            </p:txEl>
                                          </p:spTgt>
                                        </p:tgtEl>
                                        <p:attrNameLst>
                                          <p:attrName>style.visibility</p:attrName>
                                        </p:attrNameLst>
                                      </p:cBhvr>
                                      <p:to>
                                        <p:strVal val="visible"/>
                                      </p:to>
                                    </p:set>
                                    <p:animEffect transition="in" filter="fade">
                                      <p:cBhvr>
                                        <p:cTn id="7" dur="1000"/>
                                        <p:tgtEl>
                                          <p:spTgt spid="66563">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66563">
                                            <p:txEl>
                                              <p:pRg st="1" end="1"/>
                                            </p:txEl>
                                          </p:spTgt>
                                        </p:tgtEl>
                                        <p:attrNameLst>
                                          <p:attrName>style.visibility</p:attrName>
                                        </p:attrNameLst>
                                      </p:cBhvr>
                                      <p:to>
                                        <p:strVal val="visible"/>
                                      </p:to>
                                    </p:set>
                                    <p:animEffect transition="in" filter="fade">
                                      <p:cBhvr>
                                        <p:cTn id="11" dur="1000"/>
                                        <p:tgtEl>
                                          <p:spTgt spid="66563">
                                            <p:txEl>
                                              <p:pRg st="1" end="1"/>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66563">
                                            <p:txEl>
                                              <p:pRg st="2" end="2"/>
                                            </p:txEl>
                                          </p:spTgt>
                                        </p:tgtEl>
                                        <p:attrNameLst>
                                          <p:attrName>style.visibility</p:attrName>
                                        </p:attrNameLst>
                                      </p:cBhvr>
                                      <p:to>
                                        <p:strVal val="visible"/>
                                      </p:to>
                                    </p:set>
                                    <p:animEffect transition="in" filter="fade">
                                      <p:cBhvr>
                                        <p:cTn id="15" dur="1000"/>
                                        <p:tgtEl>
                                          <p:spTgt spid="66563">
                                            <p:txEl>
                                              <p:pRg st="2" end="2"/>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66563">
                                            <p:txEl>
                                              <p:pRg st="3" end="3"/>
                                            </p:txEl>
                                          </p:spTgt>
                                        </p:tgtEl>
                                        <p:attrNameLst>
                                          <p:attrName>style.visibility</p:attrName>
                                        </p:attrNameLst>
                                      </p:cBhvr>
                                      <p:to>
                                        <p:strVal val="visible"/>
                                      </p:to>
                                    </p:set>
                                    <p:animEffect transition="in" filter="fade">
                                      <p:cBhvr>
                                        <p:cTn id="19" dur="1000"/>
                                        <p:tgtEl>
                                          <p:spTgt spid="66563">
                                            <p:txEl>
                                              <p:pRg st="3" end="3"/>
                                            </p:txEl>
                                          </p:spTgt>
                                        </p:tgtEl>
                                      </p:cBhvr>
                                    </p:animEffect>
                                  </p:childTnLst>
                                </p:cTn>
                              </p:par>
                            </p:childTnLst>
                          </p:cTn>
                        </p:par>
                        <p:par>
                          <p:cTn id="20" fill="hold">
                            <p:stCondLst>
                              <p:cond delay="4000"/>
                            </p:stCondLst>
                            <p:childTnLst>
                              <p:par>
                                <p:cTn id="21" presetID="10" presetClass="entr" presetSubtype="0" fill="hold" nodeType="afterEffect">
                                  <p:stCondLst>
                                    <p:cond delay="0"/>
                                  </p:stCondLst>
                                  <p:childTnLst>
                                    <p:set>
                                      <p:cBhvr>
                                        <p:cTn id="22" dur="1" fill="hold">
                                          <p:stCondLst>
                                            <p:cond delay="0"/>
                                          </p:stCondLst>
                                        </p:cTn>
                                        <p:tgtEl>
                                          <p:spTgt spid="66563">
                                            <p:txEl>
                                              <p:pRg st="4" end="4"/>
                                            </p:txEl>
                                          </p:spTgt>
                                        </p:tgtEl>
                                        <p:attrNameLst>
                                          <p:attrName>style.visibility</p:attrName>
                                        </p:attrNameLst>
                                      </p:cBhvr>
                                      <p:to>
                                        <p:strVal val="visible"/>
                                      </p:to>
                                    </p:set>
                                    <p:animEffect transition="in" filter="fade">
                                      <p:cBhvr>
                                        <p:cTn id="23" dur="1000"/>
                                        <p:tgtEl>
                                          <p:spTgt spid="66563">
                                            <p:txEl>
                                              <p:pRg st="4" end="4"/>
                                            </p:txEl>
                                          </p:spTgt>
                                        </p:tgtEl>
                                      </p:cBhvr>
                                    </p:animEffect>
                                  </p:childTnLst>
                                </p:cTn>
                              </p:par>
                            </p:childTnLst>
                          </p:cTn>
                        </p:par>
                        <p:par>
                          <p:cTn id="24" fill="hold">
                            <p:stCondLst>
                              <p:cond delay="5000"/>
                            </p:stCondLst>
                            <p:childTnLst>
                              <p:par>
                                <p:cTn id="25" presetID="10" presetClass="entr" presetSubtype="0" fill="hold" nodeType="afterEffect">
                                  <p:stCondLst>
                                    <p:cond delay="0"/>
                                  </p:stCondLst>
                                  <p:childTnLst>
                                    <p:set>
                                      <p:cBhvr>
                                        <p:cTn id="26" dur="1" fill="hold">
                                          <p:stCondLst>
                                            <p:cond delay="0"/>
                                          </p:stCondLst>
                                        </p:cTn>
                                        <p:tgtEl>
                                          <p:spTgt spid="66563">
                                            <p:txEl>
                                              <p:pRg st="5" end="5"/>
                                            </p:txEl>
                                          </p:spTgt>
                                        </p:tgtEl>
                                        <p:attrNameLst>
                                          <p:attrName>style.visibility</p:attrName>
                                        </p:attrNameLst>
                                      </p:cBhvr>
                                      <p:to>
                                        <p:strVal val="visible"/>
                                      </p:to>
                                    </p:set>
                                    <p:animEffect transition="in" filter="fade">
                                      <p:cBhvr>
                                        <p:cTn id="27" dur="1000"/>
                                        <p:tgtEl>
                                          <p:spTgt spid="66563">
                                            <p:txEl>
                                              <p:pRg st="5" end="5"/>
                                            </p:txEl>
                                          </p:spTgt>
                                        </p:tgtEl>
                                      </p:cBhvr>
                                    </p:animEffect>
                                  </p:childTnLst>
                                </p:cTn>
                              </p:par>
                            </p:childTnLst>
                          </p:cTn>
                        </p:par>
                        <p:par>
                          <p:cTn id="28" fill="hold">
                            <p:stCondLst>
                              <p:cond delay="6000"/>
                            </p:stCondLst>
                            <p:childTnLst>
                              <p:par>
                                <p:cTn id="29" presetID="10" presetClass="entr" presetSubtype="0" fill="hold" nodeType="afterEffect">
                                  <p:stCondLst>
                                    <p:cond delay="0"/>
                                  </p:stCondLst>
                                  <p:childTnLst>
                                    <p:set>
                                      <p:cBhvr>
                                        <p:cTn id="30" dur="1" fill="hold">
                                          <p:stCondLst>
                                            <p:cond delay="0"/>
                                          </p:stCondLst>
                                        </p:cTn>
                                        <p:tgtEl>
                                          <p:spTgt spid="66563">
                                            <p:txEl>
                                              <p:pRg st="6" end="6"/>
                                            </p:txEl>
                                          </p:spTgt>
                                        </p:tgtEl>
                                        <p:attrNameLst>
                                          <p:attrName>style.visibility</p:attrName>
                                        </p:attrNameLst>
                                      </p:cBhvr>
                                      <p:to>
                                        <p:strVal val="visible"/>
                                      </p:to>
                                    </p:set>
                                    <p:animEffect transition="in" filter="fade">
                                      <p:cBhvr>
                                        <p:cTn id="31" dur="1000"/>
                                        <p:tgtEl>
                                          <p:spTgt spid="66563">
                                            <p:txEl>
                                              <p:pRg st="6" end="6"/>
                                            </p:txEl>
                                          </p:spTgt>
                                        </p:tgtEl>
                                      </p:cBhvr>
                                    </p:animEffect>
                                  </p:childTnLst>
                                </p:cTn>
                              </p:par>
                            </p:childTnLst>
                          </p:cTn>
                        </p:par>
                        <p:par>
                          <p:cTn id="32" fill="hold">
                            <p:stCondLst>
                              <p:cond delay="7000"/>
                            </p:stCondLst>
                            <p:childTnLst>
                              <p:par>
                                <p:cTn id="33" presetID="10" presetClass="entr" presetSubtype="0" fill="hold" nodeType="afterEffect">
                                  <p:stCondLst>
                                    <p:cond delay="0"/>
                                  </p:stCondLst>
                                  <p:childTnLst>
                                    <p:set>
                                      <p:cBhvr>
                                        <p:cTn id="34" dur="1" fill="hold">
                                          <p:stCondLst>
                                            <p:cond delay="0"/>
                                          </p:stCondLst>
                                        </p:cTn>
                                        <p:tgtEl>
                                          <p:spTgt spid="66563">
                                            <p:txEl>
                                              <p:pRg st="7" end="7"/>
                                            </p:txEl>
                                          </p:spTgt>
                                        </p:tgtEl>
                                        <p:attrNameLst>
                                          <p:attrName>style.visibility</p:attrName>
                                        </p:attrNameLst>
                                      </p:cBhvr>
                                      <p:to>
                                        <p:strVal val="visible"/>
                                      </p:to>
                                    </p:set>
                                    <p:animEffect transition="in" filter="fade">
                                      <p:cBhvr>
                                        <p:cTn id="35" dur="1000"/>
                                        <p:tgtEl>
                                          <p:spTgt spid="66563">
                                            <p:txEl>
                                              <p:pRg st="7" end="7"/>
                                            </p:txEl>
                                          </p:spTgt>
                                        </p:tgtEl>
                                      </p:cBhvr>
                                    </p:animEffect>
                                  </p:childTnLst>
                                </p:cTn>
                              </p:par>
                            </p:childTnLst>
                          </p:cTn>
                        </p:par>
                        <p:par>
                          <p:cTn id="36" fill="hold">
                            <p:stCondLst>
                              <p:cond delay="8000"/>
                            </p:stCondLst>
                            <p:childTnLst>
                              <p:par>
                                <p:cTn id="37" presetID="10" presetClass="entr" presetSubtype="0" fill="hold" nodeType="afterEffect">
                                  <p:stCondLst>
                                    <p:cond delay="0"/>
                                  </p:stCondLst>
                                  <p:childTnLst>
                                    <p:set>
                                      <p:cBhvr>
                                        <p:cTn id="38" dur="1" fill="hold">
                                          <p:stCondLst>
                                            <p:cond delay="0"/>
                                          </p:stCondLst>
                                        </p:cTn>
                                        <p:tgtEl>
                                          <p:spTgt spid="66563">
                                            <p:txEl>
                                              <p:pRg st="8" end="8"/>
                                            </p:txEl>
                                          </p:spTgt>
                                        </p:tgtEl>
                                        <p:attrNameLst>
                                          <p:attrName>style.visibility</p:attrName>
                                        </p:attrNameLst>
                                      </p:cBhvr>
                                      <p:to>
                                        <p:strVal val="visible"/>
                                      </p:to>
                                    </p:set>
                                    <p:animEffect transition="in" filter="fade">
                                      <p:cBhvr>
                                        <p:cTn id="39" dur="1000"/>
                                        <p:tgtEl>
                                          <p:spTgt spid="66563">
                                            <p:txEl>
                                              <p:pRg st="8" end="8"/>
                                            </p:txEl>
                                          </p:spTgt>
                                        </p:tgtEl>
                                      </p:cBhvr>
                                    </p:animEffect>
                                  </p:childTnLst>
                                </p:cTn>
                              </p:par>
                            </p:childTnLst>
                          </p:cTn>
                        </p:par>
                        <p:par>
                          <p:cTn id="40" fill="hold">
                            <p:stCondLst>
                              <p:cond delay="9000"/>
                            </p:stCondLst>
                            <p:childTnLst>
                              <p:par>
                                <p:cTn id="41" presetID="10" presetClass="entr" presetSubtype="0" fill="hold" nodeType="afterEffect">
                                  <p:stCondLst>
                                    <p:cond delay="0"/>
                                  </p:stCondLst>
                                  <p:childTnLst>
                                    <p:set>
                                      <p:cBhvr>
                                        <p:cTn id="42" dur="1" fill="hold">
                                          <p:stCondLst>
                                            <p:cond delay="0"/>
                                          </p:stCondLst>
                                        </p:cTn>
                                        <p:tgtEl>
                                          <p:spTgt spid="66563">
                                            <p:txEl>
                                              <p:pRg st="9" end="9"/>
                                            </p:txEl>
                                          </p:spTgt>
                                        </p:tgtEl>
                                        <p:attrNameLst>
                                          <p:attrName>style.visibility</p:attrName>
                                        </p:attrNameLst>
                                      </p:cBhvr>
                                      <p:to>
                                        <p:strVal val="visible"/>
                                      </p:to>
                                    </p:set>
                                    <p:animEffect transition="in" filter="fade">
                                      <p:cBhvr>
                                        <p:cTn id="43" dur="1000"/>
                                        <p:tgtEl>
                                          <p:spTgt spid="66563">
                                            <p:txEl>
                                              <p:pRg st="9" end="9"/>
                                            </p:txEl>
                                          </p:spTgt>
                                        </p:tgtEl>
                                      </p:cBhvr>
                                    </p:animEffect>
                                  </p:childTnLst>
                                </p:cTn>
                              </p:par>
                            </p:childTnLst>
                          </p:cTn>
                        </p:par>
                        <p:par>
                          <p:cTn id="44" fill="hold">
                            <p:stCondLst>
                              <p:cond delay="10000"/>
                            </p:stCondLst>
                            <p:childTnLst>
                              <p:par>
                                <p:cTn id="45" presetID="10" presetClass="entr" presetSubtype="0" fill="hold" nodeType="afterEffect">
                                  <p:stCondLst>
                                    <p:cond delay="0"/>
                                  </p:stCondLst>
                                  <p:childTnLst>
                                    <p:set>
                                      <p:cBhvr>
                                        <p:cTn id="46" dur="1" fill="hold">
                                          <p:stCondLst>
                                            <p:cond delay="0"/>
                                          </p:stCondLst>
                                        </p:cTn>
                                        <p:tgtEl>
                                          <p:spTgt spid="66563">
                                            <p:txEl>
                                              <p:pRg st="10" end="10"/>
                                            </p:txEl>
                                          </p:spTgt>
                                        </p:tgtEl>
                                        <p:attrNameLst>
                                          <p:attrName>style.visibility</p:attrName>
                                        </p:attrNameLst>
                                      </p:cBhvr>
                                      <p:to>
                                        <p:strVal val="visible"/>
                                      </p:to>
                                    </p:set>
                                    <p:animEffect transition="in" filter="fade">
                                      <p:cBhvr>
                                        <p:cTn id="47" dur="1000"/>
                                        <p:tgtEl>
                                          <p:spTgt spid="66563">
                                            <p:txEl>
                                              <p:pRg st="10" end="10"/>
                                            </p:txEl>
                                          </p:spTgt>
                                        </p:tgtEl>
                                      </p:cBhvr>
                                    </p:animEffect>
                                  </p:childTnLst>
                                </p:cTn>
                              </p:par>
                            </p:childTnLst>
                          </p:cTn>
                        </p:par>
                        <p:par>
                          <p:cTn id="48" fill="hold">
                            <p:stCondLst>
                              <p:cond delay="11000"/>
                            </p:stCondLst>
                            <p:childTnLst>
                              <p:par>
                                <p:cTn id="49" presetID="10" presetClass="entr" presetSubtype="0" fill="hold" nodeType="afterEffect">
                                  <p:stCondLst>
                                    <p:cond delay="0"/>
                                  </p:stCondLst>
                                  <p:childTnLst>
                                    <p:set>
                                      <p:cBhvr>
                                        <p:cTn id="50" dur="1" fill="hold">
                                          <p:stCondLst>
                                            <p:cond delay="0"/>
                                          </p:stCondLst>
                                        </p:cTn>
                                        <p:tgtEl>
                                          <p:spTgt spid="7">
                                            <p:txEl>
                                              <p:pRg st="0" end="0"/>
                                            </p:txEl>
                                          </p:spTgt>
                                        </p:tgtEl>
                                        <p:attrNameLst>
                                          <p:attrName>style.visibility</p:attrName>
                                        </p:attrNameLst>
                                      </p:cBhvr>
                                      <p:to>
                                        <p:strVal val="visible"/>
                                      </p:to>
                                    </p:set>
                                    <p:animEffect transition="in" filter="fade">
                                      <p:cBhvr>
                                        <p:cTn id="51" dur="1000"/>
                                        <p:tgtEl>
                                          <p:spTgt spid="7">
                                            <p:txEl>
                                              <p:pRg st="0" end="0"/>
                                            </p:txEl>
                                          </p:spTgt>
                                        </p:tgtEl>
                                      </p:cBhvr>
                                    </p:animEffect>
                                  </p:childTnLst>
                                </p:cTn>
                              </p:par>
                            </p:childTnLst>
                          </p:cTn>
                        </p:par>
                        <p:par>
                          <p:cTn id="52" fill="hold">
                            <p:stCondLst>
                              <p:cond delay="12000"/>
                            </p:stCondLst>
                            <p:childTnLst>
                              <p:par>
                                <p:cTn id="53" presetID="10" presetClass="entr" presetSubtype="0" fill="hold" nodeType="afterEffect">
                                  <p:stCondLst>
                                    <p:cond delay="0"/>
                                  </p:stCondLst>
                                  <p:childTnLst>
                                    <p:set>
                                      <p:cBhvr>
                                        <p:cTn id="54" dur="1" fill="hold">
                                          <p:stCondLst>
                                            <p:cond delay="0"/>
                                          </p:stCondLst>
                                        </p:cTn>
                                        <p:tgtEl>
                                          <p:spTgt spid="7">
                                            <p:txEl>
                                              <p:pRg st="1" end="1"/>
                                            </p:txEl>
                                          </p:spTgt>
                                        </p:tgtEl>
                                        <p:attrNameLst>
                                          <p:attrName>style.visibility</p:attrName>
                                        </p:attrNameLst>
                                      </p:cBhvr>
                                      <p:to>
                                        <p:strVal val="visible"/>
                                      </p:to>
                                    </p:set>
                                    <p:animEffect transition="in" filter="fade">
                                      <p:cBhvr>
                                        <p:cTn id="55" dur="1000"/>
                                        <p:tgtEl>
                                          <p:spTgt spid="7">
                                            <p:txEl>
                                              <p:pRg st="1" end="1"/>
                                            </p:txEl>
                                          </p:spTgt>
                                        </p:tgtEl>
                                      </p:cBhvr>
                                    </p:animEffect>
                                  </p:childTnLst>
                                </p:cTn>
                              </p:par>
                            </p:childTnLst>
                          </p:cTn>
                        </p:par>
                        <p:par>
                          <p:cTn id="56" fill="hold">
                            <p:stCondLst>
                              <p:cond delay="13000"/>
                            </p:stCondLst>
                            <p:childTnLst>
                              <p:par>
                                <p:cTn id="57" presetID="10" presetClass="entr" presetSubtype="0" fill="hold" nodeType="afterEffect">
                                  <p:stCondLst>
                                    <p:cond delay="0"/>
                                  </p:stCondLst>
                                  <p:childTnLst>
                                    <p:set>
                                      <p:cBhvr>
                                        <p:cTn id="58" dur="1" fill="hold">
                                          <p:stCondLst>
                                            <p:cond delay="0"/>
                                          </p:stCondLst>
                                        </p:cTn>
                                        <p:tgtEl>
                                          <p:spTgt spid="7">
                                            <p:txEl>
                                              <p:pRg st="2" end="2"/>
                                            </p:txEl>
                                          </p:spTgt>
                                        </p:tgtEl>
                                        <p:attrNameLst>
                                          <p:attrName>style.visibility</p:attrName>
                                        </p:attrNameLst>
                                      </p:cBhvr>
                                      <p:to>
                                        <p:strVal val="visible"/>
                                      </p:to>
                                    </p:set>
                                    <p:animEffect transition="in" filter="fade">
                                      <p:cBhvr>
                                        <p:cTn id="59" dur="1000"/>
                                        <p:tgtEl>
                                          <p:spTgt spid="7">
                                            <p:txEl>
                                              <p:pRg st="2" end="2"/>
                                            </p:txEl>
                                          </p:spTgt>
                                        </p:tgtEl>
                                      </p:cBhvr>
                                    </p:animEffect>
                                  </p:childTnLst>
                                </p:cTn>
                              </p:par>
                            </p:childTnLst>
                          </p:cTn>
                        </p:par>
                        <p:par>
                          <p:cTn id="60" fill="hold">
                            <p:stCondLst>
                              <p:cond delay="14000"/>
                            </p:stCondLst>
                            <p:childTnLst>
                              <p:par>
                                <p:cTn id="61" presetID="10" presetClass="entr" presetSubtype="0" fill="hold" nodeType="afterEffect">
                                  <p:stCondLst>
                                    <p:cond delay="0"/>
                                  </p:stCondLst>
                                  <p:childTnLst>
                                    <p:set>
                                      <p:cBhvr>
                                        <p:cTn id="62" dur="1" fill="hold">
                                          <p:stCondLst>
                                            <p:cond delay="0"/>
                                          </p:stCondLst>
                                        </p:cTn>
                                        <p:tgtEl>
                                          <p:spTgt spid="7">
                                            <p:txEl>
                                              <p:pRg st="3" end="3"/>
                                            </p:txEl>
                                          </p:spTgt>
                                        </p:tgtEl>
                                        <p:attrNameLst>
                                          <p:attrName>style.visibility</p:attrName>
                                        </p:attrNameLst>
                                      </p:cBhvr>
                                      <p:to>
                                        <p:strVal val="visible"/>
                                      </p:to>
                                    </p:set>
                                    <p:animEffect transition="in" filter="fade">
                                      <p:cBhvr>
                                        <p:cTn id="63" dur="1000"/>
                                        <p:tgtEl>
                                          <p:spTgt spid="7">
                                            <p:txEl>
                                              <p:pRg st="3" end="3"/>
                                            </p:txEl>
                                          </p:spTgt>
                                        </p:tgtEl>
                                      </p:cBhvr>
                                    </p:animEffect>
                                  </p:childTnLst>
                                </p:cTn>
                              </p:par>
                            </p:childTnLst>
                          </p:cTn>
                        </p:par>
                        <p:par>
                          <p:cTn id="64" fill="hold">
                            <p:stCondLst>
                              <p:cond delay="15000"/>
                            </p:stCondLst>
                            <p:childTnLst>
                              <p:par>
                                <p:cTn id="65" presetID="10" presetClass="entr" presetSubtype="0" fill="hold" nodeType="afterEffect">
                                  <p:stCondLst>
                                    <p:cond delay="0"/>
                                  </p:stCondLst>
                                  <p:childTnLst>
                                    <p:set>
                                      <p:cBhvr>
                                        <p:cTn id="66" dur="1" fill="hold">
                                          <p:stCondLst>
                                            <p:cond delay="0"/>
                                          </p:stCondLst>
                                        </p:cTn>
                                        <p:tgtEl>
                                          <p:spTgt spid="7">
                                            <p:txEl>
                                              <p:pRg st="4" end="4"/>
                                            </p:txEl>
                                          </p:spTgt>
                                        </p:tgtEl>
                                        <p:attrNameLst>
                                          <p:attrName>style.visibility</p:attrName>
                                        </p:attrNameLst>
                                      </p:cBhvr>
                                      <p:to>
                                        <p:strVal val="visible"/>
                                      </p:to>
                                    </p:set>
                                    <p:animEffect transition="in" filter="fade">
                                      <p:cBhvr>
                                        <p:cTn id="67" dur="1000"/>
                                        <p:tgtEl>
                                          <p:spTgt spid="7">
                                            <p:txEl>
                                              <p:pRg st="4" end="4"/>
                                            </p:txEl>
                                          </p:spTgt>
                                        </p:tgtEl>
                                      </p:cBhvr>
                                    </p:animEffect>
                                  </p:childTnLst>
                                </p:cTn>
                              </p:par>
                            </p:childTnLst>
                          </p:cTn>
                        </p:par>
                        <p:par>
                          <p:cTn id="68" fill="hold">
                            <p:stCondLst>
                              <p:cond delay="16000"/>
                            </p:stCondLst>
                            <p:childTnLst>
                              <p:par>
                                <p:cTn id="69" presetID="10" presetClass="entr" presetSubtype="0" fill="hold" nodeType="afterEffect">
                                  <p:stCondLst>
                                    <p:cond delay="0"/>
                                  </p:stCondLst>
                                  <p:childTnLst>
                                    <p:set>
                                      <p:cBhvr>
                                        <p:cTn id="70" dur="1" fill="hold">
                                          <p:stCondLst>
                                            <p:cond delay="0"/>
                                          </p:stCondLst>
                                        </p:cTn>
                                        <p:tgtEl>
                                          <p:spTgt spid="7">
                                            <p:txEl>
                                              <p:pRg st="5" end="5"/>
                                            </p:txEl>
                                          </p:spTgt>
                                        </p:tgtEl>
                                        <p:attrNameLst>
                                          <p:attrName>style.visibility</p:attrName>
                                        </p:attrNameLst>
                                      </p:cBhvr>
                                      <p:to>
                                        <p:strVal val="visible"/>
                                      </p:to>
                                    </p:set>
                                    <p:animEffect transition="in" filter="fade">
                                      <p:cBhvr>
                                        <p:cTn id="71" dur="1000"/>
                                        <p:tgtEl>
                                          <p:spTgt spid="7">
                                            <p:txEl>
                                              <p:pRg st="5" end="5"/>
                                            </p:txEl>
                                          </p:spTgt>
                                        </p:tgtEl>
                                      </p:cBhvr>
                                    </p:animEffect>
                                  </p:childTnLst>
                                </p:cTn>
                              </p:par>
                            </p:childTnLst>
                          </p:cTn>
                        </p:par>
                        <p:par>
                          <p:cTn id="72" fill="hold">
                            <p:stCondLst>
                              <p:cond delay="17000"/>
                            </p:stCondLst>
                            <p:childTnLst>
                              <p:par>
                                <p:cTn id="73" presetID="10" presetClass="entr" presetSubtype="0" fill="hold" nodeType="afterEffect">
                                  <p:stCondLst>
                                    <p:cond delay="0"/>
                                  </p:stCondLst>
                                  <p:childTnLst>
                                    <p:set>
                                      <p:cBhvr>
                                        <p:cTn id="74" dur="1" fill="hold">
                                          <p:stCondLst>
                                            <p:cond delay="0"/>
                                          </p:stCondLst>
                                        </p:cTn>
                                        <p:tgtEl>
                                          <p:spTgt spid="7">
                                            <p:txEl>
                                              <p:pRg st="6" end="6"/>
                                            </p:txEl>
                                          </p:spTgt>
                                        </p:tgtEl>
                                        <p:attrNameLst>
                                          <p:attrName>style.visibility</p:attrName>
                                        </p:attrNameLst>
                                      </p:cBhvr>
                                      <p:to>
                                        <p:strVal val="visible"/>
                                      </p:to>
                                    </p:set>
                                    <p:animEffect transition="in" filter="fade">
                                      <p:cBhvr>
                                        <p:cTn id="75" dur="1000"/>
                                        <p:tgtEl>
                                          <p:spTgt spid="7">
                                            <p:txEl>
                                              <p:pRg st="6" end="6"/>
                                            </p:txEl>
                                          </p:spTgt>
                                        </p:tgtEl>
                                      </p:cBhvr>
                                    </p:animEffect>
                                  </p:childTnLst>
                                </p:cTn>
                              </p:par>
                            </p:childTnLst>
                          </p:cTn>
                        </p:par>
                        <p:par>
                          <p:cTn id="76" fill="hold">
                            <p:stCondLst>
                              <p:cond delay="18000"/>
                            </p:stCondLst>
                            <p:childTnLst>
                              <p:par>
                                <p:cTn id="77" presetID="10" presetClass="entr" presetSubtype="0" fill="hold" nodeType="afterEffect">
                                  <p:stCondLst>
                                    <p:cond delay="0"/>
                                  </p:stCondLst>
                                  <p:childTnLst>
                                    <p:set>
                                      <p:cBhvr>
                                        <p:cTn id="78" dur="1" fill="hold">
                                          <p:stCondLst>
                                            <p:cond delay="0"/>
                                          </p:stCondLst>
                                        </p:cTn>
                                        <p:tgtEl>
                                          <p:spTgt spid="7">
                                            <p:txEl>
                                              <p:pRg st="7" end="7"/>
                                            </p:txEl>
                                          </p:spTgt>
                                        </p:tgtEl>
                                        <p:attrNameLst>
                                          <p:attrName>style.visibility</p:attrName>
                                        </p:attrNameLst>
                                      </p:cBhvr>
                                      <p:to>
                                        <p:strVal val="visible"/>
                                      </p:to>
                                    </p:set>
                                    <p:animEffect transition="in" filter="fade">
                                      <p:cBhvr>
                                        <p:cTn id="79" dur="1000"/>
                                        <p:tgtEl>
                                          <p:spTgt spid="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369369"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‘Wat moet ik geregeld hebben?’ o.b.v. VNG-checklist Informatievoorziening  </a:t>
            </a:r>
          </a:p>
        </p:txBody>
      </p:sp>
      <p:pic>
        <p:nvPicPr>
          <p:cNvPr id="4" name="Afbeelding 3" descr="Afbeelding met tekst&#10;&#10;Automatisch gegenereerde beschrijving">
            <a:extLst>
              <a:ext uri="{FF2B5EF4-FFF2-40B4-BE49-F238E27FC236}">
                <a16:creationId xmlns:a16="http://schemas.microsoft.com/office/drawing/2014/main" id="{0CF7AB20-2A72-408D-B770-0FB5646130A6}"/>
              </a:ext>
            </a:extLst>
          </p:cNvPr>
          <p:cNvPicPr>
            <a:picLocks noChangeAspect="1"/>
          </p:cNvPicPr>
          <p:nvPr/>
        </p:nvPicPr>
        <p:blipFill>
          <a:blip r:embed="rId2"/>
          <a:stretch>
            <a:fillRect/>
          </a:stretch>
        </p:blipFill>
        <p:spPr>
          <a:xfrm>
            <a:off x="1349281" y="1301504"/>
            <a:ext cx="9493438" cy="464703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4" y="44390"/>
            <a:ext cx="8229600" cy="439236"/>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‘Wat moet ik geregeld hebben?’</a:t>
            </a:r>
          </a:p>
        </p:txBody>
      </p:sp>
      <p:pic>
        <p:nvPicPr>
          <p:cNvPr id="67587" name="Tijdelijke aanduiding voor inhoud 7">
            <a:extLst>
              <a:ext uri="{FF2B5EF4-FFF2-40B4-BE49-F238E27FC236}">
                <a16:creationId xmlns:a16="http://schemas.microsoft.com/office/drawing/2014/main" id="{4A3E0B99-86CE-4019-95A8-7DB838C8B1B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645904" y="1088777"/>
            <a:ext cx="8990012" cy="4908550"/>
          </a:xfrm>
        </p:spPr>
      </p:pic>
    </p:spTree>
    <p:extLst>
      <p:ext uri="{BB962C8B-B14F-4D97-AF65-F5344CB8AC3E}">
        <p14:creationId xmlns:p14="http://schemas.microsoft.com/office/powerpoint/2010/main" val="1699149296"/>
      </p:ext>
    </p:extLst>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TaxCatchAll xmlns="0941c815-8673-45d9-bee9-a1453d13a96d" xsi:nil="true"/>
    <lcf76f155ced4ddcb4097134ff3c332f xmlns="da01d95d-9a53-4690-91f2-3ea4d21374f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F8A6CB4-E901-4C2F-BA95-249A7676F527}"/>
</file>

<file path=customXml/itemProps2.xml><?xml version="1.0" encoding="utf-8"?>
<ds:datastoreItem xmlns:ds="http://schemas.openxmlformats.org/officeDocument/2006/customXml" ds:itemID="{918C4151-4156-4300-998A-B139BB490541}"/>
</file>

<file path=customXml/itemProps3.xml><?xml version="1.0" encoding="utf-8"?>
<ds:datastoreItem xmlns:ds="http://schemas.openxmlformats.org/officeDocument/2006/customXml" ds:itemID="{0BFF911E-91F6-4031-BAE9-93D171EBD349}"/>
</file>

<file path=customXml/itemProps4.xml><?xml version="1.0" encoding="utf-8"?>
<ds:datastoreItem xmlns:ds="http://schemas.openxmlformats.org/officeDocument/2006/customXml" ds:itemID="{28E30847-764D-4319-98D4-DFF5108AB87B}"/>
</file>

<file path=docProps/app.xml><?xml version="1.0" encoding="utf-8"?>
<Properties xmlns="http://schemas.openxmlformats.org/officeDocument/2006/extended-properties" xmlns:vt="http://schemas.openxmlformats.org/officeDocument/2006/docPropsVTypes">
  <TotalTime>3752</TotalTime>
  <Words>2045</Words>
  <Application>Microsoft Office PowerPoint</Application>
  <PresentationFormat>Breedbeeld</PresentationFormat>
  <Paragraphs>268</Paragraphs>
  <Slides>43</Slides>
  <Notes>0</Notes>
  <HiddenSlides>4</HiddenSlides>
  <MMClips>0</MMClips>
  <ScaleCrop>false</ScaleCrop>
  <HeadingPairs>
    <vt:vector size="6" baseType="variant">
      <vt:variant>
        <vt:lpstr>Gebruikte lettertypen</vt:lpstr>
      </vt:variant>
      <vt:variant>
        <vt:i4>6</vt:i4>
      </vt:variant>
      <vt:variant>
        <vt:lpstr>Thema</vt:lpstr>
      </vt:variant>
      <vt:variant>
        <vt:i4>2</vt:i4>
      </vt:variant>
      <vt:variant>
        <vt:lpstr>Diatitels</vt:lpstr>
      </vt:variant>
      <vt:variant>
        <vt:i4>43</vt:i4>
      </vt:variant>
    </vt:vector>
  </HeadingPairs>
  <TitlesOfParts>
    <vt:vector size="51" baseType="lpstr">
      <vt:lpstr>Arial</vt:lpstr>
      <vt:lpstr>Arial Black</vt:lpstr>
      <vt:lpstr>Calibri</vt:lpstr>
      <vt:lpstr>Cambria</vt:lpstr>
      <vt:lpstr>Symbol</vt:lpstr>
      <vt:lpstr>Tahoma</vt:lpstr>
      <vt:lpstr>Office-thema</vt:lpstr>
      <vt:lpstr>1_Office-thema</vt:lpstr>
      <vt:lpstr> Handreiking Duurzame Toegankelijkheid in de informatieketens van de Omgevingswet  </vt:lpstr>
      <vt:lpstr>Inhoud</vt:lpstr>
      <vt:lpstr>Omgevingswet komt eraan - maar hoe zit het met informatiebeheer? </vt:lpstr>
      <vt:lpstr>Omgevingswet komt eraan - maar hoe zit het met informatiebeheer? </vt:lpstr>
      <vt:lpstr>De ketenprocessen waaraan we duurzame toegankelijkheid verbinden </vt:lpstr>
      <vt:lpstr>Waar raakt dit bijvoorbeeld aan ketenprocessen?</vt:lpstr>
      <vt:lpstr>Handreiking en checklist: ontwerp-indeling en ‘archiving by design’</vt:lpstr>
      <vt:lpstr>‘Wat moet ik geregeld hebben?’ o.b.v. VNG-checklist Informatievoorziening  </vt:lpstr>
      <vt:lpstr>‘Wat moet ik geregeld hebben?’</vt:lpstr>
      <vt:lpstr>Voorbeeld checklist voor interbestuurlijke standaarden</vt:lpstr>
      <vt:lpstr>PowerPoint-presentatie</vt:lpstr>
      <vt:lpstr>Achtergrond van de Handreiking</vt:lpstr>
      <vt:lpstr>PowerPoint-presentatie</vt:lpstr>
      <vt:lpstr>Aanpak voor de Handreiking, huidige planning en corona-maatregelen</vt:lpstr>
      <vt:lpstr>PowerPoint-presentatie</vt:lpstr>
      <vt:lpstr>Kaderstellend binnen DSO: waarom, wat, hoe, waarmee?</vt:lpstr>
      <vt:lpstr>De Visie 2024 - Uitgangspunten </vt:lpstr>
      <vt:lpstr>PowerPoint-presentatie</vt:lpstr>
      <vt:lpstr>Globaal Content Raamwerk DSO (GCR, versie 1.0)</vt:lpstr>
      <vt:lpstr>UIVO-I / PIKO: Informatiebeheer en bedrijfsprocessen, I-ZTC en PDC</vt:lpstr>
      <vt:lpstr>UIVO-I / PIKO: Bedrijfsprocessen en zaaktypen</vt:lpstr>
      <vt:lpstr>Inrichting informatiebeheer in bedrijfsprocessen: voorbeeld GEMMA</vt:lpstr>
      <vt:lpstr>Inrichting  informatiebeheer, voorbeeld Werkende  Processen</vt:lpstr>
      <vt:lpstr>Inrichting bewaartermijnen met zaaktypen (ImZTC / selectielijst)</vt:lpstr>
      <vt:lpstr>PowerPoint-presentatie</vt:lpstr>
      <vt:lpstr>Metagegevens – API’s, standaarden en toepassingen  </vt:lpstr>
      <vt:lpstr>Achterliggende vraag: de ‘mapping’ op metadata-standaard MDTO (NA/VNG/BZK)</vt:lpstr>
      <vt:lpstr>Samenwerkvoorziening en -functionaliteit, informatiebeheer en metadata</vt:lpstr>
      <vt:lpstr>Tijdreizen en relatie met duurzame toegankelijkheid</vt:lpstr>
      <vt:lpstr>PowerPoint-presentatie</vt:lpstr>
      <vt:lpstr>Tijdreizen: uitgangspunten en verhouding Log/Audittrail</vt:lpstr>
      <vt:lpstr>Software-requirements en informatiebeheer / duurzame toegankelijkheid</vt:lpstr>
      <vt:lpstr>Voorbeeld requirements VTH: VTH097 en VTH098 (beide ‘must haves’) </vt:lpstr>
      <vt:lpstr>PowerPoint-presentatie</vt:lpstr>
      <vt:lpstr>“Wat verandert dit nou aan onze verantwoordelijkheden?” (voorbeeldplaatje provincies)</vt:lpstr>
      <vt:lpstr>Wie is bevoegd voor wat? En wordt dus ook verantwoordelijk?</vt:lpstr>
      <vt:lpstr>Wie is bevoegd voor wat? Gevolgen van ‘magneetactiviteiten’</vt:lpstr>
      <vt:lpstr>Globaal Content Raamwerk 1.0, Bijlage F</vt:lpstr>
      <vt:lpstr>Maar ook in het DSO: ‘Behandeldienstconfiguraties’ en mandaatregelingen</vt:lpstr>
      <vt:lpstr>Vraagstukken gerelateerd aan VTH: Wet kwaliteitsborging voor het bouwen</vt:lpstr>
      <vt:lpstr>Nieuw proces en informatieobject: wat te doen met Toepasbare Regels?</vt:lpstr>
      <vt:lpstr>Warme overdracht bodemtaken en BRO</vt:lpstr>
      <vt:lpstr>Wat is altijd nog welkom?</vt:lpstr>
    </vt:vector>
  </TitlesOfParts>
  <Company>Funcke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Funcke</dc:creator>
  <cp:lastModifiedBy>Joost van Koutrik</cp:lastModifiedBy>
  <cp:revision>296</cp:revision>
  <dcterms:created xsi:type="dcterms:W3CDTF">2015-04-20T15:13:32Z</dcterms:created>
  <dcterms:modified xsi:type="dcterms:W3CDTF">2021-03-09T11:35:30Z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0x010100A3E8B87B35426842948BBE07B397EF0A</vt:lpwstr>
  </property>
  <property fmtid="{D5CDD505-2E9C-101B-9397-08002B2CF9AE}" pid="3" name="_dlc_DocIdItemGuid">
    <vt:lpwstr>c06c118e-362c-4019-affd-f1825e0b6240</vt:lpwstr>
  </property>
</Properties>
</file>