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20.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286" r:id="rId2"/>
  </p:sldMasterIdLst>
  <p:notesMasterIdLst>
    <p:notesMasterId r:id="rId46"/>
  </p:notesMasterIdLst>
  <p:handoutMasterIdLst>
    <p:handoutMasterId r:id="rId47"/>
  </p:handoutMasterIdLst>
  <p:sldIdLst>
    <p:sldId id="258" r:id="rId3"/>
    <p:sldId id="437" r:id="rId4"/>
    <p:sldId id="452" r:id="rId5"/>
    <p:sldId id="465" r:id="rId6"/>
    <p:sldId id="422" r:id="rId7"/>
    <p:sldId id="448" r:id="rId8"/>
    <p:sldId id="434" r:id="rId9"/>
    <p:sldId id="433" r:id="rId10"/>
    <p:sldId id="453" r:id="rId11"/>
    <p:sldId id="443" r:id="rId12"/>
    <p:sldId id="459" r:id="rId13"/>
    <p:sldId id="413" r:id="rId14"/>
    <p:sldId id="317" r:id="rId15"/>
    <p:sldId id="430" r:id="rId16"/>
    <p:sldId id="460" r:id="rId17"/>
    <p:sldId id="410" r:id="rId18"/>
    <p:sldId id="324" r:id="rId19"/>
    <p:sldId id="290" r:id="rId20"/>
    <p:sldId id="421" r:id="rId21"/>
    <p:sldId id="419" r:id="rId22"/>
    <p:sldId id="462" r:id="rId23"/>
    <p:sldId id="463" r:id="rId24"/>
    <p:sldId id="466" r:id="rId25"/>
    <p:sldId id="464" r:id="rId26"/>
    <p:sldId id="429" r:id="rId27"/>
    <p:sldId id="435" r:id="rId28"/>
    <p:sldId id="444" r:id="rId29"/>
    <p:sldId id="456" r:id="rId30"/>
    <p:sldId id="291" r:id="rId31"/>
    <p:sldId id="314" r:id="rId32"/>
    <p:sldId id="319" r:id="rId33"/>
    <p:sldId id="431" r:id="rId34"/>
    <p:sldId id="432" r:id="rId35"/>
    <p:sldId id="461" r:id="rId36"/>
    <p:sldId id="416" r:id="rId37"/>
    <p:sldId id="427" r:id="rId38"/>
    <p:sldId id="454" r:id="rId39"/>
    <p:sldId id="423" r:id="rId40"/>
    <p:sldId id="428" r:id="rId41"/>
    <p:sldId id="457" r:id="rId42"/>
    <p:sldId id="467" r:id="rId43"/>
    <p:sldId id="458" r:id="rId44"/>
    <p:sldId id="455" r:id="rId45"/>
  </p:sldIdLst>
  <p:sldSz cx="12192000" cy="6858000"/>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van Koutrik" initials="JvK" lastIdx="1" clrIdx="0">
    <p:extLst>
      <p:ext uri="{19B8F6BF-5375-455C-9EA6-DF929625EA0E}">
        <p15:presenceInfo xmlns:p15="http://schemas.microsoft.com/office/powerpoint/2012/main" userId="S::j.vankoutrik@hetutrechtsarchief.nl::4d5b4bea-b40d-4dd8-9835-73f4dca1c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11E2D"/>
    <a:srgbClr val="FBEFEF"/>
    <a:srgbClr val="94949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9714F-9AC9-42C4-A620-34C79663991D}" v="42" dt="2021-03-09T11:35:26.1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47"/>
  </p:normalViewPr>
  <p:slideViewPr>
    <p:cSldViewPr snapToGrid="0" snapToObjects="1">
      <p:cViewPr varScale="1">
        <p:scale>
          <a:sx n="108" d="100"/>
          <a:sy n="108" d="100"/>
        </p:scale>
        <p:origin x="72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9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8" Type="http://schemas.openxmlformats.org/officeDocument/2006/relationships/customXml" Target="../customXml/item4.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st van Koutrik" userId="4d5b4bea-b40d-4dd8-9835-73f4dca1c2d1" providerId="ADAL" clId="{C759714F-9AC9-42C4-A620-34C79663991D}"/>
    <pc:docChg chg="modSld">
      <pc:chgData name="Joost van Koutrik" userId="4d5b4bea-b40d-4dd8-9835-73f4dca1c2d1" providerId="ADAL" clId="{C759714F-9AC9-42C4-A620-34C79663991D}" dt="2021-03-09T11:35:26.145" v="61" actId="20577"/>
      <pc:docMkLst>
        <pc:docMk/>
      </pc:docMkLst>
      <pc:sldChg chg="modAnim">
        <pc:chgData name="Joost van Koutrik" userId="4d5b4bea-b40d-4dd8-9835-73f4dca1c2d1" providerId="ADAL" clId="{C759714F-9AC9-42C4-A620-34C79663991D}" dt="2021-03-09T11:26:19.427" v="20"/>
        <pc:sldMkLst>
          <pc:docMk/>
          <pc:sldMk cId="0" sldId="434"/>
        </pc:sldMkLst>
      </pc:sldChg>
      <pc:sldChg chg="addSp modSp modAnim">
        <pc:chgData name="Joost van Koutrik" userId="4d5b4bea-b40d-4dd8-9835-73f4dca1c2d1" providerId="ADAL" clId="{C759714F-9AC9-42C4-A620-34C79663991D}" dt="2021-03-09T11:30:43.663" v="21"/>
        <pc:sldMkLst>
          <pc:docMk/>
          <pc:sldMk cId="0" sldId="444"/>
        </pc:sldMkLst>
        <pc:spChg chg="add mod">
          <ac:chgData name="Joost van Koutrik" userId="4d5b4bea-b40d-4dd8-9835-73f4dca1c2d1" providerId="ADAL" clId="{C759714F-9AC9-42C4-A620-34C79663991D}" dt="2021-03-09T10:22:38.929" v="11" actId="1036"/>
          <ac:spMkLst>
            <pc:docMk/>
            <pc:sldMk cId="0" sldId="444"/>
            <ac:spMk id="5" creationId="{5928E24F-B936-4478-9F1C-B4EA66AFA9DD}"/>
          </ac:spMkLst>
        </pc:spChg>
      </pc:sldChg>
      <pc:sldChg chg="modSp">
        <pc:chgData name="Joost van Koutrik" userId="4d5b4bea-b40d-4dd8-9835-73f4dca1c2d1" providerId="ADAL" clId="{C759714F-9AC9-42C4-A620-34C79663991D}" dt="2021-03-09T09:54:18.519" v="0" actId="20577"/>
        <pc:sldMkLst>
          <pc:docMk/>
          <pc:sldMk cId="2899687953" sldId="452"/>
        </pc:sldMkLst>
        <pc:spChg chg="mod">
          <ac:chgData name="Joost van Koutrik" userId="4d5b4bea-b40d-4dd8-9835-73f4dca1c2d1" providerId="ADAL" clId="{C759714F-9AC9-42C4-A620-34C79663991D}" dt="2021-03-09T09:54:18.519" v="0" actId="20577"/>
          <ac:spMkLst>
            <pc:docMk/>
            <pc:sldMk cId="2899687953" sldId="452"/>
            <ac:spMk id="29699" creationId="{98B71602-CA61-493C-AFE6-CCD64A98C4E8}"/>
          </ac:spMkLst>
        </pc:spChg>
      </pc:sldChg>
      <pc:sldChg chg="modSp mod">
        <pc:chgData name="Joost van Koutrik" userId="4d5b4bea-b40d-4dd8-9835-73f4dca1c2d1" providerId="ADAL" clId="{C759714F-9AC9-42C4-A620-34C79663991D}" dt="2021-03-09T11:31:11.442" v="41" actId="20577"/>
        <pc:sldMkLst>
          <pc:docMk/>
          <pc:sldMk cId="3187083279" sldId="456"/>
        </pc:sldMkLst>
        <pc:spChg chg="mod">
          <ac:chgData name="Joost van Koutrik" userId="4d5b4bea-b40d-4dd8-9835-73f4dca1c2d1" providerId="ADAL" clId="{C759714F-9AC9-42C4-A620-34C79663991D}" dt="2021-03-09T11:31:11.442" v="41" actId="20577"/>
          <ac:spMkLst>
            <pc:docMk/>
            <pc:sldMk cId="3187083279" sldId="456"/>
            <ac:spMk id="69634" creationId="{237E8A44-89BA-4AFB-86C6-C7B3D081FEAC}"/>
          </ac:spMkLst>
        </pc:spChg>
      </pc:sldChg>
      <pc:sldChg chg="modSp">
        <pc:chgData name="Joost van Koutrik" userId="4d5b4bea-b40d-4dd8-9835-73f4dca1c2d1" providerId="ADAL" clId="{C759714F-9AC9-42C4-A620-34C79663991D}" dt="2021-03-09T11:34:53.683" v="44" actId="2711"/>
        <pc:sldMkLst>
          <pc:docMk/>
          <pc:sldMk cId="911548085" sldId="458"/>
        </pc:sldMkLst>
        <pc:spChg chg="mod">
          <ac:chgData name="Joost van Koutrik" userId="4d5b4bea-b40d-4dd8-9835-73f4dca1c2d1" providerId="ADAL" clId="{C759714F-9AC9-42C4-A620-34C79663991D}" dt="2021-03-09T11:34:53.683" v="44" actId="2711"/>
          <ac:spMkLst>
            <pc:docMk/>
            <pc:sldMk cId="911548085" sldId="458"/>
            <ac:spMk id="69635" creationId="{B713B058-B5D9-4D81-B042-5D39FF744B1F}"/>
          </ac:spMkLst>
        </pc:spChg>
      </pc:sldChg>
      <pc:sldChg chg="modSp">
        <pc:chgData name="Joost van Koutrik" userId="4d5b4bea-b40d-4dd8-9835-73f4dca1c2d1" providerId="ADAL" clId="{C759714F-9AC9-42C4-A620-34C79663991D}" dt="2021-03-09T10:44:36.798" v="19" actId="20577"/>
        <pc:sldMkLst>
          <pc:docMk/>
          <pc:sldMk cId="99943348" sldId="465"/>
        </pc:sldMkLst>
        <pc:spChg chg="mod">
          <ac:chgData name="Joost van Koutrik" userId="4d5b4bea-b40d-4dd8-9835-73f4dca1c2d1" providerId="ADAL" clId="{C759714F-9AC9-42C4-A620-34C79663991D}" dt="2021-03-09T10:44:36.798" v="19" actId="20577"/>
          <ac:spMkLst>
            <pc:docMk/>
            <pc:sldMk cId="99943348" sldId="465"/>
            <ac:spMk id="29699" creationId="{98B71602-CA61-493C-AFE6-CCD64A98C4E8}"/>
          </ac:spMkLst>
        </pc:spChg>
      </pc:sldChg>
      <pc:sldChg chg="modSp">
        <pc:chgData name="Joost van Koutrik" userId="4d5b4bea-b40d-4dd8-9835-73f4dca1c2d1" providerId="ADAL" clId="{C759714F-9AC9-42C4-A620-34C79663991D}" dt="2021-03-09T11:35:26.145" v="61" actId="20577"/>
        <pc:sldMkLst>
          <pc:docMk/>
          <pc:sldMk cId="1462173223" sldId="467"/>
        </pc:sldMkLst>
        <pc:spChg chg="mod">
          <ac:chgData name="Joost van Koutrik" userId="4d5b4bea-b40d-4dd8-9835-73f4dca1c2d1" providerId="ADAL" clId="{C759714F-9AC9-42C4-A620-34C79663991D}" dt="2021-03-09T11:35:26.145" v="61" actId="20577"/>
          <ac:spMkLst>
            <pc:docMk/>
            <pc:sldMk cId="1462173223" sldId="467"/>
            <ac:spMk id="9" creationId="{8C3C9736-AA34-4540-8ADF-C8365159F6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4BBB64-99C9-4A00-8AA3-A4F3546742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6AA1307E-3C09-40ED-93B0-419729835C8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E6A994B8-3678-403D-BE28-C1A68810353D}" type="datetime1">
              <a:rPr lang="nl-NL" altLang="nl-NL"/>
              <a:pPr>
                <a:defRPr/>
              </a:pPr>
              <a:t>9-3-2021</a:t>
            </a:fld>
            <a:endParaRPr lang="nl-NL" altLang="nl-NL"/>
          </a:p>
        </p:txBody>
      </p:sp>
      <p:sp>
        <p:nvSpPr>
          <p:cNvPr id="4" name="Tijdelijke aanduiding voor voettekst 3">
            <a:extLst>
              <a:ext uri="{FF2B5EF4-FFF2-40B4-BE49-F238E27FC236}">
                <a16:creationId xmlns:a16="http://schemas.microsoft.com/office/drawing/2014/main" id="{E7621EEE-C6BD-4ED0-8ADD-5378B6FDFD7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5" name="Tijdelijke aanduiding voor dianummer 4">
            <a:extLst>
              <a:ext uri="{FF2B5EF4-FFF2-40B4-BE49-F238E27FC236}">
                <a16:creationId xmlns:a16="http://schemas.microsoft.com/office/drawing/2014/main" id="{363EDF3A-0637-4660-AEBD-39AEB4E4BD6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7AE263-D241-460F-BBF5-5078AD1D8AF4}"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EFF2271-3DC2-4D95-A793-9B6D85144E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B6F4EC44-A827-4F15-B6B9-F4D5C2BFDD4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D0A7946F-1B80-41EA-AA13-7A6A0DB3C135}" type="datetime1">
              <a:rPr lang="nl-NL" altLang="nl-NL"/>
              <a:pPr>
                <a:defRPr/>
              </a:pPr>
              <a:t>9-3-2021</a:t>
            </a:fld>
            <a:endParaRPr lang="nl-NL" altLang="nl-NL"/>
          </a:p>
        </p:txBody>
      </p:sp>
      <p:sp>
        <p:nvSpPr>
          <p:cNvPr id="4" name="Tijdelijke aanduiding voor dia-afbeelding 3">
            <a:extLst>
              <a:ext uri="{FF2B5EF4-FFF2-40B4-BE49-F238E27FC236}">
                <a16:creationId xmlns:a16="http://schemas.microsoft.com/office/drawing/2014/main" id="{EA4BCDF9-4497-49FD-8347-29F3A0443C5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B52386F-7346-485F-A835-472FF03350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68E02752-613F-4987-9523-8DEBBF6D9C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7A3A5F06-26F7-4E77-B445-5E0AAE63F19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20AEF7-90F7-4617-8342-2A5E7904F037}"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3B17B4A9-BA73-47E6-905B-FFAD03B75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93CE86A-0528-4A6A-B914-51973C0B47B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A7A6C3CA-1D8A-497F-97EE-F8BB2A6B0772}"/>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11C5DBF3-3E50-40FD-A90E-46C683D74CF4}"/>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205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37311C9B-337A-4706-9D3A-39303AF356B1}"/>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ACEE562E-78E7-4328-AF78-86DBEA2DD263}"/>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8C44EB77-24A1-496E-BCD5-A3019C1B6867}"/>
              </a:ext>
            </a:extLst>
          </p:cNvPr>
          <p:cNvSpPr>
            <a:spLocks noGrp="1"/>
          </p:cNvSpPr>
          <p:nvPr>
            <p:ph type="sldNum" sz="quarter" idx="12"/>
          </p:nvPr>
        </p:nvSpPr>
        <p:spPr/>
        <p:txBody>
          <a:bodyPr/>
          <a:lstStyle>
            <a:lvl1pPr>
              <a:defRPr/>
            </a:lvl1pPr>
          </a:lstStyle>
          <a:p>
            <a:pPr>
              <a:defRPr/>
            </a:pPr>
            <a:fld id="{1CFE00F9-4094-4369-9DBF-02DE0AB962ED}" type="slidenum">
              <a:rPr lang="nl-NL" altLang="nl-NL"/>
              <a:pPr>
                <a:defRPr/>
              </a:pPr>
              <a:t>‹nr.›</a:t>
            </a:fld>
            <a:endParaRPr lang="nl-NL" altLang="nl-NL"/>
          </a:p>
        </p:txBody>
      </p:sp>
    </p:spTree>
    <p:extLst>
      <p:ext uri="{BB962C8B-B14F-4D97-AF65-F5344CB8AC3E}">
        <p14:creationId xmlns:p14="http://schemas.microsoft.com/office/powerpoint/2010/main" val="209172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2C3F6AE3-08AD-4D42-9C18-1E678DB4879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7F27B48-2597-478A-8187-E77F8C19CB3F}"/>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C7EF58C4-A572-4AF7-9EF3-4AB00C508F94}"/>
              </a:ext>
            </a:extLst>
          </p:cNvPr>
          <p:cNvSpPr>
            <a:spLocks noGrp="1"/>
          </p:cNvSpPr>
          <p:nvPr>
            <p:ph type="sldNum" sz="quarter" idx="12"/>
          </p:nvPr>
        </p:nvSpPr>
        <p:spPr/>
        <p:txBody>
          <a:bodyPr/>
          <a:lstStyle>
            <a:lvl1pPr>
              <a:defRPr/>
            </a:lvl1pPr>
          </a:lstStyle>
          <a:p>
            <a:pPr>
              <a:defRPr/>
            </a:pPr>
            <a:fld id="{6A5F5593-E4BD-43F7-8627-58C0B6758C70}" type="slidenum">
              <a:rPr lang="nl-NL" altLang="nl-NL"/>
              <a:pPr>
                <a:defRPr/>
              </a:pPr>
              <a:t>‹nr.›</a:t>
            </a:fld>
            <a:endParaRPr lang="nl-NL" altLang="nl-NL"/>
          </a:p>
        </p:txBody>
      </p:sp>
    </p:spTree>
    <p:extLst>
      <p:ext uri="{BB962C8B-B14F-4D97-AF65-F5344CB8AC3E}">
        <p14:creationId xmlns:p14="http://schemas.microsoft.com/office/powerpoint/2010/main" val="38840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B16DA5FB-F673-460D-8A03-8CF6A9DA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6803EC6-C741-4575-BB23-86C114A3F4F6}"/>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37C700F4-6579-4788-8E73-4C8E03019A95}"/>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3438A714-46FB-497C-A5E2-CEF9C9C30066}"/>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50532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DF32A30B-30BE-4FBF-9AF8-7ACF0DFDFF55}"/>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DB02D22F-6FBC-4D9F-8CF5-C833181C025F}"/>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61CDD0C-3F35-465F-B7E0-29CB25989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403A121-D8BC-46D7-AF63-D332E55D6C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1EC768D0-95FF-420B-896F-C39A114D9C71}"/>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295A3D12-62A3-461D-BC62-3C77710D2DDF}"/>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5B022D11-DF5D-449C-AEDD-C23F59709FB9}"/>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75010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A043C4C5-6260-41C5-BADC-07B1C1C88D55}"/>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EBC30C66-C381-44D5-9227-0441E370C95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E0C0CFD-5142-44AE-A229-0A5C52307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40394535-57A5-4EB8-BD15-26BD669850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29455AAB-AAD5-448D-91F5-983B4507E896}"/>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8FB01F41-F2D6-47F4-93CA-CAB68D27B5FD}"/>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42374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AA455C9-061C-4B03-96C9-81A606C30279}"/>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4EFBE6BD-7D31-4ACC-9367-FC139446D6F0}"/>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1614334-F9F4-49B2-895E-8E7AC727D2A0}"/>
              </a:ext>
            </a:extLst>
          </p:cNvPr>
          <p:cNvSpPr>
            <a:spLocks noGrp="1"/>
          </p:cNvSpPr>
          <p:nvPr>
            <p:ph type="sldNum" sz="quarter" idx="12"/>
          </p:nvPr>
        </p:nvSpPr>
        <p:spPr/>
        <p:txBody>
          <a:bodyPr/>
          <a:lstStyle>
            <a:lvl1pPr>
              <a:defRPr/>
            </a:lvl1pPr>
          </a:lstStyle>
          <a:p>
            <a:pPr>
              <a:defRPr/>
            </a:pPr>
            <a:fld id="{1B44CCF4-F206-4ED8-9ACD-5ED72CDEC5D6}" type="slidenum">
              <a:rPr lang="nl-NL" altLang="nl-NL"/>
              <a:pPr>
                <a:defRPr/>
              </a:pPr>
              <a:t>‹nr.›</a:t>
            </a:fld>
            <a:endParaRPr lang="nl-NL" altLang="nl-NL"/>
          </a:p>
        </p:txBody>
      </p:sp>
    </p:spTree>
    <p:extLst>
      <p:ext uri="{BB962C8B-B14F-4D97-AF65-F5344CB8AC3E}">
        <p14:creationId xmlns:p14="http://schemas.microsoft.com/office/powerpoint/2010/main" val="155833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D726BF00-6DB7-4F69-B5E6-217E8CAA47B3}"/>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67B754C-2489-4FE3-95C4-1622F767EC13}"/>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99AEEDF4-4940-42A3-81E0-94A87EBEE08B}"/>
              </a:ext>
            </a:extLst>
          </p:cNvPr>
          <p:cNvSpPr>
            <a:spLocks noGrp="1"/>
          </p:cNvSpPr>
          <p:nvPr>
            <p:ph type="sldNum" sz="quarter" idx="12"/>
          </p:nvPr>
        </p:nvSpPr>
        <p:spPr/>
        <p:txBody>
          <a:bodyPr/>
          <a:lstStyle>
            <a:lvl1pPr>
              <a:defRPr/>
            </a:lvl1pPr>
          </a:lstStyle>
          <a:p>
            <a:pPr>
              <a:defRPr/>
            </a:pPr>
            <a:fld id="{F5DAB4C6-A202-4395-A9A6-DD7DB7B64B00}" type="slidenum">
              <a:rPr lang="nl-NL" altLang="nl-NL"/>
              <a:pPr>
                <a:defRPr/>
              </a:pPr>
              <a:t>‹nr.›</a:t>
            </a:fld>
            <a:endParaRPr lang="nl-NL" altLang="nl-NL"/>
          </a:p>
        </p:txBody>
      </p:sp>
    </p:spTree>
    <p:extLst>
      <p:ext uri="{BB962C8B-B14F-4D97-AF65-F5344CB8AC3E}">
        <p14:creationId xmlns:p14="http://schemas.microsoft.com/office/powerpoint/2010/main" val="44748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1047C50E-5E40-40F3-8905-955335EF9E0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6D62A9BC-BD47-4A78-A69A-3CAB735302BC}"/>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EE967B9E-5E43-4404-8171-3C7C76FDC255}"/>
              </a:ext>
            </a:extLst>
          </p:cNvPr>
          <p:cNvSpPr>
            <a:spLocks noGrp="1"/>
          </p:cNvSpPr>
          <p:nvPr>
            <p:ph type="sldNum" sz="quarter" idx="12"/>
          </p:nvPr>
        </p:nvSpPr>
        <p:spPr/>
        <p:txBody>
          <a:bodyPr/>
          <a:lstStyle>
            <a:lvl1pPr>
              <a:defRPr/>
            </a:lvl1pPr>
          </a:lstStyle>
          <a:p>
            <a:pPr>
              <a:defRPr/>
            </a:pPr>
            <a:fld id="{AC8FF5D9-BCE9-4145-9385-8A41C220FCFD}" type="slidenum">
              <a:rPr lang="nl-NL" altLang="nl-NL"/>
              <a:pPr>
                <a:defRPr/>
              </a:pPr>
              <a:t>‹nr.›</a:t>
            </a:fld>
            <a:endParaRPr lang="nl-NL" altLang="nl-NL"/>
          </a:p>
        </p:txBody>
      </p:sp>
    </p:spTree>
    <p:extLst>
      <p:ext uri="{BB962C8B-B14F-4D97-AF65-F5344CB8AC3E}">
        <p14:creationId xmlns:p14="http://schemas.microsoft.com/office/powerpoint/2010/main" val="327406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4895F45-9C27-4F11-9D07-A702586283A2}"/>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0E27A766-EE68-4934-A8E2-7385CABBAA1C}"/>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6AFDCDE1-CBA2-4BD1-A66F-5BE98171A4A5}"/>
              </a:ext>
            </a:extLst>
          </p:cNvPr>
          <p:cNvSpPr>
            <a:spLocks noGrp="1"/>
          </p:cNvSpPr>
          <p:nvPr>
            <p:ph type="sldNum" sz="quarter" idx="12"/>
          </p:nvPr>
        </p:nvSpPr>
        <p:spPr/>
        <p:txBody>
          <a:bodyPr/>
          <a:lstStyle>
            <a:lvl1pPr>
              <a:defRPr/>
            </a:lvl1pPr>
          </a:lstStyle>
          <a:p>
            <a:pPr>
              <a:defRPr/>
            </a:pPr>
            <a:fld id="{BB6089D0-636E-4F9E-8B9D-2271C6A37B69}" type="slidenum">
              <a:rPr lang="nl-NL" altLang="nl-NL"/>
              <a:pPr>
                <a:defRPr/>
              </a:pPr>
              <a:t>‹nr.›</a:t>
            </a:fld>
            <a:endParaRPr lang="nl-NL" altLang="nl-NL"/>
          </a:p>
        </p:txBody>
      </p:sp>
    </p:spTree>
    <p:extLst>
      <p:ext uri="{BB962C8B-B14F-4D97-AF65-F5344CB8AC3E}">
        <p14:creationId xmlns:p14="http://schemas.microsoft.com/office/powerpoint/2010/main" val="5890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3B34DF3E-787D-4A73-A7EF-35E1BBDBDA3D}"/>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D8C92E01-D884-4F1D-9A1E-83803FA71AC0}"/>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329AFE43-7641-47AD-9A9A-A57192164EBD}"/>
              </a:ext>
            </a:extLst>
          </p:cNvPr>
          <p:cNvSpPr>
            <a:spLocks noGrp="1"/>
          </p:cNvSpPr>
          <p:nvPr>
            <p:ph type="sldNum" sz="quarter" idx="12"/>
          </p:nvPr>
        </p:nvSpPr>
        <p:spPr/>
        <p:txBody>
          <a:bodyPr/>
          <a:lstStyle>
            <a:lvl1pPr>
              <a:defRPr/>
            </a:lvl1pPr>
          </a:lstStyle>
          <a:p>
            <a:pPr>
              <a:defRPr/>
            </a:pPr>
            <a:fld id="{6DCCAC72-F3F8-4EF5-9CAB-E60745DE3972}" type="slidenum">
              <a:rPr lang="nl-NL" altLang="nl-NL"/>
              <a:pPr>
                <a:defRPr/>
              </a:pPr>
              <a:t>‹nr.›</a:t>
            </a:fld>
            <a:endParaRPr lang="nl-NL" altLang="nl-NL"/>
          </a:p>
        </p:txBody>
      </p:sp>
    </p:spTree>
    <p:extLst>
      <p:ext uri="{BB962C8B-B14F-4D97-AF65-F5344CB8AC3E}">
        <p14:creationId xmlns:p14="http://schemas.microsoft.com/office/powerpoint/2010/main" val="10866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0480AA5-73EB-4848-B784-72914172EC07}"/>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69CBB351-B76D-41B1-8C41-8FC59CAC24B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F14B9210-00FB-40C1-B232-EEA20BF95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920928A-80E1-4DFA-90EE-877B1CD6CFA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C7D6E2D-7204-414C-BE64-6D22494E20A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186B9B13-8250-4652-8B98-09644017D75A}"/>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03B82141-587E-4711-871D-67B31E69C5D1}"/>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07146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723489D-1A58-425C-A328-685D33E75A56}"/>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D91CA343-28B5-49BE-B39A-D24D22532314}"/>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232610D0-9896-4A03-BD8C-DECC0162B3B3}"/>
              </a:ext>
            </a:extLst>
          </p:cNvPr>
          <p:cNvSpPr>
            <a:spLocks noGrp="1"/>
          </p:cNvSpPr>
          <p:nvPr>
            <p:ph type="sldNum" sz="quarter" idx="12"/>
          </p:nvPr>
        </p:nvSpPr>
        <p:spPr/>
        <p:txBody>
          <a:bodyPr/>
          <a:lstStyle>
            <a:lvl1pPr>
              <a:defRPr/>
            </a:lvl1pPr>
          </a:lstStyle>
          <a:p>
            <a:pPr>
              <a:defRPr/>
            </a:pPr>
            <a:fld id="{C270B2BD-B511-4F37-8EEF-6C9C03F5E3D6}" type="slidenum">
              <a:rPr lang="nl-NL" altLang="nl-NL"/>
              <a:pPr>
                <a:defRPr/>
              </a:pPr>
              <a:t>‹nr.›</a:t>
            </a:fld>
            <a:endParaRPr lang="nl-NL" altLang="nl-NL"/>
          </a:p>
        </p:txBody>
      </p:sp>
    </p:spTree>
    <p:extLst>
      <p:ext uri="{BB962C8B-B14F-4D97-AF65-F5344CB8AC3E}">
        <p14:creationId xmlns:p14="http://schemas.microsoft.com/office/powerpoint/2010/main" val="136731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59873B8C-02F1-43E5-9054-6DC862525793}"/>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86D81E1-18ED-4A31-84E2-88010DF7808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54C20584-B8CF-471B-BEEA-C1F443D5CF68}"/>
              </a:ext>
            </a:extLst>
          </p:cNvPr>
          <p:cNvSpPr>
            <a:spLocks noGrp="1"/>
          </p:cNvSpPr>
          <p:nvPr>
            <p:ph type="sldNum" sz="quarter" idx="12"/>
          </p:nvPr>
        </p:nvSpPr>
        <p:spPr/>
        <p:txBody>
          <a:bodyPr/>
          <a:lstStyle>
            <a:lvl1pPr>
              <a:defRPr/>
            </a:lvl1pPr>
          </a:lstStyle>
          <a:p>
            <a:pPr>
              <a:defRPr/>
            </a:pPr>
            <a:fld id="{65BF18A8-66AF-42D2-B0AF-365BD6FFC75F}" type="slidenum">
              <a:rPr lang="nl-NL" altLang="nl-NL"/>
              <a:pPr>
                <a:defRPr/>
              </a:pPr>
              <a:t>‹nr.›</a:t>
            </a:fld>
            <a:endParaRPr lang="nl-NL" altLang="nl-NL"/>
          </a:p>
        </p:txBody>
      </p:sp>
    </p:spTree>
    <p:extLst>
      <p:ext uri="{BB962C8B-B14F-4D97-AF65-F5344CB8AC3E}">
        <p14:creationId xmlns:p14="http://schemas.microsoft.com/office/powerpoint/2010/main" val="337868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040F0F7F-7AD0-486A-937D-C851675D1C34}"/>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770EF1A-BBF7-424B-AB9D-808575096BD4}"/>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28B9A3E-5D88-4EAD-8370-0D568A4CA475}"/>
              </a:ext>
            </a:extLst>
          </p:cNvPr>
          <p:cNvSpPr>
            <a:spLocks noGrp="1"/>
          </p:cNvSpPr>
          <p:nvPr>
            <p:ph type="sldNum" sz="quarter" idx="12"/>
          </p:nvPr>
        </p:nvSpPr>
        <p:spPr/>
        <p:txBody>
          <a:bodyPr/>
          <a:lstStyle>
            <a:lvl1pPr>
              <a:defRPr/>
            </a:lvl1pPr>
          </a:lstStyle>
          <a:p>
            <a:pPr>
              <a:defRPr/>
            </a:pPr>
            <a:fld id="{89662CFE-A827-475D-B725-7FE013C7C46B}" type="slidenum">
              <a:rPr lang="nl-NL" altLang="nl-NL"/>
              <a:pPr>
                <a:defRPr/>
              </a:pPr>
              <a:t>‹nr.›</a:t>
            </a:fld>
            <a:endParaRPr lang="nl-NL" altLang="nl-NL"/>
          </a:p>
        </p:txBody>
      </p:sp>
    </p:spTree>
    <p:extLst>
      <p:ext uri="{BB962C8B-B14F-4D97-AF65-F5344CB8AC3E}">
        <p14:creationId xmlns:p14="http://schemas.microsoft.com/office/powerpoint/2010/main" val="15215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56467B5D-EFC2-4F8E-A140-C02B115C5482}"/>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A3BC18E-98BF-4347-BA76-94AB598AC1A9}"/>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246A13BD-CEA3-4625-99CC-D686F1E8C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23B1BF1D-C897-41B0-A3EA-D0B7F1E3C5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B3FF6C47-5B17-48F7-8543-603E7CA7320B}"/>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A20F37A0-744B-4DD4-BD0D-02094F56801B}"/>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18407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C964EBE-929A-4497-80DB-493D7D3D5336}"/>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A43614FB-5749-4B5E-989F-2DF1DCE2109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EE1F46D9-23CF-4769-B6C2-3C9442547A8E}"/>
              </a:ext>
            </a:extLst>
          </p:cNvPr>
          <p:cNvSpPr>
            <a:spLocks noGrp="1"/>
          </p:cNvSpPr>
          <p:nvPr>
            <p:ph type="sldNum" sz="quarter" idx="12"/>
          </p:nvPr>
        </p:nvSpPr>
        <p:spPr/>
        <p:txBody>
          <a:bodyPr/>
          <a:lstStyle>
            <a:lvl1pPr>
              <a:defRPr/>
            </a:lvl1pPr>
          </a:lstStyle>
          <a:p>
            <a:pPr>
              <a:defRPr/>
            </a:pPr>
            <a:fld id="{9133A152-4D26-483B-836B-E4527279056E}" type="slidenum">
              <a:rPr lang="nl-NL" altLang="nl-NL"/>
              <a:pPr>
                <a:defRPr/>
              </a:pPr>
              <a:t>‹nr.›</a:t>
            </a:fld>
            <a:endParaRPr lang="nl-NL" altLang="nl-NL"/>
          </a:p>
        </p:txBody>
      </p:sp>
    </p:spTree>
    <p:extLst>
      <p:ext uri="{BB962C8B-B14F-4D97-AF65-F5344CB8AC3E}">
        <p14:creationId xmlns:p14="http://schemas.microsoft.com/office/powerpoint/2010/main" val="12664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8C2555AD-90BD-49AE-B740-3B2923F7E9FC}"/>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97F76A2B-AA4E-4933-A222-4176C070DBF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33D26ED-434C-4561-8BEF-EEA6B26B87C8}"/>
              </a:ext>
            </a:extLst>
          </p:cNvPr>
          <p:cNvSpPr>
            <a:spLocks noGrp="1"/>
          </p:cNvSpPr>
          <p:nvPr>
            <p:ph type="sldNum" sz="quarter" idx="12"/>
          </p:nvPr>
        </p:nvSpPr>
        <p:spPr/>
        <p:txBody>
          <a:bodyPr/>
          <a:lstStyle>
            <a:lvl1pPr>
              <a:defRPr/>
            </a:lvl1pPr>
          </a:lstStyle>
          <a:p>
            <a:pPr>
              <a:defRPr/>
            </a:pPr>
            <a:fld id="{7DFB1C35-B0F8-4F75-8B1F-51497FD229AE}" type="slidenum">
              <a:rPr lang="nl-NL" altLang="nl-NL"/>
              <a:pPr>
                <a:defRPr/>
              </a:pPr>
              <a:t>‹nr.›</a:t>
            </a:fld>
            <a:endParaRPr lang="nl-NL" altLang="nl-NL"/>
          </a:p>
        </p:txBody>
      </p:sp>
    </p:spTree>
    <p:extLst>
      <p:ext uri="{BB962C8B-B14F-4D97-AF65-F5344CB8AC3E}">
        <p14:creationId xmlns:p14="http://schemas.microsoft.com/office/powerpoint/2010/main" val="386352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D3A75141-6F52-4202-AEDF-206FDE8E4E9C}"/>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B3A549E-3229-4595-B9A1-13D3425285C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A889F1E-C61C-4084-8893-7A542E163165}"/>
              </a:ext>
            </a:extLst>
          </p:cNvPr>
          <p:cNvSpPr>
            <a:spLocks noGrp="1"/>
          </p:cNvSpPr>
          <p:nvPr>
            <p:ph type="sldNum" sz="quarter" idx="12"/>
          </p:nvPr>
        </p:nvSpPr>
        <p:spPr/>
        <p:txBody>
          <a:bodyPr/>
          <a:lstStyle>
            <a:lvl1pPr>
              <a:defRPr/>
            </a:lvl1pPr>
          </a:lstStyle>
          <a:p>
            <a:pPr>
              <a:defRPr/>
            </a:pPr>
            <a:fld id="{24133785-C3D4-4655-97DE-3F9F4488F7F6}" type="slidenum">
              <a:rPr lang="nl-NL" altLang="nl-NL"/>
              <a:pPr>
                <a:defRPr/>
              </a:pPr>
              <a:t>‹nr.›</a:t>
            </a:fld>
            <a:endParaRPr lang="nl-NL" altLang="nl-NL"/>
          </a:p>
        </p:txBody>
      </p:sp>
    </p:spTree>
    <p:extLst>
      <p:ext uri="{BB962C8B-B14F-4D97-AF65-F5344CB8AC3E}">
        <p14:creationId xmlns:p14="http://schemas.microsoft.com/office/powerpoint/2010/main" val="114489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A6831B-5924-4664-927E-371F75E93B26}"/>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972C05BC-0FF9-4DC3-8822-9603797A691D}"/>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2A13EF46-6ED0-498E-88B6-6CE35A274372}"/>
              </a:ext>
            </a:extLst>
          </p:cNvPr>
          <p:cNvSpPr>
            <a:spLocks noGrp="1"/>
          </p:cNvSpPr>
          <p:nvPr>
            <p:ph type="sldNum" sz="quarter" idx="12"/>
          </p:nvPr>
        </p:nvSpPr>
        <p:spPr/>
        <p:txBody>
          <a:bodyPr/>
          <a:lstStyle>
            <a:lvl1pPr>
              <a:defRPr/>
            </a:lvl1pPr>
          </a:lstStyle>
          <a:p>
            <a:pPr>
              <a:defRPr/>
            </a:pPr>
            <a:fld id="{A884B129-025A-4564-8C6B-3D47D622F4C9}" type="slidenum">
              <a:rPr lang="nl-NL" altLang="nl-NL"/>
              <a:pPr>
                <a:defRPr/>
              </a:pPr>
              <a:t>‹nr.›</a:t>
            </a:fld>
            <a:endParaRPr lang="nl-NL" altLang="nl-NL"/>
          </a:p>
        </p:txBody>
      </p:sp>
    </p:spTree>
    <p:extLst>
      <p:ext uri="{BB962C8B-B14F-4D97-AF65-F5344CB8AC3E}">
        <p14:creationId xmlns:p14="http://schemas.microsoft.com/office/powerpoint/2010/main" val="16530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BD5A2943-2502-4AA4-9C45-9EA4C530E7AC}"/>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5AD872AF-480D-41A5-91D1-8C09CE187DD9}"/>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AFD86E91-41DF-4258-A40B-381E7E2B109D}"/>
              </a:ext>
            </a:extLst>
          </p:cNvPr>
          <p:cNvSpPr>
            <a:spLocks noGrp="1"/>
          </p:cNvSpPr>
          <p:nvPr>
            <p:ph type="sldNum" sz="quarter" idx="12"/>
          </p:nvPr>
        </p:nvSpPr>
        <p:spPr/>
        <p:txBody>
          <a:bodyPr/>
          <a:lstStyle>
            <a:lvl1pPr>
              <a:defRPr/>
            </a:lvl1pPr>
          </a:lstStyle>
          <a:p>
            <a:pPr>
              <a:defRPr/>
            </a:pPr>
            <a:fld id="{70040E0A-5BBE-483C-A84C-6610819517EB}" type="slidenum">
              <a:rPr lang="nl-NL" altLang="nl-NL"/>
              <a:pPr>
                <a:defRPr/>
              </a:pPr>
              <a:t>‹nr.›</a:t>
            </a:fld>
            <a:endParaRPr lang="nl-NL" altLang="nl-NL"/>
          </a:p>
        </p:txBody>
      </p:sp>
    </p:spTree>
    <p:extLst>
      <p:ext uri="{BB962C8B-B14F-4D97-AF65-F5344CB8AC3E}">
        <p14:creationId xmlns:p14="http://schemas.microsoft.com/office/powerpoint/2010/main" val="270651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EB9CC7-ADB1-4619-B02D-90B9EFC83665}"/>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381667CC-A957-444D-A4F3-2FF3366B0C21}"/>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608AF5DD-D013-410B-9BF9-CF9994BA0095}"/>
              </a:ext>
            </a:extLst>
          </p:cNvPr>
          <p:cNvSpPr>
            <a:spLocks noGrp="1"/>
          </p:cNvSpPr>
          <p:nvPr>
            <p:ph type="sldNum" sz="quarter" idx="12"/>
          </p:nvPr>
        </p:nvSpPr>
        <p:spPr/>
        <p:txBody>
          <a:bodyPr/>
          <a:lstStyle>
            <a:lvl1pPr>
              <a:defRPr/>
            </a:lvl1pPr>
          </a:lstStyle>
          <a:p>
            <a:pPr>
              <a:defRPr/>
            </a:pPr>
            <a:fld id="{0FB14D37-6545-41BF-8618-77F5C498E927}" type="slidenum">
              <a:rPr lang="nl-NL" altLang="nl-NL"/>
              <a:pPr>
                <a:defRPr/>
              </a:pPr>
              <a:t>‹nr.›</a:t>
            </a:fld>
            <a:endParaRPr lang="nl-NL" altLang="nl-NL"/>
          </a:p>
        </p:txBody>
      </p:sp>
    </p:spTree>
    <p:extLst>
      <p:ext uri="{BB962C8B-B14F-4D97-AF65-F5344CB8AC3E}">
        <p14:creationId xmlns:p14="http://schemas.microsoft.com/office/powerpoint/2010/main" val="18376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EA22A0D7-DD8C-4E07-B523-96BABB038F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a:extLst>
              <a:ext uri="{FF2B5EF4-FFF2-40B4-BE49-F238E27FC236}">
                <a16:creationId xmlns:a16="http://schemas.microsoft.com/office/drawing/2014/main" id="{0DF56A86-9D41-4F69-92CF-124262F5BA5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68AEC93B-FEB8-4FC4-A4A7-FF0870AF3F4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1EA41DC-348C-4456-8C6D-46C57F0E9373}"/>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8DD664B9-4605-4788-96EB-0212F45A99A0}"/>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FEED5055-FA47-4ABD-AC60-8AE58C34C327}" type="slidenum">
              <a:rPr lang="nl-NL" altLang="nl-NL"/>
              <a:pPr>
                <a:defRPr/>
              </a:pPr>
              <a:t>‹nr.›</a:t>
            </a:fld>
            <a:endParaRPr lang="nl-NL" altLang="nl-NL"/>
          </a:p>
        </p:txBody>
      </p:sp>
      <p:pic>
        <p:nvPicPr>
          <p:cNvPr id="1031" name="Afbeelding 6">
            <a:extLst>
              <a:ext uri="{FF2B5EF4-FFF2-40B4-BE49-F238E27FC236}">
                <a16:creationId xmlns:a16="http://schemas.microsoft.com/office/drawing/2014/main" id="{5BEA8085-815A-4E16-9287-C3DD9BBA856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A59680B1-755A-4D3F-AFDA-B08D3B915D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2051" name="Tijdelijke aanduiding voor tekst 2">
            <a:extLst>
              <a:ext uri="{FF2B5EF4-FFF2-40B4-BE49-F238E27FC236}">
                <a16:creationId xmlns:a16="http://schemas.microsoft.com/office/drawing/2014/main" id="{A7F47F6C-B3E5-4A25-B4FA-736F750D295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59DB2E9F-C067-4C85-B4CD-94A905AE24D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77CB38A6-A9F9-41C1-A464-296D103133F2}"/>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04B26B4C-0EDE-4364-8C66-8939C8587C16}"/>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4B7517E5-FFC8-483F-ABA2-C38EF3B7C364}" type="slidenum">
              <a:rPr lang="nl-NL" altLang="nl-NL"/>
              <a:pPr>
                <a:defRPr/>
              </a:pPr>
              <a:t>‹nr.›</a:t>
            </a:fld>
            <a:endParaRPr lang="nl-NL" altLang="nl-NL"/>
          </a:p>
        </p:txBody>
      </p:sp>
      <p:pic>
        <p:nvPicPr>
          <p:cNvPr id="2055" name="Afbeelding 6">
            <a:extLst>
              <a:ext uri="{FF2B5EF4-FFF2-40B4-BE49-F238E27FC236}">
                <a16:creationId xmlns:a16="http://schemas.microsoft.com/office/drawing/2014/main" id="{2E427A5A-E15F-4C91-B40C-4CF93E0E567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mgevingswet.wiki/bin/view/Zaaktypecatalogi/" TargetMode="External"/><Relationship Id="rId2" Type="http://schemas.openxmlformats.org/officeDocument/2006/relationships/hyperlink" Target="https://www.gemmaonline.nl/index.php/Bedrijfsprocessen_omgevingswet" TargetMode="External"/><Relationship Id="rId1" Type="http://schemas.openxmlformats.org/officeDocument/2006/relationships/slideLayout" Target="../slideLayouts/slideLayout4.xml"/><Relationship Id="rId6" Type="http://schemas.openxmlformats.org/officeDocument/2006/relationships/hyperlink" Target="https://www.nationaalarchief.nl/archiveren/nieuws/van-tmlo-en-tp-rijk-naar-mdto" TargetMode="External"/><Relationship Id="rId5" Type="http://schemas.openxmlformats.org/officeDocument/2006/relationships/hyperlink" Target="https://aandeslagmetdeomgevingswet.nl/ontwikkelaarsportaal/api-register/" TargetMode="External"/><Relationship Id="rId4" Type="http://schemas.openxmlformats.org/officeDocument/2006/relationships/hyperlink" Target="https://omgevingswet.wiki/bin/view/Product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j.vankoutrik@hetutrechtsarchief.nl" TargetMode="External"/><Relationship Id="rId2" Type="http://schemas.openxmlformats.org/officeDocument/2006/relationships/hyperlink" Target="mailto:ben.de.jong@utrecht.nl" TargetMode="Externa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1000215" y="446950"/>
            <a:ext cx="7610475" cy="1446212"/>
          </a:xfrm>
        </p:spPr>
        <p:txBody>
          <a:bodyPr/>
          <a:lstStyle/>
          <a:p>
            <a:pPr eaLnBrk="1" hangingPunct="1"/>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Duurzame Toegankelijkheid in de informatieketens van de Omgevingswet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1000216" y="3284738"/>
            <a:ext cx="7610475" cy="2787588"/>
          </a:xfrm>
        </p:spPr>
        <p:txBody>
          <a:bodyPr>
            <a:normAutofit lnSpcReduction="10000"/>
          </a:bodyPr>
          <a:lstStyle/>
          <a:p>
            <a:pPr eaLnBrk="1" hangingPunct="1"/>
            <a:r>
              <a:rPr lang="nl-NL" altLang="nl-NL" sz="1800" dirty="0">
                <a:latin typeface="Tahoma" panose="020B0604030504040204" pitchFamily="34" charset="0"/>
                <a:ea typeface="ＭＳ Ｐゴシック" panose="020B0600070205080204" pitchFamily="34" charset="-128"/>
              </a:rPr>
              <a:t>Projectteam</a:t>
            </a:r>
            <a:endParaRPr lang="nl-NL" altLang="nl-NL" sz="18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Ben de Jong </a:t>
            </a:r>
            <a:r>
              <a:rPr lang="nl-NL" altLang="nl-NL" sz="1800" dirty="0">
                <a:latin typeface="Tahoma" panose="020B0604030504040204" pitchFamily="34" charset="0"/>
                <a:ea typeface="ＭＳ Ｐゴシック" panose="020B0600070205080204" pitchFamily="34" charset="-128"/>
              </a:rPr>
              <a:t>|</a:t>
            </a:r>
            <a:r>
              <a:rPr lang="nl-NL" altLang="nl-NL" sz="1800" dirty="0">
                <a:solidFill>
                  <a:srgbClr val="949494"/>
                </a:solidFill>
                <a:latin typeface="Tahoma" panose="020B0604030504040204" pitchFamily="34" charset="0"/>
                <a:ea typeface="ＭＳ Ｐゴシック" panose="020B0600070205080204" pitchFamily="34" charset="-128"/>
              </a:rPr>
              <a:t> adviseur informatiemanagement (zelfstandig)</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o.a. gemeente Utrecht en RUD Utrecht</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Joost van Koutrik </a:t>
            </a:r>
            <a:r>
              <a:rPr lang="nl-NL" altLang="nl-NL" sz="1800" dirty="0">
                <a:latin typeface="Tahoma" panose="020B0604030504040204" pitchFamily="34" charset="0"/>
                <a:ea typeface="ＭＳ Ｐゴシック" panose="020B0600070205080204" pitchFamily="34" charset="-128"/>
              </a:rPr>
              <a:t>|</a:t>
            </a:r>
            <a:r>
              <a:rPr lang="nl-NL" altLang="nl-NL" sz="1800" dirty="0">
                <a:solidFill>
                  <a:srgbClr val="949494"/>
                </a:solidFill>
                <a:latin typeface="Tahoma" panose="020B0604030504040204" pitchFamily="34" charset="0"/>
                <a:ea typeface="ＭＳ Ｐゴシック" panose="020B0600070205080204" pitchFamily="34" charset="-128"/>
              </a:rPr>
              <a:t> provinciearchivaris / archiefinspecteur </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Het Utrechts Archief</a:t>
            </a:r>
          </a:p>
          <a:p>
            <a:pPr eaLnBrk="1" hangingPunct="1"/>
            <a:endParaRPr lang="nl-NL" altLang="nl-NL" sz="18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800" dirty="0">
                <a:latin typeface="Tahoma" panose="020B0604030504040204" pitchFamily="34" charset="0"/>
                <a:ea typeface="ＭＳ Ｐゴシック" panose="020B0600070205080204" pitchFamily="34" charset="-128"/>
              </a:rPr>
              <a:t>Presentatie voor</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Themasessie Archiveren en DSO</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9 maart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a:extLst>
              <a:ext uri="{FF2B5EF4-FFF2-40B4-BE49-F238E27FC236}">
                <a16:creationId xmlns:a16="http://schemas.microsoft.com/office/drawing/2014/main" id="{F12FAD92-1C78-4AA0-B47E-EAFF428B1092}"/>
              </a:ext>
            </a:extLst>
          </p:cNvPr>
          <p:cNvSpPr>
            <a:spLocks noGrp="1"/>
          </p:cNvSpPr>
          <p:nvPr>
            <p:ph type="title"/>
          </p:nvPr>
        </p:nvSpPr>
        <p:spPr>
          <a:xfrm>
            <a:off x="65655" y="-64616"/>
            <a:ext cx="8229600" cy="678508"/>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 checklist voor interbestuurlijke standaarden</a:t>
            </a:r>
          </a:p>
        </p:txBody>
      </p:sp>
      <p:graphicFrame>
        <p:nvGraphicFramePr>
          <p:cNvPr id="7" name="Tijdelijke aanduiding voor inhoud 6">
            <a:extLst>
              <a:ext uri="{FF2B5EF4-FFF2-40B4-BE49-F238E27FC236}">
                <a16:creationId xmlns:a16="http://schemas.microsoft.com/office/drawing/2014/main" id="{13D551C1-D9CD-4384-A8E0-A0ECD74F752B}"/>
              </a:ext>
            </a:extLst>
          </p:cNvPr>
          <p:cNvGraphicFramePr>
            <a:graphicFrameLocks noGrp="1"/>
          </p:cNvGraphicFramePr>
          <p:nvPr>
            <p:ph idx="1"/>
            <p:extLst>
              <p:ext uri="{D42A27DB-BD31-4B8C-83A1-F6EECF244321}">
                <p14:modId xmlns:p14="http://schemas.microsoft.com/office/powerpoint/2010/main" val="3830388522"/>
              </p:ext>
            </p:extLst>
          </p:nvPr>
        </p:nvGraphicFramePr>
        <p:xfrm>
          <a:off x="1615737" y="1417638"/>
          <a:ext cx="8879228" cy="3917842"/>
        </p:xfrm>
        <a:graphic>
          <a:graphicData uri="http://schemas.openxmlformats.org/drawingml/2006/table">
            <a:tbl>
              <a:tblPr/>
              <a:tblGrid>
                <a:gridCol w="3102680">
                  <a:extLst>
                    <a:ext uri="{9D8B030D-6E8A-4147-A177-3AD203B41FA5}">
                      <a16:colId xmlns:a16="http://schemas.microsoft.com/office/drawing/2014/main" val="348287856"/>
                    </a:ext>
                  </a:extLst>
                </a:gridCol>
                <a:gridCol w="910605">
                  <a:extLst>
                    <a:ext uri="{9D8B030D-6E8A-4147-A177-3AD203B41FA5}">
                      <a16:colId xmlns:a16="http://schemas.microsoft.com/office/drawing/2014/main" val="819814283"/>
                    </a:ext>
                  </a:extLst>
                </a:gridCol>
                <a:gridCol w="548019">
                  <a:extLst>
                    <a:ext uri="{9D8B030D-6E8A-4147-A177-3AD203B41FA5}">
                      <a16:colId xmlns:a16="http://schemas.microsoft.com/office/drawing/2014/main" val="1979261658"/>
                    </a:ext>
                  </a:extLst>
                </a:gridCol>
                <a:gridCol w="2645722">
                  <a:extLst>
                    <a:ext uri="{9D8B030D-6E8A-4147-A177-3AD203B41FA5}">
                      <a16:colId xmlns:a16="http://schemas.microsoft.com/office/drawing/2014/main" val="1662183259"/>
                    </a:ext>
                  </a:extLst>
                </a:gridCol>
                <a:gridCol w="455302">
                  <a:extLst>
                    <a:ext uri="{9D8B030D-6E8A-4147-A177-3AD203B41FA5}">
                      <a16:colId xmlns:a16="http://schemas.microsoft.com/office/drawing/2014/main" val="4271802226"/>
                    </a:ext>
                  </a:extLst>
                </a:gridCol>
                <a:gridCol w="1216900">
                  <a:extLst>
                    <a:ext uri="{9D8B030D-6E8A-4147-A177-3AD203B41FA5}">
                      <a16:colId xmlns:a16="http://schemas.microsoft.com/office/drawing/2014/main" val="871047967"/>
                    </a:ext>
                  </a:extLst>
                </a:gridCol>
              </a:tblGrid>
              <a:tr h="369312">
                <a:tc gridSpan="6">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B4: INTERBESTUURLIJKE STANDAARDEN (METAGEGEVENS)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69880048"/>
                  </a:ext>
                </a:extLst>
              </a:tr>
              <a:tr h="860566">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1" u="none" strike="noStrike" cap="none" normalizeH="0" baseline="0" dirty="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TODO</a:t>
                      </a:r>
                      <a:endParaRPr kumimoji="0" lang="nl-NL" altLang="nl-NL" sz="1000" b="0" i="0" u="none" strike="noStrike" cap="none" normalizeH="0" baseline="0" dirty="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Op te leveren document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W/M/K</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Link / Meer informatie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Status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Opmerkingen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extLst>
                  <a:ext uri="{0D108BD9-81ED-4DB2-BD59-A6C34878D82A}">
                    <a16:rowId xmlns:a16="http://schemas.microsoft.com/office/drawing/2014/main" val="480852758"/>
                  </a:ext>
                </a:extLst>
              </a:tr>
              <a:tr h="1618353">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Toepassen van de interbestuurlijke standaarden in de eigen applicaties: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 processenmodel</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Interbestuurlijke Zaaktypencatalogus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 Producten- en dienstencatalogus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Toetsrapport i.v.m. toepassing</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UIVO-I (uitwerking informatievoorziening omgevingswet - interbestuurlijk) heeft een processenmodel opgeleverd waarin de aan de omgevingswet gerelateerde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2"/>
                        </a:rPr>
                        <a:t>bedrijfsprocessen</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 tot op deelprocesniveau zijn uitgewerkt. Idem voor 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3"/>
                        </a:rPr>
                        <a:t>zaaktypencatalogus</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 en 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4"/>
                        </a:rPr>
                        <a:t>producten- en dienstencatalogus</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44450"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4116389"/>
                  </a:ext>
                </a:extLst>
              </a:tr>
              <a:tr h="1069611">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Topassen van de standaard MDTO: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‘Metagegevens Duurzaam Toegankelijke Overheidsinformatie’ door een ‘</a:t>
                      </a:r>
                      <a:r>
                        <a:rPr kumimoji="0" lang="nl-NL" altLang="nl-NL" sz="1000" b="0" i="0" u="none" strike="noStrike" cap="none" normalizeH="0" baseline="0" dirty="0" err="1">
                          <a:ln>
                            <a:noFill/>
                          </a:ln>
                          <a:solidFill>
                            <a:srgbClr val="000000"/>
                          </a:solidFill>
                          <a:effectLst/>
                          <a:latin typeface="Tahoma" panose="020B0604030504040204" pitchFamily="34" charset="0"/>
                          <a:ea typeface="ＭＳ Ｐゴシック" panose="020B0600070205080204" pitchFamily="34" charset="-128"/>
                        </a:rPr>
                        <a:t>mapping</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te maken op het API’-Register.</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Toetsrapport</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K</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sng"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hlinkClick r:id="rId5"/>
                        </a:rPr>
                        <a:t>API - Register</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sng"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hlinkClick r:id="rId6"/>
                        </a:rPr>
                        <a:t>MDTO</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Voorbeelduitwerking Regio Utrecht</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44450"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366876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b="1" dirty="0">
                <a:solidFill>
                  <a:prstClr val="black"/>
                </a:solidFill>
              </a:rPr>
              <a:t>Voortraject, huidige stand van zaken en planning</a:t>
            </a:r>
          </a:p>
          <a:p>
            <a:pPr marL="457200" indent="-457200">
              <a:lnSpc>
                <a:spcPct val="200000"/>
              </a:lnSpc>
              <a:buFont typeface="+mj-lt"/>
              <a:buAutoNum type="alphaUcPeriod"/>
              <a:defRPr/>
            </a:pPr>
            <a:r>
              <a:rPr lang="nl-NL" dirty="0">
                <a:solidFill>
                  <a:prstClr val="black"/>
                </a:solidFill>
              </a:rPr>
              <a:t>Wat zijn we aan centrale bronnen tegengekomen?</a:t>
            </a:r>
          </a:p>
          <a:p>
            <a:pPr marL="457200" indent="-457200">
              <a:lnSpc>
                <a:spcPct val="200000"/>
              </a:lnSpc>
              <a:buFont typeface="+mj-lt"/>
              <a:buAutoNum type="alphaUcPeriod"/>
              <a:defRPr/>
            </a:pPr>
            <a:r>
              <a:rPr lang="nl-NL" dirty="0">
                <a:solidFill>
                  <a:prstClr val="black"/>
                </a:solidFill>
              </a:rPr>
              <a:t>Wat komen we aan vragen tegen?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426526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8686800" cy="488195"/>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Achtergrond van de Handreiking</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168639" y="1251489"/>
            <a:ext cx="4568125" cy="4525963"/>
          </a:xfrm>
        </p:spPr>
        <p:txBody>
          <a:bodyPr/>
          <a:lstStyle/>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2017</a:t>
            </a:r>
            <a:r>
              <a:rPr lang="nl-NL" altLang="nl-NL" sz="2400" dirty="0">
                <a:latin typeface="Tahoma" panose="020B0604030504040204" pitchFamily="34" charset="0"/>
                <a:ea typeface="ＭＳ Ｐゴシック" panose="020B0600070205080204" pitchFamily="34" charset="-128"/>
              </a:rPr>
              <a:t> UIVO-I rapport ‘Archieffuncties’</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2018</a:t>
            </a:r>
            <a:r>
              <a:rPr lang="nl-NL" altLang="nl-NL" sz="2400" dirty="0">
                <a:latin typeface="Tahoma" panose="020B0604030504040204" pitchFamily="34" charset="0"/>
                <a:ea typeface="ＭＳ Ｐゴシック" panose="020B0600070205080204" pitchFamily="34" charset="-128"/>
              </a:rPr>
              <a:t> PIKO en zorg vanuit VNG Adviescommissie Archieven</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2019</a:t>
            </a:r>
            <a:r>
              <a:rPr lang="nl-NL" altLang="nl-NL" sz="2400" dirty="0">
                <a:latin typeface="Tahoma" panose="020B0604030504040204" pitchFamily="34" charset="0"/>
                <a:ea typeface="ＭＳ Ｐゴシック" panose="020B0600070205080204" pitchFamily="34" charset="-128"/>
              </a:rPr>
              <a:t> plan project Handreiking van VNG, IPO en UvW</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2020</a:t>
            </a:r>
            <a:r>
              <a:rPr lang="nl-NL" altLang="nl-NL" sz="2400" dirty="0">
                <a:latin typeface="Tahoma" panose="020B0604030504040204" pitchFamily="34" charset="0"/>
                <a:ea typeface="ＭＳ Ｐゴシック" panose="020B0600070205080204" pitchFamily="34" charset="-128"/>
              </a:rPr>
              <a:t> uitvoering Handreiking</a:t>
            </a:r>
          </a:p>
        </p:txBody>
      </p:sp>
      <p:pic>
        <p:nvPicPr>
          <p:cNvPr id="3" name="Afbeelding 2" descr="Afbeelding met schermafbeelding&#10;&#10;Automatisch gegenereerde beschrijving">
            <a:extLst>
              <a:ext uri="{FF2B5EF4-FFF2-40B4-BE49-F238E27FC236}">
                <a16:creationId xmlns:a16="http://schemas.microsoft.com/office/drawing/2014/main" id="{646FBCB5-7992-4BA0-9CD4-1B4AFF0BD8F6}"/>
              </a:ext>
            </a:extLst>
          </p:cNvPr>
          <p:cNvPicPr>
            <a:picLocks noChangeAspect="1"/>
          </p:cNvPicPr>
          <p:nvPr/>
        </p:nvPicPr>
        <p:blipFill>
          <a:blip r:embed="rId2"/>
          <a:stretch>
            <a:fillRect/>
          </a:stretch>
        </p:blipFill>
        <p:spPr>
          <a:xfrm>
            <a:off x="6722572" y="471644"/>
            <a:ext cx="4128600" cy="5849257"/>
          </a:xfrm>
          <a:prstGeom prst="rect">
            <a:avLst/>
          </a:prstGeom>
          <a:ln>
            <a:solidFill>
              <a:schemeClr val="tx1"/>
            </a:solidFill>
          </a:ln>
        </p:spPr>
      </p:pic>
      <p:sp>
        <p:nvSpPr>
          <p:cNvPr id="5" name="Tekstvak 4">
            <a:extLst>
              <a:ext uri="{FF2B5EF4-FFF2-40B4-BE49-F238E27FC236}">
                <a16:creationId xmlns:a16="http://schemas.microsoft.com/office/drawing/2014/main" id="{3AFAE461-07BF-4754-B457-CB422BFABB8D}"/>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i="1" dirty="0"/>
              <a:t>Aan de slag</a:t>
            </a:r>
            <a:r>
              <a:rPr lang="nl-NL" sz="800" dirty="0"/>
              <a:t>, pagina Ketenprocessen UIVO-I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1000"/>
                                        <p:tgtEl>
                                          <p:spTgt spid="2969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1000"/>
                                        <p:tgtEl>
                                          <p:spTgt spid="29699">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animEffect transition="in" filter="fade">
                                      <p:cBhvr>
                                        <p:cTn id="19" dur="10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825" y="470304"/>
            <a:ext cx="1505418" cy="11384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82" y="1939408"/>
            <a:ext cx="1616434" cy="939992"/>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962" y="3961372"/>
            <a:ext cx="1124440" cy="1126209"/>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029" y="5578093"/>
            <a:ext cx="1063150" cy="1063150"/>
          </a:xfrm>
          <a:prstGeom prst="rect">
            <a:avLst/>
          </a:prstGeom>
        </p:spPr>
      </p:pic>
      <p:pic>
        <p:nvPicPr>
          <p:cNvPr id="14" name="Afbeelding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4285" y="4088662"/>
            <a:ext cx="3050519" cy="828945"/>
          </a:xfrm>
          <a:prstGeom prst="rect">
            <a:avLst/>
          </a:prstGeom>
        </p:spPr>
      </p:pic>
      <p:cxnSp>
        <p:nvCxnSpPr>
          <p:cNvPr id="29" name="Rechte verbindingslijn 28"/>
          <p:cNvCxnSpPr>
            <a:cxnSpLocks/>
          </p:cNvCxnSpPr>
          <p:nvPr/>
        </p:nvCxnSpPr>
        <p:spPr>
          <a:xfrm flipH="1">
            <a:off x="5641604" y="1608777"/>
            <a:ext cx="55688" cy="38313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a:cxnSpLocks/>
          </p:cNvCxnSpPr>
          <p:nvPr/>
        </p:nvCxnSpPr>
        <p:spPr>
          <a:xfrm flipV="1">
            <a:off x="3597762" y="1608777"/>
            <a:ext cx="2043842" cy="266783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cxnSpLocks/>
          </p:cNvCxnSpPr>
          <p:nvPr/>
        </p:nvCxnSpPr>
        <p:spPr>
          <a:xfrm flipV="1">
            <a:off x="3486403" y="1331090"/>
            <a:ext cx="1475735" cy="77550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a:cxnSpLocks/>
          </p:cNvCxnSpPr>
          <p:nvPr/>
        </p:nvCxnSpPr>
        <p:spPr>
          <a:xfrm flipH="1" flipV="1">
            <a:off x="6173180" y="1608776"/>
            <a:ext cx="1209757" cy="255025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p:nvCxnSpPr>
        <p:spPr>
          <a:xfrm flipV="1">
            <a:off x="3518979" y="2384280"/>
            <a:ext cx="4100569" cy="3719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itel 1">
            <a:extLst>
              <a:ext uri="{FF2B5EF4-FFF2-40B4-BE49-F238E27FC236}">
                <a16:creationId xmlns:a16="http://schemas.microsoft.com/office/drawing/2014/main" id="{7EA751A8-C132-4FF8-882C-DBDEBB49EE10}"/>
              </a:ext>
            </a:extLst>
          </p:cNvPr>
          <p:cNvSpPr txBox="1">
            <a:spLocks/>
          </p:cNvSpPr>
          <p:nvPr/>
        </p:nvSpPr>
        <p:spPr bwMode="auto">
          <a:xfrm>
            <a:off x="35296" y="24894"/>
            <a:ext cx="8229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Veldwerk: doel, beperkingen coronavirus en alternatief</a:t>
            </a:r>
          </a:p>
        </p:txBody>
      </p:sp>
      <p:pic>
        <p:nvPicPr>
          <p:cNvPr id="3" name="Afbeelding 2">
            <a:extLst>
              <a:ext uri="{FF2B5EF4-FFF2-40B4-BE49-F238E27FC236}">
                <a16:creationId xmlns:a16="http://schemas.microsoft.com/office/drawing/2014/main" id="{EEF3D419-3F17-4C07-B929-BD5B54767327}"/>
              </a:ext>
            </a:extLst>
          </p:cNvPr>
          <p:cNvPicPr>
            <a:picLocks noChangeAspect="1"/>
          </p:cNvPicPr>
          <p:nvPr/>
        </p:nvPicPr>
        <p:blipFill>
          <a:blip r:embed="rId7"/>
          <a:stretch>
            <a:fillRect/>
          </a:stretch>
        </p:blipFill>
        <p:spPr>
          <a:xfrm>
            <a:off x="7675235" y="1820432"/>
            <a:ext cx="1868684" cy="948908"/>
          </a:xfrm>
          <a:prstGeom prst="rect">
            <a:avLst/>
          </a:prstGeom>
        </p:spPr>
      </p:pic>
      <p:cxnSp>
        <p:nvCxnSpPr>
          <p:cNvPr id="23" name="Rechte verbindingslijn 22"/>
          <p:cNvCxnSpPr>
            <a:cxnSpLocks/>
          </p:cNvCxnSpPr>
          <p:nvPr/>
        </p:nvCxnSpPr>
        <p:spPr>
          <a:xfrm>
            <a:off x="6523243" y="1406470"/>
            <a:ext cx="1144036" cy="6308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4401749D-FD65-4A84-9EC7-0FC68E824DAB}"/>
              </a:ext>
            </a:extLst>
          </p:cNvPr>
          <p:cNvCxnSpPr>
            <a:cxnSpLocks/>
          </p:cNvCxnSpPr>
          <p:nvPr/>
        </p:nvCxnSpPr>
        <p:spPr>
          <a:xfrm flipH="1" flipV="1">
            <a:off x="3671617" y="2879401"/>
            <a:ext cx="3557504" cy="139720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A71D11E2-08B9-415E-B90B-458E9A2098C1}"/>
              </a:ext>
            </a:extLst>
          </p:cNvPr>
          <p:cNvCxnSpPr>
            <a:cxnSpLocks/>
          </p:cNvCxnSpPr>
          <p:nvPr/>
        </p:nvCxnSpPr>
        <p:spPr>
          <a:xfrm flipH="1" flipV="1">
            <a:off x="3331277" y="2926573"/>
            <a:ext cx="2196000" cy="25135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EAE15FF-B88E-4EC8-9873-9D1324ABB5DB}"/>
              </a:ext>
            </a:extLst>
          </p:cNvPr>
          <p:cNvCxnSpPr>
            <a:cxnSpLocks/>
          </p:cNvCxnSpPr>
          <p:nvPr/>
        </p:nvCxnSpPr>
        <p:spPr>
          <a:xfrm>
            <a:off x="3282367" y="5028655"/>
            <a:ext cx="1735458" cy="54943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A6B253F-85B1-4B62-B4FF-2F11FF8C775F}"/>
              </a:ext>
            </a:extLst>
          </p:cNvPr>
          <p:cNvCxnSpPr>
            <a:cxnSpLocks/>
          </p:cNvCxnSpPr>
          <p:nvPr/>
        </p:nvCxnSpPr>
        <p:spPr>
          <a:xfrm>
            <a:off x="2863400" y="2937275"/>
            <a:ext cx="60783" cy="91709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9E8EEA2-D6CD-4F42-BA63-F08464EBECC2}"/>
              </a:ext>
            </a:extLst>
          </p:cNvPr>
          <p:cNvCxnSpPr>
            <a:cxnSpLocks/>
          </p:cNvCxnSpPr>
          <p:nvPr/>
        </p:nvCxnSpPr>
        <p:spPr>
          <a:xfrm flipH="1">
            <a:off x="6265384" y="4827111"/>
            <a:ext cx="1117553" cy="88897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EF395B36-264C-4520-8720-69CBB058225E}"/>
              </a:ext>
            </a:extLst>
          </p:cNvPr>
          <p:cNvSpPr/>
          <p:nvPr/>
        </p:nvSpPr>
        <p:spPr>
          <a:xfrm rot="20552652">
            <a:off x="2533437" y="818306"/>
            <a:ext cx="5856444" cy="5401709"/>
          </a:xfrm>
          <a:prstGeom prst="ellipse">
            <a:avLst/>
          </a:prstGeom>
          <a:solidFill>
            <a:schemeClr val="tx2">
              <a:lumMod val="20000"/>
              <a:lumOff val="8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500" dirty="0">
                <a:solidFill>
                  <a:schemeClr val="lt1">
                    <a:alpha val="60000"/>
                  </a:schemeClr>
                </a:solidFill>
                <a:latin typeface="Arial Black" panose="020B0A04020102020204" pitchFamily="34" charset="0"/>
              </a:rPr>
              <a:t>DSO</a:t>
            </a:r>
          </a:p>
        </p:txBody>
      </p:sp>
    </p:spTree>
    <p:extLst>
      <p:ext uri="{BB962C8B-B14F-4D97-AF65-F5344CB8AC3E}">
        <p14:creationId xmlns:p14="http://schemas.microsoft.com/office/powerpoint/2010/main" val="35460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1000"/>
                                        <p:tgtEl>
                                          <p:spTgt spid="40"/>
                                        </p:tgtEl>
                                      </p:cBhvr>
                                    </p:animEffect>
                                  </p:childTnLst>
                                </p:cTn>
                              </p:par>
                              <p:par>
                                <p:cTn id="8" presetID="16" presetClass="entr" presetSubtype="37"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outVertical)">
                                      <p:cBhvr>
                                        <p:cTn id="10" dur="1000"/>
                                        <p:tgtEl>
                                          <p:spTgt spid="32"/>
                                        </p:tgtEl>
                                      </p:cBhvr>
                                    </p:animEffect>
                                  </p:childTnLst>
                                </p:cTn>
                              </p:par>
                              <p:par>
                                <p:cTn id="11" presetID="16" presetClass="entr" presetSubtype="37"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outVertical)">
                                      <p:cBhvr>
                                        <p:cTn id="13" dur="1000"/>
                                        <p:tgtEl>
                                          <p:spTgt spid="43"/>
                                        </p:tgtEl>
                                      </p:cBhvr>
                                    </p:animEffect>
                                  </p:childTnLst>
                                </p:cTn>
                              </p:par>
                              <p:par>
                                <p:cTn id="14" presetID="16" presetClass="entr" presetSubtype="37"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1000"/>
                                        <p:tgtEl>
                                          <p:spTgt spid="38"/>
                                        </p:tgtEl>
                                      </p:cBhvr>
                                    </p:animEffect>
                                  </p:childTnLst>
                                </p:cTn>
                              </p:par>
                              <p:par>
                                <p:cTn id="17" presetID="16" presetClass="entr" presetSubtype="37"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outVertical)">
                                      <p:cBhvr>
                                        <p:cTn id="19" dur="1000"/>
                                        <p:tgtEl>
                                          <p:spTgt spid="35"/>
                                        </p:tgtEl>
                                      </p:cBhvr>
                                    </p:animEffect>
                                  </p:childTnLst>
                                </p:cTn>
                              </p:par>
                              <p:par>
                                <p:cTn id="20" presetID="16" presetClass="entr" presetSubtype="37"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outVertical)">
                                      <p:cBhvr>
                                        <p:cTn id="22" dur="1000"/>
                                        <p:tgtEl>
                                          <p:spTgt spid="47"/>
                                        </p:tgtEl>
                                      </p:cBhvr>
                                    </p:animEffect>
                                  </p:childTnLst>
                                </p:cTn>
                              </p:par>
                              <p:par>
                                <p:cTn id="23" presetID="16" presetClass="entr" presetSubtype="37"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outVertical)">
                                      <p:cBhvr>
                                        <p:cTn id="25" dur="1000"/>
                                        <p:tgtEl>
                                          <p:spTgt spid="39"/>
                                        </p:tgtEl>
                                      </p:cBhvr>
                                    </p:animEffect>
                                  </p:childTnLst>
                                </p:cTn>
                              </p:par>
                              <p:par>
                                <p:cTn id="26" presetID="16" presetClass="entr" presetSubtype="37"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outVertical)">
                                      <p:cBhvr>
                                        <p:cTn id="28" dur="1000"/>
                                        <p:tgtEl>
                                          <p:spTgt spid="41"/>
                                        </p:tgtEl>
                                      </p:cBhvr>
                                    </p:animEffect>
                                  </p:childTnLst>
                                </p:cTn>
                              </p:par>
                              <p:par>
                                <p:cTn id="29" presetID="16" presetClass="entr" presetSubtype="4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Horizontal)">
                                      <p:cBhvr>
                                        <p:cTn id="31" dur="10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outVertical)">
                                      <p:cBhvr>
                                        <p:cTn id="34" dur="1000"/>
                                        <p:tgtEl>
                                          <p:spTgt spid="36"/>
                                        </p:tgtEl>
                                      </p:cBhvr>
                                    </p:animEffect>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circle(out)">
                                      <p:cBhvr>
                                        <p:cTn id="4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0" y="0"/>
            <a:ext cx="10493406" cy="4571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Aanpak voor de Handreiking, huidige planning en corona-maatregelen</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1145220" y="922150"/>
            <a:ext cx="9166320" cy="5204014"/>
          </a:xfrm>
        </p:spPr>
        <p:txBody>
          <a:bodyPr/>
          <a:lstStyle/>
          <a:p>
            <a:pPr marL="0" indent="0">
              <a:buNone/>
            </a:pPr>
            <a:r>
              <a:rPr lang="nl-NL" altLang="nl-NL" dirty="0">
                <a:solidFill>
                  <a:srgbClr val="E11E2D"/>
                </a:solidFill>
                <a:latin typeface="Tahoma" panose="020B0604030504040204" pitchFamily="34" charset="0"/>
                <a:ea typeface="ＭＳ Ｐゴシック" panose="020B0600070205080204" pitchFamily="34" charset="-128"/>
              </a:rPr>
              <a:t>maart-september 2020</a:t>
            </a:r>
          </a:p>
          <a:p>
            <a:pPr marL="0" indent="0">
              <a:buNone/>
            </a:pPr>
            <a:r>
              <a:rPr lang="nl-NL" altLang="nl-NL" dirty="0">
                <a:latin typeface="Tahoma" panose="020B0604030504040204" pitchFamily="34" charset="0"/>
                <a:ea typeface="ＭＳ Ｐゴシック" panose="020B0600070205080204" pitchFamily="34" charset="-128"/>
              </a:rPr>
              <a:t>Bronnen programma Aan de Slag e.a., gesprekken met experts</a:t>
            </a:r>
          </a:p>
          <a:p>
            <a:pPr marL="0" indent="0">
              <a:buNone/>
            </a:pPr>
            <a:r>
              <a:rPr lang="nl-NL" altLang="nl-NL" dirty="0">
                <a:latin typeface="Tahoma" panose="020B0604030504040204" pitchFamily="34" charset="0"/>
                <a:ea typeface="ＭＳ Ｐゴシック" panose="020B0600070205080204" pitchFamily="34" charset="-128"/>
              </a:rPr>
              <a:t>Opzet Handreiking en checklist, vaststelling Stuurgroep</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november 2020 - januari 2021 </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Schrijf- en reviewfase Handreiking en checklist</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maart-april 2021</a:t>
            </a:r>
          </a:p>
          <a:p>
            <a:pPr marL="0" indent="0">
              <a:buNone/>
            </a:pPr>
            <a:r>
              <a:rPr lang="nl-NL" altLang="nl-NL" dirty="0">
                <a:latin typeface="Tahoma" panose="020B0604030504040204" pitchFamily="34" charset="0"/>
                <a:ea typeface="ＭＳ Ｐゴシック" panose="020B0600070205080204" pitchFamily="34" charset="-128"/>
              </a:rPr>
              <a:t>Toetsen in Regio Utrecht (veldwerk was augustus-november 2020)</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april-mei 2021</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Review door Klankbordgroep van de koepelorganisaties:</a:t>
            </a:r>
          </a:p>
          <a:p>
            <a:pPr marL="0" indent="0">
              <a:buNone/>
            </a:pPr>
            <a:r>
              <a:rPr lang="nl-NL" altLang="nl-NL" dirty="0">
                <a:latin typeface="Tahoma" panose="020B0604030504040204" pitchFamily="34" charset="0"/>
                <a:ea typeface="ＭＳ Ｐゴシック" panose="020B0600070205080204" pitchFamily="34" charset="-128"/>
              </a:rPr>
              <a:t>  VNG, IPO, UvW, IFV, Omgevingsdienst NL, BRAIN, i.v.t. GGD-GHOR NL</a:t>
            </a:r>
          </a:p>
          <a:p>
            <a:pPr marL="0" indent="0">
              <a:buNone/>
            </a:pPr>
            <a:r>
              <a:rPr lang="nl-NL" altLang="nl-NL" dirty="0">
                <a:latin typeface="Tahoma" panose="020B0604030504040204" pitchFamily="34" charset="0"/>
                <a:ea typeface="ＭＳ Ｐゴシック" panose="020B0600070205080204" pitchFamily="34" charset="-128"/>
              </a:rPr>
              <a:t>Vaststelling Stuurgroep, communicatie en beheerafspraken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4" end="4"/>
                                            </p:txEl>
                                          </p:spTgt>
                                        </p:tgtEl>
                                        <p:attrNameLst>
                                          <p:attrName>style.visibility</p:attrName>
                                        </p:attrNameLst>
                                      </p:cBhvr>
                                      <p:to>
                                        <p:strVal val="visible"/>
                                      </p:to>
                                    </p:set>
                                    <p:animEffect transition="in" filter="fade">
                                      <p:cBhvr>
                                        <p:cTn id="7" dur="1000"/>
                                        <p:tgtEl>
                                          <p:spTgt spid="6963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5">
                                            <p:txEl>
                                              <p:pRg st="5" end="5"/>
                                            </p:txEl>
                                          </p:spTgt>
                                        </p:tgtEl>
                                        <p:attrNameLst>
                                          <p:attrName>style.visibility</p:attrName>
                                        </p:attrNameLst>
                                      </p:cBhvr>
                                      <p:to>
                                        <p:strVal val="visible"/>
                                      </p:to>
                                    </p:set>
                                    <p:animEffect transition="in" filter="fade">
                                      <p:cBhvr>
                                        <p:cTn id="10" dur="1000"/>
                                        <p:tgtEl>
                                          <p:spTgt spid="6963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9635">
                                            <p:txEl>
                                              <p:pRg st="7" end="7"/>
                                            </p:txEl>
                                          </p:spTgt>
                                        </p:tgtEl>
                                        <p:attrNameLst>
                                          <p:attrName>style.visibility</p:attrName>
                                        </p:attrNameLst>
                                      </p:cBhvr>
                                      <p:to>
                                        <p:strVal val="visible"/>
                                      </p:to>
                                    </p:set>
                                    <p:animEffect transition="in" filter="fade">
                                      <p:cBhvr>
                                        <p:cTn id="13" dur="1000"/>
                                        <p:tgtEl>
                                          <p:spTgt spid="6963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9635">
                                            <p:txEl>
                                              <p:pRg st="8" end="8"/>
                                            </p:txEl>
                                          </p:spTgt>
                                        </p:tgtEl>
                                        <p:attrNameLst>
                                          <p:attrName>style.visibility</p:attrName>
                                        </p:attrNameLst>
                                      </p:cBhvr>
                                      <p:to>
                                        <p:strVal val="visible"/>
                                      </p:to>
                                    </p:set>
                                    <p:animEffect transition="in" filter="fade">
                                      <p:cBhvr>
                                        <p:cTn id="16" dur="1000"/>
                                        <p:tgtEl>
                                          <p:spTgt spid="69635">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635">
                                            <p:txEl>
                                              <p:pRg st="10" end="10"/>
                                            </p:txEl>
                                          </p:spTgt>
                                        </p:tgtEl>
                                        <p:attrNameLst>
                                          <p:attrName>style.visibility</p:attrName>
                                        </p:attrNameLst>
                                      </p:cBhvr>
                                      <p:to>
                                        <p:strVal val="visible"/>
                                      </p:to>
                                    </p:set>
                                    <p:animEffect transition="in" filter="fade">
                                      <p:cBhvr>
                                        <p:cTn id="21" dur="1000"/>
                                        <p:tgtEl>
                                          <p:spTgt spid="69635">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9635">
                                            <p:txEl>
                                              <p:pRg st="13" end="13"/>
                                            </p:txEl>
                                          </p:spTgt>
                                        </p:tgtEl>
                                        <p:attrNameLst>
                                          <p:attrName>style.visibility</p:attrName>
                                        </p:attrNameLst>
                                      </p:cBhvr>
                                      <p:to>
                                        <p:strVal val="visible"/>
                                      </p:to>
                                    </p:set>
                                    <p:animEffect transition="in" filter="fade">
                                      <p:cBhvr>
                                        <p:cTn id="24" dur="1000"/>
                                        <p:tgtEl>
                                          <p:spTgt spid="69635">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9635">
                                            <p:txEl>
                                              <p:pRg st="11" end="11"/>
                                            </p:txEl>
                                          </p:spTgt>
                                        </p:tgtEl>
                                        <p:attrNameLst>
                                          <p:attrName>style.visibility</p:attrName>
                                        </p:attrNameLst>
                                      </p:cBhvr>
                                      <p:to>
                                        <p:strVal val="visible"/>
                                      </p:to>
                                    </p:set>
                                    <p:animEffect transition="in" filter="fade">
                                      <p:cBhvr>
                                        <p:cTn id="27" dur="1000"/>
                                        <p:tgtEl>
                                          <p:spTgt spid="69635">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9635">
                                            <p:txEl>
                                              <p:pRg st="12" end="12"/>
                                            </p:txEl>
                                          </p:spTgt>
                                        </p:tgtEl>
                                        <p:attrNameLst>
                                          <p:attrName>style.visibility</p:attrName>
                                        </p:attrNameLst>
                                      </p:cBhvr>
                                      <p:to>
                                        <p:strVal val="visible"/>
                                      </p:to>
                                    </p:set>
                                    <p:animEffect transition="in" filter="fade">
                                      <p:cBhvr>
                                        <p:cTn id="30" dur="1000"/>
                                        <p:tgtEl>
                                          <p:spTgt spid="696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Voortraject, huidige stand van zaken en planning</a:t>
            </a:r>
            <a:endParaRPr lang="nl-NL" b="1" dirty="0">
              <a:solidFill>
                <a:prstClr val="black"/>
              </a:solidFill>
            </a:endParaRPr>
          </a:p>
          <a:p>
            <a:pPr marL="457200" indent="-457200">
              <a:lnSpc>
                <a:spcPct val="200000"/>
              </a:lnSpc>
              <a:buFont typeface="+mj-lt"/>
              <a:buAutoNum type="alphaUcPeriod"/>
              <a:defRPr/>
            </a:pPr>
            <a:r>
              <a:rPr lang="nl-NL" b="1" dirty="0">
                <a:solidFill>
                  <a:prstClr val="black"/>
                </a:solidFill>
              </a:rPr>
              <a:t>Wat zijn we aan centrale bronnen tegengekomen?</a:t>
            </a:r>
          </a:p>
          <a:p>
            <a:pPr marL="457200" indent="-457200">
              <a:lnSpc>
                <a:spcPct val="200000"/>
              </a:lnSpc>
              <a:buFont typeface="+mj-lt"/>
              <a:buAutoNum type="alphaUcPeriod"/>
              <a:defRPr/>
            </a:pPr>
            <a:r>
              <a:rPr lang="nl-NL" dirty="0">
                <a:solidFill>
                  <a:prstClr val="black"/>
                </a:solidFill>
              </a:rPr>
              <a:t>Wat komen we aan vragen tegen?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40491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7AC4CF4D-3CDA-487C-8D79-505602F43FC2}"/>
              </a:ext>
            </a:extLst>
          </p:cNvPr>
          <p:cNvSpPr>
            <a:spLocks noGrp="1"/>
          </p:cNvSpPr>
          <p:nvPr>
            <p:ph type="title"/>
          </p:nvPr>
        </p:nvSpPr>
        <p:spPr>
          <a:xfrm>
            <a:off x="50800" y="0"/>
            <a:ext cx="11516804" cy="597786"/>
          </a:xfrm>
        </p:spPr>
        <p:txBody>
          <a:bodyPr>
            <a:normAutofit/>
          </a:bodyPr>
          <a:lstStyle/>
          <a:p>
            <a:r>
              <a:rPr lang="nl-NL" altLang="nl-NL" dirty="0" err="1">
                <a:latin typeface="Tahoma" panose="020B0604030504040204" pitchFamily="34" charset="0"/>
                <a:ea typeface="ＭＳ Ｐゴシック" panose="020B0600070205080204" pitchFamily="34" charset="-128"/>
                <a:cs typeface="Tahoma" panose="020B0604030504040204" pitchFamily="34" charset="0"/>
              </a:rPr>
              <a:t>Kaderstellend</a:t>
            </a:r>
            <a:r>
              <a:rPr lang="nl-NL" altLang="nl-NL" dirty="0">
                <a:latin typeface="Tahoma" panose="020B0604030504040204" pitchFamily="34" charset="0"/>
                <a:ea typeface="ＭＳ Ｐゴシック" panose="020B0600070205080204" pitchFamily="34" charset="-128"/>
                <a:cs typeface="Tahoma" panose="020B0604030504040204" pitchFamily="34" charset="0"/>
              </a:rPr>
              <a:t> binnen DSO: waarom, wat, hoe, waarmee?</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2774" name="Tijdelijke aanduiding voor inhoud 8">
            <a:extLst>
              <a:ext uri="{FF2B5EF4-FFF2-40B4-BE49-F238E27FC236}">
                <a16:creationId xmlns:a16="http://schemas.microsoft.com/office/drawing/2014/main" id="{301B341F-CA4B-4DCD-9C32-C3A982EC94A8}"/>
              </a:ext>
            </a:extLst>
          </p:cNvPr>
          <p:cNvSpPr>
            <a:spLocks noGrp="1"/>
          </p:cNvSpPr>
          <p:nvPr>
            <p:ph idx="1"/>
          </p:nvPr>
        </p:nvSpPr>
        <p:spPr>
          <a:xfrm>
            <a:off x="862614" y="1166018"/>
            <a:ext cx="8229600" cy="4525963"/>
          </a:xfrm>
        </p:spPr>
        <p:txBody>
          <a:bodyPr/>
          <a:lstStyle/>
          <a:p>
            <a:r>
              <a:rPr lang="nl-NL" altLang="nl-NL" sz="1900" dirty="0">
                <a:latin typeface="Tahoma" panose="020B0604030504040204" pitchFamily="34" charset="0"/>
                <a:ea typeface="ＭＳ Ｐゴシック" panose="020B0600070205080204" pitchFamily="34" charset="-128"/>
              </a:rPr>
              <a:t>De uiteindelijke werking van het DSO inclusief DSO-LV is vastgelegd in </a:t>
            </a:r>
            <a:r>
              <a:rPr lang="nl-NL" altLang="nl-NL" sz="1900" b="1" dirty="0">
                <a:latin typeface="Tahoma" panose="020B0604030504040204" pitchFamily="34" charset="0"/>
                <a:ea typeface="ＭＳ Ｐゴシック" panose="020B0600070205080204" pitchFamily="34" charset="-128"/>
              </a:rPr>
              <a:t>de Visie 2024 – het </a:t>
            </a:r>
            <a:r>
              <a:rPr lang="nl-NL" altLang="nl-NL" sz="1900" b="1" dirty="0">
                <a:solidFill>
                  <a:srgbClr val="E11E2D"/>
                </a:solidFill>
                <a:latin typeface="Tahoma" panose="020B0604030504040204" pitchFamily="34" charset="0"/>
                <a:ea typeface="ＭＳ Ｐゴシック" panose="020B0600070205080204" pitchFamily="34" charset="-128"/>
              </a:rPr>
              <a:t>‘waarom’</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De eisen aan de functionaliteit liggen vast in het </a:t>
            </a:r>
            <a:br>
              <a:rPr lang="nl-NL" altLang="nl-NL" sz="1900" dirty="0">
                <a:latin typeface="Tahoma" panose="020B0604030504040204" pitchFamily="34" charset="0"/>
                <a:ea typeface="ＭＳ Ｐゴシック" panose="020B0600070205080204" pitchFamily="34" charset="-128"/>
              </a:rPr>
            </a:br>
            <a:r>
              <a:rPr lang="nl-NL" altLang="nl-NL" sz="1900" b="1" dirty="0">
                <a:latin typeface="Tahoma" panose="020B0604030504040204" pitchFamily="34" charset="0"/>
                <a:ea typeface="ＭＳ Ｐゴシック" panose="020B0600070205080204" pitchFamily="34" charset="-128"/>
              </a:rPr>
              <a:t>Globaal Programma van Eisen (</a:t>
            </a:r>
            <a:r>
              <a:rPr lang="nl-NL" altLang="nl-NL" sz="1900" b="1" dirty="0" err="1">
                <a:latin typeface="Tahoma" panose="020B0604030504040204" pitchFamily="34" charset="0"/>
                <a:ea typeface="ＭＳ Ｐゴシック" panose="020B0600070205080204" pitchFamily="34" charset="-128"/>
              </a:rPr>
              <a:t>GPvE</a:t>
            </a:r>
            <a:r>
              <a:rPr lang="nl-NL" altLang="nl-NL" sz="1900" b="1" dirty="0">
                <a:latin typeface="Tahoma" panose="020B0604030504040204" pitchFamily="34" charset="0"/>
                <a:ea typeface="ＭＳ Ｐゴシック" panose="020B0600070205080204" pitchFamily="34" charset="-128"/>
              </a:rPr>
              <a:t>) – het </a:t>
            </a:r>
            <a:r>
              <a:rPr lang="nl-NL" altLang="nl-NL" sz="1900" b="1" dirty="0">
                <a:solidFill>
                  <a:srgbClr val="E11E2D"/>
                </a:solidFill>
                <a:latin typeface="Tahoma" panose="020B0604030504040204" pitchFamily="34" charset="0"/>
                <a:ea typeface="ＭＳ Ｐゴシック" panose="020B0600070205080204" pitchFamily="34" charset="-128"/>
              </a:rPr>
              <a:t>‘wat’</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Eisen aan de wijze waarop de eisen aan de functionaliteit en de verwerking en het gebruik van de content worden gerealiseerd liggen vast in de </a:t>
            </a:r>
            <a:r>
              <a:rPr lang="nl-NL" altLang="nl-NL" sz="1900" b="1" dirty="0">
                <a:latin typeface="Tahoma" panose="020B0604030504040204" pitchFamily="34" charset="0"/>
                <a:ea typeface="ＭＳ Ｐゴシック" panose="020B0600070205080204" pitchFamily="34" charset="-128"/>
              </a:rPr>
              <a:t>Doelarchitectuur</a:t>
            </a:r>
            <a:r>
              <a:rPr lang="nl-NL" altLang="nl-NL" sz="1900" dirty="0">
                <a:latin typeface="Tahoma" panose="020B0604030504040204" pitchFamily="34" charset="0"/>
                <a:ea typeface="ＭＳ Ｐゴシック" panose="020B0600070205080204" pitchFamily="34" charset="-128"/>
              </a:rPr>
              <a:t> </a:t>
            </a:r>
            <a:r>
              <a:rPr lang="nl-NL" altLang="nl-NL" sz="1900" b="1" dirty="0">
                <a:latin typeface="Tahoma" panose="020B0604030504040204" pitchFamily="34" charset="0"/>
                <a:ea typeface="ＭＳ Ｐゴシック" panose="020B0600070205080204" pitchFamily="34" charset="-128"/>
              </a:rPr>
              <a:t>(DA) – het</a:t>
            </a:r>
            <a:r>
              <a:rPr lang="nl-NL" altLang="nl-NL" sz="1900" b="1" dirty="0">
                <a:solidFill>
                  <a:srgbClr val="E11E2D"/>
                </a:solidFill>
                <a:latin typeface="Tahoma" panose="020B0604030504040204" pitchFamily="34" charset="0"/>
                <a:ea typeface="ＭＳ Ｐゴシック" panose="020B0600070205080204" pitchFamily="34" charset="-128"/>
              </a:rPr>
              <a:t> ‘hoe’</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Inzicht in de content die vanuit bronhouders beschikbaar moeten komen en een vertaling van de eisen aan die content vanuit wetgeving en de daarin geborgde standaarden. De specifieke invulling die nodig is om het DSO-LV functioneel te laten werken met deze content liggen vast in het </a:t>
            </a:r>
            <a:r>
              <a:rPr lang="nl-NL" altLang="nl-NL" sz="1900" b="1" dirty="0">
                <a:latin typeface="Tahoma" panose="020B0604030504040204" pitchFamily="34" charset="0"/>
                <a:ea typeface="ＭＳ Ｐゴシック" panose="020B0600070205080204" pitchFamily="34" charset="-128"/>
              </a:rPr>
              <a:t>Globaal Content Raamwerk (GCR) – het </a:t>
            </a:r>
            <a:r>
              <a:rPr lang="nl-NL" altLang="nl-NL" sz="1900" b="1" dirty="0">
                <a:solidFill>
                  <a:srgbClr val="E11E2D"/>
                </a:solidFill>
                <a:latin typeface="Tahoma" panose="020B0604030504040204" pitchFamily="34" charset="0"/>
                <a:ea typeface="ＭＳ Ｐゴシック" panose="020B0600070205080204" pitchFamily="34" charset="-128"/>
              </a:rPr>
              <a:t>‘waarmee’</a:t>
            </a:r>
          </a:p>
          <a:p>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280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1000"/>
                                        <p:tgtEl>
                                          <p:spTgt spid="3277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774">
                                            <p:txEl>
                                              <p:pRg st="2" end="2"/>
                                            </p:txEl>
                                          </p:spTgt>
                                        </p:tgtEl>
                                        <p:attrNameLst>
                                          <p:attrName>style.visibility</p:attrName>
                                        </p:attrNameLst>
                                      </p:cBhvr>
                                      <p:to>
                                        <p:strVal val="visible"/>
                                      </p:to>
                                    </p:set>
                                    <p:animEffect transition="in" filter="fade">
                                      <p:cBhvr>
                                        <p:cTn id="11" dur="1000"/>
                                        <p:tgtEl>
                                          <p:spTgt spid="3277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2774">
                                            <p:txEl>
                                              <p:pRg st="4" end="4"/>
                                            </p:txEl>
                                          </p:spTgt>
                                        </p:tgtEl>
                                        <p:attrNameLst>
                                          <p:attrName>style.visibility</p:attrName>
                                        </p:attrNameLst>
                                      </p:cBhvr>
                                      <p:to>
                                        <p:strVal val="visible"/>
                                      </p:to>
                                    </p:set>
                                    <p:animEffect transition="in" filter="fade">
                                      <p:cBhvr>
                                        <p:cTn id="15" dur="1000"/>
                                        <p:tgtEl>
                                          <p:spTgt spid="32774">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2774">
                                            <p:txEl>
                                              <p:pRg st="6" end="6"/>
                                            </p:txEl>
                                          </p:spTgt>
                                        </p:tgtEl>
                                        <p:attrNameLst>
                                          <p:attrName>style.visibility</p:attrName>
                                        </p:attrNameLst>
                                      </p:cBhvr>
                                      <p:to>
                                        <p:strVal val="visible"/>
                                      </p:to>
                                    </p:set>
                                    <p:animEffect transition="in" filter="fade">
                                      <p:cBhvr>
                                        <p:cTn id="19" dur="1000"/>
                                        <p:tgtEl>
                                          <p:spTgt spid="327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9F614D2F-71B2-4E0E-B780-57DC7037CA4D}"/>
              </a:ext>
            </a:extLst>
          </p:cNvPr>
          <p:cNvSpPr>
            <a:spLocks noGrp="1"/>
          </p:cNvSpPr>
          <p:nvPr>
            <p:ph type="title"/>
          </p:nvPr>
        </p:nvSpPr>
        <p:spPr>
          <a:xfrm>
            <a:off x="53268" y="26634"/>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De Visie 2024 - Uitgangspunten </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B12D5148-5E3D-40FC-951A-F2392352FFD0}"/>
              </a:ext>
            </a:extLst>
          </p:cNvPr>
          <p:cNvSpPr>
            <a:spLocks noGrp="1"/>
          </p:cNvSpPr>
          <p:nvPr>
            <p:ph idx="1"/>
          </p:nvPr>
        </p:nvSpPr>
        <p:spPr>
          <a:xfrm>
            <a:off x="1128943" y="1261019"/>
            <a:ext cx="8229600" cy="4525963"/>
          </a:xfrm>
        </p:spPr>
        <p:txBody>
          <a:bodyPr/>
          <a:lstStyle/>
          <a:p>
            <a:pPr marL="0" indent="0">
              <a:buNone/>
              <a:defRPr/>
            </a:pPr>
            <a:r>
              <a:rPr lang="nl-NL" sz="1800" b="1" dirty="0"/>
              <a:t>Toegankelijk in de tijd 		</a:t>
            </a:r>
            <a:r>
              <a:rPr lang="nl-NL" sz="1800" dirty="0"/>
              <a:t>Uitgangspunt</a:t>
            </a:r>
            <a:r>
              <a:rPr lang="nl-NL" sz="1800" b="1" dirty="0"/>
              <a:t> </a:t>
            </a:r>
            <a:r>
              <a:rPr lang="nl-NL" sz="1800" dirty="0"/>
              <a:t>[C4] </a:t>
            </a:r>
          </a:p>
          <a:p>
            <a:pPr marL="0" indent="0">
              <a:buNone/>
              <a:defRPr/>
            </a:pPr>
            <a:r>
              <a:rPr lang="nl-NL" sz="1800" dirty="0"/>
              <a:t>Beschrijving: De gegevens via het DSO zijn toegankelijk voor later gebruik en controle. Verstrekte gegevens en informatieproducten ten behoeve van de uitvoeringsprocessen, zijn te allen tijde weer te achterhalen via het DSO. Op basis van </a:t>
            </a:r>
            <a:r>
              <a:rPr lang="nl-NL" sz="1800" b="1" dirty="0" err="1">
                <a:solidFill>
                  <a:srgbClr val="E11E2D"/>
                </a:solidFill>
              </a:rPr>
              <a:t>audittrails</a:t>
            </a:r>
            <a:r>
              <a:rPr lang="nl-NL" sz="1800" dirty="0"/>
              <a:t> is te zien door wie, met welke bedoeling gegevens zijn gewijzigd.</a:t>
            </a:r>
          </a:p>
          <a:p>
            <a:pPr marL="0" indent="0">
              <a:buNone/>
              <a:defRPr/>
            </a:pPr>
            <a:endParaRPr lang="nl-NL" sz="1800" b="1" dirty="0"/>
          </a:p>
          <a:p>
            <a:pPr marL="0" indent="0">
              <a:buNone/>
              <a:defRPr/>
            </a:pPr>
            <a:r>
              <a:rPr lang="nl-NL" sz="1800" b="1" dirty="0"/>
              <a:t>Archivering</a:t>
            </a:r>
            <a:r>
              <a:rPr lang="nl-NL" sz="1800" dirty="0"/>
              <a:t> 				Uitgangspunt [C5]  </a:t>
            </a:r>
          </a:p>
          <a:p>
            <a:pPr marL="0" indent="0">
              <a:buNone/>
              <a:defRPr/>
            </a:pPr>
            <a:r>
              <a:rPr lang="nl-NL" sz="1800" dirty="0"/>
              <a:t>Bij de gegevensvoorzieningen binnen het DSO, bij bevoegd gezagen en bij andere gegevensverstrekkers zal informatie </a:t>
            </a:r>
            <a:r>
              <a:rPr lang="nl-NL" sz="1800" b="1" dirty="0">
                <a:solidFill>
                  <a:srgbClr val="E11E2D"/>
                </a:solidFill>
              </a:rPr>
              <a:t>duurzaam toegankelijk</a:t>
            </a:r>
            <a:r>
              <a:rPr lang="nl-NL" sz="1800" b="1" dirty="0"/>
              <a:t> </a:t>
            </a:r>
            <a:r>
              <a:rPr lang="nl-NL" sz="1800" dirty="0"/>
              <a:t>moeten zijn. Elk overheidsorgaan is op grond van de Archiefwet 1995 verplicht te zorgen voor de duurzame toegankelijkheid (incl. vernietiging) van de informatie die vanuit haar taken zijn ontvangen en gemaakt. </a:t>
            </a:r>
          </a:p>
          <a:p>
            <a:pPr marL="0" indent="0">
              <a:buNone/>
              <a:defRPr/>
            </a:pPr>
            <a:r>
              <a:rPr lang="nl-NL" sz="1800" b="1" dirty="0">
                <a:solidFill>
                  <a:srgbClr val="E11E2D"/>
                </a:solidFill>
              </a:rPr>
              <a:t>Tijdens de ontwikkeling van het stelsel wordt onderzocht welke voorzieningen daarvoor binnen het DSO ontwikkeld moeten worden. </a:t>
            </a:r>
            <a:r>
              <a:rPr lang="nl-NL" dirty="0">
                <a:solidFill>
                  <a:srgbClr val="E11E2D"/>
                </a:solidFill>
              </a:rPr>
              <a:t> </a:t>
            </a:r>
          </a:p>
        </p:txBody>
      </p:sp>
    </p:spTree>
    <p:extLst>
      <p:ext uri="{BB962C8B-B14F-4D97-AF65-F5344CB8AC3E}">
        <p14:creationId xmlns:p14="http://schemas.microsoft.com/office/powerpoint/2010/main" val="6421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094B08D-CF64-4095-A367-E65574CFF4B7}"/>
              </a:ext>
            </a:extLst>
          </p:cNvPr>
          <p:cNvSpPr>
            <a:spLocks noGrp="1"/>
          </p:cNvSpPr>
          <p:nvPr>
            <p:ph idx="1"/>
          </p:nvPr>
        </p:nvSpPr>
        <p:spPr>
          <a:xfrm>
            <a:off x="915879" y="988629"/>
            <a:ext cx="9382218" cy="5207985"/>
          </a:xfrm>
        </p:spPr>
        <p:txBody>
          <a:bodyPr/>
          <a:lstStyle/>
          <a:p>
            <a:pPr marL="457200" indent="-457200">
              <a:spcBef>
                <a:spcPts val="1800"/>
              </a:spcBef>
              <a:buFont typeface="+mj-lt"/>
              <a:buAutoNum type="arabicPeriod"/>
              <a:defRPr/>
            </a:pPr>
            <a:r>
              <a:rPr lang="nl-NL" sz="1800" dirty="0"/>
              <a:t>Het bepalen van de </a:t>
            </a:r>
            <a:r>
              <a:rPr lang="nl-NL" sz="1800" b="1" dirty="0">
                <a:solidFill>
                  <a:srgbClr val="E11E2D"/>
                </a:solidFill>
              </a:rPr>
              <a:t>verantwoordelijkheid</a:t>
            </a:r>
            <a:r>
              <a:rPr lang="nl-NL" sz="1800" dirty="0"/>
              <a:t> voor de duurzame toegankelijkheid van informatie in de </a:t>
            </a:r>
            <a:r>
              <a:rPr lang="nl-NL" sz="1800" b="1" dirty="0">
                <a:solidFill>
                  <a:srgbClr val="E11E2D"/>
                </a:solidFill>
              </a:rPr>
              <a:t>samenwerkingsruimtes</a:t>
            </a:r>
            <a:r>
              <a:rPr lang="nl-NL" sz="1800" dirty="0"/>
              <a:t>, het </a:t>
            </a:r>
            <a:r>
              <a:rPr lang="nl-NL" sz="1800" b="1" dirty="0">
                <a:solidFill>
                  <a:srgbClr val="E11E2D"/>
                </a:solidFill>
              </a:rPr>
              <a:t>register</a:t>
            </a:r>
            <a:r>
              <a:rPr lang="nl-NL" sz="1800" dirty="0"/>
              <a:t> en </a:t>
            </a:r>
            <a:r>
              <a:rPr lang="nl-NL" sz="1800" b="1" dirty="0">
                <a:solidFill>
                  <a:srgbClr val="E11E2D"/>
                </a:solidFill>
              </a:rPr>
              <a:t>andere</a:t>
            </a:r>
            <a:r>
              <a:rPr lang="nl-NL" sz="1800" b="1" dirty="0"/>
              <a:t> </a:t>
            </a:r>
            <a:r>
              <a:rPr lang="nl-NL" sz="1800" b="1" dirty="0">
                <a:solidFill>
                  <a:srgbClr val="E11E2D"/>
                </a:solidFill>
              </a:rPr>
              <a:t>gegevensvoorzieningen</a:t>
            </a:r>
            <a:r>
              <a:rPr lang="nl-NL" sz="1800" b="1" dirty="0"/>
              <a:t> </a:t>
            </a:r>
            <a:r>
              <a:rPr lang="nl-NL" sz="1800" dirty="0"/>
              <a:t>in het DSO.</a:t>
            </a:r>
          </a:p>
          <a:p>
            <a:pPr marL="457200" indent="-457200">
              <a:spcBef>
                <a:spcPts val="1800"/>
              </a:spcBef>
              <a:buFont typeface="+mj-lt"/>
              <a:buAutoNum type="arabicPeriod"/>
              <a:defRPr/>
            </a:pPr>
            <a:r>
              <a:rPr lang="nl-NL" sz="1800" dirty="0"/>
              <a:t>Het juridisch kader voor de archiefplicht bij </a:t>
            </a:r>
            <a:r>
              <a:rPr lang="nl-NL" sz="1800" b="1" dirty="0">
                <a:solidFill>
                  <a:srgbClr val="E11E2D"/>
                </a:solidFill>
              </a:rPr>
              <a:t>mandateringen</a:t>
            </a:r>
            <a:r>
              <a:rPr lang="nl-NL" sz="1800" dirty="0"/>
              <a:t> en overdracht van taken. </a:t>
            </a:r>
          </a:p>
          <a:p>
            <a:pPr marL="457200" indent="-457200">
              <a:spcBef>
                <a:spcPts val="1800"/>
              </a:spcBef>
              <a:buFont typeface="+mj-lt"/>
              <a:buAutoNum type="arabicPeriod"/>
              <a:defRPr/>
            </a:pPr>
            <a:r>
              <a:rPr lang="nl-NL" sz="1800" dirty="0"/>
              <a:t>Het bepalen van risico’s die ontstaan als informatie </a:t>
            </a:r>
            <a:r>
              <a:rPr lang="nl-NL" sz="1800" b="1" dirty="0">
                <a:solidFill>
                  <a:srgbClr val="E11E2D"/>
                </a:solidFill>
              </a:rPr>
              <a:t>niet of beperkt toegankelijk</a:t>
            </a:r>
            <a:r>
              <a:rPr lang="nl-NL" sz="1800" b="1" dirty="0"/>
              <a:t> </a:t>
            </a:r>
            <a:r>
              <a:rPr lang="nl-NL" sz="1800" dirty="0"/>
              <a:t>is. </a:t>
            </a:r>
          </a:p>
          <a:p>
            <a:pPr marL="457200" indent="-457200">
              <a:spcBef>
                <a:spcPts val="1800"/>
              </a:spcBef>
              <a:buFont typeface="+mj-lt"/>
              <a:buAutoNum type="arabicPeriod"/>
              <a:defRPr/>
            </a:pPr>
            <a:r>
              <a:rPr lang="nl-NL" sz="1800" dirty="0"/>
              <a:t>Het behoud van </a:t>
            </a:r>
            <a:r>
              <a:rPr lang="nl-NL" sz="1800" b="1" dirty="0">
                <a:solidFill>
                  <a:srgbClr val="E11E2D"/>
                </a:solidFill>
              </a:rPr>
              <a:t>authenticiteit</a:t>
            </a:r>
            <a:r>
              <a:rPr lang="nl-NL" sz="1800" dirty="0"/>
              <a:t> bij versiebeheer, vooral wanneer meer versies van één informatieobject in verschillende omgevingen worden bewaard, bijvoorbeeld het origineel bij een zorgdrager en een afschrift in een register of gegevensvoorziening. </a:t>
            </a:r>
          </a:p>
          <a:p>
            <a:pPr marL="457200" indent="-457200">
              <a:spcBef>
                <a:spcPts val="1800"/>
              </a:spcBef>
              <a:buFont typeface="+mj-lt"/>
              <a:buAutoNum type="arabicPeriod"/>
              <a:defRPr/>
            </a:pPr>
            <a:r>
              <a:rPr lang="nl-NL" sz="1800" dirty="0"/>
              <a:t>Het voorkomen dat hetzelfde object </a:t>
            </a:r>
            <a:r>
              <a:rPr lang="nl-NL" sz="1800" b="1" dirty="0">
                <a:solidFill>
                  <a:srgbClr val="E11E2D"/>
                </a:solidFill>
              </a:rPr>
              <a:t>op meerdere plaatsen of nergens </a:t>
            </a:r>
            <a:r>
              <a:rPr lang="nl-NL" sz="1800" dirty="0"/>
              <a:t>wordt gearchiveerd. Indien er afspraken gemaakt worden in de keten, kan in sommige gevallen een link naar een authentieke versie volstaan. </a:t>
            </a:r>
          </a:p>
          <a:p>
            <a:pPr marL="457200" indent="-457200">
              <a:spcBef>
                <a:spcPts val="1800"/>
              </a:spcBef>
              <a:buFont typeface="+mj-lt"/>
              <a:buAutoNum type="arabicPeriod"/>
              <a:defRPr/>
            </a:pPr>
            <a:r>
              <a:rPr lang="nl-NL" sz="1800" dirty="0"/>
              <a:t>Vertaling van de algemene kwaliteitseisen </a:t>
            </a:r>
            <a:r>
              <a:rPr lang="nl-NL" sz="1800" b="1" dirty="0">
                <a:solidFill>
                  <a:srgbClr val="E11E2D"/>
                </a:solidFill>
              </a:rPr>
              <a:t>van DUTO naar specifieke </a:t>
            </a:r>
            <a:r>
              <a:rPr lang="nl-NL" sz="1800" b="1" dirty="0" err="1">
                <a:solidFill>
                  <a:srgbClr val="E11E2D"/>
                </a:solidFill>
              </a:rPr>
              <a:t>requirements</a:t>
            </a:r>
            <a:r>
              <a:rPr lang="nl-NL" sz="1800" b="1" dirty="0">
                <a:solidFill>
                  <a:srgbClr val="E11E2D"/>
                </a:solidFill>
              </a:rPr>
              <a:t> voor het DSO</a:t>
            </a:r>
            <a:r>
              <a:rPr lang="nl-NL" sz="1800" dirty="0"/>
              <a:t>.</a:t>
            </a:r>
          </a:p>
          <a:p>
            <a:pPr>
              <a:defRPr/>
            </a:pPr>
            <a:endParaRPr lang="nl-NL" dirty="0"/>
          </a:p>
        </p:txBody>
      </p:sp>
      <p:sp>
        <p:nvSpPr>
          <p:cNvPr id="8" name="Titel 1">
            <a:extLst>
              <a:ext uri="{FF2B5EF4-FFF2-40B4-BE49-F238E27FC236}">
                <a16:creationId xmlns:a16="http://schemas.microsoft.com/office/drawing/2014/main" id="{39215F23-B9C2-44DC-862E-F676A5B9913A}"/>
              </a:ext>
            </a:extLst>
          </p:cNvPr>
          <p:cNvSpPr txBox="1">
            <a:spLocks/>
          </p:cNvSpPr>
          <p:nvPr/>
        </p:nvSpPr>
        <p:spPr bwMode="auto">
          <a:xfrm>
            <a:off x="79874" y="45108"/>
            <a:ext cx="82296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a:latin typeface="Tahoma" panose="020B0604030504040204" pitchFamily="34" charset="0"/>
                <a:ea typeface="ＭＳ Ｐゴシック" panose="020B0600070205080204" pitchFamily="34" charset="-128"/>
                <a:cs typeface="Tahoma" panose="020B0604030504040204" pitchFamily="34" charset="0"/>
              </a:rPr>
              <a:t>Uitgangspunten Visie 2024</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162886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61B211F0-FFB7-4664-A61B-B9970D0D3C48}"/>
              </a:ext>
            </a:extLst>
          </p:cNvPr>
          <p:cNvSpPr>
            <a:spLocks noGrp="1"/>
          </p:cNvSpPr>
          <p:nvPr>
            <p:ph type="title"/>
          </p:nvPr>
        </p:nvSpPr>
        <p:spPr>
          <a:xfrm>
            <a:off x="116811" y="134567"/>
            <a:ext cx="8229600" cy="375067"/>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Globaal Content Raamwerk DSO (GCR, versie 1.0)</a:t>
            </a:r>
          </a:p>
        </p:txBody>
      </p:sp>
      <p:pic>
        <p:nvPicPr>
          <p:cNvPr id="55302" name="Picture 2103">
            <a:extLst>
              <a:ext uri="{FF2B5EF4-FFF2-40B4-BE49-F238E27FC236}">
                <a16:creationId xmlns:a16="http://schemas.microsoft.com/office/drawing/2014/main" id="{14761CD7-C8FD-4A08-8C94-02E941AC725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9612" y="1043157"/>
            <a:ext cx="9232776" cy="5224478"/>
          </a:xfrm>
        </p:spPr>
      </p:pic>
      <p:sp>
        <p:nvSpPr>
          <p:cNvPr id="4" name="Tekstvak 3">
            <a:extLst>
              <a:ext uri="{FF2B5EF4-FFF2-40B4-BE49-F238E27FC236}">
                <a16:creationId xmlns:a16="http://schemas.microsoft.com/office/drawing/2014/main" id="{15AC6930-BDBE-4273-938D-18A292A0A559}"/>
              </a:ext>
            </a:extLst>
          </p:cNvPr>
          <p:cNvSpPr txBox="1"/>
          <p:nvPr/>
        </p:nvSpPr>
        <p:spPr>
          <a:xfrm>
            <a:off x="-44390" y="6676008"/>
            <a:ext cx="12192000" cy="215444"/>
          </a:xfrm>
          <a:prstGeom prst="rect">
            <a:avLst/>
          </a:prstGeom>
          <a:noFill/>
        </p:spPr>
        <p:txBody>
          <a:bodyPr wrap="square" rtlCol="0">
            <a:spAutoFit/>
          </a:bodyPr>
          <a:lstStyle/>
          <a:p>
            <a:r>
              <a:rPr lang="nl-NL" sz="800" dirty="0"/>
              <a:t>Bron: Globaal Content Raamwerk, vastgestelde versie 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26634" y="46038"/>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Inhoud</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b="1"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Voortraject, huidige stand van zaken en planning</a:t>
            </a:r>
            <a:endParaRPr lang="nl-NL" b="1" dirty="0">
              <a:solidFill>
                <a:prstClr val="black"/>
              </a:solidFill>
            </a:endParaRPr>
          </a:p>
          <a:p>
            <a:pPr marL="457200" indent="-457200">
              <a:lnSpc>
                <a:spcPct val="200000"/>
              </a:lnSpc>
              <a:buFont typeface="+mj-lt"/>
              <a:buAutoNum type="alphaUcPeriod"/>
              <a:defRPr/>
            </a:pPr>
            <a:r>
              <a:rPr lang="nl-NL" dirty="0">
                <a:solidFill>
                  <a:prstClr val="black"/>
                </a:solidFill>
              </a:rPr>
              <a:t>Wat zijn we aan centrale bronnen tegengekomen?</a:t>
            </a:r>
          </a:p>
          <a:p>
            <a:pPr marL="457200" indent="-457200">
              <a:lnSpc>
                <a:spcPct val="200000"/>
              </a:lnSpc>
              <a:buFont typeface="+mj-lt"/>
              <a:buAutoNum type="alphaUcPeriod"/>
              <a:defRPr/>
            </a:pPr>
            <a:r>
              <a:rPr lang="nl-NL" dirty="0">
                <a:solidFill>
                  <a:prstClr val="black"/>
                </a:solidFill>
              </a:rPr>
              <a:t>Wat komen we aan vragen tegen?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1206202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UIVO-I / PIKO: Informatiebeheer en bedrijfsprocessen, I-ZTC en PDC</a:t>
            </a:r>
          </a:p>
        </p:txBody>
      </p:sp>
      <p:sp>
        <p:nvSpPr>
          <p:cNvPr id="4" name="Tekstvak 3">
            <a:extLst>
              <a:ext uri="{FF2B5EF4-FFF2-40B4-BE49-F238E27FC236}">
                <a16:creationId xmlns:a16="http://schemas.microsoft.com/office/drawing/2014/main" id="{5DF04E12-C15E-4293-98C9-9C1999A40B77}"/>
              </a:ext>
            </a:extLst>
          </p:cNvPr>
          <p:cNvSpPr txBox="1"/>
          <p:nvPr/>
        </p:nvSpPr>
        <p:spPr>
          <a:xfrm>
            <a:off x="-44390" y="6676008"/>
            <a:ext cx="12192000" cy="215444"/>
          </a:xfrm>
          <a:prstGeom prst="rect">
            <a:avLst/>
          </a:prstGeom>
          <a:noFill/>
        </p:spPr>
        <p:txBody>
          <a:bodyPr wrap="square" rtlCol="0">
            <a:spAutoFit/>
          </a:bodyPr>
          <a:lstStyle/>
          <a:p>
            <a:r>
              <a:rPr lang="nl-NL" sz="800" dirty="0"/>
              <a:t>Bron: Interbestuurlijke </a:t>
            </a:r>
            <a:r>
              <a:rPr lang="nl-NL" sz="800" dirty="0" err="1"/>
              <a:t>procesketens</a:t>
            </a:r>
            <a:r>
              <a:rPr lang="nl-NL" sz="800" dirty="0"/>
              <a:t> Omgevingswet (UIVO-I Ketenprocessen, bijlage 1b)</a:t>
            </a:r>
          </a:p>
        </p:txBody>
      </p:sp>
      <p:pic>
        <p:nvPicPr>
          <p:cNvPr id="5" name="Afbeelding 4">
            <a:extLst>
              <a:ext uri="{FF2B5EF4-FFF2-40B4-BE49-F238E27FC236}">
                <a16:creationId xmlns:a16="http://schemas.microsoft.com/office/drawing/2014/main" id="{68E96FC7-23F7-478A-A47C-093546D08553}"/>
              </a:ext>
            </a:extLst>
          </p:cNvPr>
          <p:cNvPicPr>
            <a:picLocks noChangeAspect="1"/>
          </p:cNvPicPr>
          <p:nvPr/>
        </p:nvPicPr>
        <p:blipFill>
          <a:blip r:embed="rId2"/>
          <a:stretch>
            <a:fillRect/>
          </a:stretch>
        </p:blipFill>
        <p:spPr>
          <a:xfrm>
            <a:off x="1383490" y="1058992"/>
            <a:ext cx="9336240" cy="52175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1206202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UIVO-I / PIKO: Bedrijfsprocessen en zaaktypen</a:t>
            </a:r>
          </a:p>
        </p:txBody>
      </p:sp>
      <p:sp>
        <p:nvSpPr>
          <p:cNvPr id="3" name="Tekstvak 2">
            <a:extLst>
              <a:ext uri="{FF2B5EF4-FFF2-40B4-BE49-F238E27FC236}">
                <a16:creationId xmlns:a16="http://schemas.microsoft.com/office/drawing/2014/main" id="{E05F3C45-68AE-477F-AD48-F3E9E9EC388B}"/>
              </a:ext>
            </a:extLst>
          </p:cNvPr>
          <p:cNvSpPr txBox="1"/>
          <p:nvPr/>
        </p:nvSpPr>
        <p:spPr>
          <a:xfrm>
            <a:off x="-44390" y="6676008"/>
            <a:ext cx="12192000" cy="215444"/>
          </a:xfrm>
          <a:prstGeom prst="rect">
            <a:avLst/>
          </a:prstGeom>
          <a:noFill/>
        </p:spPr>
        <p:txBody>
          <a:bodyPr wrap="square" rtlCol="0">
            <a:spAutoFit/>
          </a:bodyPr>
          <a:lstStyle/>
          <a:p>
            <a:r>
              <a:rPr lang="nl-NL" sz="800" dirty="0"/>
              <a:t>Bron: Interbestuurlijke </a:t>
            </a:r>
            <a:r>
              <a:rPr lang="nl-NL" sz="800" dirty="0" err="1"/>
              <a:t>procesketens</a:t>
            </a:r>
            <a:r>
              <a:rPr lang="nl-NL" sz="800" dirty="0"/>
              <a:t> Omgevingswet (UIVO-I Ketenprocessen, bijlage 1b)</a:t>
            </a:r>
          </a:p>
        </p:txBody>
      </p:sp>
      <p:pic>
        <p:nvPicPr>
          <p:cNvPr id="4" name="Afbeelding 3">
            <a:extLst>
              <a:ext uri="{FF2B5EF4-FFF2-40B4-BE49-F238E27FC236}">
                <a16:creationId xmlns:a16="http://schemas.microsoft.com/office/drawing/2014/main" id="{FB03C9AF-EF83-464A-A472-4544CEFA015E}"/>
              </a:ext>
            </a:extLst>
          </p:cNvPr>
          <p:cNvPicPr>
            <a:picLocks noChangeAspect="1"/>
          </p:cNvPicPr>
          <p:nvPr/>
        </p:nvPicPr>
        <p:blipFill>
          <a:blip r:embed="rId2"/>
          <a:stretch>
            <a:fillRect/>
          </a:stretch>
        </p:blipFill>
        <p:spPr>
          <a:xfrm>
            <a:off x="723530" y="834739"/>
            <a:ext cx="10744940" cy="5498079"/>
          </a:xfrm>
          <a:prstGeom prst="rect">
            <a:avLst/>
          </a:prstGeom>
        </p:spPr>
      </p:pic>
    </p:spTree>
    <p:extLst>
      <p:ext uri="{BB962C8B-B14F-4D97-AF65-F5344CB8AC3E}">
        <p14:creationId xmlns:p14="http://schemas.microsoft.com/office/powerpoint/2010/main" val="3339537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1206202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Inrichting informatiebeheer in bedrijfsprocessen: voorbeeld GEMMA</a:t>
            </a:r>
          </a:p>
        </p:txBody>
      </p:sp>
      <p:pic>
        <p:nvPicPr>
          <p:cNvPr id="3" name="Graphic 2">
            <a:extLst>
              <a:ext uri="{FF2B5EF4-FFF2-40B4-BE49-F238E27FC236}">
                <a16:creationId xmlns:a16="http://schemas.microsoft.com/office/drawing/2014/main" id="{B7B31BED-1E6C-4DD8-BA34-EF3496C791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4186" y="833915"/>
            <a:ext cx="9753600" cy="5772150"/>
          </a:xfrm>
          <a:prstGeom prst="rect">
            <a:avLst/>
          </a:prstGeom>
        </p:spPr>
      </p:pic>
      <p:sp>
        <p:nvSpPr>
          <p:cNvPr id="4" name="Tekstvak 3">
            <a:extLst>
              <a:ext uri="{FF2B5EF4-FFF2-40B4-BE49-F238E27FC236}">
                <a16:creationId xmlns:a16="http://schemas.microsoft.com/office/drawing/2014/main" id="{68F4ED56-D1E0-4D25-B67B-DF18D1127239}"/>
              </a:ext>
            </a:extLst>
          </p:cNvPr>
          <p:cNvSpPr txBox="1"/>
          <p:nvPr/>
        </p:nvSpPr>
        <p:spPr>
          <a:xfrm>
            <a:off x="-44390" y="6676008"/>
            <a:ext cx="12192000" cy="215444"/>
          </a:xfrm>
          <a:prstGeom prst="rect">
            <a:avLst/>
          </a:prstGeom>
          <a:noFill/>
        </p:spPr>
        <p:txBody>
          <a:bodyPr wrap="square" rtlCol="0">
            <a:spAutoFit/>
          </a:bodyPr>
          <a:lstStyle/>
          <a:p>
            <a:r>
              <a:rPr lang="nl-NL" sz="800" dirty="0"/>
              <a:t>Bron: GEMMA Online Bedrijfsprocessen Omgevingswet</a:t>
            </a:r>
          </a:p>
        </p:txBody>
      </p:sp>
    </p:spTree>
    <p:extLst>
      <p:ext uri="{BB962C8B-B14F-4D97-AF65-F5344CB8AC3E}">
        <p14:creationId xmlns:p14="http://schemas.microsoft.com/office/powerpoint/2010/main" val="18541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68276"/>
            <a:ext cx="12062028" cy="2314576"/>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Inrichting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informatiebeheer,</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Werkende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Processen</a:t>
            </a:r>
          </a:p>
        </p:txBody>
      </p:sp>
      <p:sp>
        <p:nvSpPr>
          <p:cNvPr id="4" name="Tekstvak 3">
            <a:extLst>
              <a:ext uri="{FF2B5EF4-FFF2-40B4-BE49-F238E27FC236}">
                <a16:creationId xmlns:a16="http://schemas.microsoft.com/office/drawing/2014/main" id="{68F4ED56-D1E0-4D25-B67B-DF18D1127239}"/>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i="1" dirty="0"/>
              <a:t>Werkende processen</a:t>
            </a:r>
            <a:r>
              <a:rPr lang="nl-NL" sz="800" dirty="0"/>
              <a:t>, vergunningaanvraag</a:t>
            </a:r>
          </a:p>
        </p:txBody>
      </p:sp>
      <p:pic>
        <p:nvPicPr>
          <p:cNvPr id="5" name="Afbeelding 4">
            <a:extLst>
              <a:ext uri="{FF2B5EF4-FFF2-40B4-BE49-F238E27FC236}">
                <a16:creationId xmlns:a16="http://schemas.microsoft.com/office/drawing/2014/main" id="{81782BA3-7F45-4E2F-9BBA-50FF7B632E1A}"/>
              </a:ext>
            </a:extLst>
          </p:cNvPr>
          <p:cNvPicPr>
            <a:picLocks noChangeAspect="1"/>
          </p:cNvPicPr>
          <p:nvPr/>
        </p:nvPicPr>
        <p:blipFill>
          <a:blip r:embed="rId2"/>
          <a:stretch>
            <a:fillRect/>
          </a:stretch>
        </p:blipFill>
        <p:spPr>
          <a:xfrm>
            <a:off x="2930525" y="0"/>
            <a:ext cx="9124950" cy="6858000"/>
          </a:xfrm>
          <a:prstGeom prst="rect">
            <a:avLst/>
          </a:prstGeom>
        </p:spPr>
      </p:pic>
    </p:spTree>
    <p:extLst>
      <p:ext uri="{BB962C8B-B14F-4D97-AF65-F5344CB8AC3E}">
        <p14:creationId xmlns:p14="http://schemas.microsoft.com/office/powerpoint/2010/main" val="237591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20596" y="-236338"/>
            <a:ext cx="12062028" cy="95433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Inrichting bewaartermijnen met zaaktypen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ImZTC</a:t>
            </a:r>
            <a:r>
              <a:rPr lang="nl-NL" altLang="nl-NL" dirty="0">
                <a:latin typeface="Tahoma" panose="020B0604030504040204" pitchFamily="34" charset="0"/>
                <a:ea typeface="ＭＳ Ｐゴシック" panose="020B0600070205080204" pitchFamily="34" charset="-128"/>
                <a:cs typeface="Tahoma" panose="020B0604030504040204" pitchFamily="34" charset="0"/>
              </a:rPr>
              <a:t> / selectielijst)</a:t>
            </a:r>
          </a:p>
        </p:txBody>
      </p:sp>
      <p:sp>
        <p:nvSpPr>
          <p:cNvPr id="3" name="Tekstvak 2">
            <a:extLst>
              <a:ext uri="{FF2B5EF4-FFF2-40B4-BE49-F238E27FC236}">
                <a16:creationId xmlns:a16="http://schemas.microsoft.com/office/drawing/2014/main" id="{6FFD2C95-F1AF-4CC5-B230-285328E03C77}"/>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dirty="0" err="1"/>
              <a:t>Omgevingswet.wiki</a:t>
            </a:r>
            <a:r>
              <a:rPr lang="nl-NL" sz="800" dirty="0"/>
              <a:t> zaaktypencatalogus</a:t>
            </a:r>
          </a:p>
        </p:txBody>
      </p:sp>
      <p:pic>
        <p:nvPicPr>
          <p:cNvPr id="4" name="Afbeelding 3">
            <a:extLst>
              <a:ext uri="{FF2B5EF4-FFF2-40B4-BE49-F238E27FC236}">
                <a16:creationId xmlns:a16="http://schemas.microsoft.com/office/drawing/2014/main" id="{E76D41A0-7F90-4ADE-B108-14C3D80DF4C2}"/>
              </a:ext>
            </a:extLst>
          </p:cNvPr>
          <p:cNvPicPr>
            <a:picLocks noChangeAspect="1"/>
          </p:cNvPicPr>
          <p:nvPr/>
        </p:nvPicPr>
        <p:blipFill>
          <a:blip r:embed="rId2"/>
          <a:stretch>
            <a:fillRect/>
          </a:stretch>
        </p:blipFill>
        <p:spPr>
          <a:xfrm>
            <a:off x="577423" y="883315"/>
            <a:ext cx="4838145" cy="4668186"/>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59B0BFB8-C8B0-4DD6-8272-385E8E530152}"/>
              </a:ext>
            </a:extLst>
          </p:cNvPr>
          <p:cNvPicPr>
            <a:picLocks noChangeAspect="1"/>
          </p:cNvPicPr>
          <p:nvPr/>
        </p:nvPicPr>
        <p:blipFill>
          <a:blip r:embed="rId3"/>
          <a:stretch>
            <a:fillRect/>
          </a:stretch>
        </p:blipFill>
        <p:spPr>
          <a:xfrm>
            <a:off x="5714265" y="883315"/>
            <a:ext cx="5831808" cy="5503611"/>
          </a:xfrm>
          <a:prstGeom prst="rect">
            <a:avLst/>
          </a:prstGeom>
        </p:spPr>
      </p:pic>
    </p:spTree>
    <p:extLst>
      <p:ext uri="{BB962C8B-B14F-4D97-AF65-F5344CB8AC3E}">
        <p14:creationId xmlns:p14="http://schemas.microsoft.com/office/powerpoint/2010/main" val="3553174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Afbeelding 10">
            <a:extLst>
              <a:ext uri="{FF2B5EF4-FFF2-40B4-BE49-F238E27FC236}">
                <a16:creationId xmlns:a16="http://schemas.microsoft.com/office/drawing/2014/main" id="{4A1DAC00-4AAA-45F4-BA41-9BB1614B7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76437"/>
            <a:ext cx="899795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a:extLst>
              <a:ext uri="{FF2B5EF4-FFF2-40B4-BE49-F238E27FC236}">
                <a16:creationId xmlns:a16="http://schemas.microsoft.com/office/drawing/2014/main" id="{8D0DC884-1374-4F69-B5E2-0DB829AD3DCB}"/>
              </a:ext>
            </a:extLst>
          </p:cNvPr>
          <p:cNvSpPr txBox="1">
            <a:spLocks/>
          </p:cNvSpPr>
          <p:nvPr/>
        </p:nvSpPr>
        <p:spPr bwMode="auto">
          <a:xfrm>
            <a:off x="107933" y="95100"/>
            <a:ext cx="11646102" cy="37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DUTO-scans Nationaal Archief: hoe zit het met opvolging aanbevelingen?</a:t>
            </a:r>
          </a:p>
        </p:txBody>
      </p:sp>
      <p:sp>
        <p:nvSpPr>
          <p:cNvPr id="4" name="Tekstvak 3">
            <a:extLst>
              <a:ext uri="{FF2B5EF4-FFF2-40B4-BE49-F238E27FC236}">
                <a16:creationId xmlns:a16="http://schemas.microsoft.com/office/drawing/2014/main" id="{0A9858BA-CD35-45BE-9CAF-ED2117DDE5C8}"/>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i="1" dirty="0"/>
              <a:t>Aan de slag</a:t>
            </a:r>
            <a:r>
              <a:rPr lang="nl-NL" sz="800" dirty="0"/>
              <a:t>, pagina DUTO-scans</a:t>
            </a:r>
          </a:p>
        </p:txBody>
      </p:sp>
    </p:spTree>
    <p:extLst>
      <p:ext uri="{BB962C8B-B14F-4D97-AF65-F5344CB8AC3E}">
        <p14:creationId xmlns:p14="http://schemas.microsoft.com/office/powerpoint/2010/main" val="233252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EA771620-395B-41EE-8516-A811BF492279}"/>
              </a:ext>
            </a:extLst>
          </p:cNvPr>
          <p:cNvSpPr>
            <a:spLocks noGrp="1"/>
          </p:cNvSpPr>
          <p:nvPr>
            <p:ph type="title"/>
          </p:nvPr>
        </p:nvSpPr>
        <p:spPr>
          <a:xfrm>
            <a:off x="102483" y="50760"/>
            <a:ext cx="8229600" cy="471320"/>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Metagegevens –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API’s</a:t>
            </a:r>
            <a:r>
              <a:rPr lang="nl-NL" altLang="nl-NL" dirty="0">
                <a:latin typeface="Tahoma" panose="020B0604030504040204" pitchFamily="34" charset="0"/>
                <a:ea typeface="ＭＳ Ｐゴシック" panose="020B0600070205080204" pitchFamily="34" charset="-128"/>
                <a:cs typeface="Tahoma" panose="020B0604030504040204" pitchFamily="34" charset="0"/>
              </a:rPr>
              <a:t>, standaarden en toepassingen  </a:t>
            </a:r>
          </a:p>
        </p:txBody>
      </p:sp>
      <p:pic>
        <p:nvPicPr>
          <p:cNvPr id="59395" name="Tijdelijke aanduiding voor inhoud 7">
            <a:extLst>
              <a:ext uri="{FF2B5EF4-FFF2-40B4-BE49-F238E27FC236}">
                <a16:creationId xmlns:a16="http://schemas.microsoft.com/office/drawing/2014/main" id="{1C07C1AA-FB81-4F81-BAB5-1A799DDDEA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18" y="1114067"/>
            <a:ext cx="9334364" cy="4503326"/>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5FE931F4-A5A9-4765-9C9F-57763CCB524F}"/>
              </a:ext>
            </a:extLst>
          </p:cNvPr>
          <p:cNvSpPr>
            <a:spLocks noGrp="1"/>
          </p:cNvSpPr>
          <p:nvPr>
            <p:ph type="title"/>
          </p:nvPr>
        </p:nvSpPr>
        <p:spPr>
          <a:xfrm>
            <a:off x="86440" y="129419"/>
            <a:ext cx="11800759" cy="45084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Achterliggende vraag: de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mapping</a:t>
            </a:r>
            <a:r>
              <a:rPr lang="nl-NL" altLang="nl-NL" dirty="0">
                <a:latin typeface="Tahoma" panose="020B0604030504040204" pitchFamily="34" charset="0"/>
                <a:ea typeface="ＭＳ Ｐゴシック" panose="020B0600070205080204" pitchFamily="34" charset="-128"/>
                <a:cs typeface="Tahoma" panose="020B0604030504040204" pitchFamily="34" charset="0"/>
              </a:rPr>
              <a:t>’ op metadata-standaard MDTO (NA/VNG/BZK)</a:t>
            </a:r>
          </a:p>
        </p:txBody>
      </p:sp>
      <p:pic>
        <p:nvPicPr>
          <p:cNvPr id="61446" name="Afbeelding 9">
            <a:extLst>
              <a:ext uri="{FF2B5EF4-FFF2-40B4-BE49-F238E27FC236}">
                <a16:creationId xmlns:a16="http://schemas.microsoft.com/office/drawing/2014/main" id="{0108B7AB-78AE-4BD3-8CEB-8D56C751B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828" y="1136036"/>
            <a:ext cx="82677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03F3A6C6-A8DB-4F82-AC6E-8192BA627FDA}"/>
              </a:ext>
            </a:extLst>
          </p:cNvPr>
          <p:cNvSpPr txBox="1"/>
          <p:nvPr/>
        </p:nvSpPr>
        <p:spPr>
          <a:xfrm>
            <a:off x="-44390" y="6676008"/>
            <a:ext cx="12192000" cy="215444"/>
          </a:xfrm>
          <a:prstGeom prst="rect">
            <a:avLst/>
          </a:prstGeom>
          <a:noFill/>
        </p:spPr>
        <p:txBody>
          <a:bodyPr wrap="square" rtlCol="0">
            <a:spAutoFit/>
          </a:bodyPr>
          <a:lstStyle/>
          <a:p>
            <a:r>
              <a:rPr lang="nl-NL" sz="800" dirty="0"/>
              <a:t>Bron: website Nationaal Archief</a:t>
            </a:r>
          </a:p>
        </p:txBody>
      </p:sp>
      <p:sp>
        <p:nvSpPr>
          <p:cNvPr id="5" name="Tijdelijke aanduiding voor inhoud 2">
            <a:extLst>
              <a:ext uri="{FF2B5EF4-FFF2-40B4-BE49-F238E27FC236}">
                <a16:creationId xmlns:a16="http://schemas.microsoft.com/office/drawing/2014/main" id="{5928E24F-B936-4478-9F1C-B4EA66AFA9DD}"/>
              </a:ext>
            </a:extLst>
          </p:cNvPr>
          <p:cNvSpPr>
            <a:spLocks noGrp="1"/>
          </p:cNvSpPr>
          <p:nvPr>
            <p:ph idx="1"/>
          </p:nvPr>
        </p:nvSpPr>
        <p:spPr>
          <a:xfrm>
            <a:off x="6958027" y="3122293"/>
            <a:ext cx="2203729" cy="450849"/>
          </a:xfrm>
        </p:spPr>
        <p:txBody>
          <a:bodyPr/>
          <a:lstStyle/>
          <a:p>
            <a:pPr marL="0" indent="0">
              <a:buNone/>
            </a:pPr>
            <a:r>
              <a:rPr lang="nl-NL" altLang="nl-NL" sz="2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2020</a:t>
            </a: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l-NL" altLang="nl-NL" i="1" dirty="0">
              <a:latin typeface="Tahoma" panose="020B0604030504040204" pitchFamily="34" charset="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Samenwerkvoorziening en -functionaliteit, informatiebeheer en metadata</a:t>
            </a:r>
          </a:p>
        </p:txBody>
      </p:sp>
      <p:pic>
        <p:nvPicPr>
          <p:cNvPr id="5" name="Afbeelding 4" descr="Afbeelding met tekst&#10;&#10;Automatisch gegenereerde beschrijving">
            <a:extLst>
              <a:ext uri="{FF2B5EF4-FFF2-40B4-BE49-F238E27FC236}">
                <a16:creationId xmlns:a16="http://schemas.microsoft.com/office/drawing/2014/main" id="{DE51DA32-4486-48F4-90D3-E36179299FBD}"/>
              </a:ext>
            </a:extLst>
          </p:cNvPr>
          <p:cNvPicPr>
            <a:picLocks noChangeAspect="1"/>
          </p:cNvPicPr>
          <p:nvPr/>
        </p:nvPicPr>
        <p:blipFill>
          <a:blip r:embed="rId2"/>
          <a:stretch>
            <a:fillRect/>
          </a:stretch>
        </p:blipFill>
        <p:spPr>
          <a:xfrm>
            <a:off x="376582" y="535447"/>
            <a:ext cx="8808397" cy="6222616"/>
          </a:xfrm>
          <a:prstGeom prst="rect">
            <a:avLst/>
          </a:prstGeom>
        </p:spPr>
      </p:pic>
      <p:sp>
        <p:nvSpPr>
          <p:cNvPr id="8" name="Tijdelijke aanduiding voor inhoud 2">
            <a:extLst>
              <a:ext uri="{FF2B5EF4-FFF2-40B4-BE49-F238E27FC236}">
                <a16:creationId xmlns:a16="http://schemas.microsoft.com/office/drawing/2014/main" id="{77F19330-F586-4A14-8DF7-43873AF5BEDB}"/>
              </a:ext>
            </a:extLst>
          </p:cNvPr>
          <p:cNvSpPr>
            <a:spLocks noGrp="1"/>
          </p:cNvSpPr>
          <p:nvPr>
            <p:ph idx="1"/>
          </p:nvPr>
        </p:nvSpPr>
        <p:spPr>
          <a:xfrm>
            <a:off x="9798881" y="2719745"/>
            <a:ext cx="2203729" cy="1757100"/>
          </a:xfrm>
        </p:spPr>
        <p:txBody>
          <a:bodyPr/>
          <a:lstStyle/>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Metadata</a:t>
            </a: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Volledigheid dossier bij BG</a:t>
            </a: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Beheermandaat</a:t>
            </a: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Verplaatsing en</a:t>
            </a:r>
          </a:p>
          <a:p>
            <a:pPr marL="0" indent="0">
              <a:buNone/>
            </a:pPr>
            <a:r>
              <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verwijdering</a:t>
            </a: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l-NL" altLang="nl-NL"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l-NL" altLang="nl-NL" i="1" dirty="0">
              <a:latin typeface="Tahoma" panose="020B0604030504040204" pitchFamily="34" charset="0"/>
              <a:ea typeface="ＭＳ Ｐゴシック" panose="020B0600070205080204" pitchFamily="34" charset="-128"/>
            </a:endParaRPr>
          </a:p>
        </p:txBody>
      </p:sp>
      <p:sp>
        <p:nvSpPr>
          <p:cNvPr id="6" name="Tijdelijke aanduiding voor inhoud 2">
            <a:extLst>
              <a:ext uri="{FF2B5EF4-FFF2-40B4-BE49-F238E27FC236}">
                <a16:creationId xmlns:a16="http://schemas.microsoft.com/office/drawing/2014/main" id="{5BCDE1DF-4C10-4564-98FD-EF345B11B3AE}"/>
              </a:ext>
            </a:extLst>
          </p:cNvPr>
          <p:cNvSpPr txBox="1">
            <a:spLocks/>
          </p:cNvSpPr>
          <p:nvPr/>
        </p:nvSpPr>
        <p:spPr bwMode="auto">
          <a:xfrm>
            <a:off x="683533" y="2546384"/>
            <a:ext cx="8808397" cy="4207613"/>
          </a:xfrm>
          <a:prstGeom prst="rect">
            <a:avLst/>
          </a:prstGeom>
          <a:solidFill>
            <a:schemeClr val="bg1"/>
          </a:solidFill>
          <a:ln>
            <a:noFill/>
          </a:ln>
        </p:spPr>
        <p:txBody>
          <a:bodyPr vert="horz" wrap="square" lIns="91440" tIns="45720" rIns="91440" bIns="45720" numCol="2"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b="1" dirty="0">
                <a:latin typeface="Arial" panose="020B0604020202020204" pitchFamily="34" charset="0"/>
                <a:cs typeface="Arial" panose="020B0604020202020204" pitchFamily="34" charset="0"/>
              </a:rPr>
              <a:t>Metadata samenwerking:</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samenwerkingId</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samenwerkVorm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status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aangemaaktDoorOIN</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aangemaaktDoorNaam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creatieDatum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kenmerkSysteem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nummerBinnenSyteem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contactpersoonEmailadres</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contactpersoonTelefoonnummer</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laatstAangepastDatum</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titel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beschrijving</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taal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br>
              <a:rPr lang="nl-NL" sz="1400" dirty="0">
                <a:latin typeface="Arial" panose="020B0604020202020204" pitchFamily="34" charset="0"/>
                <a:cs typeface="Arial" panose="020B0604020202020204" pitchFamily="34" charset="0"/>
              </a:rPr>
            </a:br>
            <a:r>
              <a:rPr lang="nl-NL" sz="1400" b="1" dirty="0">
                <a:latin typeface="Arial" panose="020B0604020202020204" pitchFamily="34" charset="0"/>
                <a:cs typeface="Arial" panose="020B0604020202020204" pitchFamily="34" charset="0"/>
              </a:rPr>
              <a:t>Metadata document:</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bestandsNaam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kenmerkSysteem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nummerBinnenSysteem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dossierNummer</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creatieDatum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laatstAangepastDoorNaam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documentIdentificatie</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documentOmschrijving</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vertrouwelijkheidsAanduiding</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taal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formaat</a:t>
            </a:r>
            <a:endParaRPr lang="nl-NL" altLang="nl-NL" sz="1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nl-NL" altLang="nl-NL" sz="1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nl-NL" altLang="nl-NL" sz="1400" i="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kstvak 6">
            <a:extLst>
              <a:ext uri="{FF2B5EF4-FFF2-40B4-BE49-F238E27FC236}">
                <a16:creationId xmlns:a16="http://schemas.microsoft.com/office/drawing/2014/main" id="{B3990E84-61E2-48B6-B71C-588F00402136}"/>
              </a:ext>
            </a:extLst>
          </p:cNvPr>
          <p:cNvSpPr txBox="1"/>
          <p:nvPr/>
        </p:nvSpPr>
        <p:spPr>
          <a:xfrm>
            <a:off x="-44390" y="6676008"/>
            <a:ext cx="12192000" cy="215444"/>
          </a:xfrm>
          <a:prstGeom prst="rect">
            <a:avLst/>
          </a:prstGeom>
          <a:noFill/>
        </p:spPr>
        <p:txBody>
          <a:bodyPr wrap="square" rtlCol="0">
            <a:spAutoFit/>
          </a:bodyPr>
          <a:lstStyle/>
          <a:p>
            <a:r>
              <a:rPr lang="nl-NL" sz="800" dirty="0"/>
              <a:t>Bron: Aan de Slag, nieuwsbrief ontwikkelfase P14</a:t>
            </a:r>
          </a:p>
        </p:txBody>
      </p:sp>
    </p:spTree>
    <p:extLst>
      <p:ext uri="{BB962C8B-B14F-4D97-AF65-F5344CB8AC3E}">
        <p14:creationId xmlns:p14="http://schemas.microsoft.com/office/powerpoint/2010/main" val="31870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000"/>
                                        <p:tgtEl>
                                          <p:spTgt spid="8">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up)">
                                      <p:cBhvr>
                                        <p:cTn id="11" dur="1000"/>
                                        <p:tgtEl>
                                          <p:spTgt spid="8">
                                            <p:txEl>
                                              <p:pRg st="2" end="2"/>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up)">
                                      <p:cBhvr>
                                        <p:cTn id="15" dur="1000"/>
                                        <p:tgtEl>
                                          <p:spTgt spid="8">
                                            <p:txEl>
                                              <p:pRg st="4" end="4"/>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wipe(up)">
                                      <p:cBhvr>
                                        <p:cTn id="19" dur="1000"/>
                                        <p:tgtEl>
                                          <p:spTgt spid="8">
                                            <p:txEl>
                                              <p:pRg st="6" end="6"/>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wipe(up)">
                                      <p:cBhvr>
                                        <p:cTn id="23" dur="1000"/>
                                        <p:tgtEl>
                                          <p:spTgt spid="8">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itel 1">
            <a:extLst>
              <a:ext uri="{FF2B5EF4-FFF2-40B4-BE49-F238E27FC236}">
                <a16:creationId xmlns:a16="http://schemas.microsoft.com/office/drawing/2014/main" id="{E7FA19E7-4EC2-40BF-921E-44F48B0A897D}"/>
              </a:ext>
            </a:extLst>
          </p:cNvPr>
          <p:cNvSpPr>
            <a:spLocks noGrp="1"/>
          </p:cNvSpPr>
          <p:nvPr>
            <p:ph type="title"/>
          </p:nvPr>
        </p:nvSpPr>
        <p:spPr>
          <a:xfrm>
            <a:off x="87623" y="126676"/>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en relatie met duurzame toegankelijkheid</a:t>
            </a:r>
          </a:p>
        </p:txBody>
      </p:sp>
      <p:sp>
        <p:nvSpPr>
          <p:cNvPr id="2" name="Tijdelijke aanduiding voor inhoud 1">
            <a:extLst>
              <a:ext uri="{FF2B5EF4-FFF2-40B4-BE49-F238E27FC236}">
                <a16:creationId xmlns:a16="http://schemas.microsoft.com/office/drawing/2014/main" id="{E9F4317E-B6EF-4D0F-B934-40C240183E50}"/>
              </a:ext>
            </a:extLst>
          </p:cNvPr>
          <p:cNvSpPr>
            <a:spLocks noGrp="1"/>
          </p:cNvSpPr>
          <p:nvPr>
            <p:ph idx="1"/>
          </p:nvPr>
        </p:nvSpPr>
        <p:spPr>
          <a:xfrm>
            <a:off x="1981200" y="1395901"/>
            <a:ext cx="8229600" cy="4382604"/>
          </a:xfrm>
        </p:spPr>
        <p:txBody>
          <a:bodyPr/>
          <a:lstStyle/>
          <a:p>
            <a:pPr marL="0" indent="0">
              <a:buNone/>
              <a:defRPr/>
            </a:pPr>
            <a:r>
              <a:rPr lang="nl-NL" sz="1800" i="1" dirty="0"/>
              <a:t>“Het </a:t>
            </a:r>
            <a:r>
              <a:rPr lang="nl-NL" sz="1800" i="1" dirty="0" err="1"/>
              <a:t>realtime</a:t>
            </a:r>
            <a:r>
              <a:rPr lang="nl-NL" sz="1800" i="1" dirty="0"/>
              <a:t> oproepen van toestanden in een verzameling van gegevens op een specifiek tijdstip, in het heden, het verleden en de toekomst.”</a:t>
            </a:r>
          </a:p>
          <a:p>
            <a:pPr marL="0" indent="0">
              <a:buNone/>
              <a:defRPr/>
            </a:pPr>
            <a:endParaRPr lang="nl-NL" sz="1800" i="1" dirty="0"/>
          </a:p>
          <a:p>
            <a:pPr>
              <a:lnSpc>
                <a:spcPct val="150000"/>
              </a:lnSpc>
              <a:defRPr/>
            </a:pPr>
            <a:r>
              <a:rPr lang="nl-NL" sz="1800" b="1" dirty="0">
                <a:solidFill>
                  <a:srgbClr val="E11E2D"/>
                </a:solidFill>
              </a:rPr>
              <a:t>Landelijke Voorziening Bekendmakingen en Beschikbaar stellen</a:t>
            </a:r>
            <a:br>
              <a:rPr lang="nl-NL" sz="1800" b="1" dirty="0"/>
            </a:br>
            <a:r>
              <a:rPr lang="nl-NL" sz="1800" dirty="0"/>
              <a:t>Officiële publicaties en geldende regelingen)</a:t>
            </a:r>
          </a:p>
          <a:p>
            <a:pPr>
              <a:lnSpc>
                <a:spcPct val="150000"/>
              </a:lnSpc>
              <a:defRPr/>
            </a:pPr>
            <a:r>
              <a:rPr lang="nl-NL" sz="1800" b="1" dirty="0">
                <a:solidFill>
                  <a:srgbClr val="E11E2D"/>
                </a:solidFill>
              </a:rPr>
              <a:t>DSO-LV </a:t>
            </a:r>
            <a:br>
              <a:rPr lang="nl-NL" sz="1800" b="1" dirty="0"/>
            </a:br>
            <a:r>
              <a:rPr lang="nl-NL" sz="1800" dirty="0"/>
              <a:t>Ozon, Toepasbare regels, Viewer regels en kaart, Stelselcatalogus</a:t>
            </a:r>
          </a:p>
          <a:p>
            <a:pPr>
              <a:lnSpc>
                <a:spcPct val="150000"/>
              </a:lnSpc>
              <a:defRPr/>
            </a:pPr>
            <a:r>
              <a:rPr lang="nl-NL" sz="1800" b="1" dirty="0">
                <a:solidFill>
                  <a:srgbClr val="E11E2D"/>
                </a:solidFill>
              </a:rPr>
              <a:t>Informatieproducten</a:t>
            </a:r>
            <a:br>
              <a:rPr lang="nl-NL" sz="1800" b="1" dirty="0"/>
            </a:br>
            <a:r>
              <a:rPr lang="nl-NL" sz="1800" dirty="0"/>
              <a:t>Overbruggingsproduct</a:t>
            </a:r>
          </a:p>
          <a:p>
            <a:pPr>
              <a:lnSpc>
                <a:spcPct val="150000"/>
              </a:lnSpc>
              <a:defRPr/>
            </a:pPr>
            <a:r>
              <a:rPr lang="nl-NL" sz="1800" b="1" dirty="0">
                <a:solidFill>
                  <a:srgbClr val="E11E2D"/>
                </a:solidFill>
              </a:rPr>
              <a:t>GDI-voorzieningen</a:t>
            </a:r>
            <a:br>
              <a:rPr lang="nl-NL" sz="1800" b="1" dirty="0"/>
            </a:br>
            <a:r>
              <a:rPr lang="nl-NL" sz="1800" dirty="0"/>
              <a:t>Centraal OIN-register, Ambtsgrenzenservice</a:t>
            </a:r>
          </a:p>
          <a:p>
            <a:pPr marL="0" indent="0">
              <a:buNone/>
              <a:defRPr/>
            </a:pPr>
            <a:endParaRPr lang="nl-NL" sz="1800" dirty="0"/>
          </a:p>
        </p:txBody>
      </p:sp>
    </p:spTree>
    <p:extLst>
      <p:ext uri="{BB962C8B-B14F-4D97-AF65-F5344CB8AC3E}">
        <p14:creationId xmlns:p14="http://schemas.microsoft.com/office/powerpoint/2010/main" val="28773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9353228" cy="60101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Omgevingswet komt eraan - maar hoe zit het met informatiebeheer? </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198485" y="1363707"/>
            <a:ext cx="9207623" cy="4525963"/>
          </a:xfrm>
        </p:spPr>
        <p:txBody>
          <a:bodyPr/>
          <a:lstStyle/>
          <a:p>
            <a:pPr marL="0" indent="0">
              <a:buNone/>
            </a:pPr>
            <a:r>
              <a:rPr lang="nl-NL" altLang="nl-NL" sz="2400" dirty="0">
                <a:latin typeface="Tahoma" panose="020B0604030504040204" pitchFamily="34" charset="0"/>
                <a:ea typeface="ＭＳ Ｐゴシック" panose="020B0600070205080204" pitchFamily="34" charset="-128"/>
              </a:rPr>
              <a:t>Welke afspraken moeten</a:t>
            </a:r>
          </a:p>
          <a:p>
            <a:pPr marL="0" indent="0">
              <a:buNone/>
            </a:pPr>
            <a:r>
              <a:rPr lang="nl-NL" altLang="nl-NL" sz="2400" dirty="0">
                <a:latin typeface="Tahoma" panose="020B0604030504040204" pitchFamily="34" charset="0"/>
                <a:ea typeface="ＭＳ Ｐゴシック" panose="020B0600070205080204" pitchFamily="34" charset="-128"/>
              </a:rPr>
              <a:t>gemeenten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provincies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waterschappen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omgevingsdiensten  veiligheidsregio’s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a:t>
            </a:r>
            <a:r>
              <a:rPr lang="nl-NL" altLang="nl-NL" sz="2400" dirty="0" err="1">
                <a:latin typeface="Tahoma" panose="020B0604030504040204" pitchFamily="34" charset="0"/>
                <a:ea typeface="ＭＳ Ｐゴシック" panose="020B0600070205080204" pitchFamily="34" charset="-128"/>
              </a:rPr>
              <a:t>GGD’en</a:t>
            </a: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maken, om duurzaam informatiebeheer in te richten</a:t>
            </a:r>
          </a:p>
          <a:p>
            <a:pPr marL="0" indent="0">
              <a:buNone/>
            </a:pPr>
            <a:r>
              <a:rPr lang="nl-NL" altLang="nl-NL" sz="2400" dirty="0">
                <a:latin typeface="Tahoma" panose="020B0604030504040204" pitchFamily="34" charset="0"/>
                <a:ea typeface="ＭＳ Ｐゴシック" panose="020B0600070205080204" pitchFamily="34" charset="-128"/>
              </a:rPr>
              <a:t>in hun </a:t>
            </a:r>
            <a:r>
              <a:rPr lang="nl-NL" altLang="nl-NL" sz="2400" dirty="0" err="1">
                <a:latin typeface="Tahoma" panose="020B0604030504040204" pitchFamily="34" charset="0"/>
                <a:ea typeface="ＭＳ Ｐゴシック" panose="020B0600070205080204" pitchFamily="34" charset="-128"/>
              </a:rPr>
              <a:t>procesketens</a:t>
            </a:r>
            <a:r>
              <a:rPr lang="nl-NL" altLang="nl-NL" sz="2400" dirty="0">
                <a:latin typeface="Tahoma" panose="020B0604030504040204" pitchFamily="34" charset="0"/>
                <a:ea typeface="ＭＳ Ｐゴシック" panose="020B0600070205080204" pitchFamily="34" charset="-128"/>
              </a:rPr>
              <a:t> onder de Omgevingswet? </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Wisselwerking tussen:</a:t>
            </a:r>
          </a:p>
          <a:p>
            <a:pPr marL="0" indent="0">
              <a:buNone/>
            </a:pP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wat wordt beheerd in Landelijke Voorzieningen </a:t>
            </a:r>
          </a:p>
          <a:p>
            <a:pPr marL="0" indent="0">
              <a:buNone/>
            </a:pPr>
            <a:r>
              <a:rPr lang="nl-NL" altLang="nl-NL" sz="2400" dirty="0">
                <a:solidFill>
                  <a:srgbClr val="E11E2D"/>
                </a:solidFill>
                <a:latin typeface="Tahoma" panose="020B0604030504040204" pitchFamily="34" charset="0"/>
                <a:ea typeface="ＭＳ Ｐゴシック" panose="020B0600070205080204" pitchFamily="34" charset="-128"/>
              </a:rPr>
              <a:t>| </a:t>
            </a:r>
            <a:r>
              <a:rPr lang="nl-NL" altLang="nl-NL" sz="2400" dirty="0">
                <a:latin typeface="Tahoma" panose="020B0604030504040204" pitchFamily="34" charset="0"/>
                <a:ea typeface="ＭＳ Ｐゴシック" panose="020B0600070205080204" pitchFamily="34" charset="-128"/>
              </a:rPr>
              <a:t>waar lokaal beheer voor moet worden ingezet,</a:t>
            </a:r>
          </a:p>
          <a:p>
            <a:pPr marL="0" indent="0">
              <a:buNone/>
            </a:pPr>
            <a:r>
              <a:rPr lang="nl-NL" altLang="nl-NL" sz="2400" dirty="0">
                <a:solidFill>
                  <a:schemeClr val="bg1"/>
                </a:solidFill>
                <a:latin typeface="Tahoma" panose="020B0604030504040204" pitchFamily="34" charset="0"/>
                <a:ea typeface="ＭＳ Ｐゴシック" panose="020B0600070205080204" pitchFamily="34" charset="-128"/>
              </a:rPr>
              <a:t>|</a:t>
            </a:r>
            <a:r>
              <a:rPr lang="nl-NL" altLang="nl-NL" sz="2400" dirty="0">
                <a:solidFill>
                  <a:srgbClr val="E11E2D"/>
                </a:solidFill>
                <a:latin typeface="Tahoma" panose="020B0604030504040204" pitchFamily="34" charset="0"/>
                <a:ea typeface="ＭＳ Ｐゴシック" panose="020B0600070205080204" pitchFamily="34" charset="-128"/>
              </a:rPr>
              <a:t> </a:t>
            </a:r>
            <a:r>
              <a:rPr lang="nl-NL" altLang="nl-NL" sz="2400" dirty="0">
                <a:latin typeface="Tahoma" panose="020B0604030504040204" pitchFamily="34" charset="0"/>
                <a:ea typeface="ＭＳ Ｐゴシック" panose="020B0600070205080204" pitchFamily="34" charset="-128"/>
              </a:rPr>
              <a:t>in eigen processysteem/zaaksysteem/DMS/etc.</a:t>
            </a:r>
          </a:p>
          <a:p>
            <a:pPr marL="0" indent="0">
              <a:buNone/>
            </a:pPr>
            <a:endParaRPr lang="nl-NL" altLang="nl-NL" sz="2400"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8996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1000"/>
                                        <p:tgtEl>
                                          <p:spTgt spid="29699">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1000"/>
                                        <p:tgtEl>
                                          <p:spTgt spid="29699">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1000"/>
                                        <p:tgtEl>
                                          <p:spTgt spid="2969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699">
                                            <p:txEl>
                                              <p:pRg st="5" end="5"/>
                                            </p:txEl>
                                          </p:spTgt>
                                        </p:tgtEl>
                                        <p:attrNameLst>
                                          <p:attrName>style.visibility</p:attrName>
                                        </p:attrNameLst>
                                      </p:cBhvr>
                                      <p:to>
                                        <p:strVal val="visible"/>
                                      </p:to>
                                    </p:set>
                                    <p:animEffect transition="in" filter="fade">
                                      <p:cBhvr>
                                        <p:cTn id="24" dur="1000"/>
                                        <p:tgtEl>
                                          <p:spTgt spid="2969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1000"/>
                                        <p:tgtEl>
                                          <p:spTgt spid="2969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9699">
                                            <p:txEl>
                                              <p:pRg st="7" end="7"/>
                                            </p:txEl>
                                          </p:spTgt>
                                        </p:tgtEl>
                                        <p:attrNameLst>
                                          <p:attrName>style.visibility</p:attrName>
                                        </p:attrNameLst>
                                      </p:cBhvr>
                                      <p:to>
                                        <p:strVal val="visible"/>
                                      </p:to>
                                    </p:set>
                                    <p:animEffect transition="in" filter="fade">
                                      <p:cBhvr>
                                        <p:cTn id="30" dur="1000"/>
                                        <p:tgtEl>
                                          <p:spTgt spid="2969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9699">
                                            <p:txEl>
                                              <p:pRg st="8" end="8"/>
                                            </p:txEl>
                                          </p:spTgt>
                                        </p:tgtEl>
                                        <p:attrNameLst>
                                          <p:attrName>style.visibility</p:attrName>
                                        </p:attrNameLst>
                                      </p:cBhvr>
                                      <p:to>
                                        <p:strVal val="visible"/>
                                      </p:to>
                                    </p:set>
                                    <p:animEffect transition="in" filter="fade">
                                      <p:cBhvr>
                                        <p:cTn id="33" dur="10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Tijdelijke aanduiding voor inhoud 2">
            <a:extLst>
              <a:ext uri="{FF2B5EF4-FFF2-40B4-BE49-F238E27FC236}">
                <a16:creationId xmlns:a16="http://schemas.microsoft.com/office/drawing/2014/main" id="{0901D741-CBDA-4386-97B2-1CD2C336E6F5}"/>
              </a:ext>
            </a:extLst>
          </p:cNvPr>
          <p:cNvSpPr>
            <a:spLocks noGrp="1"/>
          </p:cNvSpPr>
          <p:nvPr>
            <p:ph idx="1"/>
          </p:nvPr>
        </p:nvSpPr>
        <p:spPr>
          <a:xfrm>
            <a:off x="1981200" y="1007390"/>
            <a:ext cx="8229600" cy="5118774"/>
          </a:xfrm>
        </p:spPr>
        <p:txBody>
          <a:bodyPr/>
          <a:lstStyle/>
          <a:p>
            <a:r>
              <a:rPr lang="nl-NL" altLang="nl-NL" b="1" dirty="0">
                <a:solidFill>
                  <a:srgbClr val="E11E2D"/>
                </a:solidFill>
                <a:latin typeface="Tahoma" panose="020B0604030504040204" pitchFamily="34" charset="0"/>
                <a:ea typeface="ＭＳ Ｐゴシック" panose="020B0600070205080204" pitchFamily="34" charset="-128"/>
              </a:rPr>
              <a:t>Beschikbaar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geldt dat de teruggegeven gegevens beschikbaar waren via diezelfde interface.</a:t>
            </a:r>
          </a:p>
          <a:p>
            <a:r>
              <a:rPr lang="nl-NL" altLang="nl-NL" b="1" dirty="0">
                <a:solidFill>
                  <a:srgbClr val="E11E2D"/>
                </a:solidFill>
                <a:latin typeface="Tahoma" panose="020B0604030504040204" pitchFamily="34" charset="0"/>
                <a:ea typeface="ＭＳ Ｐゴシック" panose="020B0600070205080204" pitchFamily="34" charset="-128"/>
              </a:rPr>
              <a:t>Geldig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de teruggegeven gegevens in de werkelijkheid geldig zijn.</a:t>
            </a:r>
          </a:p>
          <a:p>
            <a:r>
              <a:rPr lang="nl-NL" altLang="nl-NL" b="1" dirty="0">
                <a:solidFill>
                  <a:srgbClr val="E11E2D"/>
                </a:solidFill>
                <a:latin typeface="Tahoma" panose="020B0604030504040204" pitchFamily="34" charset="0"/>
                <a:ea typeface="ＭＳ Ｐゴシック" panose="020B0600070205080204" pitchFamily="34" charset="-128"/>
              </a:rPr>
              <a:t>In werking getreden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een besluit (of delen daarvan), dan wel de daarvan afgeleide gegevens (zoals de definitie van een begrip) juridische werking krijgt.</a:t>
            </a:r>
          </a:p>
          <a:p>
            <a:endParaRPr lang="nl-NL" altLang="nl-NL" dirty="0">
              <a:latin typeface="Tahoma" panose="020B0604030504040204" pitchFamily="34" charset="0"/>
              <a:ea typeface="ＭＳ Ｐゴシック" panose="020B0600070205080204" pitchFamily="34" charset="-128"/>
            </a:endParaRPr>
          </a:p>
        </p:txBody>
      </p:sp>
      <p:pic>
        <p:nvPicPr>
          <p:cNvPr id="36871" name="Afbeelding 1">
            <a:extLst>
              <a:ext uri="{FF2B5EF4-FFF2-40B4-BE49-F238E27FC236}">
                <a16:creationId xmlns:a16="http://schemas.microsoft.com/office/drawing/2014/main" id="{B8E9AC9F-6953-483D-A1D3-0B408D8F8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05" y="3775078"/>
            <a:ext cx="272573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a:extLst>
              <a:ext uri="{FF2B5EF4-FFF2-40B4-BE49-F238E27FC236}">
                <a16:creationId xmlns:a16="http://schemas.microsoft.com/office/drawing/2014/main" id="{0383AC8C-8EAB-4C16-878C-EA1C3D9D27AA}"/>
              </a:ext>
            </a:extLst>
          </p:cNvPr>
          <p:cNvSpPr txBox="1">
            <a:spLocks/>
          </p:cNvSpPr>
          <p:nvPr/>
        </p:nvSpPr>
        <p:spPr bwMode="auto">
          <a:xfrm>
            <a:off x="123133" y="117799"/>
            <a:ext cx="82296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begrippen</a:t>
            </a:r>
          </a:p>
        </p:txBody>
      </p:sp>
    </p:spTree>
    <p:extLst>
      <p:ext uri="{BB962C8B-B14F-4D97-AF65-F5344CB8AC3E}">
        <p14:creationId xmlns:p14="http://schemas.microsoft.com/office/powerpoint/2010/main" val="29534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fade">
                                      <p:cBhvr>
                                        <p:cTn id="11" dur="1000"/>
                                        <p:tgtEl>
                                          <p:spTgt spid="3686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fade">
                                      <p:cBhvr>
                                        <p:cTn id="15" dur="1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jdelijke aanduiding voor inhoud 2">
            <a:extLst>
              <a:ext uri="{FF2B5EF4-FFF2-40B4-BE49-F238E27FC236}">
                <a16:creationId xmlns:a16="http://schemas.microsoft.com/office/drawing/2014/main" id="{267E63B3-55AB-4324-A002-6BD240DC9082}"/>
              </a:ext>
            </a:extLst>
          </p:cNvPr>
          <p:cNvSpPr>
            <a:spLocks noGrp="1"/>
          </p:cNvSpPr>
          <p:nvPr>
            <p:ph idx="1"/>
          </p:nvPr>
        </p:nvSpPr>
        <p:spPr>
          <a:xfrm>
            <a:off x="1868488" y="1407638"/>
            <a:ext cx="8229600" cy="3584064"/>
          </a:xfrm>
        </p:spPr>
        <p:txBody>
          <a:bodyPr/>
          <a:lstStyle/>
          <a:p>
            <a:pPr marL="0" indent="0">
              <a:buNone/>
              <a:defRPr/>
            </a:pPr>
            <a:r>
              <a:rPr lang="nl-NL" b="1" dirty="0">
                <a:solidFill>
                  <a:srgbClr val="E11E2D"/>
                </a:solidFill>
              </a:rPr>
              <a:t>Uitgangspunten:</a:t>
            </a:r>
          </a:p>
          <a:p>
            <a:pPr>
              <a:defRPr/>
            </a:pPr>
            <a:r>
              <a:rPr lang="nl-NL" altLang="nl-NL" dirty="0">
                <a:latin typeface="Tahoma" panose="020B0604030504040204" pitchFamily="34" charset="0"/>
                <a:ea typeface="ＭＳ Ｐゴシック" panose="020B0600070205080204" pitchFamily="34" charset="-128"/>
              </a:rPr>
              <a:t>Tijdreizen is grotendeels geregeld in het DSO.</a:t>
            </a:r>
          </a:p>
          <a:p>
            <a:pPr>
              <a:defRPr/>
            </a:pPr>
            <a:r>
              <a:rPr lang="nl-NL" altLang="nl-NL" dirty="0">
                <a:latin typeface="Tahoma" panose="020B0604030504040204" pitchFamily="34" charset="0"/>
                <a:ea typeface="ＭＳ Ｐゴシック" panose="020B0600070205080204" pitchFamily="34" charset="-128"/>
              </a:rPr>
              <a:t>Het bijhouden van de aanvullende eigen proces(zaakdossier) is een taak van het BG. </a:t>
            </a:r>
          </a:p>
          <a:p>
            <a:pPr>
              <a:defRPr/>
            </a:pPr>
            <a:r>
              <a:rPr lang="nl-NL" altLang="nl-NL" dirty="0">
                <a:latin typeface="Tahoma" panose="020B0604030504040204" pitchFamily="34" charset="0"/>
                <a:ea typeface="ＭＳ Ｐゴシック" panose="020B0600070205080204" pitchFamily="34" charset="-128"/>
              </a:rPr>
              <a:t>Dus “Tijdreizen is niet archiveren”…</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Tijdreizen wordt niet gebruikt voor de verantwoording van wie, wat en wanneer in een gegevensverzameling wijzigt.</a:t>
            </a:r>
          </a:p>
          <a:p>
            <a:pPr marL="0" indent="0">
              <a:buNone/>
            </a:pPr>
            <a:r>
              <a:rPr lang="nl-NL" altLang="nl-NL" dirty="0">
                <a:latin typeface="Tahoma" panose="020B0604030504040204" pitchFamily="34" charset="0"/>
                <a:ea typeface="ＭＳ Ｐゴシック" panose="020B0600070205080204" pitchFamily="34" charset="-128"/>
              </a:rPr>
              <a:t>Van toevoegingen, wijzigingen en verwijderingen van gegevens wordt naast het vastleggen van de historie van deze mutaties,</a:t>
            </a:r>
          </a:p>
          <a:p>
            <a:pPr marL="0" indent="0">
              <a:buNone/>
            </a:pPr>
            <a:r>
              <a:rPr lang="nl-NL" altLang="nl-NL" dirty="0">
                <a:latin typeface="Tahoma" panose="020B0604030504040204" pitchFamily="34" charset="0"/>
                <a:ea typeface="ＭＳ Ｐゴシック" panose="020B0600070205080204" pitchFamily="34" charset="-128"/>
              </a:rPr>
              <a:t>tevens een separate </a:t>
            </a:r>
            <a:r>
              <a:rPr lang="nl-NL" altLang="nl-NL" b="1" dirty="0">
                <a:solidFill>
                  <a:srgbClr val="E11E2D"/>
                </a:solidFill>
                <a:latin typeface="Tahoma" panose="020B0604030504040204" pitchFamily="34" charset="0"/>
                <a:ea typeface="ＭＳ Ｐゴシック" panose="020B0600070205080204" pitchFamily="34" charset="-128"/>
              </a:rPr>
              <a:t>log/</a:t>
            </a:r>
            <a:r>
              <a:rPr lang="nl-NL" altLang="nl-NL" b="1" dirty="0" err="1">
                <a:solidFill>
                  <a:srgbClr val="E11E2D"/>
                </a:solidFill>
                <a:latin typeface="Tahoma" panose="020B0604030504040204" pitchFamily="34" charset="0"/>
                <a:ea typeface="ＭＳ Ｐゴシック" panose="020B0600070205080204" pitchFamily="34" charset="-128"/>
              </a:rPr>
              <a:t>audittrail</a:t>
            </a:r>
            <a:r>
              <a:rPr lang="nl-NL" altLang="nl-NL" b="1"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bijgehouden. </a:t>
            </a:r>
          </a:p>
        </p:txBody>
      </p:sp>
      <p:sp>
        <p:nvSpPr>
          <p:cNvPr id="38919" name="Titel 1">
            <a:extLst>
              <a:ext uri="{FF2B5EF4-FFF2-40B4-BE49-F238E27FC236}">
                <a16:creationId xmlns:a16="http://schemas.microsoft.com/office/drawing/2014/main" id="{EAD68958-D172-41E7-87BE-843E8058A05F}"/>
              </a:ext>
            </a:extLst>
          </p:cNvPr>
          <p:cNvSpPr>
            <a:spLocks noGrp="1"/>
          </p:cNvSpPr>
          <p:nvPr>
            <p:ph type="title"/>
          </p:nvPr>
        </p:nvSpPr>
        <p:spPr>
          <a:xfrm>
            <a:off x="130884" y="116584"/>
            <a:ext cx="8648054" cy="45041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uitgangspunten en verhouding Log/</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Audittrail</a:t>
            </a: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35349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Effect transition="in" filter="fade">
                                      <p:cBhvr>
                                        <p:cTn id="7" dur="1000"/>
                                        <p:tgtEl>
                                          <p:spTgt spid="3891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animEffect transition="in" filter="fade">
                                      <p:cBhvr>
                                        <p:cTn id="11" dur="1000"/>
                                        <p:tgtEl>
                                          <p:spTgt spid="3891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8914">
                                            <p:txEl>
                                              <p:pRg st="3" end="3"/>
                                            </p:txEl>
                                          </p:spTgt>
                                        </p:tgtEl>
                                        <p:attrNameLst>
                                          <p:attrName>style.visibility</p:attrName>
                                        </p:attrNameLst>
                                      </p:cBhvr>
                                      <p:to>
                                        <p:strVal val="visible"/>
                                      </p:to>
                                    </p:set>
                                    <p:animEffect transition="in" filter="fade">
                                      <p:cBhvr>
                                        <p:cTn id="15" dur="1000"/>
                                        <p:tgtEl>
                                          <p:spTgt spid="3891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8914">
                                            <p:txEl>
                                              <p:pRg st="5" end="5"/>
                                            </p:txEl>
                                          </p:spTgt>
                                        </p:tgtEl>
                                        <p:attrNameLst>
                                          <p:attrName>style.visibility</p:attrName>
                                        </p:attrNameLst>
                                      </p:cBhvr>
                                      <p:to>
                                        <p:strVal val="visible"/>
                                      </p:to>
                                    </p:set>
                                    <p:animEffect transition="in" filter="fade">
                                      <p:cBhvr>
                                        <p:cTn id="19" dur="1000"/>
                                        <p:tgtEl>
                                          <p:spTgt spid="38914">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8914">
                                            <p:txEl>
                                              <p:pRg st="6" end="6"/>
                                            </p:txEl>
                                          </p:spTgt>
                                        </p:tgtEl>
                                        <p:attrNameLst>
                                          <p:attrName>style.visibility</p:attrName>
                                        </p:attrNameLst>
                                      </p:cBhvr>
                                      <p:to>
                                        <p:strVal val="visible"/>
                                      </p:to>
                                    </p:set>
                                    <p:animEffect transition="in" filter="fade">
                                      <p:cBhvr>
                                        <p:cTn id="23" dur="1000"/>
                                        <p:tgtEl>
                                          <p:spTgt spid="38914">
                                            <p:txEl>
                                              <p:pRg st="6" end="6"/>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8914">
                                            <p:txEl>
                                              <p:pRg st="7" end="7"/>
                                            </p:txEl>
                                          </p:spTgt>
                                        </p:tgtEl>
                                        <p:attrNameLst>
                                          <p:attrName>style.visibility</p:attrName>
                                        </p:attrNameLst>
                                      </p:cBhvr>
                                      <p:to>
                                        <p:strVal val="visible"/>
                                      </p:to>
                                    </p:set>
                                    <p:animEffect transition="in" filter="fade">
                                      <p:cBhvr>
                                        <p:cTn id="27" dur="10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A4AD634B-C6C9-4BC8-95F0-ED12D7F870B1}"/>
              </a:ext>
            </a:extLst>
          </p:cNvPr>
          <p:cNvSpPr>
            <a:spLocks noGrp="1"/>
          </p:cNvSpPr>
          <p:nvPr>
            <p:ph type="title"/>
          </p:nvPr>
        </p:nvSpPr>
        <p:spPr>
          <a:xfrm>
            <a:off x="147510" y="136524"/>
            <a:ext cx="11034840" cy="446033"/>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Software-</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requirements</a:t>
            </a:r>
            <a:r>
              <a:rPr lang="nl-NL" altLang="nl-NL" dirty="0">
                <a:latin typeface="Tahoma" panose="020B0604030504040204" pitchFamily="34" charset="0"/>
                <a:ea typeface="ＭＳ Ｐゴシック" panose="020B0600070205080204" pitchFamily="34" charset="-128"/>
                <a:cs typeface="Tahoma" panose="020B0604030504040204" pitchFamily="34" charset="0"/>
              </a:rPr>
              <a:t> en informatiebeheer / duurzame toegankelijkheid</a:t>
            </a:r>
          </a:p>
        </p:txBody>
      </p:sp>
      <p:pic>
        <p:nvPicPr>
          <p:cNvPr id="4" name="Afbeelding 3" descr="Afbeelding met tekst&#10;&#10;Automatisch gegenereerde beschrijving">
            <a:extLst>
              <a:ext uri="{FF2B5EF4-FFF2-40B4-BE49-F238E27FC236}">
                <a16:creationId xmlns:a16="http://schemas.microsoft.com/office/drawing/2014/main" id="{785ED058-5DE7-4B2D-A42C-BA4B5FEE4961}"/>
              </a:ext>
            </a:extLst>
          </p:cNvPr>
          <p:cNvPicPr>
            <a:picLocks noChangeAspect="1"/>
          </p:cNvPicPr>
          <p:nvPr/>
        </p:nvPicPr>
        <p:blipFill>
          <a:blip r:embed="rId2"/>
          <a:stretch>
            <a:fillRect/>
          </a:stretch>
        </p:blipFill>
        <p:spPr>
          <a:xfrm>
            <a:off x="1723879" y="1074198"/>
            <a:ext cx="8744241" cy="535847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el 1">
            <a:extLst>
              <a:ext uri="{FF2B5EF4-FFF2-40B4-BE49-F238E27FC236}">
                <a16:creationId xmlns:a16="http://schemas.microsoft.com/office/drawing/2014/main" id="{D6C551A0-D283-4F0B-8859-94CC25D16A7C}"/>
              </a:ext>
            </a:extLst>
          </p:cNvPr>
          <p:cNvSpPr>
            <a:spLocks noGrp="1"/>
          </p:cNvSpPr>
          <p:nvPr>
            <p:ph type="title"/>
          </p:nvPr>
        </p:nvSpPr>
        <p:spPr>
          <a:xfrm>
            <a:off x="74889" y="181135"/>
            <a:ext cx="9894733" cy="484779"/>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requirements</a:t>
            </a:r>
            <a:r>
              <a:rPr lang="nl-NL" altLang="nl-NL" dirty="0">
                <a:latin typeface="Tahoma" panose="020B0604030504040204" pitchFamily="34" charset="0"/>
                <a:ea typeface="ＭＳ Ｐゴシック" panose="020B0600070205080204" pitchFamily="34" charset="-128"/>
                <a:cs typeface="Tahoma" panose="020B0604030504040204" pitchFamily="34" charset="0"/>
              </a:rPr>
              <a:t> VTH: VTH097 en VTH098 (beide ‘must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haves</a:t>
            </a:r>
            <a:r>
              <a:rPr lang="nl-NL" altLang="nl-NL" dirty="0">
                <a:latin typeface="Tahoma" panose="020B0604030504040204" pitchFamily="34" charset="0"/>
                <a:ea typeface="ＭＳ Ｐゴシック" panose="020B0600070205080204" pitchFamily="34" charset="-128"/>
                <a:cs typeface="Tahoma" panose="020B0604030504040204" pitchFamily="34" charset="0"/>
              </a:rPr>
              <a:t>’)</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4A1B2A00-273C-431F-B179-4C561F153C47}"/>
              </a:ext>
            </a:extLst>
          </p:cNvPr>
          <p:cNvSpPr>
            <a:spLocks noGrp="1"/>
          </p:cNvSpPr>
          <p:nvPr>
            <p:ph idx="1"/>
          </p:nvPr>
        </p:nvSpPr>
        <p:spPr>
          <a:xfrm>
            <a:off x="1646239" y="1165226"/>
            <a:ext cx="9204325" cy="4525963"/>
          </a:xfrm>
        </p:spPr>
        <p:txBody>
          <a:bodyPr/>
          <a:lstStyle/>
          <a:p>
            <a:pPr marL="0" indent="0">
              <a:buNone/>
              <a:defRPr/>
            </a:pPr>
            <a:r>
              <a:rPr lang="nl-NL" dirty="0"/>
              <a:t>VTH097 Kunnen ontvangen van het kopie-triggerbericht uit DSO-LV</a:t>
            </a:r>
          </a:p>
          <a:p>
            <a:pPr marL="0" indent="0">
              <a:buNone/>
              <a:defRPr/>
            </a:pPr>
            <a:endParaRPr lang="nl-NL" dirty="0">
              <a:solidFill>
                <a:srgbClr val="0070C0"/>
              </a:solidFill>
            </a:endParaRPr>
          </a:p>
          <a:p>
            <a:pPr marL="0" indent="0">
              <a:buNone/>
              <a:defRPr/>
            </a:pPr>
            <a:r>
              <a:rPr lang="nl-NL" dirty="0">
                <a:solidFill>
                  <a:srgbClr val="0070C0"/>
                </a:solidFill>
              </a:rPr>
              <a:t>Als Verzoeken door een andere (uitvoerende) organisatie dan het verantwoordelijke Bevoegd Gezag worden uitgevoerd, dan gaat het originele triggerbericht naar die betreffende (uitvoerende) organisatie. Daarbij wordt er een kopie-triggerbericht naar het Bevoegd Gezag gestuurd. De VTH software moet dit kopie-triggerbericht kunnen ontvangen.</a:t>
            </a:r>
          </a:p>
          <a:p>
            <a:pPr>
              <a:defRPr/>
            </a:pPr>
            <a:endParaRPr lang="nl-NL" dirty="0"/>
          </a:p>
          <a:p>
            <a:pPr marL="0" indent="0">
              <a:buNone/>
              <a:defRPr/>
            </a:pPr>
            <a:r>
              <a:rPr lang="nl-NL" dirty="0"/>
              <a:t>VTH098 Kunnen verwijderen van een Verzoek uit de werkmap van het DSO-LV	</a:t>
            </a:r>
          </a:p>
          <a:p>
            <a:pPr marL="0" indent="0">
              <a:buNone/>
              <a:defRPr/>
            </a:pPr>
            <a:r>
              <a:rPr lang="nl-NL" dirty="0">
                <a:solidFill>
                  <a:srgbClr val="0070C0"/>
                </a:solidFill>
              </a:rPr>
              <a:t>Als het Verzoek volledig is afgehandeld, kan het Bevoegd Gezag de werkmap verwijderen in de DSO-LV. Dit verwijderen staat los van het verzoek in </a:t>
            </a:r>
            <a:r>
              <a:rPr lang="nl-NL" dirty="0" err="1">
                <a:solidFill>
                  <a:srgbClr val="0070C0"/>
                </a:solidFill>
              </a:rPr>
              <a:t>MijnOmgevingsloket</a:t>
            </a:r>
            <a:r>
              <a:rPr lang="nl-NL" dirty="0">
                <a:solidFill>
                  <a:srgbClr val="0070C0"/>
                </a:solidFill>
              </a:rPr>
              <a:t> van de indiener. Die staat nog in de zogenoemde Projectmap.</a:t>
            </a:r>
          </a:p>
          <a:p>
            <a:pPr>
              <a:defRPr/>
            </a:pPr>
            <a:endParaRPr lang="nl-NL" dirty="0"/>
          </a:p>
          <a:p>
            <a:pPr>
              <a:defRPr/>
            </a:pPr>
            <a:endParaRPr lang="nl-N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Voortraject, huidige stand van zaken en planning</a:t>
            </a:r>
            <a:endParaRPr lang="nl-NL" b="1" dirty="0">
              <a:solidFill>
                <a:prstClr val="black"/>
              </a:solidFill>
            </a:endParaRPr>
          </a:p>
          <a:p>
            <a:pPr marL="457200" indent="-457200">
              <a:lnSpc>
                <a:spcPct val="200000"/>
              </a:lnSpc>
              <a:buFont typeface="+mj-lt"/>
              <a:buAutoNum type="alphaUcPeriod"/>
              <a:defRPr/>
            </a:pPr>
            <a:r>
              <a:rPr lang="nl-NL" dirty="0">
                <a:solidFill>
                  <a:prstClr val="black"/>
                </a:solidFill>
              </a:rPr>
              <a:t>Wat zijn we aan centrale bronnen tegengekomen?</a:t>
            </a:r>
          </a:p>
          <a:p>
            <a:pPr marL="457200" indent="-457200">
              <a:lnSpc>
                <a:spcPct val="200000"/>
              </a:lnSpc>
              <a:buFont typeface="+mj-lt"/>
              <a:buAutoNum type="alphaUcPeriod"/>
              <a:defRPr/>
            </a:pPr>
            <a:r>
              <a:rPr lang="nl-NL" b="1" dirty="0">
                <a:solidFill>
                  <a:prstClr val="black"/>
                </a:solidFill>
              </a:rPr>
              <a:t>Wat komen we aan vragen tegen?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703874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Tijdelijke aanduiding voor inhoud 7">
            <a:extLst>
              <a:ext uri="{FF2B5EF4-FFF2-40B4-BE49-F238E27FC236}">
                <a16:creationId xmlns:a16="http://schemas.microsoft.com/office/drawing/2014/main" id="{4E155778-8C51-4677-B66E-3638218171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1" y="136525"/>
            <a:ext cx="7294563" cy="6180138"/>
          </a:xfrm>
        </p:spPr>
      </p:pic>
      <p:sp>
        <p:nvSpPr>
          <p:cNvPr id="2" name="Rechthoek 1">
            <a:extLst>
              <a:ext uri="{FF2B5EF4-FFF2-40B4-BE49-F238E27FC236}">
                <a16:creationId xmlns:a16="http://schemas.microsoft.com/office/drawing/2014/main" id="{7FD30216-3BDE-4DA6-8A5C-9B072AAA9988}"/>
              </a:ext>
            </a:extLst>
          </p:cNvPr>
          <p:cNvSpPr/>
          <p:nvPr/>
        </p:nvSpPr>
        <p:spPr>
          <a:xfrm>
            <a:off x="2608882" y="1"/>
            <a:ext cx="6927743" cy="867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64929B9D-313E-45CE-BE0F-CB23B8BA8933}"/>
              </a:ext>
            </a:extLst>
          </p:cNvPr>
          <p:cNvSpPr>
            <a:spLocks noGrp="1"/>
          </p:cNvSpPr>
          <p:nvPr>
            <p:ph type="title"/>
          </p:nvPr>
        </p:nvSpPr>
        <p:spPr>
          <a:xfrm>
            <a:off x="107932" y="113252"/>
            <a:ext cx="11969767" cy="365125"/>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verandert dit nou aan onze verantwoordelijkheden?” (voorbeeldplaatje provincies)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ED3A01BC-979C-4130-B77A-8C7DF8E361F5}"/>
              </a:ext>
            </a:extLst>
          </p:cNvPr>
          <p:cNvSpPr>
            <a:spLocks noGrp="1"/>
          </p:cNvSpPr>
          <p:nvPr>
            <p:ph type="title"/>
          </p:nvPr>
        </p:nvSpPr>
        <p:spPr>
          <a:xfrm>
            <a:off x="53268" y="51449"/>
            <a:ext cx="8229600" cy="423194"/>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Wie is bevoegd voor wat? En wordt dus ook verantwoordelijk?</a:t>
            </a:r>
          </a:p>
        </p:txBody>
      </p:sp>
      <p:pic>
        <p:nvPicPr>
          <p:cNvPr id="49155" name="Tijdelijke aanduiding voor inhoud 7">
            <a:extLst>
              <a:ext uri="{FF2B5EF4-FFF2-40B4-BE49-F238E27FC236}">
                <a16:creationId xmlns:a16="http://schemas.microsoft.com/office/drawing/2014/main" id="{78D38AF0-1731-4B02-92D7-8E7428813D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45212" y="661407"/>
            <a:ext cx="9701576" cy="553518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Wie is bevoegd voor wat? Gevolgen van ‘magneetactiviteiten’</a:t>
            </a:r>
          </a:p>
        </p:txBody>
      </p:sp>
      <p:pic>
        <p:nvPicPr>
          <p:cNvPr id="4" name="Afbeelding 3" descr="Afbeelding met tekst&#10;&#10;Automatisch gegenereerde beschrijving">
            <a:extLst>
              <a:ext uri="{FF2B5EF4-FFF2-40B4-BE49-F238E27FC236}">
                <a16:creationId xmlns:a16="http://schemas.microsoft.com/office/drawing/2014/main" id="{5732F2FA-75D8-4B87-B820-C09DC167D89E}"/>
              </a:ext>
            </a:extLst>
          </p:cNvPr>
          <p:cNvPicPr>
            <a:picLocks noChangeAspect="1"/>
          </p:cNvPicPr>
          <p:nvPr/>
        </p:nvPicPr>
        <p:blipFill>
          <a:blip r:embed="rId2"/>
          <a:stretch>
            <a:fillRect/>
          </a:stretch>
        </p:blipFill>
        <p:spPr>
          <a:xfrm>
            <a:off x="457199" y="699862"/>
            <a:ext cx="7796431" cy="5975257"/>
          </a:xfrm>
          <a:prstGeom prst="rect">
            <a:avLst/>
          </a:prstGeom>
        </p:spPr>
      </p:pic>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rot="20529654">
            <a:off x="7821385" y="3536489"/>
            <a:ext cx="3734041" cy="1757100"/>
          </a:xfrm>
        </p:spPr>
        <p:txBody>
          <a:bodyPr/>
          <a:lstStyle/>
          <a:p>
            <a:pPr marL="0" indent="0">
              <a:buNone/>
            </a:pPr>
            <a:r>
              <a:rPr lang="nl-NL" altLang="nl-NL" sz="2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Afspraken nodig over toegankelijkheid informatie voor medeoverheden?</a:t>
            </a:r>
          </a:p>
          <a:p>
            <a:pPr marL="0" indent="0">
              <a:buNone/>
            </a:pPr>
            <a:endParaRPr lang="nl-NL" altLang="nl-NL" sz="2400" i="1"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5869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963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F6C537CE-FD7B-4D38-8AC4-C46290C1685D}"/>
              </a:ext>
            </a:extLst>
          </p:cNvPr>
          <p:cNvSpPr>
            <a:spLocks noGrp="1"/>
          </p:cNvSpPr>
          <p:nvPr>
            <p:ph type="title"/>
          </p:nvPr>
        </p:nvSpPr>
        <p:spPr>
          <a:xfrm>
            <a:off x="94695" y="92075"/>
            <a:ext cx="10972800" cy="36512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Globaal Content Raamwerk 1.0, Bijlage F</a:t>
            </a:r>
          </a:p>
        </p:txBody>
      </p:sp>
      <p:pic>
        <p:nvPicPr>
          <p:cNvPr id="47107" name="Tijdelijke aanduiding voor inhoud 7">
            <a:extLst>
              <a:ext uri="{FF2B5EF4-FFF2-40B4-BE49-F238E27FC236}">
                <a16:creationId xmlns:a16="http://schemas.microsoft.com/office/drawing/2014/main" id="{46CACAD3-DAC8-445C-85C5-4486D5665C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70159" y="684154"/>
            <a:ext cx="4295991" cy="5880839"/>
          </a:xfrm>
        </p:spPr>
      </p:pic>
      <p:sp>
        <p:nvSpPr>
          <p:cNvPr id="4" name="Tekstvak 3">
            <a:extLst>
              <a:ext uri="{FF2B5EF4-FFF2-40B4-BE49-F238E27FC236}">
                <a16:creationId xmlns:a16="http://schemas.microsoft.com/office/drawing/2014/main" id="{38B50A1A-9416-4FF3-99DB-E1DDDE1957CB}"/>
              </a:ext>
            </a:extLst>
          </p:cNvPr>
          <p:cNvSpPr txBox="1"/>
          <p:nvPr/>
        </p:nvSpPr>
        <p:spPr>
          <a:xfrm>
            <a:off x="-44390" y="6676008"/>
            <a:ext cx="12192000" cy="215444"/>
          </a:xfrm>
          <a:prstGeom prst="rect">
            <a:avLst/>
          </a:prstGeom>
          <a:noFill/>
        </p:spPr>
        <p:txBody>
          <a:bodyPr wrap="square" rtlCol="0">
            <a:spAutoFit/>
          </a:bodyPr>
          <a:lstStyle/>
          <a:p>
            <a:r>
              <a:rPr lang="nl-NL" sz="800" dirty="0"/>
              <a:t>Bron: Globaal Content Raamwerk, versie 1.0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6880C383-84E5-4FAB-8D7F-6B47CCE2FC02}"/>
              </a:ext>
            </a:extLst>
          </p:cNvPr>
          <p:cNvSpPr>
            <a:spLocks noGrp="1"/>
          </p:cNvSpPr>
          <p:nvPr>
            <p:ph type="title"/>
          </p:nvPr>
        </p:nvSpPr>
        <p:spPr>
          <a:xfrm>
            <a:off x="108581" y="148761"/>
            <a:ext cx="11760863" cy="355600"/>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Maar ook in het DSO: ‘Behandeldienstconfiguraties’ en mandaatregelingen</a:t>
            </a:r>
          </a:p>
        </p:txBody>
      </p:sp>
      <p:pic>
        <p:nvPicPr>
          <p:cNvPr id="48131" name="Tijdelijke aanduiding voor inhoud 7">
            <a:extLst>
              <a:ext uri="{FF2B5EF4-FFF2-40B4-BE49-F238E27FC236}">
                <a16:creationId xmlns:a16="http://schemas.microsoft.com/office/drawing/2014/main" id="{6CB2DCFB-8EC6-4FA2-B6F2-8800A07663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2717" y="1228123"/>
            <a:ext cx="9166565" cy="423164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9353228" cy="60101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Omgevingswet komt eraan - maar hoe zit het met informatiebeheer? </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287263" y="1337074"/>
            <a:ext cx="9207623" cy="4525963"/>
          </a:xfrm>
        </p:spPr>
        <p:txBody>
          <a:bodyPr/>
          <a:lstStyle/>
          <a:p>
            <a:pPr marL="0" indent="0">
              <a:buNone/>
            </a:pPr>
            <a:r>
              <a:rPr lang="nl-NL" altLang="nl-NL" sz="2400" dirty="0">
                <a:latin typeface="Tahoma" panose="020B0604030504040204" pitchFamily="34" charset="0"/>
                <a:ea typeface="ＭＳ Ｐゴシック" panose="020B0600070205080204" pitchFamily="34" charset="-128"/>
              </a:rPr>
              <a:t>Hoe past dat op de verantwoordelijkheden</a:t>
            </a:r>
          </a:p>
          <a:p>
            <a:pPr marL="0" indent="0">
              <a:buNone/>
            </a:pPr>
            <a:r>
              <a:rPr lang="nl-NL" altLang="nl-NL" sz="2400" dirty="0">
                <a:latin typeface="Tahoma" panose="020B0604030504040204" pitchFamily="34" charset="0"/>
                <a:ea typeface="ＭＳ Ｐゴシック" panose="020B0600070205080204" pitchFamily="34" charset="-128"/>
              </a:rPr>
              <a:t>voor ieder bevoegd gezag binnen de ketens</a:t>
            </a:r>
          </a:p>
          <a:p>
            <a:pPr marL="0" indent="0">
              <a:buNone/>
            </a:pPr>
            <a:r>
              <a:rPr lang="nl-NL" altLang="nl-NL" sz="2400" dirty="0">
                <a:latin typeface="Tahoma" panose="020B0604030504040204" pitchFamily="34" charset="0"/>
                <a:ea typeface="ＭＳ Ｐゴシック" panose="020B0600070205080204" pitchFamily="34" charset="-128"/>
              </a:rPr>
              <a:t>in relatie tot de landelijke DSO-voorzieningen?</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Handreiking in drie woorden samengevat:</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E11E2D"/>
                </a:solidFill>
                <a:latin typeface="Tahoma" panose="020B0604030504040204" pitchFamily="34" charset="0"/>
                <a:ea typeface="ＭＳ Ｐゴシック" panose="020B0600070205080204" pitchFamily="34" charset="-128"/>
              </a:rPr>
              <a:t>		</a:t>
            </a:r>
            <a:r>
              <a:rPr lang="nl-NL" altLang="nl-NL" sz="2400" i="1" dirty="0">
                <a:solidFill>
                  <a:srgbClr val="E11E2D"/>
                </a:solidFill>
                <a:latin typeface="Tahoma" panose="020B0604030504040204" pitchFamily="34" charset="0"/>
                <a:ea typeface="ＭＳ Ｐゴシック" panose="020B0600070205080204" pitchFamily="34" charset="-128"/>
              </a:rPr>
              <a:t>Maak op tijd duidelijke afspraken!</a:t>
            </a:r>
          </a:p>
          <a:p>
            <a:pPr marL="0" indent="0">
              <a:buNone/>
            </a:pPr>
            <a:endParaRPr lang="nl-NL" altLang="nl-NL" sz="2400" i="1" dirty="0">
              <a:solidFill>
                <a:srgbClr val="E11E2D"/>
              </a:solidFill>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En kijk zoveel mogelijk naar wat al beschikbaar is.</a:t>
            </a:r>
          </a:p>
        </p:txBody>
      </p:sp>
    </p:spTree>
    <p:extLst>
      <p:ext uri="{BB962C8B-B14F-4D97-AF65-F5344CB8AC3E}">
        <p14:creationId xmlns:p14="http://schemas.microsoft.com/office/powerpoint/2010/main" val="999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1000"/>
                                        <p:tgtEl>
                                          <p:spTgt spid="296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1000"/>
                                        <p:tgtEl>
                                          <p:spTgt spid="296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699">
                                            <p:txEl>
                                              <p:pRg st="4" end="4"/>
                                            </p:txEl>
                                          </p:spTgt>
                                        </p:tgtEl>
                                        <p:attrNameLst>
                                          <p:attrName>style.visibility</p:attrName>
                                        </p:attrNameLst>
                                      </p:cBhvr>
                                      <p:to>
                                        <p:strVal val="visible"/>
                                      </p:to>
                                    </p:set>
                                    <p:animEffect transition="in" filter="fade">
                                      <p:cBhvr>
                                        <p:cTn id="18" dur="1000"/>
                                        <p:tgtEl>
                                          <p:spTgt spid="29699">
                                            <p:txEl>
                                              <p:pRg st="4" end="4"/>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9699">
                                            <p:txEl>
                                              <p:pRg st="6" end="6"/>
                                            </p:txEl>
                                          </p:spTgt>
                                        </p:tgtEl>
                                        <p:attrNameLst>
                                          <p:attrName>style.visibility</p:attrName>
                                        </p:attrNameLst>
                                      </p:cBhvr>
                                      <p:to>
                                        <p:strVal val="visible"/>
                                      </p:to>
                                    </p:set>
                                    <p:animEffect transition="in" filter="fade">
                                      <p:cBhvr>
                                        <p:cTn id="22" dur="1000"/>
                                        <p:tgtEl>
                                          <p:spTgt spid="29699">
                                            <p:txEl>
                                              <p:pRg st="6" end="6"/>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9699">
                                            <p:txEl>
                                              <p:pRg st="8" end="8"/>
                                            </p:txEl>
                                          </p:spTgt>
                                        </p:tgtEl>
                                        <p:attrNameLst>
                                          <p:attrName>style.visibility</p:attrName>
                                        </p:attrNameLst>
                                      </p:cBhvr>
                                      <p:to>
                                        <p:strVal val="visible"/>
                                      </p:to>
                                    </p:set>
                                    <p:animEffect transition="in" filter="fade">
                                      <p:cBhvr>
                                        <p:cTn id="26" dur="10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Vraagstukken gerelateerd aan VTH: Wet kwaliteitsborging voor het bouwen</a:t>
            </a:r>
          </a:p>
        </p:txBody>
      </p:sp>
      <p:pic>
        <p:nvPicPr>
          <p:cNvPr id="5" name="Afbeelding 4" descr="Afbeelding met tafel&#10;&#10;Automatisch gegenereerde beschrijving">
            <a:extLst>
              <a:ext uri="{FF2B5EF4-FFF2-40B4-BE49-F238E27FC236}">
                <a16:creationId xmlns:a16="http://schemas.microsoft.com/office/drawing/2014/main" id="{A0F07C5C-62C4-4327-996C-C2B12353C45D}"/>
              </a:ext>
            </a:extLst>
          </p:cNvPr>
          <p:cNvPicPr>
            <a:picLocks noChangeAspect="1"/>
          </p:cNvPicPr>
          <p:nvPr/>
        </p:nvPicPr>
        <p:blipFill>
          <a:blip r:embed="rId2"/>
          <a:stretch>
            <a:fillRect/>
          </a:stretch>
        </p:blipFill>
        <p:spPr>
          <a:xfrm>
            <a:off x="1300031" y="513802"/>
            <a:ext cx="9591938" cy="5989469"/>
          </a:xfrm>
          <a:prstGeom prst="rect">
            <a:avLst/>
          </a:prstGeom>
        </p:spPr>
      </p:pic>
      <p:sp>
        <p:nvSpPr>
          <p:cNvPr id="8" name="Ovaal 7">
            <a:extLst>
              <a:ext uri="{FF2B5EF4-FFF2-40B4-BE49-F238E27FC236}">
                <a16:creationId xmlns:a16="http://schemas.microsoft.com/office/drawing/2014/main" id="{94C5591E-A204-44BD-8418-72FE6EBEAB1A}"/>
              </a:ext>
            </a:extLst>
          </p:cNvPr>
          <p:cNvSpPr/>
          <p:nvPr/>
        </p:nvSpPr>
        <p:spPr>
          <a:xfrm>
            <a:off x="7976307" y="2804939"/>
            <a:ext cx="1343026" cy="2524125"/>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64B9083F-5AEE-43D9-97A0-FD0350E381BF}"/>
              </a:ext>
            </a:extLst>
          </p:cNvPr>
          <p:cNvSpPr/>
          <p:nvPr/>
        </p:nvSpPr>
        <p:spPr>
          <a:xfrm>
            <a:off x="6238875" y="1075739"/>
            <a:ext cx="2257425" cy="120015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F52CBD90-AA44-476E-A208-E439E3B4322D}"/>
              </a:ext>
            </a:extLst>
          </p:cNvPr>
          <p:cNvSpPr/>
          <p:nvPr/>
        </p:nvSpPr>
        <p:spPr>
          <a:xfrm>
            <a:off x="8823323" y="1084616"/>
            <a:ext cx="2257425" cy="120015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15D48B38-4FC3-4820-946C-24FE9F2A16F7}"/>
              </a:ext>
            </a:extLst>
          </p:cNvPr>
          <p:cNvSpPr txBox="1"/>
          <p:nvPr/>
        </p:nvSpPr>
        <p:spPr>
          <a:xfrm>
            <a:off x="-44390" y="6676008"/>
            <a:ext cx="12192000" cy="215444"/>
          </a:xfrm>
          <a:prstGeom prst="rect">
            <a:avLst/>
          </a:prstGeom>
          <a:noFill/>
        </p:spPr>
        <p:txBody>
          <a:bodyPr wrap="square" rtlCol="0">
            <a:spAutoFit/>
          </a:bodyPr>
          <a:lstStyle/>
          <a:p>
            <a:r>
              <a:rPr lang="nl-NL" sz="800" dirty="0"/>
              <a:t>Tweede bron: Kamerbrief BZK 4 maart 2021, Toelichting proefprojecten </a:t>
            </a:r>
            <a:r>
              <a:rPr lang="nl-NL" sz="800" dirty="0" err="1"/>
              <a:t>Wkb</a:t>
            </a:r>
            <a:r>
              <a:rPr lang="nl-NL" sz="800" dirty="0"/>
              <a:t>, bijlage proefproject gemeente Voorst</a:t>
            </a:r>
          </a:p>
        </p:txBody>
      </p:sp>
      <p:pic>
        <p:nvPicPr>
          <p:cNvPr id="3" name="Afbeelding 2" descr="Afbeelding met tekst&#10;&#10;Automatisch gegenereerde beschrijving">
            <a:extLst>
              <a:ext uri="{FF2B5EF4-FFF2-40B4-BE49-F238E27FC236}">
                <a16:creationId xmlns:a16="http://schemas.microsoft.com/office/drawing/2014/main" id="{2148E102-F47F-4688-925C-CAB1D68CFE8C}"/>
              </a:ext>
            </a:extLst>
          </p:cNvPr>
          <p:cNvPicPr>
            <a:picLocks noChangeAspect="1"/>
          </p:cNvPicPr>
          <p:nvPr/>
        </p:nvPicPr>
        <p:blipFill>
          <a:blip r:embed="rId3"/>
          <a:stretch>
            <a:fillRect/>
          </a:stretch>
        </p:blipFill>
        <p:spPr>
          <a:xfrm>
            <a:off x="1331360" y="471624"/>
            <a:ext cx="4291587" cy="6102783"/>
          </a:xfrm>
          <a:prstGeom prst="rect">
            <a:avLst/>
          </a:prstGeom>
          <a:ln w="19050">
            <a:solidFill>
              <a:schemeClr val="tx1"/>
            </a:solidFill>
          </a:ln>
        </p:spPr>
      </p:pic>
    </p:spTree>
    <p:extLst>
      <p:ext uri="{BB962C8B-B14F-4D97-AF65-F5344CB8AC3E}">
        <p14:creationId xmlns:p14="http://schemas.microsoft.com/office/powerpoint/2010/main" val="14196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Nieuw proces en informatieobject: wat te doen met Toepasbare Regels?</a:t>
            </a:r>
          </a:p>
        </p:txBody>
      </p:sp>
      <p:pic>
        <p:nvPicPr>
          <p:cNvPr id="3" name="Afbeelding 2">
            <a:extLst>
              <a:ext uri="{FF2B5EF4-FFF2-40B4-BE49-F238E27FC236}">
                <a16:creationId xmlns:a16="http://schemas.microsoft.com/office/drawing/2014/main" id="{CCCC81D0-B83E-40EF-8540-942B9E709FF3}"/>
              </a:ext>
            </a:extLst>
          </p:cNvPr>
          <p:cNvPicPr>
            <a:picLocks noChangeAspect="1"/>
          </p:cNvPicPr>
          <p:nvPr/>
        </p:nvPicPr>
        <p:blipFill>
          <a:blip r:embed="rId2"/>
          <a:stretch>
            <a:fillRect/>
          </a:stretch>
        </p:blipFill>
        <p:spPr>
          <a:xfrm>
            <a:off x="7268045" y="593627"/>
            <a:ext cx="3933029" cy="5561860"/>
          </a:xfrm>
          <a:prstGeom prst="rect">
            <a:avLst/>
          </a:prstGeom>
          <a:ln w="19050">
            <a:solidFill>
              <a:schemeClr val="tx1"/>
            </a:solidFill>
          </a:ln>
        </p:spPr>
      </p:pic>
      <p:sp>
        <p:nvSpPr>
          <p:cNvPr id="9" name="Tijdelijke aanduiding voor inhoud 2">
            <a:extLst>
              <a:ext uri="{FF2B5EF4-FFF2-40B4-BE49-F238E27FC236}">
                <a16:creationId xmlns:a16="http://schemas.microsoft.com/office/drawing/2014/main" id="{8C3C9736-AA34-4540-8ADF-C8365159F647}"/>
              </a:ext>
            </a:extLst>
          </p:cNvPr>
          <p:cNvSpPr>
            <a:spLocks noGrp="1"/>
          </p:cNvSpPr>
          <p:nvPr>
            <p:ph idx="1"/>
          </p:nvPr>
        </p:nvSpPr>
        <p:spPr>
          <a:xfrm>
            <a:off x="687373" y="830537"/>
            <a:ext cx="8825284" cy="5324950"/>
          </a:xfrm>
        </p:spPr>
        <p:txBody>
          <a:bodyPr/>
          <a:lstStyle/>
          <a:p>
            <a:pPr marL="0" indent="0">
              <a:buNone/>
            </a:pPr>
            <a:endParaRPr lang="nl-NL" altLang="nl-NL"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Meningen uiteenlopend:</a:t>
            </a: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	… van niet ‘archiefwaardig’ (geen beheer nodig)</a:t>
            </a: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	… tot ‘blijvend bewaren!’		</a:t>
            </a:r>
          </a:p>
          <a:p>
            <a:pPr marL="0" indent="0">
              <a:buNone/>
            </a:pPr>
            <a:endParaRPr lang="nl-NL" altLang="nl-NL"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Eerst goed kijken: wat </a:t>
            </a:r>
            <a:r>
              <a:rPr lang="nl-NL" altLang="nl-NL" i="1" dirty="0">
                <a:latin typeface="Tahoma" panose="020B0604030504040204" pitchFamily="34" charset="0"/>
                <a:ea typeface="Tahoma" panose="020B0604030504040204" pitchFamily="34" charset="0"/>
                <a:cs typeface="Tahoma" panose="020B0604030504040204" pitchFamily="34" charset="0"/>
              </a:rPr>
              <a:t>zijn</a:t>
            </a:r>
            <a:r>
              <a:rPr lang="nl-NL" altLang="nl-NL" dirty="0">
                <a:latin typeface="Tahoma" panose="020B0604030504040204" pitchFamily="34" charset="0"/>
                <a:ea typeface="Tahoma" panose="020B0604030504040204" pitchFamily="34" charset="0"/>
                <a:cs typeface="Tahoma" panose="020B0604030504040204" pitchFamily="34" charset="0"/>
              </a:rPr>
              <a:t> toepasbare regels?</a:t>
            </a:r>
          </a:p>
          <a:p>
            <a:pPr marL="0" indent="0">
              <a:buNone/>
            </a:pPr>
            <a:endParaRPr lang="nl-NL" altLang="nl-NL"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Toepasbare regels zijn:</a:t>
            </a:r>
          </a:p>
          <a:p>
            <a:r>
              <a:rPr lang="nl-NL" altLang="nl-NL" dirty="0">
                <a:latin typeface="Tahoma" panose="020B0604030504040204" pitchFamily="34" charset="0"/>
                <a:ea typeface="Tahoma" panose="020B0604030504040204" pitchFamily="34" charset="0"/>
                <a:cs typeface="Tahoma" panose="020B0604030504040204" pitchFamily="34" charset="0"/>
              </a:rPr>
              <a:t>vertalingen van juridische regels naar de praktijk</a:t>
            </a:r>
          </a:p>
          <a:p>
            <a:r>
              <a:rPr lang="nl-NL" altLang="nl-NL" dirty="0">
                <a:latin typeface="Tahoma" panose="020B0604030504040204" pitchFamily="34" charset="0"/>
                <a:ea typeface="Tahoma" panose="020B0604030504040204" pitchFamily="34" charset="0"/>
                <a:cs typeface="Tahoma" panose="020B0604030504040204" pitchFamily="34" charset="0"/>
              </a:rPr>
              <a:t>(inhoud voor) ‘eenvoudige beslisboom-algoritmen’</a:t>
            </a:r>
          </a:p>
          <a:p>
            <a:pPr marL="0" indent="0">
              <a:buNone/>
            </a:pPr>
            <a:endParaRPr lang="nl-NL" altLang="nl-NL"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Bewaartermijnen voor proces opstelling </a:t>
            </a:r>
            <a:r>
              <a:rPr lang="nl-NL" altLang="nl-NL" dirty="0" err="1">
                <a:latin typeface="Tahoma" panose="020B0604030504040204" pitchFamily="34" charset="0"/>
                <a:ea typeface="Tahoma" panose="020B0604030504040204" pitchFamily="34" charset="0"/>
                <a:cs typeface="Tahoma" panose="020B0604030504040204" pitchFamily="34" charset="0"/>
              </a:rPr>
              <a:t>TR’s</a:t>
            </a:r>
            <a:r>
              <a:rPr lang="nl-NL" altLang="nl-NL" dirty="0">
                <a:latin typeface="Tahoma" panose="020B0604030504040204" pitchFamily="34" charset="0"/>
                <a:ea typeface="Tahoma" panose="020B0604030504040204" pitchFamily="34" charset="0"/>
                <a:cs typeface="Tahoma" panose="020B0604030504040204" pitchFamily="34" charset="0"/>
              </a:rPr>
              <a:t>:</a:t>
            </a:r>
          </a:p>
          <a:p>
            <a:r>
              <a:rPr lang="nl-NL" altLang="nl-NL" dirty="0">
                <a:latin typeface="Tahoma" panose="020B0604030504040204" pitchFamily="34" charset="0"/>
                <a:ea typeface="Tahoma" panose="020B0604030504040204" pitchFamily="34" charset="0"/>
                <a:cs typeface="Tahoma" panose="020B0604030504040204" pitchFamily="34" charset="0"/>
              </a:rPr>
              <a:t>Gemeenten: 10 jaar na aanpassing</a:t>
            </a:r>
          </a:p>
          <a:p>
            <a:r>
              <a:rPr lang="nl-NL" altLang="nl-NL" dirty="0">
                <a:latin typeface="Tahoma" panose="020B0604030504040204" pitchFamily="34" charset="0"/>
                <a:ea typeface="Tahoma" panose="020B0604030504040204" pitchFamily="34" charset="0"/>
                <a:cs typeface="Tahoma" panose="020B0604030504040204" pitchFamily="34" charset="0"/>
              </a:rPr>
              <a:t>Provincies en waterschappen: blijvend bewaren</a:t>
            </a:r>
          </a:p>
        </p:txBody>
      </p:sp>
      <p:pic>
        <p:nvPicPr>
          <p:cNvPr id="4" name="Afbeelding 3">
            <a:extLst>
              <a:ext uri="{FF2B5EF4-FFF2-40B4-BE49-F238E27FC236}">
                <a16:creationId xmlns:a16="http://schemas.microsoft.com/office/drawing/2014/main" id="{AC614200-0131-4549-8B4D-C97902F38766}"/>
              </a:ext>
            </a:extLst>
          </p:cNvPr>
          <p:cNvPicPr>
            <a:picLocks noChangeAspect="1"/>
          </p:cNvPicPr>
          <p:nvPr/>
        </p:nvPicPr>
        <p:blipFill>
          <a:blip r:embed="rId3"/>
          <a:stretch>
            <a:fillRect/>
          </a:stretch>
        </p:blipFill>
        <p:spPr>
          <a:xfrm>
            <a:off x="7595280" y="1058768"/>
            <a:ext cx="4308682" cy="5561860"/>
          </a:xfrm>
          <a:prstGeom prst="rect">
            <a:avLst/>
          </a:prstGeom>
          <a:ln w="19050">
            <a:solidFill>
              <a:schemeClr val="tx1"/>
            </a:solidFill>
          </a:ln>
        </p:spPr>
      </p:pic>
    </p:spTree>
    <p:extLst>
      <p:ext uri="{BB962C8B-B14F-4D97-AF65-F5344CB8AC3E}">
        <p14:creationId xmlns:p14="http://schemas.microsoft.com/office/powerpoint/2010/main" val="146217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Effect transition="in" filter="fade">
                                      <p:cBhvr>
                                        <p:cTn id="11" dur="1000"/>
                                        <p:tgtEl>
                                          <p:spTgt spid="9">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1000"/>
                                        <p:tgtEl>
                                          <p:spTgt spid="9">
                                            <p:txEl>
                                              <p:pRg st="5" end="5"/>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500"/>
                                        <p:tgtEl>
                                          <p:spTgt spid="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11" end="11"/>
                                            </p:txEl>
                                          </p:spTgt>
                                        </p:tgtEl>
                                        <p:attrNameLst>
                                          <p:attrName>style.visibility</p:attrName>
                                        </p:attrNameLst>
                                      </p:cBhvr>
                                      <p:to>
                                        <p:strVal val="visible"/>
                                      </p:to>
                                    </p:set>
                                    <p:animEffect transition="in" filter="fade">
                                      <p:cBhvr>
                                        <p:cTn id="41" dur="500"/>
                                        <p:tgtEl>
                                          <p:spTgt spid="9">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12" end="12"/>
                                            </p:txEl>
                                          </p:spTgt>
                                        </p:tgtEl>
                                        <p:attrNameLst>
                                          <p:attrName>style.visibility</p:attrName>
                                        </p:attrNameLst>
                                      </p:cBhvr>
                                      <p:to>
                                        <p:strVal val="visible"/>
                                      </p:to>
                                    </p:set>
                                    <p:animEffect transition="in" filter="fade">
                                      <p:cBhvr>
                                        <p:cTn id="44" dur="500"/>
                                        <p:tgtEl>
                                          <p:spTgt spid="9">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13" end="13"/>
                                            </p:txEl>
                                          </p:spTgt>
                                        </p:tgtEl>
                                        <p:attrNameLst>
                                          <p:attrName>style.visibility</p:attrName>
                                        </p:attrNameLst>
                                      </p:cBhvr>
                                      <p:to>
                                        <p:strVal val="visible"/>
                                      </p:to>
                                    </p:set>
                                    <p:animEffect transition="in" filter="fade">
                                      <p:cBhvr>
                                        <p:cTn id="47"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1716146"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Warme overdracht bodemtaken en BRO</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687373" y="1451974"/>
            <a:ext cx="8825284" cy="4968695"/>
          </a:xfrm>
        </p:spPr>
        <p:txBody>
          <a:bodyPr/>
          <a:lstStyle/>
          <a:p>
            <a:pPr marL="0" indent="0">
              <a:buNone/>
            </a:pPr>
            <a:r>
              <a:rPr lang="nl-NL" altLang="nl-NL" b="1" dirty="0">
                <a:latin typeface="Tahoma" panose="020B0604030504040204" pitchFamily="34" charset="0"/>
                <a:ea typeface="Tahoma" panose="020B0604030504040204" pitchFamily="34" charset="0"/>
                <a:cs typeface="Tahoma" panose="020B0604030504040204" pitchFamily="34" charset="0"/>
              </a:rPr>
              <a:t>Als gevolg van de Omgevingswet…</a:t>
            </a:r>
          </a:p>
          <a:p>
            <a:r>
              <a:rPr lang="nl-NL" altLang="nl-NL" dirty="0">
                <a:latin typeface="Tahoma" panose="020B0604030504040204" pitchFamily="34" charset="0"/>
                <a:ea typeface="Tahoma" panose="020B0604030504040204" pitchFamily="34" charset="0"/>
                <a:cs typeface="Tahoma" panose="020B0604030504040204" pitchFamily="34" charset="0"/>
              </a:rPr>
              <a:t>gemeenten krijgen verantwoordelijkheid voor </a:t>
            </a: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bodemtaken</a:t>
            </a:r>
          </a:p>
          <a:p>
            <a:r>
              <a:rPr lang="nl-NL" altLang="nl-NL" dirty="0">
                <a:latin typeface="Tahoma" panose="020B0604030504040204" pitchFamily="34" charset="0"/>
                <a:ea typeface="Tahoma" panose="020B0604030504040204" pitchFamily="34" charset="0"/>
                <a:cs typeface="Tahoma" panose="020B0604030504040204" pitchFamily="34" charset="0"/>
              </a:rPr>
              <a:t>provincies voor grondwaterkwaliteit</a:t>
            </a:r>
          </a:p>
          <a:p>
            <a:pPr marL="0" indent="0">
              <a:buNone/>
            </a:pPr>
            <a:endParaRPr lang="nl-NL" altLang="nl-NL"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Welke afspraken over bodeminformatie, </a:t>
            </a: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-rapporten en dossiers?</a:t>
            </a:r>
          </a:p>
          <a:p>
            <a:pPr marL="0" indent="0">
              <a:buNone/>
            </a:pPr>
            <a:endParaRPr lang="nl-NL" altLang="nl-NL"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Bodemdossiers gaan heel ver terug…</a:t>
            </a:r>
          </a:p>
          <a:p>
            <a:pPr marL="0" indent="0">
              <a:buNone/>
            </a:pPr>
            <a:endParaRPr lang="nl-NL" altLang="nl-NL"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nl-NL" altLang="nl-NL" dirty="0">
                <a:latin typeface="Tahoma" panose="020B0604030504040204" pitchFamily="34" charset="0"/>
                <a:ea typeface="Tahoma" panose="020B0604030504040204" pitchFamily="34" charset="0"/>
                <a:cs typeface="Tahoma" panose="020B0604030504040204" pitchFamily="34" charset="0"/>
              </a:rPr>
              <a:t>Omgevingsdienst als Informatiehuis Bodem?</a:t>
            </a:r>
          </a:p>
        </p:txBody>
      </p:sp>
      <p:sp>
        <p:nvSpPr>
          <p:cNvPr id="2" name="Rechthoek 1">
            <a:extLst>
              <a:ext uri="{FF2B5EF4-FFF2-40B4-BE49-F238E27FC236}">
                <a16:creationId xmlns:a16="http://schemas.microsoft.com/office/drawing/2014/main" id="{391D3AF3-D5BB-487B-902A-9DC4326EE26C}"/>
              </a:ext>
            </a:extLst>
          </p:cNvPr>
          <p:cNvSpPr/>
          <p:nvPr/>
        </p:nvSpPr>
        <p:spPr>
          <a:xfrm>
            <a:off x="7554897" y="4216400"/>
            <a:ext cx="3184001" cy="19147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D31AA75D-90E9-4E40-B4DA-873E6EA9F85E}"/>
              </a:ext>
            </a:extLst>
          </p:cNvPr>
          <p:cNvPicPr>
            <a:picLocks noChangeAspect="1"/>
          </p:cNvPicPr>
          <p:nvPr/>
        </p:nvPicPr>
        <p:blipFill>
          <a:blip r:embed="rId2"/>
          <a:stretch>
            <a:fillRect/>
          </a:stretch>
        </p:blipFill>
        <p:spPr>
          <a:xfrm>
            <a:off x="7088366" y="310088"/>
            <a:ext cx="4117062" cy="5827558"/>
          </a:xfrm>
          <a:prstGeom prst="rect">
            <a:avLst/>
          </a:prstGeom>
          <a:ln w="12700">
            <a:solidFill>
              <a:schemeClr val="tx1"/>
            </a:solidFill>
          </a:ln>
        </p:spPr>
      </p:pic>
      <p:pic>
        <p:nvPicPr>
          <p:cNvPr id="4" name="Afbeelding 3">
            <a:extLst>
              <a:ext uri="{FF2B5EF4-FFF2-40B4-BE49-F238E27FC236}">
                <a16:creationId xmlns:a16="http://schemas.microsoft.com/office/drawing/2014/main" id="{A1B5C84F-F18E-44CE-87E3-EF12BE8080F6}"/>
              </a:ext>
            </a:extLst>
          </p:cNvPr>
          <p:cNvPicPr>
            <a:picLocks noChangeAspect="1"/>
          </p:cNvPicPr>
          <p:nvPr/>
        </p:nvPicPr>
        <p:blipFill>
          <a:blip r:embed="rId3"/>
          <a:stretch>
            <a:fillRect/>
          </a:stretch>
        </p:blipFill>
        <p:spPr>
          <a:xfrm>
            <a:off x="7729605" y="760806"/>
            <a:ext cx="4141344" cy="5827558"/>
          </a:xfrm>
          <a:prstGeom prst="rect">
            <a:avLst/>
          </a:prstGeom>
          <a:ln w="19050">
            <a:solidFill>
              <a:schemeClr val="tx1"/>
            </a:solidFill>
          </a:ln>
        </p:spPr>
      </p:pic>
      <p:sp>
        <p:nvSpPr>
          <p:cNvPr id="7" name="Tekstvak 6">
            <a:extLst>
              <a:ext uri="{FF2B5EF4-FFF2-40B4-BE49-F238E27FC236}">
                <a16:creationId xmlns:a16="http://schemas.microsoft.com/office/drawing/2014/main" id="{79CF0997-ED49-4D5C-84C2-8DF4F3F6D96F}"/>
              </a:ext>
            </a:extLst>
          </p:cNvPr>
          <p:cNvSpPr txBox="1"/>
          <p:nvPr/>
        </p:nvSpPr>
        <p:spPr>
          <a:xfrm>
            <a:off x="-44390" y="6676008"/>
            <a:ext cx="12192000" cy="215444"/>
          </a:xfrm>
          <a:prstGeom prst="rect">
            <a:avLst/>
          </a:prstGeom>
          <a:noFill/>
        </p:spPr>
        <p:txBody>
          <a:bodyPr wrap="square" rtlCol="0">
            <a:spAutoFit/>
          </a:bodyPr>
          <a:lstStyle/>
          <a:p>
            <a:r>
              <a:rPr lang="nl-NL" sz="800" dirty="0"/>
              <a:t>Bron: VNG Ledenbrief, VNG Realisatie pagina BRO</a:t>
            </a:r>
          </a:p>
        </p:txBody>
      </p:sp>
    </p:spTree>
    <p:extLst>
      <p:ext uri="{BB962C8B-B14F-4D97-AF65-F5344CB8AC3E}">
        <p14:creationId xmlns:p14="http://schemas.microsoft.com/office/powerpoint/2010/main" val="91154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5" end="5"/>
                                            </p:txEl>
                                          </p:spTgt>
                                        </p:tgtEl>
                                        <p:attrNameLst>
                                          <p:attrName>style.visibility</p:attrName>
                                        </p:attrNameLst>
                                      </p:cBhvr>
                                      <p:to>
                                        <p:strVal val="visible"/>
                                      </p:to>
                                    </p:set>
                                    <p:animEffect transition="in" filter="fade">
                                      <p:cBhvr>
                                        <p:cTn id="7" dur="1000"/>
                                        <p:tgtEl>
                                          <p:spTgt spid="6963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5">
                                            <p:txEl>
                                              <p:pRg st="6" end="6"/>
                                            </p:txEl>
                                          </p:spTgt>
                                        </p:tgtEl>
                                        <p:attrNameLst>
                                          <p:attrName>style.visibility</p:attrName>
                                        </p:attrNameLst>
                                      </p:cBhvr>
                                      <p:to>
                                        <p:strVal val="visible"/>
                                      </p:to>
                                    </p:set>
                                    <p:animEffect transition="in" filter="fade">
                                      <p:cBhvr>
                                        <p:cTn id="10" dur="1000"/>
                                        <p:tgtEl>
                                          <p:spTgt spid="69635">
                                            <p:txEl>
                                              <p:pRg st="6" end="6"/>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69635">
                                            <p:txEl>
                                              <p:pRg st="8" end="8"/>
                                            </p:txEl>
                                          </p:spTgt>
                                        </p:tgtEl>
                                        <p:attrNameLst>
                                          <p:attrName>style.visibility</p:attrName>
                                        </p:attrNameLst>
                                      </p:cBhvr>
                                      <p:to>
                                        <p:strVal val="visible"/>
                                      </p:to>
                                    </p:set>
                                    <p:animEffect transition="in" filter="fade">
                                      <p:cBhvr>
                                        <p:cTn id="18" dur="1000"/>
                                        <p:tgtEl>
                                          <p:spTgt spid="69635">
                                            <p:txEl>
                                              <p:pRg st="8" end="8"/>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69635">
                                            <p:txEl>
                                              <p:pRg st="10" end="10"/>
                                            </p:txEl>
                                          </p:spTgt>
                                        </p:tgtEl>
                                        <p:attrNameLst>
                                          <p:attrName>style.visibility</p:attrName>
                                        </p:attrNameLst>
                                      </p:cBhvr>
                                      <p:to>
                                        <p:strVal val="visible"/>
                                      </p:to>
                                    </p:set>
                                    <p:animEffect transition="in" filter="fade">
                                      <p:cBhvr>
                                        <p:cTn id="22" dur="1000"/>
                                        <p:tgtEl>
                                          <p:spTgt spid="696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8229600"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is altijd nog welkom?</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1277504" y="1278100"/>
            <a:ext cx="4114800" cy="4968695"/>
          </a:xfrm>
        </p:spPr>
        <p:txBody>
          <a:bodyPr/>
          <a:lstStyle/>
          <a:p>
            <a:pPr marL="0" indent="0">
              <a:buNone/>
            </a:pPr>
            <a:r>
              <a:rPr lang="nl-NL" altLang="nl-NL" b="1" dirty="0">
                <a:latin typeface="Tahoma" panose="020B0604030504040204" pitchFamily="34" charset="0"/>
                <a:ea typeface="ＭＳ Ｐゴシック" panose="020B0600070205080204" pitchFamily="34" charset="-128"/>
              </a:rPr>
              <a:t>Laat ons weten…</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Initiatieven in andere regio’s (bijv. Flevoland en Groningen)</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Eigen ontwerpen, procedures, business cases, communicatie…</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Vragen en suggesties</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hlinkClick r:id="rId2"/>
              </a:rPr>
              <a:t>ben.de.jong@utrecht.nl</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hlinkClick r:id="rId3"/>
              </a:rPr>
              <a:t>j.vankoutrik@hetutrechtsarchief.nl</a:t>
            </a:r>
            <a:endParaRPr lang="nl-NL" altLang="nl-NL" dirty="0">
              <a:latin typeface="Tahoma" panose="020B0604030504040204" pitchFamily="34" charset="0"/>
              <a:ea typeface="ＭＳ Ｐゴシック" panose="020B0600070205080204" pitchFamily="34" charset="-128"/>
            </a:endParaRP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endParaRPr lang="nl-NL" altLang="nl-NL" dirty="0">
              <a:latin typeface="Tahoma" panose="020B0604030504040204" pitchFamily="34" charset="0"/>
              <a:ea typeface="ＭＳ Ｐゴシック" panose="020B0600070205080204" pitchFamily="34" charset="-128"/>
            </a:endParaRPr>
          </a:p>
        </p:txBody>
      </p:sp>
      <p:pic>
        <p:nvPicPr>
          <p:cNvPr id="6" name="Afbeelding 5" descr="Afbeelding met persoon, binnen, schermafbeelding, computer&#10;&#10;Automatisch gegenereerde beschrijving">
            <a:extLst>
              <a:ext uri="{FF2B5EF4-FFF2-40B4-BE49-F238E27FC236}">
                <a16:creationId xmlns:a16="http://schemas.microsoft.com/office/drawing/2014/main" id="{84618B4E-4D7A-446F-B95C-A493BAA2D80D}"/>
              </a:ext>
            </a:extLst>
          </p:cNvPr>
          <p:cNvPicPr>
            <a:picLocks noChangeAspect="1"/>
          </p:cNvPicPr>
          <p:nvPr/>
        </p:nvPicPr>
        <p:blipFill>
          <a:blip r:embed="rId4"/>
          <a:stretch>
            <a:fillRect/>
          </a:stretch>
        </p:blipFill>
        <p:spPr>
          <a:xfrm>
            <a:off x="7492753" y="2674699"/>
            <a:ext cx="3355760" cy="3411075"/>
          </a:xfrm>
          <a:prstGeom prst="rect">
            <a:avLst/>
          </a:prstGeom>
        </p:spPr>
      </p:pic>
      <p:pic>
        <p:nvPicPr>
          <p:cNvPr id="8" name="Afbeelding 7" descr="Afbeelding met schermafbeelding&#10;&#10;Automatisch gegenereerde beschrijving">
            <a:extLst>
              <a:ext uri="{FF2B5EF4-FFF2-40B4-BE49-F238E27FC236}">
                <a16:creationId xmlns:a16="http://schemas.microsoft.com/office/drawing/2014/main" id="{2B6893C2-77D9-4D65-90BF-0A49752D1CF7}"/>
              </a:ext>
            </a:extLst>
          </p:cNvPr>
          <p:cNvPicPr>
            <a:picLocks noChangeAspect="1"/>
          </p:cNvPicPr>
          <p:nvPr/>
        </p:nvPicPr>
        <p:blipFill>
          <a:blip r:embed="rId5"/>
          <a:stretch>
            <a:fillRect/>
          </a:stretch>
        </p:blipFill>
        <p:spPr>
          <a:xfrm>
            <a:off x="7599284" y="207549"/>
            <a:ext cx="3139614" cy="2350786"/>
          </a:xfrm>
          <a:prstGeom prst="rect">
            <a:avLst/>
          </a:prstGeom>
        </p:spPr>
      </p:pic>
      <p:pic>
        <p:nvPicPr>
          <p:cNvPr id="1026" name="Afbeelding 2">
            <a:extLst>
              <a:ext uri="{FF2B5EF4-FFF2-40B4-BE49-F238E27FC236}">
                <a16:creationId xmlns:a16="http://schemas.microsoft.com/office/drawing/2014/main" id="{590786CD-6F5B-47CD-9642-32A65D510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897" y="4407870"/>
            <a:ext cx="3293616" cy="235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391D3AF3-D5BB-487B-902A-9DC4326EE26C}"/>
              </a:ext>
            </a:extLst>
          </p:cNvPr>
          <p:cNvSpPr/>
          <p:nvPr/>
        </p:nvSpPr>
        <p:spPr>
          <a:xfrm>
            <a:off x="7554897" y="4216400"/>
            <a:ext cx="3184001" cy="19147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39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1000"/>
                                        <p:tgtEl>
                                          <p:spTgt spid="69635">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animEffect transition="in" filter="fade">
                                      <p:cBhvr>
                                        <p:cTn id="11" dur="1000"/>
                                        <p:tgtEl>
                                          <p:spTgt spid="69635">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9635">
                                            <p:txEl>
                                              <p:pRg st="6" end="6"/>
                                            </p:txEl>
                                          </p:spTgt>
                                        </p:tgtEl>
                                        <p:attrNameLst>
                                          <p:attrName>style.visibility</p:attrName>
                                        </p:attrNameLst>
                                      </p:cBhvr>
                                      <p:to>
                                        <p:strVal val="visible"/>
                                      </p:to>
                                    </p:set>
                                    <p:animEffect transition="in" filter="fade">
                                      <p:cBhvr>
                                        <p:cTn id="15" dur="1000"/>
                                        <p:tgtEl>
                                          <p:spTgt spid="69635">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9635">
                                            <p:txEl>
                                              <p:pRg st="8" end="8"/>
                                            </p:txEl>
                                          </p:spTgt>
                                        </p:tgtEl>
                                        <p:attrNameLst>
                                          <p:attrName>style.visibility</p:attrName>
                                        </p:attrNameLst>
                                      </p:cBhvr>
                                      <p:to>
                                        <p:strVal val="visible"/>
                                      </p:to>
                                    </p:set>
                                    <p:animEffect transition="in" filter="fade">
                                      <p:cBhvr>
                                        <p:cTn id="19" dur="1000"/>
                                        <p:tgtEl>
                                          <p:spTgt spid="69635">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9635">
                                            <p:txEl>
                                              <p:pRg st="9" end="9"/>
                                            </p:txEl>
                                          </p:spTgt>
                                        </p:tgtEl>
                                        <p:attrNameLst>
                                          <p:attrName>style.visibility</p:attrName>
                                        </p:attrNameLst>
                                      </p:cBhvr>
                                      <p:to>
                                        <p:strVal val="visible"/>
                                      </p:to>
                                    </p:set>
                                    <p:animEffect transition="in" filter="fade">
                                      <p:cBhvr>
                                        <p:cTn id="22" dur="10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5EF10447-3C13-458D-AA7E-E9FFF76E2885}"/>
              </a:ext>
            </a:extLst>
          </p:cNvPr>
          <p:cNvSpPr>
            <a:spLocks noGrp="1"/>
          </p:cNvSpPr>
          <p:nvPr>
            <p:ph type="title"/>
          </p:nvPr>
        </p:nvSpPr>
        <p:spPr>
          <a:xfrm>
            <a:off x="44389" y="35781"/>
            <a:ext cx="11661835"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De ketenprocessen waaraan we duurzame toegankelijkheid verbinden	</a:t>
            </a:r>
          </a:p>
        </p:txBody>
      </p:sp>
      <p:sp>
        <p:nvSpPr>
          <p:cNvPr id="4" name="Tekstvak 3">
            <a:extLst>
              <a:ext uri="{FF2B5EF4-FFF2-40B4-BE49-F238E27FC236}">
                <a16:creationId xmlns:a16="http://schemas.microsoft.com/office/drawing/2014/main" id="{872D6636-5CB4-48D2-81FD-EF7E9B942CB6}"/>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dirty="0" err="1"/>
              <a:t>Leveranciersdag</a:t>
            </a:r>
            <a:r>
              <a:rPr lang="nl-NL" sz="800" dirty="0"/>
              <a:t> Omgevingswet, 2 november 2018</a:t>
            </a:r>
          </a:p>
        </p:txBody>
      </p:sp>
      <p:pic>
        <p:nvPicPr>
          <p:cNvPr id="5" name="Afbeelding 4">
            <a:extLst>
              <a:ext uri="{FF2B5EF4-FFF2-40B4-BE49-F238E27FC236}">
                <a16:creationId xmlns:a16="http://schemas.microsoft.com/office/drawing/2014/main" id="{6CAEBEBD-EDF2-418F-B179-D03CEA4EE0B1}"/>
              </a:ext>
            </a:extLst>
          </p:cNvPr>
          <p:cNvPicPr>
            <a:picLocks noChangeAspect="1"/>
          </p:cNvPicPr>
          <p:nvPr/>
        </p:nvPicPr>
        <p:blipFill>
          <a:blip r:embed="rId2"/>
          <a:stretch>
            <a:fillRect/>
          </a:stretch>
        </p:blipFill>
        <p:spPr>
          <a:xfrm>
            <a:off x="1470543" y="594846"/>
            <a:ext cx="9250913" cy="59923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8229600" cy="578734"/>
          </a:xfrm>
        </p:spPr>
        <p:txBody>
          <a:bodyPr/>
          <a:lstStyle/>
          <a:p>
            <a:r>
              <a:rPr lang="nl-NL" altLang="nl-NL" dirty="0">
                <a:solidFill>
                  <a:srgbClr val="C00000"/>
                </a:solidFill>
                <a:latin typeface="Tahoma" panose="020B0604030504040204" pitchFamily="34" charset="0"/>
                <a:ea typeface="ＭＳ Ｐゴシック" panose="020B0600070205080204" pitchFamily="34" charset="-128"/>
                <a:cs typeface="Tahoma" panose="020B0604030504040204" pitchFamily="34" charset="0"/>
              </a:rPr>
              <a:t>Waar raakt dit bijvoorbeeld aan ketenprocessen?</a:t>
            </a:r>
          </a:p>
        </p:txBody>
      </p:sp>
      <p:sp>
        <p:nvSpPr>
          <p:cNvPr id="2" name="Rechthoek 1">
            <a:extLst>
              <a:ext uri="{FF2B5EF4-FFF2-40B4-BE49-F238E27FC236}">
                <a16:creationId xmlns:a16="http://schemas.microsoft.com/office/drawing/2014/main" id="{391D3AF3-D5BB-487B-902A-9DC4326EE26C}"/>
              </a:ext>
            </a:extLst>
          </p:cNvPr>
          <p:cNvSpPr/>
          <p:nvPr/>
        </p:nvSpPr>
        <p:spPr>
          <a:xfrm>
            <a:off x="7554897" y="4216400"/>
            <a:ext cx="3184001" cy="19147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10">
            <a:extLst>
              <a:ext uri="{FF2B5EF4-FFF2-40B4-BE49-F238E27FC236}">
                <a16:creationId xmlns:a16="http://schemas.microsoft.com/office/drawing/2014/main" id="{505B9388-A93D-4891-8D9C-39039B235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966" y="2741515"/>
            <a:ext cx="9448889" cy="133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C2EE9B73-38A7-47FA-8A29-306336BBF732}"/>
              </a:ext>
            </a:extLst>
          </p:cNvPr>
          <p:cNvCxnSpPr>
            <a:cxnSpLocks/>
          </p:cNvCxnSpPr>
          <p:nvPr/>
        </p:nvCxnSpPr>
        <p:spPr>
          <a:xfrm flipH="1" flipV="1">
            <a:off x="4179323" y="1536091"/>
            <a:ext cx="2310254" cy="1828800"/>
          </a:xfrm>
          <a:prstGeom prst="line">
            <a:avLst/>
          </a:prstGeom>
          <a:ln>
            <a:solidFill>
              <a:srgbClr val="C00000"/>
            </a:solidFill>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E8F7499C-1087-430F-AE6C-89AF6B6D0BB4}"/>
              </a:ext>
            </a:extLst>
          </p:cNvPr>
          <p:cNvCxnSpPr>
            <a:cxnSpLocks/>
          </p:cNvCxnSpPr>
          <p:nvPr/>
        </p:nvCxnSpPr>
        <p:spPr>
          <a:xfrm flipH="1">
            <a:off x="870012" y="3364891"/>
            <a:ext cx="1677880" cy="1579971"/>
          </a:xfrm>
          <a:prstGeom prst="line">
            <a:avLst/>
          </a:prstGeom>
          <a:ln>
            <a:solidFill>
              <a:srgbClr val="C00000"/>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7" name="Tijdelijke aanduiding voor inhoud 2">
            <a:extLst>
              <a:ext uri="{FF2B5EF4-FFF2-40B4-BE49-F238E27FC236}">
                <a16:creationId xmlns:a16="http://schemas.microsoft.com/office/drawing/2014/main" id="{EF722852-8669-4E0B-ABE7-0CFC09343335}"/>
              </a:ext>
            </a:extLst>
          </p:cNvPr>
          <p:cNvSpPr txBox="1">
            <a:spLocks/>
          </p:cNvSpPr>
          <p:nvPr/>
        </p:nvSpPr>
        <p:spPr bwMode="auto">
          <a:xfrm>
            <a:off x="380113" y="4955410"/>
            <a:ext cx="5574744" cy="96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Wat stond er in de (toepasbare) regels?</a:t>
            </a:r>
          </a:p>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(En waarom?)</a:t>
            </a:r>
            <a:endParaRPr lang="nl-NL" altLang="nl-NL" sz="1600" dirty="0">
              <a:solidFill>
                <a:srgbClr val="C00000"/>
              </a:solidFill>
              <a:latin typeface="Tahoma" panose="020B0604030504040204" pitchFamily="34" charset="0"/>
              <a:ea typeface="ＭＳ Ｐゴシック" panose="020B0600070205080204" pitchFamily="34" charset="-128"/>
            </a:endParaRPr>
          </a:p>
        </p:txBody>
      </p:sp>
      <p:sp>
        <p:nvSpPr>
          <p:cNvPr id="19" name="Tijdelijke aanduiding voor inhoud 2">
            <a:extLst>
              <a:ext uri="{FF2B5EF4-FFF2-40B4-BE49-F238E27FC236}">
                <a16:creationId xmlns:a16="http://schemas.microsoft.com/office/drawing/2014/main" id="{B58D6D2D-330F-4248-A8B5-5E31BA6C8F88}"/>
              </a:ext>
            </a:extLst>
          </p:cNvPr>
          <p:cNvSpPr txBox="1">
            <a:spLocks/>
          </p:cNvSpPr>
          <p:nvPr/>
        </p:nvSpPr>
        <p:spPr bwMode="auto">
          <a:xfrm>
            <a:off x="870012" y="1082068"/>
            <a:ext cx="4119238" cy="57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a:t>
            </a:r>
            <a:r>
              <a:rPr lang="nl-NL" altLang="nl-NL" sz="1600" b="1" dirty="0" err="1">
                <a:solidFill>
                  <a:srgbClr val="C00000"/>
                </a:solidFill>
                <a:latin typeface="Tahoma" panose="020B0604030504040204" pitchFamily="34" charset="0"/>
                <a:ea typeface="ＭＳ Ｐゴシック" panose="020B0600070205080204" pitchFamily="34" charset="-128"/>
              </a:rPr>
              <a:t>By</a:t>
            </a:r>
            <a:r>
              <a:rPr lang="nl-NL" altLang="nl-NL" sz="1600" b="1" dirty="0">
                <a:solidFill>
                  <a:srgbClr val="C00000"/>
                </a:solidFill>
                <a:latin typeface="Tahoma" panose="020B0604030504040204" pitchFamily="34" charset="0"/>
                <a:ea typeface="ＭＳ Ｐゴシック" panose="020B0600070205080204" pitchFamily="34" charset="-128"/>
              </a:rPr>
              <a:t> design’: STAM – RGBZ – MDTO</a:t>
            </a:r>
            <a:endParaRPr lang="nl-NL" altLang="nl-NL" sz="1600" dirty="0">
              <a:solidFill>
                <a:srgbClr val="C00000"/>
              </a:solidFill>
              <a:latin typeface="Tahoma" panose="020B0604030504040204" pitchFamily="34" charset="0"/>
              <a:ea typeface="ＭＳ Ｐゴシック" panose="020B0600070205080204" pitchFamily="34" charset="-128"/>
            </a:endParaRPr>
          </a:p>
        </p:txBody>
      </p:sp>
      <p:cxnSp>
        <p:nvCxnSpPr>
          <p:cNvPr id="20" name="Rechte verbindingslijn 19">
            <a:extLst>
              <a:ext uri="{FF2B5EF4-FFF2-40B4-BE49-F238E27FC236}">
                <a16:creationId xmlns:a16="http://schemas.microsoft.com/office/drawing/2014/main" id="{3B2A9287-4101-427C-819C-3497E3D9EC86}"/>
              </a:ext>
            </a:extLst>
          </p:cNvPr>
          <p:cNvCxnSpPr>
            <a:cxnSpLocks/>
          </p:cNvCxnSpPr>
          <p:nvPr/>
        </p:nvCxnSpPr>
        <p:spPr>
          <a:xfrm flipH="1">
            <a:off x="5996649" y="3364891"/>
            <a:ext cx="1762434" cy="1907032"/>
          </a:xfrm>
          <a:prstGeom prst="line">
            <a:avLst/>
          </a:prstGeom>
          <a:ln>
            <a:solidFill>
              <a:srgbClr val="C00000"/>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1" name="Tijdelijke aanduiding voor inhoud 2">
            <a:extLst>
              <a:ext uri="{FF2B5EF4-FFF2-40B4-BE49-F238E27FC236}">
                <a16:creationId xmlns:a16="http://schemas.microsoft.com/office/drawing/2014/main" id="{2948CF5A-C88F-41C3-9418-EB574451CF23}"/>
              </a:ext>
            </a:extLst>
          </p:cNvPr>
          <p:cNvSpPr txBox="1">
            <a:spLocks/>
          </p:cNvSpPr>
          <p:nvPr/>
        </p:nvSpPr>
        <p:spPr bwMode="auto">
          <a:xfrm>
            <a:off x="5506750" y="5282472"/>
            <a:ext cx="5574744" cy="61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Zaakdossieropbouw via Samenwerking,</a:t>
            </a:r>
          </a:p>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én in VTH-applicatie / zaaksysteem.</a:t>
            </a:r>
          </a:p>
        </p:txBody>
      </p:sp>
      <p:cxnSp>
        <p:nvCxnSpPr>
          <p:cNvPr id="23" name="Rechte verbindingslijn 22">
            <a:extLst>
              <a:ext uri="{FF2B5EF4-FFF2-40B4-BE49-F238E27FC236}">
                <a16:creationId xmlns:a16="http://schemas.microsoft.com/office/drawing/2014/main" id="{41E3A148-F6DF-4F83-963B-828FF344B511}"/>
              </a:ext>
            </a:extLst>
          </p:cNvPr>
          <p:cNvCxnSpPr>
            <a:cxnSpLocks/>
          </p:cNvCxnSpPr>
          <p:nvPr/>
        </p:nvCxnSpPr>
        <p:spPr>
          <a:xfrm flipH="1" flipV="1">
            <a:off x="8131366" y="1529782"/>
            <a:ext cx="2310254" cy="1828800"/>
          </a:xfrm>
          <a:prstGeom prst="line">
            <a:avLst/>
          </a:prstGeom>
          <a:ln>
            <a:solidFill>
              <a:srgbClr val="C00000"/>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4" name="Tijdelijke aanduiding voor inhoud 2">
            <a:extLst>
              <a:ext uri="{FF2B5EF4-FFF2-40B4-BE49-F238E27FC236}">
                <a16:creationId xmlns:a16="http://schemas.microsoft.com/office/drawing/2014/main" id="{3FDA8495-FB02-4FD8-83B9-507AE46B322B}"/>
              </a:ext>
            </a:extLst>
          </p:cNvPr>
          <p:cNvSpPr txBox="1">
            <a:spLocks/>
          </p:cNvSpPr>
          <p:nvPr/>
        </p:nvSpPr>
        <p:spPr bwMode="auto">
          <a:xfrm>
            <a:off x="6419886" y="685135"/>
            <a:ext cx="5263127" cy="57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altLang="nl-NL" sz="1600" b="1" dirty="0">
                <a:solidFill>
                  <a:srgbClr val="C00000"/>
                </a:solidFill>
                <a:latin typeface="Tahoma" panose="020B0604030504040204" pitchFamily="34" charset="0"/>
                <a:ea typeface="ＭＳ Ｐゴシック" panose="020B0600070205080204" pitchFamily="34" charset="-128"/>
              </a:rPr>
              <a:t>Wanneer is het dossier goed afgesloten,</a:t>
            </a:r>
            <a:br>
              <a:rPr lang="nl-NL" altLang="nl-NL" sz="1600" b="1" dirty="0">
                <a:solidFill>
                  <a:srgbClr val="C00000"/>
                </a:solidFill>
                <a:latin typeface="Tahoma" panose="020B0604030504040204" pitchFamily="34" charset="0"/>
                <a:ea typeface="ＭＳ Ｐゴシック" panose="020B0600070205080204" pitchFamily="34" charset="-128"/>
              </a:rPr>
            </a:br>
            <a:r>
              <a:rPr lang="nl-NL" altLang="nl-NL" sz="1600" b="1" dirty="0">
                <a:solidFill>
                  <a:srgbClr val="C00000"/>
                </a:solidFill>
                <a:latin typeface="Tahoma" panose="020B0604030504040204" pitchFamily="34" charset="0"/>
                <a:ea typeface="ＭＳ Ｐゴシック" panose="020B0600070205080204" pitchFamily="34" charset="-128"/>
              </a:rPr>
              <a:t>en beschikbaar voor toezicht &amp; handhaving?</a:t>
            </a:r>
            <a:endParaRPr lang="nl-NL" altLang="nl-NL" sz="1600" dirty="0">
              <a:solidFill>
                <a:srgbClr val="C00000"/>
              </a:solidFill>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9166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00"/>
                                        <p:tgtEl>
                                          <p:spTgt spid="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1000"/>
                                        <p:tgtEl>
                                          <p:spTgt spid="20"/>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Effect transition="in" filter="fade">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1000"/>
                                        <p:tgtEl>
                                          <p:spTgt spid="23"/>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fltVal val="0"/>
                                          </p:val>
                                        </p:tav>
                                        <p:tav tm="100000">
                                          <p:val>
                                            <p:strVal val="#ppt_w"/>
                                          </p:val>
                                        </p:tav>
                                      </p:tavLst>
                                    </p:anim>
                                    <p:anim calcmode="lin" valueType="num">
                                      <p:cBhvr>
                                        <p:cTn id="45" dur="1000" fill="hold"/>
                                        <p:tgtEl>
                                          <p:spTgt spid="24"/>
                                        </p:tgtEl>
                                        <p:attrNameLst>
                                          <p:attrName>ppt_h</p:attrName>
                                        </p:attrNameLst>
                                      </p:cBhvr>
                                      <p:tavLst>
                                        <p:tav tm="0">
                                          <p:val>
                                            <p:fltVal val="0"/>
                                          </p:val>
                                        </p:tav>
                                        <p:tav tm="100000">
                                          <p:val>
                                            <p:strVal val="#ppt_h"/>
                                          </p:val>
                                        </p:tav>
                                      </p:tavLst>
                                    </p:anim>
                                    <p:animEffect transition="in" filter="fade">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C29E2084-1F68-4410-887C-4B5B370C347D}"/>
              </a:ext>
            </a:extLst>
          </p:cNvPr>
          <p:cNvSpPr>
            <a:spLocks noGrp="1"/>
          </p:cNvSpPr>
          <p:nvPr>
            <p:ph type="title"/>
          </p:nvPr>
        </p:nvSpPr>
        <p:spPr>
          <a:xfrm>
            <a:off x="55496" y="47746"/>
            <a:ext cx="11139245"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en checklist: ontwerp-indeling en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archiving</a:t>
            </a:r>
            <a:r>
              <a:rPr lang="nl-NL" altLang="nl-NL" dirty="0">
                <a:latin typeface="Tahoma" panose="020B0604030504040204" pitchFamily="34" charset="0"/>
                <a:ea typeface="ＭＳ Ｐゴシック" panose="020B0600070205080204" pitchFamily="34" charset="-128"/>
                <a:cs typeface="Tahoma" panose="020B0604030504040204" pitchFamily="34" charset="0"/>
              </a:rPr>
              <a:t>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by</a:t>
            </a:r>
            <a:r>
              <a:rPr lang="nl-NL" altLang="nl-NL" dirty="0">
                <a:latin typeface="Tahoma" panose="020B0604030504040204" pitchFamily="34" charset="0"/>
                <a:ea typeface="ＭＳ Ｐゴシック" panose="020B0600070205080204" pitchFamily="34" charset="-128"/>
                <a:cs typeface="Tahoma" panose="020B0604030504040204" pitchFamily="34" charset="0"/>
              </a:rPr>
              <a:t> design’</a:t>
            </a:r>
          </a:p>
        </p:txBody>
      </p:sp>
      <p:sp>
        <p:nvSpPr>
          <p:cNvPr id="66563" name="Tijdelijke aanduiding voor inhoud 2">
            <a:extLst>
              <a:ext uri="{FF2B5EF4-FFF2-40B4-BE49-F238E27FC236}">
                <a16:creationId xmlns:a16="http://schemas.microsoft.com/office/drawing/2014/main" id="{2D18DA49-7A3B-417D-B238-A1AC61D56B06}"/>
              </a:ext>
            </a:extLst>
          </p:cNvPr>
          <p:cNvSpPr>
            <a:spLocks noGrp="1"/>
          </p:cNvSpPr>
          <p:nvPr>
            <p:ph idx="1"/>
          </p:nvPr>
        </p:nvSpPr>
        <p:spPr>
          <a:xfrm>
            <a:off x="1226593" y="808054"/>
            <a:ext cx="5769006" cy="4525963"/>
          </a:xfrm>
        </p:spPr>
        <p:txBody>
          <a:bodyPr/>
          <a:lstStyle/>
          <a:p>
            <a:pPr marL="0" indent="0">
              <a:lnSpc>
                <a:spcPct val="150000"/>
              </a:lnSpc>
              <a:buNone/>
            </a:pPr>
            <a:r>
              <a:rPr lang="nl-NL" altLang="nl-NL" b="1" dirty="0">
                <a:latin typeface="Tahoma" panose="020B0604030504040204" pitchFamily="34" charset="0"/>
                <a:ea typeface="ＭＳ Ｐゴシック" panose="020B0600070205080204" pitchFamily="34" charset="-128"/>
              </a:rPr>
              <a:t>Onderwerpen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afspraken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standaarden (metagegevens)</a:t>
            </a:r>
          </a:p>
          <a:p>
            <a:pPr marL="0" indent="0">
              <a:lnSpc>
                <a:spcPct val="150000"/>
              </a:lnSpc>
              <a:buNone/>
            </a:pPr>
            <a:r>
              <a:rPr lang="nl-NL" altLang="nl-NL" dirty="0">
                <a:latin typeface="Tahoma" panose="020B0604030504040204" pitchFamily="34" charset="0"/>
                <a:ea typeface="ＭＳ Ｐゴシック" panose="020B0600070205080204" pitchFamily="34" charset="-128"/>
              </a:rPr>
              <a:t>Procesafhandeling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Versiebeheer en ‘tijdreizen’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Waardering en selectie (bewaartermijnen)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Toepasbare regels</a:t>
            </a:r>
          </a:p>
          <a:p>
            <a:pPr marL="0" indent="0">
              <a:lnSpc>
                <a:spcPct val="150000"/>
              </a:lnSpc>
              <a:buNone/>
            </a:pPr>
            <a:r>
              <a:rPr lang="nl-NL" altLang="nl-NL" dirty="0">
                <a:latin typeface="Tahoma" panose="020B0604030504040204" pitchFamily="34" charset="0"/>
                <a:ea typeface="ＭＳ Ｐゴシック" panose="020B0600070205080204" pitchFamily="34" charset="-128"/>
              </a:rPr>
              <a:t>Vindbaarheid, uitwisselbaarheid en openbaarheid</a:t>
            </a:r>
          </a:p>
          <a:p>
            <a:pPr marL="0" indent="0">
              <a:lnSpc>
                <a:spcPct val="150000"/>
              </a:lnSpc>
              <a:buNone/>
            </a:pPr>
            <a:r>
              <a:rPr lang="nl-NL" altLang="nl-NL" dirty="0">
                <a:latin typeface="Tahoma" panose="020B0604030504040204" pitchFamily="34" charset="0"/>
                <a:ea typeface="ＭＳ Ｐゴシック" panose="020B0600070205080204" pitchFamily="34" charset="-128"/>
              </a:rPr>
              <a:t>(Open) standaarden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Toegang en beveiliging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DUTO-eisen programmatuur</a:t>
            </a:r>
          </a:p>
          <a:p>
            <a:endParaRPr lang="nl-NL" altLang="nl-NL" dirty="0">
              <a:latin typeface="Tahoma" panose="020B0604030504040204" pitchFamily="34" charset="0"/>
              <a:ea typeface="ＭＳ Ｐゴシック" panose="020B0600070205080204" pitchFamily="34" charset="-128"/>
            </a:endParaRPr>
          </a:p>
        </p:txBody>
      </p:sp>
      <p:sp>
        <p:nvSpPr>
          <p:cNvPr id="7" name="Tijdelijke aanduiding voor inhoud 2">
            <a:extLst>
              <a:ext uri="{FF2B5EF4-FFF2-40B4-BE49-F238E27FC236}">
                <a16:creationId xmlns:a16="http://schemas.microsoft.com/office/drawing/2014/main" id="{963FC1E1-C2C3-4A24-BFE5-C2A3E7899F11}"/>
              </a:ext>
            </a:extLst>
          </p:cNvPr>
          <p:cNvSpPr txBox="1">
            <a:spLocks/>
          </p:cNvSpPr>
          <p:nvPr/>
        </p:nvSpPr>
        <p:spPr bwMode="auto">
          <a:xfrm>
            <a:off x="4860984" y="809535"/>
            <a:ext cx="5711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nl-NL" altLang="nl-NL" b="1" dirty="0">
                <a:solidFill>
                  <a:srgbClr val="E11E2D"/>
                </a:solidFill>
                <a:latin typeface="Tahoma" panose="020B0604030504040204" pitchFamily="34" charset="0"/>
                <a:ea typeface="ＭＳ Ｐゴシック" panose="020B0600070205080204" pitchFamily="34" charset="-128"/>
              </a:rPr>
              <a:t>Waar moet ik specifiek op letten bij…</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provincies?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gemeenten?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waterschappen?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veiligheidsregio’s?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omgevingsdiensten?</a:t>
            </a:r>
          </a:p>
          <a:p>
            <a:pPr marL="0" indent="0" algn="r">
              <a:lnSpc>
                <a:spcPct val="150000"/>
              </a:lnSpc>
              <a:buFont typeface="Arial" panose="020B0604020202020204" pitchFamily="34" charset="0"/>
              <a:buNone/>
            </a:pPr>
            <a:r>
              <a:rPr lang="nl-NL" altLang="nl-NL" dirty="0" err="1">
                <a:solidFill>
                  <a:srgbClr val="E11E2D"/>
                </a:solidFill>
                <a:latin typeface="Tahoma" panose="020B0604030504040204" pitchFamily="34" charset="0"/>
                <a:ea typeface="ＭＳ Ｐゴシック" panose="020B0600070205080204" pitchFamily="34" charset="-128"/>
              </a:rPr>
              <a:t>GGD’en</a:t>
            </a:r>
            <a:r>
              <a:rPr lang="nl-NL" altLang="nl-NL" dirty="0">
                <a:solidFill>
                  <a:srgbClr val="E11E2D"/>
                </a:solidFill>
                <a:latin typeface="Tahoma" panose="020B0604030504040204" pitchFamily="34" charset="0"/>
                <a:ea typeface="ＭＳ Ｐゴシック" panose="020B0600070205080204" pitchFamily="34" charset="-128"/>
              </a:rPr>
              <a:t>?</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archiefdiensten?</a:t>
            </a:r>
          </a:p>
          <a:p>
            <a:pPr algn="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fade">
                                      <p:cBhvr>
                                        <p:cTn id="11" dur="1000"/>
                                        <p:tgtEl>
                                          <p:spTgt spid="6656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1000"/>
                                        <p:tgtEl>
                                          <p:spTgt spid="6656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animEffect transition="in" filter="fade">
                                      <p:cBhvr>
                                        <p:cTn id="19" dur="1000"/>
                                        <p:tgtEl>
                                          <p:spTgt spid="6656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animEffect transition="in" filter="fade">
                                      <p:cBhvr>
                                        <p:cTn id="23" dur="1000"/>
                                        <p:tgtEl>
                                          <p:spTgt spid="6656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Effect transition="in" filter="fade">
                                      <p:cBhvr>
                                        <p:cTn id="27" dur="1000"/>
                                        <p:tgtEl>
                                          <p:spTgt spid="6656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6563">
                                            <p:txEl>
                                              <p:pRg st="6" end="6"/>
                                            </p:txEl>
                                          </p:spTgt>
                                        </p:tgtEl>
                                        <p:attrNameLst>
                                          <p:attrName>style.visibility</p:attrName>
                                        </p:attrNameLst>
                                      </p:cBhvr>
                                      <p:to>
                                        <p:strVal val="visible"/>
                                      </p:to>
                                    </p:set>
                                    <p:animEffect transition="in" filter="fade">
                                      <p:cBhvr>
                                        <p:cTn id="31" dur="1000"/>
                                        <p:tgtEl>
                                          <p:spTgt spid="6656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66563">
                                            <p:txEl>
                                              <p:pRg st="7" end="7"/>
                                            </p:txEl>
                                          </p:spTgt>
                                        </p:tgtEl>
                                        <p:attrNameLst>
                                          <p:attrName>style.visibility</p:attrName>
                                        </p:attrNameLst>
                                      </p:cBhvr>
                                      <p:to>
                                        <p:strVal val="visible"/>
                                      </p:to>
                                    </p:set>
                                    <p:animEffect transition="in" filter="fade">
                                      <p:cBhvr>
                                        <p:cTn id="35" dur="1000"/>
                                        <p:tgtEl>
                                          <p:spTgt spid="66563">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66563">
                                            <p:txEl>
                                              <p:pRg st="8" end="8"/>
                                            </p:txEl>
                                          </p:spTgt>
                                        </p:tgtEl>
                                        <p:attrNameLst>
                                          <p:attrName>style.visibility</p:attrName>
                                        </p:attrNameLst>
                                      </p:cBhvr>
                                      <p:to>
                                        <p:strVal val="visible"/>
                                      </p:to>
                                    </p:set>
                                    <p:animEffect transition="in" filter="fade">
                                      <p:cBhvr>
                                        <p:cTn id="39" dur="1000"/>
                                        <p:tgtEl>
                                          <p:spTgt spid="66563">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66563">
                                            <p:txEl>
                                              <p:pRg st="9" end="9"/>
                                            </p:txEl>
                                          </p:spTgt>
                                        </p:tgtEl>
                                        <p:attrNameLst>
                                          <p:attrName>style.visibility</p:attrName>
                                        </p:attrNameLst>
                                      </p:cBhvr>
                                      <p:to>
                                        <p:strVal val="visible"/>
                                      </p:to>
                                    </p:set>
                                    <p:animEffect transition="in" filter="fade">
                                      <p:cBhvr>
                                        <p:cTn id="43" dur="1000"/>
                                        <p:tgtEl>
                                          <p:spTgt spid="66563">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66563">
                                            <p:txEl>
                                              <p:pRg st="10" end="10"/>
                                            </p:txEl>
                                          </p:spTgt>
                                        </p:tgtEl>
                                        <p:attrNameLst>
                                          <p:attrName>style.visibility</p:attrName>
                                        </p:attrNameLst>
                                      </p:cBhvr>
                                      <p:to>
                                        <p:strVal val="visible"/>
                                      </p:to>
                                    </p:set>
                                    <p:animEffect transition="in" filter="fade">
                                      <p:cBhvr>
                                        <p:cTn id="47" dur="1000"/>
                                        <p:tgtEl>
                                          <p:spTgt spid="66563">
                                            <p:txEl>
                                              <p:pRg st="10" end="10"/>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1000"/>
                                        <p:tgtEl>
                                          <p:spTgt spid="7">
                                            <p:txEl>
                                              <p:pRg st="0" end="0"/>
                                            </p:txEl>
                                          </p:spTgt>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fade">
                                      <p:cBhvr>
                                        <p:cTn id="55" dur="1000"/>
                                        <p:tgtEl>
                                          <p:spTgt spid="7">
                                            <p:txEl>
                                              <p:pRg st="1" end="1"/>
                                            </p:txEl>
                                          </p:spTgt>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Effect transition="in" filter="fade">
                                      <p:cBhvr>
                                        <p:cTn id="59" dur="1000"/>
                                        <p:tgtEl>
                                          <p:spTgt spid="7">
                                            <p:txEl>
                                              <p:pRg st="2" end="2"/>
                                            </p:txEl>
                                          </p:spTgt>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1000"/>
                                        <p:tgtEl>
                                          <p:spTgt spid="7">
                                            <p:txEl>
                                              <p:pRg st="3" end="3"/>
                                            </p:txEl>
                                          </p:spTgt>
                                        </p:tgtEl>
                                      </p:cBhvr>
                                    </p:animEffect>
                                  </p:childTnLst>
                                </p:cTn>
                              </p:par>
                            </p:childTnLst>
                          </p:cTn>
                        </p:par>
                        <p:par>
                          <p:cTn id="64" fill="hold">
                            <p:stCondLst>
                              <p:cond delay="15000"/>
                            </p:stCondLst>
                            <p:childTnLst>
                              <p:par>
                                <p:cTn id="65" presetID="10" presetClass="entr" presetSubtype="0" fill="hold" nodeType="after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1000"/>
                                        <p:tgtEl>
                                          <p:spTgt spid="7">
                                            <p:txEl>
                                              <p:pRg st="4" end="4"/>
                                            </p:txEl>
                                          </p:spTgt>
                                        </p:tgtEl>
                                      </p:cBhvr>
                                    </p:animEffect>
                                  </p:childTnLst>
                                </p:cTn>
                              </p:par>
                            </p:childTnLst>
                          </p:cTn>
                        </p:par>
                        <p:par>
                          <p:cTn id="68" fill="hold">
                            <p:stCondLst>
                              <p:cond delay="16000"/>
                            </p:stCondLst>
                            <p:childTnLst>
                              <p:par>
                                <p:cTn id="69" presetID="10" presetClass="entr" presetSubtype="0" fill="hold" nodeType="after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fade">
                                      <p:cBhvr>
                                        <p:cTn id="71" dur="1000"/>
                                        <p:tgtEl>
                                          <p:spTgt spid="7">
                                            <p:txEl>
                                              <p:pRg st="5" end="5"/>
                                            </p:txEl>
                                          </p:spTgt>
                                        </p:tgtEl>
                                      </p:cBhvr>
                                    </p:animEffect>
                                  </p:childTnLst>
                                </p:cTn>
                              </p:par>
                            </p:childTnLst>
                          </p:cTn>
                        </p:par>
                        <p:par>
                          <p:cTn id="72" fill="hold">
                            <p:stCondLst>
                              <p:cond delay="17000"/>
                            </p:stCondLst>
                            <p:childTnLst>
                              <p:par>
                                <p:cTn id="73" presetID="10" presetClass="entr" presetSubtype="0" fill="hold" nodeType="afterEffect">
                                  <p:stCondLst>
                                    <p:cond delay="0"/>
                                  </p:stCondLst>
                                  <p:childTnLst>
                                    <p:set>
                                      <p:cBhvr>
                                        <p:cTn id="74" dur="1" fill="hold">
                                          <p:stCondLst>
                                            <p:cond delay="0"/>
                                          </p:stCondLst>
                                        </p:cTn>
                                        <p:tgtEl>
                                          <p:spTgt spid="7">
                                            <p:txEl>
                                              <p:pRg st="6" end="6"/>
                                            </p:txEl>
                                          </p:spTgt>
                                        </p:tgtEl>
                                        <p:attrNameLst>
                                          <p:attrName>style.visibility</p:attrName>
                                        </p:attrNameLst>
                                      </p:cBhvr>
                                      <p:to>
                                        <p:strVal val="visible"/>
                                      </p:to>
                                    </p:set>
                                    <p:animEffect transition="in" filter="fade">
                                      <p:cBhvr>
                                        <p:cTn id="75" dur="1000"/>
                                        <p:tgtEl>
                                          <p:spTgt spid="7">
                                            <p:txEl>
                                              <p:pRg st="6" end="6"/>
                                            </p:txEl>
                                          </p:spTgt>
                                        </p:tgtEl>
                                      </p:cBhvr>
                                    </p:animEffect>
                                  </p:childTnLst>
                                </p:cTn>
                              </p:par>
                            </p:childTnLst>
                          </p:cTn>
                        </p:par>
                        <p:par>
                          <p:cTn id="76" fill="hold">
                            <p:stCondLst>
                              <p:cond delay="18000"/>
                            </p:stCondLst>
                            <p:childTnLst>
                              <p:par>
                                <p:cTn id="77" presetID="10" presetClass="entr" presetSubtype="0" fill="hold" nodeType="afterEffect">
                                  <p:stCondLst>
                                    <p:cond delay="0"/>
                                  </p:stCondLst>
                                  <p:childTnLst>
                                    <p:set>
                                      <p:cBhvr>
                                        <p:cTn id="78" dur="1" fill="hold">
                                          <p:stCondLst>
                                            <p:cond delay="0"/>
                                          </p:stCondLst>
                                        </p:cTn>
                                        <p:tgtEl>
                                          <p:spTgt spid="7">
                                            <p:txEl>
                                              <p:pRg st="7" end="7"/>
                                            </p:txEl>
                                          </p:spTgt>
                                        </p:tgtEl>
                                        <p:attrNameLst>
                                          <p:attrName>style.visibility</p:attrName>
                                        </p:attrNameLst>
                                      </p:cBhvr>
                                      <p:to>
                                        <p:strVal val="visible"/>
                                      </p:to>
                                    </p:set>
                                    <p:animEffect transition="in" filter="fade">
                                      <p:cBhvr>
                                        <p:cTn id="79"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4390"/>
            <a:ext cx="11369369" cy="439236"/>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moet ik geregeld hebben?’ o.b.v. VNG-checklist Informatievoorziening  </a:t>
            </a:r>
          </a:p>
        </p:txBody>
      </p:sp>
      <p:pic>
        <p:nvPicPr>
          <p:cNvPr id="4" name="Afbeelding 3" descr="Afbeelding met tekst&#10;&#10;Automatisch gegenereerde beschrijving">
            <a:extLst>
              <a:ext uri="{FF2B5EF4-FFF2-40B4-BE49-F238E27FC236}">
                <a16:creationId xmlns:a16="http://schemas.microsoft.com/office/drawing/2014/main" id="{0CF7AB20-2A72-408D-B770-0FB5646130A6}"/>
              </a:ext>
            </a:extLst>
          </p:cNvPr>
          <p:cNvPicPr>
            <a:picLocks noChangeAspect="1"/>
          </p:cNvPicPr>
          <p:nvPr/>
        </p:nvPicPr>
        <p:blipFill>
          <a:blip r:embed="rId2"/>
          <a:stretch>
            <a:fillRect/>
          </a:stretch>
        </p:blipFill>
        <p:spPr>
          <a:xfrm>
            <a:off x="1349281" y="1301504"/>
            <a:ext cx="9493438" cy="46470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4" y="44390"/>
            <a:ext cx="8229600" cy="439236"/>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‘Wat moet ik geregeld hebben?’</a:t>
            </a:r>
          </a:p>
        </p:txBody>
      </p:sp>
      <p:pic>
        <p:nvPicPr>
          <p:cNvPr id="67587" name="Tijdelijke aanduiding voor inhoud 7">
            <a:extLst>
              <a:ext uri="{FF2B5EF4-FFF2-40B4-BE49-F238E27FC236}">
                <a16:creationId xmlns:a16="http://schemas.microsoft.com/office/drawing/2014/main" id="{4A3E0B99-86CE-4019-95A8-7DB838C8B1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5904" y="1088777"/>
            <a:ext cx="8990012" cy="4908550"/>
          </a:xfrm>
        </p:spPr>
      </p:pic>
    </p:spTree>
    <p:extLst>
      <p:ext uri="{BB962C8B-B14F-4D97-AF65-F5344CB8AC3E}">
        <p14:creationId xmlns:p14="http://schemas.microsoft.com/office/powerpoint/2010/main" val="1699149296"/>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8A6CB4-E901-4C2F-BA95-249A7676F527}"/>
</file>

<file path=customXml/itemProps2.xml><?xml version="1.0" encoding="utf-8"?>
<ds:datastoreItem xmlns:ds="http://schemas.openxmlformats.org/officeDocument/2006/customXml" ds:itemID="{918C4151-4156-4300-998A-B139BB490541}"/>
</file>

<file path=customXml/itemProps3.xml><?xml version="1.0" encoding="utf-8"?>
<ds:datastoreItem xmlns:ds="http://schemas.openxmlformats.org/officeDocument/2006/customXml" ds:itemID="{0BFF911E-91F6-4031-BAE9-93D171EBD349}"/>
</file>

<file path=customXml/itemProps4.xml><?xml version="1.0" encoding="utf-8"?>
<ds:datastoreItem xmlns:ds="http://schemas.openxmlformats.org/officeDocument/2006/customXml" ds:itemID="{28E30847-764D-4319-98D4-DFF5108AB87B}"/>
</file>

<file path=docProps/app.xml><?xml version="1.0" encoding="utf-8"?>
<Properties xmlns="http://schemas.openxmlformats.org/officeDocument/2006/extended-properties" xmlns:vt="http://schemas.openxmlformats.org/officeDocument/2006/docPropsVTypes">
  <TotalTime>3752</TotalTime>
  <Words>2045</Words>
  <Application>Microsoft Office PowerPoint</Application>
  <PresentationFormat>Breedbeeld</PresentationFormat>
  <Paragraphs>268</Paragraphs>
  <Slides>43</Slides>
  <Notes>0</Notes>
  <HiddenSlides>4</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43</vt:i4>
      </vt:variant>
    </vt:vector>
  </HeadingPairs>
  <TitlesOfParts>
    <vt:vector size="51" baseType="lpstr">
      <vt:lpstr>Arial</vt:lpstr>
      <vt:lpstr>Arial Black</vt:lpstr>
      <vt:lpstr>Calibri</vt:lpstr>
      <vt:lpstr>Cambria</vt:lpstr>
      <vt:lpstr>Symbol</vt:lpstr>
      <vt:lpstr>Tahoma</vt:lpstr>
      <vt:lpstr>Office-thema</vt:lpstr>
      <vt:lpstr>1_Office-thema</vt:lpstr>
      <vt:lpstr> Handreiking Duurzame Toegankelijkheid in de informatieketens van de Omgevingswet  </vt:lpstr>
      <vt:lpstr>Inhoud</vt:lpstr>
      <vt:lpstr>Omgevingswet komt eraan - maar hoe zit het met informatiebeheer? </vt:lpstr>
      <vt:lpstr>Omgevingswet komt eraan - maar hoe zit het met informatiebeheer? </vt:lpstr>
      <vt:lpstr>De ketenprocessen waaraan we duurzame toegankelijkheid verbinden </vt:lpstr>
      <vt:lpstr>Waar raakt dit bijvoorbeeld aan ketenprocessen?</vt:lpstr>
      <vt:lpstr>Handreiking en checklist: ontwerp-indeling en ‘archiving by design’</vt:lpstr>
      <vt:lpstr>‘Wat moet ik geregeld hebben?’ o.b.v. VNG-checklist Informatievoorziening  </vt:lpstr>
      <vt:lpstr>‘Wat moet ik geregeld hebben?’</vt:lpstr>
      <vt:lpstr>Voorbeeld checklist voor interbestuurlijke standaarden</vt:lpstr>
      <vt:lpstr>PowerPoint-presentatie</vt:lpstr>
      <vt:lpstr>Achtergrond van de Handreiking</vt:lpstr>
      <vt:lpstr>PowerPoint-presentatie</vt:lpstr>
      <vt:lpstr>Aanpak voor de Handreiking, huidige planning en corona-maatregelen</vt:lpstr>
      <vt:lpstr>PowerPoint-presentatie</vt:lpstr>
      <vt:lpstr>Kaderstellend binnen DSO: waarom, wat, hoe, waarmee?</vt:lpstr>
      <vt:lpstr>De Visie 2024 - Uitgangspunten </vt:lpstr>
      <vt:lpstr>PowerPoint-presentatie</vt:lpstr>
      <vt:lpstr>Globaal Content Raamwerk DSO (GCR, versie 1.0)</vt:lpstr>
      <vt:lpstr>UIVO-I / PIKO: Informatiebeheer en bedrijfsprocessen, I-ZTC en PDC</vt:lpstr>
      <vt:lpstr>UIVO-I / PIKO: Bedrijfsprocessen en zaaktypen</vt:lpstr>
      <vt:lpstr>Inrichting informatiebeheer in bedrijfsprocessen: voorbeeld GEMMA</vt:lpstr>
      <vt:lpstr>Inrichting  informatiebeheer, voorbeeld Werkende  Processen</vt:lpstr>
      <vt:lpstr>Inrichting bewaartermijnen met zaaktypen (ImZTC / selectielijst)</vt:lpstr>
      <vt:lpstr>PowerPoint-presentatie</vt:lpstr>
      <vt:lpstr>Metagegevens – API’s, standaarden en toepassingen  </vt:lpstr>
      <vt:lpstr>Achterliggende vraag: de ‘mapping’ op metadata-standaard MDTO (NA/VNG/BZK)</vt:lpstr>
      <vt:lpstr>Samenwerkvoorziening en -functionaliteit, informatiebeheer en metadata</vt:lpstr>
      <vt:lpstr>Tijdreizen en relatie met duurzame toegankelijkheid</vt:lpstr>
      <vt:lpstr>PowerPoint-presentatie</vt:lpstr>
      <vt:lpstr>Tijdreizen: uitgangspunten en verhouding Log/Audittrail</vt:lpstr>
      <vt:lpstr>Software-requirements en informatiebeheer / duurzame toegankelijkheid</vt:lpstr>
      <vt:lpstr>Voorbeeld requirements VTH: VTH097 en VTH098 (beide ‘must haves’) </vt:lpstr>
      <vt:lpstr>PowerPoint-presentatie</vt:lpstr>
      <vt:lpstr>“Wat verandert dit nou aan onze verantwoordelijkheden?” (voorbeeldplaatje provincies)</vt:lpstr>
      <vt:lpstr>Wie is bevoegd voor wat? En wordt dus ook verantwoordelijk?</vt:lpstr>
      <vt:lpstr>Wie is bevoegd voor wat? Gevolgen van ‘magneetactiviteiten’</vt:lpstr>
      <vt:lpstr>Globaal Content Raamwerk 1.0, Bijlage F</vt:lpstr>
      <vt:lpstr>Maar ook in het DSO: ‘Behandeldienstconfiguraties’ en mandaatregelingen</vt:lpstr>
      <vt:lpstr>Vraagstukken gerelateerd aan VTH: Wet kwaliteitsborging voor het bouwen</vt:lpstr>
      <vt:lpstr>Nieuw proces en informatieobject: wat te doen met Toepasbare Regels?</vt:lpstr>
      <vt:lpstr>Warme overdracht bodemtaken en BRO</vt:lpstr>
      <vt:lpstr>Wat is altijd nog welkom?</vt:lpstr>
    </vt:vector>
  </TitlesOfParts>
  <Company>Funcke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Funcke</dc:creator>
  <cp:lastModifiedBy>Joost van Koutrik</cp:lastModifiedBy>
  <cp:revision>296</cp:revision>
  <dcterms:created xsi:type="dcterms:W3CDTF">2015-04-20T15:13:32Z</dcterms:created>
  <dcterms:modified xsi:type="dcterms:W3CDTF">2021-03-09T11:35:30Z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_dlc_DocIdItemGuid">
    <vt:lpwstr>c06c118e-362c-4019-affd-f1825e0b6240</vt:lpwstr>
  </property>
</Properties>
</file>