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Lst>
  <p:notesMasterIdLst>
    <p:notesMasterId r:id="rId36"/>
  </p:notesMasterIdLst>
  <p:handoutMasterIdLst>
    <p:handoutMasterId r:id="rId37"/>
  </p:handoutMasterIdLst>
  <p:sldIdLst>
    <p:sldId id="258" r:id="rId7"/>
    <p:sldId id="523" r:id="rId8"/>
    <p:sldId id="437" r:id="rId9"/>
    <p:sldId id="452" r:id="rId10"/>
    <p:sldId id="317" r:id="rId11"/>
    <p:sldId id="422" r:id="rId12"/>
    <p:sldId id="434" r:id="rId13"/>
    <p:sldId id="410" r:id="rId14"/>
    <p:sldId id="419" r:id="rId15"/>
    <p:sldId id="472" r:id="rId16"/>
    <p:sldId id="502" r:id="rId17"/>
    <p:sldId id="501" r:id="rId18"/>
    <p:sldId id="504" r:id="rId19"/>
    <p:sldId id="482" r:id="rId20"/>
    <p:sldId id="527" r:id="rId21"/>
    <p:sldId id="478" r:id="rId22"/>
    <p:sldId id="524" r:id="rId23"/>
    <p:sldId id="493" r:id="rId24"/>
    <p:sldId id="526" r:id="rId25"/>
    <p:sldId id="494" r:id="rId26"/>
    <p:sldId id="525" r:id="rId27"/>
    <p:sldId id="466" r:id="rId28"/>
    <p:sldId id="427" r:id="rId29"/>
    <p:sldId id="454" r:id="rId30"/>
    <p:sldId id="485" r:id="rId31"/>
    <p:sldId id="435" r:id="rId32"/>
    <p:sldId id="456" r:id="rId33"/>
    <p:sldId id="487" r:id="rId34"/>
    <p:sldId id="457" r:id="rId35"/>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11E2D"/>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4D45D6-A3A5-4177-AFC4-212F50E54F3C}" v="49" dt="2022-01-25T12:30:42.05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53" autoAdjust="0"/>
    <p:restoredTop sz="94647"/>
  </p:normalViewPr>
  <p:slideViewPr>
    <p:cSldViewPr snapToGrid="0" snapToObjects="1">
      <p:cViewPr varScale="1">
        <p:scale>
          <a:sx n="48" d="100"/>
          <a:sy n="48" d="100"/>
        </p:scale>
        <p:origin x="42" y="138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 Id="rId8" Type="http://schemas.openxmlformats.org/officeDocument/2006/relationships/slide" Target="slides/slide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25-1-2022</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25-1-2022</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210358" y="446950"/>
            <a:ext cx="3929594"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4" name="Afbeelding 3">
            <a:extLst>
              <a:ext uri="{FF2B5EF4-FFF2-40B4-BE49-F238E27FC236}">
                <a16:creationId xmlns:a16="http://schemas.microsoft.com/office/drawing/2014/main" id="{49837435-BA9B-42C1-9653-6A61A033C9CC}"/>
              </a:ext>
            </a:extLst>
          </p:cNvPr>
          <p:cNvPicPr>
            <a:picLocks noChangeAspect="1"/>
          </p:cNvPicPr>
          <p:nvPr/>
        </p:nvPicPr>
        <p:blipFill>
          <a:blip r:embed="rId2"/>
          <a:stretch>
            <a:fillRect/>
          </a:stretch>
        </p:blipFill>
        <p:spPr>
          <a:xfrm>
            <a:off x="5110908" y="0"/>
            <a:ext cx="7081092" cy="6858000"/>
          </a:xfrm>
          <a:prstGeom prst="rect">
            <a:avLst/>
          </a:prstGeom>
        </p:spPr>
      </p:pic>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423746" y="3623462"/>
            <a:ext cx="6279473" cy="2787588"/>
          </a:xfrm>
        </p:spPr>
        <p:txBody>
          <a:bodyPr>
            <a:normAutofit/>
          </a:bodyPr>
          <a:lstStyle/>
          <a:p>
            <a:pPr eaLnBrk="1" hangingPunct="1"/>
            <a:r>
              <a:rPr lang="nl-NL" altLang="nl-NL" sz="1600" dirty="0">
                <a:latin typeface="Tahoma" panose="020B0604030504040204" pitchFamily="34" charset="0"/>
                <a:ea typeface="ＭＳ Ｐゴシック" panose="020B0600070205080204" pitchFamily="34" charset="-128"/>
              </a:rPr>
              <a:t>Projectteam</a:t>
            </a:r>
            <a:endParaRPr lang="nl-NL" altLang="nl-NL" sz="16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Ben de Jong </a:t>
            </a:r>
            <a:r>
              <a:rPr lang="nl-NL" altLang="nl-NL" sz="1600" dirty="0">
                <a:latin typeface="Tahoma" panose="020B0604030504040204" pitchFamily="34" charset="0"/>
                <a:ea typeface="ＭＳ Ｐゴシック" panose="020B0600070205080204" pitchFamily="34" charset="-128"/>
              </a:rPr>
              <a:t>|</a:t>
            </a:r>
            <a:r>
              <a:rPr lang="nl-NL" altLang="nl-NL" sz="16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Joost van Koutrik </a:t>
            </a:r>
            <a:r>
              <a:rPr lang="nl-NL" altLang="nl-NL" sz="1600" dirty="0">
                <a:latin typeface="Tahoma" panose="020B0604030504040204" pitchFamily="34" charset="0"/>
                <a:ea typeface="ＭＳ Ｐゴシック" panose="020B0600070205080204" pitchFamily="34" charset="-128"/>
              </a:rPr>
              <a:t>|</a:t>
            </a:r>
            <a:r>
              <a:rPr lang="nl-NL" altLang="nl-NL" sz="16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6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600" dirty="0">
                <a:latin typeface="Tahoma" panose="020B0604030504040204" pitchFamily="34" charset="0"/>
                <a:ea typeface="ＭＳ Ｐゴシック" panose="020B0600070205080204" pitchFamily="34" charset="-128"/>
              </a:rPr>
              <a:t>Uitleg voor</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Werkplaats DUTO Aan de slag met de Omgevingswet</a:t>
            </a:r>
          </a:p>
          <a:p>
            <a:pPr eaLnBrk="1" hangingPunct="1"/>
            <a:r>
              <a:rPr lang="nl-NL" altLang="nl-NL" sz="1600" dirty="0">
                <a:solidFill>
                  <a:srgbClr val="949494"/>
                </a:solidFill>
                <a:latin typeface="Tahoma" panose="020B0604030504040204" pitchFamily="34" charset="0"/>
                <a:ea typeface="ＭＳ Ｐゴシック" panose="020B0600070205080204" pitchFamily="34" charset="-128"/>
              </a:rPr>
              <a:t>25 januari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13770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onderverdeeld in deelaspecten gerelateerd aan DUTO</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 “Waar kan ik het vinden?”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4">
            <a:extLst>
              <a:ext uri="{FF2B5EF4-FFF2-40B4-BE49-F238E27FC236}">
                <a16:creationId xmlns:a16="http://schemas.microsoft.com/office/drawing/2014/main" id="{91BD869D-467A-4E49-A6DB-8C9031A08584}"/>
              </a:ext>
            </a:extLst>
          </p:cNvPr>
          <p:cNvGraphicFramePr>
            <a:graphicFrameLocks noGrp="1"/>
          </p:cNvGraphicFramePr>
          <p:nvPr>
            <p:extLst>
              <p:ext uri="{D42A27DB-BD31-4B8C-83A1-F6EECF244321}">
                <p14:modId xmlns:p14="http://schemas.microsoft.com/office/powerpoint/2010/main" val="1116175678"/>
              </p:ext>
            </p:extLst>
          </p:nvPr>
        </p:nvGraphicFramePr>
        <p:xfrm>
          <a:off x="1919704" y="1204800"/>
          <a:ext cx="8264525" cy="4618480"/>
        </p:xfrm>
        <a:graphic>
          <a:graphicData uri="http://schemas.openxmlformats.org/drawingml/2006/table">
            <a:tbl>
              <a:tblPr firstRow="1" bandRow="1">
                <a:tableStyleId>{5C22544A-7EE6-4342-B048-85BDC9FD1C3A}</a:tableStyleId>
              </a:tblPr>
              <a:tblGrid>
                <a:gridCol w="625277">
                  <a:extLst>
                    <a:ext uri="{9D8B030D-6E8A-4147-A177-3AD203B41FA5}">
                      <a16:colId xmlns:a16="http://schemas.microsoft.com/office/drawing/2014/main" val="3443340161"/>
                    </a:ext>
                  </a:extLst>
                </a:gridCol>
                <a:gridCol w="7639248">
                  <a:extLst>
                    <a:ext uri="{9D8B030D-6E8A-4147-A177-3AD203B41FA5}">
                      <a16:colId xmlns:a16="http://schemas.microsoft.com/office/drawing/2014/main" val="2871801235"/>
                    </a:ext>
                  </a:extLst>
                </a:gridCol>
              </a:tblGrid>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A</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Algemeen</a:t>
                      </a:r>
                    </a:p>
                  </a:txBody>
                  <a:tcPr/>
                </a:tc>
                <a:extLst>
                  <a:ext uri="{0D108BD9-81ED-4DB2-BD59-A6C34878D82A}">
                    <a16:rowId xmlns:a16="http://schemas.microsoft.com/office/drawing/2014/main" val="227526924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B1</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p>
                  </a:txBody>
                  <a:tcPr/>
                </a:tc>
                <a:extLst>
                  <a:ext uri="{0D108BD9-81ED-4DB2-BD59-A6C34878D82A}">
                    <a16:rowId xmlns:a16="http://schemas.microsoft.com/office/drawing/2014/main" val="3347509960"/>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Volledigheid</a:t>
                      </a:r>
                    </a:p>
                  </a:txBody>
                  <a:tcPr/>
                </a:tc>
                <a:extLst>
                  <a:ext uri="{0D108BD9-81ED-4DB2-BD59-A6C34878D82A}">
                    <a16:rowId xmlns:a16="http://schemas.microsoft.com/office/drawing/2014/main" val="381472700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Authenticiteit</a:t>
                      </a:r>
                    </a:p>
                  </a:txBody>
                  <a:tcPr/>
                </a:tc>
                <a:extLst>
                  <a:ext uri="{0D108BD9-81ED-4DB2-BD59-A6C34878D82A}">
                    <a16:rowId xmlns:a16="http://schemas.microsoft.com/office/drawing/2014/main" val="71495661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Metagegevens</a:t>
                      </a:r>
                    </a:p>
                  </a:txBody>
                  <a:tcPr/>
                </a:tc>
                <a:extLst>
                  <a:ext uri="{0D108BD9-81ED-4DB2-BD59-A6C34878D82A}">
                    <a16:rowId xmlns:a16="http://schemas.microsoft.com/office/drawing/2014/main" val="16179371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Waardering en selectie</a:t>
                      </a:r>
                    </a:p>
                  </a:txBody>
                  <a:tcPr/>
                </a:tc>
                <a:extLst>
                  <a:ext uri="{0D108BD9-81ED-4DB2-BD59-A6C34878D82A}">
                    <a16:rowId xmlns:a16="http://schemas.microsoft.com/office/drawing/2014/main" val="505037996"/>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B6</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Vindbaarheid en uitwisselbaarheid</a:t>
                      </a:r>
                    </a:p>
                  </a:txBody>
                  <a:tcPr/>
                </a:tc>
                <a:extLst>
                  <a:ext uri="{0D108BD9-81ED-4DB2-BD59-A6C34878D82A}">
                    <a16:rowId xmlns:a16="http://schemas.microsoft.com/office/drawing/2014/main" val="267524023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B7</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Toegang en beveiliging</a:t>
                      </a:r>
                    </a:p>
                  </a:txBody>
                  <a:tcPr/>
                </a:tc>
                <a:extLst>
                  <a:ext uri="{0D108BD9-81ED-4DB2-BD59-A6C34878D82A}">
                    <a16:rowId xmlns:a16="http://schemas.microsoft.com/office/drawing/2014/main" val="3410311425"/>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B8</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Formaten en standaarden voor toegankelijkheid</a:t>
                      </a:r>
                    </a:p>
                  </a:txBody>
                  <a:tcPr/>
                </a:tc>
                <a:extLst>
                  <a:ext uri="{0D108BD9-81ED-4DB2-BD59-A6C34878D82A}">
                    <a16:rowId xmlns:a16="http://schemas.microsoft.com/office/drawing/2014/main" val="275759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B9</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Programmatuur</a:t>
                      </a:r>
                    </a:p>
                  </a:txBody>
                  <a:tcPr/>
                </a:tc>
                <a:extLst>
                  <a:ext uri="{0D108BD9-81ED-4DB2-BD59-A6C34878D82A}">
                    <a16:rowId xmlns:a16="http://schemas.microsoft.com/office/drawing/2014/main" val="1155606849"/>
                  </a:ext>
                </a:extLst>
              </a:tr>
            </a:tbl>
          </a:graphicData>
        </a:graphic>
      </p:graphicFrame>
    </p:spTree>
    <p:extLst>
      <p:ext uri="{BB962C8B-B14F-4D97-AF65-F5344CB8AC3E}">
        <p14:creationId xmlns:p14="http://schemas.microsoft.com/office/powerpoint/2010/main" val="1604324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2138627"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Mogelijk nog relevant: eindrapportage en aanbevelingen stuurgroep/programmaraad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523F7039-4727-4382-9295-207E26247AA7}"/>
              </a:ext>
            </a:extLst>
          </p:cNvPr>
          <p:cNvPicPr>
            <a:picLocks noChangeAspect="1"/>
          </p:cNvPicPr>
          <p:nvPr/>
        </p:nvPicPr>
        <p:blipFill>
          <a:blip r:embed="rId3"/>
          <a:stretch>
            <a:fillRect/>
          </a:stretch>
        </p:blipFill>
        <p:spPr>
          <a:xfrm>
            <a:off x="688244" y="1006016"/>
            <a:ext cx="6857500" cy="4845967"/>
          </a:xfrm>
          <a:prstGeom prst="rect">
            <a:avLst/>
          </a:prstGeom>
          <a:ln>
            <a:solidFill>
              <a:schemeClr val="tx1"/>
            </a:solidFill>
          </a:ln>
        </p:spPr>
      </p:pic>
      <p:pic>
        <p:nvPicPr>
          <p:cNvPr id="6" name="Afbeelding 5">
            <a:extLst>
              <a:ext uri="{FF2B5EF4-FFF2-40B4-BE49-F238E27FC236}">
                <a16:creationId xmlns:a16="http://schemas.microsoft.com/office/drawing/2014/main" id="{AF55844F-4196-4B18-81F8-995028122AB9}"/>
              </a:ext>
            </a:extLst>
          </p:cNvPr>
          <p:cNvPicPr>
            <a:picLocks noChangeAspect="1"/>
          </p:cNvPicPr>
          <p:nvPr/>
        </p:nvPicPr>
        <p:blipFill>
          <a:blip r:embed="rId4"/>
          <a:stretch>
            <a:fillRect/>
          </a:stretch>
        </p:blipFill>
        <p:spPr>
          <a:xfrm>
            <a:off x="4719522" y="1743212"/>
            <a:ext cx="6857500" cy="4845967"/>
          </a:xfrm>
          <a:prstGeom prst="rect">
            <a:avLst/>
          </a:prstGeom>
          <a:ln>
            <a:solidFill>
              <a:schemeClr val="tx1"/>
            </a:solidFill>
          </a:ln>
        </p:spPr>
      </p:pic>
    </p:spTree>
    <p:extLst>
      <p:ext uri="{BB962C8B-B14F-4D97-AF65-F5344CB8AC3E}">
        <p14:creationId xmlns:p14="http://schemas.microsoft.com/office/powerpoint/2010/main" val="2973625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is de Handreiking op hoofdlijnen? </a:t>
            </a:r>
          </a:p>
          <a:p>
            <a:pPr marL="457200" indent="-457200">
              <a:lnSpc>
                <a:spcPct val="200000"/>
              </a:lnSpc>
              <a:buFont typeface="+mj-lt"/>
              <a:buAutoNum type="alphaUcPeriod"/>
              <a:defRPr/>
            </a:pPr>
            <a:r>
              <a:rPr lang="nl-NL" b="1" dirty="0">
                <a:solidFill>
                  <a:prstClr val="black"/>
                </a:solidFill>
              </a:rPr>
              <a:t>Aandachtspunten/onderzoeksdoelen bij Van Plan tot Publicatie</a:t>
            </a:r>
          </a:p>
          <a:p>
            <a:pPr marL="457200" indent="-457200">
              <a:lnSpc>
                <a:spcPct val="200000"/>
              </a:lnSpc>
              <a:buFont typeface="+mj-lt"/>
              <a:buAutoNum type="alphaUcPeriod"/>
              <a:defRPr/>
            </a:pPr>
            <a:r>
              <a:rPr lang="nl-NL" dirty="0">
                <a:solidFill>
                  <a:prstClr val="black"/>
                </a:solidFill>
              </a:rPr>
              <a:t>Aandachtspunten/onderzoeksdoelen bij toepasbare regels</a:t>
            </a:r>
          </a:p>
          <a:p>
            <a:pPr marL="457200" indent="-457200">
              <a:lnSpc>
                <a:spcPct val="200000"/>
              </a:lnSpc>
              <a:buFont typeface="+mj-lt"/>
              <a:buAutoNum type="alphaUcPeriod"/>
              <a:defRPr/>
            </a:pPr>
            <a:r>
              <a:rPr lang="nl-NL" dirty="0">
                <a:solidFill>
                  <a:prstClr val="black"/>
                </a:solidFill>
              </a:rPr>
              <a:t>Aandachtspunten/onderzoeksdoelen bij VTH</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31450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20947" y="-41030"/>
            <a:ext cx="1201763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B2 - Volledigheid: “begin bij je uitgewerkte proces”</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 ‘Voorbereiden wijziging omgevingsplan’</a:t>
            </a:r>
          </a:p>
        </p:txBody>
      </p:sp>
      <p:pic>
        <p:nvPicPr>
          <p:cNvPr id="2" name="Afbeelding 1">
            <a:extLst>
              <a:ext uri="{FF2B5EF4-FFF2-40B4-BE49-F238E27FC236}">
                <a16:creationId xmlns:a16="http://schemas.microsoft.com/office/drawing/2014/main" id="{3ADF1FE7-C1C4-42D2-B510-D547D793DB2F}"/>
              </a:ext>
            </a:extLst>
          </p:cNvPr>
          <p:cNvPicPr>
            <a:picLocks noChangeAspect="1"/>
          </p:cNvPicPr>
          <p:nvPr/>
        </p:nvPicPr>
        <p:blipFill>
          <a:blip r:embed="rId2"/>
          <a:stretch>
            <a:fillRect/>
          </a:stretch>
        </p:blipFill>
        <p:spPr>
          <a:xfrm>
            <a:off x="0" y="614188"/>
            <a:ext cx="12192000" cy="6047454"/>
          </a:xfrm>
          <a:prstGeom prst="rect">
            <a:avLst/>
          </a:prstGeom>
        </p:spPr>
      </p:pic>
    </p:spTree>
    <p:extLst>
      <p:ext uri="{BB962C8B-B14F-4D97-AF65-F5344CB8AC3E}">
        <p14:creationId xmlns:p14="http://schemas.microsoft.com/office/powerpoint/2010/main" val="413653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B3 – Authenticiteit, besluiten en ‘tijdreizen’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069772" y="654162"/>
            <a:ext cx="5627811" cy="5949838"/>
          </a:xfrm>
          <a:prstGeom prst="rect">
            <a:avLst/>
          </a:prstGeom>
          <a:ln>
            <a:solidFill>
              <a:schemeClr val="tx1"/>
            </a:solidFill>
          </a:ln>
        </p:spPr>
      </p:pic>
    </p:spTree>
    <p:extLst>
      <p:ext uri="{BB962C8B-B14F-4D97-AF65-F5344CB8AC3E}">
        <p14:creationId xmlns:p14="http://schemas.microsoft.com/office/powerpoint/2010/main" val="207136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B3 – Authenticiteit, besluiten en ‘tijdreizen’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CCBBE3CB-D84D-4C26-AC8F-DD3BA6EE0706}"/>
              </a:ext>
            </a:extLst>
          </p:cNvPr>
          <p:cNvPicPr>
            <a:picLocks noChangeAspect="1"/>
          </p:cNvPicPr>
          <p:nvPr/>
        </p:nvPicPr>
        <p:blipFill>
          <a:blip r:embed="rId3"/>
          <a:stretch>
            <a:fillRect/>
          </a:stretch>
        </p:blipFill>
        <p:spPr>
          <a:xfrm>
            <a:off x="4050022" y="736777"/>
            <a:ext cx="4091955" cy="5955945"/>
          </a:xfrm>
          <a:prstGeom prst="rect">
            <a:avLst/>
          </a:prstGeom>
          <a:ln>
            <a:solidFill>
              <a:schemeClr val="tx1"/>
            </a:solidFill>
          </a:ln>
        </p:spPr>
      </p:pic>
      <p:sp>
        <p:nvSpPr>
          <p:cNvPr id="7" name="Rechthoek 6">
            <a:extLst>
              <a:ext uri="{FF2B5EF4-FFF2-40B4-BE49-F238E27FC236}">
                <a16:creationId xmlns:a16="http://schemas.microsoft.com/office/drawing/2014/main" id="{936441AB-CB93-466C-9252-160B27FE2A9E}"/>
              </a:ext>
            </a:extLst>
          </p:cNvPr>
          <p:cNvSpPr/>
          <p:nvPr/>
        </p:nvSpPr>
        <p:spPr>
          <a:xfrm>
            <a:off x="-1" y="6632698"/>
            <a:ext cx="3557239" cy="212174"/>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Deelsite Ketenprocessen UIVO-I op Aan de slag, bijlage 6</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61952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9433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interactie met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landelijke</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voorzieningen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B93236D5-9D02-46FC-BF66-AB38504280F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16854" y="44391"/>
            <a:ext cx="5876516" cy="6820674"/>
          </a:xfrm>
          <a:prstGeom prst="rect">
            <a:avLst/>
          </a:prstGeom>
          <a:noFill/>
        </p:spPr>
      </p:pic>
      <p:sp>
        <p:nvSpPr>
          <p:cNvPr id="3" name="Rechthoek 2">
            <a:extLst>
              <a:ext uri="{FF2B5EF4-FFF2-40B4-BE49-F238E27FC236}">
                <a16:creationId xmlns:a16="http://schemas.microsoft.com/office/drawing/2014/main" id="{FA1E1D87-1179-43E4-84C1-D5C6BE14EDC4}"/>
              </a:ext>
            </a:extLst>
          </p:cNvPr>
          <p:cNvSpPr/>
          <p:nvPr/>
        </p:nvSpPr>
        <p:spPr>
          <a:xfrm>
            <a:off x="0" y="6521188"/>
            <a:ext cx="2399416"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Provero presentatie 29 mei 2018 Bas Hoondert Han Wammes VNG Realisatie </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Rechthoek 1">
            <a:extLst>
              <a:ext uri="{FF2B5EF4-FFF2-40B4-BE49-F238E27FC236}">
                <a16:creationId xmlns:a16="http://schemas.microsoft.com/office/drawing/2014/main" id="{43CDA397-4E9E-46C4-9B63-F039F0F92CD3}"/>
              </a:ext>
            </a:extLst>
          </p:cNvPr>
          <p:cNvSpPr/>
          <p:nvPr/>
        </p:nvSpPr>
        <p:spPr>
          <a:xfrm>
            <a:off x="3694923" y="2864497"/>
            <a:ext cx="5393094" cy="958591"/>
          </a:xfrm>
          <a:prstGeom prst="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6192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is de Handreiking op hoofdlijnen? </a:t>
            </a:r>
          </a:p>
          <a:p>
            <a:pPr marL="457200" indent="-457200">
              <a:lnSpc>
                <a:spcPct val="200000"/>
              </a:lnSpc>
              <a:buFont typeface="+mj-lt"/>
              <a:buAutoNum type="alphaUcPeriod"/>
              <a:defRPr/>
            </a:pPr>
            <a:r>
              <a:rPr lang="nl-NL" dirty="0">
                <a:solidFill>
                  <a:prstClr val="black"/>
                </a:solidFill>
              </a:rPr>
              <a:t>Aandachtspunten/onderzoeksdoelen bij Van Plan tot Publicatie</a:t>
            </a:r>
          </a:p>
          <a:p>
            <a:pPr marL="457200" indent="-457200">
              <a:lnSpc>
                <a:spcPct val="200000"/>
              </a:lnSpc>
              <a:buFont typeface="+mj-lt"/>
              <a:buAutoNum type="alphaUcPeriod"/>
              <a:defRPr/>
            </a:pPr>
            <a:r>
              <a:rPr lang="nl-NL" b="1" dirty="0">
                <a:solidFill>
                  <a:prstClr val="black"/>
                </a:solidFill>
              </a:rPr>
              <a:t>Aandachtspunten/onderzoeksdoelen bij toepasbare regels</a:t>
            </a:r>
          </a:p>
          <a:p>
            <a:pPr marL="457200" indent="-457200">
              <a:lnSpc>
                <a:spcPct val="200000"/>
              </a:lnSpc>
              <a:buFont typeface="+mj-lt"/>
              <a:buAutoNum type="alphaUcPeriod"/>
              <a:defRPr/>
            </a:pPr>
            <a:r>
              <a:rPr lang="nl-NL" dirty="0">
                <a:solidFill>
                  <a:prstClr val="black"/>
                </a:solidFill>
              </a:rPr>
              <a:t>Aandachtspunten/onderzoeksdoelen bij VTH</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033213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Zaakgericht: proces en informatieobjecten van ‘toepasbare regels’?</a:t>
            </a:r>
          </a:p>
        </p:txBody>
      </p:sp>
      <p:pic>
        <p:nvPicPr>
          <p:cNvPr id="4" name="Afbeelding 3">
            <a:extLst>
              <a:ext uri="{FF2B5EF4-FFF2-40B4-BE49-F238E27FC236}">
                <a16:creationId xmlns:a16="http://schemas.microsoft.com/office/drawing/2014/main" id="{6FD19828-B06D-4E1D-95B5-CE7D24D9935E}"/>
              </a:ext>
            </a:extLst>
          </p:cNvPr>
          <p:cNvPicPr>
            <a:picLocks noChangeAspect="1"/>
          </p:cNvPicPr>
          <p:nvPr/>
        </p:nvPicPr>
        <p:blipFill>
          <a:blip r:embed="rId2"/>
          <a:stretch>
            <a:fillRect/>
          </a:stretch>
        </p:blipFill>
        <p:spPr>
          <a:xfrm>
            <a:off x="2897703" y="591418"/>
            <a:ext cx="6396593" cy="6266581"/>
          </a:xfrm>
          <a:prstGeom prst="rect">
            <a:avLst/>
          </a:prstGeom>
        </p:spPr>
      </p:pic>
      <p:sp>
        <p:nvSpPr>
          <p:cNvPr id="6" name="Rechthoek 5">
            <a:extLst>
              <a:ext uri="{FF2B5EF4-FFF2-40B4-BE49-F238E27FC236}">
                <a16:creationId xmlns:a16="http://schemas.microsoft.com/office/drawing/2014/main" id="{5617D6E0-EE8E-4DB6-96B7-7416F03E05B6}"/>
              </a:ext>
            </a:extLst>
          </p:cNvPr>
          <p:cNvSpPr/>
          <p:nvPr/>
        </p:nvSpPr>
        <p:spPr>
          <a:xfrm>
            <a:off x="-1" y="6521188"/>
            <a:ext cx="2809875"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GEMMA thema Omgevingswet</a:t>
            </a:r>
            <a:b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b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Deelproces ‘Bekendmaken wijziging omgevingsplan’</a:t>
            </a:r>
          </a:p>
        </p:txBody>
      </p:sp>
    </p:spTree>
    <p:extLst>
      <p:ext uri="{BB962C8B-B14F-4D97-AF65-F5344CB8AC3E}">
        <p14:creationId xmlns:p14="http://schemas.microsoft.com/office/powerpoint/2010/main" val="4218553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B5 – Waardering en selectie: wat te doen met toepasbare regels?</a:t>
            </a:r>
          </a:p>
        </p:txBody>
      </p:sp>
      <p:pic>
        <p:nvPicPr>
          <p:cNvPr id="2" name="Afbeelding 1">
            <a:extLst>
              <a:ext uri="{FF2B5EF4-FFF2-40B4-BE49-F238E27FC236}">
                <a16:creationId xmlns:a16="http://schemas.microsoft.com/office/drawing/2014/main" id="{D6A0DAF6-FDCB-4F1E-8A9C-95F8FF79D710}"/>
              </a:ext>
            </a:extLst>
          </p:cNvPr>
          <p:cNvPicPr>
            <a:picLocks noChangeAspect="1"/>
          </p:cNvPicPr>
          <p:nvPr/>
        </p:nvPicPr>
        <p:blipFill>
          <a:blip r:embed="rId2"/>
          <a:stretch>
            <a:fillRect/>
          </a:stretch>
        </p:blipFill>
        <p:spPr>
          <a:xfrm>
            <a:off x="1799771" y="702823"/>
            <a:ext cx="7033531" cy="5792320"/>
          </a:xfrm>
          <a:prstGeom prst="rect">
            <a:avLst/>
          </a:prstGeom>
          <a:ln>
            <a:solidFill>
              <a:schemeClr val="tx1"/>
            </a:solidFill>
          </a:ln>
        </p:spPr>
      </p:pic>
    </p:spTree>
    <p:extLst>
      <p:ext uri="{BB962C8B-B14F-4D97-AF65-F5344CB8AC3E}">
        <p14:creationId xmlns:p14="http://schemas.microsoft.com/office/powerpoint/2010/main" val="2917036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20704"/>
            <a:ext cx="12192000" cy="48819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Kennisplatform Informatiehuishouding: voorlichtingsbestanden en praktijkvoorbeelden</a:t>
            </a:r>
          </a:p>
        </p:txBody>
      </p:sp>
      <p:pic>
        <p:nvPicPr>
          <p:cNvPr id="4" name="Afbeelding 3">
            <a:extLst>
              <a:ext uri="{FF2B5EF4-FFF2-40B4-BE49-F238E27FC236}">
                <a16:creationId xmlns:a16="http://schemas.microsoft.com/office/drawing/2014/main" id="{2F5497EA-CC89-49D0-998D-A01E31CBA564}"/>
              </a:ext>
            </a:extLst>
          </p:cNvPr>
          <p:cNvPicPr>
            <a:picLocks noChangeAspect="1"/>
          </p:cNvPicPr>
          <p:nvPr/>
        </p:nvPicPr>
        <p:blipFill>
          <a:blip r:embed="rId2"/>
          <a:stretch>
            <a:fillRect/>
          </a:stretch>
        </p:blipFill>
        <p:spPr>
          <a:xfrm>
            <a:off x="2171765" y="624803"/>
            <a:ext cx="8368416" cy="6235290"/>
          </a:xfrm>
          <a:prstGeom prst="rect">
            <a:avLst/>
          </a:prstGeom>
        </p:spPr>
      </p:pic>
    </p:spTree>
    <p:extLst>
      <p:ext uri="{BB962C8B-B14F-4D97-AF65-F5344CB8AC3E}">
        <p14:creationId xmlns:p14="http://schemas.microsoft.com/office/powerpoint/2010/main" val="2807493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91A87E-BE1A-4946-A52A-E93745FF68D4}"/>
              </a:ext>
            </a:extLst>
          </p:cNvPr>
          <p:cNvPicPr>
            <a:picLocks noChangeAspect="1"/>
          </p:cNvPicPr>
          <p:nvPr/>
        </p:nvPicPr>
        <p:blipFill>
          <a:blip r:embed="rId2"/>
          <a:stretch>
            <a:fillRect/>
          </a:stretch>
        </p:blipFill>
        <p:spPr>
          <a:xfrm>
            <a:off x="578580" y="425440"/>
            <a:ext cx="11034840" cy="6661473"/>
          </a:xfrm>
          <a:prstGeom prst="rect">
            <a:avLst/>
          </a:prstGeom>
        </p:spPr>
      </p:pic>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B9 – Programmatuur: requirements voor toepasbare regels en STTR</a:t>
            </a:r>
          </a:p>
        </p:txBody>
      </p:sp>
    </p:spTree>
    <p:extLst>
      <p:ext uri="{BB962C8B-B14F-4D97-AF65-F5344CB8AC3E}">
        <p14:creationId xmlns:p14="http://schemas.microsoft.com/office/powerpoint/2010/main" val="4283966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Wat is de Handreiking op hoofdlijnen? </a:t>
            </a:r>
          </a:p>
          <a:p>
            <a:pPr marL="457200" indent="-457200">
              <a:lnSpc>
                <a:spcPct val="200000"/>
              </a:lnSpc>
              <a:buFont typeface="+mj-lt"/>
              <a:buAutoNum type="alphaUcPeriod"/>
              <a:defRPr/>
            </a:pPr>
            <a:r>
              <a:rPr lang="nl-NL" dirty="0">
                <a:solidFill>
                  <a:prstClr val="black"/>
                </a:solidFill>
              </a:rPr>
              <a:t>Aandachtspunten/onderzoeksdoelen bij Van Plan tot Publicatie</a:t>
            </a:r>
          </a:p>
          <a:p>
            <a:pPr marL="457200" indent="-457200">
              <a:lnSpc>
                <a:spcPct val="200000"/>
              </a:lnSpc>
              <a:buFont typeface="+mj-lt"/>
              <a:buAutoNum type="alphaUcPeriod"/>
              <a:defRPr/>
            </a:pPr>
            <a:r>
              <a:rPr lang="nl-NL" dirty="0">
                <a:solidFill>
                  <a:prstClr val="black"/>
                </a:solidFill>
              </a:rPr>
              <a:t>Aandachtspunten/onderzoeksdoelen bij toepasbare regels</a:t>
            </a:r>
          </a:p>
          <a:p>
            <a:pPr marL="457200" indent="-457200">
              <a:lnSpc>
                <a:spcPct val="200000"/>
              </a:lnSpc>
              <a:buFont typeface="+mj-lt"/>
              <a:buAutoNum type="alphaUcPeriod"/>
              <a:defRPr/>
            </a:pPr>
            <a:r>
              <a:rPr lang="nl-NL" b="1" dirty="0">
                <a:solidFill>
                  <a:prstClr val="black"/>
                </a:solidFill>
              </a:rPr>
              <a:t>Aandachtspunten/onderzoeksdoelen bij VTH</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480031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88764"/>
            <a:ext cx="12062028" cy="1071101"/>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Start weer bij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het proces</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Tree>
    <p:extLst>
      <p:ext uri="{BB962C8B-B14F-4D97-AF65-F5344CB8AC3E}">
        <p14:creationId xmlns:p14="http://schemas.microsoft.com/office/powerpoint/2010/main" val="2375911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7" y="51449"/>
            <a:ext cx="11688789"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is bevoegd voor wat? En wordt dus ook verantwoordelijk?</a:t>
            </a:r>
          </a:p>
        </p:txBody>
      </p:sp>
      <p:pic>
        <p:nvPicPr>
          <p:cNvPr id="5" name="Afbeelding 4">
            <a:extLst>
              <a:ext uri="{FF2B5EF4-FFF2-40B4-BE49-F238E27FC236}">
                <a16:creationId xmlns:a16="http://schemas.microsoft.com/office/drawing/2014/main" id="{108070FA-3C93-444D-997C-D98AD4ACB8DA}"/>
              </a:ext>
            </a:extLst>
          </p:cNvPr>
          <p:cNvPicPr>
            <a:picLocks noChangeAspect="1"/>
          </p:cNvPicPr>
          <p:nvPr/>
        </p:nvPicPr>
        <p:blipFill>
          <a:blip r:embed="rId2"/>
          <a:stretch>
            <a:fillRect/>
          </a:stretch>
        </p:blipFill>
        <p:spPr>
          <a:xfrm>
            <a:off x="1430436" y="902850"/>
            <a:ext cx="9522122" cy="4953940"/>
          </a:xfrm>
          <a:prstGeom prst="rect">
            <a:avLst/>
          </a:prstGeom>
        </p:spPr>
      </p:pic>
    </p:spTree>
    <p:extLst>
      <p:ext uri="{BB962C8B-B14F-4D97-AF65-F5344CB8AC3E}">
        <p14:creationId xmlns:p14="http://schemas.microsoft.com/office/powerpoint/2010/main" val="2053243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is bevoegd voor wat? Gevolgen van samenloop en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88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B4 – Metagegevens: toepassing I-ZTC en PDC</a:t>
            </a:r>
          </a:p>
        </p:txBody>
      </p:sp>
      <p:pic>
        <p:nvPicPr>
          <p:cNvPr id="2" name="Afbeelding 1">
            <a:extLst>
              <a:ext uri="{FF2B5EF4-FFF2-40B4-BE49-F238E27FC236}">
                <a16:creationId xmlns:a16="http://schemas.microsoft.com/office/drawing/2014/main" id="{231B6662-A973-4F91-8F7C-C67BB3A1277B}"/>
              </a:ext>
            </a:extLst>
          </p:cNvPr>
          <p:cNvPicPr>
            <a:picLocks noChangeAspect="1"/>
          </p:cNvPicPr>
          <p:nvPr/>
        </p:nvPicPr>
        <p:blipFill>
          <a:blip r:embed="rId2"/>
          <a:stretch>
            <a:fillRect/>
          </a:stretch>
        </p:blipFill>
        <p:spPr>
          <a:xfrm>
            <a:off x="904875" y="857250"/>
            <a:ext cx="10382250" cy="5676900"/>
          </a:xfrm>
          <a:prstGeom prst="rect">
            <a:avLst/>
          </a:prstGeom>
          <a:ln>
            <a:solidFill>
              <a:schemeClr val="tx1"/>
            </a:solidFill>
          </a:ln>
        </p:spPr>
      </p:pic>
    </p:spTree>
    <p:extLst>
      <p:ext uri="{BB962C8B-B14F-4D97-AF65-F5344CB8AC3E}">
        <p14:creationId xmlns:p14="http://schemas.microsoft.com/office/powerpoint/2010/main" val="1858892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2" y="50760"/>
            <a:ext cx="11784717"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B4 – Metagegevens en wat doen we met STAM-berichten?</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B4 – Metagegevens: Samenwerkvoorziening en -functionaliteit</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1798982" y="535447"/>
            <a:ext cx="8808397" cy="6222616"/>
          </a:xfrm>
          <a:prstGeom prst="rect">
            <a:avLst/>
          </a:prstGeom>
        </p:spPr>
      </p:pic>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21059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 B4 – Metagegevens: Samenwerkvoorziening en -functionaliteit</a:t>
            </a:r>
          </a:p>
        </p:txBody>
      </p:sp>
      <p:pic>
        <p:nvPicPr>
          <p:cNvPr id="2" name="Afbeelding 1">
            <a:extLst>
              <a:ext uri="{FF2B5EF4-FFF2-40B4-BE49-F238E27FC236}">
                <a16:creationId xmlns:a16="http://schemas.microsoft.com/office/drawing/2014/main" id="{AC125BAF-0F98-4262-9ED6-F84579BEFE5D}"/>
              </a:ext>
            </a:extLst>
          </p:cNvPr>
          <p:cNvPicPr>
            <a:picLocks noChangeAspect="1"/>
          </p:cNvPicPr>
          <p:nvPr/>
        </p:nvPicPr>
        <p:blipFill>
          <a:blip r:embed="rId2"/>
          <a:stretch>
            <a:fillRect/>
          </a:stretch>
        </p:blipFill>
        <p:spPr>
          <a:xfrm>
            <a:off x="1257300" y="485016"/>
            <a:ext cx="4536229" cy="6372984"/>
          </a:xfrm>
          <a:prstGeom prst="rect">
            <a:avLst/>
          </a:prstGeom>
        </p:spPr>
      </p:pic>
      <p:pic>
        <p:nvPicPr>
          <p:cNvPr id="3" name="Afbeelding 2">
            <a:extLst>
              <a:ext uri="{FF2B5EF4-FFF2-40B4-BE49-F238E27FC236}">
                <a16:creationId xmlns:a16="http://schemas.microsoft.com/office/drawing/2014/main" id="{19170937-4C4D-4993-A2AE-39370AC8EB7A}"/>
              </a:ext>
            </a:extLst>
          </p:cNvPr>
          <p:cNvPicPr>
            <a:picLocks noChangeAspect="1"/>
          </p:cNvPicPr>
          <p:nvPr/>
        </p:nvPicPr>
        <p:blipFill>
          <a:blip r:embed="rId3"/>
          <a:stretch>
            <a:fillRect/>
          </a:stretch>
        </p:blipFill>
        <p:spPr>
          <a:xfrm>
            <a:off x="5742729" y="919456"/>
            <a:ext cx="4934984" cy="5930900"/>
          </a:xfrm>
          <a:prstGeom prst="rect">
            <a:avLst/>
          </a:prstGeom>
        </p:spPr>
      </p:pic>
    </p:spTree>
    <p:extLst>
      <p:ext uri="{BB962C8B-B14F-4D97-AF65-F5344CB8AC3E}">
        <p14:creationId xmlns:p14="http://schemas.microsoft.com/office/powerpoint/2010/main" val="24606987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Wet kwaliteitsborging voor het bouwen</a:t>
            </a:r>
          </a:p>
        </p:txBody>
      </p:sp>
      <p:pic>
        <p:nvPicPr>
          <p:cNvPr id="5" name="Afbeelding 4" descr="Afbeelding met tafel&#10;&#10;Automatisch gegenereerde beschrijving">
            <a:extLst>
              <a:ext uri="{FF2B5EF4-FFF2-40B4-BE49-F238E27FC236}">
                <a16:creationId xmlns:a16="http://schemas.microsoft.com/office/drawing/2014/main" id="{A0F07C5C-62C4-4327-996C-C2B12353C45D}"/>
              </a:ext>
            </a:extLst>
          </p:cNvPr>
          <p:cNvPicPr>
            <a:picLocks noChangeAspect="1"/>
          </p:cNvPicPr>
          <p:nvPr/>
        </p:nvPicPr>
        <p:blipFill>
          <a:blip r:embed="rId2"/>
          <a:stretch>
            <a:fillRect/>
          </a:stretch>
        </p:blipFill>
        <p:spPr>
          <a:xfrm>
            <a:off x="1300031" y="513802"/>
            <a:ext cx="9591938" cy="5989469"/>
          </a:xfrm>
          <a:prstGeom prst="rect">
            <a:avLst/>
          </a:prstGeom>
        </p:spPr>
      </p:pic>
      <p:sp>
        <p:nvSpPr>
          <p:cNvPr id="8" name="Ovaal 7">
            <a:extLst>
              <a:ext uri="{FF2B5EF4-FFF2-40B4-BE49-F238E27FC236}">
                <a16:creationId xmlns:a16="http://schemas.microsoft.com/office/drawing/2014/main" id="{94C5591E-A204-44BD-8418-72FE6EBEAB1A}"/>
              </a:ext>
            </a:extLst>
          </p:cNvPr>
          <p:cNvSpPr/>
          <p:nvPr/>
        </p:nvSpPr>
        <p:spPr>
          <a:xfrm>
            <a:off x="7976307" y="2804939"/>
            <a:ext cx="1343026" cy="2524125"/>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64B9083F-5AEE-43D9-97A0-FD0350E381BF}"/>
              </a:ext>
            </a:extLst>
          </p:cNvPr>
          <p:cNvSpPr/>
          <p:nvPr/>
        </p:nvSpPr>
        <p:spPr>
          <a:xfrm>
            <a:off x="6238875" y="1075739"/>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F52CBD90-AA44-476E-A208-E439E3B4322D}"/>
              </a:ext>
            </a:extLst>
          </p:cNvPr>
          <p:cNvSpPr/>
          <p:nvPr/>
        </p:nvSpPr>
        <p:spPr>
          <a:xfrm>
            <a:off x="8823323" y="1084616"/>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15D48B38-4FC3-4820-946C-24FE9F2A16F7}"/>
              </a:ext>
            </a:extLst>
          </p:cNvPr>
          <p:cNvSpPr txBox="1"/>
          <p:nvPr/>
        </p:nvSpPr>
        <p:spPr>
          <a:xfrm>
            <a:off x="-44390" y="6676008"/>
            <a:ext cx="12192000" cy="215444"/>
          </a:xfrm>
          <a:prstGeom prst="rect">
            <a:avLst/>
          </a:prstGeom>
          <a:noFill/>
        </p:spPr>
        <p:txBody>
          <a:bodyPr wrap="square" rtlCol="0">
            <a:spAutoFit/>
          </a:bodyPr>
          <a:lstStyle/>
          <a:p>
            <a:r>
              <a:rPr lang="nl-NL" sz="800" dirty="0"/>
              <a:t>Tweede bron: Kamerbrief BZK 4 maart 2021, Toelichting proefprojecten </a:t>
            </a:r>
            <a:r>
              <a:rPr lang="nl-NL" sz="800" dirty="0" err="1"/>
              <a:t>Wkb</a:t>
            </a:r>
            <a:r>
              <a:rPr lang="nl-NL" sz="800" dirty="0"/>
              <a:t>, bijlage proefproject gemeente Voorst</a:t>
            </a:r>
          </a:p>
        </p:txBody>
      </p:sp>
      <p:pic>
        <p:nvPicPr>
          <p:cNvPr id="3" name="Afbeelding 2" descr="Afbeelding met tekst&#10;&#10;Automatisch gegenereerde beschrijving">
            <a:extLst>
              <a:ext uri="{FF2B5EF4-FFF2-40B4-BE49-F238E27FC236}">
                <a16:creationId xmlns:a16="http://schemas.microsoft.com/office/drawing/2014/main" id="{2148E102-F47F-4688-925C-CAB1D68CFE8C}"/>
              </a:ext>
            </a:extLst>
          </p:cNvPr>
          <p:cNvPicPr>
            <a:picLocks noChangeAspect="1"/>
          </p:cNvPicPr>
          <p:nvPr/>
        </p:nvPicPr>
        <p:blipFill>
          <a:blip r:embed="rId3"/>
          <a:stretch>
            <a:fillRect/>
          </a:stretch>
        </p:blipFill>
        <p:spPr>
          <a:xfrm>
            <a:off x="1331360" y="471624"/>
            <a:ext cx="4291587" cy="6102783"/>
          </a:xfrm>
          <a:prstGeom prst="rect">
            <a:avLst/>
          </a:prstGeom>
          <a:ln w="19050">
            <a:solidFill>
              <a:schemeClr val="tx1"/>
            </a:solidFill>
          </a:ln>
        </p:spPr>
      </p:pic>
    </p:spTree>
    <p:extLst>
      <p:ext uri="{BB962C8B-B14F-4D97-AF65-F5344CB8AC3E}">
        <p14:creationId xmlns:p14="http://schemas.microsoft.com/office/powerpoint/2010/main" val="14196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2000" fill="hold"/>
                                        <p:tgtEl>
                                          <p:spTgt spid="3"/>
                                        </p:tgtEl>
                                        <p:attrNameLst>
                                          <p:attrName>ppt_w</p:attrName>
                                        </p:attrNameLst>
                                      </p:cBhvr>
                                      <p:tavLst>
                                        <p:tav tm="0">
                                          <p:val>
                                            <p:fltVal val="0"/>
                                          </p:val>
                                        </p:tav>
                                        <p:tav tm="100000">
                                          <p:val>
                                            <p:strVal val="#ppt_w"/>
                                          </p:val>
                                        </p:tav>
                                      </p:tavLst>
                                    </p:anim>
                                    <p:anim calcmode="lin" valueType="num">
                                      <p:cBhvr>
                                        <p:cTn id="19" dur="2000" fill="hold"/>
                                        <p:tgtEl>
                                          <p:spTgt spid="3"/>
                                        </p:tgtEl>
                                        <p:attrNameLst>
                                          <p:attrName>ppt_h</p:attrName>
                                        </p:attrNameLst>
                                      </p:cBhvr>
                                      <p:tavLst>
                                        <p:tav tm="0">
                                          <p:val>
                                            <p:fltVal val="0"/>
                                          </p:val>
                                        </p:tav>
                                        <p:tav tm="100000">
                                          <p:val>
                                            <p:strVal val="#ppt_h"/>
                                          </p:val>
                                        </p:tav>
                                      </p:tavLst>
                                    </p:anim>
                                    <p:animEffect transition="in" filter="fade">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b="1" dirty="0">
                <a:solidFill>
                  <a:prstClr val="black"/>
                </a:solidFill>
              </a:rPr>
              <a:t>Wat is de Handreiking op hoofdlijnen? </a:t>
            </a:r>
          </a:p>
          <a:p>
            <a:pPr marL="457200" indent="-457200">
              <a:lnSpc>
                <a:spcPct val="200000"/>
              </a:lnSpc>
              <a:buFont typeface="+mj-lt"/>
              <a:buAutoNum type="alphaUcPeriod"/>
              <a:defRPr/>
            </a:pPr>
            <a:r>
              <a:rPr lang="nl-NL" dirty="0">
                <a:solidFill>
                  <a:prstClr val="black"/>
                </a:solidFill>
              </a:rPr>
              <a:t>Aandachtspunten/onderzoeksdoelen bij Van Plan tot Publicatie</a:t>
            </a:r>
            <a:endParaRPr lang="nl-NL" b="1" dirty="0">
              <a:solidFill>
                <a:prstClr val="black"/>
              </a:solidFill>
            </a:endParaRPr>
          </a:p>
          <a:p>
            <a:pPr marL="457200" indent="-457200">
              <a:lnSpc>
                <a:spcPct val="200000"/>
              </a:lnSpc>
              <a:buFont typeface="+mj-lt"/>
              <a:buAutoNum type="alphaUcPeriod"/>
              <a:defRPr/>
            </a:pPr>
            <a:r>
              <a:rPr lang="nl-NL" dirty="0">
                <a:solidFill>
                  <a:prstClr val="black"/>
                </a:solidFill>
              </a:rPr>
              <a:t>Aandachtspunten/onderzoeksdoelen bij toepasbare regels</a:t>
            </a:r>
          </a:p>
          <a:p>
            <a:pPr marL="457200" indent="-457200">
              <a:lnSpc>
                <a:spcPct val="200000"/>
              </a:lnSpc>
              <a:buFont typeface="+mj-lt"/>
              <a:buAutoNum type="alphaUcPeriod"/>
              <a:defRPr/>
            </a:pPr>
            <a:r>
              <a:rPr lang="nl-NL" dirty="0">
                <a:solidFill>
                  <a:prstClr val="black"/>
                </a:solidFill>
              </a:rPr>
              <a:t>Aandachtspunten/onderzoeksdoelen bij VTH</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040610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informatiehuishouding?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98485" y="136370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 wordt beheerd in Landelijke Voorzieningen </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waar lokaal beheer voor moet worden ingezet,</a:t>
            </a:r>
          </a:p>
          <a:p>
            <a:pPr marL="0" indent="0">
              <a:buNone/>
            </a:pPr>
            <a:r>
              <a:rPr lang="nl-NL" altLang="nl-NL" sz="2400" dirty="0">
                <a:solidFill>
                  <a:schemeClr val="bg1"/>
                </a:solidFill>
                <a:latin typeface="Tahoma" panose="020B0604030504040204" pitchFamily="34" charset="0"/>
                <a:ea typeface="ＭＳ Ｐゴシック" panose="020B0600070205080204" pitchFamily="34" charset="-128"/>
              </a:rPr>
              <a:t>|</a:t>
            </a: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in eigen processysteem/zaaksysteem/DMS/etc.</a:t>
            </a:r>
          </a:p>
          <a:p>
            <a:pPr marL="0" indent="0">
              <a:buNone/>
            </a:pPr>
            <a:endParaRPr lang="nl-NL" altLang="nl-NL" sz="2400"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5" end="5"/>
                                            </p:txEl>
                                          </p:spTgt>
                                        </p:tgtEl>
                                        <p:attrNameLst>
                                          <p:attrName>style.visibility</p:attrName>
                                        </p:attrNameLst>
                                      </p:cBhvr>
                                      <p:to>
                                        <p:strVal val="visible"/>
                                      </p:to>
                                    </p:set>
                                    <p:animEffect transition="in" filter="fade">
                                      <p:cBhvr>
                                        <p:cTn id="7" dur="1000"/>
                                        <p:tgtEl>
                                          <p:spTgt spid="29699">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699">
                                            <p:txEl>
                                              <p:pRg st="6" end="6"/>
                                            </p:txEl>
                                          </p:spTgt>
                                        </p:tgtEl>
                                        <p:attrNameLst>
                                          <p:attrName>style.visibility</p:attrName>
                                        </p:attrNameLst>
                                      </p:cBhvr>
                                      <p:to>
                                        <p:strVal val="visible"/>
                                      </p:to>
                                    </p:set>
                                    <p:animEffect transition="in" filter="fade">
                                      <p:cBhvr>
                                        <p:cTn id="10" dur="1000"/>
                                        <p:tgtEl>
                                          <p:spTgt spid="29699">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699">
                                            <p:txEl>
                                              <p:pRg st="7" end="7"/>
                                            </p:txEl>
                                          </p:spTgt>
                                        </p:tgtEl>
                                        <p:attrNameLst>
                                          <p:attrName>style.visibility</p:attrName>
                                        </p:attrNameLst>
                                      </p:cBhvr>
                                      <p:to>
                                        <p:strVal val="visible"/>
                                      </p:to>
                                    </p:set>
                                    <p:animEffect transition="in" filter="fade">
                                      <p:cBhvr>
                                        <p:cTn id="13" dur="1000"/>
                                        <p:tgtEl>
                                          <p:spTgt spid="29699">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9699">
                                            <p:txEl>
                                              <p:pRg st="8" end="8"/>
                                            </p:txEl>
                                          </p:spTgt>
                                        </p:tgtEl>
                                        <p:attrNameLst>
                                          <p:attrName>style.visibility</p:attrName>
                                        </p:attrNameLst>
                                      </p:cBhvr>
                                      <p:to>
                                        <p:strVal val="visible"/>
                                      </p:to>
                                    </p:set>
                                    <p:animEffect transition="in" filter="fade">
                                      <p:cBhvr>
                                        <p:cTn id="16"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1207136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en vervolgactiviteiten: informatieketens decentrale overheden</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89" y="35781"/>
            <a:ext cx="11661835"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“Begin bij je uitgewerkte proces”	</a:t>
            </a:r>
          </a:p>
        </p:txBody>
      </p:sp>
      <p:sp>
        <p:nvSpPr>
          <p:cNvPr id="4" name="Tekstvak 3">
            <a:extLst>
              <a:ext uri="{FF2B5EF4-FFF2-40B4-BE49-F238E27FC236}">
                <a16:creationId xmlns:a16="http://schemas.microsoft.com/office/drawing/2014/main" id="{872D6636-5CB4-48D2-81FD-EF7E9B942CB6}"/>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Leveranciersdag</a:t>
            </a:r>
            <a:r>
              <a:rPr lang="nl-NL" sz="800" dirty="0"/>
              <a:t> Omgevingswet, 2 november 2018</a:t>
            </a:r>
          </a:p>
        </p:txBody>
      </p:sp>
      <p:pic>
        <p:nvPicPr>
          <p:cNvPr id="5" name="Afbeelding 4">
            <a:extLst>
              <a:ext uri="{FF2B5EF4-FFF2-40B4-BE49-F238E27FC236}">
                <a16:creationId xmlns:a16="http://schemas.microsoft.com/office/drawing/2014/main" id="{6CAEBEBD-EDF2-418F-B179-D03CEA4EE0B1}"/>
              </a:ext>
            </a:extLst>
          </p:cNvPr>
          <p:cNvPicPr>
            <a:picLocks noChangeAspect="1"/>
          </p:cNvPicPr>
          <p:nvPr/>
        </p:nvPicPr>
        <p:blipFill>
          <a:blip r:embed="rId2"/>
          <a:stretch>
            <a:fillRect/>
          </a:stretch>
        </p:blipFill>
        <p:spPr>
          <a:xfrm>
            <a:off x="1470543" y="594846"/>
            <a:ext cx="9250913" cy="599238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6563">
                                            <p:txEl>
                                              <p:pRg st="1" end="1"/>
                                            </p:txEl>
                                          </p:spTgt>
                                        </p:tgtEl>
                                        <p:attrNameLst>
                                          <p:attrName>style.visibility</p:attrName>
                                        </p:attrNameLst>
                                      </p:cBhvr>
                                      <p:to>
                                        <p:strVal val="visible"/>
                                      </p:to>
                                    </p:set>
                                    <p:animEffect transition="in" filter="fade">
                                      <p:cBhvr>
                                        <p:cTn id="10" dur="1000"/>
                                        <p:tgtEl>
                                          <p:spTgt spid="6656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6563">
                                            <p:txEl>
                                              <p:pRg st="2" end="2"/>
                                            </p:txEl>
                                          </p:spTgt>
                                        </p:tgtEl>
                                        <p:attrNameLst>
                                          <p:attrName>style.visibility</p:attrName>
                                        </p:attrNameLst>
                                      </p:cBhvr>
                                      <p:to>
                                        <p:strVal val="visible"/>
                                      </p:to>
                                    </p:set>
                                    <p:animEffect transition="in" filter="fade">
                                      <p:cBhvr>
                                        <p:cTn id="13" dur="1000"/>
                                        <p:tgtEl>
                                          <p:spTgt spid="6656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6563">
                                            <p:txEl>
                                              <p:pRg st="3" end="3"/>
                                            </p:txEl>
                                          </p:spTgt>
                                        </p:tgtEl>
                                        <p:attrNameLst>
                                          <p:attrName>style.visibility</p:attrName>
                                        </p:attrNameLst>
                                      </p:cBhvr>
                                      <p:to>
                                        <p:strVal val="visible"/>
                                      </p:to>
                                    </p:set>
                                    <p:animEffect transition="in" filter="fade">
                                      <p:cBhvr>
                                        <p:cTn id="16" dur="1000"/>
                                        <p:tgtEl>
                                          <p:spTgt spid="6656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6563">
                                            <p:txEl>
                                              <p:pRg st="4" end="4"/>
                                            </p:txEl>
                                          </p:spTgt>
                                        </p:tgtEl>
                                        <p:attrNameLst>
                                          <p:attrName>style.visibility</p:attrName>
                                        </p:attrNameLst>
                                      </p:cBhvr>
                                      <p:to>
                                        <p:strVal val="visible"/>
                                      </p:to>
                                    </p:set>
                                    <p:animEffect transition="in" filter="fade">
                                      <p:cBhvr>
                                        <p:cTn id="19" dur="1000"/>
                                        <p:tgtEl>
                                          <p:spTgt spid="6656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6563">
                                            <p:txEl>
                                              <p:pRg st="5" end="5"/>
                                            </p:txEl>
                                          </p:spTgt>
                                        </p:tgtEl>
                                        <p:attrNameLst>
                                          <p:attrName>style.visibility</p:attrName>
                                        </p:attrNameLst>
                                      </p:cBhvr>
                                      <p:to>
                                        <p:strVal val="visible"/>
                                      </p:to>
                                    </p:set>
                                    <p:animEffect transition="in" filter="fade">
                                      <p:cBhvr>
                                        <p:cTn id="22" dur="1000"/>
                                        <p:tgtEl>
                                          <p:spTgt spid="6656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6563">
                                            <p:txEl>
                                              <p:pRg st="6" end="6"/>
                                            </p:txEl>
                                          </p:spTgt>
                                        </p:tgtEl>
                                        <p:attrNameLst>
                                          <p:attrName>style.visibility</p:attrName>
                                        </p:attrNameLst>
                                      </p:cBhvr>
                                      <p:to>
                                        <p:strVal val="visible"/>
                                      </p:to>
                                    </p:set>
                                    <p:animEffect transition="in" filter="fade">
                                      <p:cBhvr>
                                        <p:cTn id="25" dur="1000"/>
                                        <p:tgtEl>
                                          <p:spTgt spid="6656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6563">
                                            <p:txEl>
                                              <p:pRg st="7" end="7"/>
                                            </p:txEl>
                                          </p:spTgt>
                                        </p:tgtEl>
                                        <p:attrNameLst>
                                          <p:attrName>style.visibility</p:attrName>
                                        </p:attrNameLst>
                                      </p:cBhvr>
                                      <p:to>
                                        <p:strVal val="visible"/>
                                      </p:to>
                                    </p:set>
                                    <p:animEffect transition="in" filter="fade">
                                      <p:cBhvr>
                                        <p:cTn id="28" dur="1000"/>
                                        <p:tgtEl>
                                          <p:spTgt spid="6656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6563">
                                            <p:txEl>
                                              <p:pRg st="8" end="8"/>
                                            </p:txEl>
                                          </p:spTgt>
                                        </p:tgtEl>
                                        <p:attrNameLst>
                                          <p:attrName>style.visibility</p:attrName>
                                        </p:attrNameLst>
                                      </p:cBhvr>
                                      <p:to>
                                        <p:strVal val="visible"/>
                                      </p:to>
                                    </p:set>
                                    <p:animEffect transition="in" filter="fade">
                                      <p:cBhvr>
                                        <p:cTn id="31" dur="1000"/>
                                        <p:tgtEl>
                                          <p:spTgt spid="66563">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6563">
                                            <p:txEl>
                                              <p:pRg st="9" end="9"/>
                                            </p:txEl>
                                          </p:spTgt>
                                        </p:tgtEl>
                                        <p:attrNameLst>
                                          <p:attrName>style.visibility</p:attrName>
                                        </p:attrNameLst>
                                      </p:cBhvr>
                                      <p:to>
                                        <p:strVal val="visible"/>
                                      </p:to>
                                    </p:set>
                                    <p:animEffect transition="in" filter="fade">
                                      <p:cBhvr>
                                        <p:cTn id="34" dur="1000"/>
                                        <p:tgtEl>
                                          <p:spTgt spid="66563">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66563">
                                            <p:txEl>
                                              <p:pRg st="10" end="10"/>
                                            </p:txEl>
                                          </p:spTgt>
                                        </p:tgtEl>
                                        <p:attrNameLst>
                                          <p:attrName>style.visibility</p:attrName>
                                        </p:attrNameLst>
                                      </p:cBhvr>
                                      <p:to>
                                        <p:strVal val="visible"/>
                                      </p:to>
                                    </p:set>
                                    <p:animEffect transition="in" filter="fade">
                                      <p:cBhvr>
                                        <p:cTn id="37" dur="1000"/>
                                        <p:tgtEl>
                                          <p:spTgt spid="6656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1000"/>
                                        <p:tgtEl>
                                          <p:spTgt spid="7">
                                            <p:txEl>
                                              <p:pRg st="0" end="0"/>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7">
                                            <p:txEl>
                                              <p:pRg st="1" end="1"/>
                                            </p:txEl>
                                          </p:spTgt>
                                        </p:tgtEl>
                                        <p:attrNameLst>
                                          <p:attrName>style.visibility</p:attrName>
                                        </p:attrNameLst>
                                      </p:cBhvr>
                                      <p:to>
                                        <p:strVal val="visible"/>
                                      </p:to>
                                    </p:set>
                                    <p:animEffect transition="in" filter="fade">
                                      <p:cBhvr>
                                        <p:cTn id="46" dur="1000"/>
                                        <p:tgtEl>
                                          <p:spTgt spid="7">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7">
                                            <p:txEl>
                                              <p:pRg st="2" end="2"/>
                                            </p:txEl>
                                          </p:spTgt>
                                        </p:tgtEl>
                                        <p:attrNameLst>
                                          <p:attrName>style.visibility</p:attrName>
                                        </p:attrNameLst>
                                      </p:cBhvr>
                                      <p:to>
                                        <p:strVal val="visible"/>
                                      </p:to>
                                    </p:set>
                                    <p:animEffect transition="in" filter="fade">
                                      <p:cBhvr>
                                        <p:cTn id="50" dur="1000"/>
                                        <p:tgtEl>
                                          <p:spTgt spid="7">
                                            <p:txEl>
                                              <p:pRg st="2" end="2"/>
                                            </p:txEl>
                                          </p:spTgt>
                                        </p:tgtEl>
                                      </p:cBhvr>
                                    </p:animEffect>
                                  </p:childTnLst>
                                </p:cTn>
                              </p:par>
                            </p:childTnLst>
                          </p:cTn>
                        </p:par>
                        <p:par>
                          <p:cTn id="51" fill="hold">
                            <p:stCondLst>
                              <p:cond delay="3000"/>
                            </p:stCondLst>
                            <p:childTnLst>
                              <p:par>
                                <p:cTn id="52" presetID="10" presetClass="entr" presetSubtype="0" fill="hold" nodeType="afterEffect">
                                  <p:stCondLst>
                                    <p:cond delay="0"/>
                                  </p:stCondLst>
                                  <p:childTnLst>
                                    <p:set>
                                      <p:cBhvr>
                                        <p:cTn id="53" dur="1" fill="hold">
                                          <p:stCondLst>
                                            <p:cond delay="0"/>
                                          </p:stCondLst>
                                        </p:cTn>
                                        <p:tgtEl>
                                          <p:spTgt spid="7">
                                            <p:txEl>
                                              <p:pRg st="3" end="3"/>
                                            </p:txEl>
                                          </p:spTgt>
                                        </p:tgtEl>
                                        <p:attrNameLst>
                                          <p:attrName>style.visibility</p:attrName>
                                        </p:attrNameLst>
                                      </p:cBhvr>
                                      <p:to>
                                        <p:strVal val="visible"/>
                                      </p:to>
                                    </p:set>
                                    <p:animEffect transition="in" filter="fade">
                                      <p:cBhvr>
                                        <p:cTn id="54" dur="1000"/>
                                        <p:tgtEl>
                                          <p:spTgt spid="7">
                                            <p:txEl>
                                              <p:pRg st="3" end="3"/>
                                            </p:txEl>
                                          </p:spTgt>
                                        </p:tgtEl>
                                      </p:cBhvr>
                                    </p:animEffect>
                                  </p:childTnLst>
                                </p:cTn>
                              </p:par>
                            </p:childTnLst>
                          </p:cTn>
                        </p:par>
                        <p:par>
                          <p:cTn id="55" fill="hold">
                            <p:stCondLst>
                              <p:cond delay="4000"/>
                            </p:stCondLst>
                            <p:childTnLst>
                              <p:par>
                                <p:cTn id="56" presetID="10" presetClass="entr" presetSubtype="0" fill="hold" nodeType="afterEffect">
                                  <p:stCondLst>
                                    <p:cond delay="0"/>
                                  </p:stCondLst>
                                  <p:childTnLst>
                                    <p:set>
                                      <p:cBhvr>
                                        <p:cTn id="57" dur="1" fill="hold">
                                          <p:stCondLst>
                                            <p:cond delay="0"/>
                                          </p:stCondLst>
                                        </p:cTn>
                                        <p:tgtEl>
                                          <p:spTgt spid="7">
                                            <p:txEl>
                                              <p:pRg st="4" end="4"/>
                                            </p:txEl>
                                          </p:spTgt>
                                        </p:tgtEl>
                                        <p:attrNameLst>
                                          <p:attrName>style.visibility</p:attrName>
                                        </p:attrNameLst>
                                      </p:cBhvr>
                                      <p:to>
                                        <p:strVal val="visible"/>
                                      </p:to>
                                    </p:set>
                                    <p:animEffect transition="in" filter="fade">
                                      <p:cBhvr>
                                        <p:cTn id="58" dur="1000"/>
                                        <p:tgtEl>
                                          <p:spTgt spid="7">
                                            <p:txEl>
                                              <p:pRg st="4" end="4"/>
                                            </p:txEl>
                                          </p:spTgt>
                                        </p:tgtEl>
                                      </p:cBhvr>
                                    </p:animEffect>
                                  </p:childTnLst>
                                </p:cTn>
                              </p:par>
                            </p:childTnLst>
                          </p:cTn>
                        </p:par>
                        <p:par>
                          <p:cTn id="59" fill="hold">
                            <p:stCondLst>
                              <p:cond delay="5000"/>
                            </p:stCondLst>
                            <p:childTnLst>
                              <p:par>
                                <p:cTn id="60" presetID="10" presetClass="entr" presetSubtype="0" fill="hold" nodeType="afterEffect">
                                  <p:stCondLst>
                                    <p:cond delay="0"/>
                                  </p:stCondLst>
                                  <p:childTnLst>
                                    <p:set>
                                      <p:cBhvr>
                                        <p:cTn id="61" dur="1" fill="hold">
                                          <p:stCondLst>
                                            <p:cond delay="0"/>
                                          </p:stCondLst>
                                        </p:cTn>
                                        <p:tgtEl>
                                          <p:spTgt spid="7">
                                            <p:txEl>
                                              <p:pRg st="5" end="5"/>
                                            </p:txEl>
                                          </p:spTgt>
                                        </p:tgtEl>
                                        <p:attrNameLst>
                                          <p:attrName>style.visibility</p:attrName>
                                        </p:attrNameLst>
                                      </p:cBhvr>
                                      <p:to>
                                        <p:strVal val="visible"/>
                                      </p:to>
                                    </p:set>
                                    <p:animEffect transition="in" filter="fade">
                                      <p:cBhvr>
                                        <p:cTn id="62" dur="1000"/>
                                        <p:tgtEl>
                                          <p:spTgt spid="7">
                                            <p:txEl>
                                              <p:pRg st="5" end="5"/>
                                            </p:txEl>
                                          </p:spTgt>
                                        </p:tgtEl>
                                      </p:cBhvr>
                                    </p:animEffect>
                                  </p:childTnLst>
                                </p:cTn>
                              </p:par>
                            </p:childTnLst>
                          </p:cTn>
                        </p:par>
                        <p:par>
                          <p:cTn id="63" fill="hold">
                            <p:stCondLst>
                              <p:cond delay="6000"/>
                            </p:stCondLst>
                            <p:childTnLst>
                              <p:par>
                                <p:cTn id="64" presetID="10" presetClass="entr" presetSubtype="0" fill="hold" nodeType="afterEffect">
                                  <p:stCondLst>
                                    <p:cond delay="0"/>
                                  </p:stCondLst>
                                  <p:childTnLst>
                                    <p:set>
                                      <p:cBhvr>
                                        <p:cTn id="65" dur="1" fill="hold">
                                          <p:stCondLst>
                                            <p:cond delay="0"/>
                                          </p:stCondLst>
                                        </p:cTn>
                                        <p:tgtEl>
                                          <p:spTgt spid="7">
                                            <p:txEl>
                                              <p:pRg st="6" end="6"/>
                                            </p:txEl>
                                          </p:spTgt>
                                        </p:tgtEl>
                                        <p:attrNameLst>
                                          <p:attrName>style.visibility</p:attrName>
                                        </p:attrNameLst>
                                      </p:cBhvr>
                                      <p:to>
                                        <p:strVal val="visible"/>
                                      </p:to>
                                    </p:set>
                                    <p:animEffect transition="in" filter="fade">
                                      <p:cBhvr>
                                        <p:cTn id="66" dur="1000"/>
                                        <p:tgtEl>
                                          <p:spTgt spid="7">
                                            <p:txEl>
                                              <p:pRg st="6" end="6"/>
                                            </p:txEl>
                                          </p:spTgt>
                                        </p:tgtEl>
                                      </p:cBhvr>
                                    </p:animEffect>
                                  </p:childTnLst>
                                </p:cTn>
                              </p:par>
                            </p:childTnLst>
                          </p:cTn>
                        </p:par>
                        <p:par>
                          <p:cTn id="67" fill="hold">
                            <p:stCondLst>
                              <p:cond delay="7000"/>
                            </p:stCondLst>
                            <p:childTnLst>
                              <p:par>
                                <p:cTn id="68" presetID="10" presetClass="entr" presetSubtype="0" fill="hold" nodeType="afterEffect">
                                  <p:stCondLst>
                                    <p:cond delay="0"/>
                                  </p:stCondLst>
                                  <p:childTnLst>
                                    <p:set>
                                      <p:cBhvr>
                                        <p:cTn id="69" dur="1" fill="hold">
                                          <p:stCondLst>
                                            <p:cond delay="0"/>
                                          </p:stCondLst>
                                        </p:cTn>
                                        <p:tgtEl>
                                          <p:spTgt spid="7">
                                            <p:txEl>
                                              <p:pRg st="7" end="7"/>
                                            </p:txEl>
                                          </p:spTgt>
                                        </p:tgtEl>
                                        <p:attrNameLst>
                                          <p:attrName>style.visibility</p:attrName>
                                        </p:attrNameLst>
                                      </p:cBhvr>
                                      <p:to>
                                        <p:strVal val="visible"/>
                                      </p:to>
                                    </p:set>
                                    <p:animEffect transition="in" filter="fade">
                                      <p:cBhvr>
                                        <p:cTn id="70"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3" ma:contentTypeDescription="Een nieuw document maken." ma:contentTypeScope="" ma:versionID="e356b862b7b301d2aab88f3a5e47ba50">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4ec7befa92fc7971ef81e262c526a4a8"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2" nillable="true" ma:displayName="Email datum" ma:format="DateTime" ma:internalName="EmDate" ma:readOnly="false">
      <xsd:simpleType>
        <xsd:restriction base="dms:DateTime"/>
      </xsd:simpleType>
    </xsd:element>
    <xsd:element name="EmFromName" ma:index="23" nillable="true" ma:displayName="Email van" ma:internalName="EmFromName" ma:readOnly="false">
      <xsd:simpleType>
        <xsd:restriction base="dms:Text"/>
      </xsd:simpleType>
    </xsd:element>
    <xsd:element name="EmSubject" ma:index="24" nillable="true" ma:displayName="Email onderwerp" ma:internalName="EmSubject" ma:readOnly="false">
      <xsd:simpleType>
        <xsd:restriction base="dms:Text"/>
      </xsd:simpleType>
    </xsd:element>
    <xsd:element name="EmTo" ma:index="25"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EAA54F-49DA-4D96-BF11-C680DE9E4D60}">
  <ds:schemaRefs>
    <ds:schemaRef ds:uri="dd40056b-a536-4161-8a6c-0fad1d319e0f"/>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elements/1.1/"/>
    <ds:schemaRef ds:uri="cc35083a-82c3-4d90-825c-129faed25957"/>
    <ds:schemaRef ds:uri="http://schemas.microsoft.com/office/2006/metadata/properties"/>
    <ds:schemaRef ds:uri="http://schemas.microsoft.com/sharepoint/v3/fields"/>
    <ds:schemaRef ds:uri="http://www.w3.org/XML/1998/namespace"/>
    <ds:schemaRef ds:uri="http://purl.org/dc/terms/"/>
  </ds:schemaRefs>
</ds:datastoreItem>
</file>

<file path=customXml/itemProps2.xml><?xml version="1.0" encoding="utf-8"?>
<ds:datastoreItem xmlns:ds="http://schemas.openxmlformats.org/officeDocument/2006/customXml" ds:itemID="{C5DE3D62-6C5B-4E9C-BB8F-BA1F6EAD4595}">
  <ds:schemaRefs>
    <ds:schemaRef ds:uri="http://schemas.microsoft.com/sharepoint/v3/contenttype/forms"/>
  </ds:schemaRefs>
</ds:datastoreItem>
</file>

<file path=customXml/itemProps3.xml><?xml version="1.0" encoding="utf-8"?>
<ds:datastoreItem xmlns:ds="http://schemas.openxmlformats.org/officeDocument/2006/customXml" ds:itemID="{769A7194-9709-43B9-9CB4-DBB4EB9DC6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CE9EC72-884B-47F4-B9EE-C7F635E51C32}"/>
</file>

<file path=docProps/app.xml><?xml version="1.0" encoding="utf-8"?>
<Properties xmlns="http://schemas.openxmlformats.org/officeDocument/2006/extended-properties" xmlns:vt="http://schemas.openxmlformats.org/officeDocument/2006/docPropsVTypes">
  <TotalTime>4285</TotalTime>
  <Words>880</Words>
  <Application>Microsoft Office PowerPoint</Application>
  <PresentationFormat>Breedbeeld</PresentationFormat>
  <Paragraphs>129</Paragraphs>
  <Slides>29</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29</vt:i4>
      </vt:variant>
    </vt:vector>
  </HeadingPairs>
  <TitlesOfParts>
    <vt:vector size="35" baseType="lpstr">
      <vt:lpstr>Arial</vt:lpstr>
      <vt:lpstr>Arial Black</vt:lpstr>
      <vt:lpstr>Calibri</vt:lpstr>
      <vt:lpstr>Tahoma</vt:lpstr>
      <vt:lpstr>Office-thema</vt:lpstr>
      <vt:lpstr>1_Office-thema</vt:lpstr>
      <vt:lpstr> Handreiking Duurzame Toegankelijkheid in de informatieketens van de Omgevingswet  </vt:lpstr>
      <vt:lpstr>Kennisplatform Informatiehuishouding: voorlichtingsbestanden en praktijkvoorbeelden</vt:lpstr>
      <vt:lpstr>Inhoud</vt:lpstr>
      <vt:lpstr>Omgevingswet komt eraan - maar hoe zit het met informatiehuishouding? </vt:lpstr>
      <vt:lpstr>PowerPoint-presentatie</vt:lpstr>
      <vt:lpstr>“Begin bij je uitgewerkte proces” </vt:lpstr>
      <vt:lpstr>Handreiking en checklist: ontwerp-indeling en ‘archiving by design’</vt:lpstr>
      <vt:lpstr>Kaderstellend binnen DSO: waarom, wat, hoe, waarmee?</vt:lpstr>
      <vt:lpstr>UIVO-I / PIKO: Informatiehuishouding en bedrijfsprocessen, I-ZTC en PDC</vt:lpstr>
      <vt:lpstr>Checklist onderverdeeld in deelaspecten gerelateerd aan DUTO “Wat moet ik geregeld hebben?” / “Waar kan ik het vinden?”</vt:lpstr>
      <vt:lpstr>Mogelijk nog relevant: eindrapportage en aanbevelingen stuurgroep/programmaraad</vt:lpstr>
      <vt:lpstr>Inhoud</vt:lpstr>
      <vt:lpstr>DUTO B2 - Volledigheid: “begin bij je uitgewerkte proces”</vt:lpstr>
      <vt:lpstr>DUTO B3 – Authenticiteit, besluiten en ‘tijdreizen’</vt:lpstr>
      <vt:lpstr>DUTO B3 – Authenticiteit, besluiten en ‘tijdreizen’</vt:lpstr>
      <vt:lpstr>DUTO B2 – Volledigheid, interactie met landelijke voorzieningen</vt:lpstr>
      <vt:lpstr>Inhoud</vt:lpstr>
      <vt:lpstr>Zaakgericht: proces en informatieobjecten van ‘toepasbare regels’?</vt:lpstr>
      <vt:lpstr>DUTO B5 – Waardering en selectie: wat te doen met toepasbare regels?</vt:lpstr>
      <vt:lpstr>DUTO B9 – Programmatuur: requirements voor toepasbare regels en STTR</vt:lpstr>
      <vt:lpstr>Inhoud</vt:lpstr>
      <vt:lpstr>Start weer bij  het proces</vt:lpstr>
      <vt:lpstr>Wie is bevoegd voor wat? En wordt dus ook verantwoordelijk?</vt:lpstr>
      <vt:lpstr>Wie is bevoegd voor wat? Gevolgen van samenloop en magneetactiviteiten</vt:lpstr>
      <vt:lpstr>DUTO B4 – Metagegevens: toepassing I-ZTC en PDC</vt:lpstr>
      <vt:lpstr>DUTO B4 – Metagegevens en wat doen we met STAM-berichten?</vt:lpstr>
      <vt:lpstr>DUTO B4 – Metagegevens: Samenwerkvoorziening en -functionaliteit</vt:lpstr>
      <vt:lpstr>DUTO B4 – Metagegevens: Samenwerkvoorziening en -functionaliteit</vt:lpstr>
      <vt:lpstr>Vraagstukken gerelateerd aan VTH: Wet kwaliteitsborging voor het bouwen</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298</cp:revision>
  <dcterms:created xsi:type="dcterms:W3CDTF">2015-04-20T15:13:32Z</dcterms:created>
  <dcterms:modified xsi:type="dcterms:W3CDTF">2022-01-25T12:32:17Z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925bc142-3489-4da4-a4f6-3a453473066f</vt:lpwstr>
  </property>
  <property fmtid="{D5CDD505-2E9C-101B-9397-08002B2CF9AE}" pid="4" name="Documentsoort">
    <vt:lpwstr/>
  </property>
</Properties>
</file>