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4286" r:id="rId6"/>
  </p:sldMasterIdLst>
  <p:notesMasterIdLst>
    <p:notesMasterId r:id="rId36"/>
  </p:notesMasterIdLst>
  <p:handoutMasterIdLst>
    <p:handoutMasterId r:id="rId37"/>
  </p:handoutMasterIdLst>
  <p:sldIdLst>
    <p:sldId id="258" r:id="rId7"/>
    <p:sldId id="523" r:id="rId8"/>
    <p:sldId id="437" r:id="rId9"/>
    <p:sldId id="452" r:id="rId10"/>
    <p:sldId id="317" r:id="rId11"/>
    <p:sldId id="422" r:id="rId12"/>
    <p:sldId id="434" r:id="rId13"/>
    <p:sldId id="410" r:id="rId14"/>
    <p:sldId id="419" r:id="rId15"/>
    <p:sldId id="472" r:id="rId16"/>
    <p:sldId id="502" r:id="rId17"/>
    <p:sldId id="501" r:id="rId18"/>
    <p:sldId id="504" r:id="rId19"/>
    <p:sldId id="482" r:id="rId20"/>
    <p:sldId id="527" r:id="rId21"/>
    <p:sldId id="478" r:id="rId22"/>
    <p:sldId id="524" r:id="rId23"/>
    <p:sldId id="493" r:id="rId24"/>
    <p:sldId id="526" r:id="rId25"/>
    <p:sldId id="494" r:id="rId26"/>
    <p:sldId id="525" r:id="rId27"/>
    <p:sldId id="466" r:id="rId28"/>
    <p:sldId id="427" r:id="rId29"/>
    <p:sldId id="454" r:id="rId30"/>
    <p:sldId id="485" r:id="rId31"/>
    <p:sldId id="435" r:id="rId32"/>
    <p:sldId id="456" r:id="rId33"/>
    <p:sldId id="487" r:id="rId34"/>
    <p:sldId id="457" r:id="rId35"/>
  </p:sldIdLst>
  <p:sldSz cx="12192000" cy="6858000"/>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11E2D"/>
    <a:srgbClr val="FBEFEF"/>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D45D6-A3A5-4177-AFC4-212F50E54F3C}" v="49" dt="2022-01-25T12:30:42.0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53" autoAdjust="0"/>
    <p:restoredTop sz="94647"/>
  </p:normalViewPr>
  <p:slideViewPr>
    <p:cSldViewPr snapToGrid="0" snapToObjects="1">
      <p:cViewPr varScale="1">
        <p:scale>
          <a:sx n="48" d="100"/>
          <a:sy n="48" d="100"/>
        </p:scale>
        <p:origin x="42" y="13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25-1-2022</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25-1-2022</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50532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750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42374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1840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210358" y="446950"/>
            <a:ext cx="3929594" cy="1446212"/>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Duurzame Toegankelijkheid in de informatieketens van de Omgevingswet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pic>
        <p:nvPicPr>
          <p:cNvPr id="4" name="Afbeelding 3">
            <a:extLst>
              <a:ext uri="{FF2B5EF4-FFF2-40B4-BE49-F238E27FC236}">
                <a16:creationId xmlns:a16="http://schemas.microsoft.com/office/drawing/2014/main" id="{49837435-BA9B-42C1-9653-6A61A033C9CC}"/>
              </a:ext>
            </a:extLst>
          </p:cNvPr>
          <p:cNvPicPr>
            <a:picLocks noChangeAspect="1"/>
          </p:cNvPicPr>
          <p:nvPr/>
        </p:nvPicPr>
        <p:blipFill>
          <a:blip r:embed="rId2"/>
          <a:stretch>
            <a:fillRect/>
          </a:stretch>
        </p:blipFill>
        <p:spPr>
          <a:xfrm>
            <a:off x="5110908" y="0"/>
            <a:ext cx="7081092" cy="6858000"/>
          </a:xfrm>
          <a:prstGeom prst="rect">
            <a:avLst/>
          </a:prstGeom>
        </p:spPr>
      </p:pic>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423746" y="3623462"/>
            <a:ext cx="6279473" cy="2787588"/>
          </a:xfrm>
        </p:spPr>
        <p:txBody>
          <a:bodyPr>
            <a:normAutofit/>
          </a:bodyPr>
          <a:lstStyle/>
          <a:p>
            <a:pPr eaLnBrk="1" hangingPunct="1"/>
            <a:r>
              <a:rPr lang="nl-NL" altLang="nl-NL" sz="1600" dirty="0">
                <a:latin typeface="Tahoma" panose="020B0604030504040204" pitchFamily="34" charset="0"/>
                <a:ea typeface="ＭＳ Ｐゴシック" panose="020B0600070205080204" pitchFamily="34" charset="-128"/>
              </a:rPr>
              <a:t>Projectteam</a:t>
            </a:r>
            <a:endParaRPr lang="nl-NL" altLang="nl-NL" sz="16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Ben de Jong </a:t>
            </a:r>
            <a:r>
              <a:rPr lang="nl-NL" altLang="nl-NL" sz="1600" dirty="0">
                <a:latin typeface="Tahoma" panose="020B0604030504040204" pitchFamily="34" charset="0"/>
                <a:ea typeface="ＭＳ Ｐゴシック" panose="020B0600070205080204" pitchFamily="34" charset="-128"/>
              </a:rPr>
              <a:t>|</a:t>
            </a:r>
            <a:r>
              <a:rPr lang="nl-NL" altLang="nl-NL" sz="1600" dirty="0">
                <a:solidFill>
                  <a:srgbClr val="949494"/>
                </a:solidFill>
                <a:latin typeface="Tahoma" panose="020B0604030504040204" pitchFamily="34" charset="0"/>
                <a:ea typeface="ＭＳ Ｐゴシック" panose="020B0600070205080204" pitchFamily="34" charset="-128"/>
              </a:rPr>
              <a:t> adviseur informatiemanagement (zelfstandig)</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o.a. gemeente Utrecht en RUD Utrecht</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Joost van Koutrik </a:t>
            </a:r>
            <a:r>
              <a:rPr lang="nl-NL" altLang="nl-NL" sz="1600" dirty="0">
                <a:latin typeface="Tahoma" panose="020B0604030504040204" pitchFamily="34" charset="0"/>
                <a:ea typeface="ＭＳ Ｐゴシック" panose="020B0600070205080204" pitchFamily="34" charset="-128"/>
              </a:rPr>
              <a:t>|</a:t>
            </a:r>
            <a:r>
              <a:rPr lang="nl-NL" altLang="nl-NL" sz="1600" dirty="0">
                <a:solidFill>
                  <a:srgbClr val="949494"/>
                </a:solidFill>
                <a:latin typeface="Tahoma" panose="020B0604030504040204" pitchFamily="34" charset="0"/>
                <a:ea typeface="ＭＳ Ｐゴシック" panose="020B0600070205080204" pitchFamily="34" charset="-128"/>
              </a:rPr>
              <a:t> provinciearchivaris / archiefinspecteur </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Het Utrechts Archief</a:t>
            </a:r>
          </a:p>
          <a:p>
            <a:pPr eaLnBrk="1" hangingPunct="1"/>
            <a:endParaRPr lang="nl-NL" altLang="nl-NL" sz="16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600" dirty="0">
                <a:latin typeface="Tahoma" panose="020B0604030504040204" pitchFamily="34" charset="0"/>
                <a:ea typeface="ＭＳ Ｐゴシック" panose="020B0600070205080204" pitchFamily="34" charset="-128"/>
              </a:rPr>
              <a:t>Uitleg voor</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Werkplaats DUTO Aan de slag met de Omgevingswet</a:t>
            </a:r>
          </a:p>
          <a:p>
            <a:pPr eaLnBrk="1" hangingPunct="1"/>
            <a:r>
              <a:rPr lang="nl-NL" altLang="nl-NL" sz="1600" dirty="0">
                <a:solidFill>
                  <a:srgbClr val="949494"/>
                </a:solidFill>
                <a:latin typeface="Tahoma" panose="020B0604030504040204" pitchFamily="34" charset="0"/>
                <a:ea typeface="ＭＳ Ｐゴシック" panose="020B0600070205080204" pitchFamily="34" charset="-128"/>
              </a:rPr>
              <a:t>25 januari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137700"/>
            <a:ext cx="9571889" cy="43923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Checklist onderverdeeld in deelaspecten gerelateerd aan DUTO</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“Wat moet ik geregeld hebben?” / “Waar kan ik het vinden?”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4">
            <a:extLst>
              <a:ext uri="{FF2B5EF4-FFF2-40B4-BE49-F238E27FC236}">
                <a16:creationId xmlns:a16="http://schemas.microsoft.com/office/drawing/2014/main" id="{91BD869D-467A-4E49-A6DB-8C9031A08584}"/>
              </a:ext>
            </a:extLst>
          </p:cNvPr>
          <p:cNvGraphicFramePr>
            <a:graphicFrameLocks noGrp="1"/>
          </p:cNvGraphicFramePr>
          <p:nvPr>
            <p:extLst>
              <p:ext uri="{D42A27DB-BD31-4B8C-83A1-F6EECF244321}">
                <p14:modId xmlns:p14="http://schemas.microsoft.com/office/powerpoint/2010/main" val="1116175678"/>
              </p:ext>
            </p:extLst>
          </p:nvPr>
        </p:nvGraphicFramePr>
        <p:xfrm>
          <a:off x="1919704" y="1204800"/>
          <a:ext cx="8264525" cy="4618480"/>
        </p:xfrm>
        <a:graphic>
          <a:graphicData uri="http://schemas.openxmlformats.org/drawingml/2006/table">
            <a:tbl>
              <a:tblPr firstRow="1" bandRow="1">
                <a:tableStyleId>{5C22544A-7EE6-4342-B048-85BDC9FD1C3A}</a:tableStyleId>
              </a:tblPr>
              <a:tblGrid>
                <a:gridCol w="625277">
                  <a:extLst>
                    <a:ext uri="{9D8B030D-6E8A-4147-A177-3AD203B41FA5}">
                      <a16:colId xmlns:a16="http://schemas.microsoft.com/office/drawing/2014/main" val="3443340161"/>
                    </a:ext>
                  </a:extLst>
                </a:gridCol>
                <a:gridCol w="7639248">
                  <a:extLst>
                    <a:ext uri="{9D8B030D-6E8A-4147-A177-3AD203B41FA5}">
                      <a16:colId xmlns:a16="http://schemas.microsoft.com/office/drawing/2014/main" val="2871801235"/>
                    </a:ext>
                  </a:extLst>
                </a:gridCol>
              </a:tblGrid>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A</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Algemeen</a:t>
                      </a:r>
                    </a:p>
                  </a:txBody>
                  <a:tcPr/>
                </a:tc>
                <a:extLst>
                  <a:ext uri="{0D108BD9-81ED-4DB2-BD59-A6C34878D82A}">
                    <a16:rowId xmlns:a16="http://schemas.microsoft.com/office/drawing/2014/main" val="2275269249"/>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B1</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Verantwoordelijkheden en interbestuurlijke samenwerking</a:t>
                      </a:r>
                    </a:p>
                  </a:txBody>
                  <a:tcPr/>
                </a:tc>
                <a:extLst>
                  <a:ext uri="{0D108BD9-81ED-4DB2-BD59-A6C34878D82A}">
                    <a16:rowId xmlns:a16="http://schemas.microsoft.com/office/drawing/2014/main" val="3347509960"/>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B2</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Volledigheid</a:t>
                      </a:r>
                    </a:p>
                  </a:txBody>
                  <a:tcPr/>
                </a:tc>
                <a:extLst>
                  <a:ext uri="{0D108BD9-81ED-4DB2-BD59-A6C34878D82A}">
                    <a16:rowId xmlns:a16="http://schemas.microsoft.com/office/drawing/2014/main" val="3814727009"/>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B3</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Authenticiteit</a:t>
                      </a:r>
                    </a:p>
                  </a:txBody>
                  <a:tcPr/>
                </a:tc>
                <a:extLst>
                  <a:ext uri="{0D108BD9-81ED-4DB2-BD59-A6C34878D82A}">
                    <a16:rowId xmlns:a16="http://schemas.microsoft.com/office/drawing/2014/main" val="714956614"/>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B4</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Metagegevens</a:t>
                      </a:r>
                    </a:p>
                  </a:txBody>
                  <a:tcPr/>
                </a:tc>
                <a:extLst>
                  <a:ext uri="{0D108BD9-81ED-4DB2-BD59-A6C34878D82A}">
                    <a16:rowId xmlns:a16="http://schemas.microsoft.com/office/drawing/2014/main" val="1617937174"/>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B5</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Waardering en selectie</a:t>
                      </a:r>
                    </a:p>
                  </a:txBody>
                  <a:tcPr/>
                </a:tc>
                <a:extLst>
                  <a:ext uri="{0D108BD9-81ED-4DB2-BD59-A6C34878D82A}">
                    <a16:rowId xmlns:a16="http://schemas.microsoft.com/office/drawing/2014/main" val="505037996"/>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B6</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Vindbaarheid en uitwisselbaarheid</a:t>
                      </a:r>
                    </a:p>
                  </a:txBody>
                  <a:tcPr/>
                </a:tc>
                <a:extLst>
                  <a:ext uri="{0D108BD9-81ED-4DB2-BD59-A6C34878D82A}">
                    <a16:rowId xmlns:a16="http://schemas.microsoft.com/office/drawing/2014/main" val="2675240234"/>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B7</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Toegang en beveiliging</a:t>
                      </a:r>
                    </a:p>
                  </a:txBody>
                  <a:tcPr/>
                </a:tc>
                <a:extLst>
                  <a:ext uri="{0D108BD9-81ED-4DB2-BD59-A6C34878D82A}">
                    <a16:rowId xmlns:a16="http://schemas.microsoft.com/office/drawing/2014/main" val="3410311425"/>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B8</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Formaten en standaarden voor toegankelijkheid</a:t>
                      </a:r>
                    </a:p>
                  </a:txBody>
                  <a:tcPr/>
                </a:tc>
                <a:extLst>
                  <a:ext uri="{0D108BD9-81ED-4DB2-BD59-A6C34878D82A}">
                    <a16:rowId xmlns:a16="http://schemas.microsoft.com/office/drawing/2014/main" val="27575974"/>
                  </a:ext>
                </a:extLst>
              </a:tr>
              <a:tr h="461848">
                <a:tc>
                  <a:txBody>
                    <a:bodyPr/>
                    <a:lstStyle/>
                    <a:p>
                      <a:r>
                        <a:rPr lang="nl-NL" dirty="0">
                          <a:latin typeface="Tahoma" panose="020B0604030504040204" pitchFamily="34" charset="0"/>
                          <a:ea typeface="Tahoma" panose="020B0604030504040204" pitchFamily="34" charset="0"/>
                          <a:cs typeface="Tahoma" panose="020B0604030504040204" pitchFamily="34" charset="0"/>
                        </a:rPr>
                        <a:t>B9</a:t>
                      </a:r>
                    </a:p>
                  </a:txBody>
                  <a:tcPr/>
                </a:tc>
                <a:tc>
                  <a:txBody>
                    <a:bodyPr/>
                    <a:lstStyle/>
                    <a:p>
                      <a:r>
                        <a:rPr lang="nl-NL" dirty="0">
                          <a:latin typeface="Tahoma" panose="020B0604030504040204" pitchFamily="34" charset="0"/>
                          <a:ea typeface="Tahoma" panose="020B0604030504040204" pitchFamily="34" charset="0"/>
                          <a:cs typeface="Tahoma" panose="020B0604030504040204" pitchFamily="34" charset="0"/>
                        </a:rPr>
                        <a:t>Programmatuur</a:t>
                      </a:r>
                    </a:p>
                  </a:txBody>
                  <a:tcPr/>
                </a:tc>
                <a:extLst>
                  <a:ext uri="{0D108BD9-81ED-4DB2-BD59-A6C34878D82A}">
                    <a16:rowId xmlns:a16="http://schemas.microsoft.com/office/drawing/2014/main" val="1155606849"/>
                  </a:ext>
                </a:extLst>
              </a:tr>
            </a:tbl>
          </a:graphicData>
        </a:graphic>
      </p:graphicFrame>
    </p:spTree>
    <p:extLst>
      <p:ext uri="{BB962C8B-B14F-4D97-AF65-F5344CB8AC3E}">
        <p14:creationId xmlns:p14="http://schemas.microsoft.com/office/powerpoint/2010/main" val="160432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12138627" cy="43923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Mogelijk nog relevant: eindrapportage en aanbevelingen stuurgroep/programmaraad</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523F7039-4727-4382-9295-207E26247AA7}"/>
              </a:ext>
            </a:extLst>
          </p:cNvPr>
          <p:cNvPicPr>
            <a:picLocks noChangeAspect="1"/>
          </p:cNvPicPr>
          <p:nvPr/>
        </p:nvPicPr>
        <p:blipFill>
          <a:blip r:embed="rId3"/>
          <a:stretch>
            <a:fillRect/>
          </a:stretch>
        </p:blipFill>
        <p:spPr>
          <a:xfrm>
            <a:off x="688244" y="1006016"/>
            <a:ext cx="6857500" cy="4845967"/>
          </a:xfrm>
          <a:prstGeom prst="rect">
            <a:avLst/>
          </a:prstGeom>
          <a:ln>
            <a:solidFill>
              <a:schemeClr val="tx1"/>
            </a:solidFill>
          </a:ln>
        </p:spPr>
      </p:pic>
      <p:pic>
        <p:nvPicPr>
          <p:cNvPr id="6" name="Afbeelding 5">
            <a:extLst>
              <a:ext uri="{FF2B5EF4-FFF2-40B4-BE49-F238E27FC236}">
                <a16:creationId xmlns:a16="http://schemas.microsoft.com/office/drawing/2014/main" id="{AF55844F-4196-4B18-81F8-995028122AB9}"/>
              </a:ext>
            </a:extLst>
          </p:cNvPr>
          <p:cNvPicPr>
            <a:picLocks noChangeAspect="1"/>
          </p:cNvPicPr>
          <p:nvPr/>
        </p:nvPicPr>
        <p:blipFill>
          <a:blip r:embed="rId4"/>
          <a:stretch>
            <a:fillRect/>
          </a:stretch>
        </p:blipFill>
        <p:spPr>
          <a:xfrm>
            <a:off x="4719522" y="1743212"/>
            <a:ext cx="6857500" cy="4845967"/>
          </a:xfrm>
          <a:prstGeom prst="rect">
            <a:avLst/>
          </a:prstGeom>
          <a:ln>
            <a:solidFill>
              <a:schemeClr val="tx1"/>
            </a:solidFill>
          </a:ln>
        </p:spPr>
      </p:pic>
    </p:spTree>
    <p:extLst>
      <p:ext uri="{BB962C8B-B14F-4D97-AF65-F5344CB8AC3E}">
        <p14:creationId xmlns:p14="http://schemas.microsoft.com/office/powerpoint/2010/main" val="297362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dirty="0">
                <a:solidFill>
                  <a:prstClr val="black"/>
                </a:solidFill>
              </a:rPr>
              <a:t>Wat is de Handreiking op hoofdlijnen? </a:t>
            </a:r>
          </a:p>
          <a:p>
            <a:pPr marL="457200" indent="-457200">
              <a:lnSpc>
                <a:spcPct val="200000"/>
              </a:lnSpc>
              <a:buFont typeface="+mj-lt"/>
              <a:buAutoNum type="alphaUcPeriod"/>
              <a:defRPr/>
            </a:pPr>
            <a:r>
              <a:rPr lang="nl-NL" b="1" dirty="0">
                <a:solidFill>
                  <a:prstClr val="black"/>
                </a:solidFill>
              </a:rPr>
              <a:t>Aandachtspunten/onderzoeksdoelen bij Van Plan tot Publicatie</a:t>
            </a:r>
          </a:p>
          <a:p>
            <a:pPr marL="457200" indent="-457200">
              <a:lnSpc>
                <a:spcPct val="200000"/>
              </a:lnSpc>
              <a:buFont typeface="+mj-lt"/>
              <a:buAutoNum type="alphaUcPeriod"/>
              <a:defRPr/>
            </a:pPr>
            <a:r>
              <a:rPr lang="nl-NL" dirty="0">
                <a:solidFill>
                  <a:prstClr val="black"/>
                </a:solidFill>
              </a:rPr>
              <a:t>Aandachtspunten/onderzoeksdoelen bij toepasbare regels</a:t>
            </a:r>
          </a:p>
          <a:p>
            <a:pPr marL="457200" indent="-457200">
              <a:lnSpc>
                <a:spcPct val="200000"/>
              </a:lnSpc>
              <a:buFont typeface="+mj-lt"/>
              <a:buAutoNum type="alphaUcPeriod"/>
              <a:defRPr/>
            </a:pPr>
            <a:r>
              <a:rPr lang="nl-NL" dirty="0">
                <a:solidFill>
                  <a:prstClr val="black"/>
                </a:solidFill>
              </a:rPr>
              <a:t>Aandachtspunten/onderzoeksdoelen bij VTH</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31450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20947" y="-41030"/>
            <a:ext cx="1201763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B2 - Volledigheid: “begin bij je uitgewerkte proces”</a:t>
            </a:r>
          </a:p>
        </p:txBody>
      </p:sp>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GEMMA Online Bedrijfsproces ‘Voorbereiden wijziging omgevingsplan’</a:t>
            </a:r>
          </a:p>
        </p:txBody>
      </p:sp>
      <p:pic>
        <p:nvPicPr>
          <p:cNvPr id="2" name="Afbeelding 1">
            <a:extLst>
              <a:ext uri="{FF2B5EF4-FFF2-40B4-BE49-F238E27FC236}">
                <a16:creationId xmlns:a16="http://schemas.microsoft.com/office/drawing/2014/main" id="{3ADF1FE7-C1C4-42D2-B510-D547D793DB2F}"/>
              </a:ext>
            </a:extLst>
          </p:cNvPr>
          <p:cNvPicPr>
            <a:picLocks noChangeAspect="1"/>
          </p:cNvPicPr>
          <p:nvPr/>
        </p:nvPicPr>
        <p:blipFill>
          <a:blip r:embed="rId2"/>
          <a:stretch>
            <a:fillRect/>
          </a:stretch>
        </p:blipFill>
        <p:spPr>
          <a:xfrm>
            <a:off x="0" y="614188"/>
            <a:ext cx="12192000" cy="6047454"/>
          </a:xfrm>
          <a:prstGeom prst="rect">
            <a:avLst/>
          </a:prstGeom>
        </p:spPr>
      </p:pic>
    </p:spTree>
    <p:extLst>
      <p:ext uri="{BB962C8B-B14F-4D97-AF65-F5344CB8AC3E}">
        <p14:creationId xmlns:p14="http://schemas.microsoft.com/office/powerpoint/2010/main" val="41365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11657364"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B3 – Authenticiteit, besluiten en ‘tijdreizen’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7E5852E-D07F-4BDC-9E15-7D90B4F09A9E}"/>
              </a:ext>
            </a:extLst>
          </p:cNvPr>
          <p:cNvPicPr>
            <a:picLocks noChangeAspect="1"/>
          </p:cNvPicPr>
          <p:nvPr/>
        </p:nvPicPr>
        <p:blipFill>
          <a:blip r:embed="rId3"/>
          <a:stretch>
            <a:fillRect/>
          </a:stretch>
        </p:blipFill>
        <p:spPr>
          <a:xfrm>
            <a:off x="3069772" y="654162"/>
            <a:ext cx="5627811" cy="5949838"/>
          </a:xfrm>
          <a:prstGeom prst="rect">
            <a:avLst/>
          </a:prstGeom>
          <a:ln>
            <a:solidFill>
              <a:schemeClr val="tx1"/>
            </a:solidFill>
          </a:ln>
        </p:spPr>
      </p:pic>
    </p:spTree>
    <p:extLst>
      <p:ext uri="{BB962C8B-B14F-4D97-AF65-F5344CB8AC3E}">
        <p14:creationId xmlns:p14="http://schemas.microsoft.com/office/powerpoint/2010/main" val="20713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4390"/>
            <a:ext cx="11657364" cy="439236"/>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B3 – Authenticiteit, besluiten en ‘tijdreizen’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CCBBE3CB-D84D-4C26-AC8F-DD3BA6EE0706}"/>
              </a:ext>
            </a:extLst>
          </p:cNvPr>
          <p:cNvPicPr>
            <a:picLocks noChangeAspect="1"/>
          </p:cNvPicPr>
          <p:nvPr/>
        </p:nvPicPr>
        <p:blipFill>
          <a:blip r:embed="rId3"/>
          <a:stretch>
            <a:fillRect/>
          </a:stretch>
        </p:blipFill>
        <p:spPr>
          <a:xfrm>
            <a:off x="4050022" y="736777"/>
            <a:ext cx="4091955" cy="5955945"/>
          </a:xfrm>
          <a:prstGeom prst="rect">
            <a:avLst/>
          </a:prstGeom>
          <a:ln>
            <a:solidFill>
              <a:schemeClr val="tx1"/>
            </a:solidFill>
          </a:ln>
        </p:spPr>
      </p:pic>
      <p:sp>
        <p:nvSpPr>
          <p:cNvPr id="7" name="Rechthoek 6">
            <a:extLst>
              <a:ext uri="{FF2B5EF4-FFF2-40B4-BE49-F238E27FC236}">
                <a16:creationId xmlns:a16="http://schemas.microsoft.com/office/drawing/2014/main" id="{936441AB-CB93-466C-9252-160B27FE2A9E}"/>
              </a:ext>
            </a:extLst>
          </p:cNvPr>
          <p:cNvSpPr/>
          <p:nvPr/>
        </p:nvSpPr>
        <p:spPr>
          <a:xfrm>
            <a:off x="-1" y="6632698"/>
            <a:ext cx="3557239" cy="212174"/>
          </a:xfrm>
          <a:prstGeom prst="rect">
            <a:avLst/>
          </a:prstGeom>
        </p:spPr>
        <p:txBody>
          <a:bodyPr wrap="square">
            <a:spAutoFit/>
          </a:bodyPr>
          <a:lstStyle/>
          <a:p>
            <a:pPr marL="6985" indent="-6985">
              <a:lnSpc>
                <a:spcPct val="107000"/>
              </a:lnSpc>
              <a:spcAft>
                <a:spcPts val="800"/>
              </a:spcAft>
            </a:pP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Bron: Deelsite Ketenprocessen UIVO-I op Aan de slag, bijlage 6</a:t>
            </a:r>
            <a:endParaRPr lang="nl-NL" sz="8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1952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3" y="494330"/>
            <a:ext cx="9571889" cy="43923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B2 – Volledigheid,</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interactie met</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landelijke</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voorzieningen</a:t>
            </a:r>
          </a:p>
        </p:txBody>
      </p:sp>
      <p:pic>
        <p:nvPicPr>
          <p:cNvPr id="2049" name="Picture 611">
            <a:extLst>
              <a:ext uri="{FF2B5EF4-FFF2-40B4-BE49-F238E27FC236}">
                <a16:creationId xmlns:a16="http://schemas.microsoft.com/office/drawing/2014/main" id="{12CBDEB8-1735-4C76-A4EE-5F9B48D54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00" y="3714750"/>
            <a:ext cx="66675" cy="127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B93236D5-9D02-46FC-BF66-AB38504280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16854" y="44391"/>
            <a:ext cx="5876516" cy="6820674"/>
          </a:xfrm>
          <a:prstGeom prst="rect">
            <a:avLst/>
          </a:prstGeom>
          <a:noFill/>
        </p:spPr>
      </p:pic>
      <p:sp>
        <p:nvSpPr>
          <p:cNvPr id="3" name="Rechthoek 2">
            <a:extLst>
              <a:ext uri="{FF2B5EF4-FFF2-40B4-BE49-F238E27FC236}">
                <a16:creationId xmlns:a16="http://schemas.microsoft.com/office/drawing/2014/main" id="{FA1E1D87-1179-43E4-84C1-D5C6BE14EDC4}"/>
              </a:ext>
            </a:extLst>
          </p:cNvPr>
          <p:cNvSpPr/>
          <p:nvPr/>
        </p:nvSpPr>
        <p:spPr>
          <a:xfrm>
            <a:off x="0" y="6521188"/>
            <a:ext cx="2399416" cy="343877"/>
          </a:xfrm>
          <a:prstGeom prst="rect">
            <a:avLst/>
          </a:prstGeom>
        </p:spPr>
        <p:txBody>
          <a:bodyPr wrap="square">
            <a:spAutoFit/>
          </a:bodyPr>
          <a:lstStyle/>
          <a:p>
            <a:pPr marL="6985" indent="-6985">
              <a:lnSpc>
                <a:spcPct val="107000"/>
              </a:lnSpc>
              <a:spcAft>
                <a:spcPts val="800"/>
              </a:spcAft>
            </a:pP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Bron: Provero presentatie 29 mei 2018 Bas Hoondert Han Wammes VNG Realisatie </a:t>
            </a:r>
            <a:endParaRPr lang="nl-NL" sz="8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hthoek 1">
            <a:extLst>
              <a:ext uri="{FF2B5EF4-FFF2-40B4-BE49-F238E27FC236}">
                <a16:creationId xmlns:a16="http://schemas.microsoft.com/office/drawing/2014/main" id="{43CDA397-4E9E-46C4-9B63-F039F0F92CD3}"/>
              </a:ext>
            </a:extLst>
          </p:cNvPr>
          <p:cNvSpPr/>
          <p:nvPr/>
        </p:nvSpPr>
        <p:spPr>
          <a:xfrm>
            <a:off x="3694923" y="2864497"/>
            <a:ext cx="5393094" cy="95859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619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dirty="0">
                <a:solidFill>
                  <a:prstClr val="black"/>
                </a:solidFill>
              </a:rPr>
              <a:t>Wat is de Handreiking op hoofdlijnen? </a:t>
            </a:r>
          </a:p>
          <a:p>
            <a:pPr marL="457200" indent="-457200">
              <a:lnSpc>
                <a:spcPct val="200000"/>
              </a:lnSpc>
              <a:buFont typeface="+mj-lt"/>
              <a:buAutoNum type="alphaUcPeriod"/>
              <a:defRPr/>
            </a:pPr>
            <a:r>
              <a:rPr lang="nl-NL" dirty="0">
                <a:solidFill>
                  <a:prstClr val="black"/>
                </a:solidFill>
              </a:rPr>
              <a:t>Aandachtspunten/onderzoeksdoelen bij Van Plan tot Publicatie</a:t>
            </a:r>
          </a:p>
          <a:p>
            <a:pPr marL="457200" indent="-457200">
              <a:lnSpc>
                <a:spcPct val="200000"/>
              </a:lnSpc>
              <a:buFont typeface="+mj-lt"/>
              <a:buAutoNum type="alphaUcPeriod"/>
              <a:defRPr/>
            </a:pPr>
            <a:r>
              <a:rPr lang="nl-NL" b="1" dirty="0">
                <a:solidFill>
                  <a:prstClr val="black"/>
                </a:solidFill>
              </a:rPr>
              <a:t>Aandachtspunten/onderzoeksdoelen bij toepasbare regels</a:t>
            </a:r>
          </a:p>
          <a:p>
            <a:pPr marL="457200" indent="-457200">
              <a:lnSpc>
                <a:spcPct val="200000"/>
              </a:lnSpc>
              <a:buFont typeface="+mj-lt"/>
              <a:buAutoNum type="alphaUcPeriod"/>
              <a:defRPr/>
            </a:pPr>
            <a:r>
              <a:rPr lang="nl-NL" dirty="0">
                <a:solidFill>
                  <a:prstClr val="black"/>
                </a:solidFill>
              </a:rPr>
              <a:t>Aandachtspunten/onderzoeksdoelen bij VTH</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03321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Zaakgericht: proces en informatieobjecten van ‘toepasbare regels’?</a:t>
            </a:r>
          </a:p>
        </p:txBody>
      </p:sp>
      <p:pic>
        <p:nvPicPr>
          <p:cNvPr id="4" name="Afbeelding 3">
            <a:extLst>
              <a:ext uri="{FF2B5EF4-FFF2-40B4-BE49-F238E27FC236}">
                <a16:creationId xmlns:a16="http://schemas.microsoft.com/office/drawing/2014/main" id="{6FD19828-B06D-4E1D-95B5-CE7D24D9935E}"/>
              </a:ext>
            </a:extLst>
          </p:cNvPr>
          <p:cNvPicPr>
            <a:picLocks noChangeAspect="1"/>
          </p:cNvPicPr>
          <p:nvPr/>
        </p:nvPicPr>
        <p:blipFill>
          <a:blip r:embed="rId2"/>
          <a:stretch>
            <a:fillRect/>
          </a:stretch>
        </p:blipFill>
        <p:spPr>
          <a:xfrm>
            <a:off x="2897703" y="591418"/>
            <a:ext cx="6396593" cy="6266581"/>
          </a:xfrm>
          <a:prstGeom prst="rect">
            <a:avLst/>
          </a:prstGeom>
        </p:spPr>
      </p:pic>
      <p:sp>
        <p:nvSpPr>
          <p:cNvPr id="6" name="Rechthoek 5">
            <a:extLst>
              <a:ext uri="{FF2B5EF4-FFF2-40B4-BE49-F238E27FC236}">
                <a16:creationId xmlns:a16="http://schemas.microsoft.com/office/drawing/2014/main" id="{5617D6E0-EE8E-4DB6-96B7-7416F03E05B6}"/>
              </a:ext>
            </a:extLst>
          </p:cNvPr>
          <p:cNvSpPr/>
          <p:nvPr/>
        </p:nvSpPr>
        <p:spPr>
          <a:xfrm>
            <a:off x="-1" y="6521188"/>
            <a:ext cx="2809875" cy="343877"/>
          </a:xfrm>
          <a:prstGeom prst="rect">
            <a:avLst/>
          </a:prstGeom>
        </p:spPr>
        <p:txBody>
          <a:bodyPr wrap="square">
            <a:spAutoFit/>
          </a:bodyPr>
          <a:lstStyle/>
          <a:p>
            <a:pPr marL="6985" indent="-6985">
              <a:lnSpc>
                <a:spcPct val="107000"/>
              </a:lnSpc>
              <a:spcAft>
                <a:spcPts val="800"/>
              </a:spcAft>
            </a:pP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Bron: GEMMA thema Omgevingswet</a:t>
            </a:r>
            <a:b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nl-NL" sz="800" dirty="0">
                <a:solidFill>
                  <a:srgbClr val="000000"/>
                </a:solidFill>
                <a:latin typeface="Tahoma" panose="020B0604030504040204" pitchFamily="34" charset="0"/>
                <a:ea typeface="Tahoma" panose="020B0604030504040204" pitchFamily="34" charset="0"/>
                <a:cs typeface="Tahoma" panose="020B0604030504040204" pitchFamily="34" charset="0"/>
              </a:rPr>
              <a:t>Deelproces ‘Bekendmaken wijziging omgevingsplan’</a:t>
            </a:r>
          </a:p>
        </p:txBody>
      </p:sp>
    </p:spTree>
    <p:extLst>
      <p:ext uri="{BB962C8B-B14F-4D97-AF65-F5344CB8AC3E}">
        <p14:creationId xmlns:p14="http://schemas.microsoft.com/office/powerpoint/2010/main" val="421855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B5 – Waardering en selectie: wat te doen met toepasbare regels?</a:t>
            </a:r>
          </a:p>
        </p:txBody>
      </p:sp>
      <p:pic>
        <p:nvPicPr>
          <p:cNvPr id="2" name="Afbeelding 1">
            <a:extLst>
              <a:ext uri="{FF2B5EF4-FFF2-40B4-BE49-F238E27FC236}">
                <a16:creationId xmlns:a16="http://schemas.microsoft.com/office/drawing/2014/main" id="{D6A0DAF6-FDCB-4F1E-8A9C-95F8FF79D710}"/>
              </a:ext>
            </a:extLst>
          </p:cNvPr>
          <p:cNvPicPr>
            <a:picLocks noChangeAspect="1"/>
          </p:cNvPicPr>
          <p:nvPr/>
        </p:nvPicPr>
        <p:blipFill>
          <a:blip r:embed="rId2"/>
          <a:stretch>
            <a:fillRect/>
          </a:stretch>
        </p:blipFill>
        <p:spPr>
          <a:xfrm>
            <a:off x="1799771" y="702823"/>
            <a:ext cx="7033531" cy="5792320"/>
          </a:xfrm>
          <a:prstGeom prst="rect">
            <a:avLst/>
          </a:prstGeom>
          <a:ln>
            <a:solidFill>
              <a:schemeClr val="tx1"/>
            </a:solidFill>
          </a:ln>
        </p:spPr>
      </p:pic>
    </p:spTree>
    <p:extLst>
      <p:ext uri="{BB962C8B-B14F-4D97-AF65-F5344CB8AC3E}">
        <p14:creationId xmlns:p14="http://schemas.microsoft.com/office/powerpoint/2010/main" val="291703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20704"/>
            <a:ext cx="12192000" cy="48819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Kennisplatform Informatiehuishouding: voorlichtingsbestanden en praktijkvoorbeelden</a:t>
            </a:r>
          </a:p>
        </p:txBody>
      </p:sp>
      <p:pic>
        <p:nvPicPr>
          <p:cNvPr id="4" name="Afbeelding 3">
            <a:extLst>
              <a:ext uri="{FF2B5EF4-FFF2-40B4-BE49-F238E27FC236}">
                <a16:creationId xmlns:a16="http://schemas.microsoft.com/office/drawing/2014/main" id="{2F5497EA-CC89-49D0-998D-A01E31CBA564}"/>
              </a:ext>
            </a:extLst>
          </p:cNvPr>
          <p:cNvPicPr>
            <a:picLocks noChangeAspect="1"/>
          </p:cNvPicPr>
          <p:nvPr/>
        </p:nvPicPr>
        <p:blipFill>
          <a:blip r:embed="rId2"/>
          <a:stretch>
            <a:fillRect/>
          </a:stretch>
        </p:blipFill>
        <p:spPr>
          <a:xfrm>
            <a:off x="2171765" y="624803"/>
            <a:ext cx="8368416" cy="6235290"/>
          </a:xfrm>
          <a:prstGeom prst="rect">
            <a:avLst/>
          </a:prstGeom>
        </p:spPr>
      </p:pic>
    </p:spTree>
    <p:extLst>
      <p:ext uri="{BB962C8B-B14F-4D97-AF65-F5344CB8AC3E}">
        <p14:creationId xmlns:p14="http://schemas.microsoft.com/office/powerpoint/2010/main" val="280749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491A87E-BE1A-4946-A52A-E93745FF68D4}"/>
              </a:ext>
            </a:extLst>
          </p:cNvPr>
          <p:cNvPicPr>
            <a:picLocks noChangeAspect="1"/>
          </p:cNvPicPr>
          <p:nvPr/>
        </p:nvPicPr>
        <p:blipFill>
          <a:blip r:embed="rId2"/>
          <a:stretch>
            <a:fillRect/>
          </a:stretch>
        </p:blipFill>
        <p:spPr>
          <a:xfrm>
            <a:off x="578580" y="425440"/>
            <a:ext cx="11034840" cy="6661473"/>
          </a:xfrm>
          <a:prstGeom prst="rect">
            <a:avLst/>
          </a:prstGeom>
        </p:spPr>
      </p:pic>
      <p:sp>
        <p:nvSpPr>
          <p:cNvPr id="63490" name="Titel 1">
            <a:extLst>
              <a:ext uri="{FF2B5EF4-FFF2-40B4-BE49-F238E27FC236}">
                <a16:creationId xmlns:a16="http://schemas.microsoft.com/office/drawing/2014/main" id="{A4AD634B-C6C9-4BC8-95F0-ED12D7F870B1}"/>
              </a:ext>
            </a:extLst>
          </p:cNvPr>
          <p:cNvSpPr>
            <a:spLocks noGrp="1"/>
          </p:cNvSpPr>
          <p:nvPr>
            <p:ph type="title"/>
          </p:nvPr>
        </p:nvSpPr>
        <p:spPr>
          <a:xfrm>
            <a:off x="147510" y="136524"/>
            <a:ext cx="11034840" cy="446033"/>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B9 – Programmatuur: requirements voor toepasbare regels en STTR</a:t>
            </a:r>
          </a:p>
        </p:txBody>
      </p:sp>
    </p:spTree>
    <p:extLst>
      <p:ext uri="{BB962C8B-B14F-4D97-AF65-F5344CB8AC3E}">
        <p14:creationId xmlns:p14="http://schemas.microsoft.com/office/powerpoint/2010/main" val="428396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dirty="0">
                <a:solidFill>
                  <a:prstClr val="black"/>
                </a:solidFill>
              </a:rPr>
              <a:t>Wat is de Handreiking op hoofdlijnen? </a:t>
            </a:r>
          </a:p>
          <a:p>
            <a:pPr marL="457200" indent="-457200">
              <a:lnSpc>
                <a:spcPct val="200000"/>
              </a:lnSpc>
              <a:buFont typeface="+mj-lt"/>
              <a:buAutoNum type="alphaUcPeriod"/>
              <a:defRPr/>
            </a:pPr>
            <a:r>
              <a:rPr lang="nl-NL" dirty="0">
                <a:solidFill>
                  <a:prstClr val="black"/>
                </a:solidFill>
              </a:rPr>
              <a:t>Aandachtspunten/onderzoeksdoelen bij Van Plan tot Publicatie</a:t>
            </a:r>
          </a:p>
          <a:p>
            <a:pPr marL="457200" indent="-457200">
              <a:lnSpc>
                <a:spcPct val="200000"/>
              </a:lnSpc>
              <a:buFont typeface="+mj-lt"/>
              <a:buAutoNum type="alphaUcPeriod"/>
              <a:defRPr/>
            </a:pPr>
            <a:r>
              <a:rPr lang="nl-NL" dirty="0">
                <a:solidFill>
                  <a:prstClr val="black"/>
                </a:solidFill>
              </a:rPr>
              <a:t>Aandachtspunten/onderzoeksdoelen bij toepasbare regels</a:t>
            </a:r>
          </a:p>
          <a:p>
            <a:pPr marL="457200" indent="-457200">
              <a:lnSpc>
                <a:spcPct val="200000"/>
              </a:lnSpc>
              <a:buFont typeface="+mj-lt"/>
              <a:buAutoNum type="alphaUcPeriod"/>
              <a:defRPr/>
            </a:pPr>
            <a:r>
              <a:rPr lang="nl-NL" b="1" dirty="0">
                <a:solidFill>
                  <a:prstClr val="black"/>
                </a:solidFill>
              </a:rPr>
              <a:t>Aandachtspunten/onderzoeksdoelen bij VTH</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48003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88764"/>
            <a:ext cx="12062028" cy="1071101"/>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Start weer bij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het proces</a:t>
            </a:r>
          </a:p>
        </p:txBody>
      </p:sp>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i="1" dirty="0"/>
              <a:t>Werkende processen</a:t>
            </a:r>
            <a:r>
              <a:rPr lang="nl-NL" sz="800" dirty="0"/>
              <a:t>, vergunningaanvraag</a:t>
            </a:r>
          </a:p>
        </p:txBody>
      </p:sp>
      <p:pic>
        <p:nvPicPr>
          <p:cNvPr id="5" name="Afbeelding 4">
            <a:extLst>
              <a:ext uri="{FF2B5EF4-FFF2-40B4-BE49-F238E27FC236}">
                <a16:creationId xmlns:a16="http://schemas.microsoft.com/office/drawing/2014/main" id="{81782BA3-7F45-4E2F-9BBA-50FF7B632E1A}"/>
              </a:ext>
            </a:extLst>
          </p:cNvPr>
          <p:cNvPicPr>
            <a:picLocks noChangeAspect="1"/>
          </p:cNvPicPr>
          <p:nvPr/>
        </p:nvPicPr>
        <p:blipFill>
          <a:blip r:embed="rId2"/>
          <a:stretch>
            <a:fillRect/>
          </a:stretch>
        </p:blipFill>
        <p:spPr>
          <a:xfrm>
            <a:off x="2930525" y="0"/>
            <a:ext cx="9124950" cy="6858000"/>
          </a:xfrm>
          <a:prstGeom prst="rect">
            <a:avLst/>
          </a:prstGeom>
        </p:spPr>
      </p:pic>
    </p:spTree>
    <p:extLst>
      <p:ext uri="{BB962C8B-B14F-4D97-AF65-F5344CB8AC3E}">
        <p14:creationId xmlns:p14="http://schemas.microsoft.com/office/powerpoint/2010/main" val="237591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ED3A01BC-979C-4130-B77A-8C7DF8E361F5}"/>
              </a:ext>
            </a:extLst>
          </p:cNvPr>
          <p:cNvSpPr>
            <a:spLocks noGrp="1"/>
          </p:cNvSpPr>
          <p:nvPr>
            <p:ph type="title"/>
          </p:nvPr>
        </p:nvSpPr>
        <p:spPr>
          <a:xfrm>
            <a:off x="53267" y="51449"/>
            <a:ext cx="11688789" cy="423194"/>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En wordt dus ook verantwoordelijk?</a:t>
            </a:r>
          </a:p>
        </p:txBody>
      </p:sp>
      <p:pic>
        <p:nvPicPr>
          <p:cNvPr id="5" name="Afbeelding 4">
            <a:extLst>
              <a:ext uri="{FF2B5EF4-FFF2-40B4-BE49-F238E27FC236}">
                <a16:creationId xmlns:a16="http://schemas.microsoft.com/office/drawing/2014/main" id="{108070FA-3C93-444D-997C-D98AD4ACB8DA}"/>
              </a:ext>
            </a:extLst>
          </p:cNvPr>
          <p:cNvPicPr>
            <a:picLocks noChangeAspect="1"/>
          </p:cNvPicPr>
          <p:nvPr/>
        </p:nvPicPr>
        <p:blipFill>
          <a:blip r:embed="rId2"/>
          <a:stretch>
            <a:fillRect/>
          </a:stretch>
        </p:blipFill>
        <p:spPr>
          <a:xfrm>
            <a:off x="1430436" y="902850"/>
            <a:ext cx="9522122" cy="4953940"/>
          </a:xfrm>
          <a:prstGeom prst="rect">
            <a:avLst/>
          </a:prstGeom>
        </p:spPr>
      </p:pic>
    </p:spTree>
    <p:extLst>
      <p:ext uri="{BB962C8B-B14F-4D97-AF65-F5344CB8AC3E}">
        <p14:creationId xmlns:p14="http://schemas.microsoft.com/office/powerpoint/2010/main" val="205324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Gevolgen van samenloop en magneetactiviteiten</a:t>
            </a:r>
          </a:p>
        </p:txBody>
      </p:sp>
      <p:pic>
        <p:nvPicPr>
          <p:cNvPr id="4" name="Afbeelding 3" descr="Afbeelding met tekst&#10;&#10;Automatisch gegenereerde beschrijving">
            <a:extLst>
              <a:ext uri="{FF2B5EF4-FFF2-40B4-BE49-F238E27FC236}">
                <a16:creationId xmlns:a16="http://schemas.microsoft.com/office/drawing/2014/main" id="{5732F2FA-75D8-4B87-B820-C09DC167D89E}"/>
              </a:ext>
            </a:extLst>
          </p:cNvPr>
          <p:cNvPicPr>
            <a:picLocks noChangeAspect="1"/>
          </p:cNvPicPr>
          <p:nvPr/>
        </p:nvPicPr>
        <p:blipFill>
          <a:blip r:embed="rId2"/>
          <a:stretch>
            <a:fillRect/>
          </a:stretch>
        </p:blipFill>
        <p:spPr>
          <a:xfrm>
            <a:off x="457199" y="699862"/>
            <a:ext cx="7796431" cy="5975257"/>
          </a:xfrm>
          <a:prstGeom prst="rect">
            <a:avLst/>
          </a:prstGeom>
        </p:spPr>
      </p:pic>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rot="20529654">
            <a:off x="7821385" y="3536489"/>
            <a:ext cx="3734041" cy="1757100"/>
          </a:xfrm>
        </p:spPr>
        <p:txBody>
          <a:bodyPr/>
          <a:lstStyle/>
          <a:p>
            <a:pPr marL="0" indent="0">
              <a:buNone/>
            </a:pPr>
            <a:r>
              <a:rPr lang="nl-NL" altLang="nl-NL" sz="2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rPr>
              <a:t>Afspraken nodig over toegankelijkheid informatie voor medeoverheden?</a:t>
            </a:r>
          </a:p>
          <a:p>
            <a:pPr marL="0" indent="0">
              <a:buNone/>
            </a:pPr>
            <a:endParaRPr lang="nl-NL" altLang="nl-NL" sz="2400" i="1"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883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B4 – Metagegevens: toepassing I-ZTC en PDC</a:t>
            </a:r>
          </a:p>
        </p:txBody>
      </p:sp>
      <p:pic>
        <p:nvPicPr>
          <p:cNvPr id="2" name="Afbeelding 1">
            <a:extLst>
              <a:ext uri="{FF2B5EF4-FFF2-40B4-BE49-F238E27FC236}">
                <a16:creationId xmlns:a16="http://schemas.microsoft.com/office/drawing/2014/main" id="{231B6662-A973-4F91-8F7C-C67BB3A1277B}"/>
              </a:ext>
            </a:extLst>
          </p:cNvPr>
          <p:cNvPicPr>
            <a:picLocks noChangeAspect="1"/>
          </p:cNvPicPr>
          <p:nvPr/>
        </p:nvPicPr>
        <p:blipFill>
          <a:blip r:embed="rId2"/>
          <a:stretch>
            <a:fillRect/>
          </a:stretch>
        </p:blipFill>
        <p:spPr>
          <a:xfrm>
            <a:off x="904875" y="857250"/>
            <a:ext cx="10382250" cy="5676900"/>
          </a:xfrm>
          <a:prstGeom prst="rect">
            <a:avLst/>
          </a:prstGeom>
          <a:ln>
            <a:solidFill>
              <a:schemeClr val="tx1"/>
            </a:solidFill>
          </a:ln>
        </p:spPr>
      </p:pic>
    </p:spTree>
    <p:extLst>
      <p:ext uri="{BB962C8B-B14F-4D97-AF65-F5344CB8AC3E}">
        <p14:creationId xmlns:p14="http://schemas.microsoft.com/office/powerpoint/2010/main" val="185889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A771620-395B-41EE-8516-A811BF492279}"/>
              </a:ext>
            </a:extLst>
          </p:cNvPr>
          <p:cNvSpPr>
            <a:spLocks noGrp="1"/>
          </p:cNvSpPr>
          <p:nvPr>
            <p:ph type="title"/>
          </p:nvPr>
        </p:nvSpPr>
        <p:spPr>
          <a:xfrm>
            <a:off x="102482" y="50760"/>
            <a:ext cx="11784717" cy="471320"/>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B4 – Metagegevens en wat doen we met STAM-berichten?</a:t>
            </a:r>
          </a:p>
        </p:txBody>
      </p:sp>
      <p:pic>
        <p:nvPicPr>
          <p:cNvPr id="59395" name="Tijdelijke aanduiding voor inhoud 7">
            <a:extLst>
              <a:ext uri="{FF2B5EF4-FFF2-40B4-BE49-F238E27FC236}">
                <a16:creationId xmlns:a16="http://schemas.microsoft.com/office/drawing/2014/main" id="{1C07C1AA-FB81-4F81-BAB5-1A799DDDEA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18" y="1114067"/>
            <a:ext cx="9334364" cy="450332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B4 – Metagegevens: Samenwerkvoorziening en -functionaliteit</a:t>
            </a:r>
          </a:p>
        </p:txBody>
      </p:sp>
      <p:pic>
        <p:nvPicPr>
          <p:cNvPr id="5" name="Afbeelding 4" descr="Afbeelding met tekst&#10;&#10;Automatisch gegenereerde beschrijving">
            <a:extLst>
              <a:ext uri="{FF2B5EF4-FFF2-40B4-BE49-F238E27FC236}">
                <a16:creationId xmlns:a16="http://schemas.microsoft.com/office/drawing/2014/main" id="{DE51DA32-4486-48F4-90D3-E36179299FBD}"/>
              </a:ext>
            </a:extLst>
          </p:cNvPr>
          <p:cNvPicPr>
            <a:picLocks noChangeAspect="1"/>
          </p:cNvPicPr>
          <p:nvPr/>
        </p:nvPicPr>
        <p:blipFill>
          <a:blip r:embed="rId2"/>
          <a:stretch>
            <a:fillRect/>
          </a:stretch>
        </p:blipFill>
        <p:spPr>
          <a:xfrm>
            <a:off x="1798982" y="535447"/>
            <a:ext cx="8808397" cy="6222616"/>
          </a:xfrm>
          <a:prstGeom prst="rect">
            <a:avLst/>
          </a:prstGeom>
        </p:spPr>
      </p:pic>
      <p:sp>
        <p:nvSpPr>
          <p:cNvPr id="6" name="Tijdelijke aanduiding voor inhoud 2">
            <a:extLst>
              <a:ext uri="{FF2B5EF4-FFF2-40B4-BE49-F238E27FC236}">
                <a16:creationId xmlns:a16="http://schemas.microsoft.com/office/drawing/2014/main" id="{5BCDE1DF-4C10-4564-98FD-EF345B11B3AE}"/>
              </a:ext>
            </a:extLst>
          </p:cNvPr>
          <p:cNvSpPr txBox="1">
            <a:spLocks/>
          </p:cNvSpPr>
          <p:nvPr/>
        </p:nvSpPr>
        <p:spPr bwMode="auto">
          <a:xfrm>
            <a:off x="2105933" y="2546384"/>
            <a:ext cx="8808397" cy="4207613"/>
          </a:xfrm>
          <a:prstGeom prst="rect">
            <a:avLst/>
          </a:prstGeom>
          <a:solidFill>
            <a:schemeClr val="bg1"/>
          </a:solidFill>
          <a:ln>
            <a:noFill/>
          </a:ln>
        </p:spPr>
        <p:txBody>
          <a:bodyPr vert="horz" wrap="square" lIns="91440" tIns="45720" rIns="91440" bIns="45720" numCol="2"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b="1" dirty="0">
                <a:latin typeface="Arial" panose="020B0604020202020204" pitchFamily="34" charset="0"/>
                <a:cs typeface="Arial" panose="020B0604020202020204" pitchFamily="34" charset="0"/>
              </a:rPr>
              <a:t>Metadata samenwerking:</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samenwerkingId</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samenwerkVorm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status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aangemaaktDoorOIN</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aangemaaktDoorNaam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creatieDatum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kenmerkSysteem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nummerBinnenSyteem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contactpersoonEmailadres</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contactpersoonTelefoonnummer</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laatstAangepastDatum</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titel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beschrijving</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taal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br>
              <a:rPr lang="nl-NL" sz="1400" dirty="0">
                <a:latin typeface="Arial" panose="020B0604020202020204" pitchFamily="34" charset="0"/>
                <a:cs typeface="Arial" panose="020B0604020202020204" pitchFamily="34" charset="0"/>
              </a:rPr>
            </a:br>
            <a:r>
              <a:rPr lang="nl-NL" sz="1400" b="1" dirty="0">
                <a:latin typeface="Arial" panose="020B0604020202020204" pitchFamily="34" charset="0"/>
                <a:cs typeface="Arial" panose="020B0604020202020204" pitchFamily="34" charset="0"/>
              </a:rPr>
              <a:t>Metadata document:</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bestandsNaam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kenmerkSysteem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nummerBinnenSysteem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dossierNummer</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aangemaaktDoorNaam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creatieDatum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laatstAangepastDoorOIN</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laatstAangepastDoorNaam</a:t>
            </a:r>
            <a:r>
              <a:rPr lang="nl-NL" sz="1400" dirty="0">
                <a:latin typeface="Arial" panose="020B0604020202020204" pitchFamily="34" charset="0"/>
                <a:cs typeface="Arial" panose="020B0604020202020204" pitchFamily="34" charset="0"/>
              </a:rPr>
              <a:t> </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laatstAangepastDatum</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documentIdentificatie</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documentOmschrijving</a:t>
            </a:r>
            <a:br>
              <a:rPr lang="nl-NL" sz="1400" dirty="0">
                <a:latin typeface="Arial" panose="020B0604020202020204" pitchFamily="34" charset="0"/>
                <a:cs typeface="Arial" panose="020B0604020202020204" pitchFamily="34" charset="0"/>
              </a:rPr>
            </a:br>
            <a:r>
              <a:rPr lang="nl-NL" sz="1400" dirty="0" err="1">
                <a:latin typeface="Arial" panose="020B0604020202020204" pitchFamily="34" charset="0"/>
                <a:cs typeface="Arial" panose="020B0604020202020204" pitchFamily="34" charset="0"/>
              </a:rPr>
              <a:t>vertrouwelijkheidsAanduiding</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taal</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formaat</a:t>
            </a:r>
            <a:endParaRPr lang="nl-NL" altLang="nl-NL" sz="1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nl-NL" altLang="nl-NL" sz="1400" i="1" dirty="0">
              <a:solidFill>
                <a:srgbClr val="E11E2D"/>
              </a:solidFill>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pPr>
            <a:endParaRPr lang="nl-NL" altLang="nl-NL" sz="1400" i="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kstvak 6">
            <a:extLst>
              <a:ext uri="{FF2B5EF4-FFF2-40B4-BE49-F238E27FC236}">
                <a16:creationId xmlns:a16="http://schemas.microsoft.com/office/drawing/2014/main" id="{B3990E84-61E2-48B6-B71C-588F00402136}"/>
              </a:ext>
            </a:extLst>
          </p:cNvPr>
          <p:cNvSpPr txBox="1"/>
          <p:nvPr/>
        </p:nvSpPr>
        <p:spPr>
          <a:xfrm>
            <a:off x="-44390" y="6676008"/>
            <a:ext cx="12192000" cy="215444"/>
          </a:xfrm>
          <a:prstGeom prst="rect">
            <a:avLst/>
          </a:prstGeom>
          <a:noFill/>
        </p:spPr>
        <p:txBody>
          <a:bodyPr wrap="square" rtlCol="0">
            <a:spAutoFit/>
          </a:bodyPr>
          <a:lstStyle/>
          <a:p>
            <a:r>
              <a:rPr lang="nl-NL" sz="800" dirty="0"/>
              <a:t>Bron: Aan de Slag, nieuwsbrief ontwikkelfase P14</a:t>
            </a:r>
          </a:p>
        </p:txBody>
      </p:sp>
    </p:spTree>
    <p:extLst>
      <p:ext uri="{BB962C8B-B14F-4D97-AF65-F5344CB8AC3E}">
        <p14:creationId xmlns:p14="http://schemas.microsoft.com/office/powerpoint/2010/main" val="31870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 B4 – Metagegevens: Samenwerkvoorziening en -functionaliteit</a:t>
            </a:r>
          </a:p>
        </p:txBody>
      </p:sp>
      <p:pic>
        <p:nvPicPr>
          <p:cNvPr id="2" name="Afbeelding 1">
            <a:extLst>
              <a:ext uri="{FF2B5EF4-FFF2-40B4-BE49-F238E27FC236}">
                <a16:creationId xmlns:a16="http://schemas.microsoft.com/office/drawing/2014/main" id="{AC125BAF-0F98-4262-9ED6-F84579BEFE5D}"/>
              </a:ext>
            </a:extLst>
          </p:cNvPr>
          <p:cNvPicPr>
            <a:picLocks noChangeAspect="1"/>
          </p:cNvPicPr>
          <p:nvPr/>
        </p:nvPicPr>
        <p:blipFill>
          <a:blip r:embed="rId2"/>
          <a:stretch>
            <a:fillRect/>
          </a:stretch>
        </p:blipFill>
        <p:spPr>
          <a:xfrm>
            <a:off x="1257300" y="485016"/>
            <a:ext cx="4536229" cy="6372984"/>
          </a:xfrm>
          <a:prstGeom prst="rect">
            <a:avLst/>
          </a:prstGeom>
        </p:spPr>
      </p:pic>
      <p:pic>
        <p:nvPicPr>
          <p:cNvPr id="3" name="Afbeelding 2">
            <a:extLst>
              <a:ext uri="{FF2B5EF4-FFF2-40B4-BE49-F238E27FC236}">
                <a16:creationId xmlns:a16="http://schemas.microsoft.com/office/drawing/2014/main" id="{19170937-4C4D-4993-A2AE-39370AC8EB7A}"/>
              </a:ext>
            </a:extLst>
          </p:cNvPr>
          <p:cNvPicPr>
            <a:picLocks noChangeAspect="1"/>
          </p:cNvPicPr>
          <p:nvPr/>
        </p:nvPicPr>
        <p:blipFill>
          <a:blip r:embed="rId3"/>
          <a:stretch>
            <a:fillRect/>
          </a:stretch>
        </p:blipFill>
        <p:spPr>
          <a:xfrm>
            <a:off x="5742729" y="919456"/>
            <a:ext cx="4934984" cy="5930900"/>
          </a:xfrm>
          <a:prstGeom prst="rect">
            <a:avLst/>
          </a:prstGeom>
        </p:spPr>
      </p:pic>
    </p:spTree>
    <p:extLst>
      <p:ext uri="{BB962C8B-B14F-4D97-AF65-F5344CB8AC3E}">
        <p14:creationId xmlns:p14="http://schemas.microsoft.com/office/powerpoint/2010/main" val="246069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12127478"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Vraagstukken gerelateerd aan VTH: Wet kwaliteitsborging voor het bouwen</a:t>
            </a:r>
          </a:p>
        </p:txBody>
      </p:sp>
      <p:pic>
        <p:nvPicPr>
          <p:cNvPr id="5" name="Afbeelding 4" descr="Afbeelding met tafel&#10;&#10;Automatisch gegenereerde beschrijving">
            <a:extLst>
              <a:ext uri="{FF2B5EF4-FFF2-40B4-BE49-F238E27FC236}">
                <a16:creationId xmlns:a16="http://schemas.microsoft.com/office/drawing/2014/main" id="{A0F07C5C-62C4-4327-996C-C2B12353C45D}"/>
              </a:ext>
            </a:extLst>
          </p:cNvPr>
          <p:cNvPicPr>
            <a:picLocks noChangeAspect="1"/>
          </p:cNvPicPr>
          <p:nvPr/>
        </p:nvPicPr>
        <p:blipFill>
          <a:blip r:embed="rId2"/>
          <a:stretch>
            <a:fillRect/>
          </a:stretch>
        </p:blipFill>
        <p:spPr>
          <a:xfrm>
            <a:off x="1300031" y="513802"/>
            <a:ext cx="9591938" cy="5989469"/>
          </a:xfrm>
          <a:prstGeom prst="rect">
            <a:avLst/>
          </a:prstGeom>
        </p:spPr>
      </p:pic>
      <p:sp>
        <p:nvSpPr>
          <p:cNvPr id="8" name="Ovaal 7">
            <a:extLst>
              <a:ext uri="{FF2B5EF4-FFF2-40B4-BE49-F238E27FC236}">
                <a16:creationId xmlns:a16="http://schemas.microsoft.com/office/drawing/2014/main" id="{94C5591E-A204-44BD-8418-72FE6EBEAB1A}"/>
              </a:ext>
            </a:extLst>
          </p:cNvPr>
          <p:cNvSpPr/>
          <p:nvPr/>
        </p:nvSpPr>
        <p:spPr>
          <a:xfrm>
            <a:off x="7976307" y="2804939"/>
            <a:ext cx="1343026" cy="252412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64B9083F-5AEE-43D9-97A0-FD0350E381BF}"/>
              </a:ext>
            </a:extLst>
          </p:cNvPr>
          <p:cNvSpPr/>
          <p:nvPr/>
        </p:nvSpPr>
        <p:spPr>
          <a:xfrm>
            <a:off x="6238875" y="1075739"/>
            <a:ext cx="2257425" cy="120015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F52CBD90-AA44-476E-A208-E439E3B4322D}"/>
              </a:ext>
            </a:extLst>
          </p:cNvPr>
          <p:cNvSpPr/>
          <p:nvPr/>
        </p:nvSpPr>
        <p:spPr>
          <a:xfrm>
            <a:off x="8823323" y="1084616"/>
            <a:ext cx="2257425" cy="120015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15D48B38-4FC3-4820-946C-24FE9F2A16F7}"/>
              </a:ext>
            </a:extLst>
          </p:cNvPr>
          <p:cNvSpPr txBox="1"/>
          <p:nvPr/>
        </p:nvSpPr>
        <p:spPr>
          <a:xfrm>
            <a:off x="-44390" y="6676008"/>
            <a:ext cx="12192000" cy="215444"/>
          </a:xfrm>
          <a:prstGeom prst="rect">
            <a:avLst/>
          </a:prstGeom>
          <a:noFill/>
        </p:spPr>
        <p:txBody>
          <a:bodyPr wrap="square" rtlCol="0">
            <a:spAutoFit/>
          </a:bodyPr>
          <a:lstStyle/>
          <a:p>
            <a:r>
              <a:rPr lang="nl-NL" sz="800" dirty="0"/>
              <a:t>Tweede bron: Kamerbrief BZK 4 maart 2021, Toelichting proefprojecten </a:t>
            </a:r>
            <a:r>
              <a:rPr lang="nl-NL" sz="800" dirty="0" err="1"/>
              <a:t>Wkb</a:t>
            </a:r>
            <a:r>
              <a:rPr lang="nl-NL" sz="800" dirty="0"/>
              <a:t>, bijlage proefproject gemeente Voorst</a:t>
            </a:r>
          </a:p>
        </p:txBody>
      </p:sp>
      <p:pic>
        <p:nvPicPr>
          <p:cNvPr id="3" name="Afbeelding 2" descr="Afbeelding met tekst&#10;&#10;Automatisch gegenereerde beschrijving">
            <a:extLst>
              <a:ext uri="{FF2B5EF4-FFF2-40B4-BE49-F238E27FC236}">
                <a16:creationId xmlns:a16="http://schemas.microsoft.com/office/drawing/2014/main" id="{2148E102-F47F-4688-925C-CAB1D68CFE8C}"/>
              </a:ext>
            </a:extLst>
          </p:cNvPr>
          <p:cNvPicPr>
            <a:picLocks noChangeAspect="1"/>
          </p:cNvPicPr>
          <p:nvPr/>
        </p:nvPicPr>
        <p:blipFill>
          <a:blip r:embed="rId3"/>
          <a:stretch>
            <a:fillRect/>
          </a:stretch>
        </p:blipFill>
        <p:spPr>
          <a:xfrm>
            <a:off x="1331360" y="471624"/>
            <a:ext cx="4291587" cy="6102783"/>
          </a:xfrm>
          <a:prstGeom prst="rect">
            <a:avLst/>
          </a:prstGeom>
          <a:ln w="19050">
            <a:solidFill>
              <a:schemeClr val="tx1"/>
            </a:solidFill>
          </a:ln>
        </p:spPr>
      </p:pic>
    </p:spTree>
    <p:extLst>
      <p:ext uri="{BB962C8B-B14F-4D97-AF65-F5344CB8AC3E}">
        <p14:creationId xmlns:p14="http://schemas.microsoft.com/office/powerpoint/2010/main" val="141962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9213542" cy="4119132"/>
          </a:xfrm>
        </p:spPr>
        <p:txBody>
          <a:bodyPr/>
          <a:lstStyle/>
          <a:p>
            <a:pPr marL="457200" indent="-457200">
              <a:lnSpc>
                <a:spcPct val="200000"/>
              </a:lnSpc>
              <a:buFont typeface="+mj-lt"/>
              <a:buAutoNum type="alphaUcPeriod"/>
              <a:defRPr/>
            </a:pPr>
            <a:r>
              <a:rPr lang="nl-NL" b="1" dirty="0">
                <a:solidFill>
                  <a:prstClr val="black"/>
                </a:solidFill>
              </a:rPr>
              <a:t>Wat is de Handreiking op hoofdlijnen? </a:t>
            </a:r>
          </a:p>
          <a:p>
            <a:pPr marL="457200" indent="-457200">
              <a:lnSpc>
                <a:spcPct val="200000"/>
              </a:lnSpc>
              <a:buFont typeface="+mj-lt"/>
              <a:buAutoNum type="alphaUcPeriod"/>
              <a:defRPr/>
            </a:pPr>
            <a:r>
              <a:rPr lang="nl-NL" dirty="0">
                <a:solidFill>
                  <a:prstClr val="black"/>
                </a:solidFill>
              </a:rPr>
              <a:t>Aandachtspunten/onderzoeksdoelen bij Van Plan tot Publicatie</a:t>
            </a:r>
            <a:endParaRPr lang="nl-NL" b="1" dirty="0">
              <a:solidFill>
                <a:prstClr val="black"/>
              </a:solidFill>
            </a:endParaRPr>
          </a:p>
          <a:p>
            <a:pPr marL="457200" indent="-457200">
              <a:lnSpc>
                <a:spcPct val="200000"/>
              </a:lnSpc>
              <a:buFont typeface="+mj-lt"/>
              <a:buAutoNum type="alphaUcPeriod"/>
              <a:defRPr/>
            </a:pPr>
            <a:r>
              <a:rPr lang="nl-NL" dirty="0">
                <a:solidFill>
                  <a:prstClr val="black"/>
                </a:solidFill>
              </a:rPr>
              <a:t>Aandachtspunten/onderzoeksdoelen bij toepasbare regels</a:t>
            </a:r>
          </a:p>
          <a:p>
            <a:pPr marL="457200" indent="-457200">
              <a:lnSpc>
                <a:spcPct val="200000"/>
              </a:lnSpc>
              <a:buFont typeface="+mj-lt"/>
              <a:buAutoNum type="alphaUcPeriod"/>
              <a:defRPr/>
            </a:pPr>
            <a:r>
              <a:rPr lang="nl-NL" dirty="0">
                <a:solidFill>
                  <a:prstClr val="black"/>
                </a:solidFill>
              </a:rPr>
              <a:t>Aandachtspunten/onderzoeksdoelen bij VTH</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1040610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informatiehuishouding?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198485" y="1363707"/>
            <a:ext cx="9207623"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Welke afspraken moeten</a:t>
            </a:r>
          </a:p>
          <a:p>
            <a:pPr marL="0" indent="0">
              <a:buNone/>
            </a:pPr>
            <a:r>
              <a:rPr lang="nl-NL" altLang="nl-NL" sz="2400" dirty="0">
                <a:latin typeface="Tahoma" panose="020B0604030504040204" pitchFamily="34" charset="0"/>
                <a:ea typeface="ＭＳ Ｐゴシック" panose="020B0600070205080204" pitchFamily="34" charset="-128"/>
              </a:rPr>
              <a:t>gemeenten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provincies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waterschappen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omgevingsdiensten  veiligheidsregio’s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a:t>
            </a:r>
            <a:r>
              <a:rPr lang="nl-NL" altLang="nl-NL" sz="2400" dirty="0" err="1">
                <a:latin typeface="Tahoma" panose="020B0604030504040204" pitchFamily="34" charset="0"/>
                <a:ea typeface="ＭＳ Ｐゴシック" panose="020B0600070205080204" pitchFamily="34" charset="-128"/>
              </a:rPr>
              <a:t>GGD’en</a:t>
            </a: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maken, om duurzaam informatiebeheer in te richten</a:t>
            </a:r>
          </a:p>
          <a:p>
            <a:pPr marL="0" indent="0">
              <a:buNone/>
            </a:pPr>
            <a:r>
              <a:rPr lang="nl-NL" altLang="nl-NL" sz="2400" dirty="0">
                <a:latin typeface="Tahoma" panose="020B0604030504040204" pitchFamily="34" charset="0"/>
                <a:ea typeface="ＭＳ Ｐゴシック" panose="020B0600070205080204" pitchFamily="34" charset="-128"/>
              </a:rPr>
              <a:t>in hun </a:t>
            </a:r>
            <a:r>
              <a:rPr lang="nl-NL" altLang="nl-NL" sz="2400" dirty="0" err="1">
                <a:latin typeface="Tahoma" panose="020B0604030504040204" pitchFamily="34" charset="0"/>
                <a:ea typeface="ＭＳ Ｐゴシック" panose="020B0600070205080204" pitchFamily="34" charset="-128"/>
              </a:rPr>
              <a:t>procesketens</a:t>
            </a:r>
            <a:r>
              <a:rPr lang="nl-NL" altLang="nl-NL" sz="2400" dirty="0">
                <a:latin typeface="Tahoma" panose="020B0604030504040204" pitchFamily="34" charset="0"/>
                <a:ea typeface="ＭＳ Ｐゴシック" panose="020B0600070205080204" pitchFamily="34" charset="-128"/>
              </a:rPr>
              <a:t> onder de Omgevingswet?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Wisselwerking tussen:</a:t>
            </a:r>
          </a:p>
          <a:p>
            <a:pPr marL="0" indent="0">
              <a:buNone/>
            </a:pP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 wordt beheerd in Landelijke Voorzieningen </a:t>
            </a:r>
          </a:p>
          <a:p>
            <a:pPr marL="0" indent="0">
              <a:buNone/>
            </a:pPr>
            <a:r>
              <a:rPr lang="nl-NL" altLang="nl-NL" sz="2400" dirty="0">
                <a:solidFill>
                  <a:srgbClr val="E11E2D"/>
                </a:solidFill>
                <a:latin typeface="Tahoma" panose="020B0604030504040204" pitchFamily="34" charset="0"/>
                <a:ea typeface="ＭＳ Ｐゴシック" panose="020B0600070205080204" pitchFamily="34" charset="-128"/>
              </a:rPr>
              <a:t>| </a:t>
            </a:r>
            <a:r>
              <a:rPr lang="nl-NL" altLang="nl-NL" sz="2400" dirty="0">
                <a:latin typeface="Tahoma" panose="020B0604030504040204" pitchFamily="34" charset="0"/>
                <a:ea typeface="ＭＳ Ｐゴシック" panose="020B0600070205080204" pitchFamily="34" charset="-128"/>
              </a:rPr>
              <a:t>waar lokaal beheer voor moet worden ingezet,</a:t>
            </a:r>
          </a:p>
          <a:p>
            <a:pPr marL="0" indent="0">
              <a:buNone/>
            </a:pPr>
            <a:r>
              <a:rPr lang="nl-NL" altLang="nl-NL" sz="2400" dirty="0">
                <a:solidFill>
                  <a:schemeClr val="bg1"/>
                </a:solidFill>
                <a:latin typeface="Tahoma" panose="020B0604030504040204" pitchFamily="34" charset="0"/>
                <a:ea typeface="ＭＳ Ｐゴシック" panose="020B0600070205080204" pitchFamily="34" charset="-128"/>
              </a:rPr>
              <a:t>|</a:t>
            </a:r>
            <a:r>
              <a:rPr lang="nl-NL" altLang="nl-NL" sz="2400" dirty="0">
                <a:solidFill>
                  <a:srgbClr val="E11E2D"/>
                </a:solidFill>
                <a:latin typeface="Tahoma" panose="020B0604030504040204" pitchFamily="34" charset="0"/>
                <a:ea typeface="ＭＳ Ｐゴシック" panose="020B0600070205080204" pitchFamily="34" charset="-128"/>
              </a:rPr>
              <a:t> </a:t>
            </a:r>
            <a:r>
              <a:rPr lang="nl-NL" altLang="nl-NL" sz="2400" dirty="0">
                <a:latin typeface="Tahoma" panose="020B0604030504040204" pitchFamily="34" charset="0"/>
                <a:ea typeface="ＭＳ Ｐゴシック" panose="020B0600070205080204" pitchFamily="34" charset="-128"/>
              </a:rPr>
              <a:t>in eigen processysteem/zaaksysteem/DMS/etc.</a:t>
            </a:r>
          </a:p>
          <a:p>
            <a:pPr marL="0" indent="0">
              <a:buNone/>
            </a:pPr>
            <a:endParaRPr lang="nl-NL" altLang="nl-NL" sz="2400"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8996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5" end="5"/>
                                            </p:txEl>
                                          </p:spTgt>
                                        </p:tgtEl>
                                        <p:attrNameLst>
                                          <p:attrName>style.visibility</p:attrName>
                                        </p:attrNameLst>
                                      </p:cBhvr>
                                      <p:to>
                                        <p:strVal val="visible"/>
                                      </p:to>
                                    </p:set>
                                    <p:animEffect transition="in" filter="fade">
                                      <p:cBhvr>
                                        <p:cTn id="7" dur="1000"/>
                                        <p:tgtEl>
                                          <p:spTgt spid="2969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6" end="6"/>
                                            </p:txEl>
                                          </p:spTgt>
                                        </p:tgtEl>
                                        <p:attrNameLst>
                                          <p:attrName>style.visibility</p:attrName>
                                        </p:attrNameLst>
                                      </p:cBhvr>
                                      <p:to>
                                        <p:strVal val="visible"/>
                                      </p:to>
                                    </p:set>
                                    <p:animEffect transition="in" filter="fade">
                                      <p:cBhvr>
                                        <p:cTn id="10" dur="1000"/>
                                        <p:tgtEl>
                                          <p:spTgt spid="2969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699">
                                            <p:txEl>
                                              <p:pRg st="7" end="7"/>
                                            </p:txEl>
                                          </p:spTgt>
                                        </p:tgtEl>
                                        <p:attrNameLst>
                                          <p:attrName>style.visibility</p:attrName>
                                        </p:attrNameLst>
                                      </p:cBhvr>
                                      <p:to>
                                        <p:strVal val="visible"/>
                                      </p:to>
                                    </p:set>
                                    <p:animEffect transition="in" filter="fade">
                                      <p:cBhvr>
                                        <p:cTn id="13" dur="1000"/>
                                        <p:tgtEl>
                                          <p:spTgt spid="2969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699">
                                            <p:txEl>
                                              <p:pRg st="8" end="8"/>
                                            </p:txEl>
                                          </p:spTgt>
                                        </p:tgtEl>
                                        <p:attrNameLst>
                                          <p:attrName>style.visibility</p:attrName>
                                        </p:attrNameLst>
                                      </p:cBhvr>
                                      <p:to>
                                        <p:strVal val="visible"/>
                                      </p:to>
                                    </p:set>
                                    <p:animEffect transition="in" filter="fade">
                                      <p:cBhvr>
                                        <p:cTn id="16" dur="1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962" y="3961372"/>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285" y="4088662"/>
            <a:ext cx="3050519" cy="828945"/>
          </a:xfrm>
          <a:prstGeom prst="rect">
            <a:avLst/>
          </a:prstGeom>
        </p:spPr>
      </p:pic>
      <p:cxnSp>
        <p:nvCxnSpPr>
          <p:cNvPr id="29" name="Rechte verbindingslijn 28"/>
          <p:cNvCxnSpPr>
            <a:cxnSpLocks/>
          </p:cNvCxnSpPr>
          <p:nvPr/>
        </p:nvCxnSpPr>
        <p:spPr>
          <a:xfrm flipH="1">
            <a:off x="5641604" y="1608777"/>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3597762" y="1608777"/>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3486403" y="1331090"/>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6173180"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3518979" y="2384280"/>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itel 1">
            <a:extLst>
              <a:ext uri="{FF2B5EF4-FFF2-40B4-BE49-F238E27FC236}">
                <a16:creationId xmlns:a16="http://schemas.microsoft.com/office/drawing/2014/main" id="{7EA751A8-C132-4FF8-882C-DBDEBB49EE10}"/>
              </a:ext>
            </a:extLst>
          </p:cNvPr>
          <p:cNvSpPr txBox="1">
            <a:spLocks/>
          </p:cNvSpPr>
          <p:nvPr/>
        </p:nvSpPr>
        <p:spPr bwMode="auto">
          <a:xfrm>
            <a:off x="35296" y="24894"/>
            <a:ext cx="120713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Veldwerk en vervolgactiviteiten: informatieketens decentrale overheden</a:t>
            </a:r>
          </a:p>
        </p:txBody>
      </p: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7675235" y="1820432"/>
            <a:ext cx="1868684" cy="948908"/>
          </a:xfrm>
          <a:prstGeom prst="rect">
            <a:avLst/>
          </a:prstGeom>
        </p:spPr>
      </p:pic>
      <p:cxnSp>
        <p:nvCxnSpPr>
          <p:cNvPr id="23" name="Rechte verbindingslijn 22"/>
          <p:cNvCxnSpPr>
            <a:cxnSpLocks/>
          </p:cNvCxnSpPr>
          <p:nvPr/>
        </p:nvCxnSpPr>
        <p:spPr>
          <a:xfrm>
            <a:off x="6523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3671617" y="2879401"/>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3331277" y="2926573"/>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3282367" y="5028655"/>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2863400"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6265384"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2533437" y="818306"/>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500" dirty="0">
                <a:solidFill>
                  <a:schemeClr val="lt1">
                    <a:alpha val="60000"/>
                  </a:schemeClr>
                </a:solidFill>
                <a:latin typeface="Arial Black" panose="020B0A04020102020204" pitchFamily="34" charset="0"/>
              </a:rPr>
              <a:t>DSO</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EF10447-3C13-458D-AA7E-E9FFF76E2885}"/>
              </a:ext>
            </a:extLst>
          </p:cNvPr>
          <p:cNvSpPr>
            <a:spLocks noGrp="1"/>
          </p:cNvSpPr>
          <p:nvPr>
            <p:ph type="title"/>
          </p:nvPr>
        </p:nvSpPr>
        <p:spPr>
          <a:xfrm>
            <a:off x="44389" y="35781"/>
            <a:ext cx="11661835"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“Begin bij je uitgewerkte proces”	</a:t>
            </a:r>
          </a:p>
        </p:txBody>
      </p:sp>
      <p:sp>
        <p:nvSpPr>
          <p:cNvPr id="4" name="Tekstvak 3">
            <a:extLst>
              <a:ext uri="{FF2B5EF4-FFF2-40B4-BE49-F238E27FC236}">
                <a16:creationId xmlns:a16="http://schemas.microsoft.com/office/drawing/2014/main" id="{872D6636-5CB4-48D2-81FD-EF7E9B942CB6}"/>
              </a:ext>
            </a:extLst>
          </p:cNvPr>
          <p:cNvSpPr txBox="1"/>
          <p:nvPr/>
        </p:nvSpPr>
        <p:spPr>
          <a:xfrm>
            <a:off x="-44390" y="6676008"/>
            <a:ext cx="12192000" cy="215444"/>
          </a:xfrm>
          <a:prstGeom prst="rect">
            <a:avLst/>
          </a:prstGeom>
          <a:noFill/>
        </p:spPr>
        <p:txBody>
          <a:bodyPr wrap="square" rtlCol="0">
            <a:spAutoFit/>
          </a:bodyPr>
          <a:lstStyle/>
          <a:p>
            <a:r>
              <a:rPr lang="nl-NL" sz="800" dirty="0"/>
              <a:t>Bron: </a:t>
            </a:r>
            <a:r>
              <a:rPr lang="nl-NL" sz="800" dirty="0" err="1"/>
              <a:t>Leveranciersdag</a:t>
            </a:r>
            <a:r>
              <a:rPr lang="nl-NL" sz="800" dirty="0"/>
              <a:t> Omgevingswet, 2 november 2018</a:t>
            </a:r>
          </a:p>
        </p:txBody>
      </p:sp>
      <p:pic>
        <p:nvPicPr>
          <p:cNvPr id="5" name="Afbeelding 4">
            <a:extLst>
              <a:ext uri="{FF2B5EF4-FFF2-40B4-BE49-F238E27FC236}">
                <a16:creationId xmlns:a16="http://schemas.microsoft.com/office/drawing/2014/main" id="{6CAEBEBD-EDF2-418F-B179-D03CEA4EE0B1}"/>
              </a:ext>
            </a:extLst>
          </p:cNvPr>
          <p:cNvPicPr>
            <a:picLocks noChangeAspect="1"/>
          </p:cNvPicPr>
          <p:nvPr/>
        </p:nvPicPr>
        <p:blipFill>
          <a:blip r:embed="rId2"/>
          <a:stretch>
            <a:fillRect/>
          </a:stretch>
        </p:blipFill>
        <p:spPr>
          <a:xfrm>
            <a:off x="1470543" y="594846"/>
            <a:ext cx="9250913" cy="59923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6" y="47746"/>
            <a:ext cx="11139245"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en checklist: ontwerp-indeling en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archiving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by</a:t>
            </a:r>
            <a:r>
              <a:rPr lang="nl-NL" altLang="nl-NL" dirty="0">
                <a:latin typeface="Tahoma" panose="020B0604030504040204" pitchFamily="34" charset="0"/>
                <a:ea typeface="ＭＳ Ｐゴシック" panose="020B0600070205080204" pitchFamily="34" charset="-128"/>
                <a:cs typeface="Tahoma" panose="020B0604030504040204" pitchFamily="34" charset="0"/>
              </a:rPr>
              <a:t> design’</a:t>
            </a:r>
          </a:p>
        </p:txBody>
      </p:sp>
      <p:sp>
        <p:nvSpPr>
          <p:cNvPr id="66563" name="Tijdelijke aanduiding voor inhoud 2">
            <a:extLst>
              <a:ext uri="{FF2B5EF4-FFF2-40B4-BE49-F238E27FC236}">
                <a16:creationId xmlns:a16="http://schemas.microsoft.com/office/drawing/2014/main" id="{2D18DA49-7A3B-417D-B238-A1AC61D56B06}"/>
              </a:ext>
            </a:extLst>
          </p:cNvPr>
          <p:cNvSpPr>
            <a:spLocks noGrp="1"/>
          </p:cNvSpPr>
          <p:nvPr>
            <p:ph idx="1"/>
          </p:nvPr>
        </p:nvSpPr>
        <p:spPr>
          <a:xfrm>
            <a:off x="1226593" y="808054"/>
            <a:ext cx="5769006" cy="4525963"/>
          </a:xfrm>
        </p:spPr>
        <p:txBody>
          <a:bodyPr/>
          <a:lstStyle/>
          <a:p>
            <a:pPr marL="0" indent="0">
              <a:lnSpc>
                <a:spcPct val="150000"/>
              </a:lnSpc>
              <a:buNone/>
            </a:pPr>
            <a:r>
              <a:rPr lang="nl-NL" altLang="nl-NL" b="1" dirty="0">
                <a:latin typeface="Tahoma" panose="020B0604030504040204" pitchFamily="34" charset="0"/>
                <a:ea typeface="ＭＳ Ｐゴシック" panose="020B0600070205080204" pitchFamily="34" charset="-128"/>
              </a:rPr>
              <a:t>Onderwerpen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afspraken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standaarden (metagegevens)</a:t>
            </a:r>
          </a:p>
          <a:p>
            <a:pPr marL="0" indent="0">
              <a:lnSpc>
                <a:spcPct val="150000"/>
              </a:lnSpc>
              <a:buNone/>
            </a:pPr>
            <a:r>
              <a:rPr lang="nl-NL" altLang="nl-NL" dirty="0">
                <a:latin typeface="Tahoma" panose="020B0604030504040204" pitchFamily="34" charset="0"/>
                <a:ea typeface="ＭＳ Ｐゴシック" panose="020B0600070205080204" pitchFamily="34" charset="-128"/>
              </a:rPr>
              <a:t>Procesafhandeling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Versiebeheer en ‘tijdreizen’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Waardering en selectie (bewaartermijnen)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Toepasbare regels</a:t>
            </a:r>
          </a:p>
          <a:p>
            <a:pPr marL="0" indent="0">
              <a:lnSpc>
                <a:spcPct val="150000"/>
              </a:lnSpc>
              <a:buNone/>
            </a:pPr>
            <a:r>
              <a:rPr lang="nl-NL" altLang="nl-NL" dirty="0">
                <a:latin typeface="Tahoma" panose="020B0604030504040204" pitchFamily="34" charset="0"/>
                <a:ea typeface="ＭＳ Ｐゴシック" panose="020B0600070205080204" pitchFamily="34" charset="-128"/>
              </a:rPr>
              <a:t>Vindbaarheid, uitwisselbaarheid en openbaarheid</a:t>
            </a:r>
          </a:p>
          <a:p>
            <a:pPr marL="0" indent="0">
              <a:lnSpc>
                <a:spcPct val="150000"/>
              </a:lnSpc>
              <a:buNone/>
            </a:pPr>
            <a:r>
              <a:rPr lang="nl-NL" altLang="nl-NL" dirty="0">
                <a:latin typeface="Tahoma" panose="020B0604030504040204" pitchFamily="34" charset="0"/>
                <a:ea typeface="ＭＳ Ｐゴシック" panose="020B0600070205080204" pitchFamily="34" charset="-128"/>
              </a:rPr>
              <a:t>(Open) standaarden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Toegang en beveiliging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DUTO-eisen programmatuur</a:t>
            </a:r>
          </a:p>
          <a:p>
            <a:endParaRPr lang="nl-NL" altLang="nl-NL" dirty="0">
              <a:latin typeface="Tahoma" panose="020B0604030504040204" pitchFamily="34" charset="0"/>
              <a:ea typeface="ＭＳ Ｐゴシック" panose="020B0600070205080204" pitchFamily="34" charset="-128"/>
            </a:endParaRPr>
          </a:p>
        </p:txBody>
      </p:sp>
      <p:sp>
        <p:nvSpPr>
          <p:cNvPr id="7" name="Tijdelijke aanduiding voor inhoud 2">
            <a:extLst>
              <a:ext uri="{FF2B5EF4-FFF2-40B4-BE49-F238E27FC236}">
                <a16:creationId xmlns:a16="http://schemas.microsoft.com/office/drawing/2014/main" id="{963FC1E1-C2C3-4A24-BFE5-C2A3E7899F11}"/>
              </a:ext>
            </a:extLst>
          </p:cNvPr>
          <p:cNvSpPr txBox="1">
            <a:spLocks/>
          </p:cNvSpPr>
          <p:nvPr/>
        </p:nvSpPr>
        <p:spPr bwMode="auto">
          <a:xfrm>
            <a:off x="4860984" y="809535"/>
            <a:ext cx="5711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nl-NL" altLang="nl-NL" b="1" dirty="0">
                <a:solidFill>
                  <a:srgbClr val="E11E2D"/>
                </a:solidFill>
                <a:latin typeface="Tahoma" panose="020B0604030504040204" pitchFamily="34" charset="0"/>
                <a:ea typeface="ＭＳ Ｐゴシック" panose="020B0600070205080204" pitchFamily="34" charset="-128"/>
              </a:rPr>
              <a:t>Waar moet ik specifiek op letten bij…</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provincies?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gemeenten?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waterschappen?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veiligheidsregio’s?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omgevingsdiensten?</a:t>
            </a:r>
          </a:p>
          <a:p>
            <a:pPr marL="0" indent="0" algn="r">
              <a:lnSpc>
                <a:spcPct val="150000"/>
              </a:lnSpc>
              <a:buFont typeface="Arial" panose="020B0604020202020204" pitchFamily="34" charset="0"/>
              <a:buNone/>
            </a:pPr>
            <a:r>
              <a:rPr lang="nl-NL" altLang="nl-NL" dirty="0" err="1">
                <a:solidFill>
                  <a:srgbClr val="E11E2D"/>
                </a:solidFill>
                <a:latin typeface="Tahoma" panose="020B0604030504040204" pitchFamily="34" charset="0"/>
                <a:ea typeface="ＭＳ Ｐゴシック" panose="020B0600070205080204" pitchFamily="34" charset="-128"/>
              </a:rPr>
              <a:t>GGD’en</a:t>
            </a:r>
            <a:r>
              <a:rPr lang="nl-NL" altLang="nl-NL" dirty="0">
                <a:solidFill>
                  <a:srgbClr val="E11E2D"/>
                </a:solidFill>
                <a:latin typeface="Tahoma" panose="020B0604030504040204" pitchFamily="34" charset="0"/>
                <a:ea typeface="ＭＳ Ｐゴシック" panose="020B0600070205080204" pitchFamily="34" charset="-128"/>
              </a:rPr>
              <a:t>?</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archiefdiensten?</a:t>
            </a:r>
          </a:p>
          <a:p>
            <a:pPr algn="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fade">
                                      <p:cBhvr>
                                        <p:cTn id="10" dur="1000"/>
                                        <p:tgtEl>
                                          <p:spTgt spid="6656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Effect transition="in" filter="fade">
                                      <p:cBhvr>
                                        <p:cTn id="13" dur="1000"/>
                                        <p:tgtEl>
                                          <p:spTgt spid="6656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563">
                                            <p:txEl>
                                              <p:pRg st="3" end="3"/>
                                            </p:txEl>
                                          </p:spTgt>
                                        </p:tgtEl>
                                        <p:attrNameLst>
                                          <p:attrName>style.visibility</p:attrName>
                                        </p:attrNameLst>
                                      </p:cBhvr>
                                      <p:to>
                                        <p:strVal val="visible"/>
                                      </p:to>
                                    </p:set>
                                    <p:animEffect transition="in" filter="fade">
                                      <p:cBhvr>
                                        <p:cTn id="16" dur="1000"/>
                                        <p:tgtEl>
                                          <p:spTgt spid="6656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Effect transition="in" filter="fade">
                                      <p:cBhvr>
                                        <p:cTn id="19" dur="1000"/>
                                        <p:tgtEl>
                                          <p:spTgt spid="6656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563">
                                            <p:txEl>
                                              <p:pRg st="5" end="5"/>
                                            </p:txEl>
                                          </p:spTgt>
                                        </p:tgtEl>
                                        <p:attrNameLst>
                                          <p:attrName>style.visibility</p:attrName>
                                        </p:attrNameLst>
                                      </p:cBhvr>
                                      <p:to>
                                        <p:strVal val="visible"/>
                                      </p:to>
                                    </p:set>
                                    <p:animEffect transition="in" filter="fade">
                                      <p:cBhvr>
                                        <p:cTn id="22" dur="1000"/>
                                        <p:tgtEl>
                                          <p:spTgt spid="6656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6563">
                                            <p:txEl>
                                              <p:pRg st="6" end="6"/>
                                            </p:txEl>
                                          </p:spTgt>
                                        </p:tgtEl>
                                        <p:attrNameLst>
                                          <p:attrName>style.visibility</p:attrName>
                                        </p:attrNameLst>
                                      </p:cBhvr>
                                      <p:to>
                                        <p:strVal val="visible"/>
                                      </p:to>
                                    </p:set>
                                    <p:animEffect transition="in" filter="fade">
                                      <p:cBhvr>
                                        <p:cTn id="25" dur="1000"/>
                                        <p:tgtEl>
                                          <p:spTgt spid="6656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6563">
                                            <p:txEl>
                                              <p:pRg st="7" end="7"/>
                                            </p:txEl>
                                          </p:spTgt>
                                        </p:tgtEl>
                                        <p:attrNameLst>
                                          <p:attrName>style.visibility</p:attrName>
                                        </p:attrNameLst>
                                      </p:cBhvr>
                                      <p:to>
                                        <p:strVal val="visible"/>
                                      </p:to>
                                    </p:set>
                                    <p:animEffect transition="in" filter="fade">
                                      <p:cBhvr>
                                        <p:cTn id="28" dur="1000"/>
                                        <p:tgtEl>
                                          <p:spTgt spid="6656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6563">
                                            <p:txEl>
                                              <p:pRg st="8" end="8"/>
                                            </p:txEl>
                                          </p:spTgt>
                                        </p:tgtEl>
                                        <p:attrNameLst>
                                          <p:attrName>style.visibility</p:attrName>
                                        </p:attrNameLst>
                                      </p:cBhvr>
                                      <p:to>
                                        <p:strVal val="visible"/>
                                      </p:to>
                                    </p:set>
                                    <p:animEffect transition="in" filter="fade">
                                      <p:cBhvr>
                                        <p:cTn id="31" dur="1000"/>
                                        <p:tgtEl>
                                          <p:spTgt spid="6656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6563">
                                            <p:txEl>
                                              <p:pRg st="9" end="9"/>
                                            </p:txEl>
                                          </p:spTgt>
                                        </p:tgtEl>
                                        <p:attrNameLst>
                                          <p:attrName>style.visibility</p:attrName>
                                        </p:attrNameLst>
                                      </p:cBhvr>
                                      <p:to>
                                        <p:strVal val="visible"/>
                                      </p:to>
                                    </p:set>
                                    <p:animEffect transition="in" filter="fade">
                                      <p:cBhvr>
                                        <p:cTn id="34" dur="1000"/>
                                        <p:tgtEl>
                                          <p:spTgt spid="6656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6563">
                                            <p:txEl>
                                              <p:pRg st="10" end="10"/>
                                            </p:txEl>
                                          </p:spTgt>
                                        </p:tgtEl>
                                        <p:attrNameLst>
                                          <p:attrName>style.visibility</p:attrName>
                                        </p:attrNameLst>
                                      </p:cBhvr>
                                      <p:to>
                                        <p:strVal val="visible"/>
                                      </p:to>
                                    </p:set>
                                    <p:animEffect transition="in" filter="fade">
                                      <p:cBhvr>
                                        <p:cTn id="37" dur="1000"/>
                                        <p:tgtEl>
                                          <p:spTgt spid="6656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1000"/>
                                        <p:tgtEl>
                                          <p:spTgt spid="7">
                                            <p:txEl>
                                              <p:pRg st="1" end="1"/>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1000"/>
                                        <p:tgtEl>
                                          <p:spTgt spid="7">
                                            <p:txEl>
                                              <p:pRg st="2" end="2"/>
                                            </p:txEl>
                                          </p:spTgt>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Effect transition="in" filter="fade">
                                      <p:cBhvr>
                                        <p:cTn id="54" dur="1000"/>
                                        <p:tgtEl>
                                          <p:spTgt spid="7">
                                            <p:txEl>
                                              <p:pRg st="3" end="3"/>
                                            </p:txEl>
                                          </p:spTgt>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0"/>
                                        <p:tgtEl>
                                          <p:spTgt spid="7">
                                            <p:txEl>
                                              <p:pRg st="4" end="4"/>
                                            </p:txEl>
                                          </p:spTgt>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1000"/>
                                        <p:tgtEl>
                                          <p:spTgt spid="7">
                                            <p:txEl>
                                              <p:pRg st="5" end="5"/>
                                            </p:txEl>
                                          </p:spTgt>
                                        </p:tgtEl>
                                      </p:cBhvr>
                                    </p:animEffect>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7">
                                            <p:txEl>
                                              <p:pRg st="6" end="6"/>
                                            </p:txEl>
                                          </p:spTgt>
                                        </p:tgtEl>
                                        <p:attrNameLst>
                                          <p:attrName>style.visibility</p:attrName>
                                        </p:attrNameLst>
                                      </p:cBhvr>
                                      <p:to>
                                        <p:strVal val="visible"/>
                                      </p:to>
                                    </p:set>
                                    <p:animEffect transition="in" filter="fade">
                                      <p:cBhvr>
                                        <p:cTn id="66" dur="1000"/>
                                        <p:tgtEl>
                                          <p:spTgt spid="7">
                                            <p:txEl>
                                              <p:pRg st="6" end="6"/>
                                            </p:txEl>
                                          </p:spTgt>
                                        </p:tgtEl>
                                      </p:cBhvr>
                                    </p:animEffect>
                                  </p:childTnLst>
                                </p:cTn>
                              </p:par>
                            </p:childTnLst>
                          </p:cTn>
                        </p:par>
                        <p:par>
                          <p:cTn id="67" fill="hold">
                            <p:stCondLst>
                              <p:cond delay="7000"/>
                            </p:stCondLst>
                            <p:childTnLst>
                              <p:par>
                                <p:cTn id="68" presetID="10" presetClass="entr" presetSubtype="0" fill="hold" nodeType="after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fade">
                                      <p:cBhvr>
                                        <p:cTn id="70"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AC4CF4D-3CDA-487C-8D79-505602F43FC2}"/>
              </a:ext>
            </a:extLst>
          </p:cNvPr>
          <p:cNvSpPr>
            <a:spLocks noGrp="1"/>
          </p:cNvSpPr>
          <p:nvPr>
            <p:ph type="title"/>
          </p:nvPr>
        </p:nvSpPr>
        <p:spPr>
          <a:xfrm>
            <a:off x="50800" y="0"/>
            <a:ext cx="11516804" cy="597786"/>
          </a:xfrm>
        </p:spPr>
        <p:txBody>
          <a:bodyPr>
            <a:normAutofit/>
          </a:bodyPr>
          <a:lstStyle/>
          <a:p>
            <a:r>
              <a:rPr lang="nl-NL" altLang="nl-NL" dirty="0" err="1">
                <a:latin typeface="Tahoma" panose="020B0604030504040204" pitchFamily="34" charset="0"/>
                <a:ea typeface="ＭＳ Ｐゴシック" panose="020B0600070205080204" pitchFamily="34" charset="-128"/>
                <a:cs typeface="Tahoma" panose="020B0604030504040204" pitchFamily="34" charset="0"/>
              </a:rPr>
              <a:t>Kaderstellend</a:t>
            </a:r>
            <a:r>
              <a:rPr lang="nl-NL" altLang="nl-NL" dirty="0">
                <a:latin typeface="Tahoma" panose="020B0604030504040204" pitchFamily="34" charset="0"/>
                <a:ea typeface="ＭＳ Ｐゴシック" panose="020B0600070205080204" pitchFamily="34" charset="-128"/>
                <a:cs typeface="Tahoma" panose="020B0604030504040204" pitchFamily="34" charset="0"/>
              </a:rPr>
              <a:t> binnen DSO: waarom, wat, hoe, waarmee?</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2774" name="Tijdelijke aanduiding voor inhoud 8">
            <a:extLst>
              <a:ext uri="{FF2B5EF4-FFF2-40B4-BE49-F238E27FC236}">
                <a16:creationId xmlns:a16="http://schemas.microsoft.com/office/drawing/2014/main" id="{301B341F-CA4B-4DCD-9C32-C3A982EC94A8}"/>
              </a:ext>
            </a:extLst>
          </p:cNvPr>
          <p:cNvSpPr>
            <a:spLocks noGrp="1"/>
          </p:cNvSpPr>
          <p:nvPr>
            <p:ph idx="1"/>
          </p:nvPr>
        </p:nvSpPr>
        <p:spPr>
          <a:xfrm>
            <a:off x="862614" y="1166018"/>
            <a:ext cx="8229600" cy="4525963"/>
          </a:xfrm>
        </p:spPr>
        <p:txBody>
          <a:bodyPr/>
          <a:lstStyle/>
          <a:p>
            <a:r>
              <a:rPr lang="nl-NL" altLang="nl-NL" sz="1900" dirty="0">
                <a:latin typeface="Tahoma" panose="020B0604030504040204" pitchFamily="34" charset="0"/>
                <a:ea typeface="ＭＳ Ｐゴシック" panose="020B0600070205080204" pitchFamily="34" charset="-128"/>
              </a:rPr>
              <a:t>De uiteindelijke werking van het DSO inclusief DSO-LV is vastgelegd in </a:t>
            </a:r>
            <a:r>
              <a:rPr lang="nl-NL" altLang="nl-NL" sz="1900" b="1" dirty="0">
                <a:latin typeface="Tahoma" panose="020B0604030504040204" pitchFamily="34" charset="0"/>
                <a:ea typeface="ＭＳ Ｐゴシック" panose="020B0600070205080204" pitchFamily="34" charset="-128"/>
              </a:rPr>
              <a:t>de Visie 2024 – het </a:t>
            </a:r>
            <a:r>
              <a:rPr lang="nl-NL" altLang="nl-NL" sz="1900" b="1" dirty="0">
                <a:solidFill>
                  <a:srgbClr val="E11E2D"/>
                </a:solidFill>
                <a:latin typeface="Tahoma" panose="020B0604030504040204" pitchFamily="34" charset="0"/>
                <a:ea typeface="ＭＳ Ｐゴシック" panose="020B0600070205080204" pitchFamily="34" charset="-128"/>
              </a:rPr>
              <a:t>‘waarom’</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De eisen aan de functionaliteit liggen vast in het </a:t>
            </a:r>
            <a:br>
              <a:rPr lang="nl-NL" altLang="nl-NL" sz="1900" dirty="0">
                <a:latin typeface="Tahoma" panose="020B0604030504040204" pitchFamily="34" charset="0"/>
                <a:ea typeface="ＭＳ Ｐゴシック" panose="020B0600070205080204" pitchFamily="34" charset="-128"/>
              </a:rPr>
            </a:br>
            <a:r>
              <a:rPr lang="nl-NL" altLang="nl-NL" sz="1900" b="1" dirty="0">
                <a:latin typeface="Tahoma" panose="020B0604030504040204" pitchFamily="34" charset="0"/>
                <a:ea typeface="ＭＳ Ｐゴシック" panose="020B0600070205080204" pitchFamily="34" charset="-128"/>
              </a:rPr>
              <a:t>Globaal Programma van Eisen (</a:t>
            </a:r>
            <a:r>
              <a:rPr lang="nl-NL" altLang="nl-NL" sz="1900" b="1" dirty="0" err="1">
                <a:latin typeface="Tahoma" panose="020B0604030504040204" pitchFamily="34" charset="0"/>
                <a:ea typeface="ＭＳ Ｐゴシック" panose="020B0600070205080204" pitchFamily="34" charset="-128"/>
              </a:rPr>
              <a:t>GPvE</a:t>
            </a:r>
            <a:r>
              <a:rPr lang="nl-NL" altLang="nl-NL" sz="1900" b="1" dirty="0">
                <a:latin typeface="Tahoma" panose="020B0604030504040204" pitchFamily="34" charset="0"/>
                <a:ea typeface="ＭＳ Ｐゴシック" panose="020B0600070205080204" pitchFamily="34" charset="-128"/>
              </a:rPr>
              <a:t>) – het </a:t>
            </a:r>
            <a:r>
              <a:rPr lang="nl-NL" altLang="nl-NL" sz="1900" b="1" dirty="0">
                <a:solidFill>
                  <a:srgbClr val="E11E2D"/>
                </a:solidFill>
                <a:latin typeface="Tahoma" panose="020B0604030504040204" pitchFamily="34" charset="0"/>
                <a:ea typeface="ＭＳ Ｐゴシック" panose="020B0600070205080204" pitchFamily="34" charset="-128"/>
              </a:rPr>
              <a:t>‘wat’</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Eisen aan de wijze waarop de eisen aan de functionaliteit en de verwerking en het gebruik van de content worden gerealiseerd liggen vast in de </a:t>
            </a:r>
            <a:r>
              <a:rPr lang="nl-NL" altLang="nl-NL" sz="1900" b="1" dirty="0">
                <a:latin typeface="Tahoma" panose="020B0604030504040204" pitchFamily="34" charset="0"/>
                <a:ea typeface="ＭＳ Ｐゴシック" panose="020B0600070205080204" pitchFamily="34" charset="-128"/>
              </a:rPr>
              <a:t>Doelarchitectuur</a:t>
            </a:r>
            <a:r>
              <a:rPr lang="nl-NL" altLang="nl-NL" sz="1900" dirty="0">
                <a:latin typeface="Tahoma" panose="020B0604030504040204" pitchFamily="34" charset="0"/>
                <a:ea typeface="ＭＳ Ｐゴシック" panose="020B0600070205080204" pitchFamily="34" charset="-128"/>
              </a:rPr>
              <a:t> </a:t>
            </a:r>
            <a:r>
              <a:rPr lang="nl-NL" altLang="nl-NL" sz="1900" b="1" dirty="0">
                <a:latin typeface="Tahoma" panose="020B0604030504040204" pitchFamily="34" charset="0"/>
                <a:ea typeface="ＭＳ Ｐゴシック" panose="020B0600070205080204" pitchFamily="34" charset="-128"/>
              </a:rPr>
              <a:t>(DA) – het</a:t>
            </a:r>
            <a:r>
              <a:rPr lang="nl-NL" altLang="nl-NL" sz="1900" b="1" dirty="0">
                <a:solidFill>
                  <a:srgbClr val="E11E2D"/>
                </a:solidFill>
                <a:latin typeface="Tahoma" panose="020B0604030504040204" pitchFamily="34" charset="0"/>
                <a:ea typeface="ＭＳ Ｐゴシック" panose="020B0600070205080204" pitchFamily="34" charset="-128"/>
              </a:rPr>
              <a:t> ‘hoe’</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Inzicht in de content die vanuit bronhouders beschikbaar moeten komen en een vertaling van de eisen aan die content vanuit wetgeving en de daarin geborgde standaarden. De specifieke invulling die nodig is om het DSO-LV functioneel te laten werken met deze content liggen vast in het </a:t>
            </a:r>
            <a:r>
              <a:rPr lang="nl-NL" altLang="nl-NL" sz="1900" b="1" dirty="0">
                <a:latin typeface="Tahoma" panose="020B0604030504040204" pitchFamily="34" charset="0"/>
                <a:ea typeface="ＭＳ Ｐゴシック" panose="020B0600070205080204" pitchFamily="34" charset="-128"/>
              </a:rPr>
              <a:t>Globaal Content Raamwerk (GCR) – het </a:t>
            </a:r>
            <a:r>
              <a:rPr lang="nl-NL" altLang="nl-NL" sz="1900" b="1" dirty="0">
                <a:solidFill>
                  <a:srgbClr val="E11E2D"/>
                </a:solidFill>
                <a:latin typeface="Tahoma" panose="020B0604030504040204" pitchFamily="34" charset="0"/>
                <a:ea typeface="ＭＳ Ｐゴシック" panose="020B0600070205080204" pitchFamily="34" charset="-128"/>
              </a:rPr>
              <a:t>‘waarmee’</a:t>
            </a:r>
          </a:p>
          <a:p>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28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774">
                                            <p:txEl>
                                              <p:pRg st="2" end="2"/>
                                            </p:txEl>
                                          </p:spTgt>
                                        </p:tgtEl>
                                        <p:attrNameLst>
                                          <p:attrName>style.visibility</p:attrName>
                                        </p:attrNameLst>
                                      </p:cBhvr>
                                      <p:to>
                                        <p:strVal val="visible"/>
                                      </p:to>
                                    </p:set>
                                    <p:animEffect transition="in" filter="fade">
                                      <p:cBhvr>
                                        <p:cTn id="11" dur="1000"/>
                                        <p:tgtEl>
                                          <p:spTgt spid="3277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2774">
                                            <p:txEl>
                                              <p:pRg st="4" end="4"/>
                                            </p:txEl>
                                          </p:spTgt>
                                        </p:tgtEl>
                                        <p:attrNameLst>
                                          <p:attrName>style.visibility</p:attrName>
                                        </p:attrNameLst>
                                      </p:cBhvr>
                                      <p:to>
                                        <p:strVal val="visible"/>
                                      </p:to>
                                    </p:set>
                                    <p:animEffect transition="in" filter="fade">
                                      <p:cBhvr>
                                        <p:cTn id="15" dur="1000"/>
                                        <p:tgtEl>
                                          <p:spTgt spid="3277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2774">
                                            <p:txEl>
                                              <p:pRg st="6" end="6"/>
                                            </p:txEl>
                                          </p:spTgt>
                                        </p:tgtEl>
                                        <p:attrNameLst>
                                          <p:attrName>style.visibility</p:attrName>
                                        </p:attrNameLst>
                                      </p:cBhvr>
                                      <p:to>
                                        <p:strVal val="visible"/>
                                      </p:to>
                                    </p:set>
                                    <p:animEffect transition="in" filter="fade">
                                      <p:cBhvr>
                                        <p:cTn id="19" dur="1000"/>
                                        <p:tgtEl>
                                          <p:spTgt spid="327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12062028" cy="4632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UIVO-I / PIKO: Informatiehuishouding en bedrijfsprocessen, I-ZTC en PDC</a:t>
            </a:r>
          </a:p>
        </p:txBody>
      </p:sp>
      <p:sp>
        <p:nvSpPr>
          <p:cNvPr id="4" name="Tekstvak 3">
            <a:extLst>
              <a:ext uri="{FF2B5EF4-FFF2-40B4-BE49-F238E27FC236}">
                <a16:creationId xmlns:a16="http://schemas.microsoft.com/office/drawing/2014/main" id="{5DF04E12-C15E-4293-98C9-9C1999A40B77}"/>
              </a:ext>
            </a:extLst>
          </p:cNvPr>
          <p:cNvSpPr txBox="1"/>
          <p:nvPr/>
        </p:nvSpPr>
        <p:spPr>
          <a:xfrm>
            <a:off x="-44390" y="6676008"/>
            <a:ext cx="12192000" cy="215444"/>
          </a:xfrm>
          <a:prstGeom prst="rect">
            <a:avLst/>
          </a:prstGeom>
          <a:noFill/>
        </p:spPr>
        <p:txBody>
          <a:bodyPr wrap="square" rtlCol="0">
            <a:spAutoFit/>
          </a:bodyPr>
          <a:lstStyle/>
          <a:p>
            <a:r>
              <a:rPr lang="nl-NL" sz="800" dirty="0"/>
              <a:t>Bron: Interbestuurlijke </a:t>
            </a:r>
            <a:r>
              <a:rPr lang="nl-NL" sz="800" dirty="0" err="1"/>
              <a:t>procesketens</a:t>
            </a:r>
            <a:r>
              <a:rPr lang="nl-NL" sz="800" dirty="0"/>
              <a:t> Omgevingswet (UIVO-I Ketenprocessen, bijlage 1b)</a:t>
            </a:r>
          </a:p>
        </p:txBody>
      </p:sp>
      <p:pic>
        <p:nvPicPr>
          <p:cNvPr id="5" name="Afbeelding 4">
            <a:extLst>
              <a:ext uri="{FF2B5EF4-FFF2-40B4-BE49-F238E27FC236}">
                <a16:creationId xmlns:a16="http://schemas.microsoft.com/office/drawing/2014/main" id="{68E96FC7-23F7-478A-A47C-093546D08553}"/>
              </a:ext>
            </a:extLst>
          </p:cNvPr>
          <p:cNvPicPr>
            <a:picLocks noChangeAspect="1"/>
          </p:cNvPicPr>
          <p:nvPr/>
        </p:nvPicPr>
        <p:blipFill>
          <a:blip r:embed="rId2"/>
          <a:stretch>
            <a:fillRect/>
          </a:stretch>
        </p:blipFill>
        <p:spPr>
          <a:xfrm>
            <a:off x="1383490" y="1058992"/>
            <a:ext cx="9336240" cy="5217519"/>
          </a:xfrm>
          <a:prstGeom prst="rect">
            <a:avLst/>
          </a:prstGeom>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3" ma:contentTypeDescription="Een nieuw document maken." ma:contentTypeScope="" ma:versionID="e356b862b7b301d2aab88f3a5e47ba50">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4ec7befa92fc7971ef81e262c526a4a8"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2" nillable="true" ma:displayName="Email datum" ma:format="DateTime" ma:internalName="EmDate" ma:readOnly="false">
      <xsd:simpleType>
        <xsd:restriction base="dms:DateTime"/>
      </xsd:simpleType>
    </xsd:element>
    <xsd:element name="EmFromName" ma:index="23" nillable="true" ma:displayName="Email van" ma:internalName="EmFromName" ma:readOnly="false">
      <xsd:simpleType>
        <xsd:restriction base="dms:Text"/>
      </xsd:simpleType>
    </xsd:element>
    <xsd:element name="EmSubject" ma:index="24" nillable="true" ma:displayName="Email onderwerp" ma:internalName="EmSubject" ma:readOnly="false">
      <xsd:simpleType>
        <xsd:restriction base="dms:Text"/>
      </xsd:simpleType>
    </xsd:element>
    <xsd:element name="EmTo" ma:index="25"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AA54F-49DA-4D96-BF11-C680DE9E4D60}">
  <ds:schemaRefs>
    <ds:schemaRef ds:uri="dd40056b-a536-4161-8a6c-0fad1d319e0f"/>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cc35083a-82c3-4d90-825c-129faed25957"/>
    <ds:schemaRef ds:uri="http://schemas.microsoft.com/office/2006/metadata/properties"/>
    <ds:schemaRef ds:uri="http://schemas.microsoft.com/sharepoint/v3/fields"/>
    <ds:schemaRef ds:uri="http://www.w3.org/XML/1998/namespace"/>
    <ds:schemaRef ds:uri="http://purl.org/dc/terms/"/>
  </ds:schemaRefs>
</ds:datastoreItem>
</file>

<file path=customXml/itemProps2.xml><?xml version="1.0" encoding="utf-8"?>
<ds:datastoreItem xmlns:ds="http://schemas.openxmlformats.org/officeDocument/2006/customXml" ds:itemID="{C5DE3D62-6C5B-4E9C-BB8F-BA1F6EAD4595}">
  <ds:schemaRefs>
    <ds:schemaRef ds:uri="http://schemas.microsoft.com/sharepoint/v3/contenttype/forms"/>
  </ds:schemaRefs>
</ds:datastoreItem>
</file>

<file path=customXml/itemProps3.xml><?xml version="1.0" encoding="utf-8"?>
<ds:datastoreItem xmlns:ds="http://schemas.openxmlformats.org/officeDocument/2006/customXml" ds:itemID="{769A7194-9709-43B9-9CB4-DBB4EB9DC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5083a-82c3-4d90-825c-129faed25957"/>
    <ds:schemaRef ds:uri="dd40056b-a536-4161-8a6c-0fad1d319e0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CE9EC72-884B-47F4-B9EE-C7F635E51C32}"/>
</file>

<file path=docProps/app.xml><?xml version="1.0" encoding="utf-8"?>
<Properties xmlns="http://schemas.openxmlformats.org/officeDocument/2006/extended-properties" xmlns:vt="http://schemas.openxmlformats.org/officeDocument/2006/docPropsVTypes">
  <TotalTime>4285</TotalTime>
  <Words>880</Words>
  <Application>Microsoft Office PowerPoint</Application>
  <PresentationFormat>Breedbeeld</PresentationFormat>
  <Paragraphs>129</Paragraphs>
  <Slides>29</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29</vt:i4>
      </vt:variant>
    </vt:vector>
  </HeadingPairs>
  <TitlesOfParts>
    <vt:vector size="35" baseType="lpstr">
      <vt:lpstr>Arial</vt:lpstr>
      <vt:lpstr>Arial Black</vt:lpstr>
      <vt:lpstr>Calibri</vt:lpstr>
      <vt:lpstr>Tahoma</vt:lpstr>
      <vt:lpstr>Office-thema</vt:lpstr>
      <vt:lpstr>1_Office-thema</vt:lpstr>
      <vt:lpstr> Handreiking Duurzame Toegankelijkheid in de informatieketens van de Omgevingswet  </vt:lpstr>
      <vt:lpstr>Kennisplatform Informatiehuishouding: voorlichtingsbestanden en praktijkvoorbeelden</vt:lpstr>
      <vt:lpstr>Inhoud</vt:lpstr>
      <vt:lpstr>Omgevingswet komt eraan - maar hoe zit het met informatiehuishouding? </vt:lpstr>
      <vt:lpstr>PowerPoint-presentatie</vt:lpstr>
      <vt:lpstr>“Begin bij je uitgewerkte proces” </vt:lpstr>
      <vt:lpstr>Handreiking en checklist: ontwerp-indeling en ‘archiving by design’</vt:lpstr>
      <vt:lpstr>Kaderstellend binnen DSO: waarom, wat, hoe, waarmee?</vt:lpstr>
      <vt:lpstr>UIVO-I / PIKO: Informatiehuishouding en bedrijfsprocessen, I-ZTC en PDC</vt:lpstr>
      <vt:lpstr>Checklist onderverdeeld in deelaspecten gerelateerd aan DUTO “Wat moet ik geregeld hebben?” / “Waar kan ik het vinden?”</vt:lpstr>
      <vt:lpstr>Mogelijk nog relevant: eindrapportage en aanbevelingen stuurgroep/programmaraad</vt:lpstr>
      <vt:lpstr>Inhoud</vt:lpstr>
      <vt:lpstr>DUTO B2 - Volledigheid: “begin bij je uitgewerkte proces”</vt:lpstr>
      <vt:lpstr>DUTO B3 – Authenticiteit, besluiten en ‘tijdreizen’</vt:lpstr>
      <vt:lpstr>DUTO B3 – Authenticiteit, besluiten en ‘tijdreizen’</vt:lpstr>
      <vt:lpstr>DUTO B2 – Volledigheid, interactie met landelijke voorzieningen</vt:lpstr>
      <vt:lpstr>Inhoud</vt:lpstr>
      <vt:lpstr>Zaakgericht: proces en informatieobjecten van ‘toepasbare regels’?</vt:lpstr>
      <vt:lpstr>DUTO B5 – Waardering en selectie: wat te doen met toepasbare regels?</vt:lpstr>
      <vt:lpstr>DUTO B9 – Programmatuur: requirements voor toepasbare regels en STTR</vt:lpstr>
      <vt:lpstr>Inhoud</vt:lpstr>
      <vt:lpstr>Start weer bij  het proces</vt:lpstr>
      <vt:lpstr>Wie is bevoegd voor wat? En wordt dus ook verantwoordelijk?</vt:lpstr>
      <vt:lpstr>Wie is bevoegd voor wat? Gevolgen van samenloop en magneetactiviteiten</vt:lpstr>
      <vt:lpstr>DUTO B4 – Metagegevens: toepassing I-ZTC en PDC</vt:lpstr>
      <vt:lpstr>DUTO B4 – Metagegevens en wat doen we met STAM-berichten?</vt:lpstr>
      <vt:lpstr>DUTO B4 – Metagegevens: Samenwerkvoorziening en -functionaliteit</vt:lpstr>
      <vt:lpstr>DUTO B4 – Metagegevens: Samenwerkvoorziening en -functionaliteit</vt:lpstr>
      <vt:lpstr>Vraagstukken gerelateerd aan VTH: Wet kwaliteitsborging voor het bouwen</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298</cp:revision>
  <dcterms:created xsi:type="dcterms:W3CDTF">2015-04-20T15:13:32Z</dcterms:created>
  <dcterms:modified xsi:type="dcterms:W3CDTF">2022-01-25T12:32:17Z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925bc142-3489-4da4-a4f6-3a453473066f</vt:lpwstr>
  </property>
  <property fmtid="{D5CDD505-2E9C-101B-9397-08002B2CF9AE}" pid="4" name="Documentsoort">
    <vt:lpwstr/>
  </property>
</Properties>
</file>