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8"/>
  </p:notesMasterIdLst>
  <p:sldIdLst>
    <p:sldId id="276" r:id="rId6"/>
    <p:sldId id="277" r:id="rId7"/>
  </p:sldIdLst>
  <p:sldSz cx="13536613" cy="9972675"/>
  <p:notesSz cx="14660563" cy="10231438"/>
  <p:custDataLst>
    <p:tags r:id="rId9"/>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win Oord" initials="EO" lastIdx="16" clrIdx="0"/>
  <p:cmAuthor id="2" name="Margreet van Staalduinen" initials="MvS" lastIdx="1" clrIdx="1"/>
  <p:cmAuthor id="3" name="Hajé van Egmond" initials="HvE" lastIdx="7" clrIdx="2">
    <p:extLst>
      <p:ext uri="{19B8F6BF-5375-455C-9EA6-DF929625EA0E}">
        <p15:presenceInfo xmlns:p15="http://schemas.microsoft.com/office/powerpoint/2012/main" userId="b33dbd587d64a3c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871"/>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E6BF99-81BC-6246-9CFB-D74B811C763A}" v="1" dt="2021-02-26T15:08:10.1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5646"/>
  </p:normalViewPr>
  <p:slideViewPr>
    <p:cSldViewPr snapToGrid="0">
      <p:cViewPr varScale="1">
        <p:scale>
          <a:sx n="84" d="100"/>
          <a:sy n="84" d="100"/>
        </p:scale>
        <p:origin x="2488" y="192"/>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Zwiers" userId="dcef707a-cbc8-4acf-b7e7-cbfe98ec9212" providerId="ADAL" clId="{10E6BF99-81BC-6246-9CFB-D74B811C763A}"/>
    <pc:docChg chg="modSld">
      <pc:chgData name="Ellen Zwiers" userId="dcef707a-cbc8-4acf-b7e7-cbfe98ec9212" providerId="ADAL" clId="{10E6BF99-81BC-6246-9CFB-D74B811C763A}" dt="2021-02-26T15:08:10.192" v="0" actId="1076"/>
      <pc:docMkLst>
        <pc:docMk/>
      </pc:docMkLst>
      <pc:sldChg chg="modSp">
        <pc:chgData name="Ellen Zwiers" userId="dcef707a-cbc8-4acf-b7e7-cbfe98ec9212" providerId="ADAL" clId="{10E6BF99-81BC-6246-9CFB-D74B811C763A}" dt="2021-02-26T15:08:10.192" v="0" actId="1076"/>
        <pc:sldMkLst>
          <pc:docMk/>
          <pc:sldMk cId="1997675928" sldId="277"/>
        </pc:sldMkLst>
        <pc:spChg chg="mod">
          <ac:chgData name="Ellen Zwiers" userId="dcef707a-cbc8-4acf-b7e7-cbfe98ec9212" providerId="ADAL" clId="{10E6BF99-81BC-6246-9CFB-D74B811C763A}" dt="2021-02-26T15:08:10.192" v="0" actId="1076"/>
          <ac:spMkLst>
            <pc:docMk/>
            <pc:sldMk cId="1997675928" sldId="277"/>
            <ac:spMk id="39" creationId="{21A56558-4932-41DF-88A3-405B301BC9AB}"/>
          </ac:spMkLst>
        </pc:spChg>
        <pc:spChg chg="mod">
          <ac:chgData name="Ellen Zwiers" userId="dcef707a-cbc8-4acf-b7e7-cbfe98ec9212" providerId="ADAL" clId="{10E6BF99-81BC-6246-9CFB-D74B811C763A}" dt="2021-02-26T15:08:10.192" v="0" actId="1076"/>
          <ac:spMkLst>
            <pc:docMk/>
            <pc:sldMk cId="1997675928" sldId="277"/>
            <ac:spMk id="16457" creationId="{F19BB3FF-5914-4052-BA4E-AE358FC82D3C}"/>
          </ac:spMkLst>
        </pc:spChg>
        <pc:grpChg chg="mod">
          <ac:chgData name="Ellen Zwiers" userId="dcef707a-cbc8-4acf-b7e7-cbfe98ec9212" providerId="ADAL" clId="{10E6BF99-81BC-6246-9CFB-D74B811C763A}" dt="2021-02-26T15:08:10.192" v="0" actId="1076"/>
          <ac:grpSpMkLst>
            <pc:docMk/>
            <pc:sldMk cId="1997675928" sldId="277"/>
            <ac:grpSpMk id="16436" creationId="{35EF5473-D225-4156-95DF-BDE784C1F945}"/>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1B5E1A-D9A1-4A94-9DE0-95A232D614B0}"/>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dirty="0"/>
          </a:p>
        </p:txBody>
      </p:sp>
      <p:sp>
        <p:nvSpPr>
          <p:cNvPr id="7171" name="Rectangle 3">
            <a:extLst>
              <a:ext uri="{FF2B5EF4-FFF2-40B4-BE49-F238E27FC236}">
                <a16:creationId xmlns:a16="http://schemas.microsoft.com/office/drawing/2014/main" id="{75A9DB14-11F2-48F2-B3E2-55066D0992AA}"/>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dirty="0"/>
          </a:p>
        </p:txBody>
      </p:sp>
      <p:sp>
        <p:nvSpPr>
          <p:cNvPr id="15364" name="Rectangle 4">
            <a:extLst>
              <a:ext uri="{FF2B5EF4-FFF2-40B4-BE49-F238E27FC236}">
                <a16:creationId xmlns:a16="http://schemas.microsoft.com/office/drawing/2014/main" id="{268C092F-1817-4AF3-8F73-690660082968}"/>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46B21C1C-F923-4F82-AD98-662783A319D5}"/>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DC2A8B5A-DF51-4923-AD1C-0D123022277F}"/>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dirty="0"/>
          </a:p>
        </p:txBody>
      </p:sp>
      <p:sp>
        <p:nvSpPr>
          <p:cNvPr id="7175" name="Rectangle 7">
            <a:extLst>
              <a:ext uri="{FF2B5EF4-FFF2-40B4-BE49-F238E27FC236}">
                <a16:creationId xmlns:a16="http://schemas.microsoft.com/office/drawing/2014/main" id="{B446F389-4E53-45C3-BC82-0C0258C9FB3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B825320D-6020-4F81-9BB4-04CF111468BB}" type="slidenum">
              <a:rPr lang="nl-NL" altLang="nl-NL"/>
              <a:pPr>
                <a:defRPr/>
              </a:pPr>
              <a:t>‹nr.›</a:t>
            </a:fld>
            <a:endParaRPr lang="nl-NL" altLang="nl-NL" dirty="0"/>
          </a:p>
        </p:txBody>
      </p:sp>
    </p:spTree>
    <p:extLst>
      <p:ext uri="{BB962C8B-B14F-4D97-AF65-F5344CB8AC3E}">
        <p14:creationId xmlns:p14="http://schemas.microsoft.com/office/powerpoint/2010/main" val="1417888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1</a:t>
            </a:fld>
            <a:endParaRPr lang="nl-NL" altLang="nl-NL" dirty="0"/>
          </a:p>
        </p:txBody>
      </p:sp>
    </p:spTree>
    <p:extLst>
      <p:ext uri="{BB962C8B-B14F-4D97-AF65-F5344CB8AC3E}">
        <p14:creationId xmlns:p14="http://schemas.microsoft.com/office/powerpoint/2010/main" val="228591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2</a:t>
            </a:fld>
            <a:endParaRPr lang="nl-NL" altLang="nl-NL" dirty="0"/>
          </a:p>
        </p:txBody>
      </p:sp>
    </p:spTree>
    <p:extLst>
      <p:ext uri="{BB962C8B-B14F-4D97-AF65-F5344CB8AC3E}">
        <p14:creationId xmlns:p14="http://schemas.microsoft.com/office/powerpoint/2010/main" val="394312173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2.jpeg"/><Relationship Id="rId4" Type="http://schemas.openxmlformats.org/officeDocument/2006/relationships/tags" Target="../tags/tag5.xml"/><Relationship Id="rId9"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slideMaster" Target="../slideMasters/slideMaster1.xml"/><Relationship Id="rId5" Type="http://schemas.openxmlformats.org/officeDocument/2006/relationships/tags" Target="../tags/tag24.xml"/><Relationship Id="rId4" Type="http://schemas.openxmlformats.org/officeDocument/2006/relationships/tags" Target="../tags/tag2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3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90D915F-8FEB-41E7-8BD7-9F63276A26F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2049" name="think-cell Slide" r:id="rId8" imgW="0" imgH="0" progId="TCLayout.ActiveDocument.1">
                  <p:embed/>
                </p:oleObj>
              </mc:Choice>
              <mc:Fallback>
                <p:oleObj name="think-cell Slide" r:id="rId8" imgW="0" imgH="0" progId="TCLayout.ActiveDocument.1">
                  <p:embed/>
                  <p:pic>
                    <p:nvPicPr>
                      <p:cNvPr id="4" name="Rectangle 1" hidden="1">
                        <a:extLst>
                          <a:ext uri="{FF2B5EF4-FFF2-40B4-BE49-F238E27FC236}">
                            <a16:creationId xmlns:a16="http://schemas.microsoft.com/office/drawing/2014/main" id="{B90D915F-8FEB-41E7-8BD7-9F63276A26F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E78E4C19-F1B1-4098-8E44-F23254DD6DD6}"/>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F49B4D39-DC31-466A-B3D4-93C1C5833713}"/>
              </a:ext>
            </a:extLst>
          </p:cNvPr>
          <p:cNvPicPr>
            <a:picLocks noChangeAspect="1" noChangeArrowheads="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A3AD8F5D-6F53-4024-B84D-F3E2E85D136A}"/>
              </a:ext>
            </a:extLst>
          </p:cNvPr>
          <p:cNvSpPr>
            <a:spLocks noGrp="1"/>
          </p:cNvSpPr>
          <p:nvPr>
            <p:ph type="sldNum" sz="quarter" idx="10"/>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954D4F-DE7E-46CB-A5BD-A04304B31E08}" type="slidenum">
              <a:rPr lang="nl-NL" altLang="nl-NL"/>
              <a:pPr>
                <a:defRPr/>
              </a:pPr>
              <a:t>‹nr.›</a:t>
            </a:fld>
            <a:endParaRPr lang="nl-NL" altLang="nl-NL" dirty="0"/>
          </a:p>
        </p:txBody>
      </p:sp>
      <p:sp>
        <p:nvSpPr>
          <p:cNvPr id="8" name="Footer Placeholder 6">
            <a:extLst>
              <a:ext uri="{FF2B5EF4-FFF2-40B4-BE49-F238E27FC236}">
                <a16:creationId xmlns:a16="http://schemas.microsoft.com/office/drawing/2014/main" id="{A28CEDB9-ABC3-43E3-B373-2C54A97560D6}"/>
              </a:ext>
            </a:extLst>
          </p:cNvPr>
          <p:cNvSpPr>
            <a:spLocks noGrp="1"/>
          </p:cNvSpPr>
          <p:nvPr>
            <p:ph type="ftr" sz="quarter" idx="11"/>
            <p:custDataLst>
              <p:tags r:id="rId6"/>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Tree>
    <p:extLst>
      <p:ext uri="{BB962C8B-B14F-4D97-AF65-F5344CB8AC3E}">
        <p14:creationId xmlns:p14="http://schemas.microsoft.com/office/powerpoint/2010/main" val="94236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AD557503-77B2-4D90-9649-05105BA84CA9}"/>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1265"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AD557503-77B2-4D90-9649-05105BA84CA9}"/>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08F7205-4FD1-4A4B-BB05-71056114B29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2B76C062-F679-4FA4-9359-F52127996D7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2B35E4D-F365-45AD-A598-5177360367AF}" type="slidenum">
              <a:rPr lang="nl-NL" altLang="nl-NL"/>
              <a:pPr>
                <a:defRPr/>
              </a:pPr>
              <a:t>‹nr.›</a:t>
            </a:fld>
            <a:endParaRPr lang="nl-NL" altLang="nl-NL" dirty="0"/>
          </a:p>
        </p:txBody>
      </p:sp>
    </p:spTree>
    <p:extLst>
      <p:ext uri="{BB962C8B-B14F-4D97-AF65-F5344CB8AC3E}">
        <p14:creationId xmlns:p14="http://schemas.microsoft.com/office/powerpoint/2010/main" val="331955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C689E46C-1117-4B4A-95D1-AF288C374AF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2289"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C689E46C-1117-4B4A-95D1-AF288C374AF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4EC03EF-4FDE-444D-BB67-F368C67D96B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8CFEEFDD-38FF-4E58-A14B-C5138E2A2C7D}"/>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9A946D7-A571-426F-8C8F-7D3752BBAFD5}" type="slidenum">
              <a:rPr lang="nl-NL" altLang="nl-NL"/>
              <a:pPr>
                <a:defRPr/>
              </a:pPr>
              <a:t>‹nr.›</a:t>
            </a:fld>
            <a:endParaRPr lang="nl-NL" altLang="nl-NL" dirty="0"/>
          </a:p>
        </p:txBody>
      </p:sp>
    </p:spTree>
    <p:extLst>
      <p:ext uri="{BB962C8B-B14F-4D97-AF65-F5344CB8AC3E}">
        <p14:creationId xmlns:p14="http://schemas.microsoft.com/office/powerpoint/2010/main" val="1117571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14930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2933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Tree>
    <p:extLst>
      <p:ext uri="{BB962C8B-B14F-4D97-AF65-F5344CB8AC3E}">
        <p14:creationId xmlns:p14="http://schemas.microsoft.com/office/powerpoint/2010/main" val="1025523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8873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707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7">
            <a:extLst>
              <a:ext uri="{FF2B5EF4-FFF2-40B4-BE49-F238E27FC236}">
                <a16:creationId xmlns:a16="http://schemas.microsoft.com/office/drawing/2014/main" id="{403FBC6C-8BFE-4C05-B8A9-F3AB83966D00}"/>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dirty="0">
              <a:solidFill>
                <a:srgbClr val="FFFFFF"/>
              </a:solidFill>
            </a:endParaRPr>
          </a:p>
        </p:txBody>
      </p:sp>
      <p:grpSp>
        <p:nvGrpSpPr>
          <p:cNvPr id="3" name="Groep 1">
            <a:extLst>
              <a:ext uri="{FF2B5EF4-FFF2-40B4-BE49-F238E27FC236}">
                <a16:creationId xmlns:a16="http://schemas.microsoft.com/office/drawing/2014/main" id="{9AF267A8-D2CF-4E71-9831-284741420BD9}"/>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A21797DB-6E0E-4E4E-BB7A-779BD2F84ECA}"/>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2599C070-01BD-47E8-90A3-5E304761A01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F624636F-128A-437A-B539-5CE5C20422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42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645891CD-6B7C-409A-9E53-64243FB4CA73}"/>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3073"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645891CD-6B7C-409A-9E53-64243FB4CA7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528BF753-E56A-4072-9502-74FC89F7AB28}"/>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dirty="0">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B5351448-0810-4749-8E38-05C437765824}"/>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7121AD29-2864-4FF3-B4CA-8323C1B8CA0A}"/>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A2D7D27-7927-4AE0-B6B0-08610E42594E}" type="slidenum">
              <a:rPr lang="nl-NL" altLang="nl-NL"/>
              <a:pPr>
                <a:defRPr/>
              </a:pPr>
              <a:t>‹nr.›</a:t>
            </a:fld>
            <a:endParaRPr lang="nl-NL" altLang="nl-NL" dirty="0"/>
          </a:p>
        </p:txBody>
      </p:sp>
    </p:spTree>
    <p:extLst>
      <p:ext uri="{BB962C8B-B14F-4D97-AF65-F5344CB8AC3E}">
        <p14:creationId xmlns:p14="http://schemas.microsoft.com/office/powerpoint/2010/main" val="23625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87809E14-C951-43BF-B67E-EB4EEACD5A9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4097"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87809E14-C951-43BF-B67E-EB4EEACD5A9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65172787-4725-4928-B461-85F53A9481BC}"/>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C6928F94-8D34-4372-A3B4-1B374BCB3685}"/>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79661-5D63-48EA-B0BA-B8E76643D828}" type="slidenum">
              <a:rPr lang="nl-NL" altLang="nl-NL"/>
              <a:pPr>
                <a:defRPr/>
              </a:pPr>
              <a:t>‹nr.›</a:t>
            </a:fld>
            <a:endParaRPr lang="nl-NL" altLang="nl-NL" dirty="0"/>
          </a:p>
        </p:txBody>
      </p:sp>
    </p:spTree>
    <p:extLst>
      <p:ext uri="{BB962C8B-B14F-4D97-AF65-F5344CB8AC3E}">
        <p14:creationId xmlns:p14="http://schemas.microsoft.com/office/powerpoint/2010/main" val="170470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A7762AF-CDF2-4BDE-B352-DB4531B4586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512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DA7762AF-CDF2-4BDE-B352-DB4531B4586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1E0F37EB-F538-4B9C-B7BB-4372016F17B4}"/>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B164E447-7FE4-49A6-ABAC-ADE313E755F2}"/>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33107C2-5B2E-4FC9-917B-AAB537B543AE}" type="slidenum">
              <a:rPr lang="nl-NL" altLang="nl-NL"/>
              <a:pPr>
                <a:defRPr/>
              </a:pPr>
              <a:t>‹nr.›</a:t>
            </a:fld>
            <a:endParaRPr lang="nl-NL" altLang="nl-NL" dirty="0"/>
          </a:p>
        </p:txBody>
      </p:sp>
    </p:spTree>
    <p:extLst>
      <p:ext uri="{BB962C8B-B14F-4D97-AF65-F5344CB8AC3E}">
        <p14:creationId xmlns:p14="http://schemas.microsoft.com/office/powerpoint/2010/main" val="13442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6AE6D59-A7D1-4143-AB4A-EB6D185046B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6145" name="think-cell Slide" r:id="rId6" imgW="0" imgH="0" progId="TCLayout.ActiveDocument.1">
                  <p:embed/>
                </p:oleObj>
              </mc:Choice>
              <mc:Fallback>
                <p:oleObj name="think-cell Slide" r:id="rId6" imgW="0" imgH="0" progId="TCLayout.ActiveDocument.1">
                  <p:embed/>
                  <p:pic>
                    <p:nvPicPr>
                      <p:cNvPr id="7" name="Rectangle 1" hidden="1">
                        <a:extLst>
                          <a:ext uri="{FF2B5EF4-FFF2-40B4-BE49-F238E27FC236}">
                            <a16:creationId xmlns:a16="http://schemas.microsoft.com/office/drawing/2014/main" id="{26AE6D59-A7D1-4143-AB4A-EB6D185046B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A4B1E2EE-C3B3-4D11-B82A-3FB752D78B86}"/>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9" name="Rectangle 5">
            <a:extLst>
              <a:ext uri="{FF2B5EF4-FFF2-40B4-BE49-F238E27FC236}">
                <a16:creationId xmlns:a16="http://schemas.microsoft.com/office/drawing/2014/main" id="{D63386A4-CB36-4372-82AC-693E1F4B3626}"/>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C558FC5-BCD2-44CA-ADAB-C312D00F0F67}" type="slidenum">
              <a:rPr lang="nl-NL" altLang="nl-NL"/>
              <a:pPr>
                <a:defRPr/>
              </a:pPr>
              <a:t>‹nr.›</a:t>
            </a:fld>
            <a:endParaRPr lang="nl-NL" altLang="nl-NL" dirty="0"/>
          </a:p>
        </p:txBody>
      </p:sp>
    </p:spTree>
    <p:extLst>
      <p:ext uri="{BB962C8B-B14F-4D97-AF65-F5344CB8AC3E}">
        <p14:creationId xmlns:p14="http://schemas.microsoft.com/office/powerpoint/2010/main" val="2308935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5B630D28-8E3D-4289-A2EA-9F7994E3B7E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7169" name="think-cell Slide" r:id="rId7" imgW="0" imgH="0" progId="TCLayout.ActiveDocument.1">
                  <p:embed/>
                </p:oleObj>
              </mc:Choice>
              <mc:Fallback>
                <p:oleObj name="think-cell Slide" r:id="rId7" imgW="0" imgH="0" progId="TCLayout.ActiveDocument.1">
                  <p:embed/>
                  <p:pic>
                    <p:nvPicPr>
                      <p:cNvPr id="3" name="Rectangle 1" hidden="1">
                        <a:extLst>
                          <a:ext uri="{FF2B5EF4-FFF2-40B4-BE49-F238E27FC236}">
                            <a16:creationId xmlns:a16="http://schemas.microsoft.com/office/drawing/2014/main" id="{5B630D28-8E3D-4289-A2EA-9F7994E3B7E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3">
            <a:extLst>
              <a:ext uri="{FF2B5EF4-FFF2-40B4-BE49-F238E27FC236}">
                <a16:creationId xmlns:a16="http://schemas.microsoft.com/office/drawing/2014/main" id="{880CCE15-FFC7-490D-A86F-0610689AA84C}"/>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dirty="0">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A8E919FF-1413-42C3-97A7-4AA7E7FD5AC2}"/>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4">
            <a:extLst>
              <a:ext uri="{FF2B5EF4-FFF2-40B4-BE49-F238E27FC236}">
                <a16:creationId xmlns:a16="http://schemas.microsoft.com/office/drawing/2014/main" id="{2D09ECF4-676E-4C00-9EF8-F42219057136}"/>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0AD7044-A6F3-45BD-BCF1-84841FCD0002}" type="slidenum">
              <a:rPr lang="nl-NL" altLang="nl-NL"/>
              <a:pPr>
                <a:defRPr/>
              </a:pPr>
              <a:t>‹nr.›</a:t>
            </a:fld>
            <a:endParaRPr lang="nl-NL" altLang="nl-NL" dirty="0"/>
          </a:p>
        </p:txBody>
      </p:sp>
    </p:spTree>
    <p:extLst>
      <p:ext uri="{BB962C8B-B14F-4D97-AF65-F5344CB8AC3E}">
        <p14:creationId xmlns:p14="http://schemas.microsoft.com/office/powerpoint/2010/main" val="257280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4038ADD8-A4E3-456A-AD32-625D6E28E611}"/>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8193"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4038ADD8-A4E3-456A-AD32-625D6E28E61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ACCEAB24-77FE-46EB-A592-D94A766252BF}"/>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4" name="Rectangle 5">
            <a:extLst>
              <a:ext uri="{FF2B5EF4-FFF2-40B4-BE49-F238E27FC236}">
                <a16:creationId xmlns:a16="http://schemas.microsoft.com/office/drawing/2014/main" id="{1CE8F76C-E1B5-4843-9B40-FC710707484D}"/>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C207436-02AA-4A86-AC0A-C48154D680BB}" type="slidenum">
              <a:rPr lang="nl-NL" altLang="nl-NL"/>
              <a:pPr>
                <a:defRPr/>
              </a:pPr>
              <a:t>‹nr.›</a:t>
            </a:fld>
            <a:endParaRPr lang="nl-NL" altLang="nl-NL" dirty="0"/>
          </a:p>
        </p:txBody>
      </p:sp>
    </p:spTree>
    <p:extLst>
      <p:ext uri="{BB962C8B-B14F-4D97-AF65-F5344CB8AC3E}">
        <p14:creationId xmlns:p14="http://schemas.microsoft.com/office/powerpoint/2010/main" val="85066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09DF7FD5-B24D-42E0-A4C4-F4CF2CE1F600}"/>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9217"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09DF7FD5-B24D-42E0-A4C4-F4CF2CE1F600}"/>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9F1C75E2-FCC3-4446-9203-F5DA56DA61D0}"/>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014A0B84-7B44-4702-9487-25CC300EA55C}"/>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75AD1D9-9A4F-45FB-BBB4-EA849C713B6F}" type="slidenum">
              <a:rPr lang="nl-NL" altLang="nl-NL"/>
              <a:pPr>
                <a:defRPr/>
              </a:pPr>
              <a:t>‹nr.›</a:t>
            </a:fld>
            <a:endParaRPr lang="nl-NL" altLang="nl-NL" dirty="0"/>
          </a:p>
        </p:txBody>
      </p:sp>
    </p:spTree>
    <p:extLst>
      <p:ext uri="{BB962C8B-B14F-4D97-AF65-F5344CB8AC3E}">
        <p14:creationId xmlns:p14="http://schemas.microsoft.com/office/powerpoint/2010/main" val="102929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F1C1CD9-CB30-4656-9FD6-1937A020BBDF}"/>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4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F1C1CD9-CB30-4656-9FD6-1937A020BBD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dirty="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12266940-D0E6-4975-95ED-B8CB33987352}"/>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F49DA381-FE1D-42FF-9F2C-D05432C51E8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1339F2A-91CB-4D2D-8083-08441A6312B2}" type="slidenum">
              <a:rPr lang="nl-NL" altLang="nl-NL"/>
              <a:pPr>
                <a:defRPr/>
              </a:pPr>
              <a:t>‹nr.›</a:t>
            </a:fld>
            <a:endParaRPr lang="nl-NL" altLang="nl-NL" dirty="0"/>
          </a:p>
        </p:txBody>
      </p:sp>
    </p:spTree>
    <p:extLst>
      <p:ext uri="{BB962C8B-B14F-4D97-AF65-F5344CB8AC3E}">
        <p14:creationId xmlns:p14="http://schemas.microsoft.com/office/powerpoint/2010/main" val="240193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F3DBAD80-910C-4E30-933B-46D89D387A6A}"/>
              </a:ext>
            </a:extLst>
          </p:cNvPr>
          <p:cNvGraphicFramePr>
            <a:graphicFrameLocks/>
          </p:cNvGraphicFramePr>
          <p:nvPr>
            <p:custDataLst>
              <p:tags r:id="rId14"/>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5" name="think-cell Slide" r:id="rId15" imgW="0" imgH="0" progId="TCLayout.ActiveDocument.1">
                  <p:embed/>
                </p:oleObj>
              </mc:Choice>
              <mc:Fallback>
                <p:oleObj name="think-cell Slide" r:id="rId15" imgW="0" imgH="0" progId="TCLayout.ActiveDocument.1">
                  <p:embed/>
                  <p:pic>
                    <p:nvPicPr>
                      <p:cNvPr id="1026" name="Rectangle 1" hidden="1">
                        <a:extLst>
                          <a:ext uri="{FF2B5EF4-FFF2-40B4-BE49-F238E27FC236}">
                            <a16:creationId xmlns:a16="http://schemas.microsoft.com/office/drawing/2014/main" id="{F3DBAD80-910C-4E30-933B-46D89D387A6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7A1C8B79-9B3B-4A80-B07A-81E5C323C5B6}"/>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09B8D3CD-40B7-4C07-B139-D8707E070ADC}"/>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Afbeelding 13">
            <a:extLst>
              <a:ext uri="{FF2B5EF4-FFF2-40B4-BE49-F238E27FC236}">
                <a16:creationId xmlns:a16="http://schemas.microsoft.com/office/drawing/2014/main" id="{E5967FFA-FD40-446B-B1BC-34FB28F5E63E}"/>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CBDBE164-5ACF-4DD1-BB38-680EB9551788}"/>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848EDE09-C58F-4797-AEF6-1B1CDA112C7D}"/>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B4BF4CCA-B7F9-45E5-A8A1-E2D7167F41F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grpSp>
      <p:sp>
        <p:nvSpPr>
          <p:cNvPr id="2052" name="Tijdelijke aanduiding voor titel 1">
            <a:extLst>
              <a:ext uri="{FF2B5EF4-FFF2-40B4-BE49-F238E27FC236}">
                <a16:creationId xmlns:a16="http://schemas.microsoft.com/office/drawing/2014/main" id="{7CE7C4AB-1F26-47FA-A08D-46103400A18F}"/>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2053" name="Tijdelijke aanduiding voor tekst 2">
            <a:extLst>
              <a:ext uri="{FF2B5EF4-FFF2-40B4-BE49-F238E27FC236}">
                <a16:creationId xmlns:a16="http://schemas.microsoft.com/office/drawing/2014/main" id="{381D72BE-AC9A-466E-BB1B-6A0FEA99BF31}"/>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stichtingibk.nl/instrument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7" name="Groep 8">
            <a:extLst>
              <a:ext uri="{FF2B5EF4-FFF2-40B4-BE49-F238E27FC236}">
                <a16:creationId xmlns:a16="http://schemas.microsoft.com/office/drawing/2014/main" id="{3F5A0638-307F-4F61-BD07-6943A7907E7D}"/>
              </a:ext>
            </a:extLst>
          </p:cNvPr>
          <p:cNvGrpSpPr>
            <a:grpSpLocks/>
          </p:cNvGrpSpPr>
          <p:nvPr/>
        </p:nvGrpSpPr>
        <p:grpSpPr bwMode="auto">
          <a:xfrm>
            <a:off x="46097" y="1223094"/>
            <a:ext cx="681116" cy="711460"/>
            <a:chOff x="-41447" y="2789448"/>
            <a:chExt cx="973546" cy="1090233"/>
          </a:xfrm>
        </p:grpSpPr>
        <p:sp>
          <p:nvSpPr>
            <p:cNvPr id="16454" name="Freeform 17">
              <a:extLst>
                <a:ext uri="{FF2B5EF4-FFF2-40B4-BE49-F238E27FC236}">
                  <a16:creationId xmlns:a16="http://schemas.microsoft.com/office/drawing/2014/main" id="{07105252-65DB-40FA-B08D-DC856F2A76C2}"/>
                </a:ext>
              </a:extLst>
            </p:cNvPr>
            <p:cNvSpPr>
              <a:spLocks noChangeAspect="1" noEditPoints="1"/>
            </p:cNvSpPr>
            <p:nvPr/>
          </p:nvSpPr>
          <p:spPr bwMode="gray">
            <a:xfrm>
              <a:off x="224724" y="2789448"/>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455" name="TextBox 49">
              <a:extLst>
                <a:ext uri="{FF2B5EF4-FFF2-40B4-BE49-F238E27FC236}">
                  <a16:creationId xmlns:a16="http://schemas.microsoft.com/office/drawing/2014/main" id="{3D7E03F9-23C1-41DD-B93F-FFC024A1D184}"/>
                </a:ext>
              </a:extLst>
            </p:cNvPr>
            <p:cNvSpPr txBox="1">
              <a:spLocks noChangeArrowheads="1"/>
            </p:cNvSpPr>
            <p:nvPr/>
          </p:nvSpPr>
          <p:spPr bwMode="auto">
            <a:xfrm>
              <a:off x="-41447" y="3313721"/>
              <a:ext cx="973546" cy="5659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t>Klantverwachting</a:t>
              </a:r>
            </a:p>
          </p:txBody>
        </p:sp>
      </p:grpSp>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102830" y="7754614"/>
            <a:ext cx="1049344" cy="1038949"/>
            <a:chOff x="31178" y="7556197"/>
            <a:chExt cx="1011390" cy="1357369"/>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1000" dirty="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9248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1000" b="1" dirty="0">
                  <a:solidFill>
                    <a:srgbClr val="DD7E00"/>
                  </a:solidFill>
                </a:rPr>
                <a:t>Informatie-</a:t>
              </a:r>
              <a:r>
                <a:rPr lang="nl-NL" altLang="nl-NL" sz="1000" b="1" dirty="0">
                  <a:solidFill>
                    <a:srgbClr val="F07E26"/>
                  </a:solidFill>
                </a:rPr>
                <a:t>voorziening</a:t>
              </a:r>
            </a:p>
          </p:txBody>
        </p:sp>
      </p:grpSp>
      <p:grpSp>
        <p:nvGrpSpPr>
          <p:cNvPr id="16435" name="Groep 14">
            <a:extLst>
              <a:ext uri="{FF2B5EF4-FFF2-40B4-BE49-F238E27FC236}">
                <a16:creationId xmlns:a16="http://schemas.microsoft.com/office/drawing/2014/main" id="{6EB58F92-801E-435C-88E2-3D688C3C1838}"/>
              </a:ext>
            </a:extLst>
          </p:cNvPr>
          <p:cNvGrpSpPr>
            <a:grpSpLocks/>
          </p:cNvGrpSpPr>
          <p:nvPr/>
        </p:nvGrpSpPr>
        <p:grpSpPr bwMode="auto">
          <a:xfrm>
            <a:off x="54195" y="7110837"/>
            <a:ext cx="711419" cy="584745"/>
            <a:chOff x="-36183" y="8312118"/>
            <a:chExt cx="936625" cy="739228"/>
          </a:xfrm>
        </p:grpSpPr>
        <p:sp>
          <p:nvSpPr>
            <p:cNvPr id="16458" name="Freeform 5">
              <a:extLst>
                <a:ext uri="{FF2B5EF4-FFF2-40B4-BE49-F238E27FC236}">
                  <a16:creationId xmlns:a16="http://schemas.microsoft.com/office/drawing/2014/main" id="{1A89CA73-C05E-43BC-B5A3-FEEC62186BF6}"/>
                </a:ext>
              </a:extLst>
            </p:cNvPr>
            <p:cNvSpPr>
              <a:spLocks noChangeAspect="1" noEditPoints="1"/>
            </p:cNvSpPr>
            <p:nvPr/>
          </p:nvSpPr>
          <p:spPr bwMode="gray">
            <a:xfrm>
              <a:off x="223609" y="8312118"/>
              <a:ext cx="393076" cy="365795"/>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59" name="TextBox 49">
              <a:extLst>
                <a:ext uri="{FF2B5EF4-FFF2-40B4-BE49-F238E27FC236}">
                  <a16:creationId xmlns:a16="http://schemas.microsoft.com/office/drawing/2014/main" id="{8C87D1D4-16C8-4F89-81B3-90DD4D1D4DCF}"/>
                </a:ext>
              </a:extLst>
            </p:cNvPr>
            <p:cNvSpPr txBox="1">
              <a:spLocks noChangeArrowheads="1"/>
            </p:cNvSpPr>
            <p:nvPr/>
          </p:nvSpPr>
          <p:spPr bwMode="auto">
            <a:xfrm>
              <a:off x="-36183" y="8740076"/>
              <a:ext cx="936625" cy="3112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00B050"/>
                  </a:solidFill>
                </a:rPr>
                <a:t>Rollen</a:t>
              </a:r>
            </a:p>
          </p:txBody>
        </p:sp>
      </p:grpSp>
      <p:grpSp>
        <p:nvGrpSpPr>
          <p:cNvPr id="16438" name="Groep 12">
            <a:extLst>
              <a:ext uri="{FF2B5EF4-FFF2-40B4-BE49-F238E27FC236}">
                <a16:creationId xmlns:a16="http://schemas.microsoft.com/office/drawing/2014/main" id="{E4A9B7DD-AA49-48CE-A76F-05739B3749E0}"/>
              </a:ext>
            </a:extLst>
          </p:cNvPr>
          <p:cNvGrpSpPr>
            <a:grpSpLocks/>
          </p:cNvGrpSpPr>
          <p:nvPr/>
        </p:nvGrpSpPr>
        <p:grpSpPr bwMode="auto">
          <a:xfrm>
            <a:off x="89109" y="6389127"/>
            <a:ext cx="654858" cy="553093"/>
            <a:chOff x="1688703" y="7353300"/>
            <a:chExt cx="936625" cy="835482"/>
          </a:xfrm>
        </p:grpSpPr>
        <p:sp>
          <p:nvSpPr>
            <p:cNvPr id="16452" name="Freeform 33">
              <a:extLst>
                <a:ext uri="{FF2B5EF4-FFF2-40B4-BE49-F238E27FC236}">
                  <a16:creationId xmlns:a16="http://schemas.microsoft.com/office/drawing/2014/main" id="{B5780E1E-71CE-461D-8ECF-1F5C5482E0DC}"/>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53" name="TextBox 49">
              <a:extLst>
                <a:ext uri="{FF2B5EF4-FFF2-40B4-BE49-F238E27FC236}">
                  <a16:creationId xmlns:a16="http://schemas.microsoft.com/office/drawing/2014/main" id="{7223DB4A-4248-4A8C-992E-3309EDE04F63}"/>
                </a:ext>
              </a:extLst>
            </p:cNvPr>
            <p:cNvSpPr txBox="1">
              <a:spLocks noChangeArrowheads="1"/>
            </p:cNvSpPr>
            <p:nvPr/>
          </p:nvSpPr>
          <p:spPr bwMode="auto">
            <a:xfrm>
              <a:off x="1688703" y="7816850"/>
              <a:ext cx="936625" cy="3719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t>Output</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57655" y="4335626"/>
            <a:ext cx="658001" cy="770632"/>
            <a:chOff x="77788" y="5572125"/>
            <a:chExt cx="936625" cy="1026851"/>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533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F07E26"/>
                  </a:solidFill>
                </a:rPr>
                <a:t>Activi-teiten</a:t>
              </a: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82606" y="2778395"/>
            <a:ext cx="658001" cy="581000"/>
            <a:chOff x="116046" y="4502981"/>
            <a:chExt cx="936625" cy="796201"/>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81"/>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2"/>
              <a:ext cx="936625" cy="3374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102830" y="1989825"/>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a:solidFill>
                    <a:srgbClr val="00B0F0"/>
                  </a:solidFill>
                </a:rPr>
                <a:t>Proces-</a:t>
              </a:r>
            </a:p>
            <a:p>
              <a:pPr algn="ctr" eaLnBrk="1" hangingPunct="1"/>
              <a:r>
                <a:rPr lang="nl-NL" altLang="nl-NL" sz="900" b="1">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554469" y="117029"/>
            <a:ext cx="10432514"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400" b="1" dirty="0">
                <a:latin typeface="Garamond" panose="02020404030301010803" pitchFamily="18" charset="0"/>
              </a:rPr>
              <a:t>Bedrijfsproces: Behandelen melding </a:t>
            </a:r>
            <a:r>
              <a:rPr lang="nl-NL" sz="2400" b="1" dirty="0">
                <a:latin typeface="Garamond" panose="02020404030301010803" pitchFamily="18" charset="0"/>
              </a:rPr>
              <a:t>bouwactiviteit</a:t>
            </a:r>
            <a:endParaRPr lang="nl-NL" altLang="nl-NL" sz="2400" b="1" dirty="0">
              <a:latin typeface="Garamond" panose="02020404030301010803" pitchFamily="18" charset="0"/>
            </a:endParaRPr>
          </a:p>
        </p:txBody>
      </p:sp>
      <p:sp>
        <p:nvSpPr>
          <p:cNvPr id="3" name="Rectangle 25">
            <a:extLst>
              <a:ext uri="{FF2B5EF4-FFF2-40B4-BE49-F238E27FC236}">
                <a16:creationId xmlns:a16="http://schemas.microsoft.com/office/drawing/2014/main" id="{E6E2338D-3500-44AA-BC35-BA944C63705C}"/>
              </a:ext>
            </a:extLst>
          </p:cNvPr>
          <p:cNvSpPr/>
          <p:nvPr/>
        </p:nvSpPr>
        <p:spPr>
          <a:xfrm>
            <a:off x="173038" y="596652"/>
            <a:ext cx="13096394" cy="13644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endParaRPr lang="nl-NL" sz="1000">
              <a:solidFill>
                <a:srgbClr val="00B0F0"/>
              </a:solidFill>
            </a:endParaRP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AE4DD412-701C-4D53-913F-6609B6930558}"/>
              </a:ext>
            </a:extLst>
          </p:cNvPr>
          <p:cNvSpPr/>
          <p:nvPr/>
        </p:nvSpPr>
        <p:spPr>
          <a:xfrm>
            <a:off x="173038" y="775705"/>
            <a:ext cx="13193896" cy="349598"/>
          </a:xfrm>
          <a:prstGeom prst="rect">
            <a:avLst/>
          </a:prstGeom>
          <a:no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nl-NL" sz="1000" dirty="0">
                <a:solidFill>
                  <a:srgbClr val="002060"/>
                </a:solidFill>
              </a:rPr>
              <a:t>Dit proces start bij de melding die de initiatiefnemer doet voor de uitvoering van de bouw en eindigt bij het opleveren van het dossier bevoegd gezag, door de initiatiefnemer.</a:t>
            </a:r>
          </a:p>
          <a:p>
            <a:r>
              <a:rPr lang="nl-NL" sz="1000" dirty="0">
                <a:solidFill>
                  <a:srgbClr val="002060"/>
                </a:solidFill>
              </a:rPr>
              <a:t>Dit proces beschrijft de activiteiten die door het  bevoegd gezag uitgevoerd worden in relatie tot het bouwtechnische deel, wat getoetst wordt door de kwaliteitsborger (voor gevolgklasse 1). </a:t>
            </a:r>
          </a:p>
        </p:txBody>
      </p:sp>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327958881"/>
              </p:ext>
            </p:extLst>
          </p:nvPr>
        </p:nvGraphicFramePr>
        <p:xfrm>
          <a:off x="849856" y="1164309"/>
          <a:ext cx="12517078" cy="7306796"/>
        </p:xfrm>
        <a:graphic>
          <a:graphicData uri="http://schemas.openxmlformats.org/drawingml/2006/table">
            <a:tbl>
              <a:tblPr/>
              <a:tblGrid>
                <a:gridCol w="4861637">
                  <a:extLst>
                    <a:ext uri="{9D8B030D-6E8A-4147-A177-3AD203B41FA5}">
                      <a16:colId xmlns:a16="http://schemas.microsoft.com/office/drawing/2014/main" val="20000"/>
                    </a:ext>
                  </a:extLst>
                </a:gridCol>
                <a:gridCol w="3795823">
                  <a:extLst>
                    <a:ext uri="{9D8B030D-6E8A-4147-A177-3AD203B41FA5}">
                      <a16:colId xmlns:a16="http://schemas.microsoft.com/office/drawing/2014/main" val="20002"/>
                    </a:ext>
                  </a:extLst>
                </a:gridCol>
                <a:gridCol w="3859618">
                  <a:extLst>
                    <a:ext uri="{9D8B030D-6E8A-4147-A177-3AD203B41FA5}">
                      <a16:colId xmlns:a16="http://schemas.microsoft.com/office/drawing/2014/main" val="20003"/>
                    </a:ext>
                  </a:extLst>
                </a:gridCol>
              </a:tblGrid>
              <a:tr h="579300">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zijn de toetsingskaders helder voor mij</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is de te volgen procedure helder voor mij</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mag ik binnen 4 weken na de melding starten met bouwen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is het voor mij duidelijk wanneer en waarop er gecontroleerd gaat worden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krijg ik duidelijk uitgelegd wat de potentiële overtreding inhoudt en wat de processtappen zijn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Als initiatiefnemer krijg ik duidelijkheid over de ingebruikname van mijn bouwwerk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is het voor mij duidelijk wanneer en waarop er gecontroleerd gaat worden en wat de eventuele vervolgstappen zijn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4433">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62054">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Melding bouwactiviteit, </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(meldingsplicht)</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inclusief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(1)</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Risicobeoordeling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Vastgesteld borgingsplan</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Gekozen instrument, met bijbehorende kwaliteitsborger</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Kennisgeving start bouw (informatieplicht)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Informatie van de kwaliteitsborger (dat er een onherstelbaar feit is)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(9)</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Eigen constateringen (er is gestart, maar dit is niet gemeld of er is gestart, maar niet conform de voorschriften)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Extra informatie die je ontvangen hebt (in vervolg op besluit n.a.v. melding bouwactiviteit waarin is aangegeven dat extra informatie aangeleverd moet worden)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err="1">
                          <a:ln>
                            <a:noFill/>
                          </a:ln>
                          <a:solidFill>
                            <a:srgbClr val="002060"/>
                          </a:solidFill>
                          <a:effectLst/>
                          <a:latin typeface="Arial" panose="020B0604020202020204" pitchFamily="34" charset="0"/>
                          <a:ea typeface="+mn-ea"/>
                          <a:cs typeface="Arial" panose="020B0604020202020204" pitchFamily="34" charset="0"/>
                        </a:rPr>
                        <a:t>Gereedmelding</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bouw (meldingsplicht):</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Verklaring kwaliteitsborging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Dossier bevoegd gezag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Verantwoording beheersmaatregelen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(10)</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Informeren: einde bouwwerkzaamheden (informatieplicht)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(11)</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92067">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het bouwwerk valt onder gevolgklasse 1 (indien nee: melder informeren en naar de juiste ingang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doorleiden</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(vooroverleg, vergunningaanvraag)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het juiste instrument is gekozen en de kwaliteitsborger gerechtigd is dit instrument toe te passen (binnen 4 weken na de melding)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(2)</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Raadplegen eventueel verleende omgevingsvergunning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de vooraf (in een vooroverleg of op andere wijze) eventueel aangegeven locatie-specifieke omstandigheden voldoende zijn opgenomen in de risicobeoordeling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(3) (4)</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Checken of het borgingsplan vastgesteld is door de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Bij ontbrekende stukken: ‘melding is niet gedaan’ bevestigen en vragen om </a:t>
                      </a:r>
                      <a:r>
                        <a:rPr kumimoji="0" lang="nl-NL" altLang="nl-NL" sz="9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nieuwe melding</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te doen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Wanneer de melding compleet is, informeren aanvrager hierover </a:t>
                      </a:r>
                      <a:r>
                        <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rPr>
                        <a:t>(let op: 4 weken termijn begint direct en niet na dit moment!)</a:t>
                      </a:r>
                    </a:p>
                    <a:p>
                      <a:pPr marL="171450" indent="-171450">
                        <a:buFont typeface="Arial" panose="020B0604020202020204" pitchFamily="34" charset="0"/>
                        <a:buChar char="•"/>
                      </a:pPr>
                      <a:r>
                        <a:rPr lang="nl-NL" sz="900" b="0" dirty="0">
                          <a:solidFill>
                            <a:srgbClr val="002060"/>
                          </a:solidFill>
                        </a:rPr>
                        <a:t>Voorbereiden op toezicht: </a:t>
                      </a:r>
                      <a:r>
                        <a:rPr lang="nl-NL" sz="900" b="0" dirty="0">
                          <a:solidFill>
                            <a:srgbClr val="FF0000"/>
                          </a:solidFill>
                        </a:rPr>
                        <a:t>(5)</a:t>
                      </a:r>
                    </a:p>
                    <a:p>
                      <a:pPr marL="836301" marR="0" lvl="1" indent="-171450" algn="l" defTabSz="132970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900" b="0" dirty="0">
                          <a:solidFill>
                            <a:srgbClr val="002060"/>
                          </a:solidFill>
                        </a:rPr>
                        <a:t>Beoordelen risico’s en borgingsplan op basis van het T&amp;H beleid</a:t>
                      </a:r>
                    </a:p>
                    <a:p>
                      <a:pPr marL="836301" lvl="1" indent="-171450">
                        <a:buFont typeface="Arial" panose="020B0604020202020204" pitchFamily="34" charset="0"/>
                        <a:buChar char="•"/>
                      </a:pPr>
                      <a:r>
                        <a:rPr lang="nl-NL" sz="900" b="0" dirty="0">
                          <a:solidFill>
                            <a:srgbClr val="002060"/>
                          </a:solidFill>
                        </a:rPr>
                        <a:t>Eventueel </a:t>
                      </a:r>
                      <a:r>
                        <a:rPr lang="nl-NL" sz="900" b="1" dirty="0">
                          <a:solidFill>
                            <a:srgbClr val="002060"/>
                          </a:solidFill>
                        </a:rPr>
                        <a:t>besluit </a:t>
                      </a:r>
                      <a:r>
                        <a:rPr lang="nl-NL" sz="900" b="0" dirty="0">
                          <a:solidFill>
                            <a:srgbClr val="002060"/>
                          </a:solidFill>
                        </a:rPr>
                        <a:t>opstellen, waarin wordt aangegeven dat er extra informatie aangeleverd moet worden </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over een specifiek onderdeel </a:t>
                      </a:r>
                      <a:r>
                        <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rPr>
                        <a:t>(6) (7)</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a:t>
                      </a:r>
                      <a:r>
                        <a:rPr lang="nl-NL" sz="900" b="0" dirty="0">
                          <a:solidFill>
                            <a:srgbClr val="002060"/>
                          </a:solidFill>
                        </a:rPr>
                        <a:t>en dat moet worden aangegeven wanneer de bouw van dat onderdeel gaat starten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Beoordelen extra informatie (stukken van de aanvrager en/of van de aannemer en/of van de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Uitvoeren controle ter plekke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Uitvoeren handhavende acties, indien noodzakelijk (zie T&amp;H proces)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Beoordelen van het dossier bevoegd gezag op volledigheid;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igv</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melding volledig, dan mag het bouwwerk 2 weken na de melding in gebruik genomen worden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(12)</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Bevestigen dat de gereedmelding gedaan is</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Indien gereedmelding niet volledig: dan opstellen besluit “verbod op ingebruikname” (of eerst vragen om aanvullende gegevens, die in een nieuwe melding moeten worden aangeleverd, met opmerking over nog niet in gebruik nemen)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Indien geen verklaring kan worden afgegeven: dan opstellen besluit “verbod op ingebruikname”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Bij fouten in dossier of ingebruikname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gereedmelding</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overgaan naar handhaven: controleren ter plekke en uitvoeren handhavende acties indien noodzakelijk (zie T&amp;H proces)</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1771">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niet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(Eventueel) besluit met vraag om extra informatie</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handhavingsbesluit</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niet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Handhavingsbesluit “verbod op in gebruikname”</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9592">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Administratieve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Casemanager (</a:t>
                      </a:r>
                      <a:r>
                        <a:rPr kumimoji="0" lang="nl-NL" altLang="nl-NL" sz="9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voor het bouwproces: </a:t>
                      </a:r>
                      <a:r>
                        <a:rPr kumimoji="0" lang="nl-NL" altLang="nl-NL" sz="900" b="0"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combinatie vergunningen en toezicht: nieuwe rol!)</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Casemanager bouwproces</a:t>
                      </a:r>
                      <a:endPar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Handhaver / 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Jurist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Casemanager bouwproces</a:t>
                      </a:r>
                      <a:endPar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Jurist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86025">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DSO (voor indienen melding)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Landelijke database van instrumenten en borgers (link vanuit DSO)</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Registreren melding en opbouwen dossier in gemeentelijk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Raadplegen in eigen VTH systeem: omgevingsvergunning (</a:t>
                      </a:r>
                      <a:r>
                        <a:rPr lang="nl-NL" sz="900" dirty="0"/>
                        <a:t>met </a:t>
                      </a:r>
                      <a:r>
                        <a:rPr lang="nl-NL" sz="900" dirty="0" err="1"/>
                        <a:t>oa</a:t>
                      </a:r>
                      <a:r>
                        <a:rPr lang="nl-NL" sz="900" dirty="0"/>
                        <a:t>. locatie-specifieke omstandigheden en omgevingsveiligheidsaspecten)  </a:t>
                      </a:r>
                      <a:r>
                        <a:rPr lang="nl-NL" sz="900" dirty="0">
                          <a:solidFill>
                            <a:srgbClr val="FF0000"/>
                          </a:solidFill>
                        </a:rPr>
                        <a:t>(8)</a:t>
                      </a:r>
                      <a:endParaRPr kumimoji="0" lang="nl-NL" altLang="nl-NL" sz="9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DSO voor melden/kennisgeving start bouw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Registreren aanvullende informatie in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Toezicht &amp; Handhaving activiteiten vastleggen in VTH systeem</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Aanleveren dossier bevoegd gezag in DSO, als (gereed) melding, inclusief bijlagen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Informeren “beëindigen bouwwerkzaamheden” in het DSO</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Registreren melding en aanvullen dossier in VTH systeem</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6429359" y="1906105"/>
            <a:ext cx="2519363" cy="397107"/>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Uitvoeren controle tijdens de bouw</a:t>
            </a:r>
            <a:endParaRPr lang="nl-NL" sz="1000" b="1" dirty="0">
              <a:solidFill>
                <a:srgbClr val="FFFFFF"/>
              </a:solidFill>
              <a:latin typeface="+mn-lt"/>
              <a:cs typeface="+mn-cs"/>
            </a:endParaRPr>
          </a:p>
        </p:txBody>
      </p:sp>
      <p:sp>
        <p:nvSpPr>
          <p:cNvPr id="16440" name="TextBox 49">
            <a:extLst>
              <a:ext uri="{FF2B5EF4-FFF2-40B4-BE49-F238E27FC236}">
                <a16:creationId xmlns:a16="http://schemas.microsoft.com/office/drawing/2014/main" id="{6702DCE3-7D7E-427E-9D1D-667296DF8E89}"/>
              </a:ext>
            </a:extLst>
          </p:cNvPr>
          <p:cNvSpPr txBox="1">
            <a:spLocks noChangeArrowheads="1"/>
          </p:cNvSpPr>
          <p:nvPr/>
        </p:nvSpPr>
        <p:spPr bwMode="auto">
          <a:xfrm>
            <a:off x="11719054" y="787820"/>
            <a:ext cx="1434383" cy="230832"/>
          </a:xfrm>
          <a:prstGeom prst="rect">
            <a:avLst/>
          </a:prstGeom>
          <a:solidFill>
            <a:schemeClr val="bg1"/>
          </a:solidFill>
          <a:ln>
            <a:noFill/>
          </a:ln>
        </p:spPr>
        <p:txBody>
          <a:bodyPr wrap="square">
            <a:spAutoFit/>
          </a:bodyPr>
          <a:lstStyle/>
          <a:p>
            <a:pPr algn="r" eaLnBrk="1" hangingPunct="1"/>
            <a:r>
              <a:rPr lang="nl-NL" altLang="nl-NL" sz="900" b="1" dirty="0"/>
              <a:t>Omschrijving en doel</a:t>
            </a:r>
          </a:p>
        </p:txBody>
      </p:sp>
      <p:sp>
        <p:nvSpPr>
          <p:cNvPr id="16443" name="Freeform 63">
            <a:extLst>
              <a:ext uri="{FF2B5EF4-FFF2-40B4-BE49-F238E27FC236}">
                <a16:creationId xmlns:a16="http://schemas.microsoft.com/office/drawing/2014/main" id="{90AEAC7F-EF50-448F-A5AC-E20C1857CBF6}"/>
              </a:ext>
            </a:extLst>
          </p:cNvPr>
          <p:cNvSpPr>
            <a:spLocks noChangeAspect="1" noEditPoints="1"/>
          </p:cNvSpPr>
          <p:nvPr/>
        </p:nvSpPr>
        <p:spPr bwMode="gray">
          <a:xfrm>
            <a:off x="8414531" y="97735"/>
            <a:ext cx="339675" cy="341039"/>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Rechthoek 40">
            <a:extLst>
              <a:ext uri="{FF2B5EF4-FFF2-40B4-BE49-F238E27FC236}">
                <a16:creationId xmlns:a16="http://schemas.microsoft.com/office/drawing/2014/main" id="{7D0FC024-4894-490A-AFDB-F319E0E56D32}"/>
              </a:ext>
            </a:extLst>
          </p:cNvPr>
          <p:cNvSpPr/>
          <p:nvPr/>
        </p:nvSpPr>
        <p:spPr>
          <a:xfrm>
            <a:off x="173038" y="8594107"/>
            <a:ext cx="13193896" cy="1288396"/>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nl-NL" sz="1000" b="1" dirty="0">
                <a:solidFill>
                  <a:srgbClr val="002060"/>
                </a:solidFill>
                <a:cs typeface="Arial" panose="020B0604020202020204" pitchFamily="34" charset="0"/>
              </a:rPr>
              <a:t>Impact Wet kwaliteitsborging voor het bouwen (</a:t>
            </a:r>
            <a:r>
              <a:rPr lang="nl-NL" sz="1000" b="1" dirty="0" err="1">
                <a:solidFill>
                  <a:srgbClr val="002060"/>
                </a:solidFill>
                <a:cs typeface="Arial" panose="020B0604020202020204" pitchFamily="34" charset="0"/>
              </a:rPr>
              <a:t>Wkb</a:t>
            </a:r>
            <a:r>
              <a:rPr lang="nl-NL" sz="1000" b="1" dirty="0">
                <a:solidFill>
                  <a:srgbClr val="002060"/>
                </a:solidFill>
                <a:cs typeface="Arial" panose="020B0604020202020204" pitchFamily="34" charset="0"/>
              </a:rPr>
              <a:t>)</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knip vanuit de Omgevingswet houdt in dat de ruimtelijke omgevingsvergunning los staat van de vergunning voor het bouwtechnische deel; de initiatiefnemer moet voor het ruimtelijke ordening deel een omgevingsvergunning aanvragen bij de gemeente (het bevoegd gezag) en voor de toetsing van het bouwtechnische deel zal hij </a:t>
            </a:r>
            <a:r>
              <a:rPr lang="nl-NL" sz="1000" dirty="0" err="1">
                <a:solidFill>
                  <a:srgbClr val="002060"/>
                </a:solidFill>
                <a:cs typeface="Arial" panose="020B0604020202020204" pitchFamily="34" charset="0"/>
              </a:rPr>
              <a:t>igv</a:t>
            </a:r>
            <a:r>
              <a:rPr lang="nl-NL" sz="1000" dirty="0">
                <a:solidFill>
                  <a:srgbClr val="002060"/>
                </a:solidFill>
                <a:cs typeface="Arial" panose="020B0604020202020204" pitchFamily="34" charset="0"/>
              </a:rPr>
              <a:t> gevolgklasse 1 een private kwaliteitsborger in de arm nemen en moet hij een bouwmelding doen bij het bevoegd gezag</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Er is gekozen voor een gefaseerde invoering, te beginnen per 01-01-2022 met bouwwerken met beperkt maatschappelijk risico (</a:t>
            </a:r>
            <a:r>
              <a:rPr lang="nl-NL" altLang="nl-NL" sz="1000" dirty="0">
                <a:solidFill>
                  <a:srgbClr val="002060"/>
                </a:solidFill>
                <a:latin typeface="Arial" panose="020B0604020202020204" pitchFamily="34" charset="0"/>
                <a:cs typeface="Arial" panose="020B0604020202020204" pitchFamily="34" charset="0"/>
              </a:rPr>
              <a:t>gevolgklasse 1)</a:t>
            </a:r>
            <a:endParaRPr lang="nl-NL" sz="1000" dirty="0">
              <a:solidFill>
                <a:srgbClr val="002060"/>
              </a:solidFill>
              <a:cs typeface="Arial" panose="020B0604020202020204" pitchFamily="34" charset="0"/>
            </a:endParaRP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toetsing van het bouwtechnisch deel vooraf, tijdens de bouw en bij </a:t>
            </a:r>
            <a:r>
              <a:rPr lang="nl-NL" sz="1000" dirty="0" err="1">
                <a:solidFill>
                  <a:srgbClr val="002060"/>
                </a:solidFill>
                <a:cs typeface="Arial" panose="020B0604020202020204" pitchFamily="34" charset="0"/>
              </a:rPr>
              <a:t>gereedmelding</a:t>
            </a:r>
            <a:r>
              <a:rPr lang="nl-NL" sz="1000" dirty="0">
                <a:solidFill>
                  <a:srgbClr val="002060"/>
                </a:solidFill>
                <a:cs typeface="Arial" panose="020B0604020202020204" pitchFamily="34" charset="0"/>
              </a:rPr>
              <a:t> is de verantwoording van de kwaliteitsborger</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initiatiefnemer / melder levert na afloop van het bouwtraject een dossier bevoegd gezag aan, waarin “as built” informatie is opgenomen, met een verklaring kwaliteitsborging</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Het bevoegd gezag mag wanneer het nodig is om extra informatie vragen en kan op basis van de aangeleverde informatie besluiten om de situatie te gaan controleren en eventueel over te gaan tot handhaven</a:t>
            </a:r>
          </a:p>
        </p:txBody>
      </p:sp>
      <p:sp>
        <p:nvSpPr>
          <p:cNvPr id="47" name="AutoShape 32">
            <a:extLst>
              <a:ext uri="{FF2B5EF4-FFF2-40B4-BE49-F238E27FC236}">
                <a16:creationId xmlns:a16="http://schemas.microsoft.com/office/drawing/2014/main" id="{8BB519FC-C058-D94C-AD44-93FF36C7EF9D}"/>
              </a:ext>
            </a:extLst>
          </p:cNvPr>
          <p:cNvSpPr>
            <a:spLocks noChangeArrowheads="1"/>
          </p:cNvSpPr>
          <p:nvPr/>
        </p:nvSpPr>
        <p:spPr bwMode="gray">
          <a:xfrm>
            <a:off x="10048298" y="1889988"/>
            <a:ext cx="2519364" cy="390583"/>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Controleren gereedmelding bouw</a:t>
            </a:r>
            <a:endParaRPr lang="nl-NL" sz="1000" b="1" dirty="0">
              <a:solidFill>
                <a:srgbClr val="FFFFFF"/>
              </a:solidFill>
              <a:latin typeface="+mn-lt"/>
              <a:cs typeface="+mn-cs"/>
            </a:endParaRPr>
          </a:p>
        </p:txBody>
      </p:sp>
      <p:sp>
        <p:nvSpPr>
          <p:cNvPr id="40" name="AutoShape 32">
            <a:extLst>
              <a:ext uri="{FF2B5EF4-FFF2-40B4-BE49-F238E27FC236}">
                <a16:creationId xmlns:a16="http://schemas.microsoft.com/office/drawing/2014/main" id="{11699A73-0C43-D346-A2F5-16975DAE607D}"/>
              </a:ext>
            </a:extLst>
          </p:cNvPr>
          <p:cNvSpPr>
            <a:spLocks noChangeArrowheads="1"/>
          </p:cNvSpPr>
          <p:nvPr/>
        </p:nvSpPr>
        <p:spPr bwMode="gray">
          <a:xfrm>
            <a:off x="1773538" y="1897970"/>
            <a:ext cx="2519363" cy="397107"/>
          </a:xfrm>
          <a:prstGeom prst="chevron">
            <a:avLst>
              <a:gd name="adj" fmla="val 34952"/>
            </a:avLst>
          </a:prstGeom>
          <a:solidFill>
            <a:srgbClr val="F07871"/>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Beoordelen melding bouwactiviteit</a:t>
            </a:r>
          </a:p>
        </p:txBody>
      </p:sp>
      <p:sp>
        <p:nvSpPr>
          <p:cNvPr id="44" name="Tekstvak 43">
            <a:extLst>
              <a:ext uri="{FF2B5EF4-FFF2-40B4-BE49-F238E27FC236}">
                <a16:creationId xmlns:a16="http://schemas.microsoft.com/office/drawing/2014/main" id="{566ADB32-51CB-3145-8C7C-D9E0C130C5FC}"/>
              </a:ext>
            </a:extLst>
          </p:cNvPr>
          <p:cNvSpPr txBox="1"/>
          <p:nvPr/>
        </p:nvSpPr>
        <p:spPr>
          <a:xfrm>
            <a:off x="8874825" y="35922"/>
            <a:ext cx="4578416" cy="507831"/>
          </a:xfrm>
          <a:prstGeom prst="rect">
            <a:avLst/>
          </a:prstGeom>
          <a:noFill/>
          <a:ln>
            <a:solidFill>
              <a:srgbClr val="002060"/>
            </a:solidFill>
            <a:prstDash val="sysDash"/>
          </a:ln>
        </p:spPr>
        <p:txBody>
          <a:bodyPr wrap="square">
            <a:spAutoFit/>
          </a:bodyPr>
          <a:lstStyle/>
          <a:p>
            <a:pPr marL="171450" indent="-171450">
              <a:buFont typeface="Arial" panose="020B0604020202020204" pitchFamily="34" charset="0"/>
              <a:buChar char="•"/>
              <a:defRPr/>
            </a:pPr>
            <a:r>
              <a:rPr lang="nl-NL" sz="900" dirty="0">
                <a:solidFill>
                  <a:srgbClr val="002060"/>
                </a:solidFill>
              </a:rPr>
              <a:t>Melding moet 4 weken voor start bouw gedaan worden </a:t>
            </a:r>
          </a:p>
          <a:p>
            <a:pPr marL="171450" indent="-171450">
              <a:buFont typeface="Arial" panose="020B0604020202020204" pitchFamily="34" charset="0"/>
              <a:buChar char="•"/>
              <a:defRPr/>
            </a:pPr>
            <a:r>
              <a:rPr lang="nl-NL" sz="900" dirty="0" err="1"/>
              <a:t>Kennnisgeving</a:t>
            </a:r>
            <a:r>
              <a:rPr lang="nl-NL" sz="900" dirty="0"/>
              <a:t> start bouw moet 2 dagen voor start bouw gedaan worden</a:t>
            </a:r>
          </a:p>
          <a:p>
            <a:pPr marL="171450" indent="-171450">
              <a:buFont typeface="Arial" panose="020B0604020202020204" pitchFamily="34" charset="0"/>
              <a:buChar char="•"/>
              <a:defRPr/>
            </a:pPr>
            <a:r>
              <a:rPr lang="nl-NL" sz="900" dirty="0">
                <a:solidFill>
                  <a:srgbClr val="002060"/>
                </a:solidFill>
              </a:rPr>
              <a:t>Dossier bevoegd gezag moet 10 dagen voor ingebruikname aangeleverd worden </a:t>
            </a:r>
          </a:p>
        </p:txBody>
      </p:sp>
    </p:spTree>
    <p:extLst>
      <p:ext uri="{BB962C8B-B14F-4D97-AF65-F5344CB8AC3E}">
        <p14:creationId xmlns:p14="http://schemas.microsoft.com/office/powerpoint/2010/main" val="1961921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108057" y="8166397"/>
            <a:ext cx="1049344" cy="1038949"/>
            <a:chOff x="31178" y="7556197"/>
            <a:chExt cx="1011390" cy="1357369"/>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1000" dirty="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9248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1000" b="1" dirty="0">
                  <a:solidFill>
                    <a:srgbClr val="DD7E00"/>
                  </a:solidFill>
                </a:rPr>
                <a:t>Informatie-</a:t>
              </a:r>
              <a:r>
                <a:rPr lang="nl-NL" altLang="nl-NL" sz="1000" b="1" dirty="0">
                  <a:solidFill>
                    <a:srgbClr val="F07E26"/>
                  </a:solidFill>
                </a:rPr>
                <a:t>voorziening</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54722" y="5206559"/>
            <a:ext cx="658001" cy="770632"/>
            <a:chOff x="77788" y="5572125"/>
            <a:chExt cx="936625" cy="1026851"/>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533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F07E26"/>
                  </a:solidFill>
                </a:rPr>
                <a:t>Activi-teiten</a:t>
              </a: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114492" y="2676389"/>
            <a:ext cx="658001" cy="581000"/>
            <a:chOff x="116046" y="4502981"/>
            <a:chExt cx="936625" cy="796201"/>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81"/>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2"/>
              <a:ext cx="936625" cy="3374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80393" y="1344527"/>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solidFill>
                    <a:srgbClr val="00B0F0"/>
                  </a:solidFill>
                </a:rPr>
                <a:t>Proces-</a:t>
              </a:r>
            </a:p>
            <a:p>
              <a:pPr algn="ctr" eaLnBrk="1" hangingPunct="1"/>
              <a:r>
                <a:rPr lang="nl-NL" altLang="nl-NL" sz="900" b="1" dirty="0">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1286540" y="121726"/>
            <a:ext cx="10432514"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400" b="1" dirty="0">
                <a:latin typeface="Garamond" panose="02020404030301010803" pitchFamily="18" charset="0"/>
              </a:rPr>
              <a:t>Bedrijfsproces: Behandelen melding </a:t>
            </a:r>
            <a:r>
              <a:rPr lang="nl-NL" sz="2400" b="1" dirty="0">
                <a:latin typeface="Garamond" panose="02020404030301010803" pitchFamily="18" charset="0"/>
              </a:rPr>
              <a:t>bouwactiviteit: </a:t>
            </a:r>
            <a:r>
              <a:rPr lang="nl-NL" sz="2400" b="1" dirty="0">
                <a:solidFill>
                  <a:srgbClr val="F07871"/>
                </a:solidFill>
                <a:latin typeface="Garamond" panose="02020404030301010803" pitchFamily="18" charset="0"/>
              </a:rPr>
              <a:t>vragen en antwoorden</a:t>
            </a:r>
            <a:endParaRPr lang="nl-NL" altLang="nl-NL" sz="2400" b="1" dirty="0">
              <a:solidFill>
                <a:srgbClr val="F07871"/>
              </a:solidFill>
              <a:latin typeface="Garamond" panose="02020404030301010803" pitchFamily="18" charset="0"/>
            </a:endParaRPr>
          </a:p>
        </p:txBody>
      </p:sp>
      <p:sp>
        <p:nvSpPr>
          <p:cNvPr id="3" name="Rectangle 25">
            <a:extLst>
              <a:ext uri="{FF2B5EF4-FFF2-40B4-BE49-F238E27FC236}">
                <a16:creationId xmlns:a16="http://schemas.microsoft.com/office/drawing/2014/main" id="{E6E2338D-3500-44AA-BC35-BA944C63705C}"/>
              </a:ext>
            </a:extLst>
          </p:cNvPr>
          <p:cNvSpPr/>
          <p:nvPr/>
        </p:nvSpPr>
        <p:spPr>
          <a:xfrm>
            <a:off x="173038" y="596652"/>
            <a:ext cx="13096394" cy="13644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endParaRPr lang="nl-NL" sz="1000">
              <a:solidFill>
                <a:srgbClr val="00B0F0"/>
              </a:solidFill>
            </a:endParaRP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2560437625"/>
              </p:ext>
            </p:extLst>
          </p:nvPr>
        </p:nvGraphicFramePr>
        <p:xfrm>
          <a:off x="849856" y="1164309"/>
          <a:ext cx="12517078" cy="7839262"/>
        </p:xfrm>
        <a:graphic>
          <a:graphicData uri="http://schemas.openxmlformats.org/drawingml/2006/table">
            <a:tbl>
              <a:tblPr/>
              <a:tblGrid>
                <a:gridCol w="4861637">
                  <a:extLst>
                    <a:ext uri="{9D8B030D-6E8A-4147-A177-3AD203B41FA5}">
                      <a16:colId xmlns:a16="http://schemas.microsoft.com/office/drawing/2014/main" val="20000"/>
                    </a:ext>
                  </a:extLst>
                </a:gridCol>
                <a:gridCol w="3795823">
                  <a:extLst>
                    <a:ext uri="{9D8B030D-6E8A-4147-A177-3AD203B41FA5}">
                      <a16:colId xmlns:a16="http://schemas.microsoft.com/office/drawing/2014/main" val="20002"/>
                    </a:ext>
                  </a:extLst>
                </a:gridCol>
                <a:gridCol w="3859618">
                  <a:extLst>
                    <a:ext uri="{9D8B030D-6E8A-4147-A177-3AD203B41FA5}">
                      <a16:colId xmlns:a16="http://schemas.microsoft.com/office/drawing/2014/main" val="20003"/>
                    </a:ext>
                  </a:extLst>
                </a:gridCol>
              </a:tblGrid>
              <a:tr h="278613">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0120">
                <a:tc>
                  <a:txBody>
                    <a:bodyPr/>
                    <a:lstStyle/>
                    <a:p>
                      <a:pPr marL="228600" marR="0" lvl="0" indent="-228600" algn="l" defTabSz="957263" rtl="0" eaLnBrk="1" fontAlgn="base" latinLnBrk="0" hangingPunct="1">
                        <a:lnSpc>
                          <a:spcPct val="100000"/>
                        </a:lnSpc>
                        <a:spcBef>
                          <a:spcPts val="200"/>
                        </a:spcBef>
                        <a:spcAft>
                          <a:spcPct val="0"/>
                        </a:spcAft>
                        <a:buClrTx/>
                        <a:buSzTx/>
                        <a:buFont typeface="+mj-lt"/>
                        <a:buAutoNum type="arabicPeriod"/>
                        <a:tabLst/>
                        <a:defRPr/>
                      </a:pPr>
                      <a:r>
                        <a:rPr lang="nl-NL" sz="900" dirty="0">
                          <a:solidFill>
                            <a:schemeClr val="tx1"/>
                          </a:solidFill>
                        </a:rPr>
                        <a:t>Wanneer je als gemeente veel vergunningsvrij gaat maken, dan zal het (vaker) voorkomen dat je </a:t>
                      </a:r>
                      <a:r>
                        <a:rPr lang="nl-NL" sz="900" b="1" dirty="0">
                          <a:solidFill>
                            <a:schemeClr val="tx1"/>
                          </a:solidFill>
                        </a:rPr>
                        <a:t>geen vergunning voor de omgevingsplanactiviteit </a:t>
                      </a:r>
                      <a:r>
                        <a:rPr lang="nl-NL" sz="900" dirty="0">
                          <a:solidFill>
                            <a:schemeClr val="tx1"/>
                          </a:solidFill>
                        </a:rPr>
                        <a:t>hoeft</a:t>
                      </a:r>
                      <a:r>
                        <a:rPr lang="nl-NL" sz="900" b="1" dirty="0">
                          <a:solidFill>
                            <a:schemeClr val="tx1"/>
                          </a:solidFill>
                        </a:rPr>
                        <a:t> </a:t>
                      </a:r>
                      <a:r>
                        <a:rPr lang="nl-NL" sz="900" dirty="0">
                          <a:solidFill>
                            <a:schemeClr val="tx1"/>
                          </a:solidFill>
                        </a:rPr>
                        <a:t>aan te vragen bij de gemeente, maar je moet wel een bouwmelding doen. Hoe weet je als gemeente dat iemand gaat bouwen? </a:t>
                      </a:r>
                      <a:r>
                        <a:rPr lang="nl-NL" sz="900" i="1" dirty="0"/>
                        <a:t>Je weet dat iemand gaat bouwen, als hij een melding indient. Dat iemand gaat bouwen komt ook vaak naar voren in een vooroverleg, wanneer dat heeft plaatsgevonden. Wanneer er geen omgevingsvergunning vereist is en er geen vooroverleg heeft plaatsgevonden, is de melding het eerste bericht dat er gebouwd gaat worden. Dat kan een reden zijn om bepaalde activiteiten </a:t>
                      </a:r>
                      <a:r>
                        <a:rPr lang="nl-NL" sz="900" i="1" dirty="0" err="1"/>
                        <a:t>meldingsplichtig</a:t>
                      </a:r>
                      <a:r>
                        <a:rPr lang="nl-NL" sz="900" i="1" dirty="0"/>
                        <a:t> te maken in plaats van vergunningsvrij, zodat je door de (administratieve) melding weet dat iemand gaat bouwen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57263" rtl="0" eaLnBrk="1" fontAlgn="base" latinLnBrk="0" hangingPunct="1">
                        <a:lnSpc>
                          <a:spcPct val="100000"/>
                        </a:lnSpc>
                        <a:spcBef>
                          <a:spcPts val="200"/>
                        </a:spcBef>
                        <a:spcAft>
                          <a:spcPct val="0"/>
                        </a:spcAft>
                        <a:buClrTx/>
                        <a:buSzTx/>
                        <a:buFont typeface="+mj-lt"/>
                        <a:buAutoNum type="arabicPeriod" startAt="9"/>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Hoe kan de </a:t>
                      </a:r>
                      <a:r>
                        <a:rPr kumimoji="0" lang="nl-NL" altLang="nl-NL" sz="900" b="1"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kwaliteitsborger informatie doorgeven</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a:t>
                      </a:r>
                      <a:r>
                        <a:rPr kumimoji="0" lang="nl-NL" altLang="nl-NL" sz="900" b="0" i="1"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De kwaliteitsborger moet (!) melden dat er een onherstelbaar gebrek is en wat er mis is. Daar komt een formulier voor, wat op termijn via het DSO binnenkomt. Dit is meteen ook het enige directe contact tussen kwaliteitsborger en gemeente: alle andere informatie in dit proces wordt door de initiatiefnemer (vergunninghouder, bouwmelder) aangeleverd.</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r>
                        <a:rPr lang="nl-NL" sz="900" dirty="0">
                          <a:solidFill>
                            <a:schemeClr val="tx1"/>
                          </a:solidFill>
                        </a:rPr>
                        <a:t>Wat wordt verstaan onder </a:t>
                      </a:r>
                      <a:r>
                        <a:rPr lang="nl-NL" sz="900" b="1" dirty="0">
                          <a:solidFill>
                            <a:schemeClr val="tx1"/>
                          </a:solidFill>
                        </a:rPr>
                        <a:t>‘verantwoording beheersmaatregelen?’. </a:t>
                      </a:r>
                      <a:r>
                        <a:rPr lang="nl-NL" sz="900" b="0" i="1" dirty="0">
                          <a:solidFill>
                            <a:schemeClr val="tx1"/>
                          </a:solidFill>
                        </a:rPr>
                        <a:t>Dit is het verslag over hoe de borging heeft plaatsgevonden op de punten die vooraf als risico zijn opgenomen. Bijvoorbeeld: de kwaliteitsborger is op locatie geweest voordat het beton is gestort en heeft de bewapening gecontroleerd. Ook gaat het bijvoorbeeld over resultaten van metingen, zoals ventilatie en dergelijke.</a:t>
                      </a:r>
                    </a:p>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r>
                        <a:rPr kumimoji="0" lang="nl-NL" altLang="nl-NL" sz="900" b="1"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Gereedmelden</a:t>
                      </a:r>
                      <a:r>
                        <a:rPr kumimoji="0" lang="nl-NL" altLang="nl-NL"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én informeren</a:t>
                      </a:r>
                      <a:r>
                        <a:rPr kumimoji="0" lang="nl-NL" altLang="nl-NL" sz="9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dat het klaar is….is dat niet een beetje dubbelop? </a:t>
                      </a:r>
                      <a:r>
                        <a:rPr kumimoji="0" lang="nl-NL" altLang="nl-NL" sz="900" b="0" i="1" u="none" strike="noStrike" cap="none" normalizeH="0" baseline="0" dirty="0" err="1">
                          <a:ln>
                            <a:noFill/>
                          </a:ln>
                          <a:solidFill>
                            <a:srgbClr val="002060"/>
                          </a:solidFill>
                          <a:effectLst/>
                          <a:latin typeface="Arial" panose="020B0604020202020204" pitchFamily="34" charset="0"/>
                          <a:cs typeface="Arial" panose="020B0604020202020204" pitchFamily="34" charset="0"/>
                        </a:rPr>
                        <a:t>Gereedmelding</a:t>
                      </a:r>
                      <a:r>
                        <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rPr>
                        <a:t> betekent: ‘bouwwerk voldoet aan BBL’ in het kader van WKB, ‘einde bouwwerkzaamheden’ betekent: het werk is klaar, de bouwhekken zijn weg; in het kader van omgevingsveiligheid</a:t>
                      </a:r>
                    </a:p>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endParaRPr lang="nl-NL" sz="900" b="0" i="1" dirty="0">
                        <a:solidFill>
                          <a:schemeClr val="tx1"/>
                        </a:solidFill>
                      </a:endParaRPr>
                    </a:p>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0"/>
                        <a:tabLst/>
                      </a:pPr>
                      <a:endParaRPr lang="nl-NL" sz="900" b="0" i="1" dirty="0">
                        <a:solidFill>
                          <a:schemeClr val="tx1"/>
                        </a:solidFill>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96712">
                <a:tc>
                  <a:txBody>
                    <a:bodyPr/>
                    <a:lstStyle/>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2"/>
                        <a:tabLst/>
                        <a:defRPr/>
                      </a:pPr>
                      <a:r>
                        <a:rPr lang="nl-NL" sz="900" i="0" dirty="0"/>
                        <a:t>Hoe kunnen we controleren </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of het juiste </a:t>
                      </a:r>
                      <a:r>
                        <a:rPr kumimoji="0" lang="nl-NL" altLang="nl-NL" sz="9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instrument</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is gekozen en de kwaliteitsborger gerechtigd is dit instrument toe te passen? </a:t>
                      </a:r>
                      <a:r>
                        <a:rPr lang="nl-NL" sz="900" i="1" dirty="0"/>
                        <a:t>Zie </a:t>
                      </a:r>
                      <a:r>
                        <a:rPr lang="nl-NL" sz="900" i="1" dirty="0">
                          <a:hlinkClick r:id="rId4" tooltip="https://www.stichtingibk.nl/instrumenten/"/>
                        </a:rPr>
                        <a:t>https://www.stichtingibk.nl/instrumenten/</a:t>
                      </a:r>
                      <a:r>
                        <a:rPr lang="nl-NL" sz="900" i="1" dirty="0"/>
                        <a:t> voor instrumenten te gebruiken in proefprojecten. De </a:t>
                      </a:r>
                      <a:r>
                        <a:rPr lang="nl-NL" sz="900" b="0" i="1" dirty="0"/>
                        <a:t>Toelatingsorganisatie Kwaliteitsborging Bouw zal </a:t>
                      </a:r>
                      <a:r>
                        <a:rPr lang="nl-NL" sz="900" i="1" dirty="0"/>
                        <a:t>uiteindelijk een register publiceren met de definitief toegelaten instrumenten. </a:t>
                      </a:r>
                      <a:r>
                        <a:rPr lang="nl-NL" sz="900" i="1" dirty="0">
                          <a:solidFill>
                            <a:schemeClr val="tx1"/>
                          </a:solidFill>
                        </a:rPr>
                        <a:t>Het juiste instrument is toegepast als a) het een </a:t>
                      </a:r>
                      <a:r>
                        <a:rPr lang="nl-NL" sz="900" i="1" dirty="0"/>
                        <a:t>bouwwerk gevolgklasse 1 betreft </a:t>
                      </a:r>
                      <a:r>
                        <a:rPr lang="nl-NL" sz="900" i="1" dirty="0">
                          <a:solidFill>
                            <a:schemeClr val="tx1"/>
                          </a:solidFill>
                        </a:rPr>
                        <a:t>b) </a:t>
                      </a:r>
                      <a:r>
                        <a:rPr lang="nl-NL" sz="900" i="1" dirty="0"/>
                        <a:t>het instrument is toegelaten voor gevolgklasse 1 </a:t>
                      </a:r>
                      <a:r>
                        <a:rPr lang="nl-NL" sz="900" i="1" dirty="0">
                          <a:solidFill>
                            <a:schemeClr val="tx1"/>
                          </a:solidFill>
                        </a:rPr>
                        <a:t>en c) </a:t>
                      </a:r>
                      <a:r>
                        <a:rPr lang="nl-NL" sz="900" i="1" dirty="0"/>
                        <a:t>de kwaliteitsborger gerechtigd is het instrument toe te passen</a:t>
                      </a: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3"/>
                        <a:tabLst/>
                        <a:defRPr/>
                      </a:pPr>
                      <a:r>
                        <a:rPr lang="nl-NL" sz="900" i="1" dirty="0"/>
                        <a:t>Wat zijn </a:t>
                      </a:r>
                      <a:r>
                        <a:rPr lang="nl-NL" sz="900" b="1" kern="1200" dirty="0">
                          <a:solidFill>
                            <a:schemeClr val="tx1"/>
                          </a:solidFill>
                          <a:latin typeface="+mn-lt"/>
                          <a:ea typeface="+mn-ea"/>
                          <a:cs typeface="+mn-cs"/>
                        </a:rPr>
                        <a:t>locatie-specifieke omstandigheden? </a:t>
                      </a:r>
                      <a:r>
                        <a:rPr lang="nl-NL" sz="900" i="1" dirty="0"/>
                        <a:t>Het gaat dan over alle structurele risico’s die vooraf kenbaar zijn gemaakt of redelijkerwijs kenbaar geacht kunnen worden: alle zaken die van invloed zijn op het voldoen aan de voorschriften van het </a:t>
                      </a:r>
                      <a:r>
                        <a:rPr lang="nl-NL" sz="900" i="1" dirty="0" err="1"/>
                        <a:t>Bbl</a:t>
                      </a:r>
                      <a:r>
                        <a:rPr lang="nl-NL" sz="900" i="1" dirty="0"/>
                        <a:t>, hoofdstuk 4 </a:t>
                      </a:r>
                      <a:r>
                        <a:rPr lang="nl-NL" sz="900" i="1" dirty="0">
                          <a:solidFill>
                            <a:schemeClr val="tx1"/>
                          </a:solidFill>
                        </a:rPr>
                        <a:t>of 5</a:t>
                      </a:r>
                    </a:p>
                    <a:p>
                      <a:pPr marL="228600" indent="-228600">
                        <a:buFont typeface="+mj-lt"/>
                        <a:buAutoNum type="arabicPeriod" startAt="4"/>
                      </a:pPr>
                      <a:r>
                        <a:rPr lang="nl-NL" sz="900" kern="1200" dirty="0">
                          <a:solidFill>
                            <a:schemeClr val="tx1"/>
                          </a:solidFill>
                          <a:latin typeface="+mn-lt"/>
                          <a:ea typeface="+mn-ea"/>
                          <a:cs typeface="+mn-cs"/>
                        </a:rPr>
                        <a:t>Hoe wordt de kwaliteitsborger geïnformeerd over </a:t>
                      </a:r>
                      <a:r>
                        <a:rPr lang="nl-NL" sz="900" b="1" kern="1200" dirty="0">
                          <a:solidFill>
                            <a:schemeClr val="tx1"/>
                          </a:solidFill>
                          <a:latin typeface="+mn-lt"/>
                          <a:ea typeface="+mn-ea"/>
                          <a:cs typeface="+mn-cs"/>
                        </a:rPr>
                        <a:t>locatie-specifieke omstandigheden</a:t>
                      </a:r>
                      <a:r>
                        <a:rPr lang="nl-NL" sz="900" kern="1200" dirty="0">
                          <a:solidFill>
                            <a:schemeClr val="tx1"/>
                          </a:solidFill>
                          <a:latin typeface="+mn-lt"/>
                          <a:ea typeface="+mn-ea"/>
                          <a:cs typeface="+mn-cs"/>
                        </a:rPr>
                        <a:t>? </a:t>
                      </a:r>
                      <a:r>
                        <a:rPr lang="nl-NL" sz="900" b="0" i="1" kern="1200" dirty="0">
                          <a:solidFill>
                            <a:schemeClr val="tx1"/>
                          </a:solidFill>
                          <a:latin typeface="+mn-lt"/>
                          <a:ea typeface="+mn-ea"/>
                          <a:cs typeface="+mn-cs"/>
                        </a:rPr>
                        <a:t>Locatie-specifieke omstandigheden kun je vastleggen in de </a:t>
                      </a:r>
                      <a:r>
                        <a:rPr lang="nl-NL" sz="900" i="1" dirty="0">
                          <a:solidFill>
                            <a:schemeClr val="tx1"/>
                          </a:solidFill>
                        </a:rPr>
                        <a:t>omgevingsvergunning en / of kenbaar maken wanneer ernaar gevraagd wordt (‘vooroverleg’). </a:t>
                      </a:r>
                      <a:r>
                        <a:rPr lang="nl-NL" sz="900" i="1" dirty="0"/>
                        <a:t>De gemeente moet bovendien de informatie vindbaar maken bijvoorbeeld in beleid, door een algemene publicatie en / of in het omgevingsplan</a:t>
                      </a:r>
                    </a:p>
                    <a:p>
                      <a:pPr marL="228600" indent="-228600">
                        <a:buFont typeface="+mj-lt"/>
                        <a:buAutoNum type="arabicPeriod" startAt="5"/>
                      </a:pPr>
                      <a:r>
                        <a:rPr lang="nl-NL" sz="900" kern="1200" dirty="0">
                          <a:solidFill>
                            <a:schemeClr val="tx1"/>
                          </a:solidFill>
                          <a:latin typeface="+mn-lt"/>
                          <a:ea typeface="+mn-ea"/>
                          <a:cs typeface="+mn-cs"/>
                        </a:rPr>
                        <a:t>Mag de gemeente </a:t>
                      </a:r>
                      <a:r>
                        <a:rPr lang="nl-NL" sz="900" b="1" kern="1200" dirty="0">
                          <a:solidFill>
                            <a:schemeClr val="tx1"/>
                          </a:solidFill>
                          <a:latin typeface="+mn-lt"/>
                          <a:ea typeface="+mn-ea"/>
                          <a:cs typeface="+mn-cs"/>
                        </a:rPr>
                        <a:t>stopmomenten</a:t>
                      </a:r>
                      <a:r>
                        <a:rPr lang="nl-NL" sz="900" kern="1200" dirty="0">
                          <a:solidFill>
                            <a:schemeClr val="tx1"/>
                          </a:solidFill>
                          <a:latin typeface="+mn-lt"/>
                          <a:ea typeface="+mn-ea"/>
                          <a:cs typeface="+mn-cs"/>
                        </a:rPr>
                        <a:t> opleggen? </a:t>
                      </a:r>
                      <a:r>
                        <a:rPr lang="nl-NL" sz="900" i="1" kern="1200" dirty="0">
                          <a:solidFill>
                            <a:schemeClr val="tx1"/>
                          </a:solidFill>
                          <a:latin typeface="+mn-lt"/>
                          <a:ea typeface="+mn-ea"/>
                          <a:cs typeface="+mn-cs"/>
                        </a:rPr>
                        <a:t>Nee, de gemeente mag alleen vooraf informatie opvragen over specifieke onderdelen.</a:t>
                      </a:r>
                      <a:r>
                        <a:rPr lang="nl-NL" sz="900" i="1" dirty="0"/>
                        <a:t> In proefprojecten kan het wél goed zijn om stopmomenten af te spreken, in het kader van meekijken en leren</a:t>
                      </a:r>
                      <a:endParaRPr lang="nl-NL" sz="900" i="1" kern="1200" dirty="0">
                        <a:solidFill>
                          <a:schemeClr val="tx1"/>
                        </a:solidFill>
                        <a:latin typeface="+mn-lt"/>
                        <a:ea typeface="+mn-ea"/>
                        <a:cs typeface="+mn-cs"/>
                      </a:endParaRP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r>
                        <a:rPr lang="nl-NL" sz="900" dirty="0">
                          <a:solidFill>
                            <a:schemeClr val="tx1"/>
                          </a:solidFill>
                        </a:rPr>
                        <a:t>Wat is een </a:t>
                      </a:r>
                      <a:r>
                        <a:rPr lang="nl-NL" sz="900" b="0" dirty="0">
                          <a:solidFill>
                            <a:schemeClr val="tx1"/>
                          </a:solidFill>
                        </a:rPr>
                        <a:t>voorbeeld </a:t>
                      </a:r>
                      <a:r>
                        <a:rPr lang="nl-NL" sz="900" dirty="0">
                          <a:solidFill>
                            <a:schemeClr val="tx1"/>
                          </a:solidFill>
                        </a:rPr>
                        <a:t>van </a:t>
                      </a:r>
                      <a:r>
                        <a:rPr lang="nl-NL" sz="900" b="1" dirty="0">
                          <a:solidFill>
                            <a:schemeClr val="tx1"/>
                          </a:solidFill>
                        </a:rPr>
                        <a:t>extra informatie </a:t>
                      </a:r>
                      <a:r>
                        <a:rPr lang="nl-NL" sz="900" dirty="0">
                          <a:solidFill>
                            <a:schemeClr val="tx1"/>
                          </a:solidFill>
                        </a:rPr>
                        <a:t>die je als gemeente opvraagt? Mag de bouw wel starten wanneer er extra informatie is gevraagd? </a:t>
                      </a:r>
                      <a:r>
                        <a:rPr lang="nl-NL" sz="900" i="1" dirty="0">
                          <a:solidFill>
                            <a:schemeClr val="tx1"/>
                          </a:solidFill>
                        </a:rPr>
                        <a:t>Denk bijvoorbeeld aa</a:t>
                      </a:r>
                      <a:r>
                        <a:rPr lang="nl-NL" sz="900" i="1" dirty="0"/>
                        <a:t>n een palenplan bij bouwen op zeer slappe grond</a:t>
                      </a:r>
                      <a:r>
                        <a:rPr lang="nl-NL" sz="900" dirty="0"/>
                        <a:t>. </a:t>
                      </a:r>
                      <a:r>
                        <a:rPr lang="nl-NL" sz="900" i="1" dirty="0"/>
                        <a:t>De bouw kan starten, het gaat nadrukkelijk om het aanleveren van informatie en het doorgeven van de planning van specifieke onderdelen</a:t>
                      </a: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r>
                        <a:rPr lang="nl-NL" sz="900" b="0" i="0" kern="1200" dirty="0">
                          <a:solidFill>
                            <a:schemeClr val="tx1"/>
                          </a:solidFill>
                          <a:latin typeface="+mn-lt"/>
                          <a:ea typeface="+mn-ea"/>
                          <a:cs typeface="+mn-cs"/>
                        </a:rPr>
                        <a:t>Moeten we een besluit met een verzoek om extra informatie ook </a:t>
                      </a:r>
                      <a:r>
                        <a:rPr lang="nl-NL" sz="900" b="1" i="0" kern="1200" dirty="0">
                          <a:solidFill>
                            <a:schemeClr val="tx1"/>
                          </a:solidFill>
                          <a:latin typeface="+mn-lt"/>
                          <a:ea typeface="+mn-ea"/>
                          <a:cs typeface="+mn-cs"/>
                        </a:rPr>
                        <a:t>publiceren</a:t>
                      </a:r>
                      <a:r>
                        <a:rPr lang="nl-NL" sz="900" b="0" i="0" kern="1200" dirty="0">
                          <a:solidFill>
                            <a:schemeClr val="tx1"/>
                          </a:solidFill>
                          <a:latin typeface="+mn-lt"/>
                          <a:ea typeface="+mn-ea"/>
                          <a:cs typeface="+mn-cs"/>
                        </a:rPr>
                        <a:t>? </a:t>
                      </a:r>
                      <a:r>
                        <a:rPr lang="nl-NL" sz="900" b="0" i="1" kern="1200" dirty="0">
                          <a:solidFill>
                            <a:schemeClr val="tx1"/>
                          </a:solidFill>
                          <a:latin typeface="+mn-lt"/>
                          <a:ea typeface="+mn-ea"/>
                          <a:cs typeface="+mn-cs"/>
                        </a:rPr>
                        <a:t>Nee, want dit besluit heeft geen gevolg voor derden</a:t>
                      </a: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endParaRPr lang="nl-NL" sz="900" b="0" i="1" kern="1200" dirty="0">
                        <a:solidFill>
                          <a:schemeClr val="tx1"/>
                        </a:solidFill>
                        <a:latin typeface="+mn-lt"/>
                        <a:ea typeface="+mn-ea"/>
                        <a:cs typeface="+mn-cs"/>
                      </a:endParaRPr>
                    </a:p>
                    <a:p>
                      <a:pPr marL="228600" marR="0" lvl="0" indent="-228600" algn="l" defTabSz="1329702" rtl="0" eaLnBrk="1" fontAlgn="auto" latinLnBrk="0" hangingPunct="1">
                        <a:lnSpc>
                          <a:spcPct val="100000"/>
                        </a:lnSpc>
                        <a:spcBef>
                          <a:spcPts val="0"/>
                        </a:spcBef>
                        <a:spcAft>
                          <a:spcPts val="0"/>
                        </a:spcAft>
                        <a:buClrTx/>
                        <a:buSzTx/>
                        <a:buFont typeface="+mj-lt"/>
                        <a:buAutoNum type="arabicPeriod" startAt="6"/>
                        <a:tabLst/>
                        <a:defRPr/>
                      </a:pPr>
                      <a:endParaRPr lang="nl-NL" sz="900" b="0" i="1" kern="1200" dirty="0">
                        <a:solidFill>
                          <a:schemeClr val="tx1"/>
                        </a:solidFill>
                        <a:latin typeface="+mn-lt"/>
                        <a:ea typeface="+mn-ea"/>
                        <a:cs typeface="+mn-cs"/>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1279525" rtl="0" eaLnBrk="1" fontAlgn="base" latinLnBrk="0" hangingPunct="1">
                        <a:lnSpc>
                          <a:spcPct val="100000"/>
                        </a:lnSpc>
                        <a:spcBef>
                          <a:spcPct val="0"/>
                        </a:spcBef>
                        <a:spcAft>
                          <a:spcPct val="0"/>
                        </a:spcAft>
                        <a:buClrTx/>
                        <a:buSzTx/>
                        <a:buFont typeface="+mj-lt"/>
                        <a:buAutoNum type="arabicPeriod" startAt="12"/>
                        <a:tabLst/>
                      </a:pPr>
                      <a:r>
                        <a:rPr lang="nl-NL" sz="900" dirty="0">
                          <a:solidFill>
                            <a:schemeClr val="tx1"/>
                          </a:solidFill>
                        </a:rPr>
                        <a:t>Op basis waarvan toets je de </a:t>
                      </a:r>
                      <a:r>
                        <a:rPr lang="nl-NL" sz="900" b="1" dirty="0">
                          <a:solidFill>
                            <a:schemeClr val="tx1"/>
                          </a:solidFill>
                        </a:rPr>
                        <a:t>volledigheid</a:t>
                      </a:r>
                      <a:r>
                        <a:rPr lang="nl-NL" sz="900" dirty="0">
                          <a:solidFill>
                            <a:schemeClr val="tx1"/>
                          </a:solidFill>
                        </a:rPr>
                        <a:t> en wanneer is het ‘niet volledig’? </a:t>
                      </a:r>
                      <a:r>
                        <a:rPr lang="nl-NL" sz="900" i="1" dirty="0">
                          <a:solidFill>
                            <a:schemeClr val="tx1"/>
                          </a:solidFill>
                        </a:rPr>
                        <a:t>Dit staat in de AMvB artikel 2.15 </a:t>
                      </a:r>
                      <a:r>
                        <a:rPr lang="nl-NL" sz="900" i="1" dirty="0" err="1">
                          <a:solidFill>
                            <a:schemeClr val="tx1"/>
                          </a:solidFill>
                        </a:rPr>
                        <a:t>quinquies</a:t>
                      </a:r>
                      <a:r>
                        <a:rPr lang="nl-NL" sz="900" i="1" dirty="0">
                          <a:solidFill>
                            <a:schemeClr val="tx1"/>
                          </a:solidFill>
                        </a:rPr>
                        <a:t> (krijgt in de definitieve tekst een definitieve nummering). Is straks terug te vinden in </a:t>
                      </a:r>
                      <a:r>
                        <a:rPr lang="nl-NL" sz="900" i="1" dirty="0" err="1">
                          <a:solidFill>
                            <a:schemeClr val="tx1"/>
                          </a:solidFill>
                        </a:rPr>
                        <a:t>Bbl</a:t>
                      </a:r>
                      <a:r>
                        <a:rPr lang="nl-NL" sz="900" i="1" dirty="0">
                          <a:solidFill>
                            <a:schemeClr val="tx1"/>
                          </a:solidFill>
                        </a:rPr>
                        <a:t>. BZK, VNG en VBWTN maken samen ook nog een handreiking</a:t>
                      </a:r>
                      <a:endParaRPr lang="nl-NL" sz="900" b="0" i="1" dirty="0">
                        <a:solidFill>
                          <a:schemeClr val="tx1"/>
                        </a:solidFill>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lang="nl-NL" sz="900" b="1" dirty="0">
                        <a:solidFill>
                          <a:schemeClr val="tx1"/>
                        </a:solidFill>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97046">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228600" marR="0" lvl="0" indent="-228600" algn="l" defTabSz="957263" rtl="0" eaLnBrk="1" fontAlgn="base" latinLnBrk="0" hangingPunct="1">
                        <a:lnSpc>
                          <a:spcPct val="100000"/>
                        </a:lnSpc>
                        <a:spcBef>
                          <a:spcPts val="200"/>
                        </a:spcBef>
                        <a:spcAft>
                          <a:spcPct val="0"/>
                        </a:spcAft>
                        <a:buClrTx/>
                        <a:buSzTx/>
                        <a:buFont typeface="+mj-lt"/>
                        <a:buAutoNum type="arabicPeriod" startAt="8"/>
                        <a:tabLst/>
                        <a:defRPr/>
                      </a:pPr>
                      <a:r>
                        <a:rPr lang="nl-NL" sz="900" dirty="0">
                          <a:solidFill>
                            <a:schemeClr val="tx1"/>
                          </a:solidFill>
                        </a:rPr>
                        <a:t>Waar zit de </a:t>
                      </a:r>
                      <a:r>
                        <a:rPr lang="nl-NL" sz="900" b="1" dirty="0">
                          <a:solidFill>
                            <a:schemeClr val="tx1"/>
                          </a:solidFill>
                        </a:rPr>
                        <a:t>controle op omgevingsveiligheid?</a:t>
                      </a:r>
                      <a:r>
                        <a:rPr lang="nl-NL" sz="900" dirty="0">
                          <a:solidFill>
                            <a:schemeClr val="tx1"/>
                          </a:solidFill>
                        </a:rPr>
                        <a:t> </a:t>
                      </a:r>
                      <a:r>
                        <a:rPr lang="nl-NL" sz="900" i="1" dirty="0">
                          <a:solidFill>
                            <a:schemeClr val="tx1"/>
                          </a:solidFill>
                        </a:rPr>
                        <a:t>De c</a:t>
                      </a:r>
                      <a:r>
                        <a:rPr lang="nl-NL" sz="900" i="1" dirty="0"/>
                        <a:t>ontrole op omgevingsveiligheid is primair een omgevingsplanactiviteit (hoofdstuk 7 van het </a:t>
                      </a:r>
                      <a:r>
                        <a:rPr lang="nl-NL" sz="900" i="1" dirty="0" err="1"/>
                        <a:t>Bbl</a:t>
                      </a:r>
                      <a:r>
                        <a:rPr lang="nl-NL" sz="900" i="1" dirty="0"/>
                        <a:t>). </a:t>
                      </a:r>
                      <a:r>
                        <a:rPr lang="nl-NL" sz="900" i="1" dirty="0">
                          <a:solidFill>
                            <a:schemeClr val="tx1"/>
                          </a:solidFill>
                        </a:rPr>
                        <a:t>Voorwaarden rondom omgevingsveiligheid kun je vastleggen in de omgevingsvergunning</a:t>
                      </a:r>
                      <a:endParaRPr lang="nl-NL" sz="900" b="0" i="1" dirty="0">
                        <a:solidFill>
                          <a:srgbClr val="002060"/>
                        </a:solidFill>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endPar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5882350" y="1358572"/>
            <a:ext cx="3366676" cy="701876"/>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Uitvoeren controle tijdens de bouw</a:t>
            </a:r>
            <a:endParaRPr lang="nl-NL" sz="1000" b="1" dirty="0">
              <a:solidFill>
                <a:srgbClr val="FFFFFF"/>
              </a:solidFill>
              <a:latin typeface="+mn-lt"/>
              <a:cs typeface="+mn-cs"/>
            </a:endParaRPr>
          </a:p>
        </p:txBody>
      </p:sp>
      <p:sp>
        <p:nvSpPr>
          <p:cNvPr id="47" name="AutoShape 32">
            <a:extLst>
              <a:ext uri="{FF2B5EF4-FFF2-40B4-BE49-F238E27FC236}">
                <a16:creationId xmlns:a16="http://schemas.microsoft.com/office/drawing/2014/main" id="{8BB519FC-C058-D94C-AD44-93FF36C7EF9D}"/>
              </a:ext>
            </a:extLst>
          </p:cNvPr>
          <p:cNvSpPr>
            <a:spLocks noChangeArrowheads="1"/>
          </p:cNvSpPr>
          <p:nvPr/>
        </p:nvSpPr>
        <p:spPr bwMode="gray">
          <a:xfrm>
            <a:off x="9893889" y="1358572"/>
            <a:ext cx="3366675" cy="701876"/>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Controleren gereedmelding bouw</a:t>
            </a:r>
            <a:endParaRPr lang="nl-NL" sz="1000" b="1" dirty="0">
              <a:solidFill>
                <a:srgbClr val="FFFFFF"/>
              </a:solidFill>
              <a:latin typeface="+mn-lt"/>
              <a:cs typeface="+mn-cs"/>
            </a:endParaRPr>
          </a:p>
        </p:txBody>
      </p:sp>
      <p:sp>
        <p:nvSpPr>
          <p:cNvPr id="40" name="AutoShape 32">
            <a:extLst>
              <a:ext uri="{FF2B5EF4-FFF2-40B4-BE49-F238E27FC236}">
                <a16:creationId xmlns:a16="http://schemas.microsoft.com/office/drawing/2014/main" id="{11699A73-0C43-D346-A2F5-16975DAE607D}"/>
              </a:ext>
            </a:extLst>
          </p:cNvPr>
          <p:cNvSpPr>
            <a:spLocks noChangeArrowheads="1"/>
          </p:cNvSpPr>
          <p:nvPr/>
        </p:nvSpPr>
        <p:spPr bwMode="gray">
          <a:xfrm>
            <a:off x="1494719" y="1344527"/>
            <a:ext cx="3366676" cy="701876"/>
          </a:xfrm>
          <a:prstGeom prst="chevron">
            <a:avLst>
              <a:gd name="adj" fmla="val 34952"/>
            </a:avLst>
          </a:prstGeom>
          <a:solidFill>
            <a:srgbClr val="F07871"/>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Beoordelen melding bouwactiviteit</a:t>
            </a:r>
          </a:p>
        </p:txBody>
      </p:sp>
    </p:spTree>
    <p:extLst>
      <p:ext uri="{BB962C8B-B14F-4D97-AF65-F5344CB8AC3E}">
        <p14:creationId xmlns:p14="http://schemas.microsoft.com/office/powerpoint/2010/main" val="19976759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941c815-8673-45d9-bee9-a1453d13a96d" xsi:nil="true"/>
    <lcf76f155ced4ddcb4097134ff3c332f xmlns="da01d95d-9a53-4690-91f2-3ea4d21374f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80271C-6976-4B66-A96D-5013283946FF}"/>
</file>

<file path=customXml/itemProps2.xml><?xml version="1.0" encoding="utf-8"?>
<ds:datastoreItem xmlns:ds="http://schemas.openxmlformats.org/officeDocument/2006/customXml" ds:itemID="{EC2EA4A3-4757-442D-B623-19AB76FB0DCF}">
  <ds:schemaRefs>
    <ds:schemaRef ds:uri="http://schemas.microsoft.com/office/2006/metadata/properties"/>
    <ds:schemaRef ds:uri="http://purl.org/dc/elements/1.1/"/>
    <ds:schemaRef ds:uri="2155b5c7-6ac9-4f78-8039-af2d65aeb9a7"/>
    <ds:schemaRef ds:uri="http://purl.org/dc/terms/"/>
    <ds:schemaRef ds:uri="http://schemas.openxmlformats.org/package/2006/metadata/core-properties"/>
    <ds:schemaRef ds:uri="http://www.w3.org/XML/1998/namespace"/>
    <ds:schemaRef ds:uri="http://schemas.microsoft.com/office/2006/documentManagement/types"/>
    <ds:schemaRef ds:uri="http://purl.org/dc/dcmitype/"/>
    <ds:schemaRef ds:uri="http://schemas.microsoft.com/office/infopath/2007/PartnerControls"/>
    <ds:schemaRef ds:uri="23377197-c96c-4a99-88af-ce5c35cc53d4"/>
  </ds:schemaRefs>
</ds:datastoreItem>
</file>

<file path=customXml/itemProps3.xml><?xml version="1.0" encoding="utf-8"?>
<ds:datastoreItem xmlns:ds="http://schemas.openxmlformats.org/officeDocument/2006/customXml" ds:itemID="{A6C9A336-9C35-4049-9A09-7615FB25E5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8756</TotalTime>
  <Words>1757</Words>
  <Application>Microsoft Macintosh PowerPoint</Application>
  <PresentationFormat>Aangepast</PresentationFormat>
  <Paragraphs>118</Paragraphs>
  <Slides>2</Slides>
  <Notes>2</Notes>
  <HiddenSlides>0</HiddenSlides>
  <MMClips>0</MMClips>
  <ScaleCrop>false</ScaleCrop>
  <HeadingPairs>
    <vt:vector size="8" baseType="variant">
      <vt:variant>
        <vt:lpstr>Gebruikte lettertypen</vt:lpstr>
      </vt:variant>
      <vt:variant>
        <vt:i4>4</vt:i4>
      </vt:variant>
      <vt:variant>
        <vt:lpstr>Thema</vt:lpstr>
      </vt:variant>
      <vt:variant>
        <vt:i4>2</vt:i4>
      </vt:variant>
      <vt:variant>
        <vt:lpstr>Ingesloten OLE-bronprogramma's</vt:lpstr>
      </vt:variant>
      <vt:variant>
        <vt:i4>1</vt:i4>
      </vt:variant>
      <vt:variant>
        <vt:lpstr>Diatitels</vt:lpstr>
      </vt:variant>
      <vt:variant>
        <vt:i4>2</vt:i4>
      </vt:variant>
    </vt:vector>
  </HeadingPairs>
  <TitlesOfParts>
    <vt:vector size="9" baseType="lpstr">
      <vt:lpstr>Arial</vt:lpstr>
      <vt:lpstr>Calibri</vt:lpstr>
      <vt:lpstr>Garamond</vt:lpstr>
      <vt:lpstr>Times New Roman</vt:lpstr>
      <vt:lpstr>blank</vt:lpstr>
      <vt:lpstr>VNG_Basis - kopie</vt:lpstr>
      <vt:lpstr>think-cell Slide</vt:lpstr>
      <vt:lpstr>PowerPoint-presentatie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Ellen Zwiers</cp:lastModifiedBy>
  <cp:revision>56</cp:revision>
  <cp:lastPrinted>2021-01-07T07:39:18Z</cp:lastPrinted>
  <dcterms:created xsi:type="dcterms:W3CDTF">2008-02-29T10:09:47Z</dcterms:created>
  <dcterms:modified xsi:type="dcterms:W3CDTF">2021-02-26T15:08:14Z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0x010100728BE5A3D416534192CC9E2F2C6AFE4A</vt:lpwstr>
  </property>
</Properties>
</file>