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7"/>
  </p:notesMasterIdLst>
  <p:sldIdLst>
    <p:sldId id="258" r:id="rId5"/>
    <p:sldId id="259" r:id="rId6"/>
    <p:sldId id="265" r:id="rId7"/>
    <p:sldId id="274" r:id="rId8"/>
    <p:sldId id="268" r:id="rId9"/>
    <p:sldId id="277" r:id="rId10"/>
    <p:sldId id="269" r:id="rId11"/>
    <p:sldId id="278" r:id="rId12"/>
    <p:sldId id="276" r:id="rId13"/>
    <p:sldId id="270" r:id="rId14"/>
    <p:sldId id="275" r:id="rId15"/>
    <p:sldId id="263" r:id="rId16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D2975"/>
    <a:srgbClr val="CC9900"/>
    <a:srgbClr val="D60093"/>
    <a:srgbClr val="CC0099"/>
    <a:srgbClr val="660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3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3D3C0C-64DC-4C16-A2A0-EB00D645B6EA}" type="datetimeFigureOut">
              <a:rPr lang="nl-NL" smtClean="0"/>
              <a:t>2-6-2022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3822ED-D221-42CA-A9E3-D7F1AFA3DFC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348735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27545A8-EC69-4E12-ADDC-2A99200B12D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altLang="nl-NL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B9B9892-9099-4E6C-95E0-BAA847FE8F5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altLang="nl-NL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63D1DFC-82B1-4D96-8582-83F3D54133A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5F39A9-AE00-4BD0-A71A-047203642FD0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957040318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8ACDEA4-1448-499F-A564-778CD95FF19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altLang="nl-NL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2CD6C38-0DCE-4F17-A61F-C3364E99022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altLang="nl-NL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AE1E4B8-4C69-4DF7-9EFE-37F34784AA6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EF25A04-2146-4D62-AC0E-10D4E33B3948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68183947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48278A1-BC8A-4C0C-8867-6F3C2B3A9FB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altLang="nl-NL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BD4B60E-EC71-4D38-981C-339D990164B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altLang="nl-NL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44DCB04-F548-43D7-A391-36239C01B90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6BA499-976C-49D6-B4F9-7B525D6F08F4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166610699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8E7F43E-8577-4B7C-ACCF-1D18291CA28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altLang="nl-NL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6947039-70A1-481D-ABCE-CF261F07923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altLang="nl-NL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9923676-BEAE-494A-83F8-7786C1E9509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CBE1B3B-BD98-408E-94ED-F06279D99523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722911571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8EDDBC0-3A67-4476-B263-3396D63CD05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altLang="nl-NL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8671547-621D-4842-8AE9-10F62648524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altLang="nl-NL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475D79F-47E2-40CF-BF49-B4EF77EC42B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32B8405-A67E-43A1-B4E1-324B82B4FAD9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788026895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2498B7F-9F5D-40BC-B991-D263FE8BA65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altLang="nl-NL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5DDFE3D-512A-4DB3-8ED7-3533214A83E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altLang="nl-NL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A7B2268-5A92-4036-B562-660B8BC550E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12239F1-EB9A-48B6-99D3-1DBCD5A3AD4D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616797334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C07277CE-F417-4839-AFBE-4DBC77AF418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altLang="nl-NL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8863FBCE-ED58-4289-9E99-9E5F2A20429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altLang="nl-NL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8DF26381-EAA1-45A0-A7CC-F1C2D0241AB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9A1BE8D-EAD8-417D-A839-0CE56251BC89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851521069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42DE1E69-90CD-46A6-A961-A6008FF5A41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altLang="nl-NL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510FD9A4-EDDD-45A7-813D-89C43891A52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altLang="nl-NL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5636326A-9B96-4228-879D-82DDBA325A0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4F6374-953A-4706-A451-F46A2536A246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622846844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A4442870-B319-4D7D-BDBF-556117525D0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altLang="nl-NL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EBD2E1B5-25D0-4F77-BDF0-06044F76028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altLang="nl-NL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F7D4E26-199C-4DE0-AEDD-D917B488786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83D35-9FB6-4BDC-99C5-A5DACD4149CE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923300347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B902998-9AB1-4663-8F7B-911DC08E08A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altLang="nl-NL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A9550C6-B82D-4DF5-B0B6-D8B97BB1E31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altLang="nl-NL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B296E51-D160-41A4-82C8-CA53990ECCF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7E8AA1-0A96-49C7-BBB9-7A4BEE0C1A93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548994650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1D24DAE-2B1C-4592-8C56-9B5CD0E8619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altLang="nl-NL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E0ED61-B3EC-4E8F-B394-842C00CF58B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altLang="nl-NL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2014D8F-DE20-4E8B-98AA-7CD6771D1AD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C637B16-6C4B-4025-A266-F3C7F022AF37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4005304187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0">
          <a:gsLst>
            <a:gs pos="0">
              <a:srgbClr val="CC9900"/>
            </a:gs>
            <a:gs pos="0">
              <a:srgbClr val="CC9900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3956A86A-1C56-4979-A279-466C9ECC416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/>
              <a:t>Klik om het opmaakprofiel van de modeltitel te bewerken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A3B69910-1F8A-4869-89F9-04E4B487F28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/>
              <a:t>Klik om het opmaakprofiel van de modeltekst te bewerken</a:t>
            </a:r>
          </a:p>
          <a:p>
            <a:pPr lvl="1"/>
            <a:r>
              <a:rPr lang="nl-NL" altLang="nl-NL"/>
              <a:t>Tweede niveau</a:t>
            </a:r>
          </a:p>
          <a:p>
            <a:pPr lvl="2"/>
            <a:r>
              <a:rPr lang="nl-NL" altLang="nl-NL"/>
              <a:t>Derde niveau</a:t>
            </a:r>
          </a:p>
          <a:p>
            <a:pPr lvl="3"/>
            <a:r>
              <a:rPr lang="nl-NL" altLang="nl-NL"/>
              <a:t>Vierde niveau</a:t>
            </a:r>
          </a:p>
          <a:p>
            <a:pPr lvl="4"/>
            <a:r>
              <a:rPr lang="nl-NL" altLang="nl-NL"/>
              <a:t>Vijfde niveau</a:t>
            </a:r>
          </a:p>
        </p:txBody>
      </p:sp>
      <p:sp>
        <p:nvSpPr>
          <p:cNvPr id="13316" name="Rectangle 4">
            <a:extLst>
              <a:ext uri="{FF2B5EF4-FFF2-40B4-BE49-F238E27FC236}">
                <a16:creationId xmlns:a16="http://schemas.microsoft.com/office/drawing/2014/main" id="{33B4E612-0FCF-4930-BFB3-7075549D0EF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/>
            </a:lvl1pPr>
          </a:lstStyle>
          <a:p>
            <a:pPr>
              <a:defRPr/>
            </a:pPr>
            <a:endParaRPr lang="nl-NL" altLang="nl-NL"/>
          </a:p>
        </p:txBody>
      </p:sp>
      <p:sp>
        <p:nvSpPr>
          <p:cNvPr id="13317" name="Rectangle 5">
            <a:extLst>
              <a:ext uri="{FF2B5EF4-FFF2-40B4-BE49-F238E27FC236}">
                <a16:creationId xmlns:a16="http://schemas.microsoft.com/office/drawing/2014/main" id="{29184E15-9E16-4875-A6C1-D2EB232E6A9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/>
            </a:lvl1pPr>
          </a:lstStyle>
          <a:p>
            <a:pPr>
              <a:defRPr/>
            </a:pPr>
            <a:endParaRPr lang="nl-NL" altLang="nl-NL"/>
          </a:p>
        </p:txBody>
      </p:sp>
      <p:sp>
        <p:nvSpPr>
          <p:cNvPr id="13318" name="Rectangle 6">
            <a:extLst>
              <a:ext uri="{FF2B5EF4-FFF2-40B4-BE49-F238E27FC236}">
                <a16:creationId xmlns:a16="http://schemas.microsoft.com/office/drawing/2014/main" id="{5B5E1F0A-C9E7-477E-9CE5-09EEE1DA5EB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/>
            </a:lvl1pPr>
          </a:lstStyle>
          <a:p>
            <a:fld id="{7E9ED16A-A6E0-4F8A-B1B2-41DD88F42322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701307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yqjnDbG5MxE" TargetMode="External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94AD75C-7EBF-4ADD-953F-4FF8F3DF44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err="1">
                <a:solidFill>
                  <a:srgbClr val="BD2975"/>
                </a:solidFill>
                <a:latin typeface="Georgia" panose="02040502050405020303" pitchFamily="18" charset="0"/>
              </a:rPr>
              <a:t>Omgevingsonderwijs</a:t>
            </a:r>
            <a:r>
              <a:rPr lang="en-US" sz="4800" dirty="0">
                <a:solidFill>
                  <a:srgbClr val="BD2975"/>
                </a:solidFill>
                <a:latin typeface="Georgia" panose="02040502050405020303" pitchFamily="18" charset="0"/>
              </a:rPr>
              <a:t>: 11stedentocht</a:t>
            </a:r>
            <a:endParaRPr lang="nl-NL" sz="4800" dirty="0">
              <a:solidFill>
                <a:srgbClr val="BD2975"/>
              </a:solidFill>
              <a:latin typeface="Georgia" panose="02040502050405020303" pitchFamily="18" charset="0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C812BE7-F0B2-42F6-9DE3-5ED0502B5C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0059" y="2743200"/>
            <a:ext cx="11587383" cy="3352800"/>
          </a:xfrm>
        </p:spPr>
        <p:txBody>
          <a:bodyPr/>
          <a:lstStyle/>
          <a:p>
            <a:pPr marL="0" indent="0" algn="ctr">
              <a:buNone/>
            </a:pPr>
            <a:endParaRPr lang="nl-NL" dirty="0">
              <a:solidFill>
                <a:srgbClr val="660033"/>
              </a:solidFill>
            </a:endParaRPr>
          </a:p>
          <a:p>
            <a:pPr marL="0" indent="0" algn="ctr">
              <a:buNone/>
            </a:pPr>
            <a:endParaRPr lang="nl-NL" sz="4400" dirty="0">
              <a:solidFill>
                <a:srgbClr val="D60093"/>
              </a:solidFill>
              <a:latin typeface="Georgia" panose="02040502050405020303" pitchFamily="18" charset="0"/>
            </a:endParaRPr>
          </a:p>
          <a:p>
            <a:pPr marL="0" indent="0" algn="ctr">
              <a:buNone/>
            </a:pPr>
            <a:endParaRPr lang="nl-NL" sz="4400" dirty="0">
              <a:solidFill>
                <a:srgbClr val="D60093"/>
              </a:solidFill>
              <a:latin typeface="Georgia" panose="02040502050405020303" pitchFamily="18" charset="0"/>
            </a:endParaRPr>
          </a:p>
          <a:p>
            <a:pPr marL="0" indent="0" algn="ctr">
              <a:buNone/>
            </a:pPr>
            <a:r>
              <a:rPr lang="nl-NL" sz="2800" dirty="0">
                <a:latin typeface="Georgia" panose="02040502050405020303" pitchFamily="18" charset="0"/>
              </a:rPr>
              <a:t>Door Jacob Roep</a:t>
            </a:r>
          </a:p>
          <a:p>
            <a:endParaRPr lang="nl-NL" dirty="0">
              <a:solidFill>
                <a:srgbClr val="FF0000"/>
              </a:solidFill>
            </a:endParaRPr>
          </a:p>
          <a:p>
            <a:endParaRPr lang="nl-NL" dirty="0">
              <a:solidFill>
                <a:srgbClr val="FF0000"/>
              </a:solidFill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4F66AFB1-92C6-45A1-96B9-6E049E00B8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5610687"/>
            <a:ext cx="12192001" cy="1247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441AB14A-7E8C-4912-9F36-123B0F708E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63" r="20489"/>
          <a:stretch/>
        </p:blipFill>
        <p:spPr>
          <a:xfrm rot="5400000">
            <a:off x="4627948" y="1110891"/>
            <a:ext cx="3236053" cy="4239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426330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1C0D27E-0D96-4135-8207-4722ABD391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D60093"/>
                </a:solidFill>
              </a:rPr>
              <a:t>O</a:t>
            </a:r>
            <a:r>
              <a:rPr lang="nl-NL" dirty="0" err="1">
                <a:solidFill>
                  <a:srgbClr val="D60093"/>
                </a:solidFill>
              </a:rPr>
              <a:t>mgevingsonderwijs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8F3F49D-2ABC-43F4-9359-5B97127A6E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err="1"/>
              <a:t>Verschillende</a:t>
            </a:r>
            <a:r>
              <a:rPr lang="en-US" sz="2800" dirty="0"/>
              <a:t> </a:t>
            </a:r>
            <a:r>
              <a:rPr lang="en-US" sz="2800" dirty="0" err="1"/>
              <a:t>elementen</a:t>
            </a:r>
            <a:r>
              <a:rPr lang="en-US" sz="2800" dirty="0"/>
              <a:t> </a:t>
            </a:r>
            <a:r>
              <a:rPr lang="en-US" sz="2800" dirty="0" err="1"/>
              <a:t>omgevingsonderwijs</a:t>
            </a:r>
            <a:endParaRPr lang="en-US" sz="2800" dirty="0"/>
          </a:p>
          <a:p>
            <a:r>
              <a:rPr lang="en-US" sz="2800" dirty="0" err="1"/>
              <a:t>Belevingswereld</a:t>
            </a:r>
            <a:r>
              <a:rPr lang="en-US" sz="2800" dirty="0"/>
              <a:t> van de </a:t>
            </a:r>
            <a:r>
              <a:rPr lang="en-US" sz="2800" dirty="0" err="1"/>
              <a:t>leerlingen</a:t>
            </a:r>
            <a:endParaRPr lang="en-US" sz="2800" dirty="0"/>
          </a:p>
          <a:p>
            <a:r>
              <a:rPr lang="en-US" sz="2800" dirty="0" err="1"/>
              <a:t>Actieve</a:t>
            </a:r>
            <a:r>
              <a:rPr lang="en-US" sz="2800" dirty="0"/>
              <a:t> </a:t>
            </a:r>
            <a:r>
              <a:rPr lang="en-US" sz="2800" dirty="0" err="1"/>
              <a:t>werkvormen</a:t>
            </a:r>
            <a:endParaRPr lang="en-US" sz="2800" dirty="0"/>
          </a:p>
          <a:p>
            <a:r>
              <a:rPr lang="en-US" sz="2800" dirty="0" err="1"/>
              <a:t>Actueel</a:t>
            </a:r>
            <a:r>
              <a:rPr lang="en-US" sz="2800" dirty="0"/>
              <a:t> (</a:t>
            </a:r>
            <a:r>
              <a:rPr lang="en-US" sz="2800" dirty="0" err="1"/>
              <a:t>klimaatverandering</a:t>
            </a:r>
            <a:r>
              <a:rPr lang="en-US" sz="2800" dirty="0"/>
              <a:t>) </a:t>
            </a:r>
          </a:p>
          <a:p>
            <a:endParaRPr lang="en-US" sz="2800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8DC9B87C-B651-4002-B302-EA28CEAAC5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5610687"/>
            <a:ext cx="12192001" cy="1247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8731BF15-F9E7-479E-9447-EAB347E610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000" y="2334087"/>
            <a:ext cx="4064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895764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45C81D1-6F5F-E843-9551-F685C40B2B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rgbClr val="D60093"/>
                </a:solidFill>
              </a:rPr>
              <a:t>Vragenronde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A3BED98-5777-8345-846C-7AEAE6AD26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Heb </a:t>
            </a:r>
            <a:r>
              <a:rPr lang="en-US" dirty="0" err="1"/>
              <a:t>jij</a:t>
            </a:r>
            <a:r>
              <a:rPr lang="en-US" dirty="0"/>
              <a:t> </a:t>
            </a:r>
            <a:r>
              <a:rPr lang="en-US" dirty="0" err="1"/>
              <a:t>ook</a:t>
            </a:r>
            <a:r>
              <a:rPr lang="en-US" dirty="0"/>
              <a:t> </a:t>
            </a:r>
            <a:r>
              <a:rPr lang="en-US" dirty="0" err="1"/>
              <a:t>wel</a:t>
            </a:r>
            <a:r>
              <a:rPr lang="en-US" dirty="0"/>
              <a:t> </a:t>
            </a:r>
            <a:r>
              <a:rPr lang="en-US" dirty="0" err="1"/>
              <a:t>eens</a:t>
            </a:r>
            <a:r>
              <a:rPr lang="en-US" dirty="0"/>
              <a:t> </a:t>
            </a:r>
            <a:r>
              <a:rPr lang="en-US" dirty="0" err="1"/>
              <a:t>zo’n</a:t>
            </a:r>
            <a:r>
              <a:rPr lang="en-US" dirty="0"/>
              <a:t> les </a:t>
            </a:r>
            <a:r>
              <a:rPr lang="en-US" dirty="0" err="1"/>
              <a:t>gegeven</a:t>
            </a:r>
            <a:r>
              <a:rPr lang="en-US" dirty="0"/>
              <a:t>?</a:t>
            </a:r>
          </a:p>
          <a:p>
            <a:r>
              <a:rPr lang="en-US" dirty="0" err="1"/>
              <a:t>Welke</a:t>
            </a:r>
            <a:r>
              <a:rPr lang="en-US" dirty="0"/>
              <a:t> </a:t>
            </a:r>
            <a:r>
              <a:rPr lang="en-US" dirty="0" err="1"/>
              <a:t>elementen</a:t>
            </a:r>
            <a:r>
              <a:rPr lang="en-US" dirty="0"/>
              <a:t> </a:t>
            </a:r>
            <a:r>
              <a:rPr lang="en-US" dirty="0" err="1"/>
              <a:t>spreken</a:t>
            </a:r>
            <a:r>
              <a:rPr lang="en-US" dirty="0"/>
              <a:t> je </a:t>
            </a:r>
            <a:r>
              <a:rPr lang="en-US" dirty="0" err="1"/>
              <a:t>aan</a:t>
            </a:r>
            <a:r>
              <a:rPr lang="en-US" dirty="0"/>
              <a:t>? </a:t>
            </a:r>
          </a:p>
          <a:p>
            <a:r>
              <a:rPr lang="en-US" dirty="0"/>
              <a:t>Heb je </a:t>
            </a:r>
            <a:r>
              <a:rPr lang="en-US" dirty="0" err="1"/>
              <a:t>ook</a:t>
            </a:r>
            <a:r>
              <a:rPr lang="en-US" dirty="0"/>
              <a:t> tips </a:t>
            </a:r>
            <a:r>
              <a:rPr lang="en-US" dirty="0" err="1"/>
              <a:t>voor</a:t>
            </a:r>
            <a:r>
              <a:rPr lang="en-US" dirty="0"/>
              <a:t> </a:t>
            </a:r>
            <a:r>
              <a:rPr lang="en-US" dirty="0" err="1"/>
              <a:t>ons</a:t>
            </a:r>
            <a:r>
              <a:rPr lang="en-US" dirty="0"/>
              <a:t>? </a:t>
            </a:r>
          </a:p>
          <a:p>
            <a:r>
              <a:rPr lang="en-US" dirty="0"/>
              <a:t>Heb je </a:t>
            </a:r>
            <a:r>
              <a:rPr lang="en-US" dirty="0" err="1"/>
              <a:t>zelf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onderwerp</a:t>
            </a:r>
            <a:r>
              <a:rPr lang="en-US" dirty="0"/>
              <a:t> wat je </a:t>
            </a:r>
            <a:r>
              <a:rPr lang="en-US" dirty="0" err="1"/>
              <a:t>voor</a:t>
            </a:r>
            <a:r>
              <a:rPr lang="en-US" dirty="0"/>
              <a:t> </a:t>
            </a:r>
            <a:r>
              <a:rPr lang="en-US" dirty="0" err="1"/>
              <a:t>omgevingsonderwijs</a:t>
            </a:r>
            <a:r>
              <a:rPr lang="en-US" dirty="0"/>
              <a:t> </a:t>
            </a:r>
            <a:r>
              <a:rPr lang="en-US" dirty="0" err="1"/>
              <a:t>kunt</a:t>
            </a:r>
            <a:r>
              <a:rPr lang="en-US" dirty="0"/>
              <a:t> </a:t>
            </a:r>
            <a:r>
              <a:rPr lang="en-US" dirty="0" err="1"/>
              <a:t>gebruiken</a:t>
            </a:r>
            <a:r>
              <a:rPr lang="en-US" dirty="0"/>
              <a:t>? </a:t>
            </a:r>
            <a:endParaRPr lang="nl-NL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2B89F448-609F-6F4F-9671-9B00DEF74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5610687"/>
            <a:ext cx="12192001" cy="1247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0E0073D9-52A3-49DC-B653-9D073BCACB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6829" y="1915771"/>
            <a:ext cx="3375171" cy="1855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640632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DCF581-5E54-49CF-A5BB-35FEC095A7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rgbClr val="D60093"/>
                </a:solidFill>
                <a:latin typeface="Georgia" panose="02040502050405020303" pitchFamily="18" charset="0"/>
              </a:rPr>
              <a:t>Vragen? 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5E3DC81-E8B5-4C4A-BEF9-885A579991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>
                <a:latin typeface="Georgia" panose="02040502050405020303" pitchFamily="18" charset="0"/>
              </a:rPr>
              <a:t>Mail naar jacob.roep@tresoar.nl</a:t>
            </a:r>
          </a:p>
          <a:p>
            <a:endParaRPr lang="nl-NL" dirty="0">
              <a:latin typeface="Georgia" panose="02040502050405020303" pitchFamily="18" charset="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413321FB-9299-45FB-9975-1D6C6E9C07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5610687"/>
            <a:ext cx="12192001" cy="1247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1077826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1434FA-6D82-4A0E-AA4E-F479A75D82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rgbClr val="BD2975"/>
                </a:solidFill>
                <a:latin typeface="Georgia" panose="02040502050405020303" pitchFamily="18" charset="0"/>
              </a:rPr>
              <a:t>Even voorstellen</a:t>
            </a:r>
            <a:endParaRPr lang="nl-NL" dirty="0">
              <a:solidFill>
                <a:srgbClr val="BD2975"/>
              </a:solidFill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37ADB06-ED5C-4B70-BAE6-613C454D83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399" y="1624244"/>
            <a:ext cx="10363200" cy="4114800"/>
          </a:xfrm>
        </p:spPr>
        <p:txBody>
          <a:bodyPr/>
          <a:lstStyle/>
          <a:p>
            <a:pPr>
              <a:buFontTx/>
              <a:buChar char="-"/>
            </a:pPr>
            <a:r>
              <a:rPr lang="en-US" sz="2800" dirty="0" err="1"/>
              <a:t>Tresoar</a:t>
            </a:r>
            <a:r>
              <a:rPr lang="en-US" sz="2800" dirty="0"/>
              <a:t> “</a:t>
            </a:r>
            <a:r>
              <a:rPr lang="en-US" sz="2800" dirty="0" err="1"/>
              <a:t>Schatkamer</a:t>
            </a:r>
            <a:r>
              <a:rPr lang="en-US" sz="2800" dirty="0"/>
              <a:t> van </a:t>
            </a:r>
            <a:r>
              <a:rPr lang="en-US" sz="2800" dirty="0" err="1"/>
              <a:t>Fryslân</a:t>
            </a:r>
            <a:r>
              <a:rPr lang="en-US" sz="2800" dirty="0"/>
              <a:t>” </a:t>
            </a:r>
          </a:p>
          <a:p>
            <a:pPr>
              <a:buFontTx/>
              <a:buChar char="-"/>
            </a:pPr>
            <a:r>
              <a:rPr lang="en-US" sz="2800" dirty="0" err="1"/>
              <a:t>Bewaarplaats</a:t>
            </a:r>
            <a:r>
              <a:rPr lang="en-US" sz="2800" dirty="0"/>
              <a:t> van de </a:t>
            </a:r>
            <a:r>
              <a:rPr lang="en-US" sz="2800" dirty="0" err="1"/>
              <a:t>geschiedenis</a:t>
            </a:r>
            <a:r>
              <a:rPr lang="en-US" sz="2800" dirty="0"/>
              <a:t> van Friesland</a:t>
            </a:r>
          </a:p>
          <a:p>
            <a:pPr>
              <a:buFontTx/>
              <a:buChar char="-"/>
            </a:pPr>
            <a:r>
              <a:rPr lang="en-US" sz="2800" dirty="0"/>
              <a:t>Educator (VO t/m WO)</a:t>
            </a:r>
          </a:p>
          <a:p>
            <a:pPr>
              <a:buFontTx/>
              <a:buChar char="-"/>
            </a:pPr>
            <a:r>
              <a:rPr lang="en-US" sz="2800" dirty="0" err="1"/>
              <a:t>Omgevingsonderwijs</a:t>
            </a:r>
            <a:r>
              <a:rPr lang="en-US" sz="2800" dirty="0"/>
              <a:t> </a:t>
            </a:r>
            <a:r>
              <a:rPr lang="en-US" sz="2800" dirty="0" err="1"/>
              <a:t>en</a:t>
            </a:r>
            <a:r>
              <a:rPr lang="en-US" sz="2800" dirty="0"/>
              <a:t> </a:t>
            </a:r>
            <a:r>
              <a:rPr lang="en-US" sz="2800" dirty="0" err="1"/>
              <a:t>onderzoekend</a:t>
            </a:r>
            <a:r>
              <a:rPr lang="en-US" sz="2800" dirty="0"/>
              <a:t> </a:t>
            </a:r>
            <a:r>
              <a:rPr lang="en-US" sz="2800" dirty="0" err="1"/>
              <a:t>leren</a:t>
            </a:r>
            <a:endParaRPr lang="en-US" sz="2800" dirty="0"/>
          </a:p>
          <a:p>
            <a:pPr>
              <a:buFontTx/>
              <a:buChar char="-"/>
            </a:pPr>
            <a:r>
              <a:rPr lang="en-US" sz="2800" dirty="0" err="1"/>
              <a:t>Maatwerk</a:t>
            </a:r>
            <a:endParaRPr lang="en-US" sz="2800" dirty="0"/>
          </a:p>
          <a:p>
            <a:pPr>
              <a:buFontTx/>
              <a:buChar char="-"/>
            </a:pPr>
            <a:r>
              <a:rPr lang="en-US" sz="2800" dirty="0"/>
              <a:t>Docent </a:t>
            </a:r>
            <a:r>
              <a:rPr lang="en-US" sz="2800" dirty="0" err="1"/>
              <a:t>geschiedenis</a:t>
            </a:r>
            <a:r>
              <a:rPr lang="en-US" sz="2800" dirty="0"/>
              <a:t> </a:t>
            </a:r>
            <a:r>
              <a:rPr lang="en-US" sz="2800" dirty="0" err="1"/>
              <a:t>en</a:t>
            </a:r>
            <a:r>
              <a:rPr lang="en-US" sz="2800" dirty="0"/>
              <a:t> </a:t>
            </a:r>
            <a:r>
              <a:rPr lang="en-US" sz="2800" dirty="0" err="1"/>
              <a:t>maatschappijleer</a:t>
            </a:r>
            <a:endParaRPr lang="en-US" sz="2800" dirty="0"/>
          </a:p>
          <a:p>
            <a:pPr>
              <a:buFontTx/>
              <a:buChar char="-"/>
            </a:pPr>
            <a:endParaRPr lang="nl-NL" sz="2000" dirty="0">
              <a:solidFill>
                <a:srgbClr val="D60093"/>
              </a:solidFill>
              <a:latin typeface="Georgia" panose="02040502050405020303" pitchFamily="18" charset="0"/>
            </a:endParaRPr>
          </a:p>
          <a:p>
            <a:endParaRPr lang="nl-NL" sz="1600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90060B6F-4EE5-4E83-9D79-CBCC71D59A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5610687"/>
            <a:ext cx="12192001" cy="1247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2B0E8E29-906A-443B-8715-558BF274FD1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6" r="51345"/>
          <a:stretch/>
        </p:blipFill>
        <p:spPr>
          <a:xfrm>
            <a:off x="9299401" y="814133"/>
            <a:ext cx="2892600" cy="4796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423902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FD807FE-1E43-3B40-978B-9C1709751C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>
                <a:solidFill>
                  <a:srgbClr val="D60093"/>
                </a:solidFill>
              </a:rPr>
              <a:t>Programma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0ACB3CD-7C5B-4741-A651-CE29DF1130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4562" y="1752600"/>
            <a:ext cx="10803038" cy="4114800"/>
          </a:xfrm>
        </p:spPr>
        <p:txBody>
          <a:bodyPr/>
          <a:lstStyle/>
          <a:p>
            <a:pPr lvl="1"/>
            <a:r>
              <a:rPr lang="en-US" dirty="0" err="1"/>
              <a:t>Aanleiding</a:t>
            </a:r>
            <a:r>
              <a:rPr lang="en-US" dirty="0"/>
              <a:t> </a:t>
            </a:r>
            <a:r>
              <a:rPr lang="en-US" dirty="0" err="1"/>
              <a:t>Elfstedentochtles</a:t>
            </a:r>
            <a:endParaRPr lang="en-US" dirty="0"/>
          </a:p>
          <a:p>
            <a:pPr lvl="1"/>
            <a:r>
              <a:rPr lang="en-US" dirty="0" err="1"/>
              <a:t>Opzet</a:t>
            </a:r>
            <a:endParaRPr lang="en-US" dirty="0"/>
          </a:p>
          <a:p>
            <a:pPr lvl="1"/>
            <a:r>
              <a:rPr lang="en-US" dirty="0" err="1"/>
              <a:t>Uitvoering</a:t>
            </a:r>
            <a:endParaRPr lang="en-US" dirty="0"/>
          </a:p>
          <a:p>
            <a:pPr lvl="1"/>
            <a:r>
              <a:rPr lang="en-US" dirty="0" err="1"/>
              <a:t>Vervolgles</a:t>
            </a:r>
            <a:r>
              <a:rPr lang="en-US" dirty="0"/>
              <a:t> in </a:t>
            </a:r>
            <a:r>
              <a:rPr lang="en-US" dirty="0" err="1"/>
              <a:t>Tresoar</a:t>
            </a:r>
            <a:endParaRPr lang="en-US" dirty="0"/>
          </a:p>
          <a:p>
            <a:pPr lvl="1"/>
            <a:r>
              <a:rPr lang="en-US" dirty="0" err="1"/>
              <a:t>Omgevingsonderwijs</a:t>
            </a:r>
            <a:endParaRPr lang="en-US" dirty="0"/>
          </a:p>
          <a:p>
            <a:pPr lvl="1"/>
            <a:r>
              <a:rPr lang="en-US" dirty="0" err="1"/>
              <a:t>Vragenronde</a:t>
            </a:r>
            <a:endParaRPr lang="nl-NL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F6B99C3B-5CDC-FF42-BE82-06D796680B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5610687"/>
            <a:ext cx="12192001" cy="1247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A1DBE1DA-53F7-43AA-B8A1-44062A4F7D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1028" y="1648287"/>
            <a:ext cx="3740972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752809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5BEB886-8FC9-4E41-BE55-08E8536A35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rgbClr val="D60093"/>
                </a:solidFill>
              </a:rPr>
              <a:t>Aanleiding </a:t>
            </a:r>
            <a:r>
              <a:rPr lang="nl-NL" dirty="0" err="1">
                <a:solidFill>
                  <a:srgbClr val="D60093"/>
                </a:solidFill>
              </a:rPr>
              <a:t>Elfstedentochtles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501095A-FE26-4726-AA73-D2EC06F0D1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r>
              <a:rPr lang="en-US" dirty="0" err="1"/>
              <a:t>Laatste</a:t>
            </a:r>
            <a:r>
              <a:rPr lang="en-US" dirty="0"/>
              <a:t> </a:t>
            </a:r>
            <a:r>
              <a:rPr lang="en-US" dirty="0" err="1"/>
              <a:t>tocht</a:t>
            </a:r>
            <a:r>
              <a:rPr lang="en-US" dirty="0"/>
              <a:t> is 25 </a:t>
            </a:r>
            <a:r>
              <a:rPr lang="en-US" dirty="0" err="1"/>
              <a:t>jaar</a:t>
            </a:r>
            <a:r>
              <a:rPr lang="en-US" dirty="0"/>
              <a:t> </a:t>
            </a:r>
            <a:r>
              <a:rPr lang="en-US" dirty="0" err="1"/>
              <a:t>geleden</a:t>
            </a:r>
            <a:endParaRPr lang="en-US" dirty="0"/>
          </a:p>
          <a:p>
            <a:r>
              <a:rPr lang="en-US" dirty="0"/>
              <a:t>“</a:t>
            </a:r>
            <a:r>
              <a:rPr lang="en-US" dirty="0" err="1"/>
              <a:t>Typisch</a:t>
            </a:r>
            <a:r>
              <a:rPr lang="en-US" dirty="0"/>
              <a:t> Fries”</a:t>
            </a:r>
          </a:p>
          <a:p>
            <a:r>
              <a:rPr lang="en-US" dirty="0" err="1"/>
              <a:t>Verschillende</a:t>
            </a:r>
            <a:r>
              <a:rPr lang="en-US" dirty="0"/>
              <a:t> </a:t>
            </a:r>
            <a:r>
              <a:rPr lang="en-US" dirty="0" err="1"/>
              <a:t>soorten</a:t>
            </a:r>
            <a:r>
              <a:rPr lang="en-US" dirty="0"/>
              <a:t> </a:t>
            </a:r>
            <a:r>
              <a:rPr lang="en-US" dirty="0" err="1"/>
              <a:t>Elfstedentocht</a:t>
            </a:r>
            <a:endParaRPr lang="en-US" dirty="0"/>
          </a:p>
          <a:p>
            <a:r>
              <a:rPr lang="en-US" dirty="0" err="1"/>
              <a:t>Archief</a:t>
            </a:r>
            <a:r>
              <a:rPr lang="en-US" dirty="0"/>
              <a:t> van </a:t>
            </a:r>
            <a:r>
              <a:rPr lang="nl-NL" dirty="0"/>
              <a:t>Koninklijke Vereniging De </a:t>
            </a:r>
            <a:r>
              <a:rPr lang="nl-NL" dirty="0" err="1"/>
              <a:t>Friesche</a:t>
            </a:r>
            <a:r>
              <a:rPr lang="nl-NL" dirty="0"/>
              <a:t> Elf Steden</a:t>
            </a:r>
          </a:p>
          <a:p>
            <a:r>
              <a:rPr lang="en-US" dirty="0"/>
              <a:t>H</a:t>
            </a:r>
            <a:r>
              <a:rPr lang="nl-NL" dirty="0" err="1"/>
              <a:t>erinneringen</a:t>
            </a:r>
            <a:r>
              <a:rPr lang="nl-NL" dirty="0"/>
              <a:t> delen aan deze tochten</a:t>
            </a:r>
          </a:p>
          <a:p>
            <a:r>
              <a:rPr lang="en-US" dirty="0"/>
              <a:t>V</a:t>
            </a:r>
            <a:r>
              <a:rPr lang="nl-NL" dirty="0" err="1"/>
              <a:t>akoverstijgend</a:t>
            </a:r>
            <a:endParaRPr lang="en-US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8AED7BB7-9669-41FE-9E1D-9B47BBE8E1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5610687"/>
            <a:ext cx="12192001" cy="1247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10ECFF16-E055-4850-8586-F0DBA4B1C2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1938" y="1535328"/>
            <a:ext cx="4437776" cy="2260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489183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B37E0EA-356F-4F24-BA85-8B21177373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rgbClr val="D60093"/>
                </a:solidFill>
              </a:rPr>
              <a:t>Opzet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31BD75E-073B-4807-A280-9776D655E7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676400"/>
            <a:ext cx="10363200" cy="4114800"/>
          </a:xfrm>
        </p:spPr>
        <p:txBody>
          <a:bodyPr/>
          <a:lstStyle/>
          <a:p>
            <a:r>
              <a:rPr lang="en-US" sz="2400" dirty="0" err="1">
                <a:sym typeface="Wingdings" panose="05000000000000000000" pitchFamily="2" charset="2"/>
              </a:rPr>
              <a:t>Doelgroep</a:t>
            </a:r>
            <a:r>
              <a:rPr lang="en-US" sz="2400" dirty="0">
                <a:sym typeface="Wingdings" panose="05000000000000000000" pitchFamily="2" charset="2"/>
              </a:rPr>
              <a:t>: </a:t>
            </a:r>
            <a:r>
              <a:rPr lang="en-US" sz="2400" dirty="0" err="1">
                <a:sym typeface="Wingdings" panose="05000000000000000000" pitchFamily="2" charset="2"/>
              </a:rPr>
              <a:t>groep</a:t>
            </a:r>
            <a:r>
              <a:rPr lang="en-US" sz="2400" dirty="0">
                <a:sym typeface="Wingdings" panose="05000000000000000000" pitchFamily="2" charset="2"/>
              </a:rPr>
              <a:t> 5 </a:t>
            </a:r>
            <a:r>
              <a:rPr lang="en-US" sz="2400" dirty="0" err="1">
                <a:sym typeface="Wingdings" panose="05000000000000000000" pitchFamily="2" charset="2"/>
              </a:rPr>
              <a:t>en</a:t>
            </a:r>
            <a:r>
              <a:rPr lang="en-US" sz="2400" dirty="0">
                <a:sym typeface="Wingdings" panose="05000000000000000000" pitchFamily="2" charset="2"/>
              </a:rPr>
              <a:t> 6</a:t>
            </a:r>
          </a:p>
          <a:p>
            <a:r>
              <a:rPr lang="en-US" sz="2400" dirty="0" err="1">
                <a:sym typeface="Wingdings" panose="05000000000000000000" pitchFamily="2" charset="2"/>
              </a:rPr>
              <a:t>Gastles</a:t>
            </a:r>
            <a:r>
              <a:rPr lang="en-US" sz="2400" dirty="0">
                <a:sym typeface="Wingdings" panose="05000000000000000000" pitchFamily="2" charset="2"/>
              </a:rPr>
              <a:t> van 60 </a:t>
            </a:r>
            <a:r>
              <a:rPr lang="en-US" sz="2400" dirty="0" err="1">
                <a:sym typeface="Wingdings" panose="05000000000000000000" pitchFamily="2" charset="2"/>
              </a:rPr>
              <a:t>minuten</a:t>
            </a:r>
            <a:endParaRPr lang="en-US" sz="2400" dirty="0">
              <a:sym typeface="Wingdings" panose="05000000000000000000" pitchFamily="2" charset="2"/>
            </a:endParaRPr>
          </a:p>
          <a:p>
            <a:r>
              <a:rPr lang="en-US" sz="2400" dirty="0" err="1">
                <a:sym typeface="Wingdings" panose="05000000000000000000" pitchFamily="2" charset="2"/>
              </a:rPr>
              <a:t>Voorbereiding</a:t>
            </a:r>
            <a:r>
              <a:rPr lang="en-US" sz="2400" dirty="0">
                <a:sym typeface="Wingdings" panose="05000000000000000000" pitchFamily="2" charset="2"/>
              </a:rPr>
              <a:t> </a:t>
            </a:r>
            <a:r>
              <a:rPr lang="en-US" sz="2400" dirty="0" err="1">
                <a:sym typeface="Wingdings" panose="05000000000000000000" pitchFamily="2" charset="2"/>
              </a:rPr>
              <a:t>leerkracht</a:t>
            </a:r>
            <a:r>
              <a:rPr lang="en-US" sz="2400" dirty="0">
                <a:sym typeface="Wingdings" panose="05000000000000000000" pitchFamily="2" charset="2"/>
              </a:rPr>
              <a:t>: </a:t>
            </a:r>
            <a:r>
              <a:rPr lang="en-US" sz="2400" dirty="0" err="1">
                <a:sym typeface="Wingdings" panose="05000000000000000000" pitchFamily="2" charset="2"/>
              </a:rPr>
              <a:t>verhaal</a:t>
            </a:r>
            <a:r>
              <a:rPr lang="en-US" sz="2400" dirty="0">
                <a:sym typeface="Wingdings" panose="05000000000000000000" pitchFamily="2" charset="2"/>
              </a:rPr>
              <a:t> </a:t>
            </a:r>
            <a:r>
              <a:rPr lang="en-US" sz="2400" dirty="0" err="1">
                <a:sym typeface="Wingdings" panose="05000000000000000000" pitchFamily="2" charset="2"/>
              </a:rPr>
              <a:t>vertellen</a:t>
            </a:r>
            <a:endParaRPr lang="en-US" sz="2400" dirty="0">
              <a:sym typeface="Wingdings" panose="05000000000000000000" pitchFamily="2" charset="2"/>
            </a:endParaRPr>
          </a:p>
          <a:p>
            <a:r>
              <a:rPr lang="en-US" sz="2400" dirty="0" err="1">
                <a:sym typeface="Wingdings" panose="05000000000000000000" pitchFamily="2" charset="2"/>
              </a:rPr>
              <a:t>Pake</a:t>
            </a:r>
            <a:r>
              <a:rPr lang="en-US" sz="2400" dirty="0">
                <a:sym typeface="Wingdings" panose="05000000000000000000" pitchFamily="2" charset="2"/>
              </a:rPr>
              <a:t> Wiebe</a:t>
            </a:r>
          </a:p>
          <a:p>
            <a:r>
              <a:rPr lang="en-US" sz="2400" dirty="0" err="1">
                <a:sym typeface="Wingdings" panose="05000000000000000000" pitchFamily="2" charset="2"/>
              </a:rPr>
              <a:t>Leskoffer</a:t>
            </a:r>
            <a:r>
              <a:rPr lang="en-US" sz="2400" dirty="0">
                <a:sym typeface="Wingdings" panose="05000000000000000000" pitchFamily="2" charset="2"/>
              </a:rPr>
              <a:t> vol </a:t>
            </a:r>
            <a:r>
              <a:rPr lang="en-US" sz="2400" dirty="0" err="1">
                <a:sym typeface="Wingdings" panose="05000000000000000000" pitchFamily="2" charset="2"/>
              </a:rPr>
              <a:t>herinneringen</a:t>
            </a:r>
            <a:r>
              <a:rPr lang="en-US" sz="2400" dirty="0">
                <a:sym typeface="Wingdings" panose="05000000000000000000" pitchFamily="2" charset="2"/>
              </a:rPr>
              <a:t> </a:t>
            </a:r>
            <a:r>
              <a:rPr lang="en-US" sz="2400" dirty="0" err="1">
                <a:sym typeface="Wingdings" panose="05000000000000000000" pitchFamily="2" charset="2"/>
              </a:rPr>
              <a:t>aan</a:t>
            </a:r>
            <a:r>
              <a:rPr lang="en-US" sz="2400" dirty="0">
                <a:sym typeface="Wingdings" panose="05000000000000000000" pitchFamily="2" charset="2"/>
              </a:rPr>
              <a:t> de </a:t>
            </a:r>
            <a:r>
              <a:rPr lang="en-US" sz="2400" dirty="0" err="1">
                <a:sym typeface="Wingdings" panose="05000000000000000000" pitchFamily="2" charset="2"/>
              </a:rPr>
              <a:t>tocht</a:t>
            </a:r>
            <a:endParaRPr lang="en-US" sz="2400" dirty="0">
              <a:sym typeface="Wingdings" panose="05000000000000000000" pitchFamily="2" charset="2"/>
            </a:endParaRPr>
          </a:p>
          <a:p>
            <a:r>
              <a:rPr lang="en-US" sz="2400" dirty="0" err="1">
                <a:sym typeface="Wingdings" panose="05000000000000000000" pitchFamily="2" charset="2"/>
              </a:rPr>
              <a:t>Leerlingen</a:t>
            </a:r>
            <a:r>
              <a:rPr lang="en-US" sz="2400" dirty="0">
                <a:sym typeface="Wingdings" panose="05000000000000000000" pitchFamily="2" charset="2"/>
              </a:rPr>
              <a:t> </a:t>
            </a:r>
            <a:r>
              <a:rPr lang="en-US" sz="2400" dirty="0" err="1">
                <a:sym typeface="Wingdings" panose="05000000000000000000" pitchFamily="2" charset="2"/>
              </a:rPr>
              <a:t>mogen</a:t>
            </a:r>
            <a:r>
              <a:rPr lang="en-US" sz="2400" dirty="0">
                <a:sym typeface="Wingdings" panose="05000000000000000000" pitchFamily="2" charset="2"/>
              </a:rPr>
              <a:t> </a:t>
            </a:r>
            <a:r>
              <a:rPr lang="en-US" sz="2400" dirty="0" err="1">
                <a:sym typeface="Wingdings" panose="05000000000000000000" pitchFamily="2" charset="2"/>
              </a:rPr>
              <a:t>zelf</a:t>
            </a:r>
            <a:r>
              <a:rPr lang="en-US" sz="2400" dirty="0">
                <a:sym typeface="Wingdings" panose="05000000000000000000" pitchFamily="2" charset="2"/>
              </a:rPr>
              <a:t> </a:t>
            </a:r>
            <a:r>
              <a:rPr lang="en-US" sz="2400" dirty="0" err="1">
                <a:sym typeface="Wingdings" panose="05000000000000000000" pitchFamily="2" charset="2"/>
              </a:rPr>
              <a:t>ook</a:t>
            </a:r>
            <a:r>
              <a:rPr lang="en-US" sz="2400" dirty="0">
                <a:sym typeface="Wingdings" panose="05000000000000000000" pitchFamily="2" charset="2"/>
              </a:rPr>
              <a:t> </a:t>
            </a:r>
            <a:r>
              <a:rPr lang="en-US" sz="2400" dirty="0" err="1">
                <a:sym typeface="Wingdings" panose="05000000000000000000" pitchFamily="2" charset="2"/>
              </a:rPr>
              <a:t>voorwerpen</a:t>
            </a:r>
            <a:r>
              <a:rPr lang="en-US" sz="2400" dirty="0">
                <a:sym typeface="Wingdings" panose="05000000000000000000" pitchFamily="2" charset="2"/>
              </a:rPr>
              <a:t> </a:t>
            </a:r>
            <a:r>
              <a:rPr lang="en-US" sz="2400" dirty="0" err="1">
                <a:sym typeface="Wingdings" panose="05000000000000000000" pitchFamily="2" charset="2"/>
              </a:rPr>
              <a:t>meenemen</a:t>
            </a:r>
            <a:endParaRPr lang="en-US" sz="2400" dirty="0">
              <a:sym typeface="Wingdings" panose="05000000000000000000" pitchFamily="2" charset="2"/>
            </a:endParaRPr>
          </a:p>
          <a:p>
            <a:r>
              <a:rPr lang="en-US" sz="2400" dirty="0" err="1">
                <a:sym typeface="Wingdings" panose="05000000000000000000" pitchFamily="2" charset="2"/>
              </a:rPr>
              <a:t>Maatwerk</a:t>
            </a:r>
            <a:endParaRPr lang="nl-NL" sz="2400" dirty="0">
              <a:sym typeface="Wingdings" panose="05000000000000000000" pitchFamily="2" charset="2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EB2B1D75-E691-4D4C-B43E-62C617D91B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5610687"/>
            <a:ext cx="12192001" cy="1247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elfstedenkruis elfstedenkruisje elfstedentocht 1954">
            <a:extLst>
              <a:ext uri="{FF2B5EF4-FFF2-40B4-BE49-F238E27FC236}">
                <a16:creationId xmlns:a16="http://schemas.microsoft.com/office/drawing/2014/main" id="{E7421898-794E-43C3-8C21-F8C5F1D66F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8769" y="1752600"/>
            <a:ext cx="2643231" cy="2643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9322721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4F680A-CBA7-468C-A8AC-D0DE396EF2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D60093"/>
                </a:solidFill>
              </a:rPr>
              <a:t>Uitvoering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51FBB69-3D3B-4933-9D74-9B108F7ED8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sz="2400" dirty="0" err="1"/>
              <a:t>Pake</a:t>
            </a:r>
            <a:r>
              <a:rPr lang="nl-NL" sz="2400" dirty="0"/>
              <a:t> Wiebe (in winterkleding) komt met leskoffer op school</a:t>
            </a:r>
          </a:p>
          <a:p>
            <a:r>
              <a:rPr lang="en-US" sz="2400" dirty="0"/>
              <a:t>I</a:t>
            </a:r>
            <a:r>
              <a:rPr lang="nl-NL" sz="2400" dirty="0" err="1"/>
              <a:t>ntroduceert</a:t>
            </a:r>
            <a:r>
              <a:rPr lang="nl-NL" sz="2400" dirty="0"/>
              <a:t> voorwerpen van de tocht (onderwijsleergesprek)</a:t>
            </a:r>
          </a:p>
          <a:p>
            <a:r>
              <a:rPr lang="en-US" sz="2400" dirty="0"/>
              <a:t>L</a:t>
            </a:r>
            <a:r>
              <a:rPr lang="nl-NL" sz="2400" dirty="0" err="1"/>
              <a:t>eerlingen</a:t>
            </a:r>
            <a:r>
              <a:rPr lang="nl-NL" sz="2400" dirty="0"/>
              <a:t> tonen eigen voorwerp</a:t>
            </a:r>
          </a:p>
          <a:p>
            <a:r>
              <a:rPr lang="en-US" sz="2400" dirty="0"/>
              <a:t>W</a:t>
            </a:r>
            <a:r>
              <a:rPr lang="nl-NL" sz="2400" dirty="0" err="1"/>
              <a:t>erkblad</a:t>
            </a:r>
            <a:r>
              <a:rPr lang="nl-NL" sz="2400" dirty="0"/>
              <a:t> 1 (Elfstedentocht)</a:t>
            </a:r>
          </a:p>
          <a:p>
            <a:r>
              <a:rPr lang="en-US" sz="2400" dirty="0" err="1"/>
              <a:t>Optioneel</a:t>
            </a:r>
            <a:r>
              <a:rPr lang="en-US" sz="2400" dirty="0"/>
              <a:t>: extra </a:t>
            </a:r>
            <a:r>
              <a:rPr lang="en-US" sz="2400" dirty="0" err="1"/>
              <a:t>werkblad</a:t>
            </a:r>
            <a:r>
              <a:rPr lang="en-US" sz="2400" dirty="0"/>
              <a:t> (</a:t>
            </a:r>
            <a:r>
              <a:rPr lang="en-US" sz="2400" dirty="0" err="1"/>
              <a:t>Elfje</a:t>
            </a:r>
            <a:r>
              <a:rPr lang="en-US" sz="2400" dirty="0"/>
              <a:t>, </a:t>
            </a:r>
            <a:r>
              <a:rPr lang="en-US" sz="2400" dirty="0" err="1"/>
              <a:t>kruiswoordzoeker</a:t>
            </a:r>
            <a:r>
              <a:rPr lang="en-US" sz="2400" dirty="0"/>
              <a:t>/</a:t>
            </a:r>
            <a:r>
              <a:rPr lang="en-US" sz="2400" dirty="0" err="1"/>
              <a:t>puzzel</a:t>
            </a:r>
            <a:r>
              <a:rPr lang="en-US" sz="2400" dirty="0"/>
              <a:t>) </a:t>
            </a:r>
            <a:endParaRPr lang="nl-NL" sz="2400" dirty="0"/>
          </a:p>
          <a:p>
            <a:endParaRPr lang="nl-NL" sz="2400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621D4626-A2E6-40C2-B835-26B44DBC4D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5610687"/>
            <a:ext cx="12192001" cy="1247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262327C2-AA8B-4C41-A43E-423D4C8358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5320" y="1752600"/>
            <a:ext cx="2796680" cy="3728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739946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33E261-B87E-C843-ADC1-66694513CF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rgbClr val="D60093"/>
                </a:solidFill>
              </a:rPr>
              <a:t>Quiz: petje op, petje af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B15D95C-1911-C144-9E47-78D273AD3F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981200"/>
            <a:ext cx="10363200" cy="3555534"/>
          </a:xfrm>
        </p:spPr>
        <p:txBody>
          <a:bodyPr/>
          <a:lstStyle/>
          <a:p>
            <a:r>
              <a:rPr lang="en-US" sz="2400" dirty="0" err="1"/>
              <a:t>Opgedane</a:t>
            </a:r>
            <a:r>
              <a:rPr lang="en-US" sz="2400" dirty="0"/>
              <a:t> </a:t>
            </a:r>
            <a:r>
              <a:rPr lang="en-US" sz="2400" dirty="0" err="1"/>
              <a:t>kennis</a:t>
            </a:r>
            <a:r>
              <a:rPr lang="en-US" sz="2400" dirty="0"/>
              <a:t> </a:t>
            </a:r>
            <a:r>
              <a:rPr lang="en-US" sz="2400" dirty="0" err="1"/>
              <a:t>wordt</a:t>
            </a:r>
            <a:r>
              <a:rPr lang="en-US" sz="2400" dirty="0"/>
              <a:t> </a:t>
            </a:r>
            <a:r>
              <a:rPr lang="en-US" sz="2400" dirty="0" err="1"/>
              <a:t>getest</a:t>
            </a:r>
            <a:endParaRPr lang="en-US" sz="2400" dirty="0"/>
          </a:p>
          <a:p>
            <a:r>
              <a:rPr lang="en-US" sz="2400" dirty="0" err="1"/>
              <a:t>Wedstrijdelement</a:t>
            </a:r>
            <a:endParaRPr lang="en-US" sz="2400" dirty="0"/>
          </a:p>
          <a:p>
            <a:r>
              <a:rPr lang="en-US" sz="2400" dirty="0" err="1"/>
              <a:t>Kinderen</a:t>
            </a:r>
            <a:r>
              <a:rPr lang="en-US" sz="2400" dirty="0"/>
              <a:t> </a:t>
            </a:r>
            <a:r>
              <a:rPr lang="en-US" sz="2400" dirty="0" err="1"/>
              <a:t>krijgen</a:t>
            </a:r>
            <a:r>
              <a:rPr lang="en-US" sz="2400" dirty="0"/>
              <a:t> 11stedenpen</a:t>
            </a:r>
          </a:p>
          <a:p>
            <a:r>
              <a:rPr lang="en-US" sz="2400" dirty="0"/>
              <a:t>Tonen van </a:t>
            </a:r>
            <a:r>
              <a:rPr lang="en-US" sz="2400" dirty="0" err="1"/>
              <a:t>oude</a:t>
            </a:r>
            <a:r>
              <a:rPr lang="en-US" sz="2400" dirty="0"/>
              <a:t> </a:t>
            </a:r>
            <a:r>
              <a:rPr lang="en-US" sz="2400" dirty="0" err="1"/>
              <a:t>beelden</a:t>
            </a:r>
            <a:r>
              <a:rPr lang="en-US" sz="2400" dirty="0"/>
              <a:t> op het </a:t>
            </a:r>
            <a:r>
              <a:rPr lang="en-US" sz="2400" dirty="0" err="1"/>
              <a:t>bord</a:t>
            </a:r>
            <a:endParaRPr lang="en-US" sz="2400" dirty="0"/>
          </a:p>
          <a:p>
            <a:r>
              <a:rPr lang="en-US" sz="2400" dirty="0" err="1"/>
              <a:t>Optioneel</a:t>
            </a:r>
            <a:r>
              <a:rPr lang="en-US" sz="2400" dirty="0"/>
              <a:t>: </a:t>
            </a:r>
            <a:r>
              <a:rPr lang="en-US" sz="2400" dirty="0" err="1"/>
              <a:t>vervolgles</a:t>
            </a:r>
            <a:r>
              <a:rPr lang="en-US" sz="2400" dirty="0"/>
              <a:t> in </a:t>
            </a:r>
            <a:r>
              <a:rPr lang="en-US" sz="2400" dirty="0" err="1"/>
              <a:t>Tresoar</a:t>
            </a:r>
            <a:endParaRPr lang="en-US" sz="2400" dirty="0"/>
          </a:p>
          <a:p>
            <a:r>
              <a:rPr lang="en-US" sz="2400" dirty="0" err="1"/>
              <a:t>Letterhoeke</a:t>
            </a:r>
            <a:r>
              <a:rPr lang="en-US" sz="2400" dirty="0"/>
              <a:t> </a:t>
            </a:r>
            <a:r>
              <a:rPr lang="en-US" sz="2400" dirty="0" err="1"/>
              <a:t>voor</a:t>
            </a:r>
            <a:r>
              <a:rPr lang="en-US" sz="2400" dirty="0"/>
              <a:t> docent</a:t>
            </a:r>
          </a:p>
          <a:p>
            <a:endParaRPr lang="nl-NL" sz="2400" dirty="0"/>
          </a:p>
          <a:p>
            <a:endParaRPr lang="nl-NL" sz="2400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E2C68479-A3D3-DD43-BE4F-FE8FE43476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5610687"/>
            <a:ext cx="12192001" cy="1247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EAADDCAA-66BF-4559-8DE9-E0F61AA5B2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2429" y="1888223"/>
            <a:ext cx="4289571" cy="3217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440424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AE3E174-8846-4E1D-BAA6-F30C83BF96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Onlinemedia 4">
            <a:hlinkClick r:id="" action="ppaction://media"/>
            <a:extLst>
              <a:ext uri="{FF2B5EF4-FFF2-40B4-BE49-F238E27FC236}">
                <a16:creationId xmlns:a16="http://schemas.microsoft.com/office/drawing/2014/main" id="{67F0C806-2B6C-4A90-A518-6EB94C1A151B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284913" y="152138"/>
            <a:ext cx="9435639" cy="5307547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B9FB95EE-D98F-4CCF-AD44-D84D4D7784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5610687"/>
            <a:ext cx="12192001" cy="1247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0497829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C019D88-5C91-4831-BEC0-349EF4BD7D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>
                <a:solidFill>
                  <a:srgbClr val="D60093"/>
                </a:solidFill>
              </a:rPr>
              <a:t>Vervolgles</a:t>
            </a:r>
            <a:r>
              <a:rPr lang="nl-NL" dirty="0">
                <a:solidFill>
                  <a:srgbClr val="D60093"/>
                </a:solidFill>
              </a:rPr>
              <a:t> in </a:t>
            </a:r>
            <a:r>
              <a:rPr lang="nl-NL" dirty="0" err="1">
                <a:solidFill>
                  <a:srgbClr val="D60093"/>
                </a:solidFill>
              </a:rPr>
              <a:t>Tresoar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96164B7-C6A3-42DD-98F4-46BF1138BC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Kennismaking</a:t>
            </a:r>
            <a:r>
              <a:rPr lang="en-US" dirty="0"/>
              <a:t> met het </a:t>
            </a:r>
            <a:r>
              <a:rPr lang="en-US" dirty="0" err="1"/>
              <a:t>archief</a:t>
            </a:r>
            <a:endParaRPr lang="en-US" dirty="0"/>
          </a:p>
          <a:p>
            <a:r>
              <a:rPr lang="en-US" dirty="0"/>
              <a:t>Hoe </a:t>
            </a:r>
            <a:r>
              <a:rPr lang="en-US" dirty="0" err="1"/>
              <a:t>bewaart</a:t>
            </a:r>
            <a:r>
              <a:rPr lang="en-US" dirty="0"/>
              <a:t> </a:t>
            </a:r>
            <a:r>
              <a:rPr lang="en-US" dirty="0" err="1"/>
              <a:t>pake</a:t>
            </a:r>
            <a:r>
              <a:rPr lang="en-US" dirty="0"/>
              <a:t> Wiebe die </a:t>
            </a:r>
            <a:r>
              <a:rPr lang="en-US" dirty="0" err="1"/>
              <a:t>spullen</a:t>
            </a:r>
            <a:r>
              <a:rPr lang="en-US" dirty="0"/>
              <a:t> </a:t>
            </a:r>
            <a:r>
              <a:rPr lang="en-US" dirty="0" err="1"/>
              <a:t>allemaal</a:t>
            </a:r>
            <a:r>
              <a:rPr lang="en-US" dirty="0"/>
              <a:t>?</a:t>
            </a:r>
          </a:p>
          <a:p>
            <a:r>
              <a:rPr lang="en-US" dirty="0" err="1"/>
              <a:t>Rondleiding</a:t>
            </a:r>
            <a:endParaRPr lang="en-US" dirty="0"/>
          </a:p>
          <a:p>
            <a:r>
              <a:rPr lang="en-US" dirty="0" err="1"/>
              <a:t>Maatwerk</a:t>
            </a:r>
            <a:r>
              <a:rPr lang="en-US" dirty="0"/>
              <a:t> (</a:t>
            </a:r>
            <a:r>
              <a:rPr lang="en-US" dirty="0" err="1"/>
              <a:t>spullen</a:t>
            </a:r>
            <a:r>
              <a:rPr lang="en-US" dirty="0"/>
              <a:t> </a:t>
            </a:r>
            <a:r>
              <a:rPr lang="en-US" dirty="0" err="1"/>
              <a:t>uit</a:t>
            </a:r>
            <a:r>
              <a:rPr lang="en-US" dirty="0"/>
              <a:t> </a:t>
            </a:r>
            <a:r>
              <a:rPr lang="en-US" dirty="0" err="1"/>
              <a:t>omgeving</a:t>
            </a:r>
            <a:r>
              <a:rPr lang="en-US" dirty="0"/>
              <a:t> </a:t>
            </a:r>
            <a:r>
              <a:rPr lang="en-US" dirty="0" err="1"/>
              <a:t>tonen</a:t>
            </a:r>
            <a:r>
              <a:rPr lang="en-US" dirty="0"/>
              <a:t>)</a:t>
            </a:r>
          </a:p>
          <a:p>
            <a:r>
              <a:rPr lang="en-US" dirty="0" err="1"/>
              <a:t>Leerlingen</a:t>
            </a:r>
            <a:r>
              <a:rPr lang="en-US" dirty="0"/>
              <a:t> </a:t>
            </a:r>
            <a:r>
              <a:rPr lang="en-US" dirty="0" err="1"/>
              <a:t>gaan</a:t>
            </a:r>
            <a:r>
              <a:rPr lang="en-US" dirty="0"/>
              <a:t> </a:t>
            </a:r>
            <a:r>
              <a:rPr lang="en-US" dirty="0" err="1"/>
              <a:t>klunen</a:t>
            </a:r>
            <a:endParaRPr lang="en-US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A92DD939-C833-43CF-B019-4745714131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5610687"/>
            <a:ext cx="12192001" cy="1247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8829052D-B9BB-46A9-A1F0-1B2EE8694F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095996" y="2296952"/>
            <a:ext cx="3538289" cy="2653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160281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Tresoar">
  <a:themeElements>
    <a:clrScheme name="Tresoar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resoar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Tresoa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esoar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esoar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esoar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esoar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esoar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esoar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0941c815-8673-45d9-bee9-a1453d13a96d" xsi:nil="true"/>
    <lcf76f155ced4ddcb4097134ff3c332f xmlns="da01d95d-9a53-4690-91f2-3ea4d21374f2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979AC081F1EA545875FD8DCD9B709FA" ma:contentTypeVersion="18" ma:contentTypeDescription="Create a new document." ma:contentTypeScope="" ma:versionID="13c0a23065d9a49ac9a814ac843676c1">
  <xsd:schema xmlns:xsd="http://www.w3.org/2001/XMLSchema" xmlns:xs="http://www.w3.org/2001/XMLSchema" xmlns:p="http://schemas.microsoft.com/office/2006/metadata/properties" xmlns:ns2="0941c815-8673-45d9-bee9-a1453d13a96d" xmlns:ns3="da01d95d-9a53-4690-91f2-3ea4d21374f2" targetNamespace="http://schemas.microsoft.com/office/2006/metadata/properties" ma:root="true" ma:fieldsID="ffed2328b44d3216ab2e4b28d8992e7a" ns2:_="" ns3:_="">
    <xsd:import namespace="0941c815-8673-45d9-bee9-a1453d13a96d"/>
    <xsd:import namespace="da01d95d-9a53-4690-91f2-3ea4d21374f2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LengthInSeconds" minOccurs="0"/>
                <xsd:element ref="ns3:MediaServiceLocation" minOccurs="0"/>
                <xsd:element ref="ns3:lcf76f155ced4ddcb4097134ff3c332f" minOccurs="0"/>
                <xsd:element ref="ns2:TaxCatchAll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941c815-8673-45d9-bee9-a1453d13a96d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702c36e3-81a3-4f8c-bfa2-ac1adf0ae0c5}" ma:internalName="TaxCatchAll" ma:showField="CatchAllData" ma:web="0941c815-8673-45d9-bee9-a1453d13a96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a01d95d-9a53-4690-91f2-3ea4d21374f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MediaServiceAutoTags" ma:internalName="MediaServiceAutoTags" ma:readOnly="true">
      <xsd:simpleType>
        <xsd:restriction base="dms:Text"/>
      </xsd:simpleType>
    </xsd:element>
    <xsd:element name="MediaServiceOCR" ma:index="13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6ceaa658-fae8-49cd-a23d-c95849ea146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088AC85-03F0-4F90-BE17-96BAF95E2DDA}">
  <ds:schemaRefs>
    <ds:schemaRef ds:uri="http://schemas.microsoft.com/office/2006/documentManagement/types"/>
    <ds:schemaRef ds:uri="79b46ab5-58f9-4618-8d92-c9e342232e54"/>
    <ds:schemaRef ds:uri="http://purl.org/dc/elements/1.1/"/>
    <ds:schemaRef ds:uri="http://schemas.microsoft.com/office/2006/metadata/properties"/>
    <ds:schemaRef ds:uri="2c28ed66-afad-42f6-bb1c-d666a561d530"/>
    <ds:schemaRef ds:uri="http://purl.org/dc/terms/"/>
    <ds:schemaRef ds:uri="http://schemas.openxmlformats.org/package/2006/metadata/core-properti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0204214B-FFDB-4770-8FFE-6CF68B64010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763C81D-D013-4164-99A5-EB24879475E3}"/>
</file>

<file path=docProps/app.xml><?xml version="1.0" encoding="utf-8"?>
<Properties xmlns="http://schemas.openxmlformats.org/officeDocument/2006/extended-properties" xmlns:vt="http://schemas.openxmlformats.org/officeDocument/2006/docPropsVTypes">
  <TotalTime>981</TotalTime>
  <Words>269</Words>
  <Application>Microsoft Office PowerPoint</Application>
  <PresentationFormat>Breedbeeld</PresentationFormat>
  <Paragraphs>65</Paragraphs>
  <Slides>12</Slides>
  <Notes>0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12</vt:i4>
      </vt:variant>
    </vt:vector>
  </HeadingPairs>
  <TitlesOfParts>
    <vt:vector size="18" baseType="lpstr">
      <vt:lpstr>Arial</vt:lpstr>
      <vt:lpstr>Calibri</vt:lpstr>
      <vt:lpstr>Georgia</vt:lpstr>
      <vt:lpstr>Times New Roman</vt:lpstr>
      <vt:lpstr>Wingdings</vt:lpstr>
      <vt:lpstr>Tresoar</vt:lpstr>
      <vt:lpstr>Omgevingsonderwijs: 11stedentocht</vt:lpstr>
      <vt:lpstr>Even voorstellen</vt:lpstr>
      <vt:lpstr>Programma</vt:lpstr>
      <vt:lpstr>Aanleiding Elfstedentochtles</vt:lpstr>
      <vt:lpstr>Opzet</vt:lpstr>
      <vt:lpstr>Uitvoering</vt:lpstr>
      <vt:lpstr>Quiz: petje op, petje af</vt:lpstr>
      <vt:lpstr>PowerPoint-presentatie</vt:lpstr>
      <vt:lpstr>Vervolgles in Tresoar</vt:lpstr>
      <vt:lpstr>Omgevingsonderwijs</vt:lpstr>
      <vt:lpstr>Vragenronde</vt:lpstr>
      <vt:lpstr>Vragen?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Otto Kuipers</dc:creator>
  <cp:lastModifiedBy>Jacob Roep</cp:lastModifiedBy>
  <cp:revision>55</cp:revision>
  <dcterms:created xsi:type="dcterms:W3CDTF">2021-05-26T13:03:39Z</dcterms:created>
  <dcterms:modified xsi:type="dcterms:W3CDTF">2022-06-02T14:29:53Z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0x01010014B730E13F9669489A27D3741367E622</vt:lpwstr>
  </property>
</Properties>
</file>