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7" r:id="rId2"/>
    <p:sldId id="281" r:id="rId3"/>
    <p:sldId id="268" r:id="rId4"/>
    <p:sldId id="288" r:id="rId5"/>
    <p:sldId id="291" r:id="rId6"/>
    <p:sldId id="269" r:id="rId7"/>
    <p:sldId id="289" r:id="rId8"/>
    <p:sldId id="290" r:id="rId9"/>
    <p:sldId id="278" r:id="rId10"/>
    <p:sldId id="29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596DD-D89F-4653-8D3B-C3A242CCEF39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F8DCA-AB84-4D97-9080-49A8209218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60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70F5-F2DA-4E17-A376-A16BFDDA3E4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23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B31E6-9C28-4AAC-80D1-BBD8CC607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E9911A-1DE6-4DC8-B3AD-D8F093254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7DEC48-DE67-416E-9564-3052FF8C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F9A1-42A5-4A80-A3C4-E3531563D319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ED9799-EA3B-423E-87B9-9D249C627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F4FBC7-1C48-42F3-9002-609E0E30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9C8-418A-42B8-979A-443FACB503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57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F7226-012B-4287-A37B-9B3FBCD5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2404044-23F3-41B5-ACFC-ECCD396BC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C9941D-EDDA-4BA9-87CE-812B1F9A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F9A1-42A5-4A80-A3C4-E3531563D319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BA38E5-9E55-41CC-ABDF-8D6E3415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024231-0DAD-4818-86B6-1EF3095F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9C8-418A-42B8-979A-443FACB503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16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6CBE836-A804-4F7D-B98C-76A76C21C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C776C6-546C-4BA6-AF7B-7BDC5DBF1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E46EEF-4E34-499F-8DAB-E5C81AE4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F9A1-42A5-4A80-A3C4-E3531563D319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C70048-B505-4864-95C2-D44CCDB7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932F83-8259-4E72-A1DC-8CE6185A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9C8-418A-42B8-979A-443FACB503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66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D76D6-6886-41F7-83EA-1A0BA36C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058575-26A1-4CEC-8615-3D0CF585C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E5FAC4-5DF6-4316-9EFA-5F650FA7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F9A1-42A5-4A80-A3C4-E3531563D319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6D69AC-AF84-4E8B-B7A0-998A5233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1BB387-CCF3-4282-850F-A36DAFF9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9C8-418A-42B8-979A-443FACB503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264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863A5-3457-425B-A78D-2392D083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304762-BC39-47A0-AE89-E0ED92B4F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E8B3DA-8E72-4586-8211-4124DF59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F9A1-42A5-4A80-A3C4-E3531563D319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44E1C3-9499-4655-BB0B-DF2F9816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AA1622-DAD2-4F5F-8F85-ED2C1918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9C8-418A-42B8-979A-443FACB503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6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A4B76-A96C-4E23-8FF8-5CC643BB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AEA1C5-57EF-411B-9549-FAC846FDC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282DCF-3951-4150-918D-58D818377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CD1F9B-8033-47B6-9BB0-9A417A61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F9A1-42A5-4A80-A3C4-E3531563D319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99DF3A-DC37-4B25-9673-9AA9DCD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183A79-E960-49E8-B6DB-65C29C60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9C8-418A-42B8-979A-443FACB503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49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196C8-13DF-4876-999D-CECCC621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BF13CF-5EC3-4F27-9CAA-6643F60A3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34803C-2A7A-4661-ADE5-3E1776C77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610614D-B9C0-4D2D-9DED-93712B35C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F140FB2-E49C-4E79-827D-B7F3CA4DC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C2D0EBE-5687-4284-9479-A5681331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F9A1-42A5-4A80-A3C4-E3531563D319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8C5DF1-D53C-469F-B41F-87146E0C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028DD67-A9BF-4EAF-8F5F-5B4BA9C0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9C8-418A-42B8-979A-443FACB503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94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8976-16F2-4F06-BCDE-1F17C8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1A794C5-D7CE-4606-859B-51AEED35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F9A1-42A5-4A80-A3C4-E3531563D319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C58E27-24C2-42F7-95E8-A983A374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9376A9-AB29-4428-B2AF-8BF32D8C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9C8-418A-42B8-979A-443FACB503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25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09482DD-410D-4CF5-B938-1BCE53E6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F9A1-42A5-4A80-A3C4-E3531563D319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FD95B8F-3448-4107-BA4C-D39F9B72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215325-4033-4015-9674-FF1BC267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9C8-418A-42B8-979A-443FACB503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995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A1320-5872-41A5-844F-CD192EC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E923C7-74EF-45E1-9DBB-036E5E7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DC1F89-32DE-4F11-8A31-E6CF7404B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698942-CA4C-4BFD-AD5C-053E63811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F9A1-42A5-4A80-A3C4-E3531563D319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EFE942-BA27-44C1-8912-C3E9EFC15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1A0D45-83E4-4723-97A4-2253878C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9C8-418A-42B8-979A-443FACB503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43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1CD95-C46E-4669-B1BB-668E76CC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E75882E-ACC1-415F-B83A-D2D6D721B3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8390C8-704D-41A6-88E9-7DD26F246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A37150-C9CD-46E9-9A1E-1CD586B3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F9A1-42A5-4A80-A3C4-E3531563D319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E1B912-11D1-45F5-87CB-8A7405EE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BBF798-FAE5-44F3-86F4-55C88D08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9C8-418A-42B8-979A-443FACB503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4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043C36-D50D-4096-935E-532E6EC4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74D10E-3444-4FC2-B89D-936723DDF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DD0D55-855C-499A-96A0-DC4B076F2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F9A1-42A5-4A80-A3C4-E3531563D319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CAB303-A5A0-409A-A48F-AAE97A5D6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3C06DC-6148-4286-8A31-435BBB5B5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729C8-418A-42B8-979A-443FACB503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2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r="18292"/>
          <a:stretch/>
        </p:blipFill>
        <p:spPr bwMode="auto">
          <a:xfrm>
            <a:off x="1524001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524000" y="4941168"/>
            <a:ext cx="9144000" cy="1916832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2246313" y="4509120"/>
            <a:ext cx="7772400" cy="1638126"/>
          </a:xfrm>
        </p:spPr>
        <p:txBody>
          <a:bodyPr>
            <a:noAutofit/>
          </a:bodyPr>
          <a:lstStyle/>
          <a:p>
            <a:r>
              <a:rPr lang="nl-NL" sz="1600" b="1" dirty="0">
                <a:solidFill>
                  <a:schemeClr val="tx1"/>
                </a:solidFill>
              </a:rPr>
              <a:t>Digitaal Atelier </a:t>
            </a:r>
          </a:p>
          <a:p>
            <a:r>
              <a:rPr lang="nl-NL" sz="1600" b="1" dirty="0">
                <a:solidFill>
                  <a:schemeClr val="tx1"/>
                </a:solidFill>
              </a:rPr>
              <a:t>Rafaat Alebate </a:t>
            </a:r>
          </a:p>
          <a:p>
            <a:r>
              <a:rPr lang="nl-NL" sz="1600" b="1" dirty="0">
                <a:solidFill>
                  <a:schemeClr val="tx1"/>
                </a:solidFill>
              </a:rPr>
              <a:t>Historisch Centrum Overijssel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86" y="-1"/>
            <a:ext cx="984515" cy="14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7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48" r="2" b="2"/>
          <a:stretch/>
        </p:blipFill>
        <p:spPr>
          <a:xfrm>
            <a:off x="321733" y="321732"/>
            <a:ext cx="4367277" cy="6214533"/>
          </a:xfrm>
          <a:prstGeom prst="rect">
            <a:avLst/>
          </a:prstGeom>
        </p:spPr>
      </p:pic>
      <p:pic>
        <p:nvPicPr>
          <p:cNvPr id="6" name="Picture 2" descr="H:\Documenten\Projecten\Digitaal Atelier\Plaatje DA.png">
            <a:extLst>
              <a:ext uri="{FF2B5EF4-FFF2-40B4-BE49-F238E27FC236}">
                <a16:creationId xmlns:a16="http://schemas.microsoft.com/office/drawing/2014/main" id="{350CE085-3972-476F-85DC-A693B2327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r="8542"/>
          <a:stretch/>
        </p:blipFill>
        <p:spPr bwMode="auto">
          <a:xfrm>
            <a:off x="4772525" y="321732"/>
            <a:ext cx="7097742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62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91744" y="1600201"/>
            <a:ext cx="6419056" cy="4525963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C00000"/>
                </a:solidFill>
              </a:rPr>
              <a:t>Onderwerpen</a:t>
            </a:r>
          </a:p>
          <a:p>
            <a:pPr marL="0" indent="0">
              <a:buNone/>
            </a:pPr>
            <a:r>
              <a:rPr lang="nl-NL" dirty="0"/>
              <a:t># Digitaal Atelier (Fase 1)</a:t>
            </a:r>
          </a:p>
          <a:p>
            <a:pPr marL="0" indent="0">
              <a:buNone/>
            </a:pPr>
            <a:r>
              <a:rPr lang="nl-NL" dirty="0"/>
              <a:t># Digitaal Atelier (Fase 2)</a:t>
            </a:r>
          </a:p>
          <a:p>
            <a:pPr marL="0" indent="0">
              <a:buNone/>
            </a:pPr>
            <a:r>
              <a:rPr lang="nl-NL" dirty="0"/>
              <a:t># Digitaal Atelier (Fase 3)</a:t>
            </a:r>
            <a:endParaRPr lang="nl-NL" b="1" dirty="0"/>
          </a:p>
          <a:p>
            <a:pPr marL="0" indent="0">
              <a:buNone/>
            </a:pPr>
            <a:r>
              <a:rPr lang="nl-NL" dirty="0"/>
              <a:t># </a:t>
            </a:r>
            <a:r>
              <a:rPr lang="nl-NL" b="1" dirty="0">
                <a:solidFill>
                  <a:srgbClr val="0070C0"/>
                </a:solidFill>
              </a:rPr>
              <a:t>Wat</a:t>
            </a:r>
            <a:r>
              <a:rPr lang="nl-NL" dirty="0"/>
              <a:t> is de volgende stap voor </a:t>
            </a:r>
            <a:r>
              <a:rPr lang="nl-NL" b="1" dirty="0">
                <a:solidFill>
                  <a:srgbClr val="0070C0"/>
                </a:solidFill>
              </a:rPr>
              <a:t>wie</a:t>
            </a:r>
            <a:r>
              <a:rPr lang="nl-NL" dirty="0"/>
              <a:t>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086" y="-1"/>
            <a:ext cx="984515" cy="14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5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086" y="-1"/>
            <a:ext cx="984515" cy="147321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524002" y="1473210"/>
            <a:ext cx="971599" cy="443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1D367C4-5BFD-456E-99AA-CE1C5F719FEF}"/>
              </a:ext>
            </a:extLst>
          </p:cNvPr>
          <p:cNvSpPr/>
          <p:nvPr/>
        </p:nvSpPr>
        <p:spPr>
          <a:xfrm>
            <a:off x="1489387" y="4509120"/>
            <a:ext cx="9144000" cy="23488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A829EDF-DF3F-4B12-80E3-5ABB666D9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744" y="1600201"/>
            <a:ext cx="641905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/>
              <a:t># Digitaal Atelier (Fase 1)</a:t>
            </a:r>
          </a:p>
          <a:p>
            <a:pPr marL="0" indent="0">
              <a:buNone/>
            </a:pPr>
            <a:r>
              <a:rPr lang="nl-NL" dirty="0"/>
              <a:t>WVI - Initiële versie op basis van versie Architectuurblad Digitaal Atelier versie 0.4 (dd. 12 augustus 2014)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functie van het Digitaal Atelier werd in de WVI Architectuur Par. 4.6.10.1 als volgt gedefinieerd:</a:t>
            </a:r>
          </a:p>
          <a:p>
            <a:pPr marL="0" indent="0">
              <a:buNone/>
            </a:pPr>
            <a:r>
              <a:rPr lang="nl-NL" dirty="0"/>
              <a:t>“Deze functie biedt de mogelijkheid om digitale archieven te kunnen bewerken vóór ze worden opgenomen in SDB. Aanpassing van de technische metadata kan dan niet meer; aanpassing van inhoudelijke metadata gaat via componenten in Inhoudelijk (abstract) Beheer.”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MARA architectuurblad: Doel van dit architectuurblad is om </a:t>
            </a:r>
            <a:r>
              <a:rPr lang="nl-NL" dirty="0" err="1"/>
              <a:t>kaderstellende</a:t>
            </a:r>
            <a:r>
              <a:rPr lang="nl-NL" dirty="0"/>
              <a:t> richtlijnen mee te geven voor partijen die een component Digitaal Atelier willen gaan realiseren.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999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086" y="-1"/>
            <a:ext cx="984515" cy="147321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524002" y="1473210"/>
            <a:ext cx="971599" cy="443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1D367C4-5BFD-456E-99AA-CE1C5F719FEF}"/>
              </a:ext>
            </a:extLst>
          </p:cNvPr>
          <p:cNvSpPr/>
          <p:nvPr/>
        </p:nvSpPr>
        <p:spPr>
          <a:xfrm>
            <a:off x="1489387" y="4509120"/>
            <a:ext cx="9144000" cy="23488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A829EDF-DF3F-4B12-80E3-5ABB666D9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744" y="1600201"/>
            <a:ext cx="641905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l-NL" sz="2000" b="1" dirty="0"/>
              <a:t># Digitaal Atelier (Fase 2)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/>
              <a:t>Projectopdracht medio 2017  </a:t>
            </a:r>
          </a:p>
          <a:p>
            <a:pPr marL="0" indent="0">
              <a:lnSpc>
                <a:spcPct val="80000"/>
              </a:lnSpc>
              <a:buNone/>
            </a:pPr>
            <a:endParaRPr lang="nl-NL" sz="2000" dirty="0"/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/>
              <a:t>Niveau: inrichten </a:t>
            </a:r>
          </a:p>
          <a:p>
            <a:pPr marL="0" indent="0">
              <a:lnSpc>
                <a:spcPct val="80000"/>
              </a:lnSpc>
              <a:buNone/>
            </a:pPr>
            <a:endParaRPr lang="nl-NL" sz="2000" dirty="0"/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/>
              <a:t>Dit project bevat de volgende onderdelen: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/>
              <a:t>- Realisatie inrichtingsvoorstel Digitaal Atelier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/>
              <a:t>- Uitvoering selectie en tests van producten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/>
              <a:t>- Project Digitaal Atelier - Programma van Eisen</a:t>
            </a:r>
          </a:p>
        </p:txBody>
      </p:sp>
    </p:spTree>
    <p:extLst>
      <p:ext uri="{BB962C8B-B14F-4D97-AF65-F5344CB8AC3E}">
        <p14:creationId xmlns:p14="http://schemas.microsoft.com/office/powerpoint/2010/main" val="55456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086" y="-1"/>
            <a:ext cx="984515" cy="147321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524002" y="1473210"/>
            <a:ext cx="971599" cy="443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1D367C4-5BFD-456E-99AA-CE1C5F719FEF}"/>
              </a:ext>
            </a:extLst>
          </p:cNvPr>
          <p:cNvSpPr/>
          <p:nvPr/>
        </p:nvSpPr>
        <p:spPr>
          <a:xfrm>
            <a:off x="1489387" y="4509120"/>
            <a:ext cx="9144000" cy="23488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A829EDF-DF3F-4B12-80E3-5ABB666D9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744" y="1600201"/>
            <a:ext cx="641905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l-NL" sz="2000" b="1" dirty="0"/>
              <a:t># Digitaal Atelier (Fase 2), </a:t>
            </a:r>
          </a:p>
          <a:p>
            <a:pPr marL="0" indent="0">
              <a:buNone/>
            </a:pPr>
            <a:r>
              <a:rPr lang="nl-NL" sz="2000" dirty="0"/>
              <a:t>Longlist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>
                <a:solidFill>
                  <a:srgbClr val="FF0000"/>
                </a:solidFill>
              </a:rPr>
              <a:t>MD5-Summer</a:t>
            </a:r>
            <a:r>
              <a:rPr lang="nl-NL" sz="2000" dirty="0"/>
              <a:t>, </a:t>
            </a:r>
            <a:r>
              <a:rPr lang="nl-NL" sz="2000" dirty="0">
                <a:solidFill>
                  <a:schemeClr val="accent3">
                    <a:lumMod val="75000"/>
                  </a:schemeClr>
                </a:solidFill>
              </a:rPr>
              <a:t>Batchtool</a:t>
            </a:r>
            <a:r>
              <a:rPr lang="nl-NL" sz="2000" dirty="0"/>
              <a:t>, 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IQ-</a:t>
            </a:r>
            <a:r>
              <a:rPr lang="nl-NL" sz="2000" dirty="0" err="1">
                <a:solidFill>
                  <a:schemeClr val="accent1">
                    <a:lumMod val="75000"/>
                  </a:schemeClr>
                </a:solidFill>
              </a:rPr>
              <a:t>Analyser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nl-NL" sz="2000" dirty="0"/>
              <a:t> ImCheck3, </a:t>
            </a:r>
            <a:r>
              <a:rPr lang="nl-NL" sz="2000" dirty="0">
                <a:solidFill>
                  <a:srgbClr val="00B050"/>
                </a:solidFill>
              </a:rPr>
              <a:t>Profile Maker,  </a:t>
            </a: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Black Pixel Detector</a:t>
            </a:r>
            <a:r>
              <a:rPr lang="nl-NL" sz="2000" dirty="0"/>
              <a:t>, Photoshop, </a:t>
            </a:r>
            <a:r>
              <a:rPr lang="nl-NL" sz="2000" dirty="0" err="1">
                <a:solidFill>
                  <a:srgbClr val="FF0000"/>
                </a:solidFill>
              </a:rPr>
              <a:t>Calibratie</a:t>
            </a:r>
            <a:r>
              <a:rPr lang="nl-NL" sz="2000" dirty="0">
                <a:solidFill>
                  <a:srgbClr val="FF0000"/>
                </a:solidFill>
              </a:rPr>
              <a:t> Software Monitor</a:t>
            </a:r>
            <a:r>
              <a:rPr lang="nl-NL" sz="2000" dirty="0"/>
              <a:t>, 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File Information Tool Set (FITS), </a:t>
            </a:r>
            <a:r>
              <a:rPr lang="nl-NL" sz="2000" dirty="0"/>
              <a:t>C3PO, Headertool, </a:t>
            </a:r>
            <a:r>
              <a:rPr lang="nl-NL" sz="2000" dirty="0">
                <a:solidFill>
                  <a:srgbClr val="7030A0"/>
                </a:solidFill>
              </a:rPr>
              <a:t>Records Management Tool</a:t>
            </a:r>
            <a:r>
              <a:rPr lang="nl-NL" sz="2000" dirty="0"/>
              <a:t>, </a:t>
            </a:r>
            <a:r>
              <a:rPr lang="nl-NL" sz="2000" dirty="0">
                <a:solidFill>
                  <a:srgbClr val="00B050"/>
                </a:solidFill>
              </a:rPr>
              <a:t>MAIS-</a:t>
            </a:r>
            <a:r>
              <a:rPr lang="nl-NL" sz="2000" dirty="0" err="1">
                <a:solidFill>
                  <a:srgbClr val="00B050"/>
                </a:solidFill>
              </a:rPr>
              <a:t>ingest</a:t>
            </a:r>
            <a:r>
              <a:rPr lang="nl-NL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2000" dirty="0"/>
              <a:t>, </a:t>
            </a:r>
            <a:r>
              <a:rPr lang="nl-NL" sz="2000" dirty="0" err="1"/>
              <a:t>Ceelo</a:t>
            </a:r>
            <a:r>
              <a:rPr lang="nl-NL" sz="2000" dirty="0"/>
              <a:t>, MIDEX, </a:t>
            </a:r>
            <a:r>
              <a:rPr lang="nl-NL" sz="2000" dirty="0" err="1"/>
              <a:t>oXygen</a:t>
            </a:r>
            <a:r>
              <a:rPr lang="nl-NL" sz="2000" dirty="0"/>
              <a:t> XML Editor, </a:t>
            </a:r>
            <a:r>
              <a:rPr lang="nl-NL" sz="2000" dirty="0" err="1">
                <a:solidFill>
                  <a:srgbClr val="00B050"/>
                </a:solidFill>
              </a:rPr>
              <a:t>Altova</a:t>
            </a:r>
            <a:r>
              <a:rPr lang="nl-NL" sz="2000" dirty="0">
                <a:solidFill>
                  <a:srgbClr val="00B050"/>
                </a:solidFill>
              </a:rPr>
              <a:t> </a:t>
            </a:r>
            <a:r>
              <a:rPr lang="nl-NL" sz="2000" dirty="0" err="1">
                <a:solidFill>
                  <a:srgbClr val="00B050"/>
                </a:solidFill>
              </a:rPr>
              <a:t>XMLSpy</a:t>
            </a:r>
            <a:r>
              <a:rPr lang="nl-NL" sz="2000" dirty="0"/>
              <a:t>, </a:t>
            </a:r>
            <a:r>
              <a:rPr lang="nl-NL" sz="2000" dirty="0">
                <a:solidFill>
                  <a:srgbClr val="FF0000"/>
                </a:solidFill>
              </a:rPr>
              <a:t>E-ARK pre-</a:t>
            </a:r>
            <a:r>
              <a:rPr lang="nl-NL" sz="2000" dirty="0" err="1">
                <a:solidFill>
                  <a:srgbClr val="FF0000"/>
                </a:solidFill>
              </a:rPr>
              <a:t>Ingest</a:t>
            </a:r>
            <a:r>
              <a:rPr lang="nl-NL" sz="2000" dirty="0">
                <a:solidFill>
                  <a:srgbClr val="FF0000"/>
                </a:solidFill>
              </a:rPr>
              <a:t> Tools</a:t>
            </a:r>
            <a:r>
              <a:rPr lang="nl-NL" sz="2000" dirty="0"/>
              <a:t>, SIP </a:t>
            </a:r>
            <a:r>
              <a:rPr lang="nl-NL" sz="2000" dirty="0" err="1"/>
              <a:t>Creator</a:t>
            </a:r>
            <a:r>
              <a:rPr lang="nl-NL" sz="2000" dirty="0"/>
              <a:t> 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UGENT Sip-</a:t>
            </a:r>
            <a:r>
              <a:rPr lang="nl-NL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creator</a:t>
            </a:r>
            <a:r>
              <a:rPr lang="nl-NL" sz="2000" dirty="0"/>
              <a:t>, </a:t>
            </a:r>
            <a:r>
              <a:rPr lang="nl-NL" sz="2000" dirty="0" err="1"/>
              <a:t>Fedora</a:t>
            </a:r>
            <a:r>
              <a:rPr lang="nl-NL" sz="2000" dirty="0"/>
              <a:t> Sip </a:t>
            </a:r>
            <a:r>
              <a:rPr lang="nl-NL" sz="2000" dirty="0" err="1"/>
              <a:t>creator</a:t>
            </a:r>
            <a:r>
              <a:rPr lang="nl-NL" sz="2000" dirty="0"/>
              <a:t>, </a:t>
            </a:r>
            <a:r>
              <a:rPr lang="nl-NL" sz="2000" dirty="0" err="1"/>
              <a:t>Fedora</a:t>
            </a:r>
            <a:r>
              <a:rPr lang="nl-NL" sz="2000" dirty="0"/>
              <a:t> Directory </a:t>
            </a:r>
            <a:r>
              <a:rPr lang="nl-NL" sz="2000" dirty="0" err="1"/>
              <a:t>Ingest</a:t>
            </a:r>
            <a:r>
              <a:rPr lang="nl-NL" sz="2000" dirty="0"/>
              <a:t> Service, </a:t>
            </a:r>
            <a:r>
              <a:rPr lang="nl-NL" sz="2000" dirty="0" err="1"/>
              <a:t>Backup</a:t>
            </a:r>
            <a:r>
              <a:rPr lang="nl-NL" sz="2000" dirty="0"/>
              <a:t> Script, </a:t>
            </a: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Move2qzone / Copy2qzone</a:t>
            </a:r>
            <a:r>
              <a:rPr lang="nl-NL" sz="2000" dirty="0"/>
              <a:t>, </a:t>
            </a:r>
            <a:r>
              <a:rPr lang="nl-NL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Bitlocker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Karen's</a:t>
            </a: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directory printer </a:t>
            </a:r>
            <a:r>
              <a:rPr lang="nl-NL" sz="2000" dirty="0"/>
              <a:t>, </a:t>
            </a:r>
            <a:r>
              <a:rPr lang="nl-NL" sz="2000" dirty="0">
                <a:solidFill>
                  <a:srgbClr val="00B050"/>
                </a:solidFill>
              </a:rPr>
              <a:t>Easy </a:t>
            </a:r>
            <a:r>
              <a:rPr lang="nl-NL" sz="2000" dirty="0" err="1">
                <a:solidFill>
                  <a:srgbClr val="00B050"/>
                </a:solidFill>
              </a:rPr>
              <a:t>Duplicate</a:t>
            </a:r>
            <a:r>
              <a:rPr lang="nl-NL" sz="2000" dirty="0">
                <a:solidFill>
                  <a:srgbClr val="00B050"/>
                </a:solidFill>
              </a:rPr>
              <a:t> </a:t>
            </a:r>
            <a:r>
              <a:rPr lang="nl-NL" sz="2000" dirty="0" err="1">
                <a:solidFill>
                  <a:srgbClr val="00B050"/>
                </a:solidFill>
              </a:rPr>
              <a:t>Finder</a:t>
            </a:r>
            <a:endParaRPr lang="nl-NL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sz="2000" dirty="0" err="1">
                <a:solidFill>
                  <a:srgbClr val="FF0000"/>
                </a:solidFill>
              </a:rPr>
              <a:t>Irfanview</a:t>
            </a:r>
            <a:r>
              <a:rPr lang="nl-NL" sz="2000" dirty="0">
                <a:solidFill>
                  <a:srgbClr val="FF0000"/>
                </a:solidFill>
              </a:rPr>
              <a:t>,</a:t>
            </a:r>
            <a:r>
              <a:rPr lang="nl-NL" sz="2000" dirty="0"/>
              <a:t> Total Commander, </a:t>
            </a:r>
            <a:r>
              <a:rPr lang="nl-NL" sz="2000" dirty="0" err="1"/>
              <a:t>XNConvert</a:t>
            </a:r>
            <a:r>
              <a:rPr lang="nl-NL" sz="2000" dirty="0"/>
              <a:t>, </a:t>
            </a:r>
            <a:r>
              <a:rPr lang="nl-NL" sz="2000" dirty="0" err="1"/>
              <a:t>Notepadd</a:t>
            </a:r>
            <a:r>
              <a:rPr lang="nl-NL" sz="2000" dirty="0"/>
              <a:t>++, </a:t>
            </a:r>
            <a:r>
              <a:rPr lang="nl-NL" sz="2000" dirty="0" err="1"/>
              <a:t>Alldup</a:t>
            </a:r>
            <a:r>
              <a:rPr lang="nl-NL" sz="2000" dirty="0"/>
              <a:t>, </a:t>
            </a:r>
            <a:r>
              <a:rPr lang="nl-NL" sz="2000" dirty="0">
                <a:solidFill>
                  <a:srgbClr val="00B050"/>
                </a:solidFill>
              </a:rPr>
              <a:t>Beyond </a:t>
            </a:r>
            <a:r>
              <a:rPr lang="nl-NL" sz="2000" dirty="0" err="1">
                <a:solidFill>
                  <a:srgbClr val="00B050"/>
                </a:solidFill>
              </a:rPr>
              <a:t>Compare</a:t>
            </a:r>
            <a:r>
              <a:rPr lang="nl-NL" sz="2000" dirty="0">
                <a:solidFill>
                  <a:srgbClr val="00B050"/>
                </a:solidFill>
              </a:rPr>
              <a:t>, </a:t>
            </a:r>
            <a:r>
              <a:rPr lang="nl-NL" sz="2000" dirty="0" err="1">
                <a:solidFill>
                  <a:srgbClr val="00B050"/>
                </a:solidFill>
              </a:rPr>
              <a:t>hashdeep</a:t>
            </a:r>
            <a:r>
              <a:rPr lang="nl-NL" sz="2000" dirty="0">
                <a:solidFill>
                  <a:srgbClr val="00B050"/>
                </a:solidFill>
              </a:rPr>
              <a:t> en md5deep</a:t>
            </a:r>
            <a:r>
              <a:rPr lang="nl-NL" sz="2000" dirty="0"/>
              <a:t>, </a:t>
            </a:r>
            <a:r>
              <a:rPr lang="nl-NL" sz="2000" dirty="0" err="1"/>
              <a:t>ImageMagick</a:t>
            </a:r>
            <a:r>
              <a:rPr lang="nl-NL" sz="2000" dirty="0"/>
              <a:t> (</a:t>
            </a:r>
            <a:r>
              <a:rPr lang="nl-NL" sz="2000" dirty="0" err="1"/>
              <a:t>Identify</a:t>
            </a:r>
            <a:r>
              <a:rPr lang="nl-NL" sz="2000" dirty="0"/>
              <a:t>) / </a:t>
            </a:r>
            <a:r>
              <a:rPr lang="nl-NL" sz="2000" dirty="0" err="1"/>
              <a:t>jpeginfo</a:t>
            </a:r>
            <a:r>
              <a:rPr lang="nl-NL" sz="2000" dirty="0"/>
              <a:t> / VIPS, </a:t>
            </a:r>
            <a:r>
              <a:rPr lang="nl-NL" sz="2000" dirty="0" err="1"/>
              <a:t>Xmllint</a:t>
            </a:r>
            <a:r>
              <a:rPr lang="nl-NL" sz="2000" dirty="0"/>
              <a:t>, </a:t>
            </a:r>
            <a:r>
              <a:rPr lang="nl-NL" sz="2000" dirty="0" err="1">
                <a:solidFill>
                  <a:srgbClr val="FF0000"/>
                </a:solidFill>
              </a:rPr>
              <a:t>Cygwin</a:t>
            </a:r>
            <a:r>
              <a:rPr lang="nl-NL" sz="2000" dirty="0">
                <a:solidFill>
                  <a:srgbClr val="FF0000"/>
                </a:solidFill>
              </a:rPr>
              <a:t> met Perl/Python</a:t>
            </a:r>
            <a:r>
              <a:rPr lang="nl-NL" sz="2000" dirty="0"/>
              <a:t>, </a:t>
            </a:r>
            <a:r>
              <a:rPr lang="nl-NL" sz="2000" dirty="0">
                <a:solidFill>
                  <a:srgbClr val="FF0000"/>
                </a:solidFill>
              </a:rPr>
              <a:t>Windows Powershell</a:t>
            </a:r>
          </a:p>
        </p:txBody>
      </p:sp>
    </p:spTree>
    <p:extLst>
      <p:ext uri="{BB962C8B-B14F-4D97-AF65-F5344CB8AC3E}">
        <p14:creationId xmlns:p14="http://schemas.microsoft.com/office/powerpoint/2010/main" val="147994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81521"/>
              </p:ext>
            </p:extLst>
          </p:nvPr>
        </p:nvGraphicFramePr>
        <p:xfrm>
          <a:off x="4665864" y="1115144"/>
          <a:ext cx="5894632" cy="5410200"/>
        </p:xfrm>
        <a:graphic>
          <a:graphicData uri="http://schemas.openxmlformats.org/drawingml/2006/table">
            <a:tbl>
              <a:tblPr/>
              <a:tblGrid>
                <a:gridCol w="366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527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65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2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DD0806"/>
                          </a:solidFill>
                          <a:latin typeface="Calibri"/>
                        </a:rPr>
                        <a:t>Ontvangen digitaal archief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1" i="0" u="none" strike="noStrike" dirty="0">
                        <a:solidFill>
                          <a:srgbClr val="9933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1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2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Check omvang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2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Fixitycheck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9933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2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Viruscontrole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9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765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6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DD0806"/>
                          </a:solidFill>
                          <a:latin typeface="Helvetica"/>
                        </a:rPr>
                        <a:t>Bewerken digitaal archief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1" i="0" u="none" strike="noStrike">
                        <a:solidFill>
                          <a:srgbClr val="DD0806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1" i="0" u="none" strike="noStrike" dirty="0">
                        <a:solidFill>
                          <a:srgbClr val="DD0806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52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3366"/>
                          </a:solidFill>
                          <a:latin typeface="Helvetica"/>
                        </a:rPr>
                        <a:t>Uitvoeren pre-</a:t>
                      </a:r>
                      <a:r>
                        <a:rPr lang="nl-NL" sz="1100" b="1" i="0" u="none" strike="noStrike" dirty="0" err="1">
                          <a:solidFill>
                            <a:srgbClr val="003366"/>
                          </a:solidFill>
                          <a:latin typeface="Helvetica"/>
                        </a:rPr>
                        <a:t>ingest</a:t>
                      </a:r>
                      <a:r>
                        <a:rPr lang="nl-NL" sz="1100" b="1" i="0" u="none" strike="noStrike" dirty="0">
                          <a:solidFill>
                            <a:srgbClr val="003366"/>
                          </a:solidFill>
                          <a:latin typeface="Helvetica"/>
                        </a:rPr>
                        <a:t> controles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1" i="0" u="none" strike="noStrike" dirty="0">
                        <a:solidFill>
                          <a:srgbClr val="9933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1" i="0" u="none" strike="noStrike" dirty="0">
                        <a:solidFill>
                          <a:srgbClr val="9933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52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Controle ordeningsstructuur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52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Controle vernietigingstermijn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9933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52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Vormcontrole ingest e-Depot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9933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9933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52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Controle waarneembaarheid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52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Controle tekens en termen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9933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52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Controle lengte naam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752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Controle aanwezigheid metadata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752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Controle aanwezigheid naam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752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Controle metadata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9933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6411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Ovaal 4"/>
          <p:cNvSpPr/>
          <p:nvPr/>
        </p:nvSpPr>
        <p:spPr>
          <a:xfrm>
            <a:off x="7459132" y="2097378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7459132" y="2389766"/>
            <a:ext cx="216024" cy="216024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461055" y="2699319"/>
            <a:ext cx="216024" cy="21602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8624381" y="2097378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8624381" y="2389766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8626304" y="2699319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8624381" y="1763215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4161808" y="2097378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4161808" y="2389766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/>
          <p:nvPr/>
        </p:nvSpPr>
        <p:spPr>
          <a:xfrm>
            <a:off x="4161808" y="2699710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7464883" y="3862918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/>
          <p:nvPr/>
        </p:nvSpPr>
        <p:spPr>
          <a:xfrm>
            <a:off x="7464883" y="4155306"/>
            <a:ext cx="216024" cy="216024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/>
          <p:nvPr/>
        </p:nvSpPr>
        <p:spPr>
          <a:xfrm>
            <a:off x="7466806" y="4464859"/>
            <a:ext cx="216024" cy="216024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/>
          <p:cNvSpPr/>
          <p:nvPr/>
        </p:nvSpPr>
        <p:spPr>
          <a:xfrm>
            <a:off x="7464883" y="4761674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7464883" y="5054062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/>
          <p:nvPr/>
        </p:nvSpPr>
        <p:spPr>
          <a:xfrm>
            <a:off x="7466806" y="5363615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/>
          <p:nvPr/>
        </p:nvSpPr>
        <p:spPr>
          <a:xfrm>
            <a:off x="7457078" y="5690018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/>
          <p:nvPr/>
        </p:nvSpPr>
        <p:spPr>
          <a:xfrm>
            <a:off x="7459001" y="5999572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/>
          <p:nvPr/>
        </p:nvSpPr>
        <p:spPr>
          <a:xfrm>
            <a:off x="7450161" y="6299719"/>
            <a:ext cx="216024" cy="216024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/>
          <p:nvPr/>
        </p:nvSpPr>
        <p:spPr>
          <a:xfrm>
            <a:off x="8633264" y="3862918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/>
          <p:nvPr/>
        </p:nvSpPr>
        <p:spPr>
          <a:xfrm>
            <a:off x="8633264" y="4155306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/>
          <p:nvPr/>
        </p:nvSpPr>
        <p:spPr>
          <a:xfrm>
            <a:off x="8635187" y="4464859"/>
            <a:ext cx="216024" cy="216024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/>
          <p:nvPr/>
        </p:nvSpPr>
        <p:spPr>
          <a:xfrm>
            <a:off x="8633264" y="4761674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/>
          <p:nvPr/>
        </p:nvSpPr>
        <p:spPr>
          <a:xfrm>
            <a:off x="8633264" y="5054062"/>
            <a:ext cx="216024" cy="216024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/>
          <p:nvPr/>
        </p:nvSpPr>
        <p:spPr>
          <a:xfrm>
            <a:off x="8635187" y="5363615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/>
          <p:nvPr/>
        </p:nvSpPr>
        <p:spPr>
          <a:xfrm>
            <a:off x="8625459" y="5690018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/>
          <p:nvPr/>
        </p:nvSpPr>
        <p:spPr>
          <a:xfrm>
            <a:off x="8627382" y="5999572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/>
          <p:nvPr/>
        </p:nvSpPr>
        <p:spPr>
          <a:xfrm>
            <a:off x="8618542" y="6299719"/>
            <a:ext cx="216024" cy="2160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/>
          <p:nvPr/>
        </p:nvSpPr>
        <p:spPr>
          <a:xfrm>
            <a:off x="7464883" y="3552367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/>
          <p:nvPr/>
        </p:nvSpPr>
        <p:spPr>
          <a:xfrm>
            <a:off x="8618542" y="3552367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/>
          <p:cNvSpPr/>
          <p:nvPr/>
        </p:nvSpPr>
        <p:spPr>
          <a:xfrm>
            <a:off x="4161808" y="3862526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/>
          <p:cNvSpPr/>
          <p:nvPr/>
        </p:nvSpPr>
        <p:spPr>
          <a:xfrm>
            <a:off x="4161808" y="4154914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/>
          <p:cNvSpPr/>
          <p:nvPr/>
        </p:nvSpPr>
        <p:spPr>
          <a:xfrm>
            <a:off x="4161808" y="4761282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al 45"/>
          <p:cNvSpPr/>
          <p:nvPr/>
        </p:nvSpPr>
        <p:spPr>
          <a:xfrm>
            <a:off x="4161808" y="5053670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al 46"/>
          <p:cNvSpPr/>
          <p:nvPr/>
        </p:nvSpPr>
        <p:spPr>
          <a:xfrm>
            <a:off x="4161808" y="5363615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al 47"/>
          <p:cNvSpPr/>
          <p:nvPr/>
        </p:nvSpPr>
        <p:spPr>
          <a:xfrm>
            <a:off x="4161808" y="5697386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al 48"/>
          <p:cNvSpPr/>
          <p:nvPr/>
        </p:nvSpPr>
        <p:spPr>
          <a:xfrm>
            <a:off x="4161808" y="5989774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/>
          <p:cNvSpPr/>
          <p:nvPr/>
        </p:nvSpPr>
        <p:spPr>
          <a:xfrm>
            <a:off x="4161808" y="6299719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Ovaal 50"/>
          <p:cNvSpPr/>
          <p:nvPr/>
        </p:nvSpPr>
        <p:spPr>
          <a:xfrm>
            <a:off x="4161808" y="4464859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Titel 1"/>
          <p:cNvSpPr txBox="1">
            <a:spLocks/>
          </p:cNvSpPr>
          <p:nvPr/>
        </p:nvSpPr>
        <p:spPr>
          <a:xfrm rot="16200000">
            <a:off x="679927" y="3832424"/>
            <a:ext cx="4652610" cy="733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>
                <a:solidFill>
                  <a:srgbClr val="C00000"/>
                </a:solidFill>
              </a:rPr>
              <a:t>requirements</a:t>
            </a:r>
            <a:r>
              <a:rPr lang="nl-NL" sz="4000" dirty="0">
                <a:solidFill>
                  <a:srgbClr val="C00000"/>
                </a:solidFill>
              </a:rPr>
              <a:t> matrix</a:t>
            </a:r>
          </a:p>
        </p:txBody>
      </p:sp>
      <p:sp>
        <p:nvSpPr>
          <p:cNvPr id="60" name="Ovaal 59"/>
          <p:cNvSpPr/>
          <p:nvPr/>
        </p:nvSpPr>
        <p:spPr>
          <a:xfrm>
            <a:off x="7459132" y="1763215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1A48DA92-8212-4B6C-A163-8D5ADB9486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086" y="-1"/>
            <a:ext cx="984515" cy="1473211"/>
          </a:xfrm>
          <a:prstGeom prst="rect">
            <a:avLst/>
          </a:prstGeom>
        </p:spPr>
      </p:pic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7CA8456E-F862-4BF4-9C67-A54686BA4E4B}"/>
              </a:ext>
            </a:extLst>
          </p:cNvPr>
          <p:cNvCxnSpPr>
            <a:cxnSpLocks/>
          </p:cNvCxnSpPr>
          <p:nvPr/>
        </p:nvCxnSpPr>
        <p:spPr>
          <a:xfrm>
            <a:off x="2631892" y="1473210"/>
            <a:ext cx="63275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78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086" y="-1"/>
            <a:ext cx="984515" cy="147321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524002" y="1473210"/>
            <a:ext cx="971599" cy="443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1D367C4-5BFD-456E-99AA-CE1C5F719FEF}"/>
              </a:ext>
            </a:extLst>
          </p:cNvPr>
          <p:cNvSpPr/>
          <p:nvPr/>
        </p:nvSpPr>
        <p:spPr>
          <a:xfrm>
            <a:off x="1480501" y="4501481"/>
            <a:ext cx="9144000" cy="23488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A829EDF-DF3F-4B12-80E3-5ABB666D9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744" y="1600201"/>
            <a:ext cx="64190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# Digitaal Atelier (Fase 3)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/>
              <a:t>Compact team samengesteld. </a:t>
            </a:r>
          </a:p>
          <a:p>
            <a:pPr marL="0" indent="0">
              <a:lnSpc>
                <a:spcPct val="80000"/>
              </a:lnSpc>
              <a:buNone/>
            </a:pPr>
            <a:endParaRPr lang="nl-NL" sz="2000" dirty="0"/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/>
              <a:t>- Vaststellen van kaders en methode van inkoop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/>
              <a:t>- Technische specificaties uitschrijven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/>
              <a:t>- Onderhandelingen over op te leveren producten, het doorontwikkelproces en prijs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/>
              <a:t>- (Tussentijds) terugkoppelen en formaliseren binnen </a:t>
            </a:r>
            <a:r>
              <a:rPr lang="nl-NL" sz="2000" dirty="0" err="1"/>
              <a:t>governance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9442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086" y="-1"/>
            <a:ext cx="984515" cy="147321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524002" y="1473210"/>
            <a:ext cx="971599" cy="443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1D367C4-5BFD-456E-99AA-CE1C5F719FEF}"/>
              </a:ext>
            </a:extLst>
          </p:cNvPr>
          <p:cNvSpPr/>
          <p:nvPr/>
        </p:nvSpPr>
        <p:spPr>
          <a:xfrm>
            <a:off x="1489387" y="4509120"/>
            <a:ext cx="9144000" cy="23488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A829EDF-DF3F-4B12-80E3-5ABB666D9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744" y="1600201"/>
            <a:ext cx="641905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dirty="0"/>
              <a:t># 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Wat</a:t>
            </a:r>
            <a:r>
              <a:rPr lang="nl-NL" sz="2000" dirty="0"/>
              <a:t> is de volgende stap voor 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wie</a:t>
            </a:r>
            <a:r>
              <a:rPr lang="nl-NL" sz="2000" dirty="0"/>
              <a:t>?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Aanbieding 1:  RHC_181112.214_Consortium_gezamenlijke_licentie_RMTool_OFF </a:t>
            </a:r>
          </a:p>
          <a:p>
            <a:pPr marL="0" indent="0">
              <a:buNone/>
            </a:pPr>
            <a:r>
              <a:rPr lang="nl-NL" sz="2000" dirty="0"/>
              <a:t>Kenmerk: AH/</a:t>
            </a:r>
            <a:r>
              <a:rPr lang="nl-NL" sz="2000" dirty="0" err="1"/>
              <a:t>mr</a:t>
            </a:r>
            <a:r>
              <a:rPr lang="nl-NL" sz="2000" dirty="0"/>
              <a:t>/181112/214 </a:t>
            </a:r>
          </a:p>
          <a:p>
            <a:pPr marL="0" indent="0">
              <a:buNone/>
            </a:pPr>
            <a:r>
              <a:rPr lang="nl-NL" sz="2000" dirty="0"/>
              <a:t>Onderwerp: Offerte </a:t>
            </a:r>
            <a:r>
              <a:rPr lang="nl-NL" sz="2000" dirty="0" err="1"/>
              <a:t>RecordsManagementTool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Aanbieding 2:</a:t>
            </a:r>
          </a:p>
          <a:p>
            <a:pPr marL="0" indent="0">
              <a:buNone/>
            </a:pPr>
            <a:r>
              <a:rPr lang="nl-NL" sz="2000" dirty="0"/>
              <a:t>Uw referentie: Organisatie naam </a:t>
            </a:r>
          </a:p>
          <a:p>
            <a:pPr marL="0" indent="0">
              <a:buNone/>
            </a:pPr>
            <a:r>
              <a:rPr lang="nl-NL" sz="2000" dirty="0"/>
              <a:t>Onze referentie : RHC-01 </a:t>
            </a:r>
          </a:p>
          <a:p>
            <a:pPr marL="0" indent="0">
              <a:buNone/>
            </a:pPr>
            <a:r>
              <a:rPr lang="nl-NL" sz="2000" dirty="0"/>
              <a:t>Betreft : Aanschaf MAIS-</a:t>
            </a:r>
            <a:r>
              <a:rPr lang="nl-NL" sz="2000" dirty="0" err="1"/>
              <a:t>Ingest</a:t>
            </a:r>
            <a:r>
              <a:rPr lang="nl-NL" sz="2000" dirty="0"/>
              <a:t> door de Regionaal Historische Centra</a:t>
            </a:r>
          </a:p>
        </p:txBody>
      </p:sp>
    </p:spTree>
    <p:extLst>
      <p:ext uri="{BB962C8B-B14F-4D97-AF65-F5344CB8AC3E}">
        <p14:creationId xmlns:p14="http://schemas.microsoft.com/office/powerpoint/2010/main" val="384449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086" y="-1"/>
            <a:ext cx="984515" cy="1473211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287688" y="1724531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/>
              <a:t>Samenvatting:</a:t>
            </a:r>
          </a:p>
          <a:p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Fase 1:</a:t>
            </a:r>
            <a:r>
              <a:rPr lang="nl-NL" sz="2000" dirty="0"/>
              <a:t> een tool biedt de mogelijkheid om digitale archieven te kunnen bewerken vóór ze worden opgenomen in een systeem. </a:t>
            </a:r>
          </a:p>
          <a:p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Fase 2: </a:t>
            </a:r>
            <a:r>
              <a:rPr lang="nl-NL" sz="2000" dirty="0"/>
              <a:t>Selectie en test . </a:t>
            </a:r>
          </a:p>
          <a:p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Fase 3:</a:t>
            </a:r>
            <a:r>
              <a:rPr lang="nl-NL" sz="2000" dirty="0"/>
              <a:t> Uitbrengen van een generieke offerte.  </a:t>
            </a:r>
          </a:p>
        </p:txBody>
      </p:sp>
    </p:spTree>
    <p:extLst>
      <p:ext uri="{BB962C8B-B14F-4D97-AF65-F5344CB8AC3E}">
        <p14:creationId xmlns:p14="http://schemas.microsoft.com/office/powerpoint/2010/main" val="41826913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640859-5AE6-4EC6-8B05-90F8CAC1716B}"/>
</file>

<file path=customXml/itemProps2.xml><?xml version="1.0" encoding="utf-8"?>
<ds:datastoreItem xmlns:ds="http://schemas.openxmlformats.org/officeDocument/2006/customXml" ds:itemID="{650870A6-F2CD-4FB1-903E-ECA7C9B1B95F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499</Words>
  <Application>Microsoft Office PowerPoint</Application>
  <PresentationFormat>Breedbeeld</PresentationFormat>
  <Paragraphs>69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Rafaat Alebate</dc:creator>
  <cp:lastModifiedBy>Rafaat Alebate</cp:lastModifiedBy>
  <cp:revision>6</cp:revision>
  <dcterms:created xsi:type="dcterms:W3CDTF">2019-04-12T10:57:29Z</dcterms:created>
  <dcterms:modified xsi:type="dcterms:W3CDTF">2019-04-12T11:56:05Z</dcterms:modified>
</cp:coreProperties>
</file>