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embeddedFontLst>
    <p:embeddedFont>
      <p:font typeface="Roboto Mono" panose="020B060402020202020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Helvetica Neue" panose="020B0604020202020204" charset="0"/>
      <p:regular r:id="rId30"/>
      <p:bold r:id="rId31"/>
      <p:italic r:id="rId32"/>
      <p:boldItalic r:id="rId33"/>
    </p:embeddedFont>
    <p:embeddedFont>
      <p:font typeface="Muli" panose="020B0604020202020204" charset="0"/>
      <p:regular r:id="rId34"/>
      <p:bold r:id="rId35"/>
      <p:italic r:id="rId36"/>
      <p:boldItalic r:id="rId37"/>
    </p:embeddedFont>
    <p:embeddedFont>
      <p:font typeface="Montserrat" panose="020B0604020202020204" charset="0"/>
      <p:regular r:id="rId38"/>
      <p:bold r:id="rId39"/>
      <p:italic r:id="rId40"/>
      <p:boldItalic r:id="rId41"/>
    </p:embeddedFont>
    <p:embeddedFont>
      <p:font typeface="Source Code Pro" panose="020B0509030403020204" pitchFamily="49" charset="0"/>
      <p:regular r:id="rId42"/>
      <p:bold r:id="rId43"/>
    </p:embeddedFont>
    <p:embeddedFont>
      <p:font typeface="Comfortaa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BBDBF48-EE2E-4C6A-9C81-561963DB1A60}">
  <a:tblStyle styleId="{8BBDBF48-EE2E-4C6A-9C81-561963DB1A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7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517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a9193f0d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a9193f0d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7a9193f0d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7a9193f0d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a9193f0d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a9193f0d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a9193f0d4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a9193f0d4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a9193f0d4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a9193f0d4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a9193f0d4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a9193f0d4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a9193f0d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a9193f0d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c23afb5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c23afb5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c23afb55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c23afb55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a9193f0d4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a9193f0d4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a9193f0d4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a9193f0d4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5e46aaa5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5e46aaa5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a9193f0d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a9193f0d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a9193f0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a9193f0d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c30704f3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c30704f3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a9193f0d4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a9193f0d4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bin templat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sheet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632275"/>
            <a:ext cx="35478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 descr="sheet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1248225" y="5875075"/>
            <a:ext cx="66477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2" descr="sheet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 descr="sheet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85800" y="3638224"/>
            <a:ext cx="77724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4000"/>
              <a:buNone/>
              <a:defRPr sz="4000">
                <a:solidFill>
                  <a:srgbClr val="11111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85800" y="43232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B9FA4"/>
              </a:buClr>
              <a:buSzPts val="2200"/>
              <a:buFont typeface="Montserrat"/>
              <a:buNone/>
              <a:defRPr sz="2200">
                <a:solidFill>
                  <a:srgbClr val="6B9FA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">
  <p:cSld name="TITLE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 descr="sheet3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0125" y="3744675"/>
            <a:ext cx="31332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￭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heet2.png"/>
          <p:cNvPicPr preferRelativeResize="0"/>
          <p:nvPr/>
        </p:nvPicPr>
        <p:blipFill rotWithShape="1">
          <a:blip r:embed="rId2">
            <a:alphaModFix/>
          </a:blip>
          <a:srcRect l="3643" t="34571" r="49708" b="4734"/>
          <a:stretch/>
        </p:blipFill>
        <p:spPr>
          <a:xfrm rot="5400000">
            <a:off x="2439287" y="1347812"/>
            <a:ext cx="4265426" cy="4162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2661300" y="1347800"/>
            <a:ext cx="3821400" cy="4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￭"/>
              <a:defRPr sz="2000"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 i="1"/>
            </a:lvl9pPr>
          </a:lstStyle>
          <a:p>
            <a:endParaRPr/>
          </a:p>
        </p:txBody>
      </p:sp>
      <p:sp>
        <p:nvSpPr>
          <p:cNvPr id="21" name="Google Shape;21;p5"/>
          <p:cNvSpPr txBox="1"/>
          <p:nvPr/>
        </p:nvSpPr>
        <p:spPr>
          <a:xfrm>
            <a:off x="2740128" y="1424000"/>
            <a:ext cx="7215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11111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 background">
  <p:cSld name="TITLE_1_1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6" descr="sheet2.png"/>
          <p:cNvPicPr preferRelativeResize="0"/>
          <p:nvPr/>
        </p:nvPicPr>
        <p:blipFill rotWithShape="1">
          <a:blip r:embed="rId2">
            <a:alphaModFix/>
          </a:blip>
          <a:srcRect l="3642" t="45921" r="60330" b="4732"/>
          <a:stretch/>
        </p:blipFill>
        <p:spPr>
          <a:xfrm>
            <a:off x="2924887" y="1736950"/>
            <a:ext cx="3294226" cy="33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05300" y="2007000"/>
            <a:ext cx="2933400" cy="28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￭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 descr="sheet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￭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 descr="sheet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00750" y="1308175"/>
            <a:ext cx="3660900" cy="50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￭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682228" y="1308175"/>
            <a:ext cx="3660900" cy="50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￭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 descr="sheet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650125" y="1260600"/>
            <a:ext cx="25074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￭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3286149" y="1260600"/>
            <a:ext cx="25074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￭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5922173" y="1260600"/>
            <a:ext cx="25074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￭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￭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❏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 descr="sheet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6B9FA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425" y="274650"/>
            <a:ext cx="84012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325" y="1339875"/>
            <a:ext cx="7642800" cy="48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Muli"/>
              <a:buChar char="￭"/>
              <a:defRPr sz="30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￭"/>
              <a:defRPr sz="24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Muli"/>
              <a:buChar char="￭"/>
              <a:defRPr sz="24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Font typeface="Muli"/>
              <a:buChar char="❏"/>
              <a:defRPr sz="1800">
                <a:solidFill>
                  <a:srgbClr val="11111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ctrTitle"/>
          </p:nvPr>
        </p:nvSpPr>
        <p:spPr>
          <a:xfrm>
            <a:off x="685800" y="632275"/>
            <a:ext cx="3547800" cy="35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rgbClr val="002F4A"/>
                </a:solidFill>
                <a:latin typeface="Impact"/>
                <a:ea typeface="Impact"/>
                <a:cs typeface="Impact"/>
                <a:sym typeface="Impact"/>
              </a:rPr>
              <a:t>STRUCTURAL TAGGING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4" name="Google Shape;5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725" y="5104625"/>
            <a:ext cx="2405826" cy="140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788" y="1496575"/>
            <a:ext cx="4825001" cy="32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77" y="1725006"/>
            <a:ext cx="3265285" cy="281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FA4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50" y="2860067"/>
            <a:ext cx="644842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250" y="695088"/>
            <a:ext cx="5476875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013" y="1680442"/>
            <a:ext cx="54673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250" y="4228817"/>
            <a:ext cx="70866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 txBox="1"/>
          <p:nvPr/>
        </p:nvSpPr>
        <p:spPr>
          <a:xfrm>
            <a:off x="6608225" y="556367"/>
            <a:ext cx="21459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Code Pro"/>
                <a:ea typeface="Source Code Pro"/>
                <a:cs typeface="Source Code Pro"/>
                <a:sym typeface="Source Code Pro"/>
              </a:rPr>
              <a:t>GRADUAL PATTERN ENRICHMENT </a:t>
            </a:r>
            <a:endParaRPr sz="24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5" name="Google Shape;135;p24"/>
          <p:cNvSpPr/>
          <p:nvPr/>
        </p:nvSpPr>
        <p:spPr>
          <a:xfrm>
            <a:off x="7388300" y="2384400"/>
            <a:ext cx="1062600" cy="2838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ctrTitle"/>
          </p:nvPr>
        </p:nvSpPr>
        <p:spPr>
          <a:xfrm>
            <a:off x="606300" y="3683624"/>
            <a:ext cx="77724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>
                <a:solidFill>
                  <a:srgbClr val="002F4A"/>
                </a:solidFill>
                <a:latin typeface="Impact"/>
                <a:ea typeface="Impact"/>
                <a:cs typeface="Impact"/>
                <a:sym typeface="Impact"/>
              </a:rPr>
              <a:t>MODEL ISSUES</a:t>
            </a:r>
            <a:endParaRPr sz="6000" b="0">
              <a:solidFill>
                <a:srgbClr val="002F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FA4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075" y="3530600"/>
            <a:ext cx="5510600" cy="23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00" y="533775"/>
            <a:ext cx="5510600" cy="222016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6227275" y="1110013"/>
            <a:ext cx="24702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CREATION OF SMALL RANDOM REGIONS  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459300" y="4166538"/>
            <a:ext cx="2538900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TAGGING AREAS ON THE TOP LEFT SIDE OF THE PAGE 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49" name="Google Shape;149;p26"/>
          <p:cNvCxnSpPr/>
          <p:nvPr/>
        </p:nvCxnSpPr>
        <p:spPr>
          <a:xfrm>
            <a:off x="360950" y="3178350"/>
            <a:ext cx="8432100" cy="3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FA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499" y="543825"/>
            <a:ext cx="5676001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1125" y="3429000"/>
            <a:ext cx="50786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6389725" y="1116800"/>
            <a:ext cx="2023800" cy="10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TAGGING LARGE AREAS IN PAGES THAT CONTAIN TABLES  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458500" y="3970550"/>
            <a:ext cx="2777400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TAGGING AREAS 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THAT CONTAIN TYPEWRITING FORMAT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8" name="Google Shape;158;p27"/>
          <p:cNvCxnSpPr/>
          <p:nvPr/>
        </p:nvCxnSpPr>
        <p:spPr>
          <a:xfrm>
            <a:off x="360950" y="3178350"/>
            <a:ext cx="8432100" cy="30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FA4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63" y="4045251"/>
            <a:ext cx="3469875" cy="15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375" y="613125"/>
            <a:ext cx="3722750" cy="44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/>
          <p:nvPr/>
        </p:nvSpPr>
        <p:spPr>
          <a:xfrm rot="10800000">
            <a:off x="1181925" y="863333"/>
            <a:ext cx="3210000" cy="2748000"/>
          </a:xfrm>
          <a:prstGeom prst="leftUpArrow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1455600" y="1268300"/>
            <a:ext cx="28500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R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emove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S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mall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T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ext </a:t>
            </a:r>
            <a:r>
              <a:rPr lang="en" b="1">
                <a:latin typeface="Source Code Pro"/>
                <a:ea typeface="Source Code Pro"/>
                <a:cs typeface="Source Code Pro"/>
                <a:sym typeface="Source Code Pro"/>
              </a:rPr>
              <a:t>R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egions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>
            <a:spLocks noGrp="1"/>
          </p:cNvSpPr>
          <p:nvPr>
            <p:ph type="ctrTitle"/>
          </p:nvPr>
        </p:nvSpPr>
        <p:spPr>
          <a:xfrm>
            <a:off x="606300" y="3683624"/>
            <a:ext cx="77724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>
                <a:solidFill>
                  <a:srgbClr val="002F4A"/>
                </a:solidFill>
                <a:latin typeface="Impact"/>
                <a:ea typeface="Impact"/>
                <a:cs typeface="Impact"/>
                <a:sym typeface="Impact"/>
              </a:rPr>
              <a:t>RESULTS</a:t>
            </a:r>
            <a:endParaRPr sz="6000" b="0">
              <a:solidFill>
                <a:srgbClr val="002F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FA4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30"/>
          <p:cNvGraphicFramePr/>
          <p:nvPr/>
        </p:nvGraphicFramePr>
        <p:xfrm>
          <a:off x="475600" y="1531575"/>
          <a:ext cx="8192800" cy="1737240"/>
        </p:xfrm>
        <a:graphic>
          <a:graphicData uri="http://schemas.openxmlformats.org/drawingml/2006/table">
            <a:tbl>
              <a:tblPr>
                <a:noFill/>
                <a:tableStyleId>{8BBDBF48-EE2E-4C6A-9C81-561963DB1A60}</a:tableStyleId>
              </a:tblPr>
              <a:tblGrid>
                <a:gridCol w="2048200"/>
                <a:gridCol w="2048200"/>
                <a:gridCol w="2048200"/>
                <a:gridCol w="2048200"/>
              </a:tblGrid>
              <a:tr h="43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SCANS WITH TAGS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SCANS WITHOUT TAGS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</a:t>
                      </a:r>
                      <a:endParaRPr sz="12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50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55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CORRECT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178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245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TOTAL 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117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183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300</a:t>
                      </a:r>
                      <a:endParaRPr b="1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7" name="Google Shape;177;p30"/>
          <p:cNvSpPr txBox="1"/>
          <p:nvPr/>
        </p:nvSpPr>
        <p:spPr>
          <a:xfrm>
            <a:off x="1691725" y="715350"/>
            <a:ext cx="60744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uli"/>
                <a:ea typeface="Muli"/>
                <a:cs typeface="Muli"/>
                <a:sym typeface="Muli"/>
              </a:rPr>
              <a:t>RESULTS BASED ON 100 INV. NUMBERS TEST</a:t>
            </a:r>
            <a:endParaRPr sz="1800" b="1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703975" y="4071950"/>
            <a:ext cx="8049900" cy="1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 b="1" dirty="0">
                <a:latin typeface="Muli"/>
                <a:ea typeface="Muli"/>
                <a:cs typeface="Muli"/>
                <a:sym typeface="Muli"/>
              </a:rPr>
              <a:t>100 INV. NUMBERS IN ALTO XML FORMAT (APPROXIMATELY 65.000 SCANS)</a:t>
            </a:r>
            <a:endParaRPr b="1" dirty="0"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 b="1" dirty="0">
                <a:latin typeface="Muli"/>
                <a:ea typeface="Muli"/>
                <a:cs typeface="Muli"/>
                <a:sym typeface="Muli"/>
              </a:rPr>
              <a:t>RANDOM SELECTION OF 300 SCANS</a:t>
            </a:r>
            <a:endParaRPr b="1" dirty="0"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</a:pPr>
            <a:r>
              <a:rPr lang="en" b="1" dirty="0">
                <a:latin typeface="Muli"/>
                <a:ea typeface="Muli"/>
                <a:cs typeface="Muli"/>
                <a:sym typeface="Muli"/>
              </a:rPr>
              <a:t>MANUAL CHECKING OF THE </a:t>
            </a:r>
            <a:r>
              <a:rPr lang="en" b="1" dirty="0" smtClean="0">
                <a:latin typeface="Muli"/>
                <a:ea typeface="Muli"/>
                <a:cs typeface="Muli"/>
                <a:sym typeface="Muli"/>
              </a:rPr>
              <a:t>RESULTS</a:t>
            </a:r>
            <a:endParaRPr b="1" dirty="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7312175" y="252065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" name="Google Shape;184;p31"/>
          <p:cNvGraphicFramePr/>
          <p:nvPr/>
        </p:nvGraphicFramePr>
        <p:xfrm>
          <a:off x="620350" y="441600"/>
          <a:ext cx="7903300" cy="1776950"/>
        </p:xfrm>
        <a:graphic>
          <a:graphicData uri="http://schemas.openxmlformats.org/drawingml/2006/table">
            <a:tbl>
              <a:tblPr>
                <a:noFill/>
                <a:tableStyleId>{8BBDBF48-EE2E-4C6A-9C81-561963DB1A60}</a:tableStyleId>
              </a:tblPr>
              <a:tblGrid>
                <a:gridCol w="1975825"/>
                <a:gridCol w="1975825"/>
                <a:gridCol w="1975825"/>
                <a:gridCol w="1975825"/>
              </a:tblGrid>
              <a:tr h="56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NUMERICAL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SCANS WITH TAGS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SCANS WITHOUT TAGS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</a:t>
                      </a:r>
                      <a:endParaRPr sz="1200" b="1"/>
                    </a:p>
                  </a:txBody>
                  <a:tcPr marL="91425" marR="91425" marT="91425" marB="91425"/>
                </a:tc>
              </a:tr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50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CORRECT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178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245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TOTAL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117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183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300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5" name="Google Shape;185;p31"/>
          <p:cNvGraphicFramePr/>
          <p:nvPr/>
        </p:nvGraphicFramePr>
        <p:xfrm>
          <a:off x="577750" y="2327675"/>
          <a:ext cx="7988500" cy="1737240"/>
        </p:xfrm>
        <a:graphic>
          <a:graphicData uri="http://schemas.openxmlformats.org/drawingml/2006/table">
            <a:tbl>
              <a:tblPr>
                <a:noFill/>
                <a:tableStyleId>{8BBDBF48-EE2E-4C6A-9C81-561963DB1A60}</a:tableStyleId>
              </a:tblPr>
              <a:tblGrid>
                <a:gridCol w="1997125"/>
                <a:gridCol w="1997125"/>
                <a:gridCol w="1997125"/>
                <a:gridCol w="1997125"/>
              </a:tblGrid>
              <a:tr h="43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PERCENTAGE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SCANS WITH TAGS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SCANS WITHOUT TAGS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</a:t>
                      </a:r>
                      <a:endParaRPr sz="12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43 %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18%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CORRECT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57%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97%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82%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TOTAL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100%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100%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100%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186" name="Google Shape;186;p31"/>
          <p:cNvSpPr/>
          <p:nvPr/>
        </p:nvSpPr>
        <p:spPr>
          <a:xfrm>
            <a:off x="7200175" y="325875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/>
          <p:nvPr/>
        </p:nvSpPr>
        <p:spPr>
          <a:xfrm>
            <a:off x="7200175" y="140870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7200175" y="2872475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32"/>
          <p:cNvGraphicFramePr/>
          <p:nvPr/>
        </p:nvGraphicFramePr>
        <p:xfrm>
          <a:off x="620350" y="441600"/>
          <a:ext cx="7903300" cy="1776950"/>
        </p:xfrm>
        <a:graphic>
          <a:graphicData uri="http://schemas.openxmlformats.org/drawingml/2006/table">
            <a:tbl>
              <a:tblPr>
                <a:noFill/>
                <a:tableStyleId>{8BBDBF48-EE2E-4C6A-9C81-561963DB1A60}</a:tableStyleId>
              </a:tblPr>
              <a:tblGrid>
                <a:gridCol w="1975825"/>
                <a:gridCol w="1975825"/>
                <a:gridCol w="1975825"/>
                <a:gridCol w="1975825"/>
              </a:tblGrid>
              <a:tr h="562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NUMERICAL</a:t>
                      </a:r>
                      <a:endParaRPr b="1"/>
                    </a:p>
                  </a:txBody>
                  <a:tcPr marL="91425" marR="91425" marT="91425" marB="914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SCANS WITH TAGS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SCANS WITHOUT TAGS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</a:t>
                      </a:r>
                      <a:endParaRPr sz="1200" b="1"/>
                    </a:p>
                  </a:txBody>
                  <a:tcPr marL="91425" marR="91425" marT="91425" marB="91425"/>
                </a:tc>
              </a:tr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50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CORRECT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178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245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404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TOTAL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117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183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300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4" name="Google Shape;194;p32"/>
          <p:cNvGraphicFramePr/>
          <p:nvPr/>
        </p:nvGraphicFramePr>
        <p:xfrm>
          <a:off x="577750" y="2327675"/>
          <a:ext cx="7988500" cy="1737240"/>
        </p:xfrm>
        <a:graphic>
          <a:graphicData uri="http://schemas.openxmlformats.org/drawingml/2006/table">
            <a:tbl>
              <a:tblPr>
                <a:noFill/>
                <a:tableStyleId>{8BBDBF48-EE2E-4C6A-9C81-561963DB1A60}</a:tableStyleId>
              </a:tblPr>
              <a:tblGrid>
                <a:gridCol w="1997125"/>
                <a:gridCol w="1997125"/>
                <a:gridCol w="1997125"/>
                <a:gridCol w="1997125"/>
              </a:tblGrid>
              <a:tr h="43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PERCENTAGE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SCANS WITH TAGS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SCANS WITHOUT TAGS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</a:t>
                      </a:r>
                      <a:endParaRPr sz="1200" b="1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FALSE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43 %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18%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CORRECT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57%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97%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82%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TOTAL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100%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100%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100%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" name="Google Shape;195;p32"/>
          <p:cNvGraphicFramePr/>
          <p:nvPr/>
        </p:nvGraphicFramePr>
        <p:xfrm>
          <a:off x="577750" y="4162600"/>
          <a:ext cx="7988500" cy="1798200"/>
        </p:xfrm>
        <a:graphic>
          <a:graphicData uri="http://schemas.openxmlformats.org/drawingml/2006/table">
            <a:tbl>
              <a:tblPr>
                <a:noFill/>
                <a:tableStyleId>{8BBDBF48-EE2E-4C6A-9C81-561963DB1A60}</a:tableStyleId>
              </a:tblPr>
              <a:tblGrid>
                <a:gridCol w="1997125"/>
                <a:gridCol w="1997125"/>
                <a:gridCol w="1997125"/>
                <a:gridCol w="1997125"/>
              </a:tblGrid>
              <a:tr h="514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PERFORMANCE PERCENTAGE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SCANS WITH TAGS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dk1"/>
                          </a:solidFill>
                        </a:rPr>
                        <a:t>SCANS WITHOUT TAGS</a:t>
                      </a:r>
                      <a:endParaRPr sz="12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/>
                        <a:t>TOTAL </a:t>
                      </a:r>
                      <a:endParaRPr sz="1200" b="1"/>
                    </a:p>
                  </a:txBody>
                  <a:tcPr marL="91425" marR="91425" marT="91425" marB="91425"/>
                </a:tc>
              </a:tr>
              <a:tr h="37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FAILURE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91%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9%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100%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7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SUCCESS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27%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73%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100%</a:t>
                      </a:r>
                      <a:endParaRPr b="1"/>
                    </a:p>
                  </a:txBody>
                  <a:tcPr marL="91425" marR="91425" marT="91425" marB="91425"/>
                </a:tc>
              </a:tr>
              <a:tr h="37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TOTAL 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39%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61%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100%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  <p:sp>
        <p:nvSpPr>
          <p:cNvPr id="196" name="Google Shape;196;p32"/>
          <p:cNvSpPr/>
          <p:nvPr/>
        </p:nvSpPr>
        <p:spPr>
          <a:xfrm>
            <a:off x="5258475" y="4738400"/>
            <a:ext cx="626400" cy="395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>
            <a:off x="3247650" y="4738400"/>
            <a:ext cx="626400" cy="3957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7225475" y="325875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7225475" y="140870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7200175" y="2872475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5242425" y="520885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2"/>
          <p:cNvSpPr/>
          <p:nvPr/>
        </p:nvSpPr>
        <p:spPr>
          <a:xfrm>
            <a:off x="3231600" y="5208850"/>
            <a:ext cx="658500" cy="340500"/>
          </a:xfrm>
          <a:prstGeom prst="ellipse">
            <a:avLst/>
          </a:prstGeom>
          <a:noFill/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22" y="1173738"/>
            <a:ext cx="5216450" cy="2516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" name="Google Shape;60;p15"/>
          <p:cNvCxnSpPr/>
          <p:nvPr/>
        </p:nvCxnSpPr>
        <p:spPr>
          <a:xfrm>
            <a:off x="2794838" y="1444350"/>
            <a:ext cx="1107900" cy="6117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61" name="Google Shape;61;p15"/>
          <p:cNvCxnSpPr/>
          <p:nvPr/>
        </p:nvCxnSpPr>
        <p:spPr>
          <a:xfrm flipH="1">
            <a:off x="1424600" y="1651475"/>
            <a:ext cx="7500" cy="1191000"/>
          </a:xfrm>
          <a:prstGeom prst="straightConnector1">
            <a:avLst/>
          </a:prstGeom>
          <a:noFill/>
          <a:ln w="762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4225" y="3887250"/>
            <a:ext cx="5460818" cy="25164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2449450" y="3771450"/>
            <a:ext cx="2470500" cy="470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15"/>
          <p:cNvCxnSpPr/>
          <p:nvPr/>
        </p:nvCxnSpPr>
        <p:spPr>
          <a:xfrm rot="10800000">
            <a:off x="7348425" y="5123250"/>
            <a:ext cx="905100" cy="1098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ctrTitle"/>
          </p:nvPr>
        </p:nvSpPr>
        <p:spPr>
          <a:xfrm>
            <a:off x="606300" y="3683624"/>
            <a:ext cx="77724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0">
                <a:solidFill>
                  <a:srgbClr val="002F4A"/>
                </a:solidFill>
                <a:latin typeface="Impact"/>
                <a:ea typeface="Impact"/>
                <a:cs typeface="Impact"/>
                <a:sym typeface="Impact"/>
              </a:rPr>
              <a:t>CONCLUSIONS</a:t>
            </a:r>
            <a:endParaRPr sz="6000" b="0">
              <a:solidFill>
                <a:srgbClr val="002F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/>
        </p:nvSpPr>
        <p:spPr>
          <a:xfrm>
            <a:off x="470250" y="1283950"/>
            <a:ext cx="8203500" cy="3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Structural Tagging is a process that requires time and planning. 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The training process requires a great amount of material that should be manually tagged. 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Users should not expect the same results from structure analysis tools as from the HTR.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Structural analysis is more difficult task than HTR.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The demand for structural analysis should be increased.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The amount of produced ground truth can be used for further research.</a:t>
            </a: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AutoNum type="arabicPeriod"/>
            </a:pPr>
            <a:r>
              <a:rPr lang="en" sz="1900">
                <a:solidFill>
                  <a:schemeClr val="dk1"/>
                </a:solidFill>
              </a:rPr>
              <a:t>It is time to invest our time in other tools and platforms as well. </a:t>
            </a: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1901100" y="486450"/>
            <a:ext cx="5341800" cy="5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uli"/>
                <a:ea typeface="Muli"/>
                <a:cs typeface="Muli"/>
                <a:sym typeface="Muli"/>
              </a:rPr>
              <a:t>FINAL CONCLUSIONS</a:t>
            </a:r>
            <a:endParaRPr sz="1800" b="1"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14" name="Google Shape;214;p34"/>
          <p:cNvCxnSpPr/>
          <p:nvPr/>
        </p:nvCxnSpPr>
        <p:spPr>
          <a:xfrm>
            <a:off x="2550425" y="958300"/>
            <a:ext cx="3865800" cy="20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1"/>
          </p:nvPr>
        </p:nvSpPr>
        <p:spPr>
          <a:xfrm>
            <a:off x="2661300" y="1347800"/>
            <a:ext cx="3821400" cy="4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b="1" i="0"/>
              <a:t>THANK YOU !</a:t>
            </a:r>
            <a:endParaRPr sz="3000" b="1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675" y="765525"/>
            <a:ext cx="3163386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811" y="765525"/>
            <a:ext cx="324689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3230200" y="4813100"/>
            <a:ext cx="609900" cy="6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1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3750" y="731475"/>
            <a:ext cx="496470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/>
          <p:nvPr/>
        </p:nvSpPr>
        <p:spPr>
          <a:xfrm>
            <a:off x="2111900" y="4893700"/>
            <a:ext cx="442800" cy="329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50" y="591175"/>
            <a:ext cx="5510725" cy="49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0875" y="591175"/>
            <a:ext cx="2545525" cy="30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6112" y="4286650"/>
            <a:ext cx="1235050" cy="13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/>
          <p:nvPr/>
        </p:nvSpPr>
        <p:spPr>
          <a:xfrm>
            <a:off x="484350" y="2774600"/>
            <a:ext cx="732000" cy="17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4458900" y="4184450"/>
            <a:ext cx="521400" cy="27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6257150" y="1825250"/>
            <a:ext cx="481200" cy="120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ctrTitle"/>
          </p:nvPr>
        </p:nvSpPr>
        <p:spPr>
          <a:xfrm>
            <a:off x="606300" y="3683624"/>
            <a:ext cx="77724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0">
                <a:solidFill>
                  <a:srgbClr val="002F4A"/>
                </a:solidFill>
                <a:latin typeface="Impact"/>
                <a:ea typeface="Impact"/>
                <a:cs typeface="Impact"/>
                <a:sym typeface="Impact"/>
              </a:rPr>
              <a:t>THE PROCESS</a:t>
            </a:r>
            <a:r>
              <a:rPr lang="en" sz="6000" b="0">
                <a:solidFill>
                  <a:srgbClr val="002F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6000" b="0">
              <a:solidFill>
                <a:srgbClr val="002F4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150" y="1142950"/>
            <a:ext cx="3503925" cy="30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2742150" y="541425"/>
            <a:ext cx="36597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uli"/>
                <a:ea typeface="Muli"/>
                <a:cs typeface="Muli"/>
                <a:sym typeface="Muli"/>
              </a:rPr>
              <a:t>PATTERNS</a:t>
            </a:r>
            <a:endParaRPr sz="1800" b="1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525" y="1142951"/>
            <a:ext cx="2208625" cy="22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7522" y="4340925"/>
            <a:ext cx="2613597" cy="1645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2375" y="3392226"/>
            <a:ext cx="1677575" cy="16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49400" y="1283325"/>
            <a:ext cx="1623100" cy="14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ctrTitle" idx="4294967295"/>
          </p:nvPr>
        </p:nvSpPr>
        <p:spPr>
          <a:xfrm>
            <a:off x="1605925" y="612600"/>
            <a:ext cx="63288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11111"/>
                </a:solidFill>
              </a:rPr>
              <a:t>Niveau 1 </a:t>
            </a:r>
            <a:endParaRPr>
              <a:solidFill>
                <a:srgbClr val="111111"/>
              </a:solidFill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175" y="1704425"/>
            <a:ext cx="5038300" cy="43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2011225" y="908350"/>
            <a:ext cx="5518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 Mono"/>
                <a:ea typeface="Roboto Mono"/>
                <a:cs typeface="Roboto Mono"/>
                <a:sym typeface="Roboto Mono"/>
              </a:rPr>
              <a:t>1 Pattern - 1 Tag</a:t>
            </a:r>
            <a:endParaRPr sz="2000"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180" y="2211450"/>
            <a:ext cx="2862024" cy="274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25" y="1758850"/>
            <a:ext cx="2681100" cy="168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1050" y="3983875"/>
            <a:ext cx="2173875" cy="19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5450" y="3667450"/>
            <a:ext cx="2103275" cy="16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>
            <a:spLocks noGrp="1"/>
          </p:cNvSpPr>
          <p:nvPr>
            <p:ph type="ctrTitle" idx="4294967295"/>
          </p:nvPr>
        </p:nvSpPr>
        <p:spPr>
          <a:xfrm>
            <a:off x="1605925" y="612600"/>
            <a:ext cx="63288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</a:rPr>
              <a:t>Niveau 2 </a:t>
            </a:r>
            <a:endParaRPr>
              <a:solidFill>
                <a:srgbClr val="111111"/>
              </a:solidFill>
            </a:endParaRPr>
          </a:p>
        </p:txBody>
      </p:sp>
      <p:sp>
        <p:nvSpPr>
          <p:cNvPr id="119" name="Google Shape;119;p22"/>
          <p:cNvSpPr txBox="1"/>
          <p:nvPr/>
        </p:nvSpPr>
        <p:spPr>
          <a:xfrm>
            <a:off x="2011225" y="908350"/>
            <a:ext cx="55182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Roboto Mono"/>
                <a:ea typeface="Roboto Mono"/>
                <a:cs typeface="Roboto Mono"/>
                <a:sym typeface="Roboto Mono"/>
              </a:rPr>
              <a:t>4 Pattern - 1 Tag</a:t>
            </a:r>
            <a:endParaRPr sz="2000" b="1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5FF342-8D86-43DB-952C-6471CB3A6491}"/>
</file>

<file path=customXml/itemProps2.xml><?xml version="1.0" encoding="utf-8"?>
<ds:datastoreItem xmlns:ds="http://schemas.openxmlformats.org/officeDocument/2006/customXml" ds:itemID="{88816048-80CF-470D-A641-1FADA9FB6B5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Diavoorstelling (4:3)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31" baseType="lpstr">
      <vt:lpstr>Arial</vt:lpstr>
      <vt:lpstr>Roboto Mono</vt:lpstr>
      <vt:lpstr>Impact</vt:lpstr>
      <vt:lpstr>Helvetica Neue</vt:lpstr>
      <vt:lpstr>Muli</vt:lpstr>
      <vt:lpstr>Montserrat</vt:lpstr>
      <vt:lpstr>Source Code Pro</vt:lpstr>
      <vt:lpstr>Comfortaa</vt:lpstr>
      <vt:lpstr>Base template</vt:lpstr>
      <vt:lpstr>STRUCTURAL TAGGING</vt:lpstr>
      <vt:lpstr>PowerPoint-presentatie</vt:lpstr>
      <vt:lpstr>PowerPoint-presentatie</vt:lpstr>
      <vt:lpstr>PowerPoint-presentatie</vt:lpstr>
      <vt:lpstr>PowerPoint-presentatie</vt:lpstr>
      <vt:lpstr>THE PROCESS  </vt:lpstr>
      <vt:lpstr>PowerPoint-presentatie</vt:lpstr>
      <vt:lpstr>Niveau 1 </vt:lpstr>
      <vt:lpstr>Niveau 2 </vt:lpstr>
      <vt:lpstr>PowerPoint-presentatie</vt:lpstr>
      <vt:lpstr>PowerPoint-presentatie</vt:lpstr>
      <vt:lpstr>MODEL ISSUES </vt:lpstr>
      <vt:lpstr>PowerPoint-presentatie</vt:lpstr>
      <vt:lpstr>PowerPoint-presentatie</vt:lpstr>
      <vt:lpstr>PowerPoint-presentatie</vt:lpstr>
      <vt:lpstr>RESULTS </vt:lpstr>
      <vt:lpstr>PowerPoint-presentatie</vt:lpstr>
      <vt:lpstr>PowerPoint-presentatie</vt:lpstr>
      <vt:lpstr>PowerPoint-presentatie</vt:lpstr>
      <vt:lpstr>CONCLUSIONS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TAGGING</dc:title>
  <cp:lastModifiedBy>Liakos, Filotas</cp:lastModifiedBy>
  <cp:revision>1</cp:revision>
  <dcterms:modified xsi:type="dcterms:W3CDTF">2019-12-10T16:50:58Z</dcterms:modified>
</cp:coreProperties>
</file>