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48" r:id="rId5"/>
    <p:sldMasterId id="2147483683" r:id="rId6"/>
    <p:sldMasterId id="2147483999" r:id="rId7"/>
  </p:sldMasterIdLst>
  <p:notesMasterIdLst>
    <p:notesMasterId r:id="rId23"/>
  </p:notesMasterIdLst>
  <p:sldIdLst>
    <p:sldId id="382" r:id="rId8"/>
    <p:sldId id="435" r:id="rId9"/>
    <p:sldId id="463" r:id="rId10"/>
    <p:sldId id="310" r:id="rId11"/>
    <p:sldId id="293" r:id="rId12"/>
    <p:sldId id="304" r:id="rId13"/>
    <p:sldId id="301" r:id="rId14"/>
    <p:sldId id="436" r:id="rId15"/>
    <p:sldId id="450" r:id="rId16"/>
    <p:sldId id="462" r:id="rId17"/>
    <p:sldId id="464" r:id="rId18"/>
    <p:sldId id="320" r:id="rId19"/>
    <p:sldId id="465" r:id="rId20"/>
    <p:sldId id="466" r:id="rId21"/>
    <p:sldId id="448" r:id="rId22"/>
  </p:sldIdLst>
  <p:sldSz cx="12192000" cy="6858000"/>
  <p:notesSz cx="6805613" cy="99441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2024">
          <p15:clr>
            <a:srgbClr val="A4A3A4"/>
          </p15:clr>
        </p15:guide>
        <p15:guide id="4" orient="horz" pos="550">
          <p15:clr>
            <a:srgbClr val="A4A3A4"/>
          </p15:clr>
        </p15:guide>
        <p15:guide id="5" pos="1005">
          <p15:clr>
            <a:srgbClr val="A4A3A4"/>
          </p15:clr>
        </p15:guide>
        <p15:guide id="6" pos="7537">
          <p15:clr>
            <a:srgbClr val="A4A3A4"/>
          </p15:clr>
        </p15:guide>
        <p15:guide id="7" pos="6425">
          <p15:clr>
            <a:srgbClr val="A4A3A4"/>
          </p15:clr>
        </p15:guide>
        <p15:guide id="8" pos="6267">
          <p15:clr>
            <a:srgbClr val="A4A3A4"/>
          </p15:clr>
        </p15:guide>
        <p15:guide id="9" pos="4044">
          <p15:clr>
            <a:srgbClr val="A4A3A4"/>
          </p15:clr>
        </p15:guide>
        <p15:guide id="10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eijinga, Corinne" initials="BC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C7"/>
    <a:srgbClr val="1E4266"/>
    <a:srgbClr val="009FE3"/>
    <a:srgbClr val="D52B1E"/>
    <a:srgbClr val="154273"/>
    <a:srgbClr val="008645"/>
    <a:srgbClr val="E4050C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0" autoAdjust="0"/>
    <p:restoredTop sz="95380" autoAdjust="0"/>
  </p:normalViewPr>
  <p:slideViewPr>
    <p:cSldViewPr snapToGrid="0" snapToObjects="1">
      <p:cViewPr varScale="1">
        <p:scale>
          <a:sx n="68" d="100"/>
          <a:sy n="68" d="100"/>
        </p:scale>
        <p:origin x="912" y="60"/>
      </p:cViewPr>
      <p:guideLst>
        <p:guide orient="horz" pos="4110"/>
        <p:guide orient="horz" pos="3861"/>
        <p:guide orient="horz" pos="2024"/>
        <p:guide orient="horz" pos="550"/>
        <p:guide pos="1005"/>
        <p:guide pos="7537"/>
        <p:guide pos="6425"/>
        <p:guide pos="6267"/>
        <p:guide pos="404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3BFE107-3D43-4D7B-B794-3929FAA5F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E30C226-36F8-4EA1-AB3A-EEE12556C26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A01A16-BE06-4B23-B8AD-3872F665226C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14A989D7-0196-4F95-A59B-74AEFE477F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996DC54C-2E72-4438-BAC4-8F022B4E0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350DA34-E475-4BDD-9BFE-F9BDD6AD63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F436564-4AA4-4C9A-B071-8B4FDDC6EB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407783F-5CBA-44D8-B54B-53C3EDB488AD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915324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2D1E85-A460-422A-B73D-4900A60B6B04}" type="slidenum">
              <a:rPr lang="en-GB" altLang="nl-NL" smtClean="0"/>
              <a:pPr>
                <a:defRPr/>
              </a:pPr>
              <a:t>1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5220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54F50-8FD5-AB44-8BA6-F1159D4F0F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96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54F50-8FD5-AB44-8BA6-F1159D4F0FB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50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09BA552C-D098-4E19-A065-FD4D80D182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17F0B13B-8A0F-43F9-8256-9AB0B54B8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C7E82-3029-4BA1-9C08-8BF198A27593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5072B9C2-C2EF-4D49-9AE6-8E3E4480A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E4D22DD-E4F1-48D4-946C-BC103639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B470-50F2-4C84-9791-7191FFEE41C2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84278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lauw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16AAC29E-5D90-415A-8718-926F8F34C4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>
            <a:extLst>
              <a:ext uri="{FF2B5EF4-FFF2-40B4-BE49-F238E27FC236}">
                <a16:creationId xmlns:a16="http://schemas.microsoft.com/office/drawing/2014/main" id="{AF1826DC-1310-408A-BFAF-9670FFDA12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999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1F6B661B-1CF5-434E-960B-2E0571C4D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7C1F-163B-431E-8E94-D6D1AC28733F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8F04ABB3-9718-4E92-AD74-DEF78E5B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E56994BA-D6C1-4B64-97E5-577032001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8078-6678-4CE9-8A86-C5E32EBD3926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8429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lauw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7130CFE8-2411-4363-914E-47F883D87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>
            <a:extLst>
              <a:ext uri="{FF2B5EF4-FFF2-40B4-BE49-F238E27FC236}">
                <a16:creationId xmlns:a16="http://schemas.microsoft.com/office/drawing/2014/main" id="{EBB2B683-F2B3-4BC1-8394-469016AB4B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999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49ED3CBF-E6FA-4BE9-B1AE-79FF5A96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4110-B6B2-41A4-88E2-A9B0151157D3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27FA0089-B785-44B1-AEA5-917390F6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D0B194CB-CFBD-47EC-9F66-D6C644AC7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263B9-F154-464E-9EB3-6F23BCCC8A96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79161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_Links_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2702760-E355-4C48-B029-FDD9FFCC7B85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B999463A-998A-4DCF-8F18-75ADBF83E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7DE0CA01-E104-43A4-B5EA-4D885F3B00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52587A34-C8CB-442B-B7BA-57BBF7770B09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0" indent="0">
              <a:buNone/>
              <a:defRPr sz="1500"/>
            </a:lvl2pPr>
            <a:lvl3pPr marL="0" indent="0">
              <a:buNone/>
              <a:defRPr sz="150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15597447-3589-4D88-9EA2-EA836156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43C02-1203-461F-9887-168745BB641D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CCC311D1-2D7E-47BD-8AB5-EEB56831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06BBB206-AA70-46FC-AD45-D564D293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DC9C7-57D4-4C0C-9526-97869AF79110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31499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s_Links_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D96926AD-567B-4214-809D-6A937AC3BAC0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BEF71928-2D7A-46E0-A297-79FCA843B2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4BC13DE6-3D8F-4477-8B08-FF5D6F8A75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92197B9B-20B4-4644-AEEC-54922BD9F64E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5E6BEA1E-C93A-4302-A7C1-ACC58DD2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10AC2-C05A-4D4F-99E0-0E5A1AE7B0AE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A8D6F002-8D4B-4522-9D83-26A454BF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0CA8890B-C123-4803-8F32-D1374DF5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7A1D-9CFD-4302-9936-061954B85BCF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634306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Opsom_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BABB1DA-24CD-4BE2-B2EC-0EC17CF80F65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537C802D-F1FC-4708-B3AA-CB0413B3B6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E4E705C3-96A8-4322-B7EB-A47C3269E3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889D22ED-A82A-4ADB-82F1-AD470BCD61AA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008EE1CB-4871-43F5-BFFA-A87D2ABB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995C9-4C1D-4B6D-92A4-1A50158F3C64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3DB51C45-3D04-4957-9E30-0A2875954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8A9F4083-8C3F-4F56-87FA-FA581484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DC143-7303-47C6-9847-940D53CA3082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02891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verseel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DF03D4D6-4893-4AB6-8214-65D494172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5FCB38B3-513F-4316-8DA9-1EFA4FB12D7C}"/>
              </a:ext>
            </a:extLst>
          </p:cNvPr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6" name="Afbeelding 8">
            <a:extLst>
              <a:ext uri="{FF2B5EF4-FFF2-40B4-BE49-F238E27FC236}">
                <a16:creationId xmlns:a16="http://schemas.microsoft.com/office/drawing/2014/main" id="{63D6D451-CD21-4EBA-8FA4-0754976F37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39331"/>
            <a:ext cx="10515600" cy="11512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725556"/>
            <a:ext cx="10515600" cy="363079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A62E789C-2CF6-44F8-A2D8-894EDB932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248F-0AB3-48E2-8124-58BDCB3889DD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A1200857-09A5-4BCB-8438-2EB2F643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E9623F4E-0A3B-48A7-B622-7BA22CA9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7E3C-1A6C-48CE-B015-48203F239B0A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226391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Breed_Opsom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1A8B804-23FD-44D5-AEB7-D7F4981BDA44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FB350EE3-1A26-4082-A43D-8766F0CDBE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5D590D0-225D-436A-B10E-44C82443BE8F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8" name="Afbeelding 9">
            <a:extLst>
              <a:ext uri="{FF2B5EF4-FFF2-40B4-BE49-F238E27FC236}">
                <a16:creationId xmlns:a16="http://schemas.microsoft.com/office/drawing/2014/main" id="{DA6EFD80-B800-4DC9-9495-D1A4746121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10230906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DC579456-A742-44ED-897D-FEBC5286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0718C-7DCE-45B6-97D9-E22F5F2EFDB0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600B1B38-7C49-426E-AEB7-0601DC3C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36B0A463-BEC3-4D1A-A8F7-C03B3B04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5EC5-BCC8-4A18-AD03-3A492C443AB2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177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12F0130A-B52C-4B9B-ACEF-1997112D9494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>
            <a:extLst>
              <a:ext uri="{FF2B5EF4-FFF2-40B4-BE49-F238E27FC236}">
                <a16:creationId xmlns:a16="http://schemas.microsoft.com/office/drawing/2014/main" id="{65BE9082-822B-4F17-B020-73C836A3CA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>
            <a:extLst>
              <a:ext uri="{FF2B5EF4-FFF2-40B4-BE49-F238E27FC236}">
                <a16:creationId xmlns:a16="http://schemas.microsoft.com/office/drawing/2014/main" id="{ACACB363-9EE5-40BD-B74A-E3DA1E8E15E5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3175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DB9F196B-7059-4F4A-A2D9-927CA088443B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937" y="1926000"/>
            <a:ext cx="3146125" cy="1176932"/>
          </a:xfrm>
        </p:spPr>
        <p:txBody>
          <a:bodyPr>
            <a:normAutofit/>
          </a:bodyPr>
          <a:lstStyle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C38FB80-A639-471F-AA9B-E6A3A0A3B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8DF54-372B-49BA-B24F-43D069642B98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85089DE-35CF-4EEF-B7F6-69FA0943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D6E03F0-D34D-438A-B9E2-2512952F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48AA3-34E8-469D-B3D1-07D272DA673B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370864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Blauw_Wi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B28FA14D-4892-4B6B-964B-99342A02C565}"/>
              </a:ext>
            </a:extLst>
          </p:cNvPr>
          <p:cNvSpPr/>
          <p:nvPr userDrawn="1"/>
        </p:nvSpPr>
        <p:spPr>
          <a:xfrm>
            <a:off x="0" y="0"/>
            <a:ext cx="6094413" cy="6856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>
            <a:extLst>
              <a:ext uri="{FF2B5EF4-FFF2-40B4-BE49-F238E27FC236}">
                <a16:creationId xmlns:a16="http://schemas.microsoft.com/office/drawing/2014/main" id="{ED761EDB-4EE4-416B-AF7C-799A1DA30C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>
            <a:extLst>
              <a:ext uri="{FF2B5EF4-FFF2-40B4-BE49-F238E27FC236}">
                <a16:creationId xmlns:a16="http://schemas.microsoft.com/office/drawing/2014/main" id="{48AD3513-8181-4126-9881-F4CE8A8B0A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2001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85238E1-75B1-40D4-B4AF-C73DB6FACA3F}"/>
              </a:ext>
            </a:extLst>
          </p:cNvPr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6400" y="5544000"/>
            <a:ext cx="5295194" cy="827109"/>
          </a:xfrm>
        </p:spPr>
        <p:txBody>
          <a:bodyPr>
            <a:noAutofit/>
          </a:bodyPr>
          <a:lstStyle>
            <a:lvl1pPr>
              <a:defRPr sz="4800" b="1" i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47E5FAD-4AD8-4042-B063-4BFA4CD3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E177-8C83-447D-A06F-48E15A8F3DF9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CBFDFC2-AC96-4BBE-95BF-9F37D819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4AD37E9-4FDC-4715-AF8B-28CF98A8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8173-33E1-4EC1-A6CD-0FAD51429979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5003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Blauw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28AF7098-5A4B-485C-8277-B75806A1F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824A4E38-1BB4-4F58-8EC8-06E61E35C1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7837B0F-7638-447E-B144-73F987BA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41291-AB67-4FBC-92AD-AF579A583BDB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B6FD9963-B5B2-4F38-B52E-32928A5A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9B259104-4640-4FDD-9893-F6BA853D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E569-A11D-4A68-95CC-EDE4BCD7A906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29437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3FEE67EB-8385-47A2-A521-AE0FBA6A88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35CC54F1-2419-4E31-9DF5-D46FA2DB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FFA2A-3897-4AB1-9280-ED0A606711CD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61985BE-1760-427C-B9CC-1B0845C4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AA1A1DBB-6887-4EA7-A791-25C2FC98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B19E3-9D1F-4976-9561-B0F03F3701E9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247725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Blauw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100432F1-0142-471E-B74E-C9DD314DA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34775D10-C753-4876-AA7D-3AD69F14D4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E2BE6A5C-2FE7-4AEA-97DA-A0832D42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22AED-7899-4A12-A31F-2404F8EE710B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89071E08-3EDE-4E58-84FD-1E166DBD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4C4C57B-C6AF-43A9-BDF5-1C7579A9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84781-5446-4E5A-BE9F-F162F54B4335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616706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Rood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E7926A77-C3F6-47A1-82CE-C0E94E647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>
            <a:extLst>
              <a:ext uri="{FF2B5EF4-FFF2-40B4-BE49-F238E27FC236}">
                <a16:creationId xmlns:a16="http://schemas.microsoft.com/office/drawing/2014/main" id="{77E5DB37-6522-418D-82F5-ADA8A3D1DD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999" y="5086800"/>
            <a:ext cx="9243772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1884" cy="3708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CC49297E-9D4C-4399-A001-B1F45EEC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3F12-BF79-48A5-B9F8-6360F74BEF30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5C41F7D9-2E2D-4A83-938C-DEFF3368E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FC63FF9B-4BAF-4C8C-8702-4A02B586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D8596-5B32-4F91-9686-555A296779F1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232013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Rood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794D8BC4-8B4C-4411-9A0B-49081B0F5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>
            <a:extLst>
              <a:ext uri="{FF2B5EF4-FFF2-40B4-BE49-F238E27FC236}">
                <a16:creationId xmlns:a16="http://schemas.microsoft.com/office/drawing/2014/main" id="{40F17B35-55B9-4C30-89F6-96D037ACDB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999" y="5086800"/>
            <a:ext cx="9243772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1884" cy="3708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6B634C7-22CD-4259-9688-07759E7D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05948-C031-49C0-B8DA-B4DACC39B71B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273E3BDF-A744-476A-8126-6A87BEBBB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D39CB41C-9238-4B0B-A7D7-AAB1257A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06C76-024D-4039-8DEB-4F4C6FD10FBE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996343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_Links_Ro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A9C34CF-1442-4C49-9981-418A13552853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1BCFC121-20DF-4467-B05F-B36E3EFF7E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3482BBE9-F766-40BC-A52A-B20C7BD66C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00CD6F28-3EEB-41FA-BA9F-473D278A83BE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0" indent="0">
              <a:buNone/>
              <a:defRPr sz="1500"/>
            </a:lvl2pPr>
            <a:lvl3pPr marL="0" indent="0">
              <a:buNone/>
              <a:defRPr sz="150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1529CF40-170C-4012-825C-C3BE5781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2E35E-970A-4209-BF04-B1DADD55C67C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AE7AABA6-2661-405A-8707-DF8ACB832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8B1C96A4-56EF-40D3-B19A-8789BA001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1744B-0854-4258-B398-6A1B51D44384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80620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s_Links_Ro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FB732B0-C538-45B8-8AAE-090F29D9DEF6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0032274B-0119-430F-9AF8-155DD445E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E9CF80A0-BAC5-4284-8CC2-974FBA84A7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7692598-D7B0-4A4A-B357-021629EEE616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B1E02E14-AF02-44B2-8EED-832078B5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960A2-9AC2-4A86-AD7D-9444490644AB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BE376498-681C-445B-A8C4-2876031B3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31EC25C9-3D51-4360-8FD6-4BC482ED7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1D10C-C93E-4E32-A82E-92570139AD96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203372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Opsom_Ro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98BA6D9-9F3A-4A10-84BE-39E0C23298CA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395F9EB3-A9B6-446B-9942-27156E2519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17FC6488-7A91-4767-9F8A-851AF90283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974C22FD-1902-4BFA-BA06-5E65CD5200B6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FC7095A8-7212-42E5-8805-532E3FED1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4FF51-E5D9-47DA-89F1-1B7D7732C878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90F9DE28-432D-4F52-B9C3-B875C3FE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65CDCB38-7173-421B-8628-F0B42CFE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67209-D052-46EB-A54B-3C50B2F0D031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614435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verseel_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68C405CE-B5B9-4384-B6BA-9779B89AED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1DCCFDA1-B374-4B36-A42A-1766975C511E}"/>
              </a:ext>
            </a:extLst>
          </p:cNvPr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6" name="Afbeelding 8">
            <a:extLst>
              <a:ext uri="{FF2B5EF4-FFF2-40B4-BE49-F238E27FC236}">
                <a16:creationId xmlns:a16="http://schemas.microsoft.com/office/drawing/2014/main" id="{42FFE3E0-EA04-4CDB-9C64-A6BA243EF8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39331"/>
            <a:ext cx="10515600" cy="11512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725556"/>
            <a:ext cx="10515600" cy="363079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189B63A8-AF80-4E6B-87DC-C3B606E0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FA825-AACE-4062-8E75-88D994170A6A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FEF2BB26-5BC9-42E5-9C3B-0631A5E31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E2FD3D54-6891-45D8-9CA5-ED1CDBD2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9C92-7D02-4028-A074-C8BF517CE2EF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599599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Breed_Opsom_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D8AB4D6-F056-43C4-B491-6110B494E895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32477080-537C-4735-A494-A62A09698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3E78443F-0CF3-4ECB-B447-8D7532BA2AEA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8" name="Afbeelding 9">
            <a:extLst>
              <a:ext uri="{FF2B5EF4-FFF2-40B4-BE49-F238E27FC236}">
                <a16:creationId xmlns:a16="http://schemas.microsoft.com/office/drawing/2014/main" id="{DA4D3C6F-92D2-48ED-B9A5-FEDD2D623C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10230906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48A99867-3668-4981-ACF3-407B79E3C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57F37-7E17-403C-BEEA-9550AA4024C0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DFFFF094-9483-4A3D-9D89-3C40E31D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D53B836D-E9E0-4227-8D46-AB97BC77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2CDC5-5DC5-4D4F-8AD8-E684AA80FE36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696028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Ro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B853475C-E02B-4FF1-8355-6AE204D5A50B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>
            <a:extLst>
              <a:ext uri="{FF2B5EF4-FFF2-40B4-BE49-F238E27FC236}">
                <a16:creationId xmlns:a16="http://schemas.microsoft.com/office/drawing/2014/main" id="{D34F5563-C1C7-4BCD-ACEB-1B78C7C88D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>
            <a:extLst>
              <a:ext uri="{FF2B5EF4-FFF2-40B4-BE49-F238E27FC236}">
                <a16:creationId xmlns:a16="http://schemas.microsoft.com/office/drawing/2014/main" id="{14D7D101-9663-4574-8BE9-5F2924D94A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3175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12E2882A-0747-4629-A4C8-442E269BBE40}"/>
              </a:ext>
            </a:extLst>
          </p:cNvPr>
          <p:cNvSpPr/>
          <p:nvPr userDrawn="1"/>
        </p:nvSpPr>
        <p:spPr>
          <a:xfrm>
            <a:off x="5773738" y="6554788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937" y="1926000"/>
            <a:ext cx="3146125" cy="1176932"/>
          </a:xfrm>
        </p:spPr>
        <p:txBody>
          <a:bodyPr>
            <a:normAutofit/>
          </a:bodyPr>
          <a:lstStyle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23BD511-12AA-4B73-99FF-8401C9329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0123-E7A8-4E17-A659-88B562AB5484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53F408E-F7F6-4615-BE9F-98C8E14AF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B20AB93-34D1-4E00-89EF-D9FB223E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7F5D7-5C7B-464A-8727-A17D6559588B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043361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Rood_Wi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787C37D-1ACF-4506-A9A6-6F9DD0D7B080}"/>
              </a:ext>
            </a:extLst>
          </p:cNvPr>
          <p:cNvSpPr/>
          <p:nvPr userDrawn="1"/>
        </p:nvSpPr>
        <p:spPr>
          <a:xfrm>
            <a:off x="0" y="0"/>
            <a:ext cx="6094413" cy="68564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>
            <a:extLst>
              <a:ext uri="{FF2B5EF4-FFF2-40B4-BE49-F238E27FC236}">
                <a16:creationId xmlns:a16="http://schemas.microsoft.com/office/drawing/2014/main" id="{7F605569-07BB-48B7-9BAB-22A4F9FD2B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12188826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F63FF884-9F31-4C06-81EA-EC9B5682085F}"/>
              </a:ext>
            </a:extLst>
          </p:cNvPr>
          <p:cNvSpPr/>
          <p:nvPr userDrawn="1"/>
        </p:nvSpPr>
        <p:spPr>
          <a:xfrm>
            <a:off x="5773738" y="6545263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EFDA0E0B-214B-4DC0-8381-8C05DF6996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0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6400" y="5544000"/>
            <a:ext cx="5295194" cy="827109"/>
          </a:xfrm>
        </p:spPr>
        <p:txBody>
          <a:bodyPr>
            <a:noAutofit/>
          </a:bodyPr>
          <a:lstStyle>
            <a:lvl1pPr>
              <a:defRPr sz="4800" b="1" i="0"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A91A826-360B-4641-84C6-5CEFC8E4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986-E7FC-4E16-8E1A-9458F4E53C15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7E97441-CD84-4EE2-9E02-32A2F883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7FA97C5-E122-46C9-A8E1-4F78E65EF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01CA-0A5F-425F-8640-2EDC233FDE64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20897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Zonder boo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BDE5C363-9B85-4BAC-BDFB-57E2DBE7C7C3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>
            <a:extLst>
              <a:ext uri="{FF2B5EF4-FFF2-40B4-BE49-F238E27FC236}">
                <a16:creationId xmlns:a16="http://schemas.microsoft.com/office/drawing/2014/main" id="{EBAE86B1-45FF-4198-9C81-8EEBD09691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72368203-4FED-4850-B29B-97956E28DD9B}"/>
              </a:ext>
            </a:extLst>
          </p:cNvPr>
          <p:cNvSpPr/>
          <p:nvPr userDrawn="1"/>
        </p:nvSpPr>
        <p:spPr>
          <a:xfrm>
            <a:off x="5773738" y="6554788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937" y="1926000"/>
            <a:ext cx="3146125" cy="1176932"/>
          </a:xfrm>
        </p:spPr>
        <p:txBody>
          <a:bodyPr>
            <a:normAutofit/>
          </a:bodyPr>
          <a:lstStyle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6" name="Tijdelijke aanduiding voor datum 6">
            <a:extLst>
              <a:ext uri="{FF2B5EF4-FFF2-40B4-BE49-F238E27FC236}">
                <a16:creationId xmlns:a16="http://schemas.microsoft.com/office/drawing/2014/main" id="{7490239A-AE5C-4315-B811-0B696594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2FB3-DA4E-48C2-909A-D0F14DBD3A82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7" name="Tijdelijke aanduiding voor voettekst 7">
            <a:extLst>
              <a:ext uri="{FF2B5EF4-FFF2-40B4-BE49-F238E27FC236}">
                <a16:creationId xmlns:a16="http://schemas.microsoft.com/office/drawing/2014/main" id="{AA95437A-1B38-44DE-9D5F-35C8F828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8">
            <a:extLst>
              <a:ext uri="{FF2B5EF4-FFF2-40B4-BE49-F238E27FC236}">
                <a16:creationId xmlns:a16="http://schemas.microsoft.com/office/drawing/2014/main" id="{AE960996-6804-4D52-A557-5E689032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BA389-6DFF-4F60-B3C5-26DCE1753987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96614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Rood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21EAC1B-A6C9-4E08-807B-DACCBDDE3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88305F5D-F595-4731-887E-7CCED7753D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8666DAF3-9A27-4C97-B377-56EDE852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6644C-D978-4E0E-8077-FA3EF8B965D6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734C9A66-D220-4938-9923-19671372E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5A5317F-B416-41F1-91A0-7CD2C09E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5E4F-DE59-4468-BE49-78F840054AB6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009341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Rood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A3283C3B-6693-478F-9E00-DB0326D87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0413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B400B423-31E4-4547-8517-4C5FCF11BC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73DA10C2-9060-478C-925C-220C260A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BBBDE-43BF-4DED-89DA-BD9CE50B318F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CA75B7A0-78AE-46DB-A886-11C3A4F4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4F995D5-69C2-4DFB-B0ED-9C4B56A94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30AA6-E472-4DDD-82F9-1CADB0D1B291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973920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lauw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999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6C31-A058-4633-BB99-996B483C9E1D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26/04/2022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F3EB2-CE3F-4FE4-8B93-7A7087924D3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22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lauw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999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36088-765A-45CA-87F9-A17E935523D3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26/04/2022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3E20A-3F7A-4A77-9A4B-068F5A70F667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1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 Blauw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-779463"/>
            <a:ext cx="903287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999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28F44-A1EC-4358-B094-72FAE36766E8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26/04/2022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4A58A-AAD2-44F3-909C-D5D5EF6BF66B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07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_Links_Blauw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0" indent="0">
              <a:buNone/>
              <a:defRPr sz="1500"/>
            </a:lvl2pPr>
            <a:lvl3pPr marL="0" indent="0">
              <a:buNone/>
              <a:defRPr sz="150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D3696-87E7-4365-9A5A-F71AEB8A5C3C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26/04/2022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7218-27BC-4423-A7C8-5F7B46FB115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77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s_Links_Blauw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D94EE-ACDD-47A1-AB05-CB4DBE240A72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26/04/2022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5B1E-0E37-436C-A0EE-2EABB0AF47F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72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Opsom_Blauw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5377B-DFE6-4410-946B-DA0F0C3CC0A1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26/04/2022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F5570-4217-4B16-B1D4-72A741BD4F32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692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eel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38200" y="1354092"/>
            <a:ext cx="10515600" cy="707184"/>
          </a:xfrm>
        </p:spPr>
        <p:txBody>
          <a:bodyPr/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62016"/>
            <a:ext cx="10515600" cy="4062601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CC551-FCE6-4A98-A74D-E0183827962A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26/04/2022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DC7BB-4574-4CA7-88F0-ABD715CF922F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12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Breed_Opsom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10230906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1334A-E5A9-4271-B9D3-032CBAE09AFE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26/04/2022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1BCE-E832-4D51-A45A-61477B6AB6A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>
            <a:extLst>
              <a:ext uri="{FF2B5EF4-FFF2-40B4-BE49-F238E27FC236}">
                <a16:creationId xmlns:a16="http://schemas.microsoft.com/office/drawing/2014/main" id="{F05308E2-0E59-4765-8E8C-C8F87677D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769F83D7-8F11-4343-948E-DCC02EA54FBC}"/>
              </a:ext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4" name="Tijdelijke aanduiding voor datum 1">
            <a:extLst>
              <a:ext uri="{FF2B5EF4-FFF2-40B4-BE49-F238E27FC236}">
                <a16:creationId xmlns:a16="http://schemas.microsoft.com/office/drawing/2014/main" id="{A7A8DD8A-C623-40C3-BA47-CA3ACFE30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5F626-245D-4206-AA02-3493E6DE10F8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5" name="Tijdelijke aanduiding voor voettekst 2">
            <a:extLst>
              <a:ext uri="{FF2B5EF4-FFF2-40B4-BE49-F238E27FC236}">
                <a16:creationId xmlns:a16="http://schemas.microsoft.com/office/drawing/2014/main" id="{66926891-764E-4BE5-A33D-AD8F7A1E0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217A4B13-4217-47E2-8BBB-BC72FD0C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140A4-35E1-4D88-ACC7-EA232A6F5F24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1087562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Blauw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1" y="-3175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937" y="1926000"/>
            <a:ext cx="3146125" cy="1176932"/>
          </a:xfrm>
        </p:spPr>
        <p:txBody>
          <a:bodyPr>
            <a:normAutofit/>
          </a:bodyPr>
          <a:lstStyle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93AB3-7959-492C-9D4F-CE124815B019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26/04/2022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86BA-2804-44A4-973E-39A01D70792D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28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Blauw_Wit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0"/>
            <a:ext cx="6094413" cy="6856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2001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6400" y="5544000"/>
            <a:ext cx="5295194" cy="827109"/>
          </a:xfrm>
        </p:spPr>
        <p:txBody>
          <a:bodyPr>
            <a:noAutofit/>
          </a:bodyPr>
          <a:lstStyle>
            <a:lvl1pPr>
              <a:defRPr sz="4800" b="1" i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0B323-8888-48B9-B93B-794E2DD50793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26/04/2022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6F25A-77DD-4CED-B0E1-01AB1760089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5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Blauw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CB028-9138-46CA-8FF1-BF960778E879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26/04/2022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2B0AC-5B53-433E-97E1-8D9B15A9B0F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167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Blauw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B7B9B-4AAD-4A91-A9FD-59A3F8DF510A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26/04/2022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9042E-7B87-498F-989F-A048D0F7630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2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verseel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D22DCCFD-A87C-41FB-809C-ABC571B418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909C0BD6-0458-4B97-99B6-854B2D2209BA}"/>
              </a:ext>
            </a:extLst>
          </p:cNvPr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39331"/>
            <a:ext cx="10515600" cy="11512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725556"/>
            <a:ext cx="10515600" cy="363079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41CA3525-8E42-4A22-900E-507DE854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662C1-27FC-441B-BE41-3EABDF3F47A1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665A27D4-8366-44C5-B022-3B75587C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D2264456-00AD-4368-9590-F3AE334E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CE1C0-D91C-4D77-A500-0FF3E9BC0179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17547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Breed_Opsom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87CB36B-7407-4998-B192-9722C196147C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DE231C9A-997F-4455-A31D-5F7BD9318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C34D104-397F-4E21-BD8F-FD40CAEBB387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10230906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8" name="Tijdelijke aanduiding voor datum 6">
            <a:extLst>
              <a:ext uri="{FF2B5EF4-FFF2-40B4-BE49-F238E27FC236}">
                <a16:creationId xmlns:a16="http://schemas.microsoft.com/office/drawing/2014/main" id="{117760BC-C398-403E-BCAE-DDC46A19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78A5C-7EC0-407A-A7C2-A2751BDB1F73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9" name="Tijdelijke aanduiding voor voettekst 7">
            <a:extLst>
              <a:ext uri="{FF2B5EF4-FFF2-40B4-BE49-F238E27FC236}">
                <a16:creationId xmlns:a16="http://schemas.microsoft.com/office/drawing/2014/main" id="{96190E17-C76C-4092-972D-EB02741E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Tijdelijke aanduiding voor dianummer 8">
            <a:extLst>
              <a:ext uri="{FF2B5EF4-FFF2-40B4-BE49-F238E27FC236}">
                <a16:creationId xmlns:a16="http://schemas.microsoft.com/office/drawing/2014/main" id="{06B3DCCB-02E8-46F9-ABF4-AFF894BD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53C90-0667-40C4-9A8F-1ADA07177EDC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64116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AADD324-92A4-4F6C-AD99-7E085856A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E33F8A-E01B-475C-82A0-BBDE2CD7C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B8C14-744C-4DF0-AA09-7560A5B41BC5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FDBC49-8D3F-42F9-9491-A8839780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450B68-B8F6-44DF-B587-72AE3420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7EBF8-66FE-4909-8C6B-50CA6A84D7C7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40917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C5AD690B-4365-4C67-A5E3-562387135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F9CB8B-3993-48F6-A0E9-3824FFE9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315CF-F74C-4FB2-8D86-651D9A415679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C17D2E-762F-4049-A0C8-BB13C1C5C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A74390-632F-4807-8E19-1C1844B9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8E79-82FC-4404-8214-47BB89A73E58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08014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Alle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9D0CE068-AA21-48D0-B91C-56EA6CBEB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F93506-FBCA-4009-9510-0D442AF4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2B6A-CD43-4F1C-9150-E6109F0E37D4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A2B4D4-BF94-44D2-8615-4E385643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80531F-CD05-42F4-B4FE-F88B97F0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74C65-6E5C-43E0-9996-02E26A04633A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44653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BCD21BDC-0614-4C7C-971F-8E92B61E77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A986407F-17B0-465C-94CE-CE46A2CC13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EB6713-3973-42C8-90C8-DFABB7A215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4F10CD-52B3-42E8-8B83-4B45BE7338A5}" type="datetimeFigureOut">
              <a:rPr lang="nl-NL"/>
              <a:pPr>
                <a:defRPr/>
              </a:pPr>
              <a:t>26-4-2022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9C8E6D-F194-45F0-A38D-BFA59BE4A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6C66B5-6191-4B05-B315-69A8877EA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333F30-7E7E-4162-83E5-7DAFE844EC4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>
            <a:extLst>
              <a:ext uri="{FF2B5EF4-FFF2-40B4-BE49-F238E27FC236}">
                <a16:creationId xmlns:a16="http://schemas.microsoft.com/office/drawing/2014/main" id="{3A4ACCAD-D287-43E5-BF58-7056E51EA7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titelstijl van het model te bewerken</a:t>
            </a:r>
            <a:endParaRPr lang="en-GB" altLang="nl-NL"/>
          </a:p>
        </p:txBody>
      </p:sp>
      <p:sp>
        <p:nvSpPr>
          <p:cNvPr id="2051" name="Tijdelijke aanduiding voor tekst 2">
            <a:extLst>
              <a:ext uri="{FF2B5EF4-FFF2-40B4-BE49-F238E27FC236}">
                <a16:creationId xmlns:a16="http://schemas.microsoft.com/office/drawing/2014/main" id="{8FCFA91F-47C7-4994-8608-70095FE03D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GB" alt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437D83-029C-4945-B3CF-217CC1383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1BACDA-A676-4455-B473-0F6D03885DCF}" type="datetimeFigureOut">
              <a:rPr lang="en-GB"/>
              <a:pPr>
                <a:defRPr/>
              </a:pPr>
              <a:t>26/04/2022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65356F-6A2A-4429-ACF5-9E488E064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F414EA-4CA6-4928-BE1D-F7601C16E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RijksoverheidSerif" pitchFamily="2" charset="0"/>
              </a:defRPr>
            </a:lvl1pPr>
          </a:lstStyle>
          <a:p>
            <a:pPr>
              <a:defRPr/>
            </a:pPr>
            <a:fld id="{A31FAABD-9619-4300-9981-2F7D9716A541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titel 1">
            <a:extLst>
              <a:ext uri="{FF2B5EF4-FFF2-40B4-BE49-F238E27FC236}">
                <a16:creationId xmlns:a16="http://schemas.microsoft.com/office/drawing/2014/main" id="{239BAF9E-8A41-4C77-981F-6FD476D3FB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</a:p>
        </p:txBody>
      </p:sp>
      <p:sp>
        <p:nvSpPr>
          <p:cNvPr id="3075" name="Tijdelijke aanduiding voor tekst 2">
            <a:extLst>
              <a:ext uri="{FF2B5EF4-FFF2-40B4-BE49-F238E27FC236}">
                <a16:creationId xmlns:a16="http://schemas.microsoft.com/office/drawing/2014/main" id="{658101B6-2C60-4170-95AB-E61830877B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6EF7B1-9F75-42CE-9FFA-4F828C737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518FA0-3444-42AB-BE98-08CEBE500179}" type="datetimeFigureOut">
              <a:rPr lang="nl-NL"/>
              <a:pPr>
                <a:defRPr/>
              </a:pPr>
              <a:t>26-4-2022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20F034-A324-4E12-9642-243D71A63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2C9261-4C45-49DB-B6D9-89F6BA282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RijksoverheidSerif" pitchFamily="2" charset="0"/>
              </a:defRPr>
            </a:lvl1pPr>
          </a:lstStyle>
          <a:p>
            <a:pPr>
              <a:defRPr/>
            </a:pPr>
            <a:fld id="{79390BD3-2DDF-4DDE-80C0-1DDD1F7A685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titelstijl van het model te bewerken</a:t>
            </a:r>
            <a:endParaRPr lang="en-GB" altLang="nl-NL"/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GB" alt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85090-714F-456E-A528-E6A441CAF836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26/04/2022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3871CD-057A-4FDC-8792-1315163B07D7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5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ens.ouwerkerk@nationaalarchief.nl" TargetMode="External"/><Relationship Id="rId2" Type="http://schemas.openxmlformats.org/officeDocument/2006/relationships/hyperlink" Target="mailto:jasper.slob@nationaalarchief.nl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9669" y="2410692"/>
            <a:ext cx="10598331" cy="3619308"/>
          </a:xfrm>
        </p:spPr>
        <p:txBody>
          <a:bodyPr/>
          <a:lstStyle/>
          <a:p>
            <a:r>
              <a:rPr lang="nl-NL" sz="4000" dirty="0">
                <a:latin typeface="Calibri" panose="020F0502020204030204" pitchFamily="34" charset="0"/>
                <a:cs typeface="Calibri" panose="020F0502020204030204" pitchFamily="34" charset="0"/>
              </a:rPr>
              <a:t>  DUTO-feedbacksessie</a:t>
            </a:r>
            <a:endParaRPr lang="nl-N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147669" y="6019685"/>
            <a:ext cx="8740800" cy="370800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 26 april 2022</a:t>
            </a:r>
          </a:p>
        </p:txBody>
      </p:sp>
    </p:spTree>
    <p:extLst>
      <p:ext uri="{BB962C8B-B14F-4D97-AF65-F5344CB8AC3E}">
        <p14:creationId xmlns:p14="http://schemas.microsoft.com/office/powerpoint/2010/main" val="91141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850A4921-D9A9-4E76-A82B-3AAF3BAEEB1E}"/>
              </a:ext>
            </a:extLst>
          </p:cNvPr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084928A5-1A77-4EF1-91E8-7156510ABBBB}"/>
              </a:ext>
            </a:extLst>
          </p:cNvPr>
          <p:cNvSpPr/>
          <p:nvPr/>
        </p:nvSpPr>
        <p:spPr>
          <a:xfrm>
            <a:off x="858129" y="239144"/>
            <a:ext cx="10480432" cy="6358602"/>
          </a:xfrm>
          <a:prstGeom prst="triangle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Stroomdiagram: Verbindingslijn 8">
            <a:extLst>
              <a:ext uri="{FF2B5EF4-FFF2-40B4-BE49-F238E27FC236}">
                <a16:creationId xmlns:a16="http://schemas.microsoft.com/office/drawing/2014/main" id="{D1641F33-E863-4F8C-A530-B67636354097}"/>
              </a:ext>
            </a:extLst>
          </p:cNvPr>
          <p:cNvSpPr/>
          <p:nvPr/>
        </p:nvSpPr>
        <p:spPr>
          <a:xfrm>
            <a:off x="4051495" y="2039811"/>
            <a:ext cx="4089010" cy="4164037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Stroomdiagram: Verbindingslijn 7">
            <a:extLst>
              <a:ext uri="{FF2B5EF4-FFF2-40B4-BE49-F238E27FC236}">
                <a16:creationId xmlns:a16="http://schemas.microsoft.com/office/drawing/2014/main" id="{1D11DD5D-3A43-43E1-A272-7AC76868852F}"/>
              </a:ext>
            </a:extLst>
          </p:cNvPr>
          <p:cNvSpPr/>
          <p:nvPr/>
        </p:nvSpPr>
        <p:spPr>
          <a:xfrm>
            <a:off x="4495798" y="2522510"/>
            <a:ext cx="3200399" cy="3170506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Stroomdiagram: Verbindingslijn 6">
            <a:extLst>
              <a:ext uri="{FF2B5EF4-FFF2-40B4-BE49-F238E27FC236}">
                <a16:creationId xmlns:a16="http://schemas.microsoft.com/office/drawing/2014/main" id="{C10D5229-72BC-4A04-AAF2-E2034B0A79F9}"/>
              </a:ext>
            </a:extLst>
          </p:cNvPr>
          <p:cNvSpPr/>
          <p:nvPr/>
        </p:nvSpPr>
        <p:spPr>
          <a:xfrm>
            <a:off x="4893212" y="2968280"/>
            <a:ext cx="2405575" cy="2312377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Stroomdiagram: Verbindingslijn 5">
            <a:extLst>
              <a:ext uri="{FF2B5EF4-FFF2-40B4-BE49-F238E27FC236}">
                <a16:creationId xmlns:a16="http://schemas.microsoft.com/office/drawing/2014/main" id="{5A2D5641-E292-4A92-B6BE-68AAFED6BE55}"/>
              </a:ext>
            </a:extLst>
          </p:cNvPr>
          <p:cNvSpPr/>
          <p:nvPr/>
        </p:nvSpPr>
        <p:spPr>
          <a:xfrm>
            <a:off x="5404338" y="3414929"/>
            <a:ext cx="1383324" cy="1410286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Stroomdiagram: Verbindingslijn 4">
            <a:extLst>
              <a:ext uri="{FF2B5EF4-FFF2-40B4-BE49-F238E27FC236}">
                <a16:creationId xmlns:a16="http://schemas.microsoft.com/office/drawing/2014/main" id="{85E9AAAF-F020-4377-A5E8-1F683AD36D33}"/>
              </a:ext>
            </a:extLst>
          </p:cNvPr>
          <p:cNvSpPr/>
          <p:nvPr/>
        </p:nvSpPr>
        <p:spPr>
          <a:xfrm>
            <a:off x="5758375" y="3763105"/>
            <a:ext cx="675249" cy="689316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D361F4D-6575-4A7B-824E-8FCAD3C99788}"/>
              </a:ext>
            </a:extLst>
          </p:cNvPr>
          <p:cNvSpPr txBox="1"/>
          <p:nvPr/>
        </p:nvSpPr>
        <p:spPr>
          <a:xfrm>
            <a:off x="5404336" y="1026941"/>
            <a:ext cx="1383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Publieke waarde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6DB979B-6CFD-4D12-8BB9-2AF2AAA992F3}"/>
              </a:ext>
            </a:extLst>
          </p:cNvPr>
          <p:cNvSpPr txBox="1"/>
          <p:nvPr/>
        </p:nvSpPr>
        <p:spPr>
          <a:xfrm>
            <a:off x="1814734" y="5693016"/>
            <a:ext cx="138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Legitimiteit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D08F15A-B5E0-4F96-91C4-A1B6ABFA1E49}"/>
              </a:ext>
            </a:extLst>
          </p:cNvPr>
          <p:cNvSpPr txBox="1"/>
          <p:nvPr/>
        </p:nvSpPr>
        <p:spPr>
          <a:xfrm>
            <a:off x="8993942" y="5693016"/>
            <a:ext cx="138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Organisatie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93C4DE5-1DAB-44B6-9A0F-07672EAD8B3C}"/>
              </a:ext>
            </a:extLst>
          </p:cNvPr>
          <p:cNvSpPr txBox="1"/>
          <p:nvPr/>
        </p:nvSpPr>
        <p:spPr>
          <a:xfrm>
            <a:off x="5660485" y="3907708"/>
            <a:ext cx="883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solidFill>
                  <a:schemeClr val="bg1"/>
                </a:solidFill>
              </a:rPr>
              <a:t>DUTO-Kenmerken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1A2F7DD-DB18-4890-ADC5-7486B67032C5}"/>
              </a:ext>
            </a:extLst>
          </p:cNvPr>
          <p:cNvSpPr txBox="1"/>
          <p:nvPr/>
        </p:nvSpPr>
        <p:spPr>
          <a:xfrm>
            <a:off x="5482880" y="3558648"/>
            <a:ext cx="1267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solidFill>
                  <a:schemeClr val="bg1"/>
                </a:solidFill>
              </a:rPr>
              <a:t>Randvoorwaarden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1010E73-9A05-4C6A-8013-B81A86CEB547}"/>
              </a:ext>
            </a:extLst>
          </p:cNvPr>
          <p:cNvSpPr txBox="1"/>
          <p:nvPr/>
        </p:nvSpPr>
        <p:spPr>
          <a:xfrm>
            <a:off x="5422507" y="3136107"/>
            <a:ext cx="1383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/>
              <a:t>DUTO-functionaliteiten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40A5926-9562-4869-BA86-76B9E7B40D1B}"/>
              </a:ext>
            </a:extLst>
          </p:cNvPr>
          <p:cNvSpPr txBox="1"/>
          <p:nvPr/>
        </p:nvSpPr>
        <p:spPr>
          <a:xfrm>
            <a:off x="5363893" y="2602357"/>
            <a:ext cx="1500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/>
              <a:t>Implementatiepatronen en modeleisen</a:t>
            </a:r>
          </a:p>
        </p:txBody>
      </p:sp>
      <p:sp>
        <p:nvSpPr>
          <p:cNvPr id="20" name="Rechthoekige toelichting 4">
            <a:extLst>
              <a:ext uri="{FF2B5EF4-FFF2-40B4-BE49-F238E27FC236}">
                <a16:creationId xmlns:a16="http://schemas.microsoft.com/office/drawing/2014/main" id="{F53D50E1-426B-4AAB-BFE8-7774AB50572E}"/>
              </a:ext>
            </a:extLst>
          </p:cNvPr>
          <p:cNvSpPr/>
          <p:nvPr/>
        </p:nvSpPr>
        <p:spPr>
          <a:xfrm>
            <a:off x="8064885" y="2942660"/>
            <a:ext cx="3156440" cy="739098"/>
          </a:xfrm>
          <a:prstGeom prst="wedgeRectCallout">
            <a:avLst>
              <a:gd name="adj1" fmla="val -103577"/>
              <a:gd name="adj2" fmla="val 78989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/>
            <a:r>
              <a:rPr lang="nl-NL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Vindbaar, beschikbaar, leesbaar, </a:t>
            </a:r>
            <a:r>
              <a:rPr lang="nl-NL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interpreteerbaar</a:t>
            </a:r>
            <a:r>
              <a:rPr lang="nl-NL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betrouwbaar en toekomstbestendig</a:t>
            </a:r>
          </a:p>
        </p:txBody>
      </p:sp>
      <p:sp>
        <p:nvSpPr>
          <p:cNvPr id="21" name="Rechthoekige toelichting 4">
            <a:extLst>
              <a:ext uri="{FF2B5EF4-FFF2-40B4-BE49-F238E27FC236}">
                <a16:creationId xmlns:a16="http://schemas.microsoft.com/office/drawing/2014/main" id="{BBEDE867-9513-4F6D-A119-DC14AC8590B2}"/>
              </a:ext>
            </a:extLst>
          </p:cNvPr>
          <p:cNvSpPr/>
          <p:nvPr/>
        </p:nvSpPr>
        <p:spPr>
          <a:xfrm>
            <a:off x="8064885" y="3849584"/>
            <a:ext cx="3156440" cy="369332"/>
          </a:xfrm>
          <a:prstGeom prst="wedgeRectCallout">
            <a:avLst>
              <a:gd name="adj1" fmla="val -97337"/>
              <a:gd name="adj2" fmla="val 1808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/>
            <a:r>
              <a:rPr lang="nl-NL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Bijvoorbeeld: er is een selectielijst.</a:t>
            </a:r>
          </a:p>
        </p:txBody>
      </p:sp>
      <p:sp>
        <p:nvSpPr>
          <p:cNvPr id="22" name="Rechthoekige toelichting 4">
            <a:extLst>
              <a:ext uri="{FF2B5EF4-FFF2-40B4-BE49-F238E27FC236}">
                <a16:creationId xmlns:a16="http://schemas.microsoft.com/office/drawing/2014/main" id="{7ED921D0-DA84-4208-AA2F-D3E3776AAAB9}"/>
              </a:ext>
            </a:extLst>
          </p:cNvPr>
          <p:cNvSpPr/>
          <p:nvPr/>
        </p:nvSpPr>
        <p:spPr>
          <a:xfrm>
            <a:off x="8064886" y="4386741"/>
            <a:ext cx="3156440" cy="593221"/>
          </a:xfrm>
          <a:prstGeom prst="wedgeRectCallout">
            <a:avLst>
              <a:gd name="adj1" fmla="val -83521"/>
              <a:gd name="adj2" fmla="val -24604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/>
            <a:r>
              <a:rPr lang="nl-NL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Bijvoorbeeld: opslaan, zoeken, vernietigen.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C4354B2-419E-406E-BE5B-7AE4F381A080}"/>
              </a:ext>
            </a:extLst>
          </p:cNvPr>
          <p:cNvSpPr txBox="1"/>
          <p:nvPr/>
        </p:nvSpPr>
        <p:spPr>
          <a:xfrm>
            <a:off x="5363893" y="2150828"/>
            <a:ext cx="1500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/>
              <a:t>Systeemspecifieke</a:t>
            </a:r>
            <a:r>
              <a:rPr lang="nl-NL" sz="1000" dirty="0"/>
              <a:t> vertaling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383F4E23-78DB-4BBD-B153-F677CA05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75" y="468687"/>
            <a:ext cx="10515600" cy="1151288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Praatplaat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DUTO-raamwerk</a:t>
            </a:r>
          </a:p>
        </p:txBody>
      </p:sp>
      <p:sp>
        <p:nvSpPr>
          <p:cNvPr id="25" name="Rechthoekige toelichting 4">
            <a:extLst>
              <a:ext uri="{FF2B5EF4-FFF2-40B4-BE49-F238E27FC236}">
                <a16:creationId xmlns:a16="http://schemas.microsoft.com/office/drawing/2014/main" id="{6E1A7EEB-4FC0-4983-B72A-F98AF310D655}"/>
              </a:ext>
            </a:extLst>
          </p:cNvPr>
          <p:cNvSpPr/>
          <p:nvPr/>
        </p:nvSpPr>
        <p:spPr>
          <a:xfrm>
            <a:off x="8073679" y="5147787"/>
            <a:ext cx="3156440" cy="495324"/>
          </a:xfrm>
          <a:prstGeom prst="wedgeRectCallout">
            <a:avLst>
              <a:gd name="adj1" fmla="val -66585"/>
              <a:gd name="adj2" fmla="val -3646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/>
            <a:r>
              <a:rPr lang="nl-NL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 van archiveren </a:t>
            </a:r>
            <a:r>
              <a:rPr lang="nl-NL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nl-NL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324452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6" grpId="0" animBg="1"/>
      <p:bldP spid="5" grpId="0" animBg="1"/>
      <p:bldP spid="14" grpId="0"/>
      <p:bldP spid="15" grpId="0"/>
      <p:bldP spid="16" grpId="0"/>
      <p:bldP spid="17" grpId="0"/>
      <p:bldP spid="20" grpId="0" animBg="1"/>
      <p:bldP spid="21" grpId="0" animBg="1"/>
      <p:bldP spid="22" grpId="0" animBg="1"/>
      <p:bldP spid="23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B4EBB-9F9E-4F6D-B51D-F7F9C261A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Discussie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E09763-AEFB-4A0D-A35B-D04F2007D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vind je van de opzet van het raamwerk?</a:t>
            </a:r>
          </a:p>
        </p:txBody>
      </p:sp>
    </p:spTree>
    <p:extLst>
      <p:ext uri="{BB962C8B-B14F-4D97-AF65-F5344CB8AC3E}">
        <p14:creationId xmlns:p14="http://schemas.microsoft.com/office/powerpoint/2010/main" val="197078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80DD8-82CA-4775-B8C6-C34F1FC4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Waarom duurzame toegankelijkheid?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12AEDF-03C4-4FEC-9097-B7FEBF7F9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2016"/>
            <a:ext cx="5257800" cy="4062601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Publieke waarde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Goede dienstverlening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Onderzoek kunnen uitvoeren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Behouden van erfgoed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Participatie in besluitvorming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Bevorderen interne markt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Organisatie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Intern over informatie beschikken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Efficiënte en effectieve taakuitvoering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Bijdrage aan klimaatdoelstellingen</a:t>
            </a:r>
          </a:p>
          <a:p>
            <a:pPr lvl="1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1C2AC49-D1B5-4D7A-8C89-EB8C8BD8E079}"/>
              </a:ext>
            </a:extLst>
          </p:cNvPr>
          <p:cNvSpPr/>
          <p:nvPr/>
        </p:nvSpPr>
        <p:spPr>
          <a:xfrm rot="534415">
            <a:off x="8379789" y="701461"/>
            <a:ext cx="2621370" cy="1535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Concept</a:t>
            </a:r>
            <a:endParaRPr lang="nl-NL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E4B341F-167C-4E3B-82AE-043E4FD8CF17}"/>
              </a:ext>
            </a:extLst>
          </p:cNvPr>
          <p:cNvSpPr txBox="1">
            <a:spLocks/>
          </p:cNvSpPr>
          <p:nvPr/>
        </p:nvSpPr>
        <p:spPr bwMode="auto">
          <a:xfrm>
            <a:off x="6096001" y="2162015"/>
            <a:ext cx="5257800" cy="40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Legitimiteit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Rechtszekerheid bieden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Kunnen reproduceren van besluiten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Verantwoording kunnen afleggen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Voldoen aan wet- en regelgeving</a:t>
            </a:r>
          </a:p>
          <a:p>
            <a:pPr lvl="1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00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4C608E5B-DD4B-4366-B88A-78EA166FC34B}"/>
              </a:ext>
            </a:extLst>
          </p:cNvPr>
          <p:cNvSpPr/>
          <p:nvPr/>
        </p:nvSpPr>
        <p:spPr>
          <a:xfrm>
            <a:off x="-2" y="14068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5E9E4C56-F647-42CF-AB60-93D462943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5201" y="2162175"/>
            <a:ext cx="6941598" cy="4062413"/>
          </a:xfrm>
        </p:spPr>
      </p:pic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D6CBAD33-EEF9-46D8-A74B-99A509189400}"/>
              </a:ext>
            </a:extLst>
          </p:cNvPr>
          <p:cNvSpPr/>
          <p:nvPr/>
        </p:nvSpPr>
        <p:spPr>
          <a:xfrm>
            <a:off x="618978" y="239144"/>
            <a:ext cx="10930597" cy="6302334"/>
          </a:xfrm>
          <a:prstGeom prst="triangle">
            <a:avLst>
              <a:gd name="adj" fmla="val 4922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72C5CEF-635E-42D9-BC77-5F06214BFB77}"/>
              </a:ext>
            </a:extLst>
          </p:cNvPr>
          <p:cNvSpPr txBox="1"/>
          <p:nvPr/>
        </p:nvSpPr>
        <p:spPr>
          <a:xfrm>
            <a:off x="5404336" y="1026941"/>
            <a:ext cx="1383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Publieke waarde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2242CF1-0C66-418D-9F97-99F95E5B301D}"/>
              </a:ext>
            </a:extLst>
          </p:cNvPr>
          <p:cNvSpPr txBox="1"/>
          <p:nvPr/>
        </p:nvSpPr>
        <p:spPr>
          <a:xfrm>
            <a:off x="1814734" y="5693016"/>
            <a:ext cx="138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Legitimiteit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8D0A056-A4BB-4494-9EE4-74DF2A4B5395}"/>
              </a:ext>
            </a:extLst>
          </p:cNvPr>
          <p:cNvSpPr txBox="1"/>
          <p:nvPr/>
        </p:nvSpPr>
        <p:spPr>
          <a:xfrm>
            <a:off x="8993942" y="5693016"/>
            <a:ext cx="138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Organisatie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E9DDCCD9-9DC6-4AFA-B49F-BE1C0CAD1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15" y="1026941"/>
            <a:ext cx="10434765" cy="56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8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B4EBB-9F9E-4F6D-B51D-F7F9C261A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Discussie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E09763-AEFB-4A0D-A35B-D04F2007D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het ‘waarom’ helder en compleet?</a:t>
            </a:r>
          </a:p>
          <a:p>
            <a:r>
              <a:rPr lang="nl-NL" dirty="0"/>
              <a:t>Wat vind je van de indeling?</a:t>
            </a:r>
          </a:p>
        </p:txBody>
      </p:sp>
    </p:spTree>
    <p:extLst>
      <p:ext uri="{BB962C8B-B14F-4D97-AF65-F5344CB8AC3E}">
        <p14:creationId xmlns:p14="http://schemas.microsoft.com/office/powerpoint/2010/main" val="3967415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3EEA72-BAB2-4A0F-871A-346089008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460" y="1926000"/>
            <a:ext cx="4745540" cy="1176932"/>
          </a:xfrm>
        </p:spPr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Vragen en discussie</a:t>
            </a:r>
          </a:p>
        </p:txBody>
      </p:sp>
    </p:spTree>
    <p:extLst>
      <p:ext uri="{BB962C8B-B14F-4D97-AF65-F5344CB8AC3E}">
        <p14:creationId xmlns:p14="http://schemas.microsoft.com/office/powerpoint/2010/main" val="162207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D81F1-E017-4D02-8D3D-B5C00C7E8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075" y="1940281"/>
            <a:ext cx="4793862" cy="436207"/>
          </a:xfrm>
        </p:spPr>
        <p:txBody>
          <a:bodyPr>
            <a:noAutofit/>
          </a:bodyPr>
          <a:lstStyle/>
          <a:p>
            <a:r>
              <a:rPr lang="nl-NL" sz="4400" b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nl-NL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9B79BDA-9954-4168-9562-7A53BDC4C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4075" y="2623548"/>
            <a:ext cx="8919580" cy="317058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Huishoudelijk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Opzet nieuwe DUTO-raamwerk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Eerste onderdeel: waarom is duurzame toegankelijkheid belangrijk?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Vragen en discussie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65F84-FD52-415C-ACE0-332975267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Huishoudelijk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5DB39D-8CF4-4D95-AEEF-6D61CC181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5556"/>
            <a:ext cx="5257800" cy="3630794"/>
          </a:xfrm>
        </p:spPr>
        <p:txBody>
          <a:bodyPr/>
          <a:lstStyle/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Vraag of opmerking?</a:t>
            </a:r>
          </a:p>
          <a:p>
            <a:pPr lvl="1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Enkele momenten voor discussie in programma</a:t>
            </a:r>
          </a:p>
          <a:p>
            <a:pPr lvl="1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Tussendoor mag ook: steek handje op of gebruik chat</a:t>
            </a:r>
          </a:p>
          <a:p>
            <a:pPr lvl="1"/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Na afloop nog reageren?</a:t>
            </a:r>
          </a:p>
          <a:p>
            <a:pPr lvl="1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Presentatie op KIA terug te vinden</a:t>
            </a:r>
          </a:p>
          <a:p>
            <a:pPr lvl="1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Schriftelijke feedback naar: 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jasper.slob@nationaalarchief.nl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rens.ouwerkerk@nationaalarchief.nl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Reageer uiterlijk 6 mei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286E5DF-F588-4448-BE1E-F070C7E08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184" y="2725556"/>
            <a:ext cx="5715798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8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1427D-14F6-4544-8A59-CBF838EBD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Wat is DUTO?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BE1BA0-7A5E-4E02-A1F2-2D6F49BA6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urzaam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oegankelijke </a:t>
            </a:r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verheidsinformatie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Bestaande norm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Beschrijft eisen aan informatiesystemen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Instrument voor ‘archiveren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design’</a:t>
            </a:r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B3845BF-7387-450D-B898-FCDB85F33E4B}"/>
              </a:ext>
            </a:extLst>
          </p:cNvPr>
          <p:cNvSpPr/>
          <p:nvPr/>
        </p:nvSpPr>
        <p:spPr>
          <a:xfrm>
            <a:off x="838200" y="4459458"/>
            <a:ext cx="10515600" cy="17651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Archiveren </a:t>
            </a:r>
            <a:r>
              <a:rPr lang="nl-NL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nl-NL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design: </a:t>
            </a:r>
          </a:p>
          <a:p>
            <a:pPr algn="ctr"/>
            <a:r>
              <a:rPr lang="nl-N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“Tijdens het ontwerpen, kopen, bouwen, inrichten en/of aanpassen van informatiesystemen, worden (naast andere aspecten) ook de passende maatregelen bepaald en geïmplementeerd waardoor de informatie in het systeem duurzaam toegankelijk wordt en blijft.”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3D17EE8-677E-4546-912A-508AF9003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8371">
            <a:off x="7367395" y="684511"/>
            <a:ext cx="4060434" cy="28636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563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65F84-FD52-415C-ACE0-332975267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Wat is eigenlijk duurzame toegankelijkheid?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5DB39D-8CF4-4D95-AEEF-6D61CC181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Informatie is duurzaam toegankelijk als die gedurende de vastgestelde bewaartermijn voldoet aan de DUTO-kenmerken: vindbaar, beschikbaar, leesbaar,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interpreteerbaar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, betrouwbaar en toekomstbestendig. Voor iedereen die daar recht op heeft en voor zo lang als noodzakelijk. 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Wettelijke term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Woo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en nieuwe Archiefwet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Bijvoorbeeld voor:</a:t>
            </a:r>
          </a:p>
          <a:p>
            <a:pPr lvl="1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Uitwisseling binnen ketenprocessen</a:t>
            </a:r>
          </a:p>
          <a:p>
            <a:pPr lvl="1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Faciliteren (historisch) onderzoek</a:t>
            </a:r>
          </a:p>
          <a:p>
            <a:pPr lvl="1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Verantwoorden t.a.v. overheidshandelen</a:t>
            </a:r>
          </a:p>
          <a:p>
            <a:pPr lvl="1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Gebruiken algoritmische toepassing</a:t>
            </a:r>
          </a:p>
          <a:p>
            <a:pPr lvl="1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Beantwoorden informatieverzoek</a:t>
            </a:r>
          </a:p>
          <a:p>
            <a:pPr lvl="1"/>
            <a:endParaRPr lang="nl-NL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5A0435-4C63-4FE8-8627-D3DA9C6FB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54462">
            <a:off x="8239070" y="4000896"/>
            <a:ext cx="2107041" cy="210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6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8E5F1-3321-49B1-B3BD-E0797FD36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Vraagstuk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1B7BA0-BC8C-4CA1-A483-97C2B3CB2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Hoe maken en houden we overheidsinformatie duurzaam toegankelijk?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87BA114-CADD-4214-8D3A-3DE04DD4A0BB}"/>
              </a:ext>
            </a:extLst>
          </p:cNvPr>
          <p:cNvSpPr/>
          <p:nvPr/>
        </p:nvSpPr>
        <p:spPr>
          <a:xfrm rot="21278545">
            <a:off x="853395" y="3705743"/>
            <a:ext cx="10132692" cy="13171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Veelgehoorde praktijkvraag: </a:t>
            </a:r>
          </a:p>
          <a:p>
            <a:pPr algn="ctr"/>
            <a:r>
              <a:rPr lang="nl-N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“Aan welke eisen moeten informatiesystemen van de overheid voldoen zodat de daarin beheerde informatie duurzaam toegankelijk is en blijft?”</a:t>
            </a:r>
          </a:p>
        </p:txBody>
      </p:sp>
    </p:spTree>
    <p:extLst>
      <p:ext uri="{BB962C8B-B14F-4D97-AF65-F5344CB8AC3E}">
        <p14:creationId xmlns:p14="http://schemas.microsoft.com/office/powerpoint/2010/main" val="259936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65F84-FD52-415C-ACE0-332975267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Waarom werken we aan een vernieuwd DUTO-raamwerk?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5DB39D-8CF4-4D95-AEEF-6D61CC181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Feedback vanuit doelgroep: praktische toepasbaarheid kan beter</a:t>
            </a:r>
          </a:p>
          <a:p>
            <a:pPr lvl="1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Eisen zijn te abstract en daardoor moeilijk toepasbaar</a:t>
            </a:r>
          </a:p>
          <a:p>
            <a:pPr lvl="1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Eisen zijn te specifiek en bieden onvoldoende ruimte voor alternatieve oplossingen</a:t>
            </a:r>
          </a:p>
          <a:p>
            <a:pPr lvl="1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Eisen zijn ‘appels en peren’, ze gaan deels over organisatie en deels over techniek</a:t>
            </a:r>
          </a:p>
          <a:p>
            <a:pPr lvl="1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Eisen zijn ouderwets ingestoken: focus te beperkt op menselijke actoren en op documenten</a:t>
            </a:r>
          </a:p>
          <a:p>
            <a:pPr lvl="1"/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Nieuwe inzichten en prioriteiten</a:t>
            </a:r>
          </a:p>
          <a:p>
            <a:pPr lvl="1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Verandering in wetgeving (Archiefwet,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Woo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, AVG), normen en standaarden (ISO 16175, MDTO)</a:t>
            </a:r>
          </a:p>
          <a:p>
            <a:pPr lvl="1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Actualiteiten zoals toeslagenaffaire</a:t>
            </a:r>
          </a:p>
          <a:p>
            <a:pPr lvl="1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‘Nieuw denken’ over archivering (minder focus op DMS en e-depot)</a:t>
            </a:r>
          </a:p>
        </p:txBody>
      </p:sp>
    </p:spTree>
    <p:extLst>
      <p:ext uri="{BB962C8B-B14F-4D97-AF65-F5344CB8AC3E}">
        <p14:creationId xmlns:p14="http://schemas.microsoft.com/office/powerpoint/2010/main" val="198439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94201-9982-4DA1-B3AB-094839A9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Welke ontwikkelingen spelen er (wettelijk)?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59F00E-B321-4D4B-9003-1BBD92B3D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Nieuwe wetgeving</a:t>
            </a:r>
          </a:p>
          <a:p>
            <a:pPr lvl="1"/>
            <a:r>
              <a:rPr lang="nl-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Woo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 – introduceert als eerste wet ‘duurzame toegankelijkheid’ als randvoorwaarde voor openbaarheid</a:t>
            </a:r>
          </a:p>
          <a:p>
            <a:pPr lvl="1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Archiefwet 2021 – vervangt ‘goede, geordende toegankelijke staat’ door ‘duurzame toegankelijkheid’</a:t>
            </a:r>
          </a:p>
          <a:p>
            <a:pPr lvl="2"/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Daarnaast: </a:t>
            </a:r>
            <a:r>
              <a:rPr lang="nl-N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 recent vernieuwd, eist dat dat informatie wordt ‘ontworpen, vervaardigd en beschikbaar gesteld op een  manier die openheid en hergebruik van die documenten toegankelijk en gemakkelijk maakt’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Van ‘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ggts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’ naar ‘duurzame toegankelijkheid’</a:t>
            </a:r>
          </a:p>
          <a:p>
            <a:pPr lvl="1"/>
            <a:r>
              <a:rPr lang="nl-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Gggts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: duidelijk uitgewerkt voor papier, minder duidelijk voor digitaal</a:t>
            </a:r>
          </a:p>
          <a:p>
            <a:pPr lvl="1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Duurzame toegankelijkheid: ‘passende maatregelen’</a:t>
            </a:r>
          </a:p>
          <a:p>
            <a:pPr lvl="2"/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Archiefregeling maakt onderscheid in ‘basiseisen’ (bewaartermijn korter dan 10 </a:t>
            </a:r>
            <a:r>
              <a:rPr lang="nl-N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jr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) en ‘pluseisen’ (bewaartermijn 10 jr. of langer)</a:t>
            </a:r>
          </a:p>
          <a:p>
            <a:pPr lvl="2"/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Toelichting op de Archiefwet introduceert ‘archiveren </a:t>
            </a:r>
            <a:r>
              <a:rPr lang="nl-N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 design’ als methodiek voor het bepalen en implementeren van ‘passende maatregelen’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74552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65F84-FD52-415C-ACE0-332975267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Uitgangspunten herijking DUTO-raamwerk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5DB39D-8CF4-4D95-AEEF-6D61CC181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Scope: inhoudelijk kader, niet het proces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Doelgroep: adviseurs (zoals een adviseur informatiebeheer of een informatiearchitect), projectleiders, managers, softwareleveranciers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Doelstelling: het vergroten van de duurzame toegankelijkheid van overheidsinformatie, door overheidsorganisaties een hulpmiddel te bieden waarmee in een vroeg stadium passende maatregelen kunnen worden bepaald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Integratie van DUTO binnen NORA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We werken iteratief</a:t>
            </a:r>
          </a:p>
        </p:txBody>
      </p:sp>
    </p:spTree>
    <p:extLst>
      <p:ext uri="{BB962C8B-B14F-4D97-AF65-F5344CB8AC3E}">
        <p14:creationId xmlns:p14="http://schemas.microsoft.com/office/powerpoint/2010/main" val="2632706696"/>
      </p:ext>
    </p:extLst>
  </p:cSld>
  <p:clrMapOvr>
    <a:masterClrMapping/>
  </p:clrMapOvr>
</p:sld>
</file>

<file path=ppt/theme/theme1.xml><?xml version="1.0" encoding="utf-8"?>
<a:theme xmlns:a="http://schemas.openxmlformats.org/drawingml/2006/main" name="NA_Presentatie_zakelijk_BST_V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_Presentatie_zakelijk_BST_V2.potx" id="{E99ED425-DB43-4AB5-96FD-37951DE93B38}" vid="{9C86A48B-B69D-4BEA-B5AF-1A02B6788DA8}"/>
    </a:ext>
  </a:extLst>
</a:theme>
</file>

<file path=ppt/theme/theme2.xml><?xml version="1.0" encoding="utf-8"?>
<a:theme xmlns:a="http://schemas.openxmlformats.org/drawingml/2006/main" name="Blauw">
  <a:themeElements>
    <a:clrScheme name="NA">
      <a:dk1>
        <a:srgbClr val="000000"/>
      </a:dk1>
      <a:lt1>
        <a:srgbClr val="FFFFFF"/>
      </a:lt1>
      <a:dk2>
        <a:srgbClr val="0E6A9C"/>
      </a:dk2>
      <a:lt2>
        <a:srgbClr val="E7E6E6"/>
      </a:lt2>
      <a:accent1>
        <a:srgbClr val="009DE3"/>
      </a:accent1>
      <a:accent2>
        <a:srgbClr val="0E6A9C"/>
      </a:accent2>
      <a:accent3>
        <a:srgbClr val="92CCE7"/>
      </a:accent3>
      <a:accent4>
        <a:srgbClr val="D52B1E"/>
      </a:accent4>
      <a:accent5>
        <a:srgbClr val="EE8D86"/>
      </a:accent5>
      <a:accent6>
        <a:srgbClr val="9A1F16"/>
      </a:accent6>
      <a:hlink>
        <a:srgbClr val="0563C1"/>
      </a:hlink>
      <a:folHlink>
        <a:srgbClr val="954F72"/>
      </a:folHlink>
    </a:clrScheme>
    <a:fontScheme name="NA_Zakelijk">
      <a:majorFont>
        <a:latin typeface="RijksoverheidSerif"/>
        <a:ea typeface=""/>
        <a:cs typeface=""/>
      </a:majorFont>
      <a:minorFont>
        <a:latin typeface="Rijksoverheid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_Presentatie_zakelijk_BST_V2.potx" id="{E99ED425-DB43-4AB5-96FD-37951DE93B38}" vid="{7B4256E5-23CF-45E4-AFA1-F0E5ECBCD454}"/>
    </a:ext>
  </a:extLst>
</a:theme>
</file>

<file path=ppt/theme/theme3.xml><?xml version="1.0" encoding="utf-8"?>
<a:theme xmlns:a="http://schemas.openxmlformats.org/drawingml/2006/main" name="Rood">
  <a:themeElements>
    <a:clrScheme name="NA">
      <a:dk1>
        <a:srgbClr val="000000"/>
      </a:dk1>
      <a:lt1>
        <a:srgbClr val="FFFFFF"/>
      </a:lt1>
      <a:dk2>
        <a:srgbClr val="0E6A9C"/>
      </a:dk2>
      <a:lt2>
        <a:srgbClr val="E7E6E6"/>
      </a:lt2>
      <a:accent1>
        <a:srgbClr val="009DE3"/>
      </a:accent1>
      <a:accent2>
        <a:srgbClr val="0E6A9C"/>
      </a:accent2>
      <a:accent3>
        <a:srgbClr val="92CCE7"/>
      </a:accent3>
      <a:accent4>
        <a:srgbClr val="D52B1E"/>
      </a:accent4>
      <a:accent5>
        <a:srgbClr val="EE8D86"/>
      </a:accent5>
      <a:accent6>
        <a:srgbClr val="9A1F16"/>
      </a:accent6>
      <a:hlink>
        <a:srgbClr val="0563C1"/>
      </a:hlink>
      <a:folHlink>
        <a:srgbClr val="954F72"/>
      </a:folHlink>
    </a:clrScheme>
    <a:fontScheme name="NA_Zakelijk">
      <a:majorFont>
        <a:latin typeface="RijksoverheidSerif"/>
        <a:ea typeface=""/>
        <a:cs typeface=""/>
      </a:majorFont>
      <a:minorFont>
        <a:latin typeface="Rijksoverheid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_Presentatie_zakelijk_BST_V2.potx" id="{E99ED425-DB43-4AB5-96FD-37951DE93B38}" vid="{FDD59D5E-FA56-4394-A9F4-1D7B51C2414E}"/>
    </a:ext>
  </a:extLst>
</a:theme>
</file>

<file path=ppt/theme/theme4.xml><?xml version="1.0" encoding="utf-8"?>
<a:theme xmlns:a="http://schemas.openxmlformats.org/drawingml/2006/main" name="1_Blauw">
  <a:themeElements>
    <a:clrScheme name="NA">
      <a:dk1>
        <a:srgbClr val="000000"/>
      </a:dk1>
      <a:lt1>
        <a:srgbClr val="FFFFFF"/>
      </a:lt1>
      <a:dk2>
        <a:srgbClr val="0E6A9C"/>
      </a:dk2>
      <a:lt2>
        <a:srgbClr val="E7E6E6"/>
      </a:lt2>
      <a:accent1>
        <a:srgbClr val="009DE3"/>
      </a:accent1>
      <a:accent2>
        <a:srgbClr val="0E6A9C"/>
      </a:accent2>
      <a:accent3>
        <a:srgbClr val="92CCE7"/>
      </a:accent3>
      <a:accent4>
        <a:srgbClr val="D52B1E"/>
      </a:accent4>
      <a:accent5>
        <a:srgbClr val="EE8D86"/>
      </a:accent5>
      <a:accent6>
        <a:srgbClr val="9A1F16"/>
      </a:accent6>
      <a:hlink>
        <a:srgbClr val="0563C1"/>
      </a:hlink>
      <a:folHlink>
        <a:srgbClr val="954F72"/>
      </a:folHlink>
    </a:clrScheme>
    <a:fontScheme name="NA_Zakelijk">
      <a:majorFont>
        <a:latin typeface="RijksoverheidSansHeadingTT"/>
        <a:ea typeface=""/>
        <a:cs typeface=""/>
      </a:majorFont>
      <a:minorFont>
        <a:latin typeface="RijksoverheidSans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_Presentatie_zakelijk_BST_V4.potx" id="{814914FC-19AB-44CE-B0EA-64626A43830B}" vid="{E3F5CEBD-ED7A-4AB6-8CB9-9E0F83C8A650}"/>
    </a:ext>
  </a:extLst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41c815-8673-45d9-bee9-a1453d13a96d" xsi:nil="true"/>
    <lcf76f155ced4ddcb4097134ff3c332f xmlns="da01d95d-9a53-4690-91f2-3ea4d21374f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B3A6C5-6743-4ECE-9303-57A335F88D2D}"/>
</file>

<file path=customXml/itemProps2.xml><?xml version="1.0" encoding="utf-8"?>
<ds:datastoreItem xmlns:ds="http://schemas.openxmlformats.org/officeDocument/2006/customXml" ds:itemID="{06D39E45-A8D1-4459-950D-E9D99FA2A828}">
  <ds:schemaRefs>
    <ds:schemaRef ds:uri="http://www.w3.org/XML/1998/namespace"/>
    <ds:schemaRef ds:uri="http://schemas.microsoft.com/office/2006/documentManagement/types"/>
    <ds:schemaRef ds:uri="9741dcc1-14d3-4987-a47d-90e687fc1438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743d8795-1ce4-46c1-8038-14921389e1bb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B8FE7BD-4A82-494A-BC46-A617B49B66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NA_Presentatie_zakelijk_BST_V2</Template>
  <TotalTime>2470</TotalTime>
  <Words>702</Words>
  <Application>Microsoft Office PowerPoint</Application>
  <PresentationFormat>Breedbeeld</PresentationFormat>
  <Paragraphs>108</Paragraphs>
  <Slides>15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RijksoverheidSansHeadingTT</vt:lpstr>
      <vt:lpstr>RijksoverheidSansText</vt:lpstr>
      <vt:lpstr>RijksoverheidSerif</vt:lpstr>
      <vt:lpstr>NA_Presentatie_zakelijk_BST_V2</vt:lpstr>
      <vt:lpstr>Blauw</vt:lpstr>
      <vt:lpstr>Rood</vt:lpstr>
      <vt:lpstr>1_Blauw</vt:lpstr>
      <vt:lpstr>  DUTO-feedbacksessie</vt:lpstr>
      <vt:lpstr>Agenda</vt:lpstr>
      <vt:lpstr>Huishoudelijk</vt:lpstr>
      <vt:lpstr>Wat is DUTO?</vt:lpstr>
      <vt:lpstr>Wat is eigenlijk duurzame toegankelijkheid?</vt:lpstr>
      <vt:lpstr>Vraagstuk</vt:lpstr>
      <vt:lpstr>Waarom werken we aan een vernieuwd DUTO-raamwerk?</vt:lpstr>
      <vt:lpstr>Welke ontwikkelingen spelen er (wettelijk)?</vt:lpstr>
      <vt:lpstr>Uitgangspunten herijking DUTO-raamwerk</vt:lpstr>
      <vt:lpstr>Praatplaat DUTO-raamwerk</vt:lpstr>
      <vt:lpstr>Discussie</vt:lpstr>
      <vt:lpstr>Waarom duurzame toegankelijkheid?</vt:lpstr>
      <vt:lpstr>PowerPoint-presentatie</vt:lpstr>
      <vt:lpstr>Discussie</vt:lpstr>
      <vt:lpstr>Vragen en discussie</vt:lpstr>
    </vt:vector>
  </TitlesOfParts>
  <Company>Ministerie van OCW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Linssen, Sandra</dc:creator>
  <cp:lastModifiedBy>Ouwerkerk, Rens</cp:lastModifiedBy>
  <cp:revision>367</cp:revision>
  <cp:lastPrinted>2020-02-25T11:58:18Z</cp:lastPrinted>
  <dcterms:created xsi:type="dcterms:W3CDTF">2018-05-14T12:36:49Z</dcterms:created>
  <dcterms:modified xsi:type="dcterms:W3CDTF">2022-04-26T05:59:10Z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0x0101008B7D5B4EB6EC904F98EC132B67062468</vt:lpwstr>
  </property>
</Properties>
</file>