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4286" r:id="rId6"/>
    <p:sldMasterId id="2147484342" r:id="rId7"/>
  </p:sldMasterIdLst>
  <p:notesMasterIdLst>
    <p:notesMasterId r:id="rId108"/>
  </p:notesMasterIdLst>
  <p:handoutMasterIdLst>
    <p:handoutMasterId r:id="rId109"/>
  </p:handoutMasterIdLst>
  <p:sldIdLst>
    <p:sldId id="258" r:id="rId8"/>
    <p:sldId id="551" r:id="rId9"/>
    <p:sldId id="579" r:id="rId10"/>
    <p:sldId id="598" r:id="rId11"/>
    <p:sldId id="452" r:id="rId12"/>
    <p:sldId id="465" r:id="rId13"/>
    <p:sldId id="505" r:id="rId14"/>
    <p:sldId id="559" r:id="rId15"/>
    <p:sldId id="502" r:id="rId16"/>
    <p:sldId id="290" r:id="rId17"/>
    <p:sldId id="599" r:id="rId18"/>
    <p:sldId id="413" r:id="rId19"/>
    <p:sldId id="549" r:id="rId20"/>
    <p:sldId id="550" r:id="rId21"/>
    <p:sldId id="596" r:id="rId22"/>
    <p:sldId id="597" r:id="rId23"/>
    <p:sldId id="429" r:id="rId24"/>
    <p:sldId id="570" r:id="rId25"/>
    <p:sldId id="568" r:id="rId26"/>
    <p:sldId id="600" r:id="rId27"/>
    <p:sldId id="511" r:id="rId28"/>
    <p:sldId id="512" r:id="rId29"/>
    <p:sldId id="513" r:id="rId30"/>
    <p:sldId id="324" r:id="rId31"/>
    <p:sldId id="410" r:id="rId32"/>
    <p:sldId id="421" r:id="rId33"/>
    <p:sldId id="572" r:id="rId34"/>
    <p:sldId id="291" r:id="rId35"/>
    <p:sldId id="571" r:id="rId36"/>
    <p:sldId id="419" r:id="rId37"/>
    <p:sldId id="422" r:id="rId38"/>
    <p:sldId id="355" r:id="rId39"/>
    <p:sldId id="501" r:id="rId40"/>
    <p:sldId id="356" r:id="rId41"/>
    <p:sldId id="358" r:id="rId42"/>
    <p:sldId id="566" r:id="rId43"/>
    <p:sldId id="306" r:id="rId44"/>
    <p:sldId id="300" r:id="rId45"/>
    <p:sldId id="303" r:id="rId46"/>
    <p:sldId id="342" r:id="rId47"/>
    <p:sldId id="344" r:id="rId48"/>
    <p:sldId id="389" r:id="rId49"/>
    <p:sldId id="601" r:id="rId50"/>
    <p:sldId id="604" r:id="rId51"/>
    <p:sldId id="557" r:id="rId52"/>
    <p:sldId id="434" r:id="rId53"/>
    <p:sldId id="575" r:id="rId54"/>
    <p:sldId id="605" r:id="rId55"/>
    <p:sldId id="433" r:id="rId56"/>
    <p:sldId id="453" r:id="rId57"/>
    <p:sldId id="498" r:id="rId58"/>
    <p:sldId id="472" r:id="rId59"/>
    <p:sldId id="473" r:id="rId60"/>
    <p:sldId id="476" r:id="rId61"/>
    <p:sldId id="475" r:id="rId62"/>
    <p:sldId id="499" r:id="rId63"/>
    <p:sldId id="427" r:id="rId64"/>
    <p:sldId id="606" r:id="rId65"/>
    <p:sldId id="454" r:id="rId66"/>
    <p:sldId id="423" r:id="rId67"/>
    <p:sldId id="477" r:id="rId68"/>
    <p:sldId id="466" r:id="rId69"/>
    <p:sldId id="478" r:id="rId70"/>
    <p:sldId id="479" r:id="rId71"/>
    <p:sldId id="428" r:id="rId72"/>
    <p:sldId id="480" r:id="rId73"/>
    <p:sldId id="482" r:id="rId74"/>
    <p:sldId id="481" r:id="rId75"/>
    <p:sldId id="485" r:id="rId76"/>
    <p:sldId id="486" r:id="rId77"/>
    <p:sldId id="435" r:id="rId78"/>
    <p:sldId id="444" r:id="rId79"/>
    <p:sldId id="483" r:id="rId80"/>
    <p:sldId id="456" r:id="rId81"/>
    <p:sldId id="487" r:id="rId82"/>
    <p:sldId id="488" r:id="rId83"/>
    <p:sldId id="497" r:id="rId84"/>
    <p:sldId id="467" r:id="rId85"/>
    <p:sldId id="493" r:id="rId86"/>
    <p:sldId id="496" r:id="rId87"/>
    <p:sldId id="489" r:id="rId88"/>
    <p:sldId id="458" r:id="rId89"/>
    <p:sldId id="490" r:id="rId90"/>
    <p:sldId id="491" r:id="rId91"/>
    <p:sldId id="500" r:id="rId92"/>
    <p:sldId id="492" r:id="rId93"/>
    <p:sldId id="431" r:id="rId94"/>
    <p:sldId id="494" r:id="rId95"/>
    <p:sldId id="432" r:id="rId96"/>
    <p:sldId id="461" r:id="rId97"/>
    <p:sldId id="416" r:id="rId98"/>
    <p:sldId id="457" r:id="rId99"/>
    <p:sldId id="602" r:id="rId100"/>
    <p:sldId id="595" r:id="rId101"/>
    <p:sldId id="577" r:id="rId102"/>
    <p:sldId id="590" r:id="rId103"/>
    <p:sldId id="594" r:id="rId104"/>
    <p:sldId id="607" r:id="rId105"/>
    <p:sldId id="548" r:id="rId106"/>
    <p:sldId id="455" r:id="rId107"/>
  </p:sldIdLst>
  <p:sldSz cx="12192000" cy="6858000"/>
  <p:notesSz cx="6858000" cy="9144000"/>
  <p:defaultTextStyle>
    <a:defPPr>
      <a:defRPr lang="nl-NL"/>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ost van Koutrik" initials="JvK" lastIdx="1" clrIdx="0">
    <p:extLst>
      <p:ext uri="{19B8F6BF-5375-455C-9EA6-DF929625EA0E}">
        <p15:presenceInfo xmlns:p15="http://schemas.microsoft.com/office/powerpoint/2012/main" userId="S::j.vankoutrik@hetutrechtsarchief.nl::4d5b4bea-b40d-4dd8-9835-73f4dca1c2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E11E2D"/>
    <a:srgbClr val="FBEFEF"/>
    <a:srgbClr val="949494"/>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Stijl, licht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3574" autoAdjust="0"/>
  </p:normalViewPr>
  <p:slideViewPr>
    <p:cSldViewPr snapToGrid="0" snapToObjects="1">
      <p:cViewPr varScale="1">
        <p:scale>
          <a:sx n="103" d="100"/>
          <a:sy n="103" d="100"/>
        </p:scale>
        <p:origin x="306" y="1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51" d="100"/>
          <a:sy n="51" d="100"/>
        </p:scale>
        <p:origin x="2692" y="4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viewProps" Target="viewProps.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5" Type="http://schemas.openxmlformats.org/officeDocument/2006/relationships/slideMaster" Target="slideMasters/slideMaster1.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theme" Target="theme/theme1.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notesMaster" Target="notesMasters/notesMaster1.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tableStyles" Target="tableStyle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customXml" Target="../customXml/item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handoutMaster" Target="handoutMasters/handoutMaster1.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7" Type="http://schemas.openxmlformats.org/officeDocument/2006/relationships/slideMaster" Target="slideMasters/slideMaster3.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commentAuthors" Target="commentAuthors.xml"/><Relationship Id="rId115" Type="http://schemas.microsoft.com/office/2016/11/relationships/changesInfo" Target="changesInfos/changesInfo1.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ost van Koutrik" userId="4d5b4bea-b40d-4dd8-9835-73f4dca1c2d1" providerId="ADAL" clId="{581B52AF-0368-40F6-8F2A-07983027F7A4}"/>
    <pc:docChg chg="delSld">
      <pc:chgData name="Joost van Koutrik" userId="4d5b4bea-b40d-4dd8-9835-73f4dca1c2d1" providerId="ADAL" clId="{581B52AF-0368-40F6-8F2A-07983027F7A4}" dt="2021-12-16T14:40:21.321" v="0" actId="47"/>
      <pc:docMkLst>
        <pc:docMk/>
      </pc:docMkLst>
      <pc:sldChg chg="del">
        <pc:chgData name="Joost van Koutrik" userId="4d5b4bea-b40d-4dd8-9835-73f4dca1c2d1" providerId="ADAL" clId="{581B52AF-0368-40F6-8F2A-07983027F7A4}" dt="2021-12-16T14:40:21.321" v="0" actId="47"/>
        <pc:sldMkLst>
          <pc:docMk/>
          <pc:sldMk cId="792708023" sldId="60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534BBB64-99C9-4A00-8AA3-A4F35467425F}"/>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128"/>
                <a:cs typeface="ＭＳ Ｐゴシック" charset="-128"/>
              </a:defRPr>
            </a:lvl1pPr>
          </a:lstStyle>
          <a:p>
            <a:pPr>
              <a:defRPr/>
            </a:pPr>
            <a:endParaRPr lang="nl-NL"/>
          </a:p>
        </p:txBody>
      </p:sp>
      <p:sp>
        <p:nvSpPr>
          <p:cNvPr id="3" name="Tijdelijke aanduiding voor datum 2">
            <a:extLst>
              <a:ext uri="{FF2B5EF4-FFF2-40B4-BE49-F238E27FC236}">
                <a16:creationId xmlns:a16="http://schemas.microsoft.com/office/drawing/2014/main" id="{6AA1307E-3C09-40ED-93B0-419729835C8E}"/>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128"/>
              </a:defRPr>
            </a:lvl1pPr>
          </a:lstStyle>
          <a:p>
            <a:pPr>
              <a:defRPr/>
            </a:pPr>
            <a:fld id="{E6A994B8-3678-403D-BE28-C1A68810353D}" type="datetime1">
              <a:rPr lang="nl-NL" altLang="nl-NL"/>
              <a:pPr>
                <a:defRPr/>
              </a:pPr>
              <a:t>16-12-2021</a:t>
            </a:fld>
            <a:endParaRPr lang="nl-NL" altLang="nl-NL"/>
          </a:p>
        </p:txBody>
      </p:sp>
      <p:sp>
        <p:nvSpPr>
          <p:cNvPr id="4" name="Tijdelijke aanduiding voor voettekst 3">
            <a:extLst>
              <a:ext uri="{FF2B5EF4-FFF2-40B4-BE49-F238E27FC236}">
                <a16:creationId xmlns:a16="http://schemas.microsoft.com/office/drawing/2014/main" id="{E7621EEE-C6BD-4ED0-8ADD-5378B6FDFD75}"/>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128"/>
                <a:cs typeface="ＭＳ Ｐゴシック" charset="-128"/>
              </a:defRPr>
            </a:lvl1pPr>
          </a:lstStyle>
          <a:p>
            <a:pPr>
              <a:defRPr/>
            </a:pPr>
            <a:endParaRPr lang="nl-NL"/>
          </a:p>
        </p:txBody>
      </p:sp>
      <p:sp>
        <p:nvSpPr>
          <p:cNvPr id="5" name="Tijdelijke aanduiding voor dianummer 4">
            <a:extLst>
              <a:ext uri="{FF2B5EF4-FFF2-40B4-BE49-F238E27FC236}">
                <a16:creationId xmlns:a16="http://schemas.microsoft.com/office/drawing/2014/main" id="{363EDF3A-0637-4660-AEBD-39AEB4E4BD65}"/>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27AE263-D241-460F-BBF5-5078AD1D8AF4}" type="slidenum">
              <a:rPr lang="nl-NL" altLang="nl-NL"/>
              <a:pPr>
                <a:defRPr/>
              </a:pPr>
              <a:t>‹nr.›</a:t>
            </a:fld>
            <a:endParaRPr lang="nl-NL" altLang="nl-N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5EFF2271-3DC2-4D95-A793-9B6D85144EA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128"/>
                <a:cs typeface="ＭＳ Ｐゴシック" charset="-128"/>
              </a:defRPr>
            </a:lvl1pPr>
          </a:lstStyle>
          <a:p>
            <a:pPr>
              <a:defRPr/>
            </a:pPr>
            <a:endParaRPr lang="nl-NL"/>
          </a:p>
        </p:txBody>
      </p:sp>
      <p:sp>
        <p:nvSpPr>
          <p:cNvPr id="3" name="Tijdelijke aanduiding voor datum 2">
            <a:extLst>
              <a:ext uri="{FF2B5EF4-FFF2-40B4-BE49-F238E27FC236}">
                <a16:creationId xmlns:a16="http://schemas.microsoft.com/office/drawing/2014/main" id="{B6F4EC44-A827-4F15-B6B9-F4D5C2BFDD49}"/>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128"/>
              </a:defRPr>
            </a:lvl1pPr>
          </a:lstStyle>
          <a:p>
            <a:pPr>
              <a:defRPr/>
            </a:pPr>
            <a:fld id="{D0A7946F-1B80-41EA-AA13-7A6A0DB3C135}" type="datetime1">
              <a:rPr lang="nl-NL" altLang="nl-NL"/>
              <a:pPr>
                <a:defRPr/>
              </a:pPr>
              <a:t>16-12-2021</a:t>
            </a:fld>
            <a:endParaRPr lang="nl-NL" altLang="nl-NL"/>
          </a:p>
        </p:txBody>
      </p:sp>
      <p:sp>
        <p:nvSpPr>
          <p:cNvPr id="4" name="Tijdelijke aanduiding voor dia-afbeelding 3">
            <a:extLst>
              <a:ext uri="{FF2B5EF4-FFF2-40B4-BE49-F238E27FC236}">
                <a16:creationId xmlns:a16="http://schemas.microsoft.com/office/drawing/2014/main" id="{EA4BCDF9-4497-49FD-8347-29F3A0443C52}"/>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a:extLst>
              <a:ext uri="{FF2B5EF4-FFF2-40B4-BE49-F238E27FC236}">
                <a16:creationId xmlns:a16="http://schemas.microsoft.com/office/drawing/2014/main" id="{8B52386F-7346-485F-A835-472FF0335095}"/>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noProof="0"/>
              <a:t>Klik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a:extLst>
              <a:ext uri="{FF2B5EF4-FFF2-40B4-BE49-F238E27FC236}">
                <a16:creationId xmlns:a16="http://schemas.microsoft.com/office/drawing/2014/main" id="{68E02752-613F-4987-9523-8DEBBF6D9C4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128"/>
                <a:cs typeface="ＭＳ Ｐゴシック" charset="-128"/>
              </a:defRPr>
            </a:lvl1pPr>
          </a:lstStyle>
          <a:p>
            <a:pPr>
              <a:defRPr/>
            </a:pPr>
            <a:endParaRPr lang="nl-NL"/>
          </a:p>
        </p:txBody>
      </p:sp>
      <p:sp>
        <p:nvSpPr>
          <p:cNvPr id="7" name="Tijdelijke aanduiding voor dianummer 6">
            <a:extLst>
              <a:ext uri="{FF2B5EF4-FFF2-40B4-BE49-F238E27FC236}">
                <a16:creationId xmlns:a16="http://schemas.microsoft.com/office/drawing/2014/main" id="{7A3A5F06-26F7-4E77-B445-5E0AAE63F192}"/>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020AEF7-90F7-4617-8342-2A5E7904F037}" type="slidenum">
              <a:rPr lang="nl-NL" altLang="nl-NL"/>
              <a:pPr>
                <a:defRPr/>
              </a:pPr>
              <a:t>‹nr.›</a:t>
            </a:fld>
            <a:endParaRPr lang="nl-NL" altLang="nl-NL"/>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jdelijke aanduiding voor dia-afbeelding 1">
            <a:extLst>
              <a:ext uri="{FF2B5EF4-FFF2-40B4-BE49-F238E27FC236}">
                <a16:creationId xmlns:a16="http://schemas.microsoft.com/office/drawing/2014/main" id="{34FAC278-BDB9-43EA-9F16-E082F60D8B3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Tijdelijke aanduiding voor notities 2">
            <a:extLst>
              <a:ext uri="{FF2B5EF4-FFF2-40B4-BE49-F238E27FC236}">
                <a16:creationId xmlns:a16="http://schemas.microsoft.com/office/drawing/2014/main" id="{BBC1D057-5D48-434F-88BE-D54EF63A23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NL" altLang="nl-NL">
              <a:ea typeface="ＭＳ Ｐゴシック" panose="020B0600070205080204" pitchFamily="34" charset="-128"/>
            </a:endParaRPr>
          </a:p>
        </p:txBody>
      </p:sp>
      <p:sp>
        <p:nvSpPr>
          <p:cNvPr id="51204" name="Tijdelijke aanduiding voor dianummer 3">
            <a:extLst>
              <a:ext uri="{FF2B5EF4-FFF2-40B4-BE49-F238E27FC236}">
                <a16:creationId xmlns:a16="http://schemas.microsoft.com/office/drawing/2014/main" id="{16BFFB3C-DF9B-4996-B261-E469290E15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C31FD8D-0B2E-42B3-9D8A-C5AE52852501}" type="slidenum">
              <a:rPr kumimoji="0" lang="nl-NL" altLang="nl-NL"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41</a:t>
            </a:fld>
            <a:endParaRPr kumimoji="0" lang="nl-NL" altLang="nl-NL"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020AEF7-90F7-4617-8342-2A5E7904F037}" type="slidenum">
              <a:rPr kumimoji="0" lang="nl-NL" altLang="nl-NL"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95</a:t>
            </a:fld>
            <a:endParaRPr kumimoji="0" lang="nl-NL" altLang="nl-NL"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0039471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3.xml"/><Relationship Id="rId5" Type="http://schemas.openxmlformats.org/officeDocument/2006/relationships/image" Target="../media/image5.emf"/><Relationship Id="rId4" Type="http://schemas.openxmlformats.org/officeDocument/2006/relationships/image" Target="../media/image2.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Master" Target="../slideMasters/slideMaster3.xml"/><Relationship Id="rId5" Type="http://schemas.openxmlformats.org/officeDocument/2006/relationships/image" Target="../media/image5.emf"/><Relationship Id="rId4" Type="http://schemas.openxmlformats.org/officeDocument/2006/relationships/image" Target="../media/image2.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2.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4" name="Afbeelding 8">
            <a:extLst>
              <a:ext uri="{FF2B5EF4-FFF2-40B4-BE49-F238E27FC236}">
                <a16:creationId xmlns:a16="http://schemas.microsoft.com/office/drawing/2014/main" id="{3B17B4A9-BA73-47E6-905B-FFAD03B754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7632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vak 4">
            <a:extLst>
              <a:ext uri="{FF2B5EF4-FFF2-40B4-BE49-F238E27FC236}">
                <a16:creationId xmlns:a16="http://schemas.microsoft.com/office/drawing/2014/main" id="{193CE86A-0528-4A6A-B914-51973C0B47BD}"/>
              </a:ext>
            </a:extLst>
          </p:cNvPr>
          <p:cNvSpPr txBox="1">
            <a:spLocks noChangeArrowheads="1"/>
          </p:cNvSpPr>
          <p:nvPr userDrawn="1"/>
        </p:nvSpPr>
        <p:spPr bwMode="auto">
          <a:xfrm>
            <a:off x="15019867" y="5359400"/>
            <a:ext cx="184731" cy="369332"/>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nl-NL" sz="1800"/>
          </a:p>
        </p:txBody>
      </p:sp>
      <p:sp>
        <p:nvSpPr>
          <p:cNvPr id="2" name="Titel 1"/>
          <p:cNvSpPr>
            <a:spLocks noGrp="1"/>
          </p:cNvSpPr>
          <p:nvPr>
            <p:ph type="ctrTitle"/>
          </p:nvPr>
        </p:nvSpPr>
        <p:spPr>
          <a:xfrm>
            <a:off x="609600" y="2998114"/>
            <a:ext cx="6841067" cy="430887"/>
          </a:xfrm>
        </p:spPr>
        <p:txBody>
          <a:bodyPr anchor="b">
            <a:spAutoFit/>
          </a:bodyPr>
          <a:lstStyle>
            <a:lvl1pPr>
              <a:defRPr sz="2200">
                <a:solidFill>
                  <a:srgbClr val="E11E2D"/>
                </a:solidFill>
              </a:defRPr>
            </a:lvl1pPr>
          </a:lstStyle>
          <a:p>
            <a:r>
              <a:rPr lang="nl-NL" dirty="0"/>
              <a:t>Titelstijl van model bewerken</a:t>
            </a:r>
          </a:p>
        </p:txBody>
      </p:sp>
      <p:sp>
        <p:nvSpPr>
          <p:cNvPr id="3" name="Subtitel 2"/>
          <p:cNvSpPr>
            <a:spLocks noGrp="1"/>
          </p:cNvSpPr>
          <p:nvPr>
            <p:ph type="subTitle" idx="1"/>
          </p:nvPr>
        </p:nvSpPr>
        <p:spPr>
          <a:xfrm>
            <a:off x="609600" y="3429000"/>
            <a:ext cx="5486400" cy="1257300"/>
          </a:xfrm>
        </p:spPr>
        <p:txBody>
          <a:bodyPr>
            <a:normAutofit/>
          </a:bodyPr>
          <a:lstStyle>
            <a:lvl1pPr marL="0" indent="0" algn="l">
              <a:buNone/>
              <a:defRPr sz="2000">
                <a:solidFill>
                  <a:srgbClr val="E11E2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
        <p:nvSpPr>
          <p:cNvPr id="6" name="Tijdelijke aanduiding voor datum 3">
            <a:extLst>
              <a:ext uri="{FF2B5EF4-FFF2-40B4-BE49-F238E27FC236}">
                <a16:creationId xmlns:a16="http://schemas.microsoft.com/office/drawing/2014/main" id="{A7A6C3CA-1D8A-497F-97EE-F8BB2A6B0772}"/>
              </a:ext>
            </a:extLst>
          </p:cNvPr>
          <p:cNvSpPr>
            <a:spLocks noGrp="1"/>
          </p:cNvSpPr>
          <p:nvPr>
            <p:ph type="dt" sz="half" idx="10"/>
          </p:nvPr>
        </p:nvSpPr>
        <p:spPr/>
        <p:txBody>
          <a:bodyPr/>
          <a:lstStyle>
            <a:lvl1pPr>
              <a:defRPr/>
            </a:lvl1pPr>
          </a:lstStyle>
          <a:p>
            <a:pPr>
              <a:defRPr/>
            </a:pPr>
            <a:r>
              <a:rPr lang="nl-NL" altLang="nl-NL"/>
              <a:t>4 november 2021</a:t>
            </a:r>
            <a:endParaRPr lang="nl-NL" altLang="nl-NL" dirty="0"/>
          </a:p>
        </p:txBody>
      </p:sp>
      <p:sp>
        <p:nvSpPr>
          <p:cNvPr id="7" name="Tijdelijke aanduiding voor voettekst 4">
            <a:extLst>
              <a:ext uri="{FF2B5EF4-FFF2-40B4-BE49-F238E27FC236}">
                <a16:creationId xmlns:a16="http://schemas.microsoft.com/office/drawing/2014/main" id="{11C5DBF3-3E50-40FD-A90E-46C683D74CF4}"/>
              </a:ext>
            </a:extLst>
          </p:cNvPr>
          <p:cNvSpPr>
            <a:spLocks noGrp="1"/>
          </p:cNvSpPr>
          <p:nvPr>
            <p:ph type="ftr" sz="quarter" idx="11"/>
          </p:nvPr>
        </p:nvSpPr>
        <p:spPr>
          <a:xfrm>
            <a:off x="609600" y="5991226"/>
            <a:ext cx="3860800" cy="365125"/>
          </a:xfrm>
        </p:spPr>
        <p:txBody>
          <a:bodyPr/>
          <a:lstStyle>
            <a:lvl1pPr algn="l">
              <a:defRPr/>
            </a:lvl1pPr>
          </a:lstStyle>
          <a:p>
            <a:pPr>
              <a:defRPr/>
            </a:pPr>
            <a:r>
              <a:rPr lang="nl-NL"/>
              <a:t>Regiobijeenkomst Omgevingswet 11-11-2021</a:t>
            </a:r>
          </a:p>
        </p:txBody>
      </p:sp>
    </p:spTree>
    <p:extLst>
      <p:ext uri="{BB962C8B-B14F-4D97-AF65-F5344CB8AC3E}">
        <p14:creationId xmlns:p14="http://schemas.microsoft.com/office/powerpoint/2010/main" val="3205138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dirty="0"/>
              <a:t>Titelstijl van model bewerken</a:t>
            </a:r>
          </a:p>
        </p:txBody>
      </p:sp>
      <p:sp>
        <p:nvSpPr>
          <p:cNvPr id="3" name="Tijdelijke aanduiding voor inhoud 2"/>
          <p:cNvSpPr>
            <a:spLocks noGrp="1"/>
          </p:cNvSpPr>
          <p:nvPr>
            <p:ph idx="1"/>
          </p:nvPr>
        </p:nvSpPr>
        <p:spPr>
          <a:xfrm>
            <a:off x="4766733" y="273051"/>
            <a:ext cx="6815667" cy="5853113"/>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3">
            <a:extLst>
              <a:ext uri="{FF2B5EF4-FFF2-40B4-BE49-F238E27FC236}">
                <a16:creationId xmlns:a16="http://schemas.microsoft.com/office/drawing/2014/main" id="{37311C9B-337A-4706-9D3A-39303AF356B1}"/>
              </a:ext>
            </a:extLst>
          </p:cNvPr>
          <p:cNvSpPr>
            <a:spLocks noGrp="1"/>
          </p:cNvSpPr>
          <p:nvPr>
            <p:ph type="dt" sz="half" idx="10"/>
          </p:nvPr>
        </p:nvSpPr>
        <p:spPr/>
        <p:txBody>
          <a:bodyPr/>
          <a:lstStyle>
            <a:lvl1pPr>
              <a:defRPr/>
            </a:lvl1pPr>
          </a:lstStyle>
          <a:p>
            <a:pPr>
              <a:defRPr/>
            </a:pPr>
            <a:r>
              <a:rPr lang="nl-NL" altLang="nl-NL"/>
              <a:t>4 november 2021</a:t>
            </a:r>
          </a:p>
        </p:txBody>
      </p:sp>
      <p:sp>
        <p:nvSpPr>
          <p:cNvPr id="6" name="Tijdelijke aanduiding voor voettekst 4">
            <a:extLst>
              <a:ext uri="{FF2B5EF4-FFF2-40B4-BE49-F238E27FC236}">
                <a16:creationId xmlns:a16="http://schemas.microsoft.com/office/drawing/2014/main" id="{ACEE562E-78E7-4328-AF78-86DBEA2DD263}"/>
              </a:ext>
            </a:extLst>
          </p:cNvPr>
          <p:cNvSpPr>
            <a:spLocks noGrp="1"/>
          </p:cNvSpPr>
          <p:nvPr>
            <p:ph type="ftr" sz="quarter" idx="11"/>
          </p:nvPr>
        </p:nvSpPr>
        <p:spPr/>
        <p:txBody>
          <a:bodyPr/>
          <a:lstStyle>
            <a:lvl1pPr>
              <a:defRPr/>
            </a:lvl1pPr>
          </a:lstStyle>
          <a:p>
            <a:pPr>
              <a:defRPr/>
            </a:pPr>
            <a:r>
              <a:rPr lang="nl-NL"/>
              <a:t>Regiobijeenkomst Omgevingswet 11-11-2021</a:t>
            </a:r>
          </a:p>
        </p:txBody>
      </p:sp>
      <p:sp>
        <p:nvSpPr>
          <p:cNvPr id="7" name="Tijdelijke aanduiding voor dianummer 5">
            <a:extLst>
              <a:ext uri="{FF2B5EF4-FFF2-40B4-BE49-F238E27FC236}">
                <a16:creationId xmlns:a16="http://schemas.microsoft.com/office/drawing/2014/main" id="{8C44EB77-24A1-496E-BCD5-A3019C1B6867}"/>
              </a:ext>
            </a:extLst>
          </p:cNvPr>
          <p:cNvSpPr>
            <a:spLocks noGrp="1"/>
          </p:cNvSpPr>
          <p:nvPr>
            <p:ph type="sldNum" sz="quarter" idx="12"/>
          </p:nvPr>
        </p:nvSpPr>
        <p:spPr/>
        <p:txBody>
          <a:bodyPr/>
          <a:lstStyle>
            <a:lvl1pPr>
              <a:defRPr/>
            </a:lvl1pPr>
          </a:lstStyle>
          <a:p>
            <a:pPr>
              <a:defRPr/>
            </a:pPr>
            <a:fld id="{1CFE00F9-4094-4369-9DBF-02DE0AB962ED}" type="slidenum">
              <a:rPr lang="nl-NL" altLang="nl-NL"/>
              <a:pPr>
                <a:defRPr/>
              </a:pPr>
              <a:t>‹nr.›</a:t>
            </a:fld>
            <a:endParaRPr lang="nl-NL" altLang="nl-NL"/>
          </a:p>
        </p:txBody>
      </p:sp>
    </p:spTree>
    <p:extLst>
      <p:ext uri="{BB962C8B-B14F-4D97-AF65-F5344CB8AC3E}">
        <p14:creationId xmlns:p14="http://schemas.microsoft.com/office/powerpoint/2010/main" val="2091724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Titelstijl van model bewerken</a:t>
            </a:r>
          </a:p>
        </p:txBody>
      </p:sp>
      <p:sp>
        <p:nvSpPr>
          <p:cNvPr id="3" name="Tijdelijke aanduiding voor afbeelding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3">
            <a:extLst>
              <a:ext uri="{FF2B5EF4-FFF2-40B4-BE49-F238E27FC236}">
                <a16:creationId xmlns:a16="http://schemas.microsoft.com/office/drawing/2014/main" id="{2C3F6AE3-08AD-4D42-9C18-1E678DB48795}"/>
              </a:ext>
            </a:extLst>
          </p:cNvPr>
          <p:cNvSpPr>
            <a:spLocks noGrp="1"/>
          </p:cNvSpPr>
          <p:nvPr>
            <p:ph type="dt" sz="half" idx="10"/>
          </p:nvPr>
        </p:nvSpPr>
        <p:spPr/>
        <p:txBody>
          <a:bodyPr/>
          <a:lstStyle>
            <a:lvl1pPr>
              <a:defRPr/>
            </a:lvl1pPr>
          </a:lstStyle>
          <a:p>
            <a:pPr>
              <a:defRPr/>
            </a:pPr>
            <a:r>
              <a:rPr lang="nl-NL" altLang="nl-NL"/>
              <a:t>4 november 2021</a:t>
            </a:r>
          </a:p>
        </p:txBody>
      </p:sp>
      <p:sp>
        <p:nvSpPr>
          <p:cNvPr id="6" name="Tijdelijke aanduiding voor voettekst 4">
            <a:extLst>
              <a:ext uri="{FF2B5EF4-FFF2-40B4-BE49-F238E27FC236}">
                <a16:creationId xmlns:a16="http://schemas.microsoft.com/office/drawing/2014/main" id="{27F27B48-2597-478A-8187-E77F8C19CB3F}"/>
              </a:ext>
            </a:extLst>
          </p:cNvPr>
          <p:cNvSpPr>
            <a:spLocks noGrp="1"/>
          </p:cNvSpPr>
          <p:nvPr>
            <p:ph type="ftr" sz="quarter" idx="11"/>
          </p:nvPr>
        </p:nvSpPr>
        <p:spPr/>
        <p:txBody>
          <a:bodyPr/>
          <a:lstStyle>
            <a:lvl1pPr>
              <a:defRPr/>
            </a:lvl1pPr>
          </a:lstStyle>
          <a:p>
            <a:pPr>
              <a:defRPr/>
            </a:pPr>
            <a:r>
              <a:rPr lang="nl-NL"/>
              <a:t>Regiobijeenkomst Omgevingswet 11-11-2021</a:t>
            </a:r>
          </a:p>
        </p:txBody>
      </p:sp>
      <p:sp>
        <p:nvSpPr>
          <p:cNvPr id="7" name="Tijdelijke aanduiding voor dianummer 5">
            <a:extLst>
              <a:ext uri="{FF2B5EF4-FFF2-40B4-BE49-F238E27FC236}">
                <a16:creationId xmlns:a16="http://schemas.microsoft.com/office/drawing/2014/main" id="{C7EF58C4-A572-4AF7-9EF3-4AB00C508F94}"/>
              </a:ext>
            </a:extLst>
          </p:cNvPr>
          <p:cNvSpPr>
            <a:spLocks noGrp="1"/>
          </p:cNvSpPr>
          <p:nvPr>
            <p:ph type="sldNum" sz="quarter" idx="12"/>
          </p:nvPr>
        </p:nvSpPr>
        <p:spPr/>
        <p:txBody>
          <a:bodyPr/>
          <a:lstStyle>
            <a:lvl1pPr>
              <a:defRPr/>
            </a:lvl1pPr>
          </a:lstStyle>
          <a:p>
            <a:pPr>
              <a:defRPr/>
            </a:pPr>
            <a:fld id="{6A5F5593-E4BD-43F7-8627-58C0B6758C70}" type="slidenum">
              <a:rPr lang="nl-NL" altLang="nl-NL"/>
              <a:pPr>
                <a:defRPr/>
              </a:pPr>
              <a:t>‹nr.›</a:t>
            </a:fld>
            <a:endParaRPr lang="nl-NL" altLang="nl-NL"/>
          </a:p>
        </p:txBody>
      </p:sp>
    </p:spTree>
    <p:extLst>
      <p:ext uri="{BB962C8B-B14F-4D97-AF65-F5344CB8AC3E}">
        <p14:creationId xmlns:p14="http://schemas.microsoft.com/office/powerpoint/2010/main" val="3884029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4" name="Afbeelding 8">
            <a:extLst>
              <a:ext uri="{FF2B5EF4-FFF2-40B4-BE49-F238E27FC236}">
                <a16:creationId xmlns:a16="http://schemas.microsoft.com/office/drawing/2014/main" id="{B16DA5FB-F673-460D-8A03-8CF6A9DA8C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7632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vak 4">
            <a:extLst>
              <a:ext uri="{FF2B5EF4-FFF2-40B4-BE49-F238E27FC236}">
                <a16:creationId xmlns:a16="http://schemas.microsoft.com/office/drawing/2014/main" id="{16803EC6-C741-4575-BB23-86C114A3F4F6}"/>
              </a:ext>
            </a:extLst>
          </p:cNvPr>
          <p:cNvSpPr txBox="1">
            <a:spLocks noChangeArrowheads="1"/>
          </p:cNvSpPr>
          <p:nvPr userDrawn="1"/>
        </p:nvSpPr>
        <p:spPr bwMode="auto">
          <a:xfrm>
            <a:off x="15019867" y="5359400"/>
            <a:ext cx="184731" cy="369332"/>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nl-NL" sz="1800"/>
          </a:p>
        </p:txBody>
      </p:sp>
      <p:sp>
        <p:nvSpPr>
          <p:cNvPr id="2" name="Titel 1"/>
          <p:cNvSpPr>
            <a:spLocks noGrp="1"/>
          </p:cNvSpPr>
          <p:nvPr>
            <p:ph type="ctrTitle"/>
          </p:nvPr>
        </p:nvSpPr>
        <p:spPr>
          <a:xfrm>
            <a:off x="609600" y="2998114"/>
            <a:ext cx="6841067" cy="430887"/>
          </a:xfrm>
        </p:spPr>
        <p:txBody>
          <a:bodyPr anchor="b">
            <a:spAutoFit/>
          </a:bodyPr>
          <a:lstStyle>
            <a:lvl1pPr>
              <a:defRPr sz="2200">
                <a:solidFill>
                  <a:srgbClr val="E11E2D"/>
                </a:solidFill>
              </a:defRPr>
            </a:lvl1pPr>
          </a:lstStyle>
          <a:p>
            <a:r>
              <a:rPr lang="nl-NL" dirty="0"/>
              <a:t>Titelstijl van model bewerken</a:t>
            </a:r>
          </a:p>
        </p:txBody>
      </p:sp>
      <p:sp>
        <p:nvSpPr>
          <p:cNvPr id="3" name="Subtitel 2"/>
          <p:cNvSpPr>
            <a:spLocks noGrp="1"/>
          </p:cNvSpPr>
          <p:nvPr>
            <p:ph type="subTitle" idx="1"/>
          </p:nvPr>
        </p:nvSpPr>
        <p:spPr>
          <a:xfrm>
            <a:off x="609600" y="3429000"/>
            <a:ext cx="5486400" cy="1257300"/>
          </a:xfrm>
        </p:spPr>
        <p:txBody>
          <a:bodyPr>
            <a:normAutofit/>
          </a:bodyPr>
          <a:lstStyle>
            <a:lvl1pPr marL="0" indent="0" algn="l">
              <a:buNone/>
              <a:defRPr sz="2000">
                <a:solidFill>
                  <a:srgbClr val="E11E2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
        <p:nvSpPr>
          <p:cNvPr id="6" name="Tijdelijke aanduiding voor datum 3">
            <a:extLst>
              <a:ext uri="{FF2B5EF4-FFF2-40B4-BE49-F238E27FC236}">
                <a16:creationId xmlns:a16="http://schemas.microsoft.com/office/drawing/2014/main" id="{37C700F4-6579-4788-8E73-4C8E03019A95}"/>
              </a:ext>
            </a:extLst>
          </p:cNvPr>
          <p:cNvSpPr>
            <a:spLocks noGrp="1"/>
          </p:cNvSpPr>
          <p:nvPr>
            <p:ph type="dt" sz="half" idx="10"/>
          </p:nvPr>
        </p:nvSpPr>
        <p:spPr/>
        <p:txBody>
          <a:bodyPr/>
          <a:lstStyle>
            <a:lvl1pPr>
              <a:defRPr/>
            </a:lvl1pPr>
          </a:lstStyle>
          <a:p>
            <a:pPr>
              <a:defRPr/>
            </a:pPr>
            <a:r>
              <a:rPr lang="nl-NL" altLang="nl-NL"/>
              <a:t>4 november 2021</a:t>
            </a:r>
            <a:endParaRPr lang="nl-NL" altLang="nl-NL" dirty="0"/>
          </a:p>
        </p:txBody>
      </p:sp>
      <p:sp>
        <p:nvSpPr>
          <p:cNvPr id="7" name="Tijdelijke aanduiding voor voettekst 4">
            <a:extLst>
              <a:ext uri="{FF2B5EF4-FFF2-40B4-BE49-F238E27FC236}">
                <a16:creationId xmlns:a16="http://schemas.microsoft.com/office/drawing/2014/main" id="{3438A714-46FB-497C-A5E2-CEF9C9C30066}"/>
              </a:ext>
            </a:extLst>
          </p:cNvPr>
          <p:cNvSpPr>
            <a:spLocks noGrp="1"/>
          </p:cNvSpPr>
          <p:nvPr>
            <p:ph type="ftr" sz="quarter" idx="11"/>
          </p:nvPr>
        </p:nvSpPr>
        <p:spPr>
          <a:xfrm>
            <a:off x="609600" y="5991226"/>
            <a:ext cx="3860800" cy="365125"/>
          </a:xfrm>
        </p:spPr>
        <p:txBody>
          <a:bodyPr/>
          <a:lstStyle>
            <a:lvl1pPr algn="l">
              <a:defRPr/>
            </a:lvl1pPr>
          </a:lstStyle>
          <a:p>
            <a:pPr>
              <a:defRPr/>
            </a:pPr>
            <a:r>
              <a:rPr lang="nl-NL"/>
              <a:t>Regiobijeenkomst Omgevingswet 11-11-2021</a:t>
            </a:r>
          </a:p>
        </p:txBody>
      </p:sp>
    </p:spTree>
    <p:extLst>
      <p:ext uri="{BB962C8B-B14F-4D97-AF65-F5344CB8AC3E}">
        <p14:creationId xmlns:p14="http://schemas.microsoft.com/office/powerpoint/2010/main" val="3505326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2_Titeldia">
    <p:spTree>
      <p:nvGrpSpPr>
        <p:cNvPr id="1" name=""/>
        <p:cNvGrpSpPr/>
        <p:nvPr/>
      </p:nvGrpSpPr>
      <p:grpSpPr>
        <a:xfrm>
          <a:off x="0" y="0"/>
          <a:ext cx="0" cy="0"/>
          <a:chOff x="0" y="0"/>
          <a:chExt cx="0" cy="0"/>
        </a:xfrm>
      </p:grpSpPr>
      <p:pic>
        <p:nvPicPr>
          <p:cNvPr id="4" name="Afbeelding 7">
            <a:extLst>
              <a:ext uri="{FF2B5EF4-FFF2-40B4-BE49-F238E27FC236}">
                <a16:creationId xmlns:a16="http://schemas.microsoft.com/office/drawing/2014/main" id="{DF32A30B-30BE-4FBF-9AF8-7ACF0DFDFF55}"/>
              </a:ext>
            </a:extLst>
          </p:cNvPr>
          <p:cNvPicPr>
            <a:picLocks noChangeAspect="1"/>
          </p:cNvPicPr>
          <p:nvPr userDrawn="1"/>
        </p:nvPicPr>
        <p:blipFill>
          <a:blip r:embed="rId2">
            <a:extLst>
              <a:ext uri="{28A0092B-C50C-407E-A947-70E740481C1C}">
                <a14:useLocalDpi xmlns:a14="http://schemas.microsoft.com/office/drawing/2010/main" val="0"/>
              </a:ext>
            </a:extLst>
          </a:blip>
          <a:srcRect r="7053"/>
          <a:stretch>
            <a:fillRect/>
          </a:stretch>
        </p:blipFill>
        <p:spPr bwMode="auto">
          <a:xfrm>
            <a:off x="5422901" y="3216276"/>
            <a:ext cx="6769100"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8">
            <a:extLst>
              <a:ext uri="{FF2B5EF4-FFF2-40B4-BE49-F238E27FC236}">
                <a16:creationId xmlns:a16="http://schemas.microsoft.com/office/drawing/2014/main" id="{DB02D22F-6FBC-4D9F-8CF5-C833181C025F}"/>
              </a:ext>
            </a:extLst>
          </p:cNvPr>
          <p:cNvPicPr>
            <a:picLocks noChangeAspect="1"/>
          </p:cNvPicPr>
          <p:nvPr userDrawn="1"/>
        </p:nvPicPr>
        <p:blipFill>
          <a:blip r:embed="rId3">
            <a:extLst>
              <a:ext uri="{28A0092B-C50C-407E-A947-70E740481C1C}">
                <a14:useLocalDpi xmlns:a14="http://schemas.microsoft.com/office/drawing/2010/main" val="0"/>
              </a:ext>
            </a:extLst>
          </a:blip>
          <a:srcRect r="11250" b="9698"/>
          <a:stretch>
            <a:fillRect/>
          </a:stretch>
        </p:blipFill>
        <p:spPr bwMode="auto">
          <a:xfrm>
            <a:off x="5422901" y="0"/>
            <a:ext cx="67691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8">
            <a:extLst>
              <a:ext uri="{FF2B5EF4-FFF2-40B4-BE49-F238E27FC236}">
                <a16:creationId xmlns:a16="http://schemas.microsoft.com/office/drawing/2014/main" id="{061CDD0C-3F35-465F-B7E0-29CB25989D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7632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9" descr="Logo_RUD_ROOD_RGB.ai">
            <a:extLst>
              <a:ext uri="{FF2B5EF4-FFF2-40B4-BE49-F238E27FC236}">
                <a16:creationId xmlns:a16="http://schemas.microsoft.com/office/drawing/2014/main" id="{1403A121-D8BC-46D7-AF63-D332E55D6CA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655052" y="2527300"/>
            <a:ext cx="2569633"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vak 7">
            <a:extLst>
              <a:ext uri="{FF2B5EF4-FFF2-40B4-BE49-F238E27FC236}">
                <a16:creationId xmlns:a16="http://schemas.microsoft.com/office/drawing/2014/main" id="{1EC768D0-95FF-420B-896F-C39A114D9C71}"/>
              </a:ext>
            </a:extLst>
          </p:cNvPr>
          <p:cNvSpPr txBox="1">
            <a:spLocks noChangeArrowheads="1"/>
          </p:cNvSpPr>
          <p:nvPr userDrawn="1"/>
        </p:nvSpPr>
        <p:spPr bwMode="auto">
          <a:xfrm>
            <a:off x="15019867" y="5359400"/>
            <a:ext cx="184731" cy="369332"/>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nl-NL" sz="1800"/>
          </a:p>
        </p:txBody>
      </p:sp>
      <p:sp>
        <p:nvSpPr>
          <p:cNvPr id="2" name="Titel 1"/>
          <p:cNvSpPr>
            <a:spLocks noGrp="1"/>
          </p:cNvSpPr>
          <p:nvPr>
            <p:ph type="ctrTitle"/>
          </p:nvPr>
        </p:nvSpPr>
        <p:spPr>
          <a:xfrm>
            <a:off x="609600" y="2998114"/>
            <a:ext cx="6841067" cy="430887"/>
          </a:xfrm>
        </p:spPr>
        <p:txBody>
          <a:bodyPr anchor="b">
            <a:spAutoFit/>
          </a:bodyPr>
          <a:lstStyle>
            <a:lvl1pPr>
              <a:defRPr sz="2200">
                <a:solidFill>
                  <a:srgbClr val="E11E2D"/>
                </a:solidFill>
              </a:defRPr>
            </a:lvl1pPr>
          </a:lstStyle>
          <a:p>
            <a:r>
              <a:rPr lang="nl-NL" dirty="0"/>
              <a:t>Titelstijl van model bewerken</a:t>
            </a:r>
          </a:p>
        </p:txBody>
      </p:sp>
      <p:sp>
        <p:nvSpPr>
          <p:cNvPr id="3" name="Subtitel 2"/>
          <p:cNvSpPr>
            <a:spLocks noGrp="1"/>
          </p:cNvSpPr>
          <p:nvPr>
            <p:ph type="subTitle" idx="1"/>
          </p:nvPr>
        </p:nvSpPr>
        <p:spPr>
          <a:xfrm>
            <a:off x="609600" y="3429000"/>
            <a:ext cx="5486400" cy="1257300"/>
          </a:xfrm>
        </p:spPr>
        <p:txBody>
          <a:bodyPr>
            <a:normAutofit/>
          </a:bodyPr>
          <a:lstStyle>
            <a:lvl1pPr marL="0" indent="0" algn="l">
              <a:buNone/>
              <a:defRPr sz="2000">
                <a:solidFill>
                  <a:srgbClr val="E11E2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
        <p:nvSpPr>
          <p:cNvPr id="9" name="Tijdelijke aanduiding voor datum 3">
            <a:extLst>
              <a:ext uri="{FF2B5EF4-FFF2-40B4-BE49-F238E27FC236}">
                <a16:creationId xmlns:a16="http://schemas.microsoft.com/office/drawing/2014/main" id="{295A3D12-62A3-461D-BC62-3C77710D2DDF}"/>
              </a:ext>
            </a:extLst>
          </p:cNvPr>
          <p:cNvSpPr>
            <a:spLocks noGrp="1"/>
          </p:cNvSpPr>
          <p:nvPr>
            <p:ph type="dt" sz="half" idx="10"/>
          </p:nvPr>
        </p:nvSpPr>
        <p:spPr/>
        <p:txBody>
          <a:bodyPr/>
          <a:lstStyle>
            <a:lvl1pPr>
              <a:defRPr/>
            </a:lvl1pPr>
          </a:lstStyle>
          <a:p>
            <a:pPr>
              <a:defRPr/>
            </a:pPr>
            <a:r>
              <a:rPr lang="nl-NL" altLang="nl-NL"/>
              <a:t>4 november 2021</a:t>
            </a:r>
          </a:p>
        </p:txBody>
      </p:sp>
      <p:sp>
        <p:nvSpPr>
          <p:cNvPr id="10" name="Tijdelijke aanduiding voor voettekst 4">
            <a:extLst>
              <a:ext uri="{FF2B5EF4-FFF2-40B4-BE49-F238E27FC236}">
                <a16:creationId xmlns:a16="http://schemas.microsoft.com/office/drawing/2014/main" id="{5B022D11-DF5D-449C-AEDD-C23F59709FB9}"/>
              </a:ext>
            </a:extLst>
          </p:cNvPr>
          <p:cNvSpPr>
            <a:spLocks noGrp="1"/>
          </p:cNvSpPr>
          <p:nvPr>
            <p:ph type="ftr" sz="quarter" idx="11"/>
          </p:nvPr>
        </p:nvSpPr>
        <p:spPr>
          <a:xfrm>
            <a:off x="609600" y="5991226"/>
            <a:ext cx="3860800" cy="365125"/>
          </a:xfrm>
        </p:spPr>
        <p:txBody>
          <a:bodyPr/>
          <a:lstStyle>
            <a:lvl1pPr algn="l">
              <a:defRPr/>
            </a:lvl1pPr>
          </a:lstStyle>
          <a:p>
            <a:pPr>
              <a:defRPr/>
            </a:pPr>
            <a:r>
              <a:rPr lang="nl-NL"/>
              <a:t>Regiobijeenkomst Omgevingswet 11-11-2021</a:t>
            </a:r>
          </a:p>
        </p:txBody>
      </p:sp>
    </p:spTree>
    <p:extLst>
      <p:ext uri="{BB962C8B-B14F-4D97-AF65-F5344CB8AC3E}">
        <p14:creationId xmlns:p14="http://schemas.microsoft.com/office/powerpoint/2010/main" val="7501089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1_Titeldia">
    <p:spTree>
      <p:nvGrpSpPr>
        <p:cNvPr id="1" name=""/>
        <p:cNvGrpSpPr/>
        <p:nvPr/>
      </p:nvGrpSpPr>
      <p:grpSpPr>
        <a:xfrm>
          <a:off x="0" y="0"/>
          <a:ext cx="0" cy="0"/>
          <a:chOff x="0" y="0"/>
          <a:chExt cx="0" cy="0"/>
        </a:xfrm>
      </p:grpSpPr>
      <p:pic>
        <p:nvPicPr>
          <p:cNvPr id="4" name="Afbeelding 7">
            <a:extLst>
              <a:ext uri="{FF2B5EF4-FFF2-40B4-BE49-F238E27FC236}">
                <a16:creationId xmlns:a16="http://schemas.microsoft.com/office/drawing/2014/main" id="{A043C4C5-6260-41C5-BADC-07B1C1C88D55}"/>
              </a:ext>
            </a:extLst>
          </p:cNvPr>
          <p:cNvPicPr>
            <a:picLocks noChangeAspect="1"/>
          </p:cNvPicPr>
          <p:nvPr userDrawn="1"/>
        </p:nvPicPr>
        <p:blipFill>
          <a:blip r:embed="rId2">
            <a:extLst>
              <a:ext uri="{28A0092B-C50C-407E-A947-70E740481C1C}">
                <a14:useLocalDpi xmlns:a14="http://schemas.microsoft.com/office/drawing/2010/main" val="0"/>
              </a:ext>
            </a:extLst>
          </a:blip>
          <a:srcRect t="16351" r="27695"/>
          <a:stretch>
            <a:fillRect/>
          </a:stretch>
        </p:blipFill>
        <p:spPr bwMode="auto">
          <a:xfrm>
            <a:off x="5693834" y="0"/>
            <a:ext cx="6498167"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8">
            <a:extLst>
              <a:ext uri="{FF2B5EF4-FFF2-40B4-BE49-F238E27FC236}">
                <a16:creationId xmlns:a16="http://schemas.microsoft.com/office/drawing/2014/main" id="{EBC30C66-C381-44D5-9227-0441E370C95C}"/>
              </a:ext>
            </a:extLst>
          </p:cNvPr>
          <p:cNvPicPr>
            <a:picLocks noChangeAspect="1"/>
          </p:cNvPicPr>
          <p:nvPr userDrawn="1"/>
        </p:nvPicPr>
        <p:blipFill>
          <a:blip r:embed="rId3">
            <a:extLst>
              <a:ext uri="{28A0092B-C50C-407E-A947-70E740481C1C}">
                <a14:useLocalDpi xmlns:a14="http://schemas.microsoft.com/office/drawing/2010/main" val="0"/>
              </a:ext>
            </a:extLst>
          </a:blip>
          <a:srcRect r="11250" b="9698"/>
          <a:stretch>
            <a:fillRect/>
          </a:stretch>
        </p:blipFill>
        <p:spPr bwMode="auto">
          <a:xfrm>
            <a:off x="5422901" y="3429000"/>
            <a:ext cx="67691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8">
            <a:extLst>
              <a:ext uri="{FF2B5EF4-FFF2-40B4-BE49-F238E27FC236}">
                <a16:creationId xmlns:a16="http://schemas.microsoft.com/office/drawing/2014/main" id="{0E0C0CFD-5142-44AE-A229-0A5C5230799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7632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9" descr="Logo_RUD_ROOD_RGB.ai">
            <a:extLst>
              <a:ext uri="{FF2B5EF4-FFF2-40B4-BE49-F238E27FC236}">
                <a16:creationId xmlns:a16="http://schemas.microsoft.com/office/drawing/2014/main" id="{40394535-57A5-4EB8-BD15-26BD669850B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655052" y="2527300"/>
            <a:ext cx="2569633"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609600" y="2998114"/>
            <a:ext cx="6841067" cy="430887"/>
          </a:xfrm>
        </p:spPr>
        <p:txBody>
          <a:bodyPr anchor="b">
            <a:spAutoFit/>
          </a:bodyPr>
          <a:lstStyle>
            <a:lvl1pPr>
              <a:defRPr sz="2200">
                <a:solidFill>
                  <a:srgbClr val="E11E2D"/>
                </a:solidFill>
              </a:defRPr>
            </a:lvl1pPr>
          </a:lstStyle>
          <a:p>
            <a:r>
              <a:rPr lang="nl-NL" dirty="0"/>
              <a:t>Titelstijl van model bewerken</a:t>
            </a:r>
          </a:p>
        </p:txBody>
      </p:sp>
      <p:sp>
        <p:nvSpPr>
          <p:cNvPr id="3" name="Subtitel 2"/>
          <p:cNvSpPr>
            <a:spLocks noGrp="1"/>
          </p:cNvSpPr>
          <p:nvPr>
            <p:ph type="subTitle" idx="1"/>
          </p:nvPr>
        </p:nvSpPr>
        <p:spPr>
          <a:xfrm>
            <a:off x="609600" y="3429000"/>
            <a:ext cx="5486400" cy="1257300"/>
          </a:xfrm>
        </p:spPr>
        <p:txBody>
          <a:bodyPr>
            <a:normAutofit/>
          </a:bodyPr>
          <a:lstStyle>
            <a:lvl1pPr marL="0" indent="0" algn="l">
              <a:buNone/>
              <a:defRPr sz="2000">
                <a:solidFill>
                  <a:srgbClr val="E11E2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
        <p:nvSpPr>
          <p:cNvPr id="8" name="Tijdelijke aanduiding voor datum 3">
            <a:extLst>
              <a:ext uri="{FF2B5EF4-FFF2-40B4-BE49-F238E27FC236}">
                <a16:creationId xmlns:a16="http://schemas.microsoft.com/office/drawing/2014/main" id="{29455AAB-AAD5-448D-91F5-983B4507E896}"/>
              </a:ext>
            </a:extLst>
          </p:cNvPr>
          <p:cNvSpPr>
            <a:spLocks noGrp="1"/>
          </p:cNvSpPr>
          <p:nvPr>
            <p:ph type="dt" sz="half" idx="10"/>
          </p:nvPr>
        </p:nvSpPr>
        <p:spPr/>
        <p:txBody>
          <a:bodyPr/>
          <a:lstStyle>
            <a:lvl1pPr>
              <a:defRPr/>
            </a:lvl1pPr>
          </a:lstStyle>
          <a:p>
            <a:pPr>
              <a:defRPr/>
            </a:pPr>
            <a:r>
              <a:rPr lang="nl-NL" altLang="nl-NL"/>
              <a:t>4 november 2021</a:t>
            </a:r>
          </a:p>
        </p:txBody>
      </p:sp>
      <p:sp>
        <p:nvSpPr>
          <p:cNvPr id="9" name="Tijdelijke aanduiding voor voettekst 4">
            <a:extLst>
              <a:ext uri="{FF2B5EF4-FFF2-40B4-BE49-F238E27FC236}">
                <a16:creationId xmlns:a16="http://schemas.microsoft.com/office/drawing/2014/main" id="{8FB01F41-F2D6-47F4-93CA-CAB68D27B5FD}"/>
              </a:ext>
            </a:extLst>
          </p:cNvPr>
          <p:cNvSpPr>
            <a:spLocks noGrp="1"/>
          </p:cNvSpPr>
          <p:nvPr>
            <p:ph type="ftr" sz="quarter" idx="11"/>
          </p:nvPr>
        </p:nvSpPr>
        <p:spPr>
          <a:xfrm>
            <a:off x="609600" y="5991226"/>
            <a:ext cx="3860800" cy="365125"/>
          </a:xfrm>
        </p:spPr>
        <p:txBody>
          <a:bodyPr/>
          <a:lstStyle>
            <a:lvl1pPr algn="l">
              <a:defRPr/>
            </a:lvl1pPr>
          </a:lstStyle>
          <a:p>
            <a:pPr>
              <a:defRPr/>
            </a:pPr>
            <a:r>
              <a:rPr lang="nl-NL"/>
              <a:t>Regiobijeenkomst Omgevingswet 11-11-2021</a:t>
            </a:r>
          </a:p>
        </p:txBody>
      </p:sp>
    </p:spTree>
    <p:extLst>
      <p:ext uri="{BB962C8B-B14F-4D97-AF65-F5344CB8AC3E}">
        <p14:creationId xmlns:p14="http://schemas.microsoft.com/office/powerpoint/2010/main" val="4237454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200"/>
            </a:lvl1pPr>
          </a:lstStyle>
          <a:p>
            <a:r>
              <a:rPr lang="nl-NL" dirty="0"/>
              <a:t>Titelstijl van model bewerken</a:t>
            </a:r>
          </a:p>
        </p:txBody>
      </p:sp>
      <p:sp>
        <p:nvSpPr>
          <p:cNvPr id="3" name="Tijdelijke aanduiding voor inhoud 2"/>
          <p:cNvSpPr>
            <a:spLocks noGrp="1"/>
          </p:cNvSpPr>
          <p:nvPr>
            <p:ph idx="1"/>
          </p:nvPr>
        </p:nvSpPr>
        <p:spPr/>
        <p:txBody>
          <a:bodyPr/>
          <a:lstStyle>
            <a:lvl1pPr>
              <a:defRPr sz="2000"/>
            </a:lvl1pPr>
            <a:lvl2pPr>
              <a:defRPr sz="2000"/>
            </a:lvl2pPr>
            <a:lvl3pPr>
              <a:defRPr sz="2000"/>
            </a:lvl3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DAA455C9-061C-4B03-96C9-81A606C30279}"/>
              </a:ext>
            </a:extLst>
          </p:cNvPr>
          <p:cNvSpPr>
            <a:spLocks noGrp="1"/>
          </p:cNvSpPr>
          <p:nvPr>
            <p:ph type="dt" sz="half" idx="10"/>
          </p:nvPr>
        </p:nvSpPr>
        <p:spPr/>
        <p:txBody>
          <a:bodyPr/>
          <a:lstStyle>
            <a:lvl1pPr>
              <a:defRPr/>
            </a:lvl1pPr>
          </a:lstStyle>
          <a:p>
            <a:pPr>
              <a:defRPr/>
            </a:pPr>
            <a:r>
              <a:rPr lang="nl-NL" altLang="nl-NL"/>
              <a:t>4 november 2021</a:t>
            </a:r>
          </a:p>
        </p:txBody>
      </p:sp>
      <p:sp>
        <p:nvSpPr>
          <p:cNvPr id="5" name="Tijdelijke aanduiding voor voettekst 4">
            <a:extLst>
              <a:ext uri="{FF2B5EF4-FFF2-40B4-BE49-F238E27FC236}">
                <a16:creationId xmlns:a16="http://schemas.microsoft.com/office/drawing/2014/main" id="{4EFBE6BD-7D31-4ACC-9367-FC139446D6F0}"/>
              </a:ext>
            </a:extLst>
          </p:cNvPr>
          <p:cNvSpPr>
            <a:spLocks noGrp="1"/>
          </p:cNvSpPr>
          <p:nvPr>
            <p:ph type="ftr" sz="quarter" idx="11"/>
          </p:nvPr>
        </p:nvSpPr>
        <p:spPr/>
        <p:txBody>
          <a:bodyPr/>
          <a:lstStyle>
            <a:lvl1pPr>
              <a:defRPr/>
            </a:lvl1pPr>
          </a:lstStyle>
          <a:p>
            <a:pPr>
              <a:defRPr/>
            </a:pPr>
            <a:r>
              <a:rPr lang="nl-NL"/>
              <a:t>Regiobijeenkomst Omgevingswet 11-11-2021</a:t>
            </a:r>
          </a:p>
        </p:txBody>
      </p:sp>
      <p:sp>
        <p:nvSpPr>
          <p:cNvPr id="6" name="Tijdelijke aanduiding voor dianummer 5">
            <a:extLst>
              <a:ext uri="{FF2B5EF4-FFF2-40B4-BE49-F238E27FC236}">
                <a16:creationId xmlns:a16="http://schemas.microsoft.com/office/drawing/2014/main" id="{71614334-F9F4-49B2-895E-8E7AC727D2A0}"/>
              </a:ext>
            </a:extLst>
          </p:cNvPr>
          <p:cNvSpPr>
            <a:spLocks noGrp="1"/>
          </p:cNvSpPr>
          <p:nvPr>
            <p:ph type="sldNum" sz="quarter" idx="12"/>
          </p:nvPr>
        </p:nvSpPr>
        <p:spPr/>
        <p:txBody>
          <a:bodyPr/>
          <a:lstStyle>
            <a:lvl1pPr>
              <a:defRPr/>
            </a:lvl1pPr>
          </a:lstStyle>
          <a:p>
            <a:pPr>
              <a:defRPr/>
            </a:pPr>
            <a:fld id="{1B44CCF4-F206-4ED8-9ACD-5ED72CDEC5D6}" type="slidenum">
              <a:rPr lang="nl-NL" altLang="nl-NL"/>
              <a:pPr>
                <a:defRPr/>
              </a:pPr>
              <a:t>‹nr.›</a:t>
            </a:fld>
            <a:endParaRPr lang="nl-NL" altLang="nl-NL"/>
          </a:p>
        </p:txBody>
      </p:sp>
    </p:spTree>
    <p:extLst>
      <p:ext uri="{BB962C8B-B14F-4D97-AF65-F5344CB8AC3E}">
        <p14:creationId xmlns:p14="http://schemas.microsoft.com/office/powerpoint/2010/main" val="1558332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normAutofit/>
          </a:bodyPr>
          <a:lstStyle>
            <a:lvl1pPr algn="l">
              <a:defRPr sz="2200" b="1" cap="all"/>
            </a:lvl1pPr>
          </a:lstStyle>
          <a:p>
            <a:r>
              <a:rPr lang="nl-NL" dirty="0"/>
              <a:t>Titelstijl van model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tekststijl van het model te bewerken</a:t>
            </a:r>
          </a:p>
        </p:txBody>
      </p:sp>
      <p:sp>
        <p:nvSpPr>
          <p:cNvPr id="4" name="Tijdelijke aanduiding voor datum 3">
            <a:extLst>
              <a:ext uri="{FF2B5EF4-FFF2-40B4-BE49-F238E27FC236}">
                <a16:creationId xmlns:a16="http://schemas.microsoft.com/office/drawing/2014/main" id="{D726BF00-6DB7-4F69-B5E6-217E8CAA47B3}"/>
              </a:ext>
            </a:extLst>
          </p:cNvPr>
          <p:cNvSpPr>
            <a:spLocks noGrp="1"/>
          </p:cNvSpPr>
          <p:nvPr>
            <p:ph type="dt" sz="half" idx="10"/>
          </p:nvPr>
        </p:nvSpPr>
        <p:spPr/>
        <p:txBody>
          <a:bodyPr/>
          <a:lstStyle>
            <a:lvl1pPr>
              <a:defRPr/>
            </a:lvl1pPr>
          </a:lstStyle>
          <a:p>
            <a:pPr>
              <a:defRPr/>
            </a:pPr>
            <a:r>
              <a:rPr lang="nl-NL" altLang="nl-NL"/>
              <a:t>4 november 2021</a:t>
            </a:r>
          </a:p>
        </p:txBody>
      </p:sp>
      <p:sp>
        <p:nvSpPr>
          <p:cNvPr id="5" name="Tijdelijke aanduiding voor voettekst 4">
            <a:extLst>
              <a:ext uri="{FF2B5EF4-FFF2-40B4-BE49-F238E27FC236}">
                <a16:creationId xmlns:a16="http://schemas.microsoft.com/office/drawing/2014/main" id="{167B754C-2489-4FE3-95C4-1622F767EC13}"/>
              </a:ext>
            </a:extLst>
          </p:cNvPr>
          <p:cNvSpPr>
            <a:spLocks noGrp="1"/>
          </p:cNvSpPr>
          <p:nvPr>
            <p:ph type="ftr" sz="quarter" idx="11"/>
          </p:nvPr>
        </p:nvSpPr>
        <p:spPr/>
        <p:txBody>
          <a:bodyPr/>
          <a:lstStyle>
            <a:lvl1pPr>
              <a:defRPr/>
            </a:lvl1pPr>
          </a:lstStyle>
          <a:p>
            <a:pPr>
              <a:defRPr/>
            </a:pPr>
            <a:r>
              <a:rPr lang="nl-NL"/>
              <a:t>Regiobijeenkomst Omgevingswet 11-11-2021</a:t>
            </a:r>
          </a:p>
        </p:txBody>
      </p:sp>
      <p:sp>
        <p:nvSpPr>
          <p:cNvPr id="6" name="Tijdelijke aanduiding voor dianummer 5">
            <a:extLst>
              <a:ext uri="{FF2B5EF4-FFF2-40B4-BE49-F238E27FC236}">
                <a16:creationId xmlns:a16="http://schemas.microsoft.com/office/drawing/2014/main" id="{99AEEDF4-4940-42A3-81E0-94A87EBEE08B}"/>
              </a:ext>
            </a:extLst>
          </p:cNvPr>
          <p:cNvSpPr>
            <a:spLocks noGrp="1"/>
          </p:cNvSpPr>
          <p:nvPr>
            <p:ph type="sldNum" sz="quarter" idx="12"/>
          </p:nvPr>
        </p:nvSpPr>
        <p:spPr/>
        <p:txBody>
          <a:bodyPr/>
          <a:lstStyle>
            <a:lvl1pPr>
              <a:defRPr/>
            </a:lvl1pPr>
          </a:lstStyle>
          <a:p>
            <a:pPr>
              <a:defRPr/>
            </a:pPr>
            <a:fld id="{F5DAB4C6-A202-4395-A9A6-DD7DB7B64B00}" type="slidenum">
              <a:rPr lang="nl-NL" altLang="nl-NL"/>
              <a:pPr>
                <a:defRPr/>
              </a:pPr>
              <a:t>‹nr.›</a:t>
            </a:fld>
            <a:endParaRPr lang="nl-NL" altLang="nl-NL"/>
          </a:p>
        </p:txBody>
      </p:sp>
    </p:spTree>
    <p:extLst>
      <p:ext uri="{BB962C8B-B14F-4D97-AF65-F5344CB8AC3E}">
        <p14:creationId xmlns:p14="http://schemas.microsoft.com/office/powerpoint/2010/main" val="447482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200"/>
            </a:lvl1pPr>
          </a:lstStyle>
          <a:p>
            <a:r>
              <a:rPr lang="nl-NL" dirty="0"/>
              <a:t>Titelstijl van model bewerken</a:t>
            </a:r>
          </a:p>
        </p:txBody>
      </p:sp>
      <p:sp>
        <p:nvSpPr>
          <p:cNvPr id="3" name="Tijdelijke aanduiding voor inhoud 2"/>
          <p:cNvSpPr>
            <a:spLocks noGrp="1"/>
          </p:cNvSpPr>
          <p:nvPr>
            <p:ph sz="half" idx="1"/>
          </p:nvPr>
        </p:nvSpPr>
        <p:spPr>
          <a:xfrm>
            <a:off x="609600" y="1600201"/>
            <a:ext cx="53848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p:nvPr>
        </p:nvSpPr>
        <p:spPr>
          <a:xfrm>
            <a:off x="6197600" y="1600201"/>
            <a:ext cx="53848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3">
            <a:extLst>
              <a:ext uri="{FF2B5EF4-FFF2-40B4-BE49-F238E27FC236}">
                <a16:creationId xmlns:a16="http://schemas.microsoft.com/office/drawing/2014/main" id="{1047C50E-5E40-40F3-8905-955335EF9E05}"/>
              </a:ext>
            </a:extLst>
          </p:cNvPr>
          <p:cNvSpPr>
            <a:spLocks noGrp="1"/>
          </p:cNvSpPr>
          <p:nvPr>
            <p:ph type="dt" sz="half" idx="10"/>
          </p:nvPr>
        </p:nvSpPr>
        <p:spPr/>
        <p:txBody>
          <a:bodyPr/>
          <a:lstStyle>
            <a:lvl1pPr>
              <a:defRPr/>
            </a:lvl1pPr>
          </a:lstStyle>
          <a:p>
            <a:pPr>
              <a:defRPr/>
            </a:pPr>
            <a:r>
              <a:rPr lang="nl-NL" altLang="nl-NL"/>
              <a:t>4 november 2021</a:t>
            </a:r>
          </a:p>
        </p:txBody>
      </p:sp>
      <p:sp>
        <p:nvSpPr>
          <p:cNvPr id="6" name="Tijdelijke aanduiding voor voettekst 4">
            <a:extLst>
              <a:ext uri="{FF2B5EF4-FFF2-40B4-BE49-F238E27FC236}">
                <a16:creationId xmlns:a16="http://schemas.microsoft.com/office/drawing/2014/main" id="{6D62A9BC-BD47-4A78-A69A-3CAB735302BC}"/>
              </a:ext>
            </a:extLst>
          </p:cNvPr>
          <p:cNvSpPr>
            <a:spLocks noGrp="1"/>
          </p:cNvSpPr>
          <p:nvPr>
            <p:ph type="ftr" sz="quarter" idx="11"/>
          </p:nvPr>
        </p:nvSpPr>
        <p:spPr/>
        <p:txBody>
          <a:bodyPr/>
          <a:lstStyle>
            <a:lvl1pPr>
              <a:defRPr/>
            </a:lvl1pPr>
          </a:lstStyle>
          <a:p>
            <a:pPr>
              <a:defRPr/>
            </a:pPr>
            <a:r>
              <a:rPr lang="nl-NL"/>
              <a:t>Regiobijeenkomst Omgevingswet 11-11-2021</a:t>
            </a:r>
          </a:p>
        </p:txBody>
      </p:sp>
      <p:sp>
        <p:nvSpPr>
          <p:cNvPr id="7" name="Tijdelijke aanduiding voor dianummer 5">
            <a:extLst>
              <a:ext uri="{FF2B5EF4-FFF2-40B4-BE49-F238E27FC236}">
                <a16:creationId xmlns:a16="http://schemas.microsoft.com/office/drawing/2014/main" id="{EE967B9E-5E43-4404-8171-3C7C76FDC255}"/>
              </a:ext>
            </a:extLst>
          </p:cNvPr>
          <p:cNvSpPr>
            <a:spLocks noGrp="1"/>
          </p:cNvSpPr>
          <p:nvPr>
            <p:ph type="sldNum" sz="quarter" idx="12"/>
          </p:nvPr>
        </p:nvSpPr>
        <p:spPr/>
        <p:txBody>
          <a:bodyPr/>
          <a:lstStyle>
            <a:lvl1pPr>
              <a:defRPr/>
            </a:lvl1pPr>
          </a:lstStyle>
          <a:p>
            <a:pPr>
              <a:defRPr/>
            </a:pPr>
            <a:fld id="{AC8FF5D9-BCE9-4145-9385-8A41C220FCFD}" type="slidenum">
              <a:rPr lang="nl-NL" altLang="nl-NL"/>
              <a:pPr>
                <a:defRPr/>
              </a:pPr>
              <a:t>‹nr.›</a:t>
            </a:fld>
            <a:endParaRPr lang="nl-NL" altLang="nl-NL"/>
          </a:p>
        </p:txBody>
      </p:sp>
    </p:spTree>
    <p:extLst>
      <p:ext uri="{BB962C8B-B14F-4D97-AF65-F5344CB8AC3E}">
        <p14:creationId xmlns:p14="http://schemas.microsoft.com/office/powerpoint/2010/main" val="32740614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Titelstijl van model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a:extLst>
              <a:ext uri="{FF2B5EF4-FFF2-40B4-BE49-F238E27FC236}">
                <a16:creationId xmlns:a16="http://schemas.microsoft.com/office/drawing/2014/main" id="{F4895F45-9C27-4F11-9D07-A702586283A2}"/>
              </a:ext>
            </a:extLst>
          </p:cNvPr>
          <p:cNvSpPr>
            <a:spLocks noGrp="1"/>
          </p:cNvSpPr>
          <p:nvPr>
            <p:ph type="dt" sz="half" idx="10"/>
          </p:nvPr>
        </p:nvSpPr>
        <p:spPr/>
        <p:txBody>
          <a:bodyPr/>
          <a:lstStyle>
            <a:lvl1pPr>
              <a:defRPr/>
            </a:lvl1pPr>
          </a:lstStyle>
          <a:p>
            <a:pPr>
              <a:defRPr/>
            </a:pPr>
            <a:r>
              <a:rPr lang="nl-NL" altLang="nl-NL"/>
              <a:t>4 november 2021</a:t>
            </a:r>
          </a:p>
        </p:txBody>
      </p:sp>
      <p:sp>
        <p:nvSpPr>
          <p:cNvPr id="8" name="Tijdelijke aanduiding voor voettekst 4">
            <a:extLst>
              <a:ext uri="{FF2B5EF4-FFF2-40B4-BE49-F238E27FC236}">
                <a16:creationId xmlns:a16="http://schemas.microsoft.com/office/drawing/2014/main" id="{0E27A766-EE68-4934-A8E2-7385CABBAA1C}"/>
              </a:ext>
            </a:extLst>
          </p:cNvPr>
          <p:cNvSpPr>
            <a:spLocks noGrp="1"/>
          </p:cNvSpPr>
          <p:nvPr>
            <p:ph type="ftr" sz="quarter" idx="11"/>
          </p:nvPr>
        </p:nvSpPr>
        <p:spPr/>
        <p:txBody>
          <a:bodyPr/>
          <a:lstStyle>
            <a:lvl1pPr>
              <a:defRPr/>
            </a:lvl1pPr>
          </a:lstStyle>
          <a:p>
            <a:pPr>
              <a:defRPr/>
            </a:pPr>
            <a:r>
              <a:rPr lang="nl-NL"/>
              <a:t>Regiobijeenkomst Omgevingswet 11-11-2021</a:t>
            </a:r>
          </a:p>
        </p:txBody>
      </p:sp>
      <p:sp>
        <p:nvSpPr>
          <p:cNvPr id="9" name="Tijdelijke aanduiding voor dianummer 5">
            <a:extLst>
              <a:ext uri="{FF2B5EF4-FFF2-40B4-BE49-F238E27FC236}">
                <a16:creationId xmlns:a16="http://schemas.microsoft.com/office/drawing/2014/main" id="{6AFDCDE1-CBA2-4BD1-A66F-5BE98171A4A5}"/>
              </a:ext>
            </a:extLst>
          </p:cNvPr>
          <p:cNvSpPr>
            <a:spLocks noGrp="1"/>
          </p:cNvSpPr>
          <p:nvPr>
            <p:ph type="sldNum" sz="quarter" idx="12"/>
          </p:nvPr>
        </p:nvSpPr>
        <p:spPr/>
        <p:txBody>
          <a:bodyPr/>
          <a:lstStyle>
            <a:lvl1pPr>
              <a:defRPr/>
            </a:lvl1pPr>
          </a:lstStyle>
          <a:p>
            <a:pPr>
              <a:defRPr/>
            </a:pPr>
            <a:fld id="{BB6089D0-636E-4F9E-8B9D-2271C6A37B69}" type="slidenum">
              <a:rPr lang="nl-NL" altLang="nl-NL"/>
              <a:pPr>
                <a:defRPr/>
              </a:pPr>
              <a:t>‹nr.›</a:t>
            </a:fld>
            <a:endParaRPr lang="nl-NL" altLang="nl-NL"/>
          </a:p>
        </p:txBody>
      </p:sp>
    </p:spTree>
    <p:extLst>
      <p:ext uri="{BB962C8B-B14F-4D97-AF65-F5344CB8AC3E}">
        <p14:creationId xmlns:p14="http://schemas.microsoft.com/office/powerpoint/2010/main" val="58908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200"/>
            </a:lvl1pPr>
          </a:lstStyle>
          <a:p>
            <a:r>
              <a:rPr lang="nl-NL" dirty="0"/>
              <a:t>Titelstijl van model bewerken</a:t>
            </a:r>
          </a:p>
        </p:txBody>
      </p:sp>
      <p:sp>
        <p:nvSpPr>
          <p:cNvPr id="3" name="Tijdelijke aanduiding voor datum 3">
            <a:extLst>
              <a:ext uri="{FF2B5EF4-FFF2-40B4-BE49-F238E27FC236}">
                <a16:creationId xmlns:a16="http://schemas.microsoft.com/office/drawing/2014/main" id="{3B34DF3E-787D-4A73-A7EF-35E1BBDBDA3D}"/>
              </a:ext>
            </a:extLst>
          </p:cNvPr>
          <p:cNvSpPr>
            <a:spLocks noGrp="1"/>
          </p:cNvSpPr>
          <p:nvPr>
            <p:ph type="dt" sz="half" idx="10"/>
          </p:nvPr>
        </p:nvSpPr>
        <p:spPr/>
        <p:txBody>
          <a:bodyPr/>
          <a:lstStyle>
            <a:lvl1pPr>
              <a:defRPr/>
            </a:lvl1pPr>
          </a:lstStyle>
          <a:p>
            <a:pPr>
              <a:defRPr/>
            </a:pPr>
            <a:r>
              <a:rPr lang="nl-NL" altLang="nl-NL"/>
              <a:t>4 november 2021</a:t>
            </a:r>
          </a:p>
        </p:txBody>
      </p:sp>
      <p:sp>
        <p:nvSpPr>
          <p:cNvPr id="4" name="Tijdelijke aanduiding voor voettekst 4">
            <a:extLst>
              <a:ext uri="{FF2B5EF4-FFF2-40B4-BE49-F238E27FC236}">
                <a16:creationId xmlns:a16="http://schemas.microsoft.com/office/drawing/2014/main" id="{D8C92E01-D884-4F1D-9A1E-83803FA71AC0}"/>
              </a:ext>
            </a:extLst>
          </p:cNvPr>
          <p:cNvSpPr>
            <a:spLocks noGrp="1"/>
          </p:cNvSpPr>
          <p:nvPr>
            <p:ph type="ftr" sz="quarter" idx="11"/>
          </p:nvPr>
        </p:nvSpPr>
        <p:spPr/>
        <p:txBody>
          <a:bodyPr/>
          <a:lstStyle>
            <a:lvl1pPr>
              <a:defRPr/>
            </a:lvl1pPr>
          </a:lstStyle>
          <a:p>
            <a:pPr>
              <a:defRPr/>
            </a:pPr>
            <a:r>
              <a:rPr lang="nl-NL"/>
              <a:t>Regiobijeenkomst Omgevingswet 11-11-2021</a:t>
            </a:r>
          </a:p>
        </p:txBody>
      </p:sp>
      <p:sp>
        <p:nvSpPr>
          <p:cNvPr id="5" name="Tijdelijke aanduiding voor dianummer 5">
            <a:extLst>
              <a:ext uri="{FF2B5EF4-FFF2-40B4-BE49-F238E27FC236}">
                <a16:creationId xmlns:a16="http://schemas.microsoft.com/office/drawing/2014/main" id="{329AFE43-7641-47AD-9A9A-A57192164EBD}"/>
              </a:ext>
            </a:extLst>
          </p:cNvPr>
          <p:cNvSpPr>
            <a:spLocks noGrp="1"/>
          </p:cNvSpPr>
          <p:nvPr>
            <p:ph type="sldNum" sz="quarter" idx="12"/>
          </p:nvPr>
        </p:nvSpPr>
        <p:spPr/>
        <p:txBody>
          <a:bodyPr/>
          <a:lstStyle>
            <a:lvl1pPr>
              <a:defRPr/>
            </a:lvl1pPr>
          </a:lstStyle>
          <a:p>
            <a:pPr>
              <a:defRPr/>
            </a:pPr>
            <a:fld id="{6DCCAC72-F3F8-4EF5-9CAB-E60745DE3972}" type="slidenum">
              <a:rPr lang="nl-NL" altLang="nl-NL"/>
              <a:pPr>
                <a:defRPr/>
              </a:pPr>
              <a:t>‹nr.›</a:t>
            </a:fld>
            <a:endParaRPr lang="nl-NL" altLang="nl-NL"/>
          </a:p>
        </p:txBody>
      </p:sp>
    </p:spTree>
    <p:extLst>
      <p:ext uri="{BB962C8B-B14F-4D97-AF65-F5344CB8AC3E}">
        <p14:creationId xmlns:p14="http://schemas.microsoft.com/office/powerpoint/2010/main" val="1086684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eldia">
    <p:spTree>
      <p:nvGrpSpPr>
        <p:cNvPr id="1" name=""/>
        <p:cNvGrpSpPr/>
        <p:nvPr/>
      </p:nvGrpSpPr>
      <p:grpSpPr>
        <a:xfrm>
          <a:off x="0" y="0"/>
          <a:ext cx="0" cy="0"/>
          <a:chOff x="0" y="0"/>
          <a:chExt cx="0" cy="0"/>
        </a:xfrm>
      </p:grpSpPr>
      <p:pic>
        <p:nvPicPr>
          <p:cNvPr id="4" name="Afbeelding 7">
            <a:extLst>
              <a:ext uri="{FF2B5EF4-FFF2-40B4-BE49-F238E27FC236}">
                <a16:creationId xmlns:a16="http://schemas.microsoft.com/office/drawing/2014/main" id="{C0480AA5-73EB-4848-B784-72914172EC07}"/>
              </a:ext>
            </a:extLst>
          </p:cNvPr>
          <p:cNvPicPr>
            <a:picLocks noChangeAspect="1"/>
          </p:cNvPicPr>
          <p:nvPr userDrawn="1"/>
        </p:nvPicPr>
        <p:blipFill>
          <a:blip r:embed="rId2">
            <a:extLst>
              <a:ext uri="{28A0092B-C50C-407E-A947-70E740481C1C}">
                <a14:useLocalDpi xmlns:a14="http://schemas.microsoft.com/office/drawing/2010/main" val="0"/>
              </a:ext>
            </a:extLst>
          </a:blip>
          <a:srcRect r="7053"/>
          <a:stretch>
            <a:fillRect/>
          </a:stretch>
        </p:blipFill>
        <p:spPr bwMode="auto">
          <a:xfrm>
            <a:off x="5422901" y="3216276"/>
            <a:ext cx="6769100"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8">
            <a:extLst>
              <a:ext uri="{FF2B5EF4-FFF2-40B4-BE49-F238E27FC236}">
                <a16:creationId xmlns:a16="http://schemas.microsoft.com/office/drawing/2014/main" id="{69CBB351-B76D-41B1-8C41-8FC59CAC24BC}"/>
              </a:ext>
            </a:extLst>
          </p:cNvPr>
          <p:cNvPicPr>
            <a:picLocks noChangeAspect="1"/>
          </p:cNvPicPr>
          <p:nvPr userDrawn="1"/>
        </p:nvPicPr>
        <p:blipFill>
          <a:blip r:embed="rId3">
            <a:extLst>
              <a:ext uri="{28A0092B-C50C-407E-A947-70E740481C1C}">
                <a14:useLocalDpi xmlns:a14="http://schemas.microsoft.com/office/drawing/2010/main" val="0"/>
              </a:ext>
            </a:extLst>
          </a:blip>
          <a:srcRect r="11250" b="9698"/>
          <a:stretch>
            <a:fillRect/>
          </a:stretch>
        </p:blipFill>
        <p:spPr bwMode="auto">
          <a:xfrm>
            <a:off x="5422901" y="0"/>
            <a:ext cx="67691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8">
            <a:extLst>
              <a:ext uri="{FF2B5EF4-FFF2-40B4-BE49-F238E27FC236}">
                <a16:creationId xmlns:a16="http://schemas.microsoft.com/office/drawing/2014/main" id="{F14B9210-00FB-40C1-B232-EEA20BF955B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7632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9" descr="Logo_RUD_ROOD_RGB.ai">
            <a:extLst>
              <a:ext uri="{FF2B5EF4-FFF2-40B4-BE49-F238E27FC236}">
                <a16:creationId xmlns:a16="http://schemas.microsoft.com/office/drawing/2014/main" id="{1920928A-80E1-4DFA-90EE-877B1CD6CFA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655052" y="2527300"/>
            <a:ext cx="2569633"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vak 7">
            <a:extLst>
              <a:ext uri="{FF2B5EF4-FFF2-40B4-BE49-F238E27FC236}">
                <a16:creationId xmlns:a16="http://schemas.microsoft.com/office/drawing/2014/main" id="{EC7D6E2D-7204-414C-BE64-6D22494E20AD}"/>
              </a:ext>
            </a:extLst>
          </p:cNvPr>
          <p:cNvSpPr txBox="1">
            <a:spLocks noChangeArrowheads="1"/>
          </p:cNvSpPr>
          <p:nvPr userDrawn="1"/>
        </p:nvSpPr>
        <p:spPr bwMode="auto">
          <a:xfrm>
            <a:off x="15019867" y="5359400"/>
            <a:ext cx="184731" cy="369332"/>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nl-NL" sz="1800"/>
          </a:p>
        </p:txBody>
      </p:sp>
      <p:sp>
        <p:nvSpPr>
          <p:cNvPr id="2" name="Titel 1"/>
          <p:cNvSpPr>
            <a:spLocks noGrp="1"/>
          </p:cNvSpPr>
          <p:nvPr>
            <p:ph type="ctrTitle"/>
          </p:nvPr>
        </p:nvSpPr>
        <p:spPr>
          <a:xfrm>
            <a:off x="609600" y="2998114"/>
            <a:ext cx="6841067" cy="430887"/>
          </a:xfrm>
        </p:spPr>
        <p:txBody>
          <a:bodyPr anchor="b">
            <a:spAutoFit/>
          </a:bodyPr>
          <a:lstStyle>
            <a:lvl1pPr>
              <a:defRPr sz="2200">
                <a:solidFill>
                  <a:srgbClr val="E11E2D"/>
                </a:solidFill>
              </a:defRPr>
            </a:lvl1pPr>
          </a:lstStyle>
          <a:p>
            <a:r>
              <a:rPr lang="nl-NL" dirty="0"/>
              <a:t>Titelstijl van model bewerken</a:t>
            </a:r>
          </a:p>
        </p:txBody>
      </p:sp>
      <p:sp>
        <p:nvSpPr>
          <p:cNvPr id="3" name="Subtitel 2"/>
          <p:cNvSpPr>
            <a:spLocks noGrp="1"/>
          </p:cNvSpPr>
          <p:nvPr>
            <p:ph type="subTitle" idx="1"/>
          </p:nvPr>
        </p:nvSpPr>
        <p:spPr>
          <a:xfrm>
            <a:off x="609600" y="3429000"/>
            <a:ext cx="5486400" cy="1257300"/>
          </a:xfrm>
        </p:spPr>
        <p:txBody>
          <a:bodyPr>
            <a:normAutofit/>
          </a:bodyPr>
          <a:lstStyle>
            <a:lvl1pPr marL="0" indent="0" algn="l">
              <a:buNone/>
              <a:defRPr sz="2000">
                <a:solidFill>
                  <a:srgbClr val="E11E2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
        <p:nvSpPr>
          <p:cNvPr id="9" name="Tijdelijke aanduiding voor datum 3">
            <a:extLst>
              <a:ext uri="{FF2B5EF4-FFF2-40B4-BE49-F238E27FC236}">
                <a16:creationId xmlns:a16="http://schemas.microsoft.com/office/drawing/2014/main" id="{186B9B13-8250-4652-8B98-09644017D75A}"/>
              </a:ext>
            </a:extLst>
          </p:cNvPr>
          <p:cNvSpPr>
            <a:spLocks noGrp="1"/>
          </p:cNvSpPr>
          <p:nvPr>
            <p:ph type="dt" sz="half" idx="10"/>
          </p:nvPr>
        </p:nvSpPr>
        <p:spPr/>
        <p:txBody>
          <a:bodyPr/>
          <a:lstStyle>
            <a:lvl1pPr>
              <a:defRPr/>
            </a:lvl1pPr>
          </a:lstStyle>
          <a:p>
            <a:pPr>
              <a:defRPr/>
            </a:pPr>
            <a:r>
              <a:rPr lang="nl-NL" altLang="nl-NL"/>
              <a:t>4 november 2021</a:t>
            </a:r>
          </a:p>
        </p:txBody>
      </p:sp>
      <p:sp>
        <p:nvSpPr>
          <p:cNvPr id="10" name="Tijdelijke aanduiding voor voettekst 4">
            <a:extLst>
              <a:ext uri="{FF2B5EF4-FFF2-40B4-BE49-F238E27FC236}">
                <a16:creationId xmlns:a16="http://schemas.microsoft.com/office/drawing/2014/main" id="{03B82141-587E-4711-871D-67B31E69C5D1}"/>
              </a:ext>
            </a:extLst>
          </p:cNvPr>
          <p:cNvSpPr>
            <a:spLocks noGrp="1"/>
          </p:cNvSpPr>
          <p:nvPr>
            <p:ph type="ftr" sz="quarter" idx="11"/>
          </p:nvPr>
        </p:nvSpPr>
        <p:spPr>
          <a:xfrm>
            <a:off x="609600" y="5991226"/>
            <a:ext cx="3860800" cy="365125"/>
          </a:xfrm>
        </p:spPr>
        <p:txBody>
          <a:bodyPr/>
          <a:lstStyle>
            <a:lvl1pPr algn="l">
              <a:defRPr/>
            </a:lvl1pPr>
          </a:lstStyle>
          <a:p>
            <a:pPr>
              <a:defRPr/>
            </a:pPr>
            <a:r>
              <a:rPr lang="nl-NL"/>
              <a:t>Regiobijeenkomst Omgevingswet 11-11-2021</a:t>
            </a:r>
          </a:p>
        </p:txBody>
      </p:sp>
    </p:spTree>
    <p:extLst>
      <p:ext uri="{BB962C8B-B14F-4D97-AF65-F5344CB8AC3E}">
        <p14:creationId xmlns:p14="http://schemas.microsoft.com/office/powerpoint/2010/main" val="30714699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3">
            <a:extLst>
              <a:ext uri="{FF2B5EF4-FFF2-40B4-BE49-F238E27FC236}">
                <a16:creationId xmlns:a16="http://schemas.microsoft.com/office/drawing/2014/main" id="{3723489D-1A58-425C-A328-685D33E75A56}"/>
              </a:ext>
            </a:extLst>
          </p:cNvPr>
          <p:cNvSpPr>
            <a:spLocks noGrp="1"/>
          </p:cNvSpPr>
          <p:nvPr>
            <p:ph type="dt" sz="half" idx="10"/>
          </p:nvPr>
        </p:nvSpPr>
        <p:spPr/>
        <p:txBody>
          <a:bodyPr/>
          <a:lstStyle>
            <a:lvl1pPr>
              <a:defRPr/>
            </a:lvl1pPr>
          </a:lstStyle>
          <a:p>
            <a:pPr>
              <a:defRPr/>
            </a:pPr>
            <a:r>
              <a:rPr lang="nl-NL" altLang="nl-NL"/>
              <a:t>4 november 2021</a:t>
            </a:r>
          </a:p>
        </p:txBody>
      </p:sp>
      <p:sp>
        <p:nvSpPr>
          <p:cNvPr id="3" name="Tijdelijke aanduiding voor voettekst 4">
            <a:extLst>
              <a:ext uri="{FF2B5EF4-FFF2-40B4-BE49-F238E27FC236}">
                <a16:creationId xmlns:a16="http://schemas.microsoft.com/office/drawing/2014/main" id="{D91CA343-28B5-49BE-B39A-D24D22532314}"/>
              </a:ext>
            </a:extLst>
          </p:cNvPr>
          <p:cNvSpPr>
            <a:spLocks noGrp="1"/>
          </p:cNvSpPr>
          <p:nvPr>
            <p:ph type="ftr" sz="quarter" idx="11"/>
          </p:nvPr>
        </p:nvSpPr>
        <p:spPr/>
        <p:txBody>
          <a:bodyPr/>
          <a:lstStyle>
            <a:lvl1pPr>
              <a:defRPr/>
            </a:lvl1pPr>
          </a:lstStyle>
          <a:p>
            <a:pPr>
              <a:defRPr/>
            </a:pPr>
            <a:r>
              <a:rPr lang="nl-NL"/>
              <a:t>Regiobijeenkomst Omgevingswet 11-11-2021</a:t>
            </a:r>
          </a:p>
        </p:txBody>
      </p:sp>
      <p:sp>
        <p:nvSpPr>
          <p:cNvPr id="4" name="Tijdelijke aanduiding voor dianummer 5">
            <a:extLst>
              <a:ext uri="{FF2B5EF4-FFF2-40B4-BE49-F238E27FC236}">
                <a16:creationId xmlns:a16="http://schemas.microsoft.com/office/drawing/2014/main" id="{232610D0-9896-4A03-BD8C-DECC0162B3B3}"/>
              </a:ext>
            </a:extLst>
          </p:cNvPr>
          <p:cNvSpPr>
            <a:spLocks noGrp="1"/>
          </p:cNvSpPr>
          <p:nvPr>
            <p:ph type="sldNum" sz="quarter" idx="12"/>
          </p:nvPr>
        </p:nvSpPr>
        <p:spPr/>
        <p:txBody>
          <a:bodyPr/>
          <a:lstStyle>
            <a:lvl1pPr>
              <a:defRPr/>
            </a:lvl1pPr>
          </a:lstStyle>
          <a:p>
            <a:pPr>
              <a:defRPr/>
            </a:pPr>
            <a:fld id="{C270B2BD-B511-4F37-8EEF-6C9C03F5E3D6}" type="slidenum">
              <a:rPr lang="nl-NL" altLang="nl-NL"/>
              <a:pPr>
                <a:defRPr/>
              </a:pPr>
              <a:t>‹nr.›</a:t>
            </a:fld>
            <a:endParaRPr lang="nl-NL" altLang="nl-NL"/>
          </a:p>
        </p:txBody>
      </p:sp>
    </p:spTree>
    <p:extLst>
      <p:ext uri="{BB962C8B-B14F-4D97-AF65-F5344CB8AC3E}">
        <p14:creationId xmlns:p14="http://schemas.microsoft.com/office/powerpoint/2010/main" val="1367311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dirty="0"/>
              <a:t>Titelstijl van model bewerken</a:t>
            </a:r>
          </a:p>
        </p:txBody>
      </p:sp>
      <p:sp>
        <p:nvSpPr>
          <p:cNvPr id="3" name="Tijdelijke aanduiding voor inhoud 2"/>
          <p:cNvSpPr>
            <a:spLocks noGrp="1"/>
          </p:cNvSpPr>
          <p:nvPr>
            <p:ph idx="1"/>
          </p:nvPr>
        </p:nvSpPr>
        <p:spPr>
          <a:xfrm>
            <a:off x="4766733" y="273051"/>
            <a:ext cx="6815667" cy="5853113"/>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3">
            <a:extLst>
              <a:ext uri="{FF2B5EF4-FFF2-40B4-BE49-F238E27FC236}">
                <a16:creationId xmlns:a16="http://schemas.microsoft.com/office/drawing/2014/main" id="{59873B8C-02F1-43E5-9054-6DC862525793}"/>
              </a:ext>
            </a:extLst>
          </p:cNvPr>
          <p:cNvSpPr>
            <a:spLocks noGrp="1"/>
          </p:cNvSpPr>
          <p:nvPr>
            <p:ph type="dt" sz="half" idx="10"/>
          </p:nvPr>
        </p:nvSpPr>
        <p:spPr/>
        <p:txBody>
          <a:bodyPr/>
          <a:lstStyle>
            <a:lvl1pPr>
              <a:defRPr/>
            </a:lvl1pPr>
          </a:lstStyle>
          <a:p>
            <a:pPr>
              <a:defRPr/>
            </a:pPr>
            <a:r>
              <a:rPr lang="nl-NL" altLang="nl-NL"/>
              <a:t>4 november 2021</a:t>
            </a:r>
          </a:p>
        </p:txBody>
      </p:sp>
      <p:sp>
        <p:nvSpPr>
          <p:cNvPr id="6" name="Tijdelijke aanduiding voor voettekst 4">
            <a:extLst>
              <a:ext uri="{FF2B5EF4-FFF2-40B4-BE49-F238E27FC236}">
                <a16:creationId xmlns:a16="http://schemas.microsoft.com/office/drawing/2014/main" id="{286D81E1-18ED-4A31-84E2-88010DF7808B}"/>
              </a:ext>
            </a:extLst>
          </p:cNvPr>
          <p:cNvSpPr>
            <a:spLocks noGrp="1"/>
          </p:cNvSpPr>
          <p:nvPr>
            <p:ph type="ftr" sz="quarter" idx="11"/>
          </p:nvPr>
        </p:nvSpPr>
        <p:spPr/>
        <p:txBody>
          <a:bodyPr/>
          <a:lstStyle>
            <a:lvl1pPr>
              <a:defRPr/>
            </a:lvl1pPr>
          </a:lstStyle>
          <a:p>
            <a:pPr>
              <a:defRPr/>
            </a:pPr>
            <a:r>
              <a:rPr lang="nl-NL"/>
              <a:t>Regiobijeenkomst Omgevingswet 11-11-2021</a:t>
            </a:r>
          </a:p>
        </p:txBody>
      </p:sp>
      <p:sp>
        <p:nvSpPr>
          <p:cNvPr id="7" name="Tijdelijke aanduiding voor dianummer 5">
            <a:extLst>
              <a:ext uri="{FF2B5EF4-FFF2-40B4-BE49-F238E27FC236}">
                <a16:creationId xmlns:a16="http://schemas.microsoft.com/office/drawing/2014/main" id="{54C20584-B8CF-471B-BEEA-C1F443D5CF68}"/>
              </a:ext>
            </a:extLst>
          </p:cNvPr>
          <p:cNvSpPr>
            <a:spLocks noGrp="1"/>
          </p:cNvSpPr>
          <p:nvPr>
            <p:ph type="sldNum" sz="quarter" idx="12"/>
          </p:nvPr>
        </p:nvSpPr>
        <p:spPr/>
        <p:txBody>
          <a:bodyPr/>
          <a:lstStyle>
            <a:lvl1pPr>
              <a:defRPr/>
            </a:lvl1pPr>
          </a:lstStyle>
          <a:p>
            <a:pPr>
              <a:defRPr/>
            </a:pPr>
            <a:fld id="{65BF18A8-66AF-42D2-B0AF-365BD6FFC75F}" type="slidenum">
              <a:rPr lang="nl-NL" altLang="nl-NL"/>
              <a:pPr>
                <a:defRPr/>
              </a:pPr>
              <a:t>‹nr.›</a:t>
            </a:fld>
            <a:endParaRPr lang="nl-NL" altLang="nl-NL"/>
          </a:p>
        </p:txBody>
      </p:sp>
    </p:spTree>
    <p:extLst>
      <p:ext uri="{BB962C8B-B14F-4D97-AF65-F5344CB8AC3E}">
        <p14:creationId xmlns:p14="http://schemas.microsoft.com/office/powerpoint/2010/main" val="3378684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Titelstijl van model bewerken</a:t>
            </a:r>
          </a:p>
        </p:txBody>
      </p:sp>
      <p:sp>
        <p:nvSpPr>
          <p:cNvPr id="3" name="Tijdelijke aanduiding voor afbeelding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3">
            <a:extLst>
              <a:ext uri="{FF2B5EF4-FFF2-40B4-BE49-F238E27FC236}">
                <a16:creationId xmlns:a16="http://schemas.microsoft.com/office/drawing/2014/main" id="{040F0F7F-7AD0-486A-937D-C851675D1C34}"/>
              </a:ext>
            </a:extLst>
          </p:cNvPr>
          <p:cNvSpPr>
            <a:spLocks noGrp="1"/>
          </p:cNvSpPr>
          <p:nvPr>
            <p:ph type="dt" sz="half" idx="10"/>
          </p:nvPr>
        </p:nvSpPr>
        <p:spPr/>
        <p:txBody>
          <a:bodyPr/>
          <a:lstStyle>
            <a:lvl1pPr>
              <a:defRPr/>
            </a:lvl1pPr>
          </a:lstStyle>
          <a:p>
            <a:pPr>
              <a:defRPr/>
            </a:pPr>
            <a:r>
              <a:rPr lang="nl-NL" altLang="nl-NL"/>
              <a:t>4 november 2021</a:t>
            </a:r>
          </a:p>
        </p:txBody>
      </p:sp>
      <p:sp>
        <p:nvSpPr>
          <p:cNvPr id="6" name="Tijdelijke aanduiding voor voettekst 4">
            <a:extLst>
              <a:ext uri="{FF2B5EF4-FFF2-40B4-BE49-F238E27FC236}">
                <a16:creationId xmlns:a16="http://schemas.microsoft.com/office/drawing/2014/main" id="{3770EF1A-BBF7-424B-AB9D-808575096BD4}"/>
              </a:ext>
            </a:extLst>
          </p:cNvPr>
          <p:cNvSpPr>
            <a:spLocks noGrp="1"/>
          </p:cNvSpPr>
          <p:nvPr>
            <p:ph type="ftr" sz="quarter" idx="11"/>
          </p:nvPr>
        </p:nvSpPr>
        <p:spPr/>
        <p:txBody>
          <a:bodyPr/>
          <a:lstStyle>
            <a:lvl1pPr>
              <a:defRPr/>
            </a:lvl1pPr>
          </a:lstStyle>
          <a:p>
            <a:pPr>
              <a:defRPr/>
            </a:pPr>
            <a:r>
              <a:rPr lang="nl-NL"/>
              <a:t>Regiobijeenkomst Omgevingswet 11-11-2021</a:t>
            </a:r>
          </a:p>
        </p:txBody>
      </p:sp>
      <p:sp>
        <p:nvSpPr>
          <p:cNvPr id="7" name="Tijdelijke aanduiding voor dianummer 5">
            <a:extLst>
              <a:ext uri="{FF2B5EF4-FFF2-40B4-BE49-F238E27FC236}">
                <a16:creationId xmlns:a16="http://schemas.microsoft.com/office/drawing/2014/main" id="{328B9A3E-5D88-4EAD-8370-0D568A4CA475}"/>
              </a:ext>
            </a:extLst>
          </p:cNvPr>
          <p:cNvSpPr>
            <a:spLocks noGrp="1"/>
          </p:cNvSpPr>
          <p:nvPr>
            <p:ph type="sldNum" sz="quarter" idx="12"/>
          </p:nvPr>
        </p:nvSpPr>
        <p:spPr/>
        <p:txBody>
          <a:bodyPr/>
          <a:lstStyle>
            <a:lvl1pPr>
              <a:defRPr/>
            </a:lvl1pPr>
          </a:lstStyle>
          <a:p>
            <a:pPr>
              <a:defRPr/>
            </a:pPr>
            <a:fld id="{89662CFE-A827-475D-B725-7FE013C7C46B}" type="slidenum">
              <a:rPr lang="nl-NL" altLang="nl-NL"/>
              <a:pPr>
                <a:defRPr/>
              </a:pPr>
              <a:t>‹nr.›</a:t>
            </a:fld>
            <a:endParaRPr lang="nl-NL" altLang="nl-NL"/>
          </a:p>
        </p:txBody>
      </p:sp>
    </p:spTree>
    <p:extLst>
      <p:ext uri="{BB962C8B-B14F-4D97-AF65-F5344CB8AC3E}">
        <p14:creationId xmlns:p14="http://schemas.microsoft.com/office/powerpoint/2010/main" val="1521563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4" name="Afbeelding 8">
            <a:extLst>
              <a:ext uri="{FF2B5EF4-FFF2-40B4-BE49-F238E27FC236}">
                <a16:creationId xmlns:a16="http://schemas.microsoft.com/office/drawing/2014/main" id="{8E0A6F15-0FA6-4D04-8AAC-90A7AF6092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7632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vak 4">
            <a:extLst>
              <a:ext uri="{FF2B5EF4-FFF2-40B4-BE49-F238E27FC236}">
                <a16:creationId xmlns:a16="http://schemas.microsoft.com/office/drawing/2014/main" id="{FDC6178E-D265-47C0-9B61-D4D899F75BE8}"/>
              </a:ext>
            </a:extLst>
          </p:cNvPr>
          <p:cNvSpPr txBox="1">
            <a:spLocks noChangeArrowheads="1"/>
          </p:cNvSpPr>
          <p:nvPr userDrawn="1"/>
        </p:nvSpPr>
        <p:spPr bwMode="auto">
          <a:xfrm>
            <a:off x="15019867" y="5359400"/>
            <a:ext cx="184731" cy="369332"/>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nl-NL" sz="1800"/>
          </a:p>
        </p:txBody>
      </p:sp>
      <p:sp>
        <p:nvSpPr>
          <p:cNvPr id="2" name="Titel 1"/>
          <p:cNvSpPr>
            <a:spLocks noGrp="1"/>
          </p:cNvSpPr>
          <p:nvPr>
            <p:ph type="ctrTitle"/>
          </p:nvPr>
        </p:nvSpPr>
        <p:spPr>
          <a:xfrm>
            <a:off x="609600" y="2998114"/>
            <a:ext cx="6841067" cy="430887"/>
          </a:xfrm>
        </p:spPr>
        <p:txBody>
          <a:bodyPr anchor="b">
            <a:spAutoFit/>
          </a:bodyPr>
          <a:lstStyle>
            <a:lvl1pPr>
              <a:defRPr sz="2200">
                <a:solidFill>
                  <a:srgbClr val="E11E2D"/>
                </a:solidFill>
              </a:defRPr>
            </a:lvl1pPr>
          </a:lstStyle>
          <a:p>
            <a:r>
              <a:rPr lang="nl-NL" dirty="0"/>
              <a:t>Titelstijl van model bewerken</a:t>
            </a:r>
          </a:p>
        </p:txBody>
      </p:sp>
      <p:sp>
        <p:nvSpPr>
          <p:cNvPr id="3" name="Subtitel 2"/>
          <p:cNvSpPr>
            <a:spLocks noGrp="1"/>
          </p:cNvSpPr>
          <p:nvPr>
            <p:ph type="subTitle" idx="1"/>
          </p:nvPr>
        </p:nvSpPr>
        <p:spPr>
          <a:xfrm>
            <a:off x="609600" y="3429000"/>
            <a:ext cx="5486400" cy="1257300"/>
          </a:xfrm>
        </p:spPr>
        <p:txBody>
          <a:bodyPr>
            <a:normAutofit/>
          </a:bodyPr>
          <a:lstStyle>
            <a:lvl1pPr marL="0" indent="0" algn="l">
              <a:buNone/>
              <a:defRPr sz="2000">
                <a:solidFill>
                  <a:srgbClr val="E11E2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
        <p:nvSpPr>
          <p:cNvPr id="6" name="Tijdelijke aanduiding voor datum 3">
            <a:extLst>
              <a:ext uri="{FF2B5EF4-FFF2-40B4-BE49-F238E27FC236}">
                <a16:creationId xmlns:a16="http://schemas.microsoft.com/office/drawing/2014/main" id="{7A69D1D2-29D1-416A-95C9-9E046025F341}"/>
              </a:ext>
            </a:extLst>
          </p:cNvPr>
          <p:cNvSpPr>
            <a:spLocks noGrp="1"/>
          </p:cNvSpPr>
          <p:nvPr>
            <p:ph type="dt" sz="half" idx="10"/>
          </p:nvPr>
        </p:nvSpPr>
        <p:spPr/>
        <p:txBody>
          <a:bodyPr/>
          <a:lstStyle>
            <a:lvl1pPr>
              <a:defRPr/>
            </a:lvl1pPr>
          </a:lstStyle>
          <a:p>
            <a:pPr>
              <a:defRPr/>
            </a:pPr>
            <a:r>
              <a:rPr lang="nl-NL" altLang="nl-NL"/>
              <a:t>18 juni 2020</a:t>
            </a:r>
            <a:endParaRPr lang="nl-NL" altLang="nl-NL" dirty="0"/>
          </a:p>
        </p:txBody>
      </p:sp>
      <p:sp>
        <p:nvSpPr>
          <p:cNvPr id="7" name="Tijdelijke aanduiding voor voettekst 4">
            <a:extLst>
              <a:ext uri="{FF2B5EF4-FFF2-40B4-BE49-F238E27FC236}">
                <a16:creationId xmlns:a16="http://schemas.microsoft.com/office/drawing/2014/main" id="{4C22DCAA-0EF0-4CFE-A7D6-6C20A3B00C97}"/>
              </a:ext>
            </a:extLst>
          </p:cNvPr>
          <p:cNvSpPr>
            <a:spLocks noGrp="1"/>
          </p:cNvSpPr>
          <p:nvPr>
            <p:ph type="ftr" sz="quarter" idx="11"/>
          </p:nvPr>
        </p:nvSpPr>
        <p:spPr>
          <a:xfrm>
            <a:off x="609600" y="5991226"/>
            <a:ext cx="3860800" cy="365125"/>
          </a:xfrm>
        </p:spPr>
        <p:txBody>
          <a:bodyPr/>
          <a:lstStyle>
            <a:lvl1pPr algn="l">
              <a:defRPr/>
            </a:lvl1pPr>
          </a:lstStyle>
          <a:p>
            <a:pPr>
              <a:defRPr/>
            </a:pPr>
            <a:r>
              <a:rPr lang="nl-NL"/>
              <a:t>VNG Archiefcommissie </a:t>
            </a:r>
          </a:p>
        </p:txBody>
      </p:sp>
    </p:spTree>
    <p:extLst>
      <p:ext uri="{BB962C8B-B14F-4D97-AF65-F5344CB8AC3E}">
        <p14:creationId xmlns:p14="http://schemas.microsoft.com/office/powerpoint/2010/main" val="23415340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2_Titeldia">
    <p:spTree>
      <p:nvGrpSpPr>
        <p:cNvPr id="1" name=""/>
        <p:cNvGrpSpPr/>
        <p:nvPr/>
      </p:nvGrpSpPr>
      <p:grpSpPr>
        <a:xfrm>
          <a:off x="0" y="0"/>
          <a:ext cx="0" cy="0"/>
          <a:chOff x="0" y="0"/>
          <a:chExt cx="0" cy="0"/>
        </a:xfrm>
      </p:grpSpPr>
      <p:pic>
        <p:nvPicPr>
          <p:cNvPr id="4" name="Afbeelding 7">
            <a:extLst>
              <a:ext uri="{FF2B5EF4-FFF2-40B4-BE49-F238E27FC236}">
                <a16:creationId xmlns:a16="http://schemas.microsoft.com/office/drawing/2014/main" id="{78959D2F-0FD5-4CD0-88F2-737D764817AA}"/>
              </a:ext>
            </a:extLst>
          </p:cNvPr>
          <p:cNvPicPr>
            <a:picLocks noChangeAspect="1"/>
          </p:cNvPicPr>
          <p:nvPr userDrawn="1"/>
        </p:nvPicPr>
        <p:blipFill>
          <a:blip r:embed="rId2">
            <a:extLst>
              <a:ext uri="{28A0092B-C50C-407E-A947-70E740481C1C}">
                <a14:useLocalDpi xmlns:a14="http://schemas.microsoft.com/office/drawing/2010/main" val="0"/>
              </a:ext>
            </a:extLst>
          </a:blip>
          <a:srcRect r="7053"/>
          <a:stretch>
            <a:fillRect/>
          </a:stretch>
        </p:blipFill>
        <p:spPr bwMode="auto">
          <a:xfrm>
            <a:off x="5422901" y="3216276"/>
            <a:ext cx="6769100"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8">
            <a:extLst>
              <a:ext uri="{FF2B5EF4-FFF2-40B4-BE49-F238E27FC236}">
                <a16:creationId xmlns:a16="http://schemas.microsoft.com/office/drawing/2014/main" id="{B0E4BAE1-ABBF-48EE-B121-31D918DEEEAF}"/>
              </a:ext>
            </a:extLst>
          </p:cNvPr>
          <p:cNvPicPr>
            <a:picLocks noChangeAspect="1"/>
          </p:cNvPicPr>
          <p:nvPr userDrawn="1"/>
        </p:nvPicPr>
        <p:blipFill>
          <a:blip r:embed="rId3">
            <a:extLst>
              <a:ext uri="{28A0092B-C50C-407E-A947-70E740481C1C}">
                <a14:useLocalDpi xmlns:a14="http://schemas.microsoft.com/office/drawing/2010/main" val="0"/>
              </a:ext>
            </a:extLst>
          </a:blip>
          <a:srcRect r="11250" b="9698"/>
          <a:stretch>
            <a:fillRect/>
          </a:stretch>
        </p:blipFill>
        <p:spPr bwMode="auto">
          <a:xfrm>
            <a:off x="5422901" y="0"/>
            <a:ext cx="67691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8">
            <a:extLst>
              <a:ext uri="{FF2B5EF4-FFF2-40B4-BE49-F238E27FC236}">
                <a16:creationId xmlns:a16="http://schemas.microsoft.com/office/drawing/2014/main" id="{7698F904-C76F-405E-B326-23796DFDF15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7632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9" descr="Logo_RUD_ROOD_RGB.ai">
            <a:extLst>
              <a:ext uri="{FF2B5EF4-FFF2-40B4-BE49-F238E27FC236}">
                <a16:creationId xmlns:a16="http://schemas.microsoft.com/office/drawing/2014/main" id="{F48C1918-E593-4F8E-A7B7-FAE7AE1EA15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655052" y="2527300"/>
            <a:ext cx="2569633"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vak 7">
            <a:extLst>
              <a:ext uri="{FF2B5EF4-FFF2-40B4-BE49-F238E27FC236}">
                <a16:creationId xmlns:a16="http://schemas.microsoft.com/office/drawing/2014/main" id="{8B6D643B-9B4E-4368-8169-0BDE4AC99CC9}"/>
              </a:ext>
            </a:extLst>
          </p:cNvPr>
          <p:cNvSpPr txBox="1">
            <a:spLocks noChangeArrowheads="1"/>
          </p:cNvSpPr>
          <p:nvPr userDrawn="1"/>
        </p:nvSpPr>
        <p:spPr bwMode="auto">
          <a:xfrm>
            <a:off x="15019867" y="5359400"/>
            <a:ext cx="184731" cy="369332"/>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nl-NL" sz="1800"/>
          </a:p>
        </p:txBody>
      </p:sp>
      <p:sp>
        <p:nvSpPr>
          <p:cNvPr id="2" name="Titel 1"/>
          <p:cNvSpPr>
            <a:spLocks noGrp="1"/>
          </p:cNvSpPr>
          <p:nvPr>
            <p:ph type="ctrTitle"/>
          </p:nvPr>
        </p:nvSpPr>
        <p:spPr>
          <a:xfrm>
            <a:off x="609600" y="2998114"/>
            <a:ext cx="6841067" cy="430887"/>
          </a:xfrm>
        </p:spPr>
        <p:txBody>
          <a:bodyPr anchor="b">
            <a:spAutoFit/>
          </a:bodyPr>
          <a:lstStyle>
            <a:lvl1pPr>
              <a:defRPr sz="2200">
                <a:solidFill>
                  <a:srgbClr val="E11E2D"/>
                </a:solidFill>
              </a:defRPr>
            </a:lvl1pPr>
          </a:lstStyle>
          <a:p>
            <a:r>
              <a:rPr lang="nl-NL" dirty="0"/>
              <a:t>Titelstijl van model bewerken</a:t>
            </a:r>
          </a:p>
        </p:txBody>
      </p:sp>
      <p:sp>
        <p:nvSpPr>
          <p:cNvPr id="3" name="Subtitel 2"/>
          <p:cNvSpPr>
            <a:spLocks noGrp="1"/>
          </p:cNvSpPr>
          <p:nvPr>
            <p:ph type="subTitle" idx="1"/>
          </p:nvPr>
        </p:nvSpPr>
        <p:spPr>
          <a:xfrm>
            <a:off x="609600" y="3429000"/>
            <a:ext cx="5486400" cy="1257300"/>
          </a:xfrm>
        </p:spPr>
        <p:txBody>
          <a:bodyPr>
            <a:normAutofit/>
          </a:bodyPr>
          <a:lstStyle>
            <a:lvl1pPr marL="0" indent="0" algn="l">
              <a:buNone/>
              <a:defRPr sz="2000">
                <a:solidFill>
                  <a:srgbClr val="E11E2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
        <p:nvSpPr>
          <p:cNvPr id="9" name="Tijdelijke aanduiding voor datum 3">
            <a:extLst>
              <a:ext uri="{FF2B5EF4-FFF2-40B4-BE49-F238E27FC236}">
                <a16:creationId xmlns:a16="http://schemas.microsoft.com/office/drawing/2014/main" id="{C816D0FA-E4F4-40E5-9B35-52F9518A30B7}"/>
              </a:ext>
            </a:extLst>
          </p:cNvPr>
          <p:cNvSpPr>
            <a:spLocks noGrp="1"/>
          </p:cNvSpPr>
          <p:nvPr>
            <p:ph type="dt" sz="half" idx="10"/>
          </p:nvPr>
        </p:nvSpPr>
        <p:spPr/>
        <p:txBody>
          <a:bodyPr/>
          <a:lstStyle>
            <a:lvl1pPr>
              <a:defRPr/>
            </a:lvl1pPr>
          </a:lstStyle>
          <a:p>
            <a:pPr>
              <a:defRPr/>
            </a:pPr>
            <a:r>
              <a:rPr lang="nl-NL" altLang="nl-NL"/>
              <a:t>18 juni 2020</a:t>
            </a:r>
          </a:p>
        </p:txBody>
      </p:sp>
      <p:sp>
        <p:nvSpPr>
          <p:cNvPr id="10" name="Tijdelijke aanduiding voor voettekst 4">
            <a:extLst>
              <a:ext uri="{FF2B5EF4-FFF2-40B4-BE49-F238E27FC236}">
                <a16:creationId xmlns:a16="http://schemas.microsoft.com/office/drawing/2014/main" id="{3BBEC558-89BF-4F60-BC5F-BB92307AC031}"/>
              </a:ext>
            </a:extLst>
          </p:cNvPr>
          <p:cNvSpPr>
            <a:spLocks noGrp="1"/>
          </p:cNvSpPr>
          <p:nvPr>
            <p:ph type="ftr" sz="quarter" idx="11"/>
          </p:nvPr>
        </p:nvSpPr>
        <p:spPr>
          <a:xfrm>
            <a:off x="609600" y="5991226"/>
            <a:ext cx="3860800" cy="365125"/>
          </a:xfrm>
        </p:spPr>
        <p:txBody>
          <a:bodyPr/>
          <a:lstStyle>
            <a:lvl1pPr algn="l">
              <a:defRPr/>
            </a:lvl1pPr>
          </a:lstStyle>
          <a:p>
            <a:pPr>
              <a:defRPr/>
            </a:pPr>
            <a:r>
              <a:rPr lang="nl-NL"/>
              <a:t>VNG Archiefcommissie </a:t>
            </a:r>
          </a:p>
        </p:txBody>
      </p:sp>
    </p:spTree>
    <p:extLst>
      <p:ext uri="{BB962C8B-B14F-4D97-AF65-F5344CB8AC3E}">
        <p14:creationId xmlns:p14="http://schemas.microsoft.com/office/powerpoint/2010/main" val="5647304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1_Titeldia">
    <p:spTree>
      <p:nvGrpSpPr>
        <p:cNvPr id="1" name=""/>
        <p:cNvGrpSpPr/>
        <p:nvPr/>
      </p:nvGrpSpPr>
      <p:grpSpPr>
        <a:xfrm>
          <a:off x="0" y="0"/>
          <a:ext cx="0" cy="0"/>
          <a:chOff x="0" y="0"/>
          <a:chExt cx="0" cy="0"/>
        </a:xfrm>
      </p:grpSpPr>
      <p:pic>
        <p:nvPicPr>
          <p:cNvPr id="4" name="Afbeelding 7">
            <a:extLst>
              <a:ext uri="{FF2B5EF4-FFF2-40B4-BE49-F238E27FC236}">
                <a16:creationId xmlns:a16="http://schemas.microsoft.com/office/drawing/2014/main" id="{74797C01-8553-4258-8CD8-D2A6F371C9CA}"/>
              </a:ext>
            </a:extLst>
          </p:cNvPr>
          <p:cNvPicPr>
            <a:picLocks noChangeAspect="1"/>
          </p:cNvPicPr>
          <p:nvPr userDrawn="1"/>
        </p:nvPicPr>
        <p:blipFill>
          <a:blip r:embed="rId2">
            <a:extLst>
              <a:ext uri="{28A0092B-C50C-407E-A947-70E740481C1C}">
                <a14:useLocalDpi xmlns:a14="http://schemas.microsoft.com/office/drawing/2010/main" val="0"/>
              </a:ext>
            </a:extLst>
          </a:blip>
          <a:srcRect t="16351" r="27695"/>
          <a:stretch>
            <a:fillRect/>
          </a:stretch>
        </p:blipFill>
        <p:spPr bwMode="auto">
          <a:xfrm>
            <a:off x="5693834" y="0"/>
            <a:ext cx="6498167"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8">
            <a:extLst>
              <a:ext uri="{FF2B5EF4-FFF2-40B4-BE49-F238E27FC236}">
                <a16:creationId xmlns:a16="http://schemas.microsoft.com/office/drawing/2014/main" id="{F281FCC0-57E5-4BB4-8AA1-72B6370C8076}"/>
              </a:ext>
            </a:extLst>
          </p:cNvPr>
          <p:cNvPicPr>
            <a:picLocks noChangeAspect="1"/>
          </p:cNvPicPr>
          <p:nvPr userDrawn="1"/>
        </p:nvPicPr>
        <p:blipFill>
          <a:blip r:embed="rId3">
            <a:extLst>
              <a:ext uri="{28A0092B-C50C-407E-A947-70E740481C1C}">
                <a14:useLocalDpi xmlns:a14="http://schemas.microsoft.com/office/drawing/2010/main" val="0"/>
              </a:ext>
            </a:extLst>
          </a:blip>
          <a:srcRect r="11250" b="9698"/>
          <a:stretch>
            <a:fillRect/>
          </a:stretch>
        </p:blipFill>
        <p:spPr bwMode="auto">
          <a:xfrm>
            <a:off x="5422901" y="3429000"/>
            <a:ext cx="67691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8">
            <a:extLst>
              <a:ext uri="{FF2B5EF4-FFF2-40B4-BE49-F238E27FC236}">
                <a16:creationId xmlns:a16="http://schemas.microsoft.com/office/drawing/2014/main" id="{5527F8EC-D6C6-4192-A351-B4555FD47B4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7632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9" descr="Logo_RUD_ROOD_RGB.ai">
            <a:extLst>
              <a:ext uri="{FF2B5EF4-FFF2-40B4-BE49-F238E27FC236}">
                <a16:creationId xmlns:a16="http://schemas.microsoft.com/office/drawing/2014/main" id="{D6E14B17-3FA3-4BCF-9FDC-01AAA7C6EB0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655052" y="2527300"/>
            <a:ext cx="2569633"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609600" y="2998114"/>
            <a:ext cx="6841067" cy="430887"/>
          </a:xfrm>
        </p:spPr>
        <p:txBody>
          <a:bodyPr anchor="b">
            <a:spAutoFit/>
          </a:bodyPr>
          <a:lstStyle>
            <a:lvl1pPr>
              <a:defRPr sz="2200">
                <a:solidFill>
                  <a:srgbClr val="E11E2D"/>
                </a:solidFill>
              </a:defRPr>
            </a:lvl1pPr>
          </a:lstStyle>
          <a:p>
            <a:r>
              <a:rPr lang="nl-NL" dirty="0"/>
              <a:t>Titelstijl van model bewerken</a:t>
            </a:r>
          </a:p>
        </p:txBody>
      </p:sp>
      <p:sp>
        <p:nvSpPr>
          <p:cNvPr id="3" name="Subtitel 2"/>
          <p:cNvSpPr>
            <a:spLocks noGrp="1"/>
          </p:cNvSpPr>
          <p:nvPr>
            <p:ph type="subTitle" idx="1"/>
          </p:nvPr>
        </p:nvSpPr>
        <p:spPr>
          <a:xfrm>
            <a:off x="609600" y="3429000"/>
            <a:ext cx="5486400" cy="1257300"/>
          </a:xfrm>
        </p:spPr>
        <p:txBody>
          <a:bodyPr>
            <a:normAutofit/>
          </a:bodyPr>
          <a:lstStyle>
            <a:lvl1pPr marL="0" indent="0" algn="l">
              <a:buNone/>
              <a:defRPr sz="2000">
                <a:solidFill>
                  <a:srgbClr val="E11E2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
        <p:nvSpPr>
          <p:cNvPr id="8" name="Tijdelijke aanduiding voor datum 3">
            <a:extLst>
              <a:ext uri="{FF2B5EF4-FFF2-40B4-BE49-F238E27FC236}">
                <a16:creationId xmlns:a16="http://schemas.microsoft.com/office/drawing/2014/main" id="{E5AB7209-6525-465D-A13B-A9131FBE03CF}"/>
              </a:ext>
            </a:extLst>
          </p:cNvPr>
          <p:cNvSpPr>
            <a:spLocks noGrp="1"/>
          </p:cNvSpPr>
          <p:nvPr>
            <p:ph type="dt" sz="half" idx="10"/>
          </p:nvPr>
        </p:nvSpPr>
        <p:spPr/>
        <p:txBody>
          <a:bodyPr/>
          <a:lstStyle>
            <a:lvl1pPr>
              <a:defRPr/>
            </a:lvl1pPr>
          </a:lstStyle>
          <a:p>
            <a:pPr>
              <a:defRPr/>
            </a:pPr>
            <a:r>
              <a:rPr lang="nl-NL" altLang="nl-NL"/>
              <a:t>18 juni 2020</a:t>
            </a:r>
          </a:p>
        </p:txBody>
      </p:sp>
      <p:sp>
        <p:nvSpPr>
          <p:cNvPr id="9" name="Tijdelijke aanduiding voor voettekst 4">
            <a:extLst>
              <a:ext uri="{FF2B5EF4-FFF2-40B4-BE49-F238E27FC236}">
                <a16:creationId xmlns:a16="http://schemas.microsoft.com/office/drawing/2014/main" id="{6FD3FD64-EC06-4029-87E8-43794937E46A}"/>
              </a:ext>
            </a:extLst>
          </p:cNvPr>
          <p:cNvSpPr>
            <a:spLocks noGrp="1"/>
          </p:cNvSpPr>
          <p:nvPr>
            <p:ph type="ftr" sz="quarter" idx="11"/>
          </p:nvPr>
        </p:nvSpPr>
        <p:spPr>
          <a:xfrm>
            <a:off x="609600" y="5991226"/>
            <a:ext cx="3860800" cy="365125"/>
          </a:xfrm>
        </p:spPr>
        <p:txBody>
          <a:bodyPr/>
          <a:lstStyle>
            <a:lvl1pPr algn="l">
              <a:defRPr/>
            </a:lvl1pPr>
          </a:lstStyle>
          <a:p>
            <a:pPr>
              <a:defRPr/>
            </a:pPr>
            <a:r>
              <a:rPr lang="nl-NL"/>
              <a:t>VNG Archiefcommissie </a:t>
            </a:r>
          </a:p>
        </p:txBody>
      </p:sp>
    </p:spTree>
    <p:extLst>
      <p:ext uri="{BB962C8B-B14F-4D97-AF65-F5344CB8AC3E}">
        <p14:creationId xmlns:p14="http://schemas.microsoft.com/office/powerpoint/2010/main" val="12160791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200"/>
            </a:lvl1pPr>
          </a:lstStyle>
          <a:p>
            <a:r>
              <a:rPr lang="nl-NL" dirty="0"/>
              <a:t>Titelstijl van model bewerken</a:t>
            </a:r>
          </a:p>
        </p:txBody>
      </p:sp>
      <p:sp>
        <p:nvSpPr>
          <p:cNvPr id="3" name="Tijdelijke aanduiding voor inhoud 2"/>
          <p:cNvSpPr>
            <a:spLocks noGrp="1"/>
          </p:cNvSpPr>
          <p:nvPr>
            <p:ph idx="1"/>
          </p:nvPr>
        </p:nvSpPr>
        <p:spPr/>
        <p:txBody>
          <a:bodyPr/>
          <a:lstStyle>
            <a:lvl1pPr>
              <a:defRPr sz="2000"/>
            </a:lvl1pPr>
            <a:lvl2pPr>
              <a:defRPr sz="2000"/>
            </a:lvl2pPr>
            <a:lvl3pPr>
              <a:defRPr sz="2000"/>
            </a:lvl3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BC4A4C43-9B48-451F-9E73-7EE6C60C8365}"/>
              </a:ext>
            </a:extLst>
          </p:cNvPr>
          <p:cNvSpPr>
            <a:spLocks noGrp="1"/>
          </p:cNvSpPr>
          <p:nvPr>
            <p:ph type="dt" sz="half" idx="10"/>
          </p:nvPr>
        </p:nvSpPr>
        <p:spPr/>
        <p:txBody>
          <a:bodyPr/>
          <a:lstStyle>
            <a:lvl1pPr>
              <a:defRPr/>
            </a:lvl1pPr>
          </a:lstStyle>
          <a:p>
            <a:pPr>
              <a:defRPr/>
            </a:pPr>
            <a:r>
              <a:rPr lang="nl-NL" altLang="nl-NL"/>
              <a:t>18 juni 2020</a:t>
            </a:r>
          </a:p>
        </p:txBody>
      </p:sp>
      <p:sp>
        <p:nvSpPr>
          <p:cNvPr id="5" name="Tijdelijke aanduiding voor voettekst 4">
            <a:extLst>
              <a:ext uri="{FF2B5EF4-FFF2-40B4-BE49-F238E27FC236}">
                <a16:creationId xmlns:a16="http://schemas.microsoft.com/office/drawing/2014/main" id="{F8EE0261-67B1-4C72-9232-9BDF1721B601}"/>
              </a:ext>
            </a:extLst>
          </p:cNvPr>
          <p:cNvSpPr>
            <a:spLocks noGrp="1"/>
          </p:cNvSpPr>
          <p:nvPr>
            <p:ph type="ftr" sz="quarter" idx="11"/>
          </p:nvPr>
        </p:nvSpPr>
        <p:spPr/>
        <p:txBody>
          <a:bodyPr/>
          <a:lstStyle>
            <a:lvl1pPr>
              <a:defRPr/>
            </a:lvl1pPr>
          </a:lstStyle>
          <a:p>
            <a:pPr>
              <a:defRPr/>
            </a:pPr>
            <a:r>
              <a:rPr lang="nl-NL"/>
              <a:t>VNG Archiefcommissie </a:t>
            </a:r>
          </a:p>
        </p:txBody>
      </p:sp>
      <p:sp>
        <p:nvSpPr>
          <p:cNvPr id="6" name="Tijdelijke aanduiding voor dianummer 5">
            <a:extLst>
              <a:ext uri="{FF2B5EF4-FFF2-40B4-BE49-F238E27FC236}">
                <a16:creationId xmlns:a16="http://schemas.microsoft.com/office/drawing/2014/main" id="{DE5AEA64-E8FD-43FF-B05B-555A5C4DD21E}"/>
              </a:ext>
            </a:extLst>
          </p:cNvPr>
          <p:cNvSpPr>
            <a:spLocks noGrp="1"/>
          </p:cNvSpPr>
          <p:nvPr>
            <p:ph type="sldNum" sz="quarter" idx="12"/>
          </p:nvPr>
        </p:nvSpPr>
        <p:spPr/>
        <p:txBody>
          <a:bodyPr/>
          <a:lstStyle>
            <a:lvl1pPr>
              <a:defRPr/>
            </a:lvl1pPr>
          </a:lstStyle>
          <a:p>
            <a:pPr>
              <a:defRPr/>
            </a:pPr>
            <a:fld id="{97525EF7-36A7-4015-8047-22772C2FBE7C}" type="slidenum">
              <a:rPr lang="nl-NL" altLang="nl-NL"/>
              <a:pPr>
                <a:defRPr/>
              </a:pPr>
              <a:t>‹nr.›</a:t>
            </a:fld>
            <a:endParaRPr lang="nl-NL" altLang="nl-NL"/>
          </a:p>
        </p:txBody>
      </p:sp>
    </p:spTree>
    <p:extLst>
      <p:ext uri="{BB962C8B-B14F-4D97-AF65-F5344CB8AC3E}">
        <p14:creationId xmlns:p14="http://schemas.microsoft.com/office/powerpoint/2010/main" val="4999016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normAutofit/>
          </a:bodyPr>
          <a:lstStyle>
            <a:lvl1pPr algn="l">
              <a:defRPr sz="2200" b="1" cap="all"/>
            </a:lvl1pPr>
          </a:lstStyle>
          <a:p>
            <a:r>
              <a:rPr lang="nl-NL" dirty="0"/>
              <a:t>Titelstijl van model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tekststijl van het model te bewerken</a:t>
            </a:r>
          </a:p>
        </p:txBody>
      </p:sp>
      <p:sp>
        <p:nvSpPr>
          <p:cNvPr id="4" name="Tijdelijke aanduiding voor datum 3">
            <a:extLst>
              <a:ext uri="{FF2B5EF4-FFF2-40B4-BE49-F238E27FC236}">
                <a16:creationId xmlns:a16="http://schemas.microsoft.com/office/drawing/2014/main" id="{D3D9C465-C6DD-4F1B-B75D-D42ADED9B1B3}"/>
              </a:ext>
            </a:extLst>
          </p:cNvPr>
          <p:cNvSpPr>
            <a:spLocks noGrp="1"/>
          </p:cNvSpPr>
          <p:nvPr>
            <p:ph type="dt" sz="half" idx="10"/>
          </p:nvPr>
        </p:nvSpPr>
        <p:spPr/>
        <p:txBody>
          <a:bodyPr/>
          <a:lstStyle>
            <a:lvl1pPr>
              <a:defRPr/>
            </a:lvl1pPr>
          </a:lstStyle>
          <a:p>
            <a:pPr>
              <a:defRPr/>
            </a:pPr>
            <a:r>
              <a:rPr lang="nl-NL" altLang="nl-NL"/>
              <a:t>18 juni 2020</a:t>
            </a:r>
          </a:p>
        </p:txBody>
      </p:sp>
      <p:sp>
        <p:nvSpPr>
          <p:cNvPr id="5" name="Tijdelijke aanduiding voor voettekst 4">
            <a:extLst>
              <a:ext uri="{FF2B5EF4-FFF2-40B4-BE49-F238E27FC236}">
                <a16:creationId xmlns:a16="http://schemas.microsoft.com/office/drawing/2014/main" id="{029B5B08-2E5B-4815-94B9-2B7606800457}"/>
              </a:ext>
            </a:extLst>
          </p:cNvPr>
          <p:cNvSpPr>
            <a:spLocks noGrp="1"/>
          </p:cNvSpPr>
          <p:nvPr>
            <p:ph type="ftr" sz="quarter" idx="11"/>
          </p:nvPr>
        </p:nvSpPr>
        <p:spPr/>
        <p:txBody>
          <a:bodyPr/>
          <a:lstStyle>
            <a:lvl1pPr>
              <a:defRPr/>
            </a:lvl1pPr>
          </a:lstStyle>
          <a:p>
            <a:pPr>
              <a:defRPr/>
            </a:pPr>
            <a:r>
              <a:rPr lang="nl-NL"/>
              <a:t>VNG Archiefcommissie </a:t>
            </a:r>
          </a:p>
        </p:txBody>
      </p:sp>
      <p:sp>
        <p:nvSpPr>
          <p:cNvPr id="6" name="Tijdelijke aanduiding voor dianummer 5">
            <a:extLst>
              <a:ext uri="{FF2B5EF4-FFF2-40B4-BE49-F238E27FC236}">
                <a16:creationId xmlns:a16="http://schemas.microsoft.com/office/drawing/2014/main" id="{81750894-1BDD-48A9-A3EC-4CAE87E30F73}"/>
              </a:ext>
            </a:extLst>
          </p:cNvPr>
          <p:cNvSpPr>
            <a:spLocks noGrp="1"/>
          </p:cNvSpPr>
          <p:nvPr>
            <p:ph type="sldNum" sz="quarter" idx="12"/>
          </p:nvPr>
        </p:nvSpPr>
        <p:spPr/>
        <p:txBody>
          <a:bodyPr/>
          <a:lstStyle>
            <a:lvl1pPr>
              <a:defRPr/>
            </a:lvl1pPr>
          </a:lstStyle>
          <a:p>
            <a:pPr>
              <a:defRPr/>
            </a:pPr>
            <a:fld id="{1ECAC715-DE7E-4CCD-8129-1AD4B66EDF8E}" type="slidenum">
              <a:rPr lang="nl-NL" altLang="nl-NL"/>
              <a:pPr>
                <a:defRPr/>
              </a:pPr>
              <a:t>‹nr.›</a:t>
            </a:fld>
            <a:endParaRPr lang="nl-NL" altLang="nl-NL"/>
          </a:p>
        </p:txBody>
      </p:sp>
    </p:spTree>
    <p:extLst>
      <p:ext uri="{BB962C8B-B14F-4D97-AF65-F5344CB8AC3E}">
        <p14:creationId xmlns:p14="http://schemas.microsoft.com/office/powerpoint/2010/main" val="9020130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200"/>
            </a:lvl1pPr>
          </a:lstStyle>
          <a:p>
            <a:r>
              <a:rPr lang="nl-NL" dirty="0"/>
              <a:t>Titelstijl van model bewerken</a:t>
            </a:r>
          </a:p>
        </p:txBody>
      </p:sp>
      <p:sp>
        <p:nvSpPr>
          <p:cNvPr id="3" name="Tijdelijke aanduiding voor inhoud 2"/>
          <p:cNvSpPr>
            <a:spLocks noGrp="1"/>
          </p:cNvSpPr>
          <p:nvPr>
            <p:ph sz="half" idx="1"/>
          </p:nvPr>
        </p:nvSpPr>
        <p:spPr>
          <a:xfrm>
            <a:off x="609600" y="1600201"/>
            <a:ext cx="53848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p:nvPr>
        </p:nvSpPr>
        <p:spPr>
          <a:xfrm>
            <a:off x="6197600" y="1600201"/>
            <a:ext cx="53848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3">
            <a:extLst>
              <a:ext uri="{FF2B5EF4-FFF2-40B4-BE49-F238E27FC236}">
                <a16:creationId xmlns:a16="http://schemas.microsoft.com/office/drawing/2014/main" id="{CFDE65A3-109A-40F8-B489-C50B8EC4DFFD}"/>
              </a:ext>
            </a:extLst>
          </p:cNvPr>
          <p:cNvSpPr>
            <a:spLocks noGrp="1"/>
          </p:cNvSpPr>
          <p:nvPr>
            <p:ph type="dt" sz="half" idx="10"/>
          </p:nvPr>
        </p:nvSpPr>
        <p:spPr/>
        <p:txBody>
          <a:bodyPr/>
          <a:lstStyle>
            <a:lvl1pPr>
              <a:defRPr/>
            </a:lvl1pPr>
          </a:lstStyle>
          <a:p>
            <a:pPr>
              <a:defRPr/>
            </a:pPr>
            <a:r>
              <a:rPr lang="nl-NL" altLang="nl-NL"/>
              <a:t>18 juni 2020</a:t>
            </a:r>
          </a:p>
        </p:txBody>
      </p:sp>
      <p:sp>
        <p:nvSpPr>
          <p:cNvPr id="6" name="Tijdelijke aanduiding voor voettekst 4">
            <a:extLst>
              <a:ext uri="{FF2B5EF4-FFF2-40B4-BE49-F238E27FC236}">
                <a16:creationId xmlns:a16="http://schemas.microsoft.com/office/drawing/2014/main" id="{8D2D7D02-01DE-4A1E-B1C6-611262FE70BE}"/>
              </a:ext>
            </a:extLst>
          </p:cNvPr>
          <p:cNvSpPr>
            <a:spLocks noGrp="1"/>
          </p:cNvSpPr>
          <p:nvPr>
            <p:ph type="ftr" sz="quarter" idx="11"/>
          </p:nvPr>
        </p:nvSpPr>
        <p:spPr/>
        <p:txBody>
          <a:bodyPr/>
          <a:lstStyle>
            <a:lvl1pPr>
              <a:defRPr/>
            </a:lvl1pPr>
          </a:lstStyle>
          <a:p>
            <a:pPr>
              <a:defRPr/>
            </a:pPr>
            <a:r>
              <a:rPr lang="nl-NL"/>
              <a:t>VNG Archiefcommissie </a:t>
            </a:r>
          </a:p>
        </p:txBody>
      </p:sp>
      <p:sp>
        <p:nvSpPr>
          <p:cNvPr id="7" name="Tijdelijke aanduiding voor dianummer 5">
            <a:extLst>
              <a:ext uri="{FF2B5EF4-FFF2-40B4-BE49-F238E27FC236}">
                <a16:creationId xmlns:a16="http://schemas.microsoft.com/office/drawing/2014/main" id="{705C6ED2-2B23-4ADA-BB42-684034D4A48D}"/>
              </a:ext>
            </a:extLst>
          </p:cNvPr>
          <p:cNvSpPr>
            <a:spLocks noGrp="1"/>
          </p:cNvSpPr>
          <p:nvPr>
            <p:ph type="sldNum" sz="quarter" idx="12"/>
          </p:nvPr>
        </p:nvSpPr>
        <p:spPr/>
        <p:txBody>
          <a:bodyPr/>
          <a:lstStyle>
            <a:lvl1pPr>
              <a:defRPr/>
            </a:lvl1pPr>
          </a:lstStyle>
          <a:p>
            <a:pPr>
              <a:defRPr/>
            </a:pPr>
            <a:fld id="{1647F665-03B4-4C0C-AC50-FF9452BA2C04}" type="slidenum">
              <a:rPr lang="nl-NL" altLang="nl-NL"/>
              <a:pPr>
                <a:defRPr/>
              </a:pPr>
              <a:t>‹nr.›</a:t>
            </a:fld>
            <a:endParaRPr lang="nl-NL" altLang="nl-NL"/>
          </a:p>
        </p:txBody>
      </p:sp>
    </p:spTree>
    <p:extLst>
      <p:ext uri="{BB962C8B-B14F-4D97-AF65-F5344CB8AC3E}">
        <p14:creationId xmlns:p14="http://schemas.microsoft.com/office/powerpoint/2010/main" val="22149496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Titelstijl van model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a:extLst>
              <a:ext uri="{FF2B5EF4-FFF2-40B4-BE49-F238E27FC236}">
                <a16:creationId xmlns:a16="http://schemas.microsoft.com/office/drawing/2014/main" id="{EC428DB7-D268-4DF8-888E-376003E7D9D9}"/>
              </a:ext>
            </a:extLst>
          </p:cNvPr>
          <p:cNvSpPr>
            <a:spLocks noGrp="1"/>
          </p:cNvSpPr>
          <p:nvPr>
            <p:ph type="dt" sz="half" idx="10"/>
          </p:nvPr>
        </p:nvSpPr>
        <p:spPr/>
        <p:txBody>
          <a:bodyPr/>
          <a:lstStyle>
            <a:lvl1pPr>
              <a:defRPr/>
            </a:lvl1pPr>
          </a:lstStyle>
          <a:p>
            <a:pPr>
              <a:defRPr/>
            </a:pPr>
            <a:r>
              <a:rPr lang="nl-NL" altLang="nl-NL"/>
              <a:t>18 juni 2020</a:t>
            </a:r>
          </a:p>
        </p:txBody>
      </p:sp>
      <p:sp>
        <p:nvSpPr>
          <p:cNvPr id="8" name="Tijdelijke aanduiding voor voettekst 4">
            <a:extLst>
              <a:ext uri="{FF2B5EF4-FFF2-40B4-BE49-F238E27FC236}">
                <a16:creationId xmlns:a16="http://schemas.microsoft.com/office/drawing/2014/main" id="{C9F776DE-625B-43A4-8A94-B9F2426EBB2F}"/>
              </a:ext>
            </a:extLst>
          </p:cNvPr>
          <p:cNvSpPr>
            <a:spLocks noGrp="1"/>
          </p:cNvSpPr>
          <p:nvPr>
            <p:ph type="ftr" sz="quarter" idx="11"/>
          </p:nvPr>
        </p:nvSpPr>
        <p:spPr/>
        <p:txBody>
          <a:bodyPr/>
          <a:lstStyle>
            <a:lvl1pPr>
              <a:defRPr/>
            </a:lvl1pPr>
          </a:lstStyle>
          <a:p>
            <a:pPr>
              <a:defRPr/>
            </a:pPr>
            <a:r>
              <a:rPr lang="nl-NL"/>
              <a:t>VNG Archiefcommissie </a:t>
            </a:r>
          </a:p>
        </p:txBody>
      </p:sp>
      <p:sp>
        <p:nvSpPr>
          <p:cNvPr id="9" name="Tijdelijke aanduiding voor dianummer 5">
            <a:extLst>
              <a:ext uri="{FF2B5EF4-FFF2-40B4-BE49-F238E27FC236}">
                <a16:creationId xmlns:a16="http://schemas.microsoft.com/office/drawing/2014/main" id="{4F125300-485C-49FA-BF95-8D9EEE65A011}"/>
              </a:ext>
            </a:extLst>
          </p:cNvPr>
          <p:cNvSpPr>
            <a:spLocks noGrp="1"/>
          </p:cNvSpPr>
          <p:nvPr>
            <p:ph type="sldNum" sz="quarter" idx="12"/>
          </p:nvPr>
        </p:nvSpPr>
        <p:spPr/>
        <p:txBody>
          <a:bodyPr/>
          <a:lstStyle>
            <a:lvl1pPr>
              <a:defRPr/>
            </a:lvl1pPr>
          </a:lstStyle>
          <a:p>
            <a:pPr>
              <a:defRPr/>
            </a:pPr>
            <a:fld id="{4397CBDE-E766-45BA-B995-3940653CE229}" type="slidenum">
              <a:rPr lang="nl-NL" altLang="nl-NL"/>
              <a:pPr>
                <a:defRPr/>
              </a:pPr>
              <a:t>‹nr.›</a:t>
            </a:fld>
            <a:endParaRPr lang="nl-NL" altLang="nl-NL"/>
          </a:p>
        </p:txBody>
      </p:sp>
    </p:spTree>
    <p:extLst>
      <p:ext uri="{BB962C8B-B14F-4D97-AF65-F5344CB8AC3E}">
        <p14:creationId xmlns:p14="http://schemas.microsoft.com/office/powerpoint/2010/main" val="4075655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1_Titeldia">
    <p:spTree>
      <p:nvGrpSpPr>
        <p:cNvPr id="1" name=""/>
        <p:cNvGrpSpPr/>
        <p:nvPr/>
      </p:nvGrpSpPr>
      <p:grpSpPr>
        <a:xfrm>
          <a:off x="0" y="0"/>
          <a:ext cx="0" cy="0"/>
          <a:chOff x="0" y="0"/>
          <a:chExt cx="0" cy="0"/>
        </a:xfrm>
      </p:grpSpPr>
      <p:pic>
        <p:nvPicPr>
          <p:cNvPr id="4" name="Afbeelding 7">
            <a:extLst>
              <a:ext uri="{FF2B5EF4-FFF2-40B4-BE49-F238E27FC236}">
                <a16:creationId xmlns:a16="http://schemas.microsoft.com/office/drawing/2014/main" id="{56467B5D-EFC2-4F8E-A140-C02B115C5482}"/>
              </a:ext>
            </a:extLst>
          </p:cNvPr>
          <p:cNvPicPr>
            <a:picLocks noChangeAspect="1"/>
          </p:cNvPicPr>
          <p:nvPr userDrawn="1"/>
        </p:nvPicPr>
        <p:blipFill>
          <a:blip r:embed="rId2">
            <a:extLst>
              <a:ext uri="{28A0092B-C50C-407E-A947-70E740481C1C}">
                <a14:useLocalDpi xmlns:a14="http://schemas.microsoft.com/office/drawing/2010/main" val="0"/>
              </a:ext>
            </a:extLst>
          </a:blip>
          <a:srcRect t="16351" r="27695"/>
          <a:stretch>
            <a:fillRect/>
          </a:stretch>
        </p:blipFill>
        <p:spPr bwMode="auto">
          <a:xfrm>
            <a:off x="5693834" y="0"/>
            <a:ext cx="6498167"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8">
            <a:extLst>
              <a:ext uri="{FF2B5EF4-FFF2-40B4-BE49-F238E27FC236}">
                <a16:creationId xmlns:a16="http://schemas.microsoft.com/office/drawing/2014/main" id="{4A3BC18E-98BF-4347-BA76-94AB598AC1A9}"/>
              </a:ext>
            </a:extLst>
          </p:cNvPr>
          <p:cNvPicPr>
            <a:picLocks noChangeAspect="1"/>
          </p:cNvPicPr>
          <p:nvPr userDrawn="1"/>
        </p:nvPicPr>
        <p:blipFill>
          <a:blip r:embed="rId3">
            <a:extLst>
              <a:ext uri="{28A0092B-C50C-407E-A947-70E740481C1C}">
                <a14:useLocalDpi xmlns:a14="http://schemas.microsoft.com/office/drawing/2010/main" val="0"/>
              </a:ext>
            </a:extLst>
          </a:blip>
          <a:srcRect r="11250" b="9698"/>
          <a:stretch>
            <a:fillRect/>
          </a:stretch>
        </p:blipFill>
        <p:spPr bwMode="auto">
          <a:xfrm>
            <a:off x="5422901" y="3429000"/>
            <a:ext cx="67691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8">
            <a:extLst>
              <a:ext uri="{FF2B5EF4-FFF2-40B4-BE49-F238E27FC236}">
                <a16:creationId xmlns:a16="http://schemas.microsoft.com/office/drawing/2014/main" id="{246A13BD-CEA3-4625-99CC-D686F1E8C3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7632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9" descr="Logo_RUD_ROOD_RGB.ai">
            <a:extLst>
              <a:ext uri="{FF2B5EF4-FFF2-40B4-BE49-F238E27FC236}">
                <a16:creationId xmlns:a16="http://schemas.microsoft.com/office/drawing/2014/main" id="{23B1BF1D-C897-41B0-A3EA-D0B7F1E3C5B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655052" y="2527300"/>
            <a:ext cx="2569633"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609600" y="2998114"/>
            <a:ext cx="6841067" cy="430887"/>
          </a:xfrm>
        </p:spPr>
        <p:txBody>
          <a:bodyPr anchor="b">
            <a:spAutoFit/>
          </a:bodyPr>
          <a:lstStyle>
            <a:lvl1pPr>
              <a:defRPr sz="2200">
                <a:solidFill>
                  <a:srgbClr val="E11E2D"/>
                </a:solidFill>
              </a:defRPr>
            </a:lvl1pPr>
          </a:lstStyle>
          <a:p>
            <a:r>
              <a:rPr lang="nl-NL" dirty="0"/>
              <a:t>Titelstijl van model bewerken</a:t>
            </a:r>
          </a:p>
        </p:txBody>
      </p:sp>
      <p:sp>
        <p:nvSpPr>
          <p:cNvPr id="3" name="Subtitel 2"/>
          <p:cNvSpPr>
            <a:spLocks noGrp="1"/>
          </p:cNvSpPr>
          <p:nvPr>
            <p:ph type="subTitle" idx="1"/>
          </p:nvPr>
        </p:nvSpPr>
        <p:spPr>
          <a:xfrm>
            <a:off x="609600" y="3429000"/>
            <a:ext cx="5486400" cy="1257300"/>
          </a:xfrm>
        </p:spPr>
        <p:txBody>
          <a:bodyPr>
            <a:normAutofit/>
          </a:bodyPr>
          <a:lstStyle>
            <a:lvl1pPr marL="0" indent="0" algn="l">
              <a:buNone/>
              <a:defRPr sz="2000">
                <a:solidFill>
                  <a:srgbClr val="E11E2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
        <p:nvSpPr>
          <p:cNvPr id="8" name="Tijdelijke aanduiding voor datum 3">
            <a:extLst>
              <a:ext uri="{FF2B5EF4-FFF2-40B4-BE49-F238E27FC236}">
                <a16:creationId xmlns:a16="http://schemas.microsoft.com/office/drawing/2014/main" id="{B3FF6C47-5B17-48F7-8543-603E7CA7320B}"/>
              </a:ext>
            </a:extLst>
          </p:cNvPr>
          <p:cNvSpPr>
            <a:spLocks noGrp="1"/>
          </p:cNvSpPr>
          <p:nvPr>
            <p:ph type="dt" sz="half" idx="10"/>
          </p:nvPr>
        </p:nvSpPr>
        <p:spPr/>
        <p:txBody>
          <a:bodyPr/>
          <a:lstStyle>
            <a:lvl1pPr>
              <a:defRPr/>
            </a:lvl1pPr>
          </a:lstStyle>
          <a:p>
            <a:pPr>
              <a:defRPr/>
            </a:pPr>
            <a:r>
              <a:rPr lang="nl-NL" altLang="nl-NL"/>
              <a:t>4 november 2021</a:t>
            </a:r>
          </a:p>
        </p:txBody>
      </p:sp>
      <p:sp>
        <p:nvSpPr>
          <p:cNvPr id="9" name="Tijdelijke aanduiding voor voettekst 4">
            <a:extLst>
              <a:ext uri="{FF2B5EF4-FFF2-40B4-BE49-F238E27FC236}">
                <a16:creationId xmlns:a16="http://schemas.microsoft.com/office/drawing/2014/main" id="{A20F37A0-744B-4DD4-BD0D-02094F56801B}"/>
              </a:ext>
            </a:extLst>
          </p:cNvPr>
          <p:cNvSpPr>
            <a:spLocks noGrp="1"/>
          </p:cNvSpPr>
          <p:nvPr>
            <p:ph type="ftr" sz="quarter" idx="11"/>
          </p:nvPr>
        </p:nvSpPr>
        <p:spPr>
          <a:xfrm>
            <a:off x="609600" y="5991226"/>
            <a:ext cx="3860800" cy="365125"/>
          </a:xfrm>
        </p:spPr>
        <p:txBody>
          <a:bodyPr/>
          <a:lstStyle>
            <a:lvl1pPr algn="l">
              <a:defRPr/>
            </a:lvl1pPr>
          </a:lstStyle>
          <a:p>
            <a:pPr>
              <a:defRPr/>
            </a:pPr>
            <a:r>
              <a:rPr lang="nl-NL"/>
              <a:t>Regiobijeenkomst Omgevingswet 11-11-2021</a:t>
            </a:r>
          </a:p>
        </p:txBody>
      </p:sp>
    </p:spTree>
    <p:extLst>
      <p:ext uri="{BB962C8B-B14F-4D97-AF65-F5344CB8AC3E}">
        <p14:creationId xmlns:p14="http://schemas.microsoft.com/office/powerpoint/2010/main" val="18407922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200"/>
            </a:lvl1pPr>
          </a:lstStyle>
          <a:p>
            <a:r>
              <a:rPr lang="nl-NL" dirty="0"/>
              <a:t>Titelstijl van model bewerken</a:t>
            </a:r>
          </a:p>
        </p:txBody>
      </p:sp>
      <p:sp>
        <p:nvSpPr>
          <p:cNvPr id="3" name="Tijdelijke aanduiding voor datum 3">
            <a:extLst>
              <a:ext uri="{FF2B5EF4-FFF2-40B4-BE49-F238E27FC236}">
                <a16:creationId xmlns:a16="http://schemas.microsoft.com/office/drawing/2014/main" id="{1EC26F1E-731B-4AD3-B16D-5E5737F5850E}"/>
              </a:ext>
            </a:extLst>
          </p:cNvPr>
          <p:cNvSpPr>
            <a:spLocks noGrp="1"/>
          </p:cNvSpPr>
          <p:nvPr>
            <p:ph type="dt" sz="half" idx="10"/>
          </p:nvPr>
        </p:nvSpPr>
        <p:spPr/>
        <p:txBody>
          <a:bodyPr/>
          <a:lstStyle>
            <a:lvl1pPr>
              <a:defRPr/>
            </a:lvl1pPr>
          </a:lstStyle>
          <a:p>
            <a:pPr>
              <a:defRPr/>
            </a:pPr>
            <a:r>
              <a:rPr lang="nl-NL" altLang="nl-NL"/>
              <a:t>18 juni 2020</a:t>
            </a:r>
          </a:p>
        </p:txBody>
      </p:sp>
      <p:sp>
        <p:nvSpPr>
          <p:cNvPr id="4" name="Tijdelijke aanduiding voor voettekst 4">
            <a:extLst>
              <a:ext uri="{FF2B5EF4-FFF2-40B4-BE49-F238E27FC236}">
                <a16:creationId xmlns:a16="http://schemas.microsoft.com/office/drawing/2014/main" id="{9DD8B954-8917-4A27-A5D6-16125B4D9771}"/>
              </a:ext>
            </a:extLst>
          </p:cNvPr>
          <p:cNvSpPr>
            <a:spLocks noGrp="1"/>
          </p:cNvSpPr>
          <p:nvPr>
            <p:ph type="ftr" sz="quarter" idx="11"/>
          </p:nvPr>
        </p:nvSpPr>
        <p:spPr/>
        <p:txBody>
          <a:bodyPr/>
          <a:lstStyle>
            <a:lvl1pPr>
              <a:defRPr/>
            </a:lvl1pPr>
          </a:lstStyle>
          <a:p>
            <a:pPr>
              <a:defRPr/>
            </a:pPr>
            <a:r>
              <a:rPr lang="nl-NL"/>
              <a:t>VNG Archiefcommissie </a:t>
            </a:r>
          </a:p>
        </p:txBody>
      </p:sp>
      <p:sp>
        <p:nvSpPr>
          <p:cNvPr id="5" name="Tijdelijke aanduiding voor dianummer 5">
            <a:extLst>
              <a:ext uri="{FF2B5EF4-FFF2-40B4-BE49-F238E27FC236}">
                <a16:creationId xmlns:a16="http://schemas.microsoft.com/office/drawing/2014/main" id="{FE450622-9AA9-47BA-B75C-1DD30803A3EE}"/>
              </a:ext>
            </a:extLst>
          </p:cNvPr>
          <p:cNvSpPr>
            <a:spLocks noGrp="1"/>
          </p:cNvSpPr>
          <p:nvPr>
            <p:ph type="sldNum" sz="quarter" idx="12"/>
          </p:nvPr>
        </p:nvSpPr>
        <p:spPr/>
        <p:txBody>
          <a:bodyPr/>
          <a:lstStyle>
            <a:lvl1pPr>
              <a:defRPr/>
            </a:lvl1pPr>
          </a:lstStyle>
          <a:p>
            <a:pPr>
              <a:defRPr/>
            </a:pPr>
            <a:fld id="{41FB04AD-4F85-4CF5-9128-F75A49875B75}" type="slidenum">
              <a:rPr lang="nl-NL" altLang="nl-NL"/>
              <a:pPr>
                <a:defRPr/>
              </a:pPr>
              <a:t>‹nr.›</a:t>
            </a:fld>
            <a:endParaRPr lang="nl-NL" altLang="nl-NL"/>
          </a:p>
        </p:txBody>
      </p:sp>
    </p:spTree>
    <p:extLst>
      <p:ext uri="{BB962C8B-B14F-4D97-AF65-F5344CB8AC3E}">
        <p14:creationId xmlns:p14="http://schemas.microsoft.com/office/powerpoint/2010/main" val="3622250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3">
            <a:extLst>
              <a:ext uri="{FF2B5EF4-FFF2-40B4-BE49-F238E27FC236}">
                <a16:creationId xmlns:a16="http://schemas.microsoft.com/office/drawing/2014/main" id="{92678212-D6CC-40B3-A923-24DEFFC2F4CB}"/>
              </a:ext>
            </a:extLst>
          </p:cNvPr>
          <p:cNvSpPr>
            <a:spLocks noGrp="1"/>
          </p:cNvSpPr>
          <p:nvPr>
            <p:ph type="dt" sz="half" idx="10"/>
          </p:nvPr>
        </p:nvSpPr>
        <p:spPr/>
        <p:txBody>
          <a:bodyPr/>
          <a:lstStyle>
            <a:lvl1pPr>
              <a:defRPr/>
            </a:lvl1pPr>
          </a:lstStyle>
          <a:p>
            <a:pPr>
              <a:defRPr/>
            </a:pPr>
            <a:r>
              <a:rPr lang="nl-NL" altLang="nl-NL"/>
              <a:t>18 juni 2020</a:t>
            </a:r>
          </a:p>
        </p:txBody>
      </p:sp>
      <p:sp>
        <p:nvSpPr>
          <p:cNvPr id="3" name="Tijdelijke aanduiding voor voettekst 4">
            <a:extLst>
              <a:ext uri="{FF2B5EF4-FFF2-40B4-BE49-F238E27FC236}">
                <a16:creationId xmlns:a16="http://schemas.microsoft.com/office/drawing/2014/main" id="{A1DB32B2-4829-4841-9284-90C5499AE2C8}"/>
              </a:ext>
            </a:extLst>
          </p:cNvPr>
          <p:cNvSpPr>
            <a:spLocks noGrp="1"/>
          </p:cNvSpPr>
          <p:nvPr>
            <p:ph type="ftr" sz="quarter" idx="11"/>
          </p:nvPr>
        </p:nvSpPr>
        <p:spPr/>
        <p:txBody>
          <a:bodyPr/>
          <a:lstStyle>
            <a:lvl1pPr>
              <a:defRPr/>
            </a:lvl1pPr>
          </a:lstStyle>
          <a:p>
            <a:pPr>
              <a:defRPr/>
            </a:pPr>
            <a:r>
              <a:rPr lang="nl-NL"/>
              <a:t>VNG Archiefcommissie </a:t>
            </a:r>
          </a:p>
        </p:txBody>
      </p:sp>
      <p:sp>
        <p:nvSpPr>
          <p:cNvPr id="4" name="Tijdelijke aanduiding voor dianummer 5">
            <a:extLst>
              <a:ext uri="{FF2B5EF4-FFF2-40B4-BE49-F238E27FC236}">
                <a16:creationId xmlns:a16="http://schemas.microsoft.com/office/drawing/2014/main" id="{732039F6-E4FA-45A7-94AE-CDA447A33F74}"/>
              </a:ext>
            </a:extLst>
          </p:cNvPr>
          <p:cNvSpPr>
            <a:spLocks noGrp="1"/>
          </p:cNvSpPr>
          <p:nvPr>
            <p:ph type="sldNum" sz="quarter" idx="12"/>
          </p:nvPr>
        </p:nvSpPr>
        <p:spPr/>
        <p:txBody>
          <a:bodyPr/>
          <a:lstStyle>
            <a:lvl1pPr>
              <a:defRPr/>
            </a:lvl1pPr>
          </a:lstStyle>
          <a:p>
            <a:pPr>
              <a:defRPr/>
            </a:pPr>
            <a:fld id="{14BFA8F1-F045-4EB8-A7AC-2FD082B8DFD5}" type="slidenum">
              <a:rPr lang="nl-NL" altLang="nl-NL"/>
              <a:pPr>
                <a:defRPr/>
              </a:pPr>
              <a:t>‹nr.›</a:t>
            </a:fld>
            <a:endParaRPr lang="nl-NL" altLang="nl-NL"/>
          </a:p>
        </p:txBody>
      </p:sp>
    </p:spTree>
    <p:extLst>
      <p:ext uri="{BB962C8B-B14F-4D97-AF65-F5344CB8AC3E}">
        <p14:creationId xmlns:p14="http://schemas.microsoft.com/office/powerpoint/2010/main" val="2205995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dirty="0"/>
              <a:t>Titelstijl van model bewerken</a:t>
            </a:r>
          </a:p>
        </p:txBody>
      </p:sp>
      <p:sp>
        <p:nvSpPr>
          <p:cNvPr id="3" name="Tijdelijke aanduiding voor inhoud 2"/>
          <p:cNvSpPr>
            <a:spLocks noGrp="1"/>
          </p:cNvSpPr>
          <p:nvPr>
            <p:ph idx="1"/>
          </p:nvPr>
        </p:nvSpPr>
        <p:spPr>
          <a:xfrm>
            <a:off x="4766733" y="273051"/>
            <a:ext cx="6815667" cy="5853113"/>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3">
            <a:extLst>
              <a:ext uri="{FF2B5EF4-FFF2-40B4-BE49-F238E27FC236}">
                <a16:creationId xmlns:a16="http://schemas.microsoft.com/office/drawing/2014/main" id="{760664F5-C477-489D-88CD-A4BFD9CF05B4}"/>
              </a:ext>
            </a:extLst>
          </p:cNvPr>
          <p:cNvSpPr>
            <a:spLocks noGrp="1"/>
          </p:cNvSpPr>
          <p:nvPr>
            <p:ph type="dt" sz="half" idx="10"/>
          </p:nvPr>
        </p:nvSpPr>
        <p:spPr/>
        <p:txBody>
          <a:bodyPr/>
          <a:lstStyle>
            <a:lvl1pPr>
              <a:defRPr/>
            </a:lvl1pPr>
          </a:lstStyle>
          <a:p>
            <a:pPr>
              <a:defRPr/>
            </a:pPr>
            <a:r>
              <a:rPr lang="nl-NL" altLang="nl-NL"/>
              <a:t>18 juni 2020</a:t>
            </a:r>
          </a:p>
        </p:txBody>
      </p:sp>
      <p:sp>
        <p:nvSpPr>
          <p:cNvPr id="6" name="Tijdelijke aanduiding voor voettekst 4">
            <a:extLst>
              <a:ext uri="{FF2B5EF4-FFF2-40B4-BE49-F238E27FC236}">
                <a16:creationId xmlns:a16="http://schemas.microsoft.com/office/drawing/2014/main" id="{527B8CFA-7125-4A04-8B38-04D6E3F6E3F7}"/>
              </a:ext>
            </a:extLst>
          </p:cNvPr>
          <p:cNvSpPr>
            <a:spLocks noGrp="1"/>
          </p:cNvSpPr>
          <p:nvPr>
            <p:ph type="ftr" sz="quarter" idx="11"/>
          </p:nvPr>
        </p:nvSpPr>
        <p:spPr/>
        <p:txBody>
          <a:bodyPr/>
          <a:lstStyle>
            <a:lvl1pPr>
              <a:defRPr/>
            </a:lvl1pPr>
          </a:lstStyle>
          <a:p>
            <a:pPr>
              <a:defRPr/>
            </a:pPr>
            <a:r>
              <a:rPr lang="nl-NL"/>
              <a:t>VNG Archiefcommissie </a:t>
            </a:r>
          </a:p>
        </p:txBody>
      </p:sp>
      <p:sp>
        <p:nvSpPr>
          <p:cNvPr id="7" name="Tijdelijke aanduiding voor dianummer 5">
            <a:extLst>
              <a:ext uri="{FF2B5EF4-FFF2-40B4-BE49-F238E27FC236}">
                <a16:creationId xmlns:a16="http://schemas.microsoft.com/office/drawing/2014/main" id="{C86D0855-5763-4383-A1C8-FBFB6C297F0C}"/>
              </a:ext>
            </a:extLst>
          </p:cNvPr>
          <p:cNvSpPr>
            <a:spLocks noGrp="1"/>
          </p:cNvSpPr>
          <p:nvPr>
            <p:ph type="sldNum" sz="quarter" idx="12"/>
          </p:nvPr>
        </p:nvSpPr>
        <p:spPr/>
        <p:txBody>
          <a:bodyPr/>
          <a:lstStyle>
            <a:lvl1pPr>
              <a:defRPr/>
            </a:lvl1pPr>
          </a:lstStyle>
          <a:p>
            <a:pPr>
              <a:defRPr/>
            </a:pPr>
            <a:fld id="{690B2848-986F-4166-8818-8C23EC661999}" type="slidenum">
              <a:rPr lang="nl-NL" altLang="nl-NL"/>
              <a:pPr>
                <a:defRPr/>
              </a:pPr>
              <a:t>‹nr.›</a:t>
            </a:fld>
            <a:endParaRPr lang="nl-NL" altLang="nl-NL"/>
          </a:p>
        </p:txBody>
      </p:sp>
    </p:spTree>
    <p:extLst>
      <p:ext uri="{BB962C8B-B14F-4D97-AF65-F5344CB8AC3E}">
        <p14:creationId xmlns:p14="http://schemas.microsoft.com/office/powerpoint/2010/main" val="13021141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Titelstijl van model bewerken</a:t>
            </a:r>
          </a:p>
        </p:txBody>
      </p:sp>
      <p:sp>
        <p:nvSpPr>
          <p:cNvPr id="3" name="Tijdelijke aanduiding voor afbeelding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3">
            <a:extLst>
              <a:ext uri="{FF2B5EF4-FFF2-40B4-BE49-F238E27FC236}">
                <a16:creationId xmlns:a16="http://schemas.microsoft.com/office/drawing/2014/main" id="{62040671-DE1F-4DB5-82FF-3B048011164A}"/>
              </a:ext>
            </a:extLst>
          </p:cNvPr>
          <p:cNvSpPr>
            <a:spLocks noGrp="1"/>
          </p:cNvSpPr>
          <p:nvPr>
            <p:ph type="dt" sz="half" idx="10"/>
          </p:nvPr>
        </p:nvSpPr>
        <p:spPr/>
        <p:txBody>
          <a:bodyPr/>
          <a:lstStyle>
            <a:lvl1pPr>
              <a:defRPr/>
            </a:lvl1pPr>
          </a:lstStyle>
          <a:p>
            <a:pPr>
              <a:defRPr/>
            </a:pPr>
            <a:r>
              <a:rPr lang="nl-NL" altLang="nl-NL"/>
              <a:t>18 juni 2020</a:t>
            </a:r>
          </a:p>
        </p:txBody>
      </p:sp>
      <p:sp>
        <p:nvSpPr>
          <p:cNvPr id="6" name="Tijdelijke aanduiding voor voettekst 4">
            <a:extLst>
              <a:ext uri="{FF2B5EF4-FFF2-40B4-BE49-F238E27FC236}">
                <a16:creationId xmlns:a16="http://schemas.microsoft.com/office/drawing/2014/main" id="{1FF3A9EF-932E-4AD3-B5A1-9A4E6907FCDB}"/>
              </a:ext>
            </a:extLst>
          </p:cNvPr>
          <p:cNvSpPr>
            <a:spLocks noGrp="1"/>
          </p:cNvSpPr>
          <p:nvPr>
            <p:ph type="ftr" sz="quarter" idx="11"/>
          </p:nvPr>
        </p:nvSpPr>
        <p:spPr/>
        <p:txBody>
          <a:bodyPr/>
          <a:lstStyle>
            <a:lvl1pPr>
              <a:defRPr/>
            </a:lvl1pPr>
          </a:lstStyle>
          <a:p>
            <a:pPr>
              <a:defRPr/>
            </a:pPr>
            <a:r>
              <a:rPr lang="nl-NL"/>
              <a:t>VNG Archiefcommissie </a:t>
            </a:r>
          </a:p>
        </p:txBody>
      </p:sp>
      <p:sp>
        <p:nvSpPr>
          <p:cNvPr id="7" name="Tijdelijke aanduiding voor dianummer 5">
            <a:extLst>
              <a:ext uri="{FF2B5EF4-FFF2-40B4-BE49-F238E27FC236}">
                <a16:creationId xmlns:a16="http://schemas.microsoft.com/office/drawing/2014/main" id="{BB7AE111-A967-440E-BB1B-1189BE8990BC}"/>
              </a:ext>
            </a:extLst>
          </p:cNvPr>
          <p:cNvSpPr>
            <a:spLocks noGrp="1"/>
          </p:cNvSpPr>
          <p:nvPr>
            <p:ph type="sldNum" sz="quarter" idx="12"/>
          </p:nvPr>
        </p:nvSpPr>
        <p:spPr/>
        <p:txBody>
          <a:bodyPr/>
          <a:lstStyle>
            <a:lvl1pPr>
              <a:defRPr/>
            </a:lvl1pPr>
          </a:lstStyle>
          <a:p>
            <a:pPr>
              <a:defRPr/>
            </a:pPr>
            <a:fld id="{48E683FA-2956-4DB4-980A-29BAFA6DD36D}" type="slidenum">
              <a:rPr lang="nl-NL" altLang="nl-NL"/>
              <a:pPr>
                <a:defRPr/>
              </a:pPr>
              <a:t>‹nr.›</a:t>
            </a:fld>
            <a:endParaRPr lang="nl-NL" altLang="nl-NL"/>
          </a:p>
        </p:txBody>
      </p:sp>
    </p:spTree>
    <p:extLst>
      <p:ext uri="{BB962C8B-B14F-4D97-AF65-F5344CB8AC3E}">
        <p14:creationId xmlns:p14="http://schemas.microsoft.com/office/powerpoint/2010/main" val="3181834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200"/>
            </a:lvl1pPr>
          </a:lstStyle>
          <a:p>
            <a:r>
              <a:rPr lang="nl-NL" dirty="0"/>
              <a:t>Titelstijl van model bewerken</a:t>
            </a:r>
          </a:p>
        </p:txBody>
      </p:sp>
      <p:sp>
        <p:nvSpPr>
          <p:cNvPr id="3" name="Tijdelijke aanduiding voor inhoud 2"/>
          <p:cNvSpPr>
            <a:spLocks noGrp="1"/>
          </p:cNvSpPr>
          <p:nvPr>
            <p:ph idx="1"/>
          </p:nvPr>
        </p:nvSpPr>
        <p:spPr/>
        <p:txBody>
          <a:bodyPr/>
          <a:lstStyle>
            <a:lvl1pPr>
              <a:defRPr sz="2000"/>
            </a:lvl1pPr>
            <a:lvl2pPr>
              <a:defRPr sz="2000"/>
            </a:lvl2pPr>
            <a:lvl3pPr>
              <a:defRPr sz="2000"/>
            </a:lvl3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3C964EBE-929A-4497-80DB-493D7D3D5336}"/>
              </a:ext>
            </a:extLst>
          </p:cNvPr>
          <p:cNvSpPr>
            <a:spLocks noGrp="1"/>
          </p:cNvSpPr>
          <p:nvPr>
            <p:ph type="dt" sz="half" idx="10"/>
          </p:nvPr>
        </p:nvSpPr>
        <p:spPr/>
        <p:txBody>
          <a:bodyPr/>
          <a:lstStyle>
            <a:lvl1pPr>
              <a:defRPr/>
            </a:lvl1pPr>
          </a:lstStyle>
          <a:p>
            <a:pPr>
              <a:defRPr/>
            </a:pPr>
            <a:r>
              <a:rPr lang="nl-NL" altLang="nl-NL"/>
              <a:t>4 november 2021</a:t>
            </a:r>
          </a:p>
        </p:txBody>
      </p:sp>
      <p:sp>
        <p:nvSpPr>
          <p:cNvPr id="5" name="Tijdelijke aanduiding voor voettekst 4">
            <a:extLst>
              <a:ext uri="{FF2B5EF4-FFF2-40B4-BE49-F238E27FC236}">
                <a16:creationId xmlns:a16="http://schemas.microsoft.com/office/drawing/2014/main" id="{A43614FB-5749-4B5E-989F-2DF1DCE21092}"/>
              </a:ext>
            </a:extLst>
          </p:cNvPr>
          <p:cNvSpPr>
            <a:spLocks noGrp="1"/>
          </p:cNvSpPr>
          <p:nvPr>
            <p:ph type="ftr" sz="quarter" idx="11"/>
          </p:nvPr>
        </p:nvSpPr>
        <p:spPr/>
        <p:txBody>
          <a:bodyPr/>
          <a:lstStyle>
            <a:lvl1pPr>
              <a:defRPr/>
            </a:lvl1pPr>
          </a:lstStyle>
          <a:p>
            <a:pPr>
              <a:defRPr/>
            </a:pPr>
            <a:r>
              <a:rPr lang="nl-NL"/>
              <a:t>Regiobijeenkomst Omgevingswet 11-11-2021</a:t>
            </a:r>
          </a:p>
        </p:txBody>
      </p:sp>
      <p:sp>
        <p:nvSpPr>
          <p:cNvPr id="6" name="Tijdelijke aanduiding voor dianummer 5">
            <a:extLst>
              <a:ext uri="{FF2B5EF4-FFF2-40B4-BE49-F238E27FC236}">
                <a16:creationId xmlns:a16="http://schemas.microsoft.com/office/drawing/2014/main" id="{EE1F46D9-23CF-4769-B6C2-3C9442547A8E}"/>
              </a:ext>
            </a:extLst>
          </p:cNvPr>
          <p:cNvSpPr>
            <a:spLocks noGrp="1"/>
          </p:cNvSpPr>
          <p:nvPr>
            <p:ph type="sldNum" sz="quarter" idx="12"/>
          </p:nvPr>
        </p:nvSpPr>
        <p:spPr/>
        <p:txBody>
          <a:bodyPr/>
          <a:lstStyle>
            <a:lvl1pPr>
              <a:defRPr/>
            </a:lvl1pPr>
          </a:lstStyle>
          <a:p>
            <a:pPr>
              <a:defRPr/>
            </a:pPr>
            <a:fld id="{9133A152-4D26-483B-836B-E4527279056E}" type="slidenum">
              <a:rPr lang="nl-NL" altLang="nl-NL"/>
              <a:pPr>
                <a:defRPr/>
              </a:pPr>
              <a:t>‹nr.›</a:t>
            </a:fld>
            <a:endParaRPr lang="nl-NL" altLang="nl-NL"/>
          </a:p>
        </p:txBody>
      </p:sp>
    </p:spTree>
    <p:extLst>
      <p:ext uri="{BB962C8B-B14F-4D97-AF65-F5344CB8AC3E}">
        <p14:creationId xmlns:p14="http://schemas.microsoft.com/office/powerpoint/2010/main" val="1266447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normAutofit/>
          </a:bodyPr>
          <a:lstStyle>
            <a:lvl1pPr algn="l">
              <a:defRPr sz="2200" b="1" cap="all"/>
            </a:lvl1pPr>
          </a:lstStyle>
          <a:p>
            <a:r>
              <a:rPr lang="nl-NL" dirty="0"/>
              <a:t>Titelstijl van model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tekststijl van het model te bewerken</a:t>
            </a:r>
          </a:p>
        </p:txBody>
      </p:sp>
      <p:sp>
        <p:nvSpPr>
          <p:cNvPr id="4" name="Tijdelijke aanduiding voor datum 3">
            <a:extLst>
              <a:ext uri="{FF2B5EF4-FFF2-40B4-BE49-F238E27FC236}">
                <a16:creationId xmlns:a16="http://schemas.microsoft.com/office/drawing/2014/main" id="{8C2555AD-90BD-49AE-B740-3B2923F7E9FC}"/>
              </a:ext>
            </a:extLst>
          </p:cNvPr>
          <p:cNvSpPr>
            <a:spLocks noGrp="1"/>
          </p:cNvSpPr>
          <p:nvPr>
            <p:ph type="dt" sz="half" idx="10"/>
          </p:nvPr>
        </p:nvSpPr>
        <p:spPr/>
        <p:txBody>
          <a:bodyPr/>
          <a:lstStyle>
            <a:lvl1pPr>
              <a:defRPr/>
            </a:lvl1pPr>
          </a:lstStyle>
          <a:p>
            <a:pPr>
              <a:defRPr/>
            </a:pPr>
            <a:r>
              <a:rPr lang="nl-NL" altLang="nl-NL"/>
              <a:t>4 november 2021</a:t>
            </a:r>
          </a:p>
        </p:txBody>
      </p:sp>
      <p:sp>
        <p:nvSpPr>
          <p:cNvPr id="5" name="Tijdelijke aanduiding voor voettekst 4">
            <a:extLst>
              <a:ext uri="{FF2B5EF4-FFF2-40B4-BE49-F238E27FC236}">
                <a16:creationId xmlns:a16="http://schemas.microsoft.com/office/drawing/2014/main" id="{97F76A2B-AA4E-4933-A222-4176C070DBF2}"/>
              </a:ext>
            </a:extLst>
          </p:cNvPr>
          <p:cNvSpPr>
            <a:spLocks noGrp="1"/>
          </p:cNvSpPr>
          <p:nvPr>
            <p:ph type="ftr" sz="quarter" idx="11"/>
          </p:nvPr>
        </p:nvSpPr>
        <p:spPr/>
        <p:txBody>
          <a:bodyPr/>
          <a:lstStyle>
            <a:lvl1pPr>
              <a:defRPr/>
            </a:lvl1pPr>
          </a:lstStyle>
          <a:p>
            <a:pPr>
              <a:defRPr/>
            </a:pPr>
            <a:r>
              <a:rPr lang="nl-NL"/>
              <a:t>Regiobijeenkomst Omgevingswet 11-11-2021</a:t>
            </a:r>
          </a:p>
        </p:txBody>
      </p:sp>
      <p:sp>
        <p:nvSpPr>
          <p:cNvPr id="6" name="Tijdelijke aanduiding voor dianummer 5">
            <a:extLst>
              <a:ext uri="{FF2B5EF4-FFF2-40B4-BE49-F238E27FC236}">
                <a16:creationId xmlns:a16="http://schemas.microsoft.com/office/drawing/2014/main" id="{733D26ED-434C-4561-8BEF-EEA6B26B87C8}"/>
              </a:ext>
            </a:extLst>
          </p:cNvPr>
          <p:cNvSpPr>
            <a:spLocks noGrp="1"/>
          </p:cNvSpPr>
          <p:nvPr>
            <p:ph type="sldNum" sz="quarter" idx="12"/>
          </p:nvPr>
        </p:nvSpPr>
        <p:spPr/>
        <p:txBody>
          <a:bodyPr/>
          <a:lstStyle>
            <a:lvl1pPr>
              <a:defRPr/>
            </a:lvl1pPr>
          </a:lstStyle>
          <a:p>
            <a:pPr>
              <a:defRPr/>
            </a:pPr>
            <a:fld id="{7DFB1C35-B0F8-4F75-8B1F-51497FD229AE}" type="slidenum">
              <a:rPr lang="nl-NL" altLang="nl-NL"/>
              <a:pPr>
                <a:defRPr/>
              </a:pPr>
              <a:t>‹nr.›</a:t>
            </a:fld>
            <a:endParaRPr lang="nl-NL" altLang="nl-NL"/>
          </a:p>
        </p:txBody>
      </p:sp>
    </p:spTree>
    <p:extLst>
      <p:ext uri="{BB962C8B-B14F-4D97-AF65-F5344CB8AC3E}">
        <p14:creationId xmlns:p14="http://schemas.microsoft.com/office/powerpoint/2010/main" val="3863521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200"/>
            </a:lvl1pPr>
          </a:lstStyle>
          <a:p>
            <a:r>
              <a:rPr lang="nl-NL" dirty="0"/>
              <a:t>Titelstijl van model bewerken</a:t>
            </a:r>
          </a:p>
        </p:txBody>
      </p:sp>
      <p:sp>
        <p:nvSpPr>
          <p:cNvPr id="3" name="Tijdelijke aanduiding voor inhoud 2"/>
          <p:cNvSpPr>
            <a:spLocks noGrp="1"/>
          </p:cNvSpPr>
          <p:nvPr>
            <p:ph sz="half" idx="1"/>
          </p:nvPr>
        </p:nvSpPr>
        <p:spPr>
          <a:xfrm>
            <a:off x="609600" y="1600201"/>
            <a:ext cx="53848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p:nvPr>
        </p:nvSpPr>
        <p:spPr>
          <a:xfrm>
            <a:off x="6197600" y="1600201"/>
            <a:ext cx="53848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3">
            <a:extLst>
              <a:ext uri="{FF2B5EF4-FFF2-40B4-BE49-F238E27FC236}">
                <a16:creationId xmlns:a16="http://schemas.microsoft.com/office/drawing/2014/main" id="{D3A75141-6F52-4202-AEDF-206FDE8E4E9C}"/>
              </a:ext>
            </a:extLst>
          </p:cNvPr>
          <p:cNvSpPr>
            <a:spLocks noGrp="1"/>
          </p:cNvSpPr>
          <p:nvPr>
            <p:ph type="dt" sz="half" idx="10"/>
          </p:nvPr>
        </p:nvSpPr>
        <p:spPr/>
        <p:txBody>
          <a:bodyPr/>
          <a:lstStyle>
            <a:lvl1pPr>
              <a:defRPr/>
            </a:lvl1pPr>
          </a:lstStyle>
          <a:p>
            <a:pPr>
              <a:defRPr/>
            </a:pPr>
            <a:r>
              <a:rPr lang="nl-NL" altLang="nl-NL"/>
              <a:t>4 november 2021</a:t>
            </a:r>
          </a:p>
        </p:txBody>
      </p:sp>
      <p:sp>
        <p:nvSpPr>
          <p:cNvPr id="6" name="Tijdelijke aanduiding voor voettekst 4">
            <a:extLst>
              <a:ext uri="{FF2B5EF4-FFF2-40B4-BE49-F238E27FC236}">
                <a16:creationId xmlns:a16="http://schemas.microsoft.com/office/drawing/2014/main" id="{3B3A549E-3229-4595-B9A1-13D3425285CB}"/>
              </a:ext>
            </a:extLst>
          </p:cNvPr>
          <p:cNvSpPr>
            <a:spLocks noGrp="1"/>
          </p:cNvSpPr>
          <p:nvPr>
            <p:ph type="ftr" sz="quarter" idx="11"/>
          </p:nvPr>
        </p:nvSpPr>
        <p:spPr/>
        <p:txBody>
          <a:bodyPr/>
          <a:lstStyle>
            <a:lvl1pPr>
              <a:defRPr/>
            </a:lvl1pPr>
          </a:lstStyle>
          <a:p>
            <a:pPr>
              <a:defRPr/>
            </a:pPr>
            <a:r>
              <a:rPr lang="nl-NL"/>
              <a:t>Regiobijeenkomst Omgevingswet 11-11-2021</a:t>
            </a:r>
          </a:p>
        </p:txBody>
      </p:sp>
      <p:sp>
        <p:nvSpPr>
          <p:cNvPr id="7" name="Tijdelijke aanduiding voor dianummer 5">
            <a:extLst>
              <a:ext uri="{FF2B5EF4-FFF2-40B4-BE49-F238E27FC236}">
                <a16:creationId xmlns:a16="http://schemas.microsoft.com/office/drawing/2014/main" id="{3A889F1E-C61C-4084-8893-7A542E163165}"/>
              </a:ext>
            </a:extLst>
          </p:cNvPr>
          <p:cNvSpPr>
            <a:spLocks noGrp="1"/>
          </p:cNvSpPr>
          <p:nvPr>
            <p:ph type="sldNum" sz="quarter" idx="12"/>
          </p:nvPr>
        </p:nvSpPr>
        <p:spPr/>
        <p:txBody>
          <a:bodyPr/>
          <a:lstStyle>
            <a:lvl1pPr>
              <a:defRPr/>
            </a:lvl1pPr>
          </a:lstStyle>
          <a:p>
            <a:pPr>
              <a:defRPr/>
            </a:pPr>
            <a:fld id="{24133785-C3D4-4655-97DE-3F9F4488F7F6}" type="slidenum">
              <a:rPr lang="nl-NL" altLang="nl-NL"/>
              <a:pPr>
                <a:defRPr/>
              </a:pPr>
              <a:t>‹nr.›</a:t>
            </a:fld>
            <a:endParaRPr lang="nl-NL" altLang="nl-NL"/>
          </a:p>
        </p:txBody>
      </p:sp>
    </p:spTree>
    <p:extLst>
      <p:ext uri="{BB962C8B-B14F-4D97-AF65-F5344CB8AC3E}">
        <p14:creationId xmlns:p14="http://schemas.microsoft.com/office/powerpoint/2010/main" val="1144897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Titelstijl van model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a:extLst>
              <a:ext uri="{FF2B5EF4-FFF2-40B4-BE49-F238E27FC236}">
                <a16:creationId xmlns:a16="http://schemas.microsoft.com/office/drawing/2014/main" id="{29A6831B-5924-4664-927E-371F75E93B26}"/>
              </a:ext>
            </a:extLst>
          </p:cNvPr>
          <p:cNvSpPr>
            <a:spLocks noGrp="1"/>
          </p:cNvSpPr>
          <p:nvPr>
            <p:ph type="dt" sz="half" idx="10"/>
          </p:nvPr>
        </p:nvSpPr>
        <p:spPr/>
        <p:txBody>
          <a:bodyPr/>
          <a:lstStyle>
            <a:lvl1pPr>
              <a:defRPr/>
            </a:lvl1pPr>
          </a:lstStyle>
          <a:p>
            <a:pPr>
              <a:defRPr/>
            </a:pPr>
            <a:r>
              <a:rPr lang="nl-NL" altLang="nl-NL"/>
              <a:t>4 november 2021</a:t>
            </a:r>
          </a:p>
        </p:txBody>
      </p:sp>
      <p:sp>
        <p:nvSpPr>
          <p:cNvPr id="8" name="Tijdelijke aanduiding voor voettekst 4">
            <a:extLst>
              <a:ext uri="{FF2B5EF4-FFF2-40B4-BE49-F238E27FC236}">
                <a16:creationId xmlns:a16="http://schemas.microsoft.com/office/drawing/2014/main" id="{972C05BC-0FF9-4DC3-8822-9603797A691D}"/>
              </a:ext>
            </a:extLst>
          </p:cNvPr>
          <p:cNvSpPr>
            <a:spLocks noGrp="1"/>
          </p:cNvSpPr>
          <p:nvPr>
            <p:ph type="ftr" sz="quarter" idx="11"/>
          </p:nvPr>
        </p:nvSpPr>
        <p:spPr/>
        <p:txBody>
          <a:bodyPr/>
          <a:lstStyle>
            <a:lvl1pPr>
              <a:defRPr/>
            </a:lvl1pPr>
          </a:lstStyle>
          <a:p>
            <a:pPr>
              <a:defRPr/>
            </a:pPr>
            <a:r>
              <a:rPr lang="nl-NL"/>
              <a:t>Regiobijeenkomst Omgevingswet 11-11-2021</a:t>
            </a:r>
          </a:p>
        </p:txBody>
      </p:sp>
      <p:sp>
        <p:nvSpPr>
          <p:cNvPr id="9" name="Tijdelijke aanduiding voor dianummer 5">
            <a:extLst>
              <a:ext uri="{FF2B5EF4-FFF2-40B4-BE49-F238E27FC236}">
                <a16:creationId xmlns:a16="http://schemas.microsoft.com/office/drawing/2014/main" id="{2A13EF46-6ED0-498E-88B6-6CE35A274372}"/>
              </a:ext>
            </a:extLst>
          </p:cNvPr>
          <p:cNvSpPr>
            <a:spLocks noGrp="1"/>
          </p:cNvSpPr>
          <p:nvPr>
            <p:ph type="sldNum" sz="quarter" idx="12"/>
          </p:nvPr>
        </p:nvSpPr>
        <p:spPr/>
        <p:txBody>
          <a:bodyPr/>
          <a:lstStyle>
            <a:lvl1pPr>
              <a:defRPr/>
            </a:lvl1pPr>
          </a:lstStyle>
          <a:p>
            <a:pPr>
              <a:defRPr/>
            </a:pPr>
            <a:fld id="{A884B129-025A-4564-8C6B-3D47D622F4C9}" type="slidenum">
              <a:rPr lang="nl-NL" altLang="nl-NL"/>
              <a:pPr>
                <a:defRPr/>
              </a:pPr>
              <a:t>‹nr.›</a:t>
            </a:fld>
            <a:endParaRPr lang="nl-NL" altLang="nl-NL"/>
          </a:p>
        </p:txBody>
      </p:sp>
    </p:spTree>
    <p:extLst>
      <p:ext uri="{BB962C8B-B14F-4D97-AF65-F5344CB8AC3E}">
        <p14:creationId xmlns:p14="http://schemas.microsoft.com/office/powerpoint/2010/main" val="1653039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200"/>
            </a:lvl1pPr>
          </a:lstStyle>
          <a:p>
            <a:r>
              <a:rPr lang="nl-NL" dirty="0"/>
              <a:t>Titelstijl van model bewerken</a:t>
            </a:r>
          </a:p>
        </p:txBody>
      </p:sp>
      <p:sp>
        <p:nvSpPr>
          <p:cNvPr id="3" name="Tijdelijke aanduiding voor datum 3">
            <a:extLst>
              <a:ext uri="{FF2B5EF4-FFF2-40B4-BE49-F238E27FC236}">
                <a16:creationId xmlns:a16="http://schemas.microsoft.com/office/drawing/2014/main" id="{BD5A2943-2502-4AA4-9C45-9EA4C530E7AC}"/>
              </a:ext>
            </a:extLst>
          </p:cNvPr>
          <p:cNvSpPr>
            <a:spLocks noGrp="1"/>
          </p:cNvSpPr>
          <p:nvPr>
            <p:ph type="dt" sz="half" idx="10"/>
          </p:nvPr>
        </p:nvSpPr>
        <p:spPr/>
        <p:txBody>
          <a:bodyPr/>
          <a:lstStyle>
            <a:lvl1pPr>
              <a:defRPr/>
            </a:lvl1pPr>
          </a:lstStyle>
          <a:p>
            <a:pPr>
              <a:defRPr/>
            </a:pPr>
            <a:r>
              <a:rPr lang="nl-NL" altLang="nl-NL"/>
              <a:t>4 november 2021</a:t>
            </a:r>
          </a:p>
        </p:txBody>
      </p:sp>
      <p:sp>
        <p:nvSpPr>
          <p:cNvPr id="4" name="Tijdelijke aanduiding voor voettekst 4">
            <a:extLst>
              <a:ext uri="{FF2B5EF4-FFF2-40B4-BE49-F238E27FC236}">
                <a16:creationId xmlns:a16="http://schemas.microsoft.com/office/drawing/2014/main" id="{5AD872AF-480D-41A5-91D1-8C09CE187DD9}"/>
              </a:ext>
            </a:extLst>
          </p:cNvPr>
          <p:cNvSpPr>
            <a:spLocks noGrp="1"/>
          </p:cNvSpPr>
          <p:nvPr>
            <p:ph type="ftr" sz="quarter" idx="11"/>
          </p:nvPr>
        </p:nvSpPr>
        <p:spPr/>
        <p:txBody>
          <a:bodyPr/>
          <a:lstStyle>
            <a:lvl1pPr>
              <a:defRPr/>
            </a:lvl1pPr>
          </a:lstStyle>
          <a:p>
            <a:pPr>
              <a:defRPr/>
            </a:pPr>
            <a:r>
              <a:rPr lang="nl-NL"/>
              <a:t>Regiobijeenkomst Omgevingswet 11-11-2021</a:t>
            </a:r>
          </a:p>
        </p:txBody>
      </p:sp>
      <p:sp>
        <p:nvSpPr>
          <p:cNvPr id="5" name="Tijdelijke aanduiding voor dianummer 5">
            <a:extLst>
              <a:ext uri="{FF2B5EF4-FFF2-40B4-BE49-F238E27FC236}">
                <a16:creationId xmlns:a16="http://schemas.microsoft.com/office/drawing/2014/main" id="{AFD86E91-41DF-4258-A40B-381E7E2B109D}"/>
              </a:ext>
            </a:extLst>
          </p:cNvPr>
          <p:cNvSpPr>
            <a:spLocks noGrp="1"/>
          </p:cNvSpPr>
          <p:nvPr>
            <p:ph type="sldNum" sz="quarter" idx="12"/>
          </p:nvPr>
        </p:nvSpPr>
        <p:spPr/>
        <p:txBody>
          <a:bodyPr/>
          <a:lstStyle>
            <a:lvl1pPr>
              <a:defRPr/>
            </a:lvl1pPr>
          </a:lstStyle>
          <a:p>
            <a:pPr>
              <a:defRPr/>
            </a:pPr>
            <a:fld id="{70040E0A-5BBE-483C-A84C-6610819517EB}" type="slidenum">
              <a:rPr lang="nl-NL" altLang="nl-NL"/>
              <a:pPr>
                <a:defRPr/>
              </a:pPr>
              <a:t>‹nr.›</a:t>
            </a:fld>
            <a:endParaRPr lang="nl-NL" altLang="nl-NL"/>
          </a:p>
        </p:txBody>
      </p:sp>
    </p:spTree>
    <p:extLst>
      <p:ext uri="{BB962C8B-B14F-4D97-AF65-F5344CB8AC3E}">
        <p14:creationId xmlns:p14="http://schemas.microsoft.com/office/powerpoint/2010/main" val="2706515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3">
            <a:extLst>
              <a:ext uri="{FF2B5EF4-FFF2-40B4-BE49-F238E27FC236}">
                <a16:creationId xmlns:a16="http://schemas.microsoft.com/office/drawing/2014/main" id="{FCEB9CC7-ADB1-4619-B02D-90B9EFC83665}"/>
              </a:ext>
            </a:extLst>
          </p:cNvPr>
          <p:cNvSpPr>
            <a:spLocks noGrp="1"/>
          </p:cNvSpPr>
          <p:nvPr>
            <p:ph type="dt" sz="half" idx="10"/>
          </p:nvPr>
        </p:nvSpPr>
        <p:spPr/>
        <p:txBody>
          <a:bodyPr/>
          <a:lstStyle>
            <a:lvl1pPr>
              <a:defRPr/>
            </a:lvl1pPr>
          </a:lstStyle>
          <a:p>
            <a:pPr>
              <a:defRPr/>
            </a:pPr>
            <a:r>
              <a:rPr lang="nl-NL" altLang="nl-NL"/>
              <a:t>4 november 2021</a:t>
            </a:r>
          </a:p>
        </p:txBody>
      </p:sp>
      <p:sp>
        <p:nvSpPr>
          <p:cNvPr id="3" name="Tijdelijke aanduiding voor voettekst 4">
            <a:extLst>
              <a:ext uri="{FF2B5EF4-FFF2-40B4-BE49-F238E27FC236}">
                <a16:creationId xmlns:a16="http://schemas.microsoft.com/office/drawing/2014/main" id="{381667CC-A957-444D-A4F3-2FF3366B0C21}"/>
              </a:ext>
            </a:extLst>
          </p:cNvPr>
          <p:cNvSpPr>
            <a:spLocks noGrp="1"/>
          </p:cNvSpPr>
          <p:nvPr>
            <p:ph type="ftr" sz="quarter" idx="11"/>
          </p:nvPr>
        </p:nvSpPr>
        <p:spPr/>
        <p:txBody>
          <a:bodyPr/>
          <a:lstStyle>
            <a:lvl1pPr>
              <a:defRPr/>
            </a:lvl1pPr>
          </a:lstStyle>
          <a:p>
            <a:pPr>
              <a:defRPr/>
            </a:pPr>
            <a:r>
              <a:rPr lang="nl-NL"/>
              <a:t>Regiobijeenkomst Omgevingswet 11-11-2021</a:t>
            </a:r>
          </a:p>
        </p:txBody>
      </p:sp>
      <p:sp>
        <p:nvSpPr>
          <p:cNvPr id="4" name="Tijdelijke aanduiding voor dianummer 5">
            <a:extLst>
              <a:ext uri="{FF2B5EF4-FFF2-40B4-BE49-F238E27FC236}">
                <a16:creationId xmlns:a16="http://schemas.microsoft.com/office/drawing/2014/main" id="{608AF5DD-D013-410B-9BF9-CF9994BA0095}"/>
              </a:ext>
            </a:extLst>
          </p:cNvPr>
          <p:cNvSpPr>
            <a:spLocks noGrp="1"/>
          </p:cNvSpPr>
          <p:nvPr>
            <p:ph type="sldNum" sz="quarter" idx="12"/>
          </p:nvPr>
        </p:nvSpPr>
        <p:spPr/>
        <p:txBody>
          <a:bodyPr/>
          <a:lstStyle>
            <a:lvl1pPr>
              <a:defRPr/>
            </a:lvl1pPr>
          </a:lstStyle>
          <a:p>
            <a:pPr>
              <a:defRPr/>
            </a:pPr>
            <a:fld id="{0FB14D37-6545-41BF-8618-77F5C498E927}" type="slidenum">
              <a:rPr lang="nl-NL" altLang="nl-NL"/>
              <a:pPr>
                <a:defRPr/>
              </a:pPr>
              <a:t>‹nr.›</a:t>
            </a:fld>
            <a:endParaRPr lang="nl-NL" altLang="nl-NL"/>
          </a:p>
        </p:txBody>
      </p:sp>
    </p:spTree>
    <p:extLst>
      <p:ext uri="{BB962C8B-B14F-4D97-AF65-F5344CB8AC3E}">
        <p14:creationId xmlns:p14="http://schemas.microsoft.com/office/powerpoint/2010/main" val="1837674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jdelijke aanduiding voor titel 1">
            <a:extLst>
              <a:ext uri="{FF2B5EF4-FFF2-40B4-BE49-F238E27FC236}">
                <a16:creationId xmlns:a16="http://schemas.microsoft.com/office/drawing/2014/main" id="{EA22A0D7-DD8C-4E07-B523-96BABB038F6A}"/>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NL"/>
              <a:t>Titelstijl van model bewerken</a:t>
            </a:r>
            <a:endParaRPr lang="nl-NL" altLang="nl-NL"/>
          </a:p>
        </p:txBody>
      </p:sp>
      <p:sp>
        <p:nvSpPr>
          <p:cNvPr id="1027" name="Tijdelijke aanduiding voor tekst 2">
            <a:extLst>
              <a:ext uri="{FF2B5EF4-FFF2-40B4-BE49-F238E27FC236}">
                <a16:creationId xmlns:a16="http://schemas.microsoft.com/office/drawing/2014/main" id="{0DF56A86-9D41-4F69-92CF-124262F5BA50}"/>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a:t>Klik om de tekststijl van het model te bewerken</a:t>
            </a:r>
          </a:p>
          <a:p>
            <a:pPr lvl="1"/>
            <a:r>
              <a:rPr lang="en-US" altLang="nl-NL"/>
              <a:t>Tweede niveau</a:t>
            </a:r>
          </a:p>
          <a:p>
            <a:pPr lvl="2"/>
            <a:r>
              <a:rPr lang="en-US" altLang="nl-NL"/>
              <a:t>Derde niveau</a:t>
            </a:r>
          </a:p>
          <a:p>
            <a:pPr lvl="3"/>
            <a:r>
              <a:rPr lang="en-US" altLang="nl-NL"/>
              <a:t>Vierde niveau</a:t>
            </a:r>
          </a:p>
          <a:p>
            <a:pPr lvl="4"/>
            <a:r>
              <a:rPr lang="en-US" altLang="nl-NL"/>
              <a:t>Vijfde niveau</a:t>
            </a:r>
            <a:endParaRPr lang="nl-NL" altLang="nl-NL"/>
          </a:p>
        </p:txBody>
      </p:sp>
      <p:sp>
        <p:nvSpPr>
          <p:cNvPr id="4" name="Tijdelijke aanduiding voor datum 3">
            <a:extLst>
              <a:ext uri="{FF2B5EF4-FFF2-40B4-BE49-F238E27FC236}">
                <a16:creationId xmlns:a16="http://schemas.microsoft.com/office/drawing/2014/main" id="{68AEC93B-FEB8-4FC4-A4A7-FF0870AF3F4C}"/>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Tahoma" charset="0"/>
                <a:ea typeface="ＭＳ Ｐゴシック" charset="-128"/>
              </a:defRPr>
            </a:lvl1pPr>
          </a:lstStyle>
          <a:p>
            <a:pPr>
              <a:defRPr/>
            </a:pPr>
            <a:r>
              <a:rPr lang="nl-NL" altLang="nl-NL"/>
              <a:t>4 november 2021</a:t>
            </a:r>
          </a:p>
        </p:txBody>
      </p:sp>
      <p:sp>
        <p:nvSpPr>
          <p:cNvPr id="5" name="Tijdelijke aanduiding voor voettekst 4">
            <a:extLst>
              <a:ext uri="{FF2B5EF4-FFF2-40B4-BE49-F238E27FC236}">
                <a16:creationId xmlns:a16="http://schemas.microsoft.com/office/drawing/2014/main" id="{11EA41DC-348C-4456-8C6D-46C57F0E9373}"/>
              </a:ext>
            </a:extLst>
          </p:cNvPr>
          <p:cNvSpPr>
            <a:spLocks noGrp="1"/>
          </p:cNvSpPr>
          <p:nvPr>
            <p:ph type="ftr" sz="quarter" idx="3"/>
          </p:nvPr>
        </p:nvSpPr>
        <p:spPr>
          <a:xfrm>
            <a:off x="34544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Tahoma"/>
                <a:ea typeface="+mn-ea"/>
                <a:cs typeface="+mn-cs"/>
              </a:defRPr>
            </a:lvl1pPr>
          </a:lstStyle>
          <a:p>
            <a:pPr>
              <a:defRPr/>
            </a:pPr>
            <a:r>
              <a:rPr lang="nl-NL"/>
              <a:t>Regiobijeenkomst Omgevingswet 11-11-2021</a:t>
            </a:r>
          </a:p>
        </p:txBody>
      </p:sp>
      <p:sp>
        <p:nvSpPr>
          <p:cNvPr id="6" name="Tijdelijke aanduiding voor dianummer 5">
            <a:extLst>
              <a:ext uri="{FF2B5EF4-FFF2-40B4-BE49-F238E27FC236}">
                <a16:creationId xmlns:a16="http://schemas.microsoft.com/office/drawing/2014/main" id="{8DD664B9-4605-4788-96EB-0212F45A99A0}"/>
              </a:ext>
            </a:extLst>
          </p:cNvPr>
          <p:cNvSpPr>
            <a:spLocks noGrp="1"/>
          </p:cNvSpPr>
          <p:nvPr>
            <p:ph type="sldNum" sz="quarter" idx="4"/>
          </p:nvPr>
        </p:nvSpPr>
        <p:spPr>
          <a:xfrm>
            <a:off x="73152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Tahoma" panose="020B0604030504040204" pitchFamily="34" charset="0"/>
              </a:defRPr>
            </a:lvl1pPr>
          </a:lstStyle>
          <a:p>
            <a:pPr>
              <a:defRPr/>
            </a:pPr>
            <a:fld id="{FEED5055-FA47-4ABD-AC60-8AE58C34C327}" type="slidenum">
              <a:rPr lang="nl-NL" altLang="nl-NL"/>
              <a:pPr>
                <a:defRPr/>
              </a:pPr>
              <a:t>‹nr.›</a:t>
            </a:fld>
            <a:endParaRPr lang="nl-NL" altLang="nl-NL"/>
          </a:p>
        </p:txBody>
      </p:sp>
      <p:pic>
        <p:nvPicPr>
          <p:cNvPr id="1031" name="Afbeelding 6">
            <a:extLst>
              <a:ext uri="{FF2B5EF4-FFF2-40B4-BE49-F238E27FC236}">
                <a16:creationId xmlns:a16="http://schemas.microsoft.com/office/drawing/2014/main" id="{5BEA8085-815A-4E16-9287-C3DD9BBA8561}"/>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790768" y="6126163"/>
            <a:ext cx="791633"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20" r:id="rId1"/>
    <p:sldLayoutId id="2147484321" r:id="rId2"/>
    <p:sldLayoutId id="2147484322" r:id="rId3"/>
    <p:sldLayoutId id="2147484323" r:id="rId4"/>
    <p:sldLayoutId id="2147484324" r:id="rId5"/>
    <p:sldLayoutId id="2147484325" r:id="rId6"/>
    <p:sldLayoutId id="2147484326" r:id="rId7"/>
    <p:sldLayoutId id="2147484327" r:id="rId8"/>
    <p:sldLayoutId id="2147484328" r:id="rId9"/>
    <p:sldLayoutId id="2147484329" r:id="rId10"/>
    <p:sldLayoutId id="2147484330" r:id="rId11"/>
  </p:sldLayoutIdLst>
  <p:hf hdr="0" dt="0"/>
  <p:txStyles>
    <p:title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jdelijke aanduiding voor titel 1">
            <a:extLst>
              <a:ext uri="{FF2B5EF4-FFF2-40B4-BE49-F238E27FC236}">
                <a16:creationId xmlns:a16="http://schemas.microsoft.com/office/drawing/2014/main" id="{A59680B1-755A-4D3F-AFDA-B08D3B915DAF}"/>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NL"/>
              <a:t>Titelstijl van model bewerken</a:t>
            </a:r>
            <a:endParaRPr lang="nl-NL" altLang="nl-NL"/>
          </a:p>
        </p:txBody>
      </p:sp>
      <p:sp>
        <p:nvSpPr>
          <p:cNvPr id="2051" name="Tijdelijke aanduiding voor tekst 2">
            <a:extLst>
              <a:ext uri="{FF2B5EF4-FFF2-40B4-BE49-F238E27FC236}">
                <a16:creationId xmlns:a16="http://schemas.microsoft.com/office/drawing/2014/main" id="{A7F47F6C-B3E5-4A25-B4FA-736F750D295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a:t>Klik om de tekststijl van het model te bewerken</a:t>
            </a:r>
          </a:p>
          <a:p>
            <a:pPr lvl="1"/>
            <a:r>
              <a:rPr lang="en-US" altLang="nl-NL"/>
              <a:t>Tweede niveau</a:t>
            </a:r>
          </a:p>
          <a:p>
            <a:pPr lvl="2"/>
            <a:r>
              <a:rPr lang="en-US" altLang="nl-NL"/>
              <a:t>Derde niveau</a:t>
            </a:r>
          </a:p>
          <a:p>
            <a:pPr lvl="3"/>
            <a:r>
              <a:rPr lang="en-US" altLang="nl-NL"/>
              <a:t>Vierde niveau</a:t>
            </a:r>
          </a:p>
          <a:p>
            <a:pPr lvl="4"/>
            <a:r>
              <a:rPr lang="en-US" altLang="nl-NL"/>
              <a:t>Vijfde niveau</a:t>
            </a:r>
            <a:endParaRPr lang="nl-NL" altLang="nl-NL"/>
          </a:p>
        </p:txBody>
      </p:sp>
      <p:sp>
        <p:nvSpPr>
          <p:cNvPr id="4" name="Tijdelijke aanduiding voor datum 3">
            <a:extLst>
              <a:ext uri="{FF2B5EF4-FFF2-40B4-BE49-F238E27FC236}">
                <a16:creationId xmlns:a16="http://schemas.microsoft.com/office/drawing/2014/main" id="{59DB2E9F-C067-4C85-B4CD-94A905AE24D8}"/>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Tahoma" charset="0"/>
                <a:ea typeface="ＭＳ Ｐゴシック" charset="-128"/>
              </a:defRPr>
            </a:lvl1pPr>
          </a:lstStyle>
          <a:p>
            <a:pPr>
              <a:defRPr/>
            </a:pPr>
            <a:r>
              <a:rPr lang="nl-NL" altLang="nl-NL"/>
              <a:t>4 november 2021</a:t>
            </a:r>
          </a:p>
        </p:txBody>
      </p:sp>
      <p:sp>
        <p:nvSpPr>
          <p:cNvPr id="5" name="Tijdelijke aanduiding voor voettekst 4">
            <a:extLst>
              <a:ext uri="{FF2B5EF4-FFF2-40B4-BE49-F238E27FC236}">
                <a16:creationId xmlns:a16="http://schemas.microsoft.com/office/drawing/2014/main" id="{77CB38A6-A9F9-41C1-A464-296D103133F2}"/>
              </a:ext>
            </a:extLst>
          </p:cNvPr>
          <p:cNvSpPr>
            <a:spLocks noGrp="1"/>
          </p:cNvSpPr>
          <p:nvPr>
            <p:ph type="ftr" sz="quarter" idx="3"/>
          </p:nvPr>
        </p:nvSpPr>
        <p:spPr>
          <a:xfrm>
            <a:off x="34544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Tahoma"/>
                <a:ea typeface="+mn-ea"/>
                <a:cs typeface="+mn-cs"/>
              </a:defRPr>
            </a:lvl1pPr>
          </a:lstStyle>
          <a:p>
            <a:pPr>
              <a:defRPr/>
            </a:pPr>
            <a:r>
              <a:rPr lang="nl-NL"/>
              <a:t>Regiobijeenkomst Omgevingswet 11-11-2021</a:t>
            </a:r>
          </a:p>
        </p:txBody>
      </p:sp>
      <p:sp>
        <p:nvSpPr>
          <p:cNvPr id="6" name="Tijdelijke aanduiding voor dianummer 5">
            <a:extLst>
              <a:ext uri="{FF2B5EF4-FFF2-40B4-BE49-F238E27FC236}">
                <a16:creationId xmlns:a16="http://schemas.microsoft.com/office/drawing/2014/main" id="{04B26B4C-0EDE-4364-8C66-8939C8587C16}"/>
              </a:ext>
            </a:extLst>
          </p:cNvPr>
          <p:cNvSpPr>
            <a:spLocks noGrp="1"/>
          </p:cNvSpPr>
          <p:nvPr>
            <p:ph type="sldNum" sz="quarter" idx="4"/>
          </p:nvPr>
        </p:nvSpPr>
        <p:spPr>
          <a:xfrm>
            <a:off x="73152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Tahoma" panose="020B0604030504040204" pitchFamily="34" charset="0"/>
              </a:defRPr>
            </a:lvl1pPr>
          </a:lstStyle>
          <a:p>
            <a:pPr>
              <a:defRPr/>
            </a:pPr>
            <a:fld id="{4B7517E5-FFC8-483F-ABA2-C38EF3B7C364}" type="slidenum">
              <a:rPr lang="nl-NL" altLang="nl-NL"/>
              <a:pPr>
                <a:defRPr/>
              </a:pPr>
              <a:t>‹nr.›</a:t>
            </a:fld>
            <a:endParaRPr lang="nl-NL" altLang="nl-NL"/>
          </a:p>
        </p:txBody>
      </p:sp>
      <p:pic>
        <p:nvPicPr>
          <p:cNvPr id="2055" name="Afbeelding 6">
            <a:extLst>
              <a:ext uri="{FF2B5EF4-FFF2-40B4-BE49-F238E27FC236}">
                <a16:creationId xmlns:a16="http://schemas.microsoft.com/office/drawing/2014/main" id="{2E427A5A-E15F-4C91-B40C-4CF93E0E5673}"/>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790768" y="6126163"/>
            <a:ext cx="791633"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 id="2147484341" r:id="rId11"/>
  </p:sldLayoutIdLst>
  <p:hf hdr="0" dt="0"/>
  <p:txStyles>
    <p:title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jdelijke aanduiding voor titel 1">
            <a:extLst>
              <a:ext uri="{FF2B5EF4-FFF2-40B4-BE49-F238E27FC236}">
                <a16:creationId xmlns:a16="http://schemas.microsoft.com/office/drawing/2014/main" id="{0645F815-323D-4CF0-A80C-02B782CB3D07}"/>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NL"/>
              <a:t>Titelstijl van model bewerken</a:t>
            </a:r>
            <a:endParaRPr lang="nl-NL" altLang="nl-NL"/>
          </a:p>
        </p:txBody>
      </p:sp>
      <p:sp>
        <p:nvSpPr>
          <p:cNvPr id="1027" name="Tijdelijke aanduiding voor tekst 2">
            <a:extLst>
              <a:ext uri="{FF2B5EF4-FFF2-40B4-BE49-F238E27FC236}">
                <a16:creationId xmlns:a16="http://schemas.microsoft.com/office/drawing/2014/main" id="{6FBA165A-95AD-4D5F-9B4E-C41357428917}"/>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a:t>Klik om de tekststijl van het model te bewerken</a:t>
            </a:r>
          </a:p>
          <a:p>
            <a:pPr lvl="1"/>
            <a:r>
              <a:rPr lang="en-US" altLang="nl-NL"/>
              <a:t>Tweede niveau</a:t>
            </a:r>
          </a:p>
          <a:p>
            <a:pPr lvl="2"/>
            <a:r>
              <a:rPr lang="en-US" altLang="nl-NL"/>
              <a:t>Derde niveau</a:t>
            </a:r>
          </a:p>
          <a:p>
            <a:pPr lvl="3"/>
            <a:r>
              <a:rPr lang="en-US" altLang="nl-NL"/>
              <a:t>Vierde niveau</a:t>
            </a:r>
          </a:p>
          <a:p>
            <a:pPr lvl="4"/>
            <a:r>
              <a:rPr lang="en-US" altLang="nl-NL"/>
              <a:t>Vijfde niveau</a:t>
            </a:r>
            <a:endParaRPr lang="nl-NL" altLang="nl-NL"/>
          </a:p>
        </p:txBody>
      </p:sp>
      <p:sp>
        <p:nvSpPr>
          <p:cNvPr id="4" name="Tijdelijke aanduiding voor datum 3">
            <a:extLst>
              <a:ext uri="{FF2B5EF4-FFF2-40B4-BE49-F238E27FC236}">
                <a16:creationId xmlns:a16="http://schemas.microsoft.com/office/drawing/2014/main" id="{B9476CC1-B88D-4981-90C5-DD660CF070C9}"/>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Tahoma" charset="0"/>
                <a:ea typeface="ＭＳ Ｐゴシック" charset="-128"/>
              </a:defRPr>
            </a:lvl1pPr>
          </a:lstStyle>
          <a:p>
            <a:pPr>
              <a:defRPr/>
            </a:pPr>
            <a:r>
              <a:rPr lang="nl-NL" altLang="nl-NL"/>
              <a:t>18 juni 2020</a:t>
            </a:r>
          </a:p>
        </p:txBody>
      </p:sp>
      <p:sp>
        <p:nvSpPr>
          <p:cNvPr id="5" name="Tijdelijke aanduiding voor voettekst 4">
            <a:extLst>
              <a:ext uri="{FF2B5EF4-FFF2-40B4-BE49-F238E27FC236}">
                <a16:creationId xmlns:a16="http://schemas.microsoft.com/office/drawing/2014/main" id="{29DFD8F6-18D1-4B6D-ADD5-57FC31FD0EBE}"/>
              </a:ext>
            </a:extLst>
          </p:cNvPr>
          <p:cNvSpPr>
            <a:spLocks noGrp="1"/>
          </p:cNvSpPr>
          <p:nvPr>
            <p:ph type="ftr" sz="quarter" idx="3"/>
          </p:nvPr>
        </p:nvSpPr>
        <p:spPr>
          <a:xfrm>
            <a:off x="34544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Tahoma"/>
                <a:ea typeface="+mn-ea"/>
                <a:cs typeface="+mn-cs"/>
              </a:defRPr>
            </a:lvl1pPr>
          </a:lstStyle>
          <a:p>
            <a:pPr>
              <a:defRPr/>
            </a:pPr>
            <a:r>
              <a:rPr lang="nl-NL"/>
              <a:t>VNG Archiefcommissie </a:t>
            </a:r>
          </a:p>
        </p:txBody>
      </p:sp>
      <p:sp>
        <p:nvSpPr>
          <p:cNvPr id="6" name="Tijdelijke aanduiding voor dianummer 5">
            <a:extLst>
              <a:ext uri="{FF2B5EF4-FFF2-40B4-BE49-F238E27FC236}">
                <a16:creationId xmlns:a16="http://schemas.microsoft.com/office/drawing/2014/main" id="{F9A29AED-A0E1-434B-B918-0045129CDC50}"/>
              </a:ext>
            </a:extLst>
          </p:cNvPr>
          <p:cNvSpPr>
            <a:spLocks noGrp="1"/>
          </p:cNvSpPr>
          <p:nvPr>
            <p:ph type="sldNum" sz="quarter" idx="4"/>
          </p:nvPr>
        </p:nvSpPr>
        <p:spPr>
          <a:xfrm>
            <a:off x="73152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Tahoma" panose="020B0604030504040204" pitchFamily="34" charset="0"/>
              </a:defRPr>
            </a:lvl1pPr>
          </a:lstStyle>
          <a:p>
            <a:pPr>
              <a:defRPr/>
            </a:pPr>
            <a:fld id="{10B5EEE8-BED5-4505-9B56-EDD9ACEB76F9}" type="slidenum">
              <a:rPr lang="nl-NL" altLang="nl-NL"/>
              <a:pPr>
                <a:defRPr/>
              </a:pPr>
              <a:t>‹nr.›</a:t>
            </a:fld>
            <a:endParaRPr lang="nl-NL" altLang="nl-NL"/>
          </a:p>
        </p:txBody>
      </p:sp>
      <p:pic>
        <p:nvPicPr>
          <p:cNvPr id="1031" name="Afbeelding 6">
            <a:extLst>
              <a:ext uri="{FF2B5EF4-FFF2-40B4-BE49-F238E27FC236}">
                <a16:creationId xmlns:a16="http://schemas.microsoft.com/office/drawing/2014/main" id="{26A475F7-BCCD-4CA4-A473-DE7470DDFDD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790768" y="6126163"/>
            <a:ext cx="791633"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6159111"/>
      </p:ext>
    </p:extLst>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Lst>
  <p:hf hdr="0"/>
  <p:txStyles>
    <p:title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hyperlink" Target="mailto:benldejong@gmail.com" TargetMode="External"/><Relationship Id="rId7" Type="http://schemas.openxmlformats.org/officeDocument/2006/relationships/image" Target="../media/image65.jpeg"/><Relationship Id="rId2" Type="http://schemas.openxmlformats.org/officeDocument/2006/relationships/hyperlink" Target="mailto:ben.de.jong@utrecht.nl" TargetMode="Externa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hyperlink" Target="mailto:j.vankoutrik@hetutrechtsarchief.nl"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iplo.nl/@251868/duurzame-toegankelijkheid-omgevingswet/" TargetMode="External"/><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od-online.nl/magazine/od-editie-14/" TargetMode="Externa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hyperlink" Target="https://iplo.nl/publish/pages/167078/globaal_content_raamwerk_digitaal_stelsel_omgevingswet_v1_0.pdf"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hyperlink" Target="https://samenwerken.pleio.nl/groups/view/814f7141-86c7-4fad-963d-497f5551f489/omgevingswet-ztc-en-pdc/wiki/view/372bd667-7e3a-4615-bdac-2088bc817106/zaaktypen" TargetMode="External"/><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8" Type="http://schemas.openxmlformats.org/officeDocument/2006/relationships/hyperlink" Target="https://vng.nl/sites/default/files/2020-05/handreiking-gebruik-selectielijst_20200506_0.pdf" TargetMode="External"/><Relationship Id="rId13" Type="http://schemas.openxmlformats.org/officeDocument/2006/relationships/hyperlink" Target="https://www.geonovum.nl/over-geonovum/actueel/handreiking-data-op-orde" TargetMode="External"/><Relationship Id="rId3" Type="http://schemas.openxmlformats.org/officeDocument/2006/relationships/hyperlink" Target="https://www.kvan.nl/sites/default/files/documenten/2018-05/Rodin_02_defhyp_pdf.pdf" TargetMode="External"/><Relationship Id="rId7" Type="http://schemas.openxmlformats.org/officeDocument/2006/relationships/hyperlink" Target="https://vng.nl/publicaties/handreiking-kwaliteitssysteem-informatiebeheer" TargetMode="External"/><Relationship Id="rId12" Type="http://schemas.openxmlformats.org/officeDocument/2006/relationships/hyperlink" Target="https://www.geonovum.nl/over-geonovum/actueel/update-handreiking-archiveren-digitale-ruimtelijke-plannen" TargetMode="External"/><Relationship Id="rId2" Type="http://schemas.openxmlformats.org/officeDocument/2006/relationships/hyperlink" Target="https://www.nationaalarchief.nl/archiveren/kennisbank/overzicht-duto-eisen" TargetMode="External"/><Relationship Id="rId1" Type="http://schemas.openxmlformats.org/officeDocument/2006/relationships/slideLayout" Target="../slideLayouts/slideLayout4.xml"/><Relationship Id="rId6" Type="http://schemas.openxmlformats.org/officeDocument/2006/relationships/hyperlink" Target="https://www.nationaalarchief.nl/archiveren/nieuws/metagegevensstandaard-mdto-opgeleverd-vaststelling-volgt" TargetMode="External"/><Relationship Id="rId11" Type="http://schemas.openxmlformats.org/officeDocument/2006/relationships/hyperlink" Target="https://vng.nl/files/vng/vng/Documenten/vngdocumenten/2010_lbr/LBR10_094_B_U201001989.pdf" TargetMode="External"/><Relationship Id="rId5" Type="http://schemas.openxmlformats.org/officeDocument/2006/relationships/hyperlink" Target="https://www.kvan.nl/index.php/publicatie/handreiking-informatiebeheer-bij-verbonden-partijen" TargetMode="External"/><Relationship Id="rId10" Type="http://schemas.openxmlformats.org/officeDocument/2006/relationships/hyperlink" Target="https://www.nationaalarchief.nl/archiveren/kennisbank/handreiking-digitaal-vernietigen" TargetMode="External"/><Relationship Id="rId4" Type="http://schemas.openxmlformats.org/officeDocument/2006/relationships/hyperlink" Target="https://www.vindinformatiemanagement.nl/sites/default/files/documentatie/handreiking_in_gebruik_nemen_e-depot_decentrale_overheden_versie_1.0_dec._2015.pdf" TargetMode="External"/><Relationship Id="rId9" Type="http://schemas.openxmlformats.org/officeDocument/2006/relationships/hyperlink" Target="https://www.nationaalarchief.nl/archiveren/kennisbank/selectielijst-voor-archiefbescheiden-van-de-provinciale-organen-vanaf-1" TargetMode="External"/><Relationship Id="rId14" Type="http://schemas.openxmlformats.org/officeDocument/2006/relationships/hyperlink" Target="https://www.inspectie-oe.nl/publicaties/rapport/2017/05/18/duurzame-toegankelijkheid-in-de-informatieketen-van-de-omgevingsvergunning"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Titel 1">
            <a:extLst>
              <a:ext uri="{FF2B5EF4-FFF2-40B4-BE49-F238E27FC236}">
                <a16:creationId xmlns:a16="http://schemas.microsoft.com/office/drawing/2014/main" id="{8FF47967-FE9F-4586-B037-0FD0D891E4C3}"/>
              </a:ext>
            </a:extLst>
          </p:cNvPr>
          <p:cNvSpPr>
            <a:spLocks noGrp="1"/>
          </p:cNvSpPr>
          <p:nvPr>
            <p:ph type="ctrTitle"/>
          </p:nvPr>
        </p:nvSpPr>
        <p:spPr>
          <a:xfrm>
            <a:off x="1000215" y="446950"/>
            <a:ext cx="7610475" cy="1446212"/>
          </a:xfrm>
        </p:spPr>
        <p:txBody>
          <a:bodyPr/>
          <a:lstStyle/>
          <a:p>
            <a:pPr eaLnBrk="1" hangingPunct="1"/>
            <a:br>
              <a:rPr lang="nl-NL" altLang="nl-NL" dirty="0">
                <a:latin typeface="Tahoma" panose="020B0604030504040204" pitchFamily="34" charset="0"/>
                <a:ea typeface="ＭＳ Ｐゴシック" panose="020B0600070205080204" pitchFamily="34" charset="-128"/>
                <a:cs typeface="Tahoma" panose="020B0604030504040204" pitchFamily="34" charset="0"/>
              </a:rPr>
            </a:br>
            <a:r>
              <a:rPr lang="nl-NL" altLang="nl-NL" dirty="0">
                <a:latin typeface="Tahoma" panose="020B0604030504040204" pitchFamily="34" charset="0"/>
                <a:ea typeface="ＭＳ Ｐゴシック" panose="020B0600070205080204" pitchFamily="34" charset="-128"/>
                <a:cs typeface="Tahoma" panose="020B0604030504040204" pitchFamily="34" charset="0"/>
              </a:rPr>
              <a:t>Handreiking Duurzame Toegankelijkheid in de informatieketens van de Omgevingswet </a:t>
            </a:r>
            <a:br>
              <a:rPr lang="nl-NL" altLang="nl-NL" dirty="0">
                <a:latin typeface="Tahoma" panose="020B0604030504040204" pitchFamily="34" charset="0"/>
                <a:ea typeface="ＭＳ Ｐゴシック" panose="020B0600070205080204" pitchFamily="34" charset="-128"/>
                <a:cs typeface="Tahoma" panose="020B0604030504040204" pitchFamily="34" charset="0"/>
              </a:rPr>
            </a:br>
            <a:endParaRPr lang="nl-NL" altLang="nl-NL" b="0" dirty="0">
              <a:latin typeface="Tahoma" panose="020B0604030504040204" pitchFamily="34" charset="0"/>
              <a:ea typeface="ＭＳ Ｐゴシック" panose="020B0600070205080204" pitchFamily="34" charset="-128"/>
              <a:cs typeface="Tahoma" panose="020B0604030504040204" pitchFamily="34" charset="0"/>
            </a:endParaRPr>
          </a:p>
        </p:txBody>
      </p:sp>
      <p:sp>
        <p:nvSpPr>
          <p:cNvPr id="27651" name="Subtitel 2">
            <a:extLst>
              <a:ext uri="{FF2B5EF4-FFF2-40B4-BE49-F238E27FC236}">
                <a16:creationId xmlns:a16="http://schemas.microsoft.com/office/drawing/2014/main" id="{F28ED427-54B9-46DA-95DA-57F44FBCB8BF}"/>
              </a:ext>
            </a:extLst>
          </p:cNvPr>
          <p:cNvSpPr>
            <a:spLocks noGrp="1"/>
          </p:cNvSpPr>
          <p:nvPr>
            <p:ph type="subTitle" idx="1"/>
          </p:nvPr>
        </p:nvSpPr>
        <p:spPr>
          <a:xfrm>
            <a:off x="1000216" y="3293616"/>
            <a:ext cx="8164104" cy="2787588"/>
          </a:xfrm>
        </p:spPr>
        <p:txBody>
          <a:bodyPr>
            <a:normAutofit lnSpcReduction="10000"/>
          </a:bodyPr>
          <a:lstStyle/>
          <a:p>
            <a:pPr eaLnBrk="1" hangingPunct="1"/>
            <a:r>
              <a:rPr lang="nl-NL" altLang="nl-NL" sz="1800" dirty="0">
                <a:latin typeface="Tahoma" panose="020B0604030504040204" pitchFamily="34" charset="0"/>
                <a:ea typeface="ＭＳ Ｐゴシック" panose="020B0600070205080204" pitchFamily="34" charset="-128"/>
              </a:rPr>
              <a:t>Projectteam</a:t>
            </a:r>
            <a:endParaRPr lang="nl-NL" altLang="nl-NL" sz="1800" dirty="0">
              <a:solidFill>
                <a:srgbClr val="949494"/>
              </a:solidFill>
              <a:latin typeface="Tahoma" panose="020B0604030504040204" pitchFamily="34" charset="0"/>
              <a:ea typeface="ＭＳ Ｐゴシック" panose="020B0600070205080204" pitchFamily="34" charset="-128"/>
            </a:endParaRPr>
          </a:p>
          <a:p>
            <a:pPr eaLnBrk="1" hangingPunct="1"/>
            <a:r>
              <a:rPr lang="nl-NL" altLang="nl-NL" sz="1800" dirty="0">
                <a:solidFill>
                  <a:srgbClr val="949494"/>
                </a:solidFill>
                <a:latin typeface="Tahoma" panose="020B0604030504040204" pitchFamily="34" charset="0"/>
                <a:ea typeface="ＭＳ Ｐゴシック" panose="020B0600070205080204" pitchFamily="34" charset="-128"/>
              </a:rPr>
              <a:t>Ben de Jong </a:t>
            </a:r>
            <a:r>
              <a:rPr lang="nl-NL" altLang="nl-NL" sz="1800" dirty="0">
                <a:latin typeface="Tahoma" panose="020B0604030504040204" pitchFamily="34" charset="0"/>
                <a:ea typeface="ＭＳ Ｐゴシック" panose="020B0600070205080204" pitchFamily="34" charset="-128"/>
              </a:rPr>
              <a:t>|</a:t>
            </a:r>
            <a:r>
              <a:rPr lang="nl-NL" altLang="nl-NL" sz="1800" dirty="0">
                <a:solidFill>
                  <a:srgbClr val="949494"/>
                </a:solidFill>
                <a:latin typeface="Tahoma" panose="020B0604030504040204" pitchFamily="34" charset="0"/>
                <a:ea typeface="ＭＳ Ｐゴシック" panose="020B0600070205080204" pitchFamily="34" charset="-128"/>
              </a:rPr>
              <a:t> adviseur informatiemanagement (zelfstandig)</a:t>
            </a:r>
          </a:p>
          <a:p>
            <a:pPr eaLnBrk="1" hangingPunct="1"/>
            <a:r>
              <a:rPr lang="nl-NL" altLang="nl-NL" sz="1800" dirty="0">
                <a:solidFill>
                  <a:srgbClr val="949494"/>
                </a:solidFill>
                <a:latin typeface="Tahoma" panose="020B0604030504040204" pitchFamily="34" charset="0"/>
                <a:ea typeface="ＭＳ Ｐゴシック" panose="020B0600070205080204" pitchFamily="34" charset="-128"/>
              </a:rPr>
              <a:t>o.a. gemeente Utrecht en RUD Utrecht</a:t>
            </a:r>
          </a:p>
          <a:p>
            <a:pPr eaLnBrk="1" hangingPunct="1"/>
            <a:r>
              <a:rPr lang="nl-NL" altLang="nl-NL" sz="1800" dirty="0">
                <a:solidFill>
                  <a:srgbClr val="949494"/>
                </a:solidFill>
                <a:latin typeface="Tahoma" panose="020B0604030504040204" pitchFamily="34" charset="0"/>
                <a:ea typeface="ＭＳ Ｐゴシック" panose="020B0600070205080204" pitchFamily="34" charset="-128"/>
              </a:rPr>
              <a:t>Joost van Koutrik </a:t>
            </a:r>
            <a:r>
              <a:rPr lang="nl-NL" altLang="nl-NL" sz="1800" dirty="0">
                <a:latin typeface="Tahoma" panose="020B0604030504040204" pitchFamily="34" charset="0"/>
                <a:ea typeface="ＭＳ Ｐゴシック" panose="020B0600070205080204" pitchFamily="34" charset="-128"/>
              </a:rPr>
              <a:t>|</a:t>
            </a:r>
            <a:r>
              <a:rPr lang="nl-NL" altLang="nl-NL" sz="1800" dirty="0">
                <a:solidFill>
                  <a:srgbClr val="949494"/>
                </a:solidFill>
                <a:latin typeface="Tahoma" panose="020B0604030504040204" pitchFamily="34" charset="0"/>
                <a:ea typeface="ＭＳ Ｐゴシック" panose="020B0600070205080204" pitchFamily="34" charset="-128"/>
              </a:rPr>
              <a:t> provinciearchivaris / archiefinspecteur </a:t>
            </a:r>
          </a:p>
          <a:p>
            <a:pPr eaLnBrk="1" hangingPunct="1"/>
            <a:r>
              <a:rPr lang="nl-NL" altLang="nl-NL" sz="1800" dirty="0">
                <a:solidFill>
                  <a:srgbClr val="949494"/>
                </a:solidFill>
                <a:latin typeface="Tahoma" panose="020B0604030504040204" pitchFamily="34" charset="0"/>
                <a:ea typeface="ＭＳ Ｐゴシック" panose="020B0600070205080204" pitchFamily="34" charset="-128"/>
              </a:rPr>
              <a:t>Het Utrechts Archief</a:t>
            </a:r>
          </a:p>
          <a:p>
            <a:pPr eaLnBrk="1" hangingPunct="1"/>
            <a:endParaRPr lang="nl-NL" altLang="nl-NL" sz="1800" dirty="0">
              <a:solidFill>
                <a:srgbClr val="949494"/>
              </a:solidFill>
              <a:latin typeface="Tahoma" panose="020B0604030504040204" pitchFamily="34" charset="0"/>
              <a:ea typeface="ＭＳ Ｐゴシック" panose="020B0600070205080204" pitchFamily="34" charset="-128"/>
            </a:endParaRPr>
          </a:p>
          <a:p>
            <a:pPr eaLnBrk="1" hangingPunct="1"/>
            <a:r>
              <a:rPr lang="nl-NL" altLang="nl-NL" sz="1800" dirty="0">
                <a:latin typeface="Tahoma" panose="020B0604030504040204" pitchFamily="34" charset="0"/>
                <a:ea typeface="ＭＳ Ｐゴシック" panose="020B0600070205080204" pitchFamily="34" charset="-128"/>
              </a:rPr>
              <a:t>Presentatie voor</a:t>
            </a:r>
          </a:p>
          <a:p>
            <a:pPr eaLnBrk="1" hangingPunct="1"/>
            <a:r>
              <a:rPr lang="nl-NL" altLang="nl-NL" sz="1800" b="1" dirty="0">
                <a:solidFill>
                  <a:srgbClr val="949494"/>
                </a:solidFill>
                <a:latin typeface="Tahoma" panose="020B0604030504040204" pitchFamily="34" charset="0"/>
                <a:ea typeface="ＭＳ Ｐゴシック" panose="020B0600070205080204" pitchFamily="34" charset="-128"/>
              </a:rPr>
              <a:t>Regiobijeenkomst Omgevingswet regio Waterland</a:t>
            </a:r>
          </a:p>
          <a:p>
            <a:pPr eaLnBrk="1" hangingPunct="1"/>
            <a:r>
              <a:rPr lang="nl-NL" altLang="nl-NL" sz="1800" dirty="0">
                <a:solidFill>
                  <a:srgbClr val="949494"/>
                </a:solidFill>
                <a:latin typeface="Tahoma" panose="020B0604030504040204" pitchFamily="34" charset="0"/>
                <a:ea typeface="ＭＳ Ｐゴシック" panose="020B0600070205080204" pitchFamily="34" charset="-128"/>
              </a:rPr>
              <a:t>11 november 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F094B08D-CF64-4095-A367-E65574CFF4B7}"/>
              </a:ext>
            </a:extLst>
          </p:cNvPr>
          <p:cNvSpPr>
            <a:spLocks noGrp="1"/>
          </p:cNvSpPr>
          <p:nvPr>
            <p:ph idx="1"/>
          </p:nvPr>
        </p:nvSpPr>
        <p:spPr>
          <a:xfrm>
            <a:off x="915879" y="988629"/>
            <a:ext cx="9382218" cy="5207985"/>
          </a:xfrm>
        </p:spPr>
        <p:txBody>
          <a:bodyPr/>
          <a:lstStyle/>
          <a:p>
            <a:pPr marL="457200" indent="-457200">
              <a:spcBef>
                <a:spcPts val="1800"/>
              </a:spcBef>
              <a:buFont typeface="+mj-lt"/>
              <a:buAutoNum type="arabicPeriod"/>
              <a:defRPr/>
            </a:pPr>
            <a:r>
              <a:rPr lang="nl-NL" sz="1800" dirty="0"/>
              <a:t>Het bepalen van de </a:t>
            </a:r>
            <a:r>
              <a:rPr lang="nl-NL" sz="1800" b="1" dirty="0">
                <a:solidFill>
                  <a:srgbClr val="E11E2D"/>
                </a:solidFill>
              </a:rPr>
              <a:t>verantwoordelijkheid</a:t>
            </a:r>
            <a:r>
              <a:rPr lang="nl-NL" sz="1800" dirty="0"/>
              <a:t> voor de duurzame toegankelijkheid van informatie in de </a:t>
            </a:r>
            <a:r>
              <a:rPr lang="nl-NL" sz="1800" b="1" dirty="0">
                <a:solidFill>
                  <a:srgbClr val="E11E2D"/>
                </a:solidFill>
              </a:rPr>
              <a:t>samenwerkingsruimtes</a:t>
            </a:r>
            <a:r>
              <a:rPr lang="nl-NL" sz="1800" dirty="0"/>
              <a:t>, het </a:t>
            </a:r>
            <a:r>
              <a:rPr lang="nl-NL" sz="1800" b="1" dirty="0">
                <a:solidFill>
                  <a:srgbClr val="E11E2D"/>
                </a:solidFill>
              </a:rPr>
              <a:t>register</a:t>
            </a:r>
            <a:r>
              <a:rPr lang="nl-NL" sz="1800" dirty="0"/>
              <a:t> en </a:t>
            </a:r>
            <a:r>
              <a:rPr lang="nl-NL" sz="1800" b="1" dirty="0">
                <a:solidFill>
                  <a:srgbClr val="E11E2D"/>
                </a:solidFill>
              </a:rPr>
              <a:t>andere</a:t>
            </a:r>
            <a:r>
              <a:rPr lang="nl-NL" sz="1800" b="1" dirty="0"/>
              <a:t> </a:t>
            </a:r>
            <a:r>
              <a:rPr lang="nl-NL" sz="1800" b="1" dirty="0">
                <a:solidFill>
                  <a:srgbClr val="E11E2D"/>
                </a:solidFill>
              </a:rPr>
              <a:t>gegevensvoorzieningen</a:t>
            </a:r>
            <a:r>
              <a:rPr lang="nl-NL" sz="1800" b="1" dirty="0"/>
              <a:t> </a:t>
            </a:r>
            <a:r>
              <a:rPr lang="nl-NL" sz="1800" dirty="0"/>
              <a:t>in het DSO.</a:t>
            </a:r>
          </a:p>
          <a:p>
            <a:pPr marL="457200" indent="-457200">
              <a:spcBef>
                <a:spcPts val="1800"/>
              </a:spcBef>
              <a:buFont typeface="+mj-lt"/>
              <a:buAutoNum type="arabicPeriod"/>
              <a:defRPr/>
            </a:pPr>
            <a:r>
              <a:rPr lang="nl-NL" sz="1800" dirty="0"/>
              <a:t>Het juridisch kader voor de archiefplicht bij </a:t>
            </a:r>
            <a:r>
              <a:rPr lang="nl-NL" sz="1800" b="1" dirty="0">
                <a:solidFill>
                  <a:srgbClr val="E11E2D"/>
                </a:solidFill>
              </a:rPr>
              <a:t>mandateringen</a:t>
            </a:r>
            <a:r>
              <a:rPr lang="nl-NL" sz="1800" dirty="0"/>
              <a:t> en overdracht van taken. </a:t>
            </a:r>
          </a:p>
          <a:p>
            <a:pPr marL="457200" indent="-457200">
              <a:spcBef>
                <a:spcPts val="1800"/>
              </a:spcBef>
              <a:buFont typeface="+mj-lt"/>
              <a:buAutoNum type="arabicPeriod"/>
              <a:defRPr/>
            </a:pPr>
            <a:r>
              <a:rPr lang="nl-NL" sz="1800" dirty="0"/>
              <a:t>Het bepalen van risico’s die ontstaan als informatie </a:t>
            </a:r>
            <a:r>
              <a:rPr lang="nl-NL" sz="1800" b="1" dirty="0">
                <a:solidFill>
                  <a:srgbClr val="E11E2D"/>
                </a:solidFill>
              </a:rPr>
              <a:t>niet of beperkt toegankelijk</a:t>
            </a:r>
            <a:r>
              <a:rPr lang="nl-NL" sz="1800" b="1" dirty="0"/>
              <a:t> </a:t>
            </a:r>
            <a:r>
              <a:rPr lang="nl-NL" sz="1800" dirty="0"/>
              <a:t>is. </a:t>
            </a:r>
          </a:p>
          <a:p>
            <a:pPr marL="457200" indent="-457200">
              <a:spcBef>
                <a:spcPts val="1800"/>
              </a:spcBef>
              <a:buFont typeface="+mj-lt"/>
              <a:buAutoNum type="arabicPeriod"/>
              <a:defRPr/>
            </a:pPr>
            <a:r>
              <a:rPr lang="nl-NL" sz="1800" dirty="0"/>
              <a:t>Het behoud van </a:t>
            </a:r>
            <a:r>
              <a:rPr lang="nl-NL" sz="1800" b="1" dirty="0">
                <a:solidFill>
                  <a:srgbClr val="E11E2D"/>
                </a:solidFill>
              </a:rPr>
              <a:t>authenticiteit</a:t>
            </a:r>
            <a:r>
              <a:rPr lang="nl-NL" sz="1800" dirty="0"/>
              <a:t> bij versiebeheer, vooral wanneer meer versies van één informatieobject in verschillende omgevingen worden bewaard, bijvoorbeeld het origineel bij een zorgdrager en een afschrift in een register of gegevensvoorziening. </a:t>
            </a:r>
          </a:p>
          <a:p>
            <a:pPr marL="457200" indent="-457200">
              <a:spcBef>
                <a:spcPts val="1800"/>
              </a:spcBef>
              <a:buFont typeface="+mj-lt"/>
              <a:buAutoNum type="arabicPeriod"/>
              <a:defRPr/>
            </a:pPr>
            <a:r>
              <a:rPr lang="nl-NL" sz="1800" dirty="0"/>
              <a:t>Het voorkomen dat hetzelfde object </a:t>
            </a:r>
            <a:r>
              <a:rPr lang="nl-NL" sz="1800" b="1" dirty="0">
                <a:solidFill>
                  <a:srgbClr val="E11E2D"/>
                </a:solidFill>
              </a:rPr>
              <a:t>op meerdere plaatsen of nergens </a:t>
            </a:r>
            <a:r>
              <a:rPr lang="nl-NL" sz="1800" dirty="0"/>
              <a:t>wordt gearchiveerd. Indien er afspraken gemaakt worden in de keten, kan in sommige gevallen een link naar een authentieke versie volstaan. </a:t>
            </a:r>
          </a:p>
          <a:p>
            <a:pPr marL="457200" indent="-457200">
              <a:spcBef>
                <a:spcPts val="1800"/>
              </a:spcBef>
              <a:buFont typeface="+mj-lt"/>
              <a:buAutoNum type="arabicPeriod"/>
              <a:defRPr/>
            </a:pPr>
            <a:r>
              <a:rPr lang="nl-NL" sz="1800" dirty="0"/>
              <a:t>Vertaling van de algemene kwaliteitseisen </a:t>
            </a:r>
            <a:r>
              <a:rPr lang="nl-NL" sz="1800" b="1" dirty="0">
                <a:solidFill>
                  <a:srgbClr val="E11E2D"/>
                </a:solidFill>
              </a:rPr>
              <a:t>van DUTO naar specifieke </a:t>
            </a:r>
            <a:r>
              <a:rPr lang="nl-NL" sz="1800" b="1" dirty="0" err="1">
                <a:solidFill>
                  <a:srgbClr val="E11E2D"/>
                </a:solidFill>
              </a:rPr>
              <a:t>requirements</a:t>
            </a:r>
            <a:r>
              <a:rPr lang="nl-NL" sz="1800" b="1" dirty="0">
                <a:solidFill>
                  <a:srgbClr val="E11E2D"/>
                </a:solidFill>
              </a:rPr>
              <a:t> voor het DSO</a:t>
            </a:r>
            <a:r>
              <a:rPr lang="nl-NL" sz="1800" dirty="0"/>
              <a:t>.</a:t>
            </a:r>
          </a:p>
          <a:p>
            <a:pPr>
              <a:defRPr/>
            </a:pPr>
            <a:endParaRPr lang="nl-NL" dirty="0"/>
          </a:p>
        </p:txBody>
      </p:sp>
      <p:sp>
        <p:nvSpPr>
          <p:cNvPr id="8" name="Titel 1">
            <a:extLst>
              <a:ext uri="{FF2B5EF4-FFF2-40B4-BE49-F238E27FC236}">
                <a16:creationId xmlns:a16="http://schemas.microsoft.com/office/drawing/2014/main" id="{39215F23-B9C2-44DC-862E-F676A5B9913A}"/>
              </a:ext>
            </a:extLst>
          </p:cNvPr>
          <p:cNvSpPr txBox="1">
            <a:spLocks/>
          </p:cNvSpPr>
          <p:nvPr/>
        </p:nvSpPr>
        <p:spPr bwMode="auto">
          <a:xfrm>
            <a:off x="79874" y="45108"/>
            <a:ext cx="8229600" cy="45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2500"/>
          </a:bodyPr>
          <a:lst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nl-NL" altLang="nl-NL" sz="2200" b="1" i="0" u="none" strike="noStrike" kern="1200" cap="none" spc="0" normalizeH="0" baseline="0" noProof="0" dirty="0">
                <a:ln>
                  <a:noFill/>
                </a:ln>
                <a:solidFill>
                  <a:srgbClr val="E11E2D"/>
                </a:solidFill>
                <a:effectLst/>
                <a:uLnTx/>
                <a:uFillTx/>
                <a:latin typeface="Tahoma" panose="020B0604030504040204" pitchFamily="34" charset="0"/>
                <a:ea typeface="ＭＳ Ｐゴシック" panose="020B0600070205080204" pitchFamily="34" charset="-128"/>
                <a:cs typeface="Tahoma" panose="020B0604030504040204" pitchFamily="34" charset="0"/>
              </a:rPr>
              <a:t>Aandachtspunten m.b.t. DUTO in de Visie Omgevingswet 2024</a:t>
            </a:r>
            <a:endParaRPr kumimoji="0" lang="nl-NL" altLang="nl-NL" sz="2200" b="0" i="0" u="none" strike="noStrike" kern="1200" cap="none" spc="0" normalizeH="0" baseline="0" noProof="0" dirty="0">
              <a:ln>
                <a:noFill/>
              </a:ln>
              <a:solidFill>
                <a:srgbClr val="E11E2D"/>
              </a:solidFill>
              <a:effectLst/>
              <a:uLnTx/>
              <a:uFillTx/>
              <a:latin typeface="Tahoma" panose="020B0604030504040204" pitchFamily="34" charset="0"/>
              <a:ea typeface="ＭＳ Ｐゴシック" panose="020B0600070205080204" pitchFamily="34" charset="-128"/>
              <a:cs typeface="Tahoma" panose="020B0604030504040204" pitchFamily="34" charset="0"/>
            </a:endParaRPr>
          </a:p>
        </p:txBody>
      </p:sp>
      <p:sp>
        <p:nvSpPr>
          <p:cNvPr id="3" name="Tijdelijke aanduiding voor voettekst 2">
            <a:extLst>
              <a:ext uri="{FF2B5EF4-FFF2-40B4-BE49-F238E27FC236}">
                <a16:creationId xmlns:a16="http://schemas.microsoft.com/office/drawing/2014/main" id="{65E007F9-71EC-48EF-A988-CF4DB424A6B3}"/>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Tahoma"/>
                <a:ea typeface="+mn-ea"/>
                <a:cs typeface="+mn-cs"/>
              </a:rPr>
              <a:t>Regiobijeenkomst Omgevingswet 11-11-2021</a:t>
            </a:r>
          </a:p>
        </p:txBody>
      </p:sp>
      <p:sp>
        <p:nvSpPr>
          <p:cNvPr id="4" name="Tijdelijke aanduiding voor dianummer 3">
            <a:extLst>
              <a:ext uri="{FF2B5EF4-FFF2-40B4-BE49-F238E27FC236}">
                <a16:creationId xmlns:a16="http://schemas.microsoft.com/office/drawing/2014/main" id="{870C9A87-CA9D-43DA-87DC-037F7CF59F69}"/>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133A152-4D26-483B-836B-E4527279056E}" type="slidenum">
              <a:rPr kumimoji="0" lang="nl-NL" altLang="nl-NL" sz="1200" b="0" i="0" u="none" strike="noStrike" kern="1200" cap="none" spc="0" normalizeH="0" baseline="0" noProof="0" smtClean="0">
                <a:ln>
                  <a:noFill/>
                </a:ln>
                <a:solidFill>
                  <a:srgbClr val="898989"/>
                </a:solidFill>
                <a:effectLst/>
                <a:uLnTx/>
                <a:uFillTx/>
                <a:latin typeface="Tahoma" panose="020B060403050404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2362293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37E8A44-89BA-4AFB-86C6-C7B3D081FEAC}"/>
              </a:ext>
            </a:extLst>
          </p:cNvPr>
          <p:cNvSpPr>
            <a:spLocks noGrp="1"/>
          </p:cNvSpPr>
          <p:nvPr>
            <p:ph type="title"/>
          </p:nvPr>
        </p:nvSpPr>
        <p:spPr>
          <a:xfrm>
            <a:off x="64522" y="-43287"/>
            <a:ext cx="8229600" cy="578734"/>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Wat is altijd nog welkom?</a:t>
            </a:r>
          </a:p>
        </p:txBody>
      </p:sp>
      <p:sp>
        <p:nvSpPr>
          <p:cNvPr id="69635" name="Tijdelijke aanduiding voor inhoud 2">
            <a:extLst>
              <a:ext uri="{FF2B5EF4-FFF2-40B4-BE49-F238E27FC236}">
                <a16:creationId xmlns:a16="http://schemas.microsoft.com/office/drawing/2014/main" id="{B713B058-B5D9-4D81-B042-5D39FF744B1F}"/>
              </a:ext>
            </a:extLst>
          </p:cNvPr>
          <p:cNvSpPr>
            <a:spLocks noGrp="1"/>
          </p:cNvSpPr>
          <p:nvPr>
            <p:ph idx="1"/>
          </p:nvPr>
        </p:nvSpPr>
        <p:spPr>
          <a:xfrm>
            <a:off x="1277504" y="1278100"/>
            <a:ext cx="4114800" cy="4968695"/>
          </a:xfrm>
        </p:spPr>
        <p:txBody>
          <a:bodyPr/>
          <a:lstStyle/>
          <a:p>
            <a:pPr marL="0" indent="0">
              <a:buNone/>
            </a:pPr>
            <a:r>
              <a:rPr lang="nl-NL" altLang="nl-NL" b="1" dirty="0">
                <a:latin typeface="Tahoma" panose="020B0604030504040204" pitchFamily="34" charset="0"/>
                <a:ea typeface="ＭＳ Ｐゴシック" panose="020B0600070205080204" pitchFamily="34" charset="-128"/>
              </a:rPr>
              <a:t>Laat ons weten…</a:t>
            </a:r>
          </a:p>
          <a:p>
            <a:pPr marL="0" indent="0">
              <a:buNone/>
            </a:pPr>
            <a:endParaRPr lang="nl-NL" altLang="nl-NL" dirty="0">
              <a:latin typeface="Tahoma" panose="020B0604030504040204" pitchFamily="34" charset="0"/>
              <a:ea typeface="ＭＳ Ｐゴシック" panose="020B0600070205080204" pitchFamily="34" charset="-128"/>
            </a:endParaRPr>
          </a:p>
          <a:p>
            <a:r>
              <a:rPr lang="nl-NL" altLang="nl-NL" dirty="0">
                <a:latin typeface="Tahoma" panose="020B0604030504040204" pitchFamily="34" charset="0"/>
                <a:ea typeface="ＭＳ Ｐゴシック" panose="020B0600070205080204" pitchFamily="34" charset="-128"/>
              </a:rPr>
              <a:t>Initiatieven in andere regio’s (bijv. Flevoland en Groningen)</a:t>
            </a:r>
          </a:p>
          <a:p>
            <a:pPr marL="0" indent="0">
              <a:buNone/>
            </a:pPr>
            <a:endParaRPr lang="nl-NL" altLang="nl-NL" dirty="0">
              <a:latin typeface="Tahoma" panose="020B0604030504040204" pitchFamily="34" charset="0"/>
              <a:ea typeface="ＭＳ Ｐゴシック" panose="020B0600070205080204" pitchFamily="34" charset="-128"/>
            </a:endParaRPr>
          </a:p>
          <a:p>
            <a:r>
              <a:rPr lang="nl-NL" altLang="nl-NL" dirty="0">
                <a:latin typeface="Tahoma" panose="020B0604030504040204" pitchFamily="34" charset="0"/>
                <a:ea typeface="ＭＳ Ｐゴシック" panose="020B0600070205080204" pitchFamily="34" charset="-128"/>
              </a:rPr>
              <a:t>Eigen ontwerpen, procedures, business cases, communicatie…</a:t>
            </a:r>
          </a:p>
          <a:p>
            <a:pPr marL="0" indent="0">
              <a:buNone/>
            </a:pPr>
            <a:endParaRPr lang="nl-NL" altLang="nl-NL" dirty="0">
              <a:latin typeface="Tahoma" panose="020B0604030504040204" pitchFamily="34" charset="0"/>
              <a:ea typeface="ＭＳ Ｐゴシック" panose="020B0600070205080204" pitchFamily="34" charset="-128"/>
            </a:endParaRPr>
          </a:p>
          <a:p>
            <a:r>
              <a:rPr lang="nl-NL" altLang="nl-NL" dirty="0">
                <a:latin typeface="Tahoma" panose="020B0604030504040204" pitchFamily="34" charset="0"/>
                <a:ea typeface="ＭＳ Ｐゴシック" panose="020B0600070205080204" pitchFamily="34" charset="-128"/>
              </a:rPr>
              <a:t>Vragen en suggesties</a:t>
            </a:r>
          </a:p>
          <a:p>
            <a:pPr marL="0" indent="0">
              <a:buNone/>
            </a:pPr>
            <a:endParaRPr lang="nl-NL" altLang="nl-NL" dirty="0">
              <a:latin typeface="Tahoma" panose="020B0604030504040204" pitchFamily="34" charset="0"/>
              <a:ea typeface="ＭＳ Ｐゴシック" panose="020B0600070205080204" pitchFamily="34" charset="-128"/>
            </a:endParaRPr>
          </a:p>
          <a:p>
            <a:pPr marL="0" indent="0">
              <a:buNone/>
            </a:pPr>
            <a:r>
              <a:rPr lang="nl-NL" altLang="nl-NL" dirty="0">
                <a:latin typeface="Tahoma" panose="020B0604030504040204" pitchFamily="34" charset="0"/>
                <a:ea typeface="ＭＳ Ｐゴシック" panose="020B0600070205080204" pitchFamily="34" charset="-128"/>
                <a:hlinkClick r:id="rId2"/>
              </a:rPr>
              <a:t>ben.de.jong@utrecht.nl</a:t>
            </a:r>
            <a:r>
              <a:rPr lang="nl-NL" altLang="nl-NL" dirty="0">
                <a:latin typeface="Tahoma" panose="020B0604030504040204" pitchFamily="34" charset="0"/>
                <a:ea typeface="ＭＳ Ｐゴシック" panose="020B0600070205080204" pitchFamily="34" charset="-128"/>
              </a:rPr>
              <a:t> of  </a:t>
            </a:r>
            <a:r>
              <a:rPr lang="nl-NL" altLang="nl-NL" dirty="0">
                <a:latin typeface="Tahoma" panose="020B0604030504040204" pitchFamily="34" charset="0"/>
                <a:ea typeface="ＭＳ Ｐゴシック" panose="020B0600070205080204" pitchFamily="34" charset="-128"/>
                <a:hlinkClick r:id="rId3"/>
              </a:rPr>
              <a:t>benldejong@gmail.com</a:t>
            </a:r>
            <a:br>
              <a:rPr lang="nl-NL" altLang="nl-NL" dirty="0">
                <a:latin typeface="Tahoma" panose="020B0604030504040204" pitchFamily="34" charset="0"/>
                <a:ea typeface="ＭＳ Ｐゴシック" panose="020B0600070205080204" pitchFamily="34" charset="-128"/>
              </a:rPr>
            </a:br>
            <a:endParaRPr lang="nl-NL" altLang="nl-NL" dirty="0">
              <a:latin typeface="Tahoma" panose="020B0604030504040204" pitchFamily="34" charset="0"/>
              <a:ea typeface="ＭＳ Ｐゴシック" panose="020B0600070205080204" pitchFamily="34" charset="-128"/>
            </a:endParaRPr>
          </a:p>
          <a:p>
            <a:pPr marL="0" indent="0">
              <a:buNone/>
            </a:pPr>
            <a:r>
              <a:rPr lang="nl-NL" altLang="nl-NL" dirty="0">
                <a:latin typeface="Tahoma" panose="020B0604030504040204" pitchFamily="34" charset="0"/>
                <a:ea typeface="ＭＳ Ｐゴシック" panose="020B0600070205080204" pitchFamily="34" charset="-128"/>
                <a:hlinkClick r:id="rId4"/>
              </a:rPr>
              <a:t>j.vankoutrik@hetutrechtsarchief.nl</a:t>
            </a:r>
            <a:endParaRPr lang="nl-NL" altLang="nl-NL" dirty="0">
              <a:latin typeface="Tahoma" panose="020B0604030504040204" pitchFamily="34" charset="0"/>
              <a:ea typeface="ＭＳ Ｐゴシック" panose="020B0600070205080204" pitchFamily="34" charset="-128"/>
            </a:endParaRPr>
          </a:p>
          <a:p>
            <a:pPr marL="0" indent="0">
              <a:buNone/>
            </a:pPr>
            <a:endParaRPr lang="nl-NL" altLang="nl-NL" dirty="0">
              <a:latin typeface="Tahoma" panose="020B0604030504040204" pitchFamily="34" charset="0"/>
              <a:ea typeface="ＭＳ Ｐゴシック" panose="020B0600070205080204" pitchFamily="34" charset="-128"/>
            </a:endParaRPr>
          </a:p>
          <a:p>
            <a:pPr marL="0" indent="0">
              <a:buNone/>
            </a:pPr>
            <a:endParaRPr lang="nl-NL" altLang="nl-NL" dirty="0">
              <a:latin typeface="Tahoma" panose="020B0604030504040204" pitchFamily="34" charset="0"/>
              <a:ea typeface="ＭＳ Ｐゴシック" panose="020B0600070205080204" pitchFamily="34" charset="-128"/>
            </a:endParaRPr>
          </a:p>
        </p:txBody>
      </p:sp>
      <p:pic>
        <p:nvPicPr>
          <p:cNvPr id="6" name="Afbeelding 5" descr="Afbeelding met persoon, binnen, schermafbeelding, computer&#10;&#10;Automatisch gegenereerde beschrijving">
            <a:extLst>
              <a:ext uri="{FF2B5EF4-FFF2-40B4-BE49-F238E27FC236}">
                <a16:creationId xmlns:a16="http://schemas.microsoft.com/office/drawing/2014/main" id="{84618B4E-4D7A-446F-B95C-A493BAA2D80D}"/>
              </a:ext>
            </a:extLst>
          </p:cNvPr>
          <p:cNvPicPr>
            <a:picLocks noChangeAspect="1"/>
          </p:cNvPicPr>
          <p:nvPr/>
        </p:nvPicPr>
        <p:blipFill>
          <a:blip r:embed="rId5"/>
          <a:stretch>
            <a:fillRect/>
          </a:stretch>
        </p:blipFill>
        <p:spPr>
          <a:xfrm>
            <a:off x="7492753" y="2674699"/>
            <a:ext cx="3355760" cy="3411075"/>
          </a:xfrm>
          <a:prstGeom prst="rect">
            <a:avLst/>
          </a:prstGeom>
        </p:spPr>
      </p:pic>
      <p:pic>
        <p:nvPicPr>
          <p:cNvPr id="8" name="Afbeelding 7" descr="Afbeelding met schermafbeelding&#10;&#10;Automatisch gegenereerde beschrijving">
            <a:extLst>
              <a:ext uri="{FF2B5EF4-FFF2-40B4-BE49-F238E27FC236}">
                <a16:creationId xmlns:a16="http://schemas.microsoft.com/office/drawing/2014/main" id="{2B6893C2-77D9-4D65-90BF-0A49752D1CF7}"/>
              </a:ext>
            </a:extLst>
          </p:cNvPr>
          <p:cNvPicPr>
            <a:picLocks noChangeAspect="1"/>
          </p:cNvPicPr>
          <p:nvPr/>
        </p:nvPicPr>
        <p:blipFill>
          <a:blip r:embed="rId6"/>
          <a:stretch>
            <a:fillRect/>
          </a:stretch>
        </p:blipFill>
        <p:spPr>
          <a:xfrm>
            <a:off x="7599284" y="207549"/>
            <a:ext cx="3139614" cy="2350786"/>
          </a:xfrm>
          <a:prstGeom prst="rect">
            <a:avLst/>
          </a:prstGeom>
        </p:spPr>
      </p:pic>
      <p:pic>
        <p:nvPicPr>
          <p:cNvPr id="1026" name="Afbeelding 2">
            <a:extLst>
              <a:ext uri="{FF2B5EF4-FFF2-40B4-BE49-F238E27FC236}">
                <a16:creationId xmlns:a16="http://schemas.microsoft.com/office/drawing/2014/main" id="{590786CD-6F5B-47CD-9642-32A65D5100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4897" y="4407870"/>
            <a:ext cx="3293616" cy="235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a:extLst>
              <a:ext uri="{FF2B5EF4-FFF2-40B4-BE49-F238E27FC236}">
                <a16:creationId xmlns:a16="http://schemas.microsoft.com/office/drawing/2014/main" id="{391D3AF3-D5BB-487B-902A-9DC4326EE26C}"/>
              </a:ext>
            </a:extLst>
          </p:cNvPr>
          <p:cNvSpPr/>
          <p:nvPr/>
        </p:nvSpPr>
        <p:spPr>
          <a:xfrm>
            <a:off x="7554897" y="4216400"/>
            <a:ext cx="3184001" cy="191470"/>
          </a:xfrm>
          <a:prstGeom prst="rect">
            <a:avLst/>
          </a:prstGeom>
          <a:solidFill>
            <a:schemeClr val="bg1"/>
          </a:solidFill>
          <a:ln>
            <a:solidFill>
              <a:schemeClr val="bg1"/>
            </a:solid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ijdelijke aanduiding voor voettekst 2">
            <a:extLst>
              <a:ext uri="{FF2B5EF4-FFF2-40B4-BE49-F238E27FC236}">
                <a16:creationId xmlns:a16="http://schemas.microsoft.com/office/drawing/2014/main" id="{5C91D47B-D3CA-41A3-A61C-32E08AE38922}"/>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Tahoma"/>
                <a:ea typeface="+mn-ea"/>
                <a:cs typeface="+mn-cs"/>
              </a:rPr>
              <a:t>Regiobijeenkomst Omgevingswet 11-11-2021</a:t>
            </a:r>
          </a:p>
        </p:txBody>
      </p:sp>
      <p:sp>
        <p:nvSpPr>
          <p:cNvPr id="4" name="Tijdelijke aanduiding voor dianummer 3">
            <a:extLst>
              <a:ext uri="{FF2B5EF4-FFF2-40B4-BE49-F238E27FC236}">
                <a16:creationId xmlns:a16="http://schemas.microsoft.com/office/drawing/2014/main" id="{5250F15A-DE49-4F1B-87E6-E0E25A847414}"/>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133A152-4D26-483B-836B-E4527279056E}" type="slidenum">
              <a:rPr kumimoji="0" lang="nl-NL" altLang="nl-NL" sz="1200" b="0" i="0" u="none" strike="noStrike" kern="1200" cap="none" spc="0" normalizeH="0" baseline="0" noProof="0" smtClean="0">
                <a:ln>
                  <a:noFill/>
                </a:ln>
                <a:solidFill>
                  <a:srgbClr val="898989"/>
                </a:solidFill>
                <a:effectLst/>
                <a:uLnTx/>
                <a:uFillTx/>
                <a:latin typeface="Tahoma" panose="020B060403050404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100</a:t>
            </a:fld>
            <a:endPar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17700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9635">
                                            <p:txEl>
                                              <p:pRg st="2" end="2"/>
                                            </p:txEl>
                                          </p:spTgt>
                                        </p:tgtEl>
                                        <p:attrNameLst>
                                          <p:attrName>style.visibility</p:attrName>
                                        </p:attrNameLst>
                                      </p:cBhvr>
                                      <p:to>
                                        <p:strVal val="visible"/>
                                      </p:to>
                                    </p:set>
                                    <p:animEffect transition="in" filter="fade">
                                      <p:cBhvr>
                                        <p:cTn id="7" dur="1000"/>
                                        <p:tgtEl>
                                          <p:spTgt spid="69635">
                                            <p:txEl>
                                              <p:pRg st="2" end="2"/>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9635">
                                            <p:txEl>
                                              <p:pRg st="4" end="4"/>
                                            </p:txEl>
                                          </p:spTgt>
                                        </p:tgtEl>
                                        <p:attrNameLst>
                                          <p:attrName>style.visibility</p:attrName>
                                        </p:attrNameLst>
                                      </p:cBhvr>
                                      <p:to>
                                        <p:strVal val="visible"/>
                                      </p:to>
                                    </p:set>
                                    <p:animEffect transition="in" filter="fade">
                                      <p:cBhvr>
                                        <p:cTn id="11" dur="1000"/>
                                        <p:tgtEl>
                                          <p:spTgt spid="69635">
                                            <p:txEl>
                                              <p:pRg st="4" end="4"/>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9635">
                                            <p:txEl>
                                              <p:pRg st="6" end="6"/>
                                            </p:txEl>
                                          </p:spTgt>
                                        </p:tgtEl>
                                        <p:attrNameLst>
                                          <p:attrName>style.visibility</p:attrName>
                                        </p:attrNameLst>
                                      </p:cBhvr>
                                      <p:to>
                                        <p:strVal val="visible"/>
                                      </p:to>
                                    </p:set>
                                    <p:animEffect transition="in" filter="fade">
                                      <p:cBhvr>
                                        <p:cTn id="15" dur="1000"/>
                                        <p:tgtEl>
                                          <p:spTgt spid="69635">
                                            <p:txEl>
                                              <p:pRg st="6" end="6"/>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9635">
                                            <p:txEl>
                                              <p:pRg st="8" end="8"/>
                                            </p:txEl>
                                          </p:spTgt>
                                        </p:tgtEl>
                                        <p:attrNameLst>
                                          <p:attrName>style.visibility</p:attrName>
                                        </p:attrNameLst>
                                      </p:cBhvr>
                                      <p:to>
                                        <p:strVal val="visible"/>
                                      </p:to>
                                    </p:set>
                                    <p:animEffect transition="in" filter="fade">
                                      <p:cBhvr>
                                        <p:cTn id="19" dur="1000"/>
                                        <p:tgtEl>
                                          <p:spTgt spid="69635">
                                            <p:txEl>
                                              <p:pRg st="8" end="8"/>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9635">
                                            <p:txEl>
                                              <p:pRg st="9" end="9"/>
                                            </p:txEl>
                                          </p:spTgt>
                                        </p:tgtEl>
                                        <p:attrNameLst>
                                          <p:attrName>style.visibility</p:attrName>
                                        </p:attrNameLst>
                                      </p:cBhvr>
                                      <p:to>
                                        <p:strVal val="visible"/>
                                      </p:to>
                                    </p:set>
                                    <p:animEffect transition="in" filter="fade">
                                      <p:cBhvr>
                                        <p:cTn id="22" dur="1000"/>
                                        <p:tgtEl>
                                          <p:spTgt spid="6963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D9D9D9"/>
        </a:solidFill>
        <a:effectLst/>
      </p:bgPr>
    </p:bg>
    <p:spTree>
      <p:nvGrpSpPr>
        <p:cNvPr id="1" name=""/>
        <p:cNvGrpSpPr/>
        <p:nvPr/>
      </p:nvGrpSpPr>
      <p:grpSpPr>
        <a:xfrm>
          <a:off x="0" y="0"/>
          <a:ext cx="0" cy="0"/>
          <a:chOff x="0" y="0"/>
          <a:chExt cx="0" cy="0"/>
        </a:xfrm>
      </p:grpSpPr>
      <p:sp>
        <p:nvSpPr>
          <p:cNvPr id="16387" name="Tijdelijke aanduiding voor inhoud 2">
            <a:extLst>
              <a:ext uri="{FF2B5EF4-FFF2-40B4-BE49-F238E27FC236}">
                <a16:creationId xmlns:a16="http://schemas.microsoft.com/office/drawing/2014/main" id="{F77601B4-64AF-4E94-B154-C347DE6F51BB}"/>
              </a:ext>
            </a:extLst>
          </p:cNvPr>
          <p:cNvSpPr>
            <a:spLocks noGrp="1"/>
          </p:cNvSpPr>
          <p:nvPr>
            <p:ph idx="1"/>
          </p:nvPr>
        </p:nvSpPr>
        <p:spPr>
          <a:xfrm>
            <a:off x="778029" y="674620"/>
            <a:ext cx="9213542" cy="4119132"/>
          </a:xfrm>
        </p:spPr>
        <p:txBody>
          <a:bodyPr/>
          <a:lstStyle/>
          <a:p>
            <a:pPr marL="0" indent="0" algn="ctr">
              <a:lnSpc>
                <a:spcPct val="200000"/>
              </a:lnSpc>
              <a:buNone/>
              <a:defRPr/>
            </a:pPr>
            <a:r>
              <a:rPr lang="nl-NL" u="sng" dirty="0">
                <a:solidFill>
                  <a:prstClr val="black"/>
                </a:solidFill>
              </a:rPr>
              <a:t>Inhoud </a:t>
            </a:r>
          </a:p>
          <a:p>
            <a:pPr marL="457200" indent="-457200">
              <a:lnSpc>
                <a:spcPct val="200000"/>
              </a:lnSpc>
              <a:buFont typeface="+mj-lt"/>
              <a:buAutoNum type="alphaUcPeriod"/>
              <a:defRPr/>
            </a:pPr>
            <a:r>
              <a:rPr lang="nl-NL" dirty="0">
                <a:solidFill>
                  <a:prstClr val="black"/>
                </a:solidFill>
              </a:rPr>
              <a:t>Vraagstelling + DUTO </a:t>
            </a:r>
          </a:p>
          <a:p>
            <a:pPr marL="457200" indent="-457200">
              <a:lnSpc>
                <a:spcPct val="200000"/>
              </a:lnSpc>
              <a:buFont typeface="+mj-lt"/>
              <a:buAutoNum type="alphaUcPeriod"/>
              <a:defRPr/>
            </a:pPr>
            <a:r>
              <a:rPr lang="nl-NL" b="1" dirty="0">
                <a:solidFill>
                  <a:prstClr val="black"/>
                </a:solidFill>
              </a:rPr>
              <a:t>De historie tot aan de handreiking  </a:t>
            </a:r>
          </a:p>
          <a:p>
            <a:pPr marL="457200" indent="-457200">
              <a:lnSpc>
                <a:spcPct val="200000"/>
              </a:lnSpc>
              <a:buFont typeface="+mj-lt"/>
              <a:buAutoNum type="alphaUcPeriod"/>
              <a:defRPr/>
            </a:pPr>
            <a:r>
              <a:rPr lang="nl-NL" dirty="0">
                <a:solidFill>
                  <a:prstClr val="black"/>
                </a:solidFill>
              </a:rPr>
              <a:t>(Architectuur) uitgangspunten </a:t>
            </a:r>
          </a:p>
          <a:p>
            <a:pPr marL="457200" indent="-457200">
              <a:lnSpc>
                <a:spcPct val="200000"/>
              </a:lnSpc>
              <a:buFont typeface="+mj-lt"/>
              <a:buAutoNum type="alphaUcPeriod"/>
              <a:defRPr/>
            </a:pPr>
            <a:r>
              <a:rPr lang="nl-NL" dirty="0">
                <a:solidFill>
                  <a:prstClr val="black"/>
                </a:solidFill>
              </a:rPr>
              <a:t>De uitkomsten van PIKO nader belicht</a:t>
            </a:r>
          </a:p>
          <a:p>
            <a:pPr marL="457200" indent="-457200">
              <a:lnSpc>
                <a:spcPct val="200000"/>
              </a:lnSpc>
              <a:buFont typeface="+mj-lt"/>
              <a:buAutoNum type="alphaUcPeriod"/>
              <a:defRPr/>
            </a:pPr>
            <a:r>
              <a:rPr lang="nl-NL" dirty="0">
                <a:solidFill>
                  <a:prstClr val="black"/>
                </a:solidFill>
              </a:rPr>
              <a:t>De handreiking DUTO OW (Basisregels &amp; checklist) </a:t>
            </a:r>
          </a:p>
          <a:p>
            <a:pPr marL="0" indent="0">
              <a:lnSpc>
                <a:spcPct val="200000"/>
              </a:lnSpc>
              <a:buNone/>
              <a:defRPr/>
            </a:pPr>
            <a:r>
              <a:rPr lang="nl-NL" dirty="0">
                <a:solidFill>
                  <a:prstClr val="black"/>
                </a:solidFill>
              </a:rPr>
              <a:t>									Pauze</a:t>
            </a:r>
          </a:p>
          <a:p>
            <a:pPr marL="0" indent="0">
              <a:lnSpc>
                <a:spcPct val="200000"/>
              </a:lnSpc>
              <a:buNone/>
              <a:defRPr/>
            </a:pPr>
            <a:r>
              <a:rPr lang="nl-NL" dirty="0">
                <a:solidFill>
                  <a:prstClr val="black"/>
                </a:solidFill>
              </a:rPr>
              <a:t>F.	Opdracht</a:t>
            </a:r>
          </a:p>
          <a:p>
            <a:pPr marL="457200" indent="-457200">
              <a:buFont typeface="+mj-lt"/>
              <a:buAutoNum type="alphaUcPeriod"/>
              <a:defRPr/>
            </a:pPr>
            <a:endParaRPr lang="nl-NL" dirty="0">
              <a:solidFill>
                <a:prstClr val="black"/>
              </a:solidFill>
            </a:endParaRPr>
          </a:p>
          <a:p>
            <a:pPr marL="0" indent="0">
              <a:buNone/>
              <a:defRPr/>
            </a:pPr>
            <a:endParaRPr lang="nl-NL" dirty="0">
              <a:solidFill>
                <a:prstClr val="black"/>
              </a:solidFill>
            </a:endParaRPr>
          </a:p>
          <a:p>
            <a:pPr>
              <a:defRPr/>
            </a:pPr>
            <a:endParaRPr lang="nl-NL" dirty="0">
              <a:solidFill>
                <a:prstClr val="black"/>
              </a:solidFill>
            </a:endParaRPr>
          </a:p>
          <a:p>
            <a:pPr marL="457200" indent="-457200">
              <a:buFont typeface="Calibri" panose="020F0502020204030204" pitchFamily="34" charset="0"/>
              <a:buAutoNum type="arabicPeriod"/>
              <a:defRPr/>
            </a:pPr>
            <a:endParaRPr lang="nl-NL" altLang="nl-NL" dirty="0">
              <a:latin typeface="Tahoma" panose="020B0604030504040204" pitchFamily="34" charset="0"/>
              <a:ea typeface="ＭＳ Ｐゴシック" panose="020B0600070205080204" pitchFamily="34" charset="-128"/>
            </a:endParaRPr>
          </a:p>
        </p:txBody>
      </p:sp>
      <p:sp>
        <p:nvSpPr>
          <p:cNvPr id="2" name="Tijdelijke aanduiding voor voettekst 1">
            <a:extLst>
              <a:ext uri="{FF2B5EF4-FFF2-40B4-BE49-F238E27FC236}">
                <a16:creationId xmlns:a16="http://schemas.microsoft.com/office/drawing/2014/main" id="{E6DDD7A2-C01C-4471-B7E8-5C2DABBEC22C}"/>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Tahoma"/>
                <a:ea typeface="+mn-ea"/>
                <a:cs typeface="+mn-cs"/>
              </a:rPr>
              <a:t>Regiobijeenkomst Omgevingswet 11-11-2021</a:t>
            </a:r>
          </a:p>
        </p:txBody>
      </p:sp>
      <p:sp>
        <p:nvSpPr>
          <p:cNvPr id="3" name="Tijdelijke aanduiding voor dianummer 2">
            <a:extLst>
              <a:ext uri="{FF2B5EF4-FFF2-40B4-BE49-F238E27FC236}">
                <a16:creationId xmlns:a16="http://schemas.microsoft.com/office/drawing/2014/main" id="{7C4E10E8-A24F-4BEC-9986-363031512DF1}"/>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1B44CCF4-F206-4ED8-9ACD-5ED72CDEC5D6}" type="slidenum">
              <a:rPr kumimoji="0" lang="nl-NL" altLang="nl-NL" sz="1200" b="0" i="0" u="none" strike="noStrike" kern="1200" cap="none" spc="0" normalizeH="0" baseline="0" noProof="0" smtClean="0">
                <a:ln>
                  <a:noFill/>
                </a:ln>
                <a:solidFill>
                  <a:srgbClr val="898989"/>
                </a:solidFill>
                <a:effectLst/>
                <a:uLnTx/>
                <a:uFillTx/>
                <a:latin typeface="Tahoma" panose="020B060403050404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391971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a:extLst>
              <a:ext uri="{FF2B5EF4-FFF2-40B4-BE49-F238E27FC236}">
                <a16:creationId xmlns:a16="http://schemas.microsoft.com/office/drawing/2014/main" id="{53DA11F9-C2DD-489C-B43A-D6C54B3A9964}"/>
              </a:ext>
            </a:extLst>
          </p:cNvPr>
          <p:cNvSpPr>
            <a:spLocks noGrp="1"/>
          </p:cNvSpPr>
          <p:nvPr>
            <p:ph type="title"/>
          </p:nvPr>
        </p:nvSpPr>
        <p:spPr>
          <a:xfrm>
            <a:off x="0" y="0"/>
            <a:ext cx="8686800" cy="488195"/>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Aanloop naar de Handreiking DUTO OW</a:t>
            </a:r>
          </a:p>
        </p:txBody>
      </p:sp>
      <p:sp>
        <p:nvSpPr>
          <p:cNvPr id="29699" name="Tijdelijke aanduiding voor inhoud 2">
            <a:extLst>
              <a:ext uri="{FF2B5EF4-FFF2-40B4-BE49-F238E27FC236}">
                <a16:creationId xmlns:a16="http://schemas.microsoft.com/office/drawing/2014/main" id="{98B71602-CA61-493C-AFE6-CCD64A98C4E8}"/>
              </a:ext>
            </a:extLst>
          </p:cNvPr>
          <p:cNvSpPr>
            <a:spLocks noGrp="1"/>
          </p:cNvSpPr>
          <p:nvPr>
            <p:ph idx="1"/>
          </p:nvPr>
        </p:nvSpPr>
        <p:spPr>
          <a:xfrm>
            <a:off x="1036559" y="488195"/>
            <a:ext cx="5553933" cy="4525963"/>
          </a:xfrm>
        </p:spPr>
        <p:txBody>
          <a:bodyPr/>
          <a:lstStyle/>
          <a:p>
            <a:pPr marL="0" indent="0">
              <a:buNone/>
            </a:pPr>
            <a:r>
              <a:rPr lang="nl-NL" altLang="nl-NL" sz="2400" dirty="0">
                <a:solidFill>
                  <a:srgbClr val="C00000"/>
                </a:solidFill>
                <a:latin typeface="Tahoma" panose="020B0604030504040204" pitchFamily="34" charset="0"/>
                <a:ea typeface="ＭＳ Ｐゴシック" panose="020B0600070205080204" pitchFamily="34" charset="-128"/>
              </a:rPr>
              <a:t>2016 VIVO rapport</a:t>
            </a:r>
          </a:p>
          <a:p>
            <a:pPr marL="0" indent="0">
              <a:buNone/>
            </a:pPr>
            <a:endParaRPr lang="nl-NL" altLang="nl-NL" sz="2400" dirty="0">
              <a:solidFill>
                <a:srgbClr val="C00000"/>
              </a:solidFill>
              <a:latin typeface="Tahoma" panose="020B0604030504040204" pitchFamily="34" charset="0"/>
              <a:ea typeface="ＭＳ Ｐゴシック" panose="020B0600070205080204" pitchFamily="34" charset="-128"/>
            </a:endParaRPr>
          </a:p>
          <a:p>
            <a:pPr marL="0" indent="0">
              <a:buNone/>
            </a:pPr>
            <a:r>
              <a:rPr lang="nl-NL" altLang="nl-NL" sz="2400" dirty="0">
                <a:solidFill>
                  <a:srgbClr val="C00000"/>
                </a:solidFill>
                <a:latin typeface="Tahoma" panose="020B0604030504040204" pitchFamily="34" charset="0"/>
                <a:ea typeface="ＭＳ Ｐゴシック" panose="020B0600070205080204" pitchFamily="34" charset="-128"/>
              </a:rPr>
              <a:t>2017</a:t>
            </a:r>
            <a:r>
              <a:rPr lang="nl-NL" altLang="nl-NL" sz="2400" dirty="0">
                <a:latin typeface="Tahoma" panose="020B0604030504040204" pitchFamily="34" charset="0"/>
                <a:ea typeface="ＭＳ Ｐゴシック" panose="020B0600070205080204" pitchFamily="34" charset="-128"/>
              </a:rPr>
              <a:t> UIVO-I rapport ‘Archieffuncties’</a:t>
            </a:r>
          </a:p>
          <a:p>
            <a:pPr marL="0" indent="0">
              <a:buNone/>
            </a:pPr>
            <a:endParaRPr lang="nl-NL" altLang="nl-NL" sz="2400" dirty="0">
              <a:latin typeface="Tahoma" panose="020B0604030504040204" pitchFamily="34" charset="0"/>
              <a:ea typeface="ＭＳ Ｐゴシック" panose="020B0600070205080204" pitchFamily="34" charset="-128"/>
            </a:endParaRPr>
          </a:p>
          <a:p>
            <a:pPr marL="0" indent="0">
              <a:buNone/>
            </a:pPr>
            <a:r>
              <a:rPr lang="nl-NL" altLang="nl-NL" sz="2400" dirty="0">
                <a:solidFill>
                  <a:srgbClr val="C00000"/>
                </a:solidFill>
                <a:latin typeface="Tahoma" panose="020B0604030504040204" pitchFamily="34" charset="0"/>
                <a:ea typeface="ＭＳ Ｐゴシック" panose="020B0600070205080204" pitchFamily="34" charset="-128"/>
              </a:rPr>
              <a:t>2018</a:t>
            </a:r>
            <a:r>
              <a:rPr lang="nl-NL" altLang="nl-NL" sz="2400" dirty="0">
                <a:latin typeface="Tahoma" panose="020B0604030504040204" pitchFamily="34" charset="0"/>
                <a:ea typeface="ＭＳ Ｐゴシック" panose="020B0600070205080204" pitchFamily="34" charset="-128"/>
              </a:rPr>
              <a:t> PIKO en zorg vanuit VNG Adviescommissie Archieven</a:t>
            </a:r>
          </a:p>
          <a:p>
            <a:pPr marL="0" indent="0">
              <a:buNone/>
            </a:pPr>
            <a:endParaRPr lang="nl-NL" altLang="nl-NL" sz="2400" dirty="0">
              <a:latin typeface="Tahoma" panose="020B0604030504040204" pitchFamily="34" charset="0"/>
              <a:ea typeface="ＭＳ Ｐゴシック" panose="020B0600070205080204" pitchFamily="34" charset="-128"/>
            </a:endParaRPr>
          </a:p>
          <a:p>
            <a:pPr marL="0" indent="0">
              <a:buNone/>
            </a:pPr>
            <a:r>
              <a:rPr lang="nl-NL" altLang="nl-NL" sz="2400" dirty="0">
                <a:solidFill>
                  <a:srgbClr val="C00000"/>
                </a:solidFill>
                <a:latin typeface="Tahoma" panose="020B0604030504040204" pitchFamily="34" charset="0"/>
                <a:ea typeface="ＭＳ Ｐゴシック" panose="020B0600070205080204" pitchFamily="34" charset="-128"/>
              </a:rPr>
              <a:t>2019</a:t>
            </a:r>
            <a:r>
              <a:rPr lang="nl-NL" altLang="nl-NL" sz="2400" dirty="0">
                <a:latin typeface="Tahoma" panose="020B0604030504040204" pitchFamily="34" charset="0"/>
                <a:ea typeface="ＭＳ Ｐゴシック" panose="020B0600070205080204" pitchFamily="34" charset="-128"/>
              </a:rPr>
              <a:t> plan project Handreiking van VNG, IPO en UvW</a:t>
            </a:r>
          </a:p>
          <a:p>
            <a:pPr marL="0" indent="0">
              <a:buNone/>
            </a:pPr>
            <a:endParaRPr lang="nl-NL" altLang="nl-NL" sz="2400" dirty="0">
              <a:latin typeface="Tahoma" panose="020B0604030504040204" pitchFamily="34" charset="0"/>
              <a:ea typeface="ＭＳ Ｐゴシック" panose="020B0600070205080204" pitchFamily="34" charset="-128"/>
            </a:endParaRPr>
          </a:p>
          <a:p>
            <a:pPr marL="0" indent="0">
              <a:buNone/>
            </a:pPr>
            <a:r>
              <a:rPr lang="nl-NL" altLang="nl-NL" sz="2400" dirty="0">
                <a:solidFill>
                  <a:srgbClr val="C00000"/>
                </a:solidFill>
                <a:latin typeface="Tahoma" panose="020B0604030504040204" pitchFamily="34" charset="0"/>
                <a:ea typeface="ＭＳ Ｐゴシック" panose="020B0600070205080204" pitchFamily="34" charset="-128"/>
              </a:rPr>
              <a:t>2020</a:t>
            </a:r>
            <a:r>
              <a:rPr lang="nl-NL" altLang="nl-NL" sz="2400" dirty="0">
                <a:latin typeface="Tahoma" panose="020B0604030504040204" pitchFamily="34" charset="0"/>
                <a:ea typeface="ＭＳ Ｐゴシック" panose="020B0600070205080204" pitchFamily="34" charset="-128"/>
              </a:rPr>
              <a:t> start uitvoering Handreiking DUTO OW</a:t>
            </a:r>
          </a:p>
          <a:p>
            <a:pPr marL="0" indent="0">
              <a:buNone/>
            </a:pPr>
            <a:endParaRPr lang="nl-NL" altLang="nl-NL" sz="2400" dirty="0">
              <a:latin typeface="Tahoma" panose="020B0604030504040204" pitchFamily="34" charset="0"/>
              <a:ea typeface="ＭＳ Ｐゴシック" panose="020B0600070205080204" pitchFamily="34" charset="-128"/>
            </a:endParaRPr>
          </a:p>
          <a:p>
            <a:pPr marL="0" indent="0">
              <a:buNone/>
            </a:pPr>
            <a:r>
              <a:rPr lang="nl-NL" altLang="nl-NL" sz="2400" dirty="0">
                <a:latin typeface="Tahoma" panose="020B0604030504040204" pitchFamily="34" charset="0"/>
                <a:ea typeface="ＭＳ Ｐゴシック" panose="020B0600070205080204" pitchFamily="34" charset="-128"/>
              </a:rPr>
              <a:t>2021 publicatie Handreiking  DUTO OW</a:t>
            </a:r>
          </a:p>
        </p:txBody>
      </p:sp>
      <p:pic>
        <p:nvPicPr>
          <p:cNvPr id="3" name="Afbeelding 2" descr="Afbeelding met schermafbeelding&#10;&#10;Automatisch gegenereerde beschrijving">
            <a:extLst>
              <a:ext uri="{FF2B5EF4-FFF2-40B4-BE49-F238E27FC236}">
                <a16:creationId xmlns:a16="http://schemas.microsoft.com/office/drawing/2014/main" id="{646FBCB5-7992-4BA0-9CD4-1B4AFF0BD8F6}"/>
              </a:ext>
            </a:extLst>
          </p:cNvPr>
          <p:cNvPicPr>
            <a:picLocks noChangeAspect="1"/>
          </p:cNvPicPr>
          <p:nvPr/>
        </p:nvPicPr>
        <p:blipFill>
          <a:blip r:embed="rId2"/>
          <a:stretch>
            <a:fillRect/>
          </a:stretch>
        </p:blipFill>
        <p:spPr>
          <a:xfrm>
            <a:off x="6722572" y="488195"/>
            <a:ext cx="4128600" cy="5849257"/>
          </a:xfrm>
          <a:prstGeom prst="rect">
            <a:avLst/>
          </a:prstGeom>
          <a:ln>
            <a:solidFill>
              <a:schemeClr val="tx1"/>
            </a:solidFill>
          </a:ln>
        </p:spPr>
      </p:pic>
      <p:sp>
        <p:nvSpPr>
          <p:cNvPr id="5" name="Tekstvak 4">
            <a:extLst>
              <a:ext uri="{FF2B5EF4-FFF2-40B4-BE49-F238E27FC236}">
                <a16:creationId xmlns:a16="http://schemas.microsoft.com/office/drawing/2014/main" id="{3AFAE461-07BF-4754-B457-CB422BFABB8D}"/>
              </a:ext>
            </a:extLst>
          </p:cNvPr>
          <p:cNvSpPr txBox="1"/>
          <p:nvPr/>
        </p:nvSpPr>
        <p:spPr>
          <a:xfrm>
            <a:off x="-44390" y="6676008"/>
            <a:ext cx="12192000" cy="215444"/>
          </a:xfrm>
          <a:prstGeom prst="rect">
            <a:avLst/>
          </a:prstGeom>
          <a:noFill/>
        </p:spPr>
        <p:txBody>
          <a:bodyPr wrap="square" rtlCol="0">
            <a:spAutoFit/>
          </a:bodyPr>
          <a:lstStyle/>
          <a:p>
            <a:r>
              <a:rPr lang="nl-NL" sz="800" dirty="0"/>
              <a:t>Bron: </a:t>
            </a:r>
            <a:r>
              <a:rPr lang="nl-NL" sz="800" i="1" dirty="0"/>
              <a:t>Aan de slag</a:t>
            </a:r>
            <a:r>
              <a:rPr lang="nl-NL" sz="800" dirty="0"/>
              <a:t>, pagina Ketenprocessen UIVO-I</a:t>
            </a:r>
          </a:p>
        </p:txBody>
      </p:sp>
      <p:sp>
        <p:nvSpPr>
          <p:cNvPr id="2" name="Tijdelijke aanduiding voor voettekst 1">
            <a:extLst>
              <a:ext uri="{FF2B5EF4-FFF2-40B4-BE49-F238E27FC236}">
                <a16:creationId xmlns:a16="http://schemas.microsoft.com/office/drawing/2014/main" id="{C4B89DB4-44E5-4A9E-8CBD-F4D44669D248}"/>
              </a:ext>
            </a:extLst>
          </p:cNvPr>
          <p:cNvSpPr>
            <a:spLocks noGrp="1"/>
          </p:cNvSpPr>
          <p:nvPr>
            <p:ph type="ftr" sz="quarter" idx="11"/>
          </p:nvPr>
        </p:nvSpPr>
        <p:spPr/>
        <p:txBody>
          <a:bodyPr/>
          <a:lstStyle/>
          <a:p>
            <a:pPr>
              <a:defRPr/>
            </a:pPr>
            <a:r>
              <a:rPr lang="nl-NL"/>
              <a:t>Regiobijeenkomst Omgevingswet 11-11-2021</a:t>
            </a:r>
          </a:p>
        </p:txBody>
      </p:sp>
      <p:sp>
        <p:nvSpPr>
          <p:cNvPr id="4" name="Tijdelijke aanduiding voor dianummer 3">
            <a:extLst>
              <a:ext uri="{FF2B5EF4-FFF2-40B4-BE49-F238E27FC236}">
                <a16:creationId xmlns:a16="http://schemas.microsoft.com/office/drawing/2014/main" id="{35E7F0C7-B754-4D79-879D-39FA470F348F}"/>
              </a:ext>
            </a:extLst>
          </p:cNvPr>
          <p:cNvSpPr>
            <a:spLocks noGrp="1"/>
          </p:cNvSpPr>
          <p:nvPr>
            <p:ph type="sldNum" sz="quarter" idx="12"/>
          </p:nvPr>
        </p:nvSpPr>
        <p:spPr/>
        <p:txBody>
          <a:bodyPr/>
          <a:lstStyle/>
          <a:p>
            <a:pPr>
              <a:defRPr/>
            </a:pPr>
            <a:fld id="{9133A152-4D26-483B-836B-E4527279056E}" type="slidenum">
              <a:rPr lang="nl-NL" altLang="nl-NL" smtClean="0"/>
              <a:pPr>
                <a:defRPr/>
              </a:pPr>
              <a:t>12</a:t>
            </a:fld>
            <a:endParaRPr lang="nl-NL" altLang="nl-NL"/>
          </a:p>
        </p:txBody>
      </p:sp>
    </p:spTree>
    <p:extLst>
      <p:ext uri="{BB962C8B-B14F-4D97-AF65-F5344CB8AC3E}">
        <p14:creationId xmlns:p14="http://schemas.microsoft.com/office/powerpoint/2010/main" val="810003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E756E6-5430-4FC7-9180-B2CB71EA19FE}"/>
              </a:ext>
            </a:extLst>
          </p:cNvPr>
          <p:cNvSpPr>
            <a:spLocks noGrp="1"/>
          </p:cNvSpPr>
          <p:nvPr>
            <p:ph type="title"/>
          </p:nvPr>
        </p:nvSpPr>
        <p:spPr/>
        <p:txBody>
          <a:bodyPr/>
          <a:lstStyle/>
          <a:p>
            <a:r>
              <a:rPr lang="nl-NL" dirty="0"/>
              <a:t>Aanbeveling uit rapport VIVO (2016)</a:t>
            </a:r>
          </a:p>
        </p:txBody>
      </p:sp>
      <p:sp>
        <p:nvSpPr>
          <p:cNvPr id="3" name="Tijdelijke aanduiding voor inhoud 2">
            <a:extLst>
              <a:ext uri="{FF2B5EF4-FFF2-40B4-BE49-F238E27FC236}">
                <a16:creationId xmlns:a16="http://schemas.microsoft.com/office/drawing/2014/main" id="{747FD659-0F77-4764-9473-64C101852367}"/>
              </a:ext>
            </a:extLst>
          </p:cNvPr>
          <p:cNvSpPr>
            <a:spLocks noGrp="1"/>
          </p:cNvSpPr>
          <p:nvPr>
            <p:ph idx="1"/>
          </p:nvPr>
        </p:nvSpPr>
        <p:spPr/>
        <p:txBody>
          <a:bodyPr/>
          <a:lstStyle/>
          <a:p>
            <a:pPr marL="0" indent="0">
              <a:buNone/>
            </a:pPr>
            <a:r>
              <a:rPr lang="nl-NL" sz="2400" i="1" dirty="0">
                <a:latin typeface="+mn-lt"/>
              </a:rPr>
              <a:t>“Zorg ervoor dat, bij de uitvoering van de omgevingswet betrokken, (keten)partijen hun desbetreffende bedrijfsprocessen vanaf 2018 zoveel mogelijk digitaal en zaakgericht uitvoeren dan wel ten minste de informatie over de uitvoering van die processen digitaal en zaakgericht registreren. Voor veel gemeenten ligt hier nog een stevige veranderopgave en het is nodig dat VNG / KING dit stimuleert. Dat geldt in even sterke mate voor digitale archivering”</a:t>
            </a:r>
          </a:p>
        </p:txBody>
      </p:sp>
      <p:sp>
        <p:nvSpPr>
          <p:cNvPr id="4" name="Tijdelijke aanduiding voor dianummer 3">
            <a:extLst>
              <a:ext uri="{FF2B5EF4-FFF2-40B4-BE49-F238E27FC236}">
                <a16:creationId xmlns:a16="http://schemas.microsoft.com/office/drawing/2014/main" id="{1A16385D-3F9D-4C0B-813D-2B669DAB8557}"/>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133A152-4D26-483B-836B-E4527279056E}" type="slidenum">
              <a:rPr kumimoji="0" lang="nl-NL" altLang="nl-NL" sz="1200" b="0" i="0" u="none" strike="noStrike" kern="1200" cap="none" spc="0" normalizeH="0" baseline="0" noProof="0" smtClean="0">
                <a:ln>
                  <a:noFill/>
                </a:ln>
                <a:solidFill>
                  <a:srgbClr val="898989"/>
                </a:solidFill>
                <a:effectLst/>
                <a:uLnTx/>
                <a:uFillTx/>
                <a:latin typeface="Tahoma" panose="020B060403050404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endParaRPr>
          </a:p>
        </p:txBody>
      </p:sp>
      <p:sp>
        <p:nvSpPr>
          <p:cNvPr id="5" name="Tijdelijke aanduiding voor voettekst 4">
            <a:extLst>
              <a:ext uri="{FF2B5EF4-FFF2-40B4-BE49-F238E27FC236}">
                <a16:creationId xmlns:a16="http://schemas.microsoft.com/office/drawing/2014/main" id="{B51FC120-2C32-4F7B-BBC4-0DAD085D27D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Tahoma"/>
                <a:ea typeface="+mn-ea"/>
                <a:cs typeface="+mn-cs"/>
              </a:rPr>
              <a:t>Regiobijeenkomst Omgevingswet 11-11-2021</a:t>
            </a:r>
          </a:p>
        </p:txBody>
      </p:sp>
    </p:spTree>
    <p:extLst>
      <p:ext uri="{BB962C8B-B14F-4D97-AF65-F5344CB8AC3E}">
        <p14:creationId xmlns:p14="http://schemas.microsoft.com/office/powerpoint/2010/main" val="2916279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22EF45-E4AA-4793-8033-85D95F47AB0E}"/>
              </a:ext>
            </a:extLst>
          </p:cNvPr>
          <p:cNvSpPr>
            <a:spLocks noGrp="1"/>
          </p:cNvSpPr>
          <p:nvPr>
            <p:ph type="title"/>
          </p:nvPr>
        </p:nvSpPr>
        <p:spPr/>
        <p:txBody>
          <a:bodyPr/>
          <a:lstStyle/>
          <a:p>
            <a:r>
              <a:rPr lang="nl-NL" dirty="0"/>
              <a:t>Aanbevelingen uit rapport UIVO-I (2017)</a:t>
            </a:r>
          </a:p>
        </p:txBody>
      </p:sp>
      <p:sp>
        <p:nvSpPr>
          <p:cNvPr id="3" name="Tijdelijke aanduiding voor inhoud 2">
            <a:extLst>
              <a:ext uri="{FF2B5EF4-FFF2-40B4-BE49-F238E27FC236}">
                <a16:creationId xmlns:a16="http://schemas.microsoft.com/office/drawing/2014/main" id="{CA0170E8-0885-4B03-9354-6DF6DEA55431}"/>
              </a:ext>
            </a:extLst>
          </p:cNvPr>
          <p:cNvSpPr>
            <a:spLocks noGrp="1"/>
          </p:cNvSpPr>
          <p:nvPr>
            <p:ph idx="1"/>
          </p:nvPr>
        </p:nvSpPr>
        <p:spPr>
          <a:xfrm>
            <a:off x="609600" y="1599885"/>
            <a:ext cx="10972800" cy="4525963"/>
          </a:xfrm>
        </p:spPr>
        <p:txBody>
          <a:bodyPr/>
          <a:lstStyle/>
          <a:p>
            <a:pPr marL="0" indent="0">
              <a:buNone/>
            </a:pPr>
            <a:r>
              <a:rPr lang="nl-NL" sz="2400" i="1" dirty="0">
                <a:latin typeface="Calibri" panose="020F0502020204030204" pitchFamily="34" charset="0"/>
                <a:cs typeface="Calibri" panose="020F0502020204030204" pitchFamily="34" charset="0"/>
              </a:rPr>
              <a:t>1.	“Voer DUTO-scans uit in het hele stelsel.</a:t>
            </a:r>
            <a:br>
              <a:rPr lang="nl-NL" sz="2400" i="1" dirty="0">
                <a:latin typeface="Calibri" panose="020F0502020204030204" pitchFamily="34" charset="0"/>
                <a:cs typeface="Calibri" panose="020F0502020204030204" pitchFamily="34" charset="0"/>
              </a:rPr>
            </a:br>
            <a:r>
              <a:rPr lang="nl-NL" sz="2400" i="1" dirty="0">
                <a:latin typeface="Calibri" panose="020F0502020204030204" pitchFamily="34" charset="0"/>
                <a:cs typeface="Calibri" panose="020F0502020204030204" pitchFamily="34" charset="0"/>
              </a:rPr>
              <a:t>Organiseer en ondersteun het uitvoeren van DUTO-scans voor gezamenlijke en individuele archieffuncties in regionaal en lokaal verband, te beginnen in 2018”.</a:t>
            </a:r>
          </a:p>
          <a:p>
            <a:pPr marL="0" indent="0">
              <a:buNone/>
            </a:pPr>
            <a:endParaRPr lang="nl-NL" sz="2400" i="1" dirty="0">
              <a:latin typeface="Calibri" panose="020F0502020204030204" pitchFamily="34" charset="0"/>
              <a:cs typeface="Calibri" panose="020F0502020204030204" pitchFamily="34" charset="0"/>
            </a:endParaRPr>
          </a:p>
          <a:p>
            <a:pPr marL="0" indent="0">
              <a:buNone/>
            </a:pPr>
            <a:r>
              <a:rPr lang="nl-NL" sz="2400" i="1" dirty="0">
                <a:latin typeface="Calibri" panose="020F0502020204030204" pitchFamily="34" charset="0"/>
                <a:cs typeface="Calibri" panose="020F0502020204030204" pitchFamily="34" charset="0"/>
              </a:rPr>
              <a:t>5.	“Organiseer het beheer van kernproducten. </a:t>
            </a:r>
            <a:br>
              <a:rPr lang="nl-NL" sz="2400" i="1" dirty="0">
                <a:latin typeface="Calibri" panose="020F0502020204030204" pitchFamily="34" charset="0"/>
                <a:cs typeface="Calibri" panose="020F0502020204030204" pitchFamily="34" charset="0"/>
              </a:rPr>
            </a:br>
            <a:r>
              <a:rPr lang="nl-NL" sz="2400" i="1" dirty="0">
                <a:latin typeface="Calibri" panose="020F0502020204030204" pitchFamily="34" charset="0"/>
                <a:cs typeface="Calibri" panose="020F0502020204030204" pitchFamily="34" charset="0"/>
              </a:rPr>
              <a:t>Denk daarbij aan de Producten- en Dienstencatalogus (PDC), de Procesarchitectuur, de Zaaktypecatalogus (ZTC), de kwaliteitseisen, het informatiemodel, de standaardmodellen en de selectielijst(-en). Dit is een interbestuurlijke opgave”.</a:t>
            </a:r>
          </a:p>
        </p:txBody>
      </p:sp>
      <p:sp>
        <p:nvSpPr>
          <p:cNvPr id="4" name="Tijdelijke aanduiding voor dianummer 3">
            <a:extLst>
              <a:ext uri="{FF2B5EF4-FFF2-40B4-BE49-F238E27FC236}">
                <a16:creationId xmlns:a16="http://schemas.microsoft.com/office/drawing/2014/main" id="{C4991330-F71D-4B46-A6AD-7273615036FC}"/>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133A152-4D26-483B-836B-E4527279056E}" type="slidenum">
              <a:rPr kumimoji="0" lang="nl-NL" altLang="nl-NL" sz="1200" b="0" i="0" u="none" strike="noStrike" kern="1200" cap="none" spc="0" normalizeH="0" baseline="0" noProof="0" smtClean="0">
                <a:ln>
                  <a:noFill/>
                </a:ln>
                <a:solidFill>
                  <a:srgbClr val="898989"/>
                </a:solidFill>
                <a:effectLst/>
                <a:uLnTx/>
                <a:uFillTx/>
                <a:latin typeface="Tahoma" panose="020B060403050404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endParaRPr>
          </a:p>
        </p:txBody>
      </p:sp>
      <p:sp>
        <p:nvSpPr>
          <p:cNvPr id="5" name="Tijdelijke aanduiding voor voettekst 4">
            <a:extLst>
              <a:ext uri="{FF2B5EF4-FFF2-40B4-BE49-F238E27FC236}">
                <a16:creationId xmlns:a16="http://schemas.microsoft.com/office/drawing/2014/main" id="{E477AC6A-7262-49E8-A6EA-C2ADA935D19A}"/>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Tahoma"/>
                <a:ea typeface="+mn-ea"/>
                <a:cs typeface="+mn-cs"/>
              </a:rPr>
              <a:t>Regiobijeenkomst Omgevingswet 11-11-2021</a:t>
            </a:r>
          </a:p>
        </p:txBody>
      </p:sp>
    </p:spTree>
    <p:extLst>
      <p:ext uri="{BB962C8B-B14F-4D97-AF65-F5344CB8AC3E}">
        <p14:creationId xmlns:p14="http://schemas.microsoft.com/office/powerpoint/2010/main" val="2669010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FCC719-D292-42E0-9039-E2031C332C15}"/>
              </a:ext>
            </a:extLst>
          </p:cNvPr>
          <p:cNvSpPr>
            <a:spLocks noGrp="1"/>
          </p:cNvSpPr>
          <p:nvPr>
            <p:ph type="title"/>
          </p:nvPr>
        </p:nvSpPr>
        <p:spPr/>
        <p:txBody>
          <a:bodyPr/>
          <a:lstStyle/>
          <a:p>
            <a:r>
              <a:rPr lang="nl-NL" dirty="0"/>
              <a:t>PIKO (2018)</a:t>
            </a:r>
          </a:p>
        </p:txBody>
      </p:sp>
      <p:pic>
        <p:nvPicPr>
          <p:cNvPr id="7" name="Tijdelijke aanduiding voor inhoud 6">
            <a:extLst>
              <a:ext uri="{FF2B5EF4-FFF2-40B4-BE49-F238E27FC236}">
                <a16:creationId xmlns:a16="http://schemas.microsoft.com/office/drawing/2014/main" id="{240F89A1-C454-470F-A9B8-3C4378629AD7}"/>
              </a:ext>
            </a:extLst>
          </p:cNvPr>
          <p:cNvPicPr>
            <a:picLocks noGrp="1" noChangeAspect="1"/>
          </p:cNvPicPr>
          <p:nvPr>
            <p:ph idx="1"/>
          </p:nvPr>
        </p:nvPicPr>
        <p:blipFill>
          <a:blip r:embed="rId2"/>
          <a:stretch>
            <a:fillRect/>
          </a:stretch>
        </p:blipFill>
        <p:spPr>
          <a:xfrm>
            <a:off x="768948" y="1045426"/>
            <a:ext cx="8215705" cy="5812574"/>
          </a:xfrm>
        </p:spPr>
      </p:pic>
      <p:sp>
        <p:nvSpPr>
          <p:cNvPr id="4" name="Tijdelijke aanduiding voor voettekst 3">
            <a:extLst>
              <a:ext uri="{FF2B5EF4-FFF2-40B4-BE49-F238E27FC236}">
                <a16:creationId xmlns:a16="http://schemas.microsoft.com/office/drawing/2014/main" id="{A80415F8-7076-4B49-BB89-0BD6D0213E81}"/>
              </a:ext>
            </a:extLst>
          </p:cNvPr>
          <p:cNvSpPr>
            <a:spLocks noGrp="1"/>
          </p:cNvSpPr>
          <p:nvPr>
            <p:ph type="ftr" sz="quarter" idx="11"/>
          </p:nvPr>
        </p:nvSpPr>
        <p:spPr/>
        <p:txBody>
          <a:bodyPr/>
          <a:lstStyle/>
          <a:p>
            <a:pPr>
              <a:defRPr/>
            </a:pPr>
            <a:r>
              <a:rPr lang="nl-NL"/>
              <a:t>Regiobijeenkomst Omgevingswet 11-11-2021</a:t>
            </a:r>
          </a:p>
        </p:txBody>
      </p:sp>
      <p:sp>
        <p:nvSpPr>
          <p:cNvPr id="5" name="Tijdelijke aanduiding voor dianummer 4">
            <a:extLst>
              <a:ext uri="{FF2B5EF4-FFF2-40B4-BE49-F238E27FC236}">
                <a16:creationId xmlns:a16="http://schemas.microsoft.com/office/drawing/2014/main" id="{9C1EB4F9-2A9D-4FB2-B3F1-1BE3D0743640}"/>
              </a:ext>
            </a:extLst>
          </p:cNvPr>
          <p:cNvSpPr>
            <a:spLocks noGrp="1"/>
          </p:cNvSpPr>
          <p:nvPr>
            <p:ph type="sldNum" sz="quarter" idx="12"/>
          </p:nvPr>
        </p:nvSpPr>
        <p:spPr/>
        <p:txBody>
          <a:bodyPr/>
          <a:lstStyle/>
          <a:p>
            <a:pPr>
              <a:defRPr/>
            </a:pPr>
            <a:fld id="{9133A152-4D26-483B-836B-E4527279056E}" type="slidenum">
              <a:rPr lang="nl-NL" altLang="nl-NL" smtClean="0"/>
              <a:pPr>
                <a:defRPr/>
              </a:pPr>
              <a:t>15</a:t>
            </a:fld>
            <a:endParaRPr lang="nl-NL" altLang="nl-NL"/>
          </a:p>
        </p:txBody>
      </p:sp>
    </p:spTree>
    <p:extLst>
      <p:ext uri="{BB962C8B-B14F-4D97-AF65-F5344CB8AC3E}">
        <p14:creationId xmlns:p14="http://schemas.microsoft.com/office/powerpoint/2010/main" val="3085664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D52893-56BE-40FA-8469-1909BF7BF5E3}"/>
              </a:ext>
            </a:extLst>
          </p:cNvPr>
          <p:cNvSpPr>
            <a:spLocks noGrp="1"/>
          </p:cNvSpPr>
          <p:nvPr>
            <p:ph type="title"/>
          </p:nvPr>
        </p:nvSpPr>
        <p:spPr/>
        <p:txBody>
          <a:bodyPr/>
          <a:lstStyle/>
          <a:p>
            <a:br>
              <a:rPr lang="nl-NL" dirty="0"/>
            </a:br>
            <a:r>
              <a:rPr lang="nl-NL" dirty="0"/>
              <a:t>PIKO 		I-samenwerkingsbouwstenen</a:t>
            </a:r>
          </a:p>
        </p:txBody>
      </p:sp>
      <p:sp>
        <p:nvSpPr>
          <p:cNvPr id="3" name="Tijdelijke aanduiding voor inhoud 2">
            <a:extLst>
              <a:ext uri="{FF2B5EF4-FFF2-40B4-BE49-F238E27FC236}">
                <a16:creationId xmlns:a16="http://schemas.microsoft.com/office/drawing/2014/main" id="{72125838-20F6-43F0-8021-33ABDD815E6A}"/>
              </a:ext>
            </a:extLst>
          </p:cNvPr>
          <p:cNvSpPr>
            <a:spLocks noGrp="1"/>
          </p:cNvSpPr>
          <p:nvPr>
            <p:ph idx="1"/>
          </p:nvPr>
        </p:nvSpPr>
        <p:spPr>
          <a:xfrm>
            <a:off x="609600" y="1600201"/>
            <a:ext cx="11582400" cy="4525963"/>
          </a:xfrm>
        </p:spPr>
        <p:txBody>
          <a:bodyPr/>
          <a:lstStyle/>
          <a:p>
            <a:pPr marL="514350" indent="-514350" algn="l">
              <a:buFont typeface="+mj-lt"/>
              <a:buAutoNum type="arabicPeriod"/>
            </a:pPr>
            <a:r>
              <a:rPr lang="nl-NL" sz="2800" b="0" i="0" dirty="0">
                <a:solidFill>
                  <a:srgbClr val="333333"/>
                </a:solidFill>
                <a:effectLst/>
                <a:latin typeface="Calibri" panose="020F0502020204030204" pitchFamily="34" charset="0"/>
                <a:cs typeface="Calibri" panose="020F0502020204030204" pitchFamily="34" charset="0"/>
              </a:rPr>
              <a:t>interbestuurlijke procesketens; </a:t>
            </a:r>
          </a:p>
          <a:p>
            <a:pPr marL="514350" indent="-514350" algn="l">
              <a:buFont typeface="+mj-lt"/>
              <a:buAutoNum type="arabicPeriod"/>
            </a:pPr>
            <a:r>
              <a:rPr lang="nl-NL" sz="2800" b="0" i="0" dirty="0">
                <a:solidFill>
                  <a:srgbClr val="333333"/>
                </a:solidFill>
                <a:effectLst/>
                <a:latin typeface="Calibri" panose="020F0502020204030204" pitchFamily="34" charset="0"/>
                <a:cs typeface="Calibri" panose="020F0502020204030204" pitchFamily="34" charset="0"/>
              </a:rPr>
              <a:t>interbestuurlijke Producten en Diensten Catalogus Omgevingswet (I-PDC);</a:t>
            </a:r>
          </a:p>
          <a:p>
            <a:pPr marL="514350" indent="-514350" algn="l">
              <a:buFont typeface="+mj-lt"/>
              <a:buAutoNum type="arabicPeriod"/>
            </a:pPr>
            <a:r>
              <a:rPr lang="nl-NL" sz="2800" b="0" i="0" dirty="0">
                <a:solidFill>
                  <a:srgbClr val="333333"/>
                </a:solidFill>
                <a:effectLst/>
                <a:latin typeface="Calibri" panose="020F0502020204030204" pitchFamily="34" charset="0"/>
                <a:cs typeface="Calibri" panose="020F0502020204030204" pitchFamily="34" charset="0"/>
              </a:rPr>
              <a:t>interbestuurlijke Zaaktypen Catalogus Omgevingswet (I-ZTC) </a:t>
            </a:r>
          </a:p>
          <a:p>
            <a:pPr marL="514350" indent="-514350" algn="l">
              <a:buFont typeface="+mj-lt"/>
              <a:buAutoNum type="arabicPeriod"/>
            </a:pPr>
            <a:r>
              <a:rPr lang="nl-NL" sz="2800" b="0" i="0" dirty="0">
                <a:solidFill>
                  <a:srgbClr val="333333"/>
                </a:solidFill>
                <a:effectLst/>
                <a:latin typeface="Calibri" panose="020F0502020204030204" pitchFamily="34" charset="0"/>
                <a:cs typeface="Calibri" panose="020F0502020204030204" pitchFamily="34" charset="0"/>
              </a:rPr>
              <a:t>samenwerkingsruimte en zaakgericht samenwerken</a:t>
            </a:r>
          </a:p>
          <a:p>
            <a:pPr marL="514350" indent="-514350" algn="l">
              <a:buFont typeface="+mj-lt"/>
              <a:buAutoNum type="arabicPeriod"/>
            </a:pPr>
            <a:r>
              <a:rPr lang="nl-NL" sz="2800" b="0" i="0" dirty="0">
                <a:solidFill>
                  <a:srgbClr val="333333"/>
                </a:solidFill>
                <a:effectLst/>
                <a:latin typeface="Calibri" panose="020F0502020204030204" pitchFamily="34" charset="0"/>
                <a:cs typeface="Calibri" panose="020F0502020204030204" pitchFamily="34" charset="0"/>
              </a:rPr>
              <a:t>archieffuncties in het DSO </a:t>
            </a:r>
          </a:p>
          <a:p>
            <a:pPr marL="514350" indent="-514350" algn="l">
              <a:buFont typeface="+mj-lt"/>
              <a:buAutoNum type="arabicPeriod"/>
            </a:pPr>
            <a:r>
              <a:rPr lang="nl-NL" sz="2800" b="0" i="0" dirty="0">
                <a:solidFill>
                  <a:srgbClr val="333333"/>
                </a:solidFill>
                <a:effectLst/>
                <a:latin typeface="Calibri" panose="020F0502020204030204" pitchFamily="34" charset="0"/>
                <a:cs typeface="Calibri" panose="020F0502020204030204" pitchFamily="34" charset="0"/>
              </a:rPr>
              <a:t>convenant Meervoudig Bronhouderschap</a:t>
            </a:r>
          </a:p>
          <a:p>
            <a:pPr algn="l">
              <a:buFont typeface="Arial" panose="020B0604020202020204" pitchFamily="34" charset="0"/>
              <a:buChar char="•"/>
            </a:pPr>
            <a:endParaRPr lang="nl-NL" b="0" i="0" dirty="0">
              <a:solidFill>
                <a:srgbClr val="333333"/>
              </a:solidFill>
              <a:effectLst/>
              <a:latin typeface="Asap"/>
            </a:endParaRPr>
          </a:p>
          <a:p>
            <a:endParaRPr lang="nl-NL" dirty="0"/>
          </a:p>
        </p:txBody>
      </p:sp>
      <p:sp>
        <p:nvSpPr>
          <p:cNvPr id="4" name="Tijdelijke aanduiding voor voettekst 3">
            <a:extLst>
              <a:ext uri="{FF2B5EF4-FFF2-40B4-BE49-F238E27FC236}">
                <a16:creationId xmlns:a16="http://schemas.microsoft.com/office/drawing/2014/main" id="{073F86B9-2B7A-4CAF-B761-D8804408E9B7}"/>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Tahoma"/>
                <a:ea typeface="+mn-ea"/>
                <a:cs typeface="+mn-cs"/>
              </a:rPr>
              <a:t>Regiobijeenkomst Omgevingswet 11-11-2021</a:t>
            </a:r>
          </a:p>
        </p:txBody>
      </p:sp>
      <p:sp>
        <p:nvSpPr>
          <p:cNvPr id="5" name="Tijdelijke aanduiding voor dianummer 4">
            <a:extLst>
              <a:ext uri="{FF2B5EF4-FFF2-40B4-BE49-F238E27FC236}">
                <a16:creationId xmlns:a16="http://schemas.microsoft.com/office/drawing/2014/main" id="{2A8BEA5D-6445-435F-9C21-B08BD284FA55}"/>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133A152-4D26-483B-836B-E4527279056E}" type="slidenum">
              <a:rPr kumimoji="0" lang="nl-NL" altLang="nl-NL" sz="1200" b="0" i="0" u="none" strike="noStrike" kern="1200" cap="none" spc="0" normalizeH="0" baseline="0" noProof="0" smtClean="0">
                <a:ln>
                  <a:noFill/>
                </a:ln>
                <a:solidFill>
                  <a:srgbClr val="898989"/>
                </a:solidFill>
                <a:effectLst/>
                <a:uLnTx/>
                <a:uFillTx/>
                <a:latin typeface="Tahoma" panose="020B060403050404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904236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8D0DC884-1374-4F69-B5E2-0DB829AD3DCB}"/>
              </a:ext>
            </a:extLst>
          </p:cNvPr>
          <p:cNvSpPr txBox="1">
            <a:spLocks/>
          </p:cNvSpPr>
          <p:nvPr/>
        </p:nvSpPr>
        <p:spPr bwMode="auto">
          <a:xfrm>
            <a:off x="107933" y="95100"/>
            <a:ext cx="11646102" cy="37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82500" lnSpcReduction="10000"/>
          </a:bodyPr>
          <a:lst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nl-NL" altLang="nl-NL" sz="2200" b="1" i="0" u="none" strike="noStrike" kern="1200" cap="none" spc="0" normalizeH="0" baseline="0" noProof="0" dirty="0">
                <a:ln>
                  <a:noFill/>
                </a:ln>
                <a:solidFill>
                  <a:srgbClr val="E11E2D"/>
                </a:solidFill>
                <a:effectLst/>
                <a:uLnTx/>
                <a:uFillTx/>
                <a:latin typeface="Tahoma" panose="020B0604030504040204" pitchFamily="34" charset="0"/>
                <a:ea typeface="ＭＳ Ｐゴシック" panose="020B0600070205080204" pitchFamily="34" charset="-128"/>
                <a:cs typeface="Tahoma" panose="020B0604030504040204" pitchFamily="34" charset="0"/>
              </a:rPr>
              <a:t>Voor ‘Archieffuncties </a:t>
            </a:r>
            <a:r>
              <a:rPr lang="nl-NL" altLang="nl-NL" dirty="0">
                <a:latin typeface="Tahoma" panose="020B0604030504040204" pitchFamily="34" charset="0"/>
                <a:ea typeface="ＭＳ Ｐゴシック" panose="020B0600070205080204" pitchFamily="34" charset="-128"/>
                <a:cs typeface="Tahoma" panose="020B0604030504040204" pitchFamily="34" charset="0"/>
              </a:rPr>
              <a:t>in het DSO’ : zie de uitkomsten </a:t>
            </a:r>
            <a:r>
              <a:rPr kumimoji="0" lang="nl-NL" altLang="nl-NL" sz="2200" b="1" i="0" u="none" strike="noStrike" kern="1200" cap="none" spc="0" normalizeH="0" baseline="0" noProof="0" dirty="0">
                <a:ln>
                  <a:noFill/>
                </a:ln>
                <a:solidFill>
                  <a:srgbClr val="E11E2D"/>
                </a:solidFill>
                <a:effectLst/>
                <a:uLnTx/>
                <a:uFillTx/>
                <a:latin typeface="Tahoma" panose="020B0604030504040204" pitchFamily="34" charset="0"/>
                <a:ea typeface="ＭＳ Ｐゴシック" panose="020B0600070205080204" pitchFamily="34" charset="-128"/>
                <a:cs typeface="Tahoma" panose="020B0604030504040204" pitchFamily="34" charset="0"/>
              </a:rPr>
              <a:t>DUTO-scans door het Nationaal Archief</a:t>
            </a:r>
          </a:p>
        </p:txBody>
      </p:sp>
      <p:sp>
        <p:nvSpPr>
          <p:cNvPr id="4" name="Tekstvak 3">
            <a:extLst>
              <a:ext uri="{FF2B5EF4-FFF2-40B4-BE49-F238E27FC236}">
                <a16:creationId xmlns:a16="http://schemas.microsoft.com/office/drawing/2014/main" id="{0A9858BA-CD35-45BE-9CAF-ED2117DDE5C8}"/>
              </a:ext>
            </a:extLst>
          </p:cNvPr>
          <p:cNvSpPr txBox="1"/>
          <p:nvPr/>
        </p:nvSpPr>
        <p:spPr>
          <a:xfrm>
            <a:off x="-44390" y="6676008"/>
            <a:ext cx="12192000" cy="215444"/>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Bron: Informatiepunt leefomgeving, pagina DUTO-scans</a:t>
            </a:r>
          </a:p>
        </p:txBody>
      </p:sp>
      <p:pic>
        <p:nvPicPr>
          <p:cNvPr id="3" name="Afbeelding 2" descr="Afbeelding met tekst&#10;&#10;Automatisch gegenereerde beschrijving">
            <a:extLst>
              <a:ext uri="{FF2B5EF4-FFF2-40B4-BE49-F238E27FC236}">
                <a16:creationId xmlns:a16="http://schemas.microsoft.com/office/drawing/2014/main" id="{142EEF27-FDEA-4289-986E-579D56F8196D}"/>
              </a:ext>
            </a:extLst>
          </p:cNvPr>
          <p:cNvPicPr>
            <a:picLocks noChangeAspect="1"/>
          </p:cNvPicPr>
          <p:nvPr/>
        </p:nvPicPr>
        <p:blipFill>
          <a:blip r:embed="rId2"/>
          <a:stretch>
            <a:fillRect/>
          </a:stretch>
        </p:blipFill>
        <p:spPr>
          <a:xfrm>
            <a:off x="1650569" y="682130"/>
            <a:ext cx="8246577" cy="5881402"/>
          </a:xfrm>
          <a:prstGeom prst="rect">
            <a:avLst/>
          </a:prstGeom>
        </p:spPr>
      </p:pic>
      <p:sp>
        <p:nvSpPr>
          <p:cNvPr id="2" name="Tijdelijke aanduiding voor voettekst 1">
            <a:extLst>
              <a:ext uri="{FF2B5EF4-FFF2-40B4-BE49-F238E27FC236}">
                <a16:creationId xmlns:a16="http://schemas.microsoft.com/office/drawing/2014/main" id="{E6957FA2-11B7-4763-87A4-C7718F953C73}"/>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Tahoma"/>
                <a:ea typeface="+mn-ea"/>
                <a:cs typeface="+mn-cs"/>
              </a:rPr>
              <a:t>Regiobijeenkomst Omgevingswet 11-11-2021</a:t>
            </a:r>
          </a:p>
        </p:txBody>
      </p:sp>
      <p:sp>
        <p:nvSpPr>
          <p:cNvPr id="5" name="Tijdelijke aanduiding voor dianummer 4">
            <a:extLst>
              <a:ext uri="{FF2B5EF4-FFF2-40B4-BE49-F238E27FC236}">
                <a16:creationId xmlns:a16="http://schemas.microsoft.com/office/drawing/2014/main" id="{5A49CC81-59BC-4E98-AFA7-5C48BF8D42BD}"/>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133A152-4D26-483B-836B-E4527279056E}" type="slidenum">
              <a:rPr kumimoji="0" lang="nl-NL" altLang="nl-NL" sz="1200" b="0" i="0" u="none" strike="noStrike" kern="1200" cap="none" spc="0" normalizeH="0" baseline="0" noProof="0" smtClean="0">
                <a:ln>
                  <a:noFill/>
                </a:ln>
                <a:solidFill>
                  <a:srgbClr val="898989"/>
                </a:solidFill>
                <a:effectLst/>
                <a:uLnTx/>
                <a:uFillTx/>
                <a:latin typeface="Tahoma" panose="020B060403050404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244054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CD81A-C31B-46A3-8DDA-CBD0D6B4D801}"/>
              </a:ext>
            </a:extLst>
          </p:cNvPr>
          <p:cNvSpPr>
            <a:spLocks noGrp="1"/>
          </p:cNvSpPr>
          <p:nvPr>
            <p:ph type="title"/>
          </p:nvPr>
        </p:nvSpPr>
        <p:spPr/>
        <p:txBody>
          <a:bodyPr/>
          <a:lstStyle/>
          <a:p>
            <a:r>
              <a:rPr lang="nl-NL" dirty="0"/>
              <a:t>Op Lokaal niveau (2021): 	Handreiking DUTO Omgevingswet &amp; </a:t>
            </a:r>
            <a:r>
              <a:rPr lang="nl-NL" dirty="0" err="1"/>
              <a:t>Factsheet</a:t>
            </a:r>
            <a:br>
              <a:rPr lang="nl-NL" dirty="0"/>
            </a:br>
            <a:r>
              <a:rPr lang="nl-NL" b="0" dirty="0"/>
              <a:t>Zie IPLO en KIA!</a:t>
            </a:r>
            <a:endParaRPr lang="nl-NL" dirty="0"/>
          </a:p>
        </p:txBody>
      </p:sp>
      <p:pic>
        <p:nvPicPr>
          <p:cNvPr id="6" name="Tijdelijke aanduiding voor inhoud 5">
            <a:extLst>
              <a:ext uri="{FF2B5EF4-FFF2-40B4-BE49-F238E27FC236}">
                <a16:creationId xmlns:a16="http://schemas.microsoft.com/office/drawing/2014/main" id="{6A557D1B-1E75-4906-A7D1-71C4F3AAA20F}"/>
              </a:ext>
            </a:extLst>
          </p:cNvPr>
          <p:cNvPicPr>
            <a:picLocks noGrp="1" noChangeAspect="1"/>
          </p:cNvPicPr>
          <p:nvPr>
            <p:ph idx="1"/>
          </p:nvPr>
        </p:nvPicPr>
        <p:blipFill>
          <a:blip r:embed="rId2"/>
          <a:stretch>
            <a:fillRect/>
          </a:stretch>
        </p:blipFill>
        <p:spPr>
          <a:xfrm>
            <a:off x="2142309" y="1140334"/>
            <a:ext cx="9521371" cy="5422271"/>
          </a:xfrm>
          <a:prstGeom prst="rect">
            <a:avLst/>
          </a:prstGeom>
        </p:spPr>
      </p:pic>
      <p:sp>
        <p:nvSpPr>
          <p:cNvPr id="4" name="Tijdelijke aanduiding voor voettekst 3">
            <a:extLst>
              <a:ext uri="{FF2B5EF4-FFF2-40B4-BE49-F238E27FC236}">
                <a16:creationId xmlns:a16="http://schemas.microsoft.com/office/drawing/2014/main" id="{592E8D01-F484-4F58-9225-475CCA7FD6A1}"/>
              </a:ext>
            </a:extLst>
          </p:cNvPr>
          <p:cNvSpPr>
            <a:spLocks noGrp="1"/>
          </p:cNvSpPr>
          <p:nvPr>
            <p:ph type="ftr" sz="quarter" idx="11"/>
          </p:nvPr>
        </p:nvSpPr>
        <p:spPr/>
        <p:txBody>
          <a:bodyPr/>
          <a:lstStyle/>
          <a:p>
            <a:pPr>
              <a:defRPr/>
            </a:pPr>
            <a:r>
              <a:rPr lang="nl-NL"/>
              <a:t>Regiobijeenkomst Omgevingswet 11-11-2021</a:t>
            </a:r>
          </a:p>
        </p:txBody>
      </p:sp>
      <p:sp>
        <p:nvSpPr>
          <p:cNvPr id="5" name="Tijdelijke aanduiding voor dianummer 4">
            <a:extLst>
              <a:ext uri="{FF2B5EF4-FFF2-40B4-BE49-F238E27FC236}">
                <a16:creationId xmlns:a16="http://schemas.microsoft.com/office/drawing/2014/main" id="{77CDF195-EA6A-4A82-ABA9-3CFBE9000AC8}"/>
              </a:ext>
            </a:extLst>
          </p:cNvPr>
          <p:cNvSpPr>
            <a:spLocks noGrp="1"/>
          </p:cNvSpPr>
          <p:nvPr>
            <p:ph type="sldNum" sz="quarter" idx="12"/>
          </p:nvPr>
        </p:nvSpPr>
        <p:spPr/>
        <p:txBody>
          <a:bodyPr/>
          <a:lstStyle/>
          <a:p>
            <a:pPr>
              <a:defRPr/>
            </a:pPr>
            <a:fld id="{9133A152-4D26-483B-836B-E4527279056E}" type="slidenum">
              <a:rPr lang="nl-NL" altLang="nl-NL" smtClean="0"/>
              <a:pPr>
                <a:defRPr/>
              </a:pPr>
              <a:t>18</a:t>
            </a:fld>
            <a:endParaRPr lang="nl-NL" altLang="nl-NL"/>
          </a:p>
        </p:txBody>
      </p:sp>
      <p:sp>
        <p:nvSpPr>
          <p:cNvPr id="7" name="Tekstvak 6">
            <a:extLst>
              <a:ext uri="{FF2B5EF4-FFF2-40B4-BE49-F238E27FC236}">
                <a16:creationId xmlns:a16="http://schemas.microsoft.com/office/drawing/2014/main" id="{57E814F4-BE4A-4F6B-B0C1-A72C22BAE948}"/>
              </a:ext>
            </a:extLst>
          </p:cNvPr>
          <p:cNvSpPr txBox="1"/>
          <p:nvPr/>
        </p:nvSpPr>
        <p:spPr>
          <a:xfrm>
            <a:off x="2814320" y="6067981"/>
            <a:ext cx="7995920" cy="369332"/>
          </a:xfrm>
          <a:prstGeom prst="rect">
            <a:avLst/>
          </a:prstGeom>
          <a:noFill/>
        </p:spPr>
        <p:txBody>
          <a:bodyPr wrap="square">
            <a:spAutoFit/>
          </a:bodyPr>
          <a:lstStyle/>
          <a:p>
            <a:r>
              <a:rPr kumimoji="0" lang="nl-NL" sz="1800" b="0" i="0" u="none" strike="noStrike" kern="0" cap="none" spc="0" normalizeH="0" baseline="0" noProof="0" dirty="0">
                <a:ln>
                  <a:noFill/>
                </a:ln>
                <a:solidFill>
                  <a:sysClr val="windowText" lastClr="000000"/>
                </a:solidFill>
                <a:effectLst/>
                <a:uLnTx/>
                <a:uFillTx/>
                <a:hlinkClick r:id="rId3"/>
              </a:rPr>
              <a:t>https://iplo.nl/@251868/duurzame-toegankelijkheid-omgevingswet/</a:t>
            </a:r>
            <a:endParaRPr lang="nl-NL" dirty="0"/>
          </a:p>
        </p:txBody>
      </p:sp>
    </p:spTree>
    <p:extLst>
      <p:ext uri="{BB962C8B-B14F-4D97-AF65-F5344CB8AC3E}">
        <p14:creationId xmlns:p14="http://schemas.microsoft.com/office/powerpoint/2010/main" val="1107078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63B16A-482A-440B-A591-0DF6047E6C2C}"/>
              </a:ext>
            </a:extLst>
          </p:cNvPr>
          <p:cNvSpPr>
            <a:spLocks noGrp="1"/>
          </p:cNvSpPr>
          <p:nvPr>
            <p:ph type="title"/>
          </p:nvPr>
        </p:nvSpPr>
        <p:spPr/>
        <p:txBody>
          <a:bodyPr/>
          <a:lstStyle/>
          <a:p>
            <a:endParaRPr lang="nl-NL" dirty="0"/>
          </a:p>
        </p:txBody>
      </p:sp>
      <p:sp>
        <p:nvSpPr>
          <p:cNvPr id="3" name="Tijdelijke aanduiding voor inhoud 2">
            <a:extLst>
              <a:ext uri="{FF2B5EF4-FFF2-40B4-BE49-F238E27FC236}">
                <a16:creationId xmlns:a16="http://schemas.microsoft.com/office/drawing/2014/main" id="{14E9FB20-DA4E-4E47-B8BF-37E142154567}"/>
              </a:ext>
            </a:extLst>
          </p:cNvPr>
          <p:cNvSpPr>
            <a:spLocks noGrp="1"/>
          </p:cNvSpPr>
          <p:nvPr>
            <p:ph idx="1"/>
          </p:nvPr>
        </p:nvSpPr>
        <p:spPr/>
        <p:txBody>
          <a:bodyPr/>
          <a:lstStyle/>
          <a:p>
            <a:endParaRPr lang="nl-NL" dirty="0"/>
          </a:p>
        </p:txBody>
      </p:sp>
      <p:sp>
        <p:nvSpPr>
          <p:cNvPr id="5" name="Tijdelijke aanduiding voor voettekst 4">
            <a:extLst>
              <a:ext uri="{FF2B5EF4-FFF2-40B4-BE49-F238E27FC236}">
                <a16:creationId xmlns:a16="http://schemas.microsoft.com/office/drawing/2014/main" id="{28B10710-6F57-4CA4-95D2-FB0C74A03FEA}"/>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Tahoma"/>
                <a:ea typeface="+mn-ea"/>
                <a:cs typeface="+mn-cs"/>
              </a:rPr>
              <a:t>Regiobijeenkomst Omgevingswet 11-11-2021</a:t>
            </a:r>
            <a:endParaRPr kumimoji="0" lang="nl-NL" sz="1200" b="0" i="0" u="none" strike="noStrike" kern="1200" cap="none" spc="0" normalizeH="0" baseline="0" noProof="0" dirty="0">
              <a:ln>
                <a:noFill/>
              </a:ln>
              <a:solidFill>
                <a:prstClr val="black">
                  <a:tint val="75000"/>
                </a:prstClr>
              </a:solidFill>
              <a:effectLst/>
              <a:uLnTx/>
              <a:uFillTx/>
              <a:latin typeface="Tahoma"/>
              <a:ea typeface="+mn-ea"/>
              <a:cs typeface="+mn-cs"/>
            </a:endParaRPr>
          </a:p>
        </p:txBody>
      </p:sp>
      <p:sp>
        <p:nvSpPr>
          <p:cNvPr id="6" name="Tijdelijke aanduiding voor dianummer 5">
            <a:extLst>
              <a:ext uri="{FF2B5EF4-FFF2-40B4-BE49-F238E27FC236}">
                <a16:creationId xmlns:a16="http://schemas.microsoft.com/office/drawing/2014/main" id="{D062BAFC-CCE6-4E26-9945-B665C27BC9AB}"/>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5616AA0-E0BF-4F63-A596-32C8FD23E8FA}" type="slidenum">
              <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nl-NL" altLang="nl-NL" sz="1200" b="0" i="0" u="none" strike="noStrike" kern="1200" cap="none" spc="0" normalizeH="0" baseline="0" noProof="0" dirty="0">
              <a:ln>
                <a:noFill/>
              </a:ln>
              <a:solidFill>
                <a:srgbClr val="898989"/>
              </a:solidFill>
              <a:effectLst/>
              <a:uLnTx/>
              <a:uFillTx/>
              <a:latin typeface="Tahoma" panose="020B0604030504040204" pitchFamily="34" charset="0"/>
              <a:ea typeface="ＭＳ Ｐゴシック" panose="020B0600070205080204" pitchFamily="34" charset="-128"/>
              <a:cs typeface="+mn-cs"/>
            </a:endParaRPr>
          </a:p>
        </p:txBody>
      </p:sp>
      <p:pic>
        <p:nvPicPr>
          <p:cNvPr id="8" name="Afbeelding 7">
            <a:extLst>
              <a:ext uri="{FF2B5EF4-FFF2-40B4-BE49-F238E27FC236}">
                <a16:creationId xmlns:a16="http://schemas.microsoft.com/office/drawing/2014/main" id="{73533F1B-DA9E-443E-8C16-F6F70587E85C}"/>
              </a:ext>
            </a:extLst>
          </p:cNvPr>
          <p:cNvPicPr>
            <a:picLocks noChangeAspect="1"/>
          </p:cNvPicPr>
          <p:nvPr/>
        </p:nvPicPr>
        <p:blipFill>
          <a:blip r:embed="rId2"/>
          <a:stretch>
            <a:fillRect/>
          </a:stretch>
        </p:blipFill>
        <p:spPr>
          <a:xfrm>
            <a:off x="1556118" y="1"/>
            <a:ext cx="8088997" cy="7039127"/>
          </a:xfrm>
          <a:prstGeom prst="rect">
            <a:avLst/>
          </a:prstGeom>
        </p:spPr>
      </p:pic>
      <p:sp>
        <p:nvSpPr>
          <p:cNvPr id="12" name="Tekstvak 11">
            <a:extLst>
              <a:ext uri="{FF2B5EF4-FFF2-40B4-BE49-F238E27FC236}">
                <a16:creationId xmlns:a16="http://schemas.microsoft.com/office/drawing/2014/main" id="{DB02A840-C3DE-491D-B0AE-3749CFB0E3CD}"/>
              </a:ext>
            </a:extLst>
          </p:cNvPr>
          <p:cNvSpPr txBox="1"/>
          <p:nvPr/>
        </p:nvSpPr>
        <p:spPr>
          <a:xfrm>
            <a:off x="1686560" y="1858502"/>
            <a:ext cx="4683760" cy="369332"/>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hlinkClick r:id="rId3"/>
              </a:rPr>
              <a:t>Od, editie 14 - OD (od-online.nl)</a:t>
            </a:r>
            <a:endPar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52332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8E4E06-929C-43EA-BE3C-841B74831131}"/>
              </a:ext>
            </a:extLst>
          </p:cNvPr>
          <p:cNvSpPr>
            <a:spLocks noGrp="1"/>
          </p:cNvSpPr>
          <p:nvPr>
            <p:ph type="title"/>
          </p:nvPr>
        </p:nvSpPr>
        <p:spPr>
          <a:xfrm>
            <a:off x="609600" y="75406"/>
            <a:ext cx="10972800" cy="1143000"/>
          </a:xfrm>
        </p:spPr>
        <p:txBody>
          <a:bodyPr/>
          <a:lstStyle/>
          <a:p>
            <a:r>
              <a:rPr lang="nl-NL" dirty="0"/>
              <a:t>Ben de Jong</a:t>
            </a:r>
          </a:p>
        </p:txBody>
      </p:sp>
      <p:sp>
        <p:nvSpPr>
          <p:cNvPr id="4" name="Tijdelijke aanduiding voor dianummer 3">
            <a:extLst>
              <a:ext uri="{FF2B5EF4-FFF2-40B4-BE49-F238E27FC236}">
                <a16:creationId xmlns:a16="http://schemas.microsoft.com/office/drawing/2014/main" id="{9367045F-2021-4798-99B4-72CD83978A32}"/>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133A152-4D26-483B-836B-E4527279056E}" type="slidenum">
              <a:rPr kumimoji="0" lang="nl-NL" altLang="nl-NL" sz="1200" b="0" i="0" u="none" strike="noStrike" kern="1200" cap="none" spc="0" normalizeH="0" baseline="0" noProof="0" smtClean="0">
                <a:ln>
                  <a:noFill/>
                </a:ln>
                <a:solidFill>
                  <a:srgbClr val="898989"/>
                </a:solidFill>
                <a:effectLst/>
                <a:uLnTx/>
                <a:uFillTx/>
                <a:latin typeface="Tahoma" panose="020B060403050404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endParaRPr>
          </a:p>
        </p:txBody>
      </p:sp>
      <p:sp>
        <p:nvSpPr>
          <p:cNvPr id="5" name="Tijdelijke aanduiding voor inhoud 2">
            <a:extLst>
              <a:ext uri="{FF2B5EF4-FFF2-40B4-BE49-F238E27FC236}">
                <a16:creationId xmlns:a16="http://schemas.microsoft.com/office/drawing/2014/main" id="{3CDD0DF1-8F77-47B4-8603-1AAA1E169B55}"/>
              </a:ext>
            </a:extLst>
          </p:cNvPr>
          <p:cNvSpPr>
            <a:spLocks noGrp="1"/>
          </p:cNvSpPr>
          <p:nvPr>
            <p:ph idx="1"/>
          </p:nvPr>
        </p:nvSpPr>
        <p:spPr>
          <a:xfrm>
            <a:off x="287383" y="889000"/>
            <a:ext cx="12138297" cy="4525963"/>
          </a:xfrm>
        </p:spPr>
        <p:txBody>
          <a:bodyPr/>
          <a:lstStyle/>
          <a:p>
            <a:r>
              <a:rPr lang="nl-NL" altLang="nl-NL" dirty="0">
                <a:latin typeface="Calibri" panose="020F0502020204030204" pitchFamily="34" charset="0"/>
                <a:ea typeface="ＭＳ Ｐゴシック" panose="020B0600070205080204" pitchFamily="34" charset="-128"/>
                <a:cs typeface="Calibri" panose="020F0502020204030204" pitchFamily="34" charset="0"/>
              </a:rPr>
              <a:t>1980: Lerarenopleiding: aardrijkskunde &amp; wiskunde</a:t>
            </a:r>
          </a:p>
          <a:p>
            <a:r>
              <a:rPr lang="nl-NL" altLang="nl-NL" dirty="0">
                <a:latin typeface="Calibri" panose="020F0502020204030204" pitchFamily="34" charset="0"/>
                <a:ea typeface="ＭＳ Ｐゴシック" panose="020B0600070205080204" pitchFamily="34" charset="-128"/>
                <a:cs typeface="Calibri" panose="020F0502020204030204" pitchFamily="34" charset="0"/>
              </a:rPr>
              <a:t>1983: Sociale Geografie - RUG</a:t>
            </a:r>
          </a:p>
          <a:p>
            <a:r>
              <a:rPr lang="nl-NL" altLang="nl-NL" dirty="0">
                <a:latin typeface="Calibri" panose="020F0502020204030204" pitchFamily="34" charset="0"/>
                <a:ea typeface="ＭＳ Ｐゴシック" panose="020B0600070205080204" pitchFamily="34" charset="-128"/>
                <a:cs typeface="Calibri" panose="020F0502020204030204" pitchFamily="34" charset="0"/>
              </a:rPr>
              <a:t>1985: Beleidsadviseur gemeente Amstelveen </a:t>
            </a:r>
          </a:p>
          <a:p>
            <a:r>
              <a:rPr lang="nl-NL" altLang="nl-NL" dirty="0">
                <a:latin typeface="Calibri" panose="020F0502020204030204" pitchFamily="34" charset="0"/>
                <a:ea typeface="ＭＳ Ｐゴシック" panose="020B0600070205080204" pitchFamily="34" charset="-128"/>
                <a:cs typeface="Calibri" panose="020F0502020204030204" pitchFamily="34" charset="0"/>
              </a:rPr>
              <a:t>2008: adviseur bij Digital Display, sinds 2012: zelfstandig adviseur </a:t>
            </a:r>
            <a:br>
              <a:rPr lang="nl-NL" altLang="nl-NL" dirty="0">
                <a:latin typeface="Calibri" panose="020F0502020204030204" pitchFamily="34" charset="0"/>
                <a:ea typeface="ＭＳ Ｐゴシック" panose="020B0600070205080204" pitchFamily="34" charset="-128"/>
                <a:cs typeface="Calibri" panose="020F0502020204030204" pitchFamily="34" charset="0"/>
              </a:rPr>
            </a:br>
            <a:r>
              <a:rPr lang="nl-NL" altLang="nl-NL" dirty="0">
                <a:latin typeface="Calibri" panose="020F0502020204030204" pitchFamily="34" charset="0"/>
                <a:ea typeface="ＭＳ Ｐゴシック" panose="020B0600070205080204" pitchFamily="34" charset="-128"/>
                <a:cs typeface="Calibri" panose="020F0502020204030204" pitchFamily="34" charset="0"/>
              </a:rPr>
              <a:t>opdrachten: zaakgericht werken/digitalisering/digitale archivering  </a:t>
            </a:r>
          </a:p>
          <a:p>
            <a:pPr lvl="1"/>
            <a:r>
              <a:rPr lang="nl-NL" altLang="nl-NL" sz="1600" dirty="0">
                <a:latin typeface="Calibri" panose="020F0502020204030204" pitchFamily="34" charset="0"/>
                <a:ea typeface="ＭＳ Ｐゴシック" panose="020B0600070205080204" pitchFamily="34" charset="-128"/>
                <a:cs typeface="Calibri" panose="020F0502020204030204" pitchFamily="34" charset="0"/>
              </a:rPr>
              <a:t>Gemeente Culemborg</a:t>
            </a:r>
          </a:p>
          <a:p>
            <a:pPr lvl="1"/>
            <a:r>
              <a:rPr lang="nl-NL" altLang="nl-NL" sz="1600" dirty="0">
                <a:latin typeface="Calibri" panose="020F0502020204030204" pitchFamily="34" charset="0"/>
                <a:ea typeface="ＭＳ Ｐゴシック" panose="020B0600070205080204" pitchFamily="34" charset="-128"/>
                <a:cs typeface="Calibri" panose="020F0502020204030204" pitchFamily="34" charset="0"/>
              </a:rPr>
              <a:t>Gemeente Breda</a:t>
            </a:r>
          </a:p>
          <a:p>
            <a:pPr lvl="1"/>
            <a:r>
              <a:rPr lang="nl-NL" altLang="nl-NL" sz="1600" dirty="0">
                <a:latin typeface="Calibri" panose="020F0502020204030204" pitchFamily="34" charset="0"/>
                <a:ea typeface="ＭＳ Ｐゴシック" panose="020B0600070205080204" pitchFamily="34" charset="-128"/>
                <a:cs typeface="Calibri" panose="020F0502020204030204" pitchFamily="34" charset="0"/>
              </a:rPr>
              <a:t>Waterschap de Dommel</a:t>
            </a:r>
          </a:p>
          <a:p>
            <a:pPr lvl="1"/>
            <a:r>
              <a:rPr lang="nl-NL" altLang="nl-NL" sz="1600" dirty="0">
                <a:latin typeface="Calibri" panose="020F0502020204030204" pitchFamily="34" charset="0"/>
                <a:ea typeface="ＭＳ Ｐゴシック" panose="020B0600070205080204" pitchFamily="34" charset="-128"/>
                <a:cs typeface="Calibri" panose="020F0502020204030204" pitchFamily="34" charset="0"/>
              </a:rPr>
              <a:t>AFM</a:t>
            </a:r>
          </a:p>
          <a:p>
            <a:pPr lvl="1"/>
            <a:r>
              <a:rPr lang="nl-NL" altLang="nl-NL" sz="1600" dirty="0" err="1">
                <a:latin typeface="Calibri" panose="020F0502020204030204" pitchFamily="34" charset="0"/>
                <a:ea typeface="ＭＳ Ｐゴシック" panose="020B0600070205080204" pitchFamily="34" charset="-128"/>
                <a:cs typeface="Calibri" panose="020F0502020204030204" pitchFamily="34" charset="0"/>
              </a:rPr>
              <a:t>Prorail</a:t>
            </a:r>
            <a:endParaRPr lang="nl-NL" altLang="nl-NL" sz="1600" dirty="0">
              <a:latin typeface="Calibri" panose="020F0502020204030204" pitchFamily="34" charset="0"/>
              <a:ea typeface="ＭＳ Ｐゴシック" panose="020B0600070205080204" pitchFamily="34" charset="-128"/>
              <a:cs typeface="Calibri" panose="020F0502020204030204" pitchFamily="34" charset="0"/>
            </a:endParaRPr>
          </a:p>
          <a:p>
            <a:pPr lvl="1"/>
            <a:r>
              <a:rPr lang="nl-NL" altLang="nl-NL" sz="1600" dirty="0">
                <a:latin typeface="Calibri" panose="020F0502020204030204" pitchFamily="34" charset="0"/>
                <a:ea typeface="ＭＳ Ｐゴシック" panose="020B0600070205080204" pitchFamily="34" charset="-128"/>
                <a:cs typeface="Calibri" panose="020F0502020204030204" pitchFamily="34" charset="0"/>
              </a:rPr>
              <a:t>Servicecentrum Drechtsteden</a:t>
            </a:r>
          </a:p>
          <a:p>
            <a:pPr lvl="1"/>
            <a:r>
              <a:rPr lang="nl-NL" altLang="nl-NL" sz="1600" dirty="0">
                <a:latin typeface="Calibri" panose="020F0502020204030204" pitchFamily="34" charset="0"/>
                <a:ea typeface="ＭＳ Ｐゴシック" panose="020B0600070205080204" pitchFamily="34" charset="-128"/>
                <a:cs typeface="Calibri" panose="020F0502020204030204" pitchFamily="34" charset="0"/>
              </a:rPr>
              <a:t>Provincie Friesland</a:t>
            </a:r>
          </a:p>
          <a:p>
            <a:pPr lvl="1"/>
            <a:r>
              <a:rPr lang="nl-NL" altLang="nl-NL" sz="1600" dirty="0">
                <a:latin typeface="Calibri" panose="020F0502020204030204" pitchFamily="34" charset="0"/>
                <a:ea typeface="ＭＳ Ｐゴシック" panose="020B0600070205080204" pitchFamily="34" charset="-128"/>
                <a:cs typeface="Calibri" panose="020F0502020204030204" pitchFamily="34" charset="0"/>
              </a:rPr>
              <a:t>Provincie Noord-Holland</a:t>
            </a:r>
          </a:p>
          <a:p>
            <a:pPr lvl="1">
              <a:buFont typeface="Courier New" panose="02070309020205020404" pitchFamily="49" charset="0"/>
              <a:buChar char="o"/>
            </a:pPr>
            <a:r>
              <a:rPr lang="nl-NL" altLang="nl-NL" dirty="0">
                <a:latin typeface="Calibri" panose="020F0502020204030204" pitchFamily="34" charset="0"/>
                <a:ea typeface="ＭＳ Ｐゴシック" panose="020B0600070205080204" pitchFamily="34" charset="-128"/>
                <a:cs typeface="Calibri" panose="020F0502020204030204" pitchFamily="34" charset="0"/>
              </a:rPr>
              <a:t>Gemeente Utrecht: (implementatie) kwaliteitssysteem, vervangingsbesluit, e-depot, RM-vakgroep, SIO </a:t>
            </a:r>
          </a:p>
          <a:p>
            <a:pPr lvl="1">
              <a:buFont typeface="Courier New" panose="02070309020205020404" pitchFamily="49" charset="0"/>
              <a:buChar char="o"/>
            </a:pPr>
            <a:r>
              <a:rPr lang="nl-NL" altLang="nl-NL" dirty="0">
                <a:latin typeface="Calibri" panose="020F0502020204030204" pitchFamily="34" charset="0"/>
                <a:ea typeface="ＭＳ Ｐゴシック" panose="020B0600070205080204" pitchFamily="34" charset="-128"/>
                <a:cs typeface="Calibri" panose="020F0502020204030204" pitchFamily="34" charset="0"/>
              </a:rPr>
              <a:t>Regionale Uitvoeringsdienst Utrecht: regionale (Model)-DAP, informatiebeleid</a:t>
            </a:r>
          </a:p>
          <a:p>
            <a:pPr lvl="1">
              <a:buFont typeface="Courier New" panose="02070309020205020404" pitchFamily="49" charset="0"/>
              <a:buChar char="o"/>
            </a:pPr>
            <a:r>
              <a:rPr lang="nl-NL" altLang="nl-NL" dirty="0">
                <a:latin typeface="Calibri" panose="020F0502020204030204" pitchFamily="34" charset="0"/>
                <a:ea typeface="ＭＳ Ｐゴシック" panose="020B0600070205080204" pitchFamily="34" charset="-128"/>
                <a:cs typeface="Calibri" panose="020F0502020204030204" pitchFamily="34" charset="0"/>
              </a:rPr>
              <a:t>Het Utrechts Archief: e-depot, Handreiking DUTO OW </a:t>
            </a:r>
          </a:p>
          <a:p>
            <a:pPr lvl="1"/>
            <a:endParaRPr lang="nl-NL" altLang="nl-NL" dirty="0">
              <a:latin typeface="Calibri" panose="020F0502020204030204" pitchFamily="34" charset="0"/>
              <a:ea typeface="ＭＳ Ｐゴシック" panose="020B0600070205080204" pitchFamily="34" charset="-128"/>
              <a:cs typeface="Calibri" panose="020F0502020204030204" pitchFamily="34" charset="0"/>
            </a:endParaRPr>
          </a:p>
          <a:p>
            <a:endParaRPr lang="nl-NL" altLang="nl-NL" dirty="0">
              <a:latin typeface="Calibri" panose="020F0502020204030204" pitchFamily="34" charset="0"/>
              <a:ea typeface="ＭＳ Ｐゴシック" panose="020B0600070205080204" pitchFamily="34" charset="-128"/>
              <a:cs typeface="Calibri" panose="020F0502020204030204" pitchFamily="34" charset="0"/>
            </a:endParaRPr>
          </a:p>
          <a:p>
            <a:endParaRPr lang="nl-NL" altLang="nl-NL" dirty="0">
              <a:latin typeface="Tahoma" panose="020B0604030504040204" pitchFamily="34" charset="0"/>
              <a:ea typeface="ＭＳ Ｐゴシック" panose="020B0600070205080204" pitchFamily="34" charset="-128"/>
            </a:endParaRPr>
          </a:p>
        </p:txBody>
      </p:sp>
      <p:sp>
        <p:nvSpPr>
          <p:cNvPr id="6" name="Tijdelijke aanduiding voor voettekst 5">
            <a:extLst>
              <a:ext uri="{FF2B5EF4-FFF2-40B4-BE49-F238E27FC236}">
                <a16:creationId xmlns:a16="http://schemas.microsoft.com/office/drawing/2014/main" id="{B34F5DDE-4D34-4452-AAE8-D715CE141A13}"/>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Tahoma"/>
                <a:ea typeface="+mn-ea"/>
                <a:cs typeface="+mn-cs"/>
              </a:rPr>
              <a:t>Regiobijeenkomst Omgevingswet 11-11-2021</a:t>
            </a:r>
          </a:p>
        </p:txBody>
      </p:sp>
    </p:spTree>
    <p:extLst>
      <p:ext uri="{BB962C8B-B14F-4D97-AF65-F5344CB8AC3E}">
        <p14:creationId xmlns:p14="http://schemas.microsoft.com/office/powerpoint/2010/main" val="819555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D9D9D9"/>
        </a:solidFill>
        <a:effectLst/>
      </p:bgPr>
    </p:bg>
    <p:spTree>
      <p:nvGrpSpPr>
        <p:cNvPr id="1" name=""/>
        <p:cNvGrpSpPr/>
        <p:nvPr/>
      </p:nvGrpSpPr>
      <p:grpSpPr>
        <a:xfrm>
          <a:off x="0" y="0"/>
          <a:ext cx="0" cy="0"/>
          <a:chOff x="0" y="0"/>
          <a:chExt cx="0" cy="0"/>
        </a:xfrm>
      </p:grpSpPr>
      <p:sp>
        <p:nvSpPr>
          <p:cNvPr id="16387" name="Tijdelijke aanduiding voor inhoud 2">
            <a:extLst>
              <a:ext uri="{FF2B5EF4-FFF2-40B4-BE49-F238E27FC236}">
                <a16:creationId xmlns:a16="http://schemas.microsoft.com/office/drawing/2014/main" id="{F77601B4-64AF-4E94-B154-C347DE6F51BB}"/>
              </a:ext>
            </a:extLst>
          </p:cNvPr>
          <p:cNvSpPr>
            <a:spLocks noGrp="1"/>
          </p:cNvSpPr>
          <p:nvPr>
            <p:ph idx="1"/>
          </p:nvPr>
        </p:nvSpPr>
        <p:spPr>
          <a:xfrm>
            <a:off x="778029" y="674620"/>
            <a:ext cx="9213542" cy="4119132"/>
          </a:xfrm>
        </p:spPr>
        <p:txBody>
          <a:bodyPr/>
          <a:lstStyle/>
          <a:p>
            <a:pPr marL="0" indent="0" algn="ctr">
              <a:lnSpc>
                <a:spcPct val="200000"/>
              </a:lnSpc>
              <a:buNone/>
              <a:defRPr/>
            </a:pPr>
            <a:r>
              <a:rPr lang="nl-NL" u="sng" dirty="0">
                <a:solidFill>
                  <a:prstClr val="black"/>
                </a:solidFill>
              </a:rPr>
              <a:t>Inhoud </a:t>
            </a:r>
          </a:p>
          <a:p>
            <a:pPr marL="457200" indent="-457200">
              <a:lnSpc>
                <a:spcPct val="200000"/>
              </a:lnSpc>
              <a:buFont typeface="+mj-lt"/>
              <a:buAutoNum type="alphaUcPeriod"/>
              <a:defRPr/>
            </a:pPr>
            <a:r>
              <a:rPr lang="nl-NL" dirty="0">
                <a:solidFill>
                  <a:prstClr val="black"/>
                </a:solidFill>
              </a:rPr>
              <a:t>Vraagstelling + DUTO </a:t>
            </a:r>
          </a:p>
          <a:p>
            <a:pPr marL="457200" indent="-457200">
              <a:lnSpc>
                <a:spcPct val="200000"/>
              </a:lnSpc>
              <a:buFont typeface="+mj-lt"/>
              <a:buAutoNum type="alphaUcPeriod"/>
              <a:defRPr/>
            </a:pPr>
            <a:r>
              <a:rPr lang="nl-NL" dirty="0">
                <a:solidFill>
                  <a:prstClr val="black"/>
                </a:solidFill>
              </a:rPr>
              <a:t>De historie tot aan de handreiking  </a:t>
            </a:r>
          </a:p>
          <a:p>
            <a:pPr marL="457200" indent="-457200">
              <a:lnSpc>
                <a:spcPct val="200000"/>
              </a:lnSpc>
              <a:buFont typeface="+mj-lt"/>
              <a:buAutoNum type="alphaUcPeriod"/>
              <a:defRPr/>
            </a:pPr>
            <a:r>
              <a:rPr lang="nl-NL" b="1" dirty="0">
                <a:solidFill>
                  <a:prstClr val="black"/>
                </a:solidFill>
              </a:rPr>
              <a:t>(Architectuur) uitgangspunten </a:t>
            </a:r>
          </a:p>
          <a:p>
            <a:pPr marL="457200" indent="-457200">
              <a:lnSpc>
                <a:spcPct val="200000"/>
              </a:lnSpc>
              <a:buFont typeface="+mj-lt"/>
              <a:buAutoNum type="alphaUcPeriod"/>
              <a:defRPr/>
            </a:pPr>
            <a:r>
              <a:rPr lang="nl-NL" dirty="0">
                <a:solidFill>
                  <a:prstClr val="black"/>
                </a:solidFill>
              </a:rPr>
              <a:t>De uitkomsten van PIKO nader belicht</a:t>
            </a:r>
          </a:p>
          <a:p>
            <a:pPr marL="457200" indent="-457200">
              <a:lnSpc>
                <a:spcPct val="200000"/>
              </a:lnSpc>
              <a:buFont typeface="+mj-lt"/>
              <a:buAutoNum type="alphaUcPeriod"/>
              <a:defRPr/>
            </a:pPr>
            <a:r>
              <a:rPr lang="nl-NL" dirty="0">
                <a:solidFill>
                  <a:prstClr val="black"/>
                </a:solidFill>
              </a:rPr>
              <a:t>De handreiking DUTO OW (Basisregels &amp; checklist) </a:t>
            </a:r>
          </a:p>
          <a:p>
            <a:pPr marL="0" indent="0">
              <a:lnSpc>
                <a:spcPct val="200000"/>
              </a:lnSpc>
              <a:buNone/>
              <a:defRPr/>
            </a:pPr>
            <a:r>
              <a:rPr lang="nl-NL" dirty="0">
                <a:solidFill>
                  <a:prstClr val="black"/>
                </a:solidFill>
              </a:rPr>
              <a:t>									Pauze</a:t>
            </a:r>
          </a:p>
          <a:p>
            <a:pPr marL="0" indent="0">
              <a:lnSpc>
                <a:spcPct val="200000"/>
              </a:lnSpc>
              <a:buNone/>
              <a:defRPr/>
            </a:pPr>
            <a:r>
              <a:rPr lang="nl-NL" dirty="0">
                <a:solidFill>
                  <a:prstClr val="black"/>
                </a:solidFill>
              </a:rPr>
              <a:t>F.	Opdracht</a:t>
            </a:r>
          </a:p>
          <a:p>
            <a:pPr marL="457200" indent="-457200">
              <a:buFont typeface="+mj-lt"/>
              <a:buAutoNum type="alphaUcPeriod"/>
              <a:defRPr/>
            </a:pPr>
            <a:endParaRPr lang="nl-NL" dirty="0">
              <a:solidFill>
                <a:prstClr val="black"/>
              </a:solidFill>
            </a:endParaRPr>
          </a:p>
          <a:p>
            <a:pPr marL="0" indent="0">
              <a:buNone/>
              <a:defRPr/>
            </a:pPr>
            <a:endParaRPr lang="nl-NL" dirty="0">
              <a:solidFill>
                <a:prstClr val="black"/>
              </a:solidFill>
            </a:endParaRPr>
          </a:p>
          <a:p>
            <a:pPr>
              <a:defRPr/>
            </a:pPr>
            <a:endParaRPr lang="nl-NL" dirty="0">
              <a:solidFill>
                <a:prstClr val="black"/>
              </a:solidFill>
            </a:endParaRPr>
          </a:p>
          <a:p>
            <a:pPr marL="457200" indent="-457200">
              <a:buFont typeface="Calibri" panose="020F0502020204030204" pitchFamily="34" charset="0"/>
              <a:buAutoNum type="arabicPeriod"/>
              <a:defRPr/>
            </a:pPr>
            <a:endParaRPr lang="nl-NL" altLang="nl-NL" dirty="0">
              <a:latin typeface="Tahoma" panose="020B0604030504040204" pitchFamily="34" charset="0"/>
              <a:ea typeface="ＭＳ Ｐゴシック" panose="020B0600070205080204" pitchFamily="34" charset="-128"/>
            </a:endParaRPr>
          </a:p>
        </p:txBody>
      </p:sp>
      <p:sp>
        <p:nvSpPr>
          <p:cNvPr id="2" name="Tijdelijke aanduiding voor voettekst 1">
            <a:extLst>
              <a:ext uri="{FF2B5EF4-FFF2-40B4-BE49-F238E27FC236}">
                <a16:creationId xmlns:a16="http://schemas.microsoft.com/office/drawing/2014/main" id="{E6DDD7A2-C01C-4471-B7E8-5C2DABBEC22C}"/>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Tahoma"/>
                <a:ea typeface="+mn-ea"/>
                <a:cs typeface="+mn-cs"/>
              </a:rPr>
              <a:t>Regiobijeenkomst Omgevingswet 11-11-2021</a:t>
            </a:r>
          </a:p>
        </p:txBody>
      </p:sp>
      <p:sp>
        <p:nvSpPr>
          <p:cNvPr id="3" name="Tijdelijke aanduiding voor dianummer 2">
            <a:extLst>
              <a:ext uri="{FF2B5EF4-FFF2-40B4-BE49-F238E27FC236}">
                <a16:creationId xmlns:a16="http://schemas.microsoft.com/office/drawing/2014/main" id="{7C4E10E8-A24F-4BEC-9986-363031512DF1}"/>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1B44CCF4-F206-4ED8-9ACD-5ED72CDEC5D6}" type="slidenum">
              <a:rPr kumimoji="0" lang="nl-NL" altLang="nl-NL" sz="1200" b="0" i="0" u="none" strike="noStrike" kern="1200" cap="none" spc="0" normalizeH="0" baseline="0" noProof="0" smtClean="0">
                <a:ln>
                  <a:noFill/>
                </a:ln>
                <a:solidFill>
                  <a:srgbClr val="898989"/>
                </a:solidFill>
                <a:effectLst/>
                <a:uLnTx/>
                <a:uFillTx/>
                <a:latin typeface="Tahoma" panose="020B060403050404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45332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2FF9DF-D36C-495E-9F57-2649A01D403F}"/>
              </a:ext>
            </a:extLst>
          </p:cNvPr>
          <p:cNvSpPr>
            <a:spLocks noGrp="1"/>
          </p:cNvSpPr>
          <p:nvPr>
            <p:ph type="title"/>
          </p:nvPr>
        </p:nvSpPr>
        <p:spPr/>
        <p:txBody>
          <a:bodyPr/>
          <a:lstStyle/>
          <a:p>
            <a:r>
              <a:rPr lang="nl-NL" dirty="0"/>
              <a:t>Uitgangspunt: Archivering bij de bron </a:t>
            </a:r>
          </a:p>
        </p:txBody>
      </p:sp>
      <p:sp>
        <p:nvSpPr>
          <p:cNvPr id="3" name="Tijdelijke aanduiding voor inhoud 2">
            <a:extLst>
              <a:ext uri="{FF2B5EF4-FFF2-40B4-BE49-F238E27FC236}">
                <a16:creationId xmlns:a16="http://schemas.microsoft.com/office/drawing/2014/main" id="{26D005AC-FE9E-4EF3-BCA6-0147257387D2}"/>
              </a:ext>
            </a:extLst>
          </p:cNvPr>
          <p:cNvSpPr>
            <a:spLocks noGrp="1"/>
          </p:cNvSpPr>
          <p:nvPr>
            <p:ph idx="1"/>
          </p:nvPr>
        </p:nvSpPr>
        <p:spPr/>
        <p:txBody>
          <a:bodyPr/>
          <a:lstStyle/>
          <a:p>
            <a:pPr marL="0" indent="0">
              <a:buNone/>
            </a:pPr>
            <a:r>
              <a:rPr lang="nl-NL" sz="2400" dirty="0">
                <a:latin typeface="Calibri" panose="020F0502020204030204" pitchFamily="34" charset="0"/>
                <a:cs typeface="Calibri" panose="020F0502020204030204" pitchFamily="34" charset="0"/>
              </a:rPr>
              <a:t>In de visie op het digitaal stelsel is archivering één van de uitgangspunten. Gesteld is dat elk overheidsorgaan een zorgplicht heeft voor de duurzame toegankelijkheid van informatie die het ontvangt en maakt. In de doelarchitectuur is dit vertaald naar het principe </a:t>
            </a:r>
            <a:r>
              <a:rPr lang="nl-NL" sz="2400" b="1" dirty="0">
                <a:latin typeface="Calibri" panose="020F0502020204030204" pitchFamily="34" charset="0"/>
                <a:cs typeface="Calibri" panose="020F0502020204030204" pitchFamily="34" charset="0"/>
              </a:rPr>
              <a:t>“Archivering bij de bron”: de zorgdrager is verantwoordelijk voor de archivering van informatie die het ontvangt of maakt in haar registraties en applicaties. </a:t>
            </a:r>
          </a:p>
        </p:txBody>
      </p:sp>
      <p:sp>
        <p:nvSpPr>
          <p:cNvPr id="4" name="Tijdelijke aanduiding voor dianummer 3">
            <a:extLst>
              <a:ext uri="{FF2B5EF4-FFF2-40B4-BE49-F238E27FC236}">
                <a16:creationId xmlns:a16="http://schemas.microsoft.com/office/drawing/2014/main" id="{D12B9782-0C91-4304-9695-BB538C525F24}"/>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133A152-4D26-483B-836B-E4527279056E}" type="slidenum">
              <a:rPr kumimoji="0" lang="nl-NL" altLang="nl-NL" sz="1200" b="0" i="0" u="none" strike="noStrike" kern="1200" cap="none" spc="0" normalizeH="0" baseline="0" noProof="0" smtClean="0">
                <a:ln>
                  <a:noFill/>
                </a:ln>
                <a:solidFill>
                  <a:srgbClr val="898989"/>
                </a:solidFill>
                <a:effectLst/>
                <a:uLnTx/>
                <a:uFillTx/>
                <a:latin typeface="Tahoma" panose="020B060403050404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endParaRPr>
          </a:p>
        </p:txBody>
      </p:sp>
      <p:sp>
        <p:nvSpPr>
          <p:cNvPr id="6" name="Tekstvak 5">
            <a:extLst>
              <a:ext uri="{FF2B5EF4-FFF2-40B4-BE49-F238E27FC236}">
                <a16:creationId xmlns:a16="http://schemas.microsoft.com/office/drawing/2014/main" id="{2AE77E1F-13A5-4831-A6CA-CF1DA69F9D79}"/>
              </a:ext>
            </a:extLst>
          </p:cNvPr>
          <p:cNvSpPr txBox="1"/>
          <p:nvPr/>
        </p:nvSpPr>
        <p:spPr>
          <a:xfrm>
            <a:off x="-44390" y="6676008"/>
            <a:ext cx="12192000" cy="215444"/>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Bron: </a:t>
            </a:r>
            <a:r>
              <a:rPr kumimoji="0" lang="nl-NL" sz="8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OwAP</a:t>
            </a:r>
            <a:r>
              <a:rPr kumimoji="0" lang="nl-NL"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Handreiking DUTO Omgevingswet </a:t>
            </a:r>
          </a:p>
        </p:txBody>
      </p:sp>
      <p:sp>
        <p:nvSpPr>
          <p:cNvPr id="7" name="Tijdelijke aanduiding voor voettekst 6">
            <a:extLst>
              <a:ext uri="{FF2B5EF4-FFF2-40B4-BE49-F238E27FC236}">
                <a16:creationId xmlns:a16="http://schemas.microsoft.com/office/drawing/2014/main" id="{C3FB3EEE-CB98-4AFA-B0C6-21BCA1DC41A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Tahoma"/>
                <a:ea typeface="+mn-ea"/>
                <a:cs typeface="+mn-cs"/>
              </a:rPr>
              <a:t>Regiobijeenkomst Omgevingswet 11-11-2021</a:t>
            </a:r>
          </a:p>
        </p:txBody>
      </p:sp>
    </p:spTree>
    <p:extLst>
      <p:ext uri="{BB962C8B-B14F-4D97-AF65-F5344CB8AC3E}">
        <p14:creationId xmlns:p14="http://schemas.microsoft.com/office/powerpoint/2010/main" val="804702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E686EB-8B93-4EBE-AA46-13A2659D2BED}"/>
              </a:ext>
            </a:extLst>
          </p:cNvPr>
          <p:cNvSpPr>
            <a:spLocks noGrp="1"/>
          </p:cNvSpPr>
          <p:nvPr>
            <p:ph type="title"/>
          </p:nvPr>
        </p:nvSpPr>
        <p:spPr/>
        <p:txBody>
          <a:bodyPr/>
          <a:lstStyle/>
          <a:p>
            <a:r>
              <a:rPr lang="nl-NL" dirty="0"/>
              <a:t>Zorgplicht voor de beheerder van de landelijke voorzieningen</a:t>
            </a:r>
          </a:p>
        </p:txBody>
      </p:sp>
      <p:sp>
        <p:nvSpPr>
          <p:cNvPr id="3" name="Tijdelijke aanduiding voor inhoud 2">
            <a:extLst>
              <a:ext uri="{FF2B5EF4-FFF2-40B4-BE49-F238E27FC236}">
                <a16:creationId xmlns:a16="http://schemas.microsoft.com/office/drawing/2014/main" id="{F24ED197-E15C-4D4F-ACC3-7DBE86501BBE}"/>
              </a:ext>
            </a:extLst>
          </p:cNvPr>
          <p:cNvSpPr>
            <a:spLocks noGrp="1"/>
          </p:cNvSpPr>
          <p:nvPr>
            <p:ph idx="1"/>
          </p:nvPr>
        </p:nvSpPr>
        <p:spPr/>
        <p:txBody>
          <a:bodyPr/>
          <a:lstStyle/>
          <a:p>
            <a:pPr marL="0" indent="0">
              <a:buNone/>
            </a:pPr>
            <a:r>
              <a:rPr lang="nl-NL" dirty="0"/>
              <a:t>Een overheidsorgaan neemt deel aan verschillende ketens in het digitaal stelsel, net als de landelijke voorzieningen. </a:t>
            </a:r>
            <a:r>
              <a:rPr lang="nl-NL" b="1" dirty="0"/>
              <a:t>De beheerder van een landelijke voorziening is zorgdrager voor de informatie die ze maakt om de gebruikers van de landelijke voorziening te ondersteunen</a:t>
            </a:r>
            <a:r>
              <a:rPr lang="nl-NL" dirty="0"/>
              <a:t>, </a:t>
            </a:r>
            <a:r>
              <a:rPr lang="nl-NL" b="1" dirty="0"/>
              <a:t>echter niet voor de informatie die een overheidsorgaan van een persoon ontvangt via een landelijke voorziening en ook niet voor de informatie die een overheidsorgaan maakt en via een landelijke voorziening levert aan een persoon. </a:t>
            </a:r>
            <a:r>
              <a:rPr lang="nl-NL" dirty="0"/>
              <a:t>Daarvoor is dat overheidsorgaan zelf verantwoordelijk</a:t>
            </a:r>
            <a:r>
              <a:rPr lang="nl-NL" b="1" dirty="0"/>
              <a:t>. </a:t>
            </a:r>
            <a:r>
              <a:rPr lang="nl-NL" dirty="0"/>
              <a:t>Er is niet voor gekozen om die verantwoordelijkheid voor zorgplicht over te dragen aan een gemeenschappelijke beheerorganisatie. </a:t>
            </a:r>
          </a:p>
          <a:p>
            <a:pPr marL="0" indent="0">
              <a:buNone/>
            </a:pPr>
            <a:endParaRPr lang="nl-NL" dirty="0"/>
          </a:p>
          <a:p>
            <a:pPr marL="0" indent="0">
              <a:buNone/>
            </a:pPr>
            <a:r>
              <a:rPr lang="nl-NL" dirty="0"/>
              <a:t>Op regionaal niveau kan dit wel het geval zijn als het overheidsorgaan met de mandatering van taken aan een uitvoeringsorganisatie (bijvoorbeeld een omgevingsdienst of een veiligheidsdienst) ook de archieftaak mandateert. </a:t>
            </a:r>
          </a:p>
        </p:txBody>
      </p:sp>
      <p:sp>
        <p:nvSpPr>
          <p:cNvPr id="4" name="Tijdelijke aanduiding voor dianummer 3">
            <a:extLst>
              <a:ext uri="{FF2B5EF4-FFF2-40B4-BE49-F238E27FC236}">
                <a16:creationId xmlns:a16="http://schemas.microsoft.com/office/drawing/2014/main" id="{25F5EED8-9061-45C9-A3CC-B253C2C185D4}"/>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133A152-4D26-483B-836B-E4527279056E}" type="slidenum">
              <a:rPr kumimoji="0" lang="nl-NL" altLang="nl-NL" sz="1200" b="0" i="0" u="none" strike="noStrike" kern="1200" cap="none" spc="0" normalizeH="0" baseline="0" noProof="0" smtClean="0">
                <a:ln>
                  <a:noFill/>
                </a:ln>
                <a:solidFill>
                  <a:srgbClr val="898989"/>
                </a:solidFill>
                <a:effectLst/>
                <a:uLnTx/>
                <a:uFillTx/>
                <a:latin typeface="Tahoma" panose="020B060403050404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endParaRPr>
          </a:p>
        </p:txBody>
      </p:sp>
      <p:sp>
        <p:nvSpPr>
          <p:cNvPr id="5" name="Tekstvak 4">
            <a:extLst>
              <a:ext uri="{FF2B5EF4-FFF2-40B4-BE49-F238E27FC236}">
                <a16:creationId xmlns:a16="http://schemas.microsoft.com/office/drawing/2014/main" id="{B6A08BD7-675C-453E-B9B3-E2F3A882022C}"/>
              </a:ext>
            </a:extLst>
          </p:cNvPr>
          <p:cNvSpPr txBox="1"/>
          <p:nvPr/>
        </p:nvSpPr>
        <p:spPr>
          <a:xfrm>
            <a:off x="-44390" y="6676008"/>
            <a:ext cx="12192000" cy="215444"/>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Bron: </a:t>
            </a:r>
            <a:r>
              <a:rPr kumimoji="0" lang="nl-NL" sz="8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OwAP</a:t>
            </a:r>
            <a:r>
              <a:rPr kumimoji="0" lang="nl-NL"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Handreiking DUTO Omgevingswet </a:t>
            </a:r>
          </a:p>
        </p:txBody>
      </p:sp>
      <p:sp>
        <p:nvSpPr>
          <p:cNvPr id="6" name="Tijdelijke aanduiding voor voettekst 5">
            <a:extLst>
              <a:ext uri="{FF2B5EF4-FFF2-40B4-BE49-F238E27FC236}">
                <a16:creationId xmlns:a16="http://schemas.microsoft.com/office/drawing/2014/main" id="{DB5BB31C-11B8-49D8-86E4-17B1A09A26A5}"/>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Tahoma"/>
                <a:ea typeface="+mn-ea"/>
                <a:cs typeface="+mn-cs"/>
              </a:rPr>
              <a:t>Regiobijeenkomst Omgevingswet 11-11-2021</a:t>
            </a:r>
          </a:p>
        </p:txBody>
      </p:sp>
    </p:spTree>
    <p:extLst>
      <p:ext uri="{BB962C8B-B14F-4D97-AF65-F5344CB8AC3E}">
        <p14:creationId xmlns:p14="http://schemas.microsoft.com/office/powerpoint/2010/main" val="38556036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9819FE-97C1-474E-97F0-B280075CECEC}"/>
              </a:ext>
            </a:extLst>
          </p:cNvPr>
          <p:cNvSpPr>
            <a:spLocks noGrp="1"/>
          </p:cNvSpPr>
          <p:nvPr>
            <p:ph type="title"/>
          </p:nvPr>
        </p:nvSpPr>
        <p:spPr/>
        <p:txBody>
          <a:bodyPr/>
          <a:lstStyle/>
          <a:p>
            <a:r>
              <a:rPr lang="nl-NL" dirty="0"/>
              <a:t>Wat ‘lokaal’ te doen </a:t>
            </a:r>
          </a:p>
        </p:txBody>
      </p:sp>
      <p:sp>
        <p:nvSpPr>
          <p:cNvPr id="3" name="Tijdelijke aanduiding voor inhoud 2">
            <a:extLst>
              <a:ext uri="{FF2B5EF4-FFF2-40B4-BE49-F238E27FC236}">
                <a16:creationId xmlns:a16="http://schemas.microsoft.com/office/drawing/2014/main" id="{3FC1AB3D-021F-4A6B-90BD-F4B8D6C8B803}"/>
              </a:ext>
            </a:extLst>
          </p:cNvPr>
          <p:cNvSpPr>
            <a:spLocks noGrp="1"/>
          </p:cNvSpPr>
          <p:nvPr>
            <p:ph idx="1"/>
          </p:nvPr>
        </p:nvSpPr>
        <p:spPr/>
        <p:txBody>
          <a:bodyPr/>
          <a:lstStyle/>
          <a:p>
            <a:pPr marL="0" indent="0">
              <a:buNone/>
            </a:pPr>
            <a:r>
              <a:rPr lang="nl-NL" sz="2400" dirty="0">
                <a:latin typeface="Calibri" panose="020F0502020204030204" pitchFamily="34" charset="0"/>
                <a:cs typeface="Calibri" panose="020F0502020204030204" pitchFamily="34" charset="0"/>
              </a:rPr>
              <a:t>Wat een overheidsorgaan in het digitaal stelsel moet doen als zorgdrager is niet anders dan in andere situaties, zoals bij de introductie van een nieuwe registratie of applicatie. Ook hier gaat het om het </a:t>
            </a:r>
            <a:r>
              <a:rPr lang="nl-NL" sz="2400" b="1" dirty="0">
                <a:latin typeface="Calibri" panose="020F0502020204030204" pitchFamily="34" charset="0"/>
                <a:cs typeface="Calibri" panose="020F0502020204030204" pitchFamily="34" charset="0"/>
              </a:rPr>
              <a:t>toepassen van de afgesproken standaarden voor metadatering </a:t>
            </a:r>
            <a:r>
              <a:rPr lang="nl-NL" sz="2400" dirty="0">
                <a:latin typeface="Calibri" panose="020F0502020204030204" pitchFamily="34" charset="0"/>
                <a:cs typeface="Calibri" panose="020F0502020204030204" pitchFamily="34" charset="0"/>
              </a:rPr>
              <a:t>(zoals de standaard Metagegevens voor Duurzaam Toegankelijke Overheidsinformatie, metadata profielen voor geografische informatie en de metadata standaard voor metadata op het Internet), </a:t>
            </a:r>
            <a:r>
              <a:rPr lang="nl-NL" sz="2400" b="1" dirty="0">
                <a:latin typeface="Calibri" panose="020F0502020204030204" pitchFamily="34" charset="0"/>
                <a:cs typeface="Calibri" panose="020F0502020204030204" pitchFamily="34" charset="0"/>
              </a:rPr>
              <a:t>het toepassen van selectielijsten voor het bewaren en vernietigen van informatie</a:t>
            </a:r>
            <a:r>
              <a:rPr lang="nl-NL" sz="2400" dirty="0">
                <a:latin typeface="Calibri" panose="020F0502020204030204" pitchFamily="34" charset="0"/>
                <a:cs typeface="Calibri" panose="020F0502020204030204" pitchFamily="34" charset="0"/>
              </a:rPr>
              <a:t>, </a:t>
            </a:r>
            <a:r>
              <a:rPr lang="nl-NL" sz="2400" b="1" dirty="0">
                <a:latin typeface="Calibri" panose="020F0502020204030204" pitchFamily="34" charset="0"/>
                <a:cs typeface="Calibri" panose="020F0502020204030204" pitchFamily="34" charset="0"/>
              </a:rPr>
              <a:t>het opvolgen van richtlijnen voor de inrichting van e-depots en het inrichten van processen voor vervreemden, vernietigen, overdragen en bewaren van informatie. </a:t>
            </a:r>
            <a:r>
              <a:rPr lang="nl-NL" sz="2400" dirty="0">
                <a:latin typeface="Calibri" panose="020F0502020204030204" pitchFamily="34" charset="0"/>
                <a:cs typeface="Calibri" panose="020F0502020204030204" pitchFamily="34" charset="0"/>
              </a:rPr>
              <a:t>Die activiteiten kunnen hier onverkort worden uitgevoerd. </a:t>
            </a:r>
          </a:p>
          <a:p>
            <a:endParaRPr lang="nl-NL" dirty="0"/>
          </a:p>
        </p:txBody>
      </p:sp>
      <p:sp>
        <p:nvSpPr>
          <p:cNvPr id="4" name="Tijdelijke aanduiding voor dianummer 3">
            <a:extLst>
              <a:ext uri="{FF2B5EF4-FFF2-40B4-BE49-F238E27FC236}">
                <a16:creationId xmlns:a16="http://schemas.microsoft.com/office/drawing/2014/main" id="{CA175200-0ADD-425A-8BFB-F5578DF02B08}"/>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133A152-4D26-483B-836B-E4527279056E}" type="slidenum">
              <a:rPr kumimoji="0" lang="nl-NL" altLang="nl-NL" sz="1200" b="0" i="0" u="none" strike="noStrike" kern="1200" cap="none" spc="0" normalizeH="0" baseline="0" noProof="0" smtClean="0">
                <a:ln>
                  <a:noFill/>
                </a:ln>
                <a:solidFill>
                  <a:srgbClr val="898989"/>
                </a:solidFill>
                <a:effectLst/>
                <a:uLnTx/>
                <a:uFillTx/>
                <a:latin typeface="Tahoma" panose="020B060403050404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endParaRPr>
          </a:p>
        </p:txBody>
      </p:sp>
      <p:sp>
        <p:nvSpPr>
          <p:cNvPr id="5" name="Tekstvak 4">
            <a:extLst>
              <a:ext uri="{FF2B5EF4-FFF2-40B4-BE49-F238E27FC236}">
                <a16:creationId xmlns:a16="http://schemas.microsoft.com/office/drawing/2014/main" id="{30F8740A-5D0A-47D5-BBFB-4EA12956B938}"/>
              </a:ext>
            </a:extLst>
          </p:cNvPr>
          <p:cNvSpPr txBox="1"/>
          <p:nvPr/>
        </p:nvSpPr>
        <p:spPr>
          <a:xfrm>
            <a:off x="-44390" y="6676008"/>
            <a:ext cx="12192000" cy="215444"/>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Bron: </a:t>
            </a:r>
            <a:r>
              <a:rPr kumimoji="0" lang="nl-NL" sz="8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OwAP</a:t>
            </a:r>
            <a:r>
              <a:rPr kumimoji="0" lang="nl-NL"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Handreiking DUTO Omgevingswet </a:t>
            </a:r>
          </a:p>
        </p:txBody>
      </p:sp>
      <p:sp>
        <p:nvSpPr>
          <p:cNvPr id="6" name="Tijdelijke aanduiding voor voettekst 5">
            <a:extLst>
              <a:ext uri="{FF2B5EF4-FFF2-40B4-BE49-F238E27FC236}">
                <a16:creationId xmlns:a16="http://schemas.microsoft.com/office/drawing/2014/main" id="{02AE48F7-B669-4225-9179-5111F985E394}"/>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Tahoma"/>
                <a:ea typeface="+mn-ea"/>
                <a:cs typeface="+mn-cs"/>
              </a:rPr>
              <a:t>Regiobijeenkomst Omgevingswet 11-11-2021</a:t>
            </a:r>
          </a:p>
        </p:txBody>
      </p:sp>
    </p:spTree>
    <p:extLst>
      <p:ext uri="{BB962C8B-B14F-4D97-AF65-F5344CB8AC3E}">
        <p14:creationId xmlns:p14="http://schemas.microsoft.com/office/powerpoint/2010/main" val="3445415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a:extLst>
              <a:ext uri="{FF2B5EF4-FFF2-40B4-BE49-F238E27FC236}">
                <a16:creationId xmlns:a16="http://schemas.microsoft.com/office/drawing/2014/main" id="{9F614D2F-71B2-4E0E-B780-57DC7037CA4D}"/>
              </a:ext>
            </a:extLst>
          </p:cNvPr>
          <p:cNvSpPr>
            <a:spLocks noGrp="1"/>
          </p:cNvSpPr>
          <p:nvPr>
            <p:ph type="title"/>
          </p:nvPr>
        </p:nvSpPr>
        <p:spPr>
          <a:xfrm>
            <a:off x="53268" y="26634"/>
            <a:ext cx="8229600" cy="457199"/>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De Visie 2024 - Uitgangspunten </a:t>
            </a:r>
            <a:endParaRPr lang="nl-NL" altLang="nl-NL" b="0" dirty="0">
              <a:latin typeface="Tahoma" panose="020B0604030504040204" pitchFamily="34" charset="0"/>
              <a:ea typeface="ＭＳ Ｐゴシック" panose="020B0600070205080204" pitchFamily="34" charset="-128"/>
              <a:cs typeface="Tahoma" panose="020B0604030504040204" pitchFamily="34" charset="0"/>
            </a:endParaRPr>
          </a:p>
        </p:txBody>
      </p:sp>
      <p:sp>
        <p:nvSpPr>
          <p:cNvPr id="3" name="Tijdelijke aanduiding voor inhoud 2">
            <a:extLst>
              <a:ext uri="{FF2B5EF4-FFF2-40B4-BE49-F238E27FC236}">
                <a16:creationId xmlns:a16="http://schemas.microsoft.com/office/drawing/2014/main" id="{B12D5148-5E3D-40FC-951A-F2392352FFD0}"/>
              </a:ext>
            </a:extLst>
          </p:cNvPr>
          <p:cNvSpPr>
            <a:spLocks noGrp="1"/>
          </p:cNvSpPr>
          <p:nvPr>
            <p:ph idx="1"/>
          </p:nvPr>
        </p:nvSpPr>
        <p:spPr>
          <a:xfrm>
            <a:off x="1128943" y="1261019"/>
            <a:ext cx="8229600" cy="4525963"/>
          </a:xfrm>
        </p:spPr>
        <p:txBody>
          <a:bodyPr/>
          <a:lstStyle/>
          <a:p>
            <a:pPr marL="0" indent="0">
              <a:buNone/>
              <a:defRPr/>
            </a:pPr>
            <a:r>
              <a:rPr lang="nl-NL" sz="1800" b="1" dirty="0"/>
              <a:t>Toegankelijk in de tijd 		</a:t>
            </a:r>
            <a:r>
              <a:rPr lang="nl-NL" sz="1800" dirty="0"/>
              <a:t>Uitgangspunt</a:t>
            </a:r>
            <a:r>
              <a:rPr lang="nl-NL" sz="1800" b="1" dirty="0"/>
              <a:t> </a:t>
            </a:r>
            <a:r>
              <a:rPr lang="nl-NL" sz="1800" dirty="0"/>
              <a:t>[C4] </a:t>
            </a:r>
          </a:p>
          <a:p>
            <a:pPr marL="0" indent="0">
              <a:buNone/>
              <a:defRPr/>
            </a:pPr>
            <a:r>
              <a:rPr lang="nl-NL" sz="1800" dirty="0"/>
              <a:t>Beschrijving: De gegevens via het DSO zijn toegankelijk voor later gebruik en controle. Verstrekte gegevens en informatieproducten ten behoeve van de uitvoeringsprocessen, zijn te allen tijde weer te achterhalen via het DSO. Op basis van </a:t>
            </a:r>
            <a:r>
              <a:rPr lang="nl-NL" sz="1800" b="1" dirty="0" err="1">
                <a:solidFill>
                  <a:srgbClr val="E11E2D"/>
                </a:solidFill>
              </a:rPr>
              <a:t>audittrails</a:t>
            </a:r>
            <a:r>
              <a:rPr lang="nl-NL" sz="1800" dirty="0"/>
              <a:t> is te zien door wie, met welke bedoeling gegevens zijn gewijzigd.</a:t>
            </a:r>
          </a:p>
          <a:p>
            <a:pPr marL="0" indent="0">
              <a:buNone/>
              <a:defRPr/>
            </a:pPr>
            <a:endParaRPr lang="nl-NL" sz="1800" b="1" dirty="0"/>
          </a:p>
          <a:p>
            <a:pPr marL="0" indent="0">
              <a:buNone/>
              <a:defRPr/>
            </a:pPr>
            <a:r>
              <a:rPr lang="nl-NL" sz="1800" b="1" dirty="0"/>
              <a:t>Archivering</a:t>
            </a:r>
            <a:r>
              <a:rPr lang="nl-NL" sz="1800" dirty="0"/>
              <a:t> 				Uitgangspunt [C5]  </a:t>
            </a:r>
          </a:p>
          <a:p>
            <a:pPr marL="0" indent="0">
              <a:buNone/>
              <a:defRPr/>
            </a:pPr>
            <a:r>
              <a:rPr lang="nl-NL" sz="1800" dirty="0"/>
              <a:t>Bij de gegevensvoorzieningen binnen het DSO, bij bevoegd gezagen en bij andere gegevensverstrekkers zal informatie </a:t>
            </a:r>
            <a:r>
              <a:rPr lang="nl-NL" sz="1800" b="1" dirty="0">
                <a:solidFill>
                  <a:srgbClr val="E11E2D"/>
                </a:solidFill>
              </a:rPr>
              <a:t>duurzaam toegankelijk</a:t>
            </a:r>
            <a:r>
              <a:rPr lang="nl-NL" sz="1800" b="1" dirty="0"/>
              <a:t> </a:t>
            </a:r>
            <a:r>
              <a:rPr lang="nl-NL" sz="1800" dirty="0"/>
              <a:t>moeten zijn. Elk overheidsorgaan is op grond van de Archiefwet 1995 verplicht te zorgen voor de duurzame toegankelijkheid (incl. vernietiging) van de informatie die vanuit haar taken zijn ontvangen en gemaakt. </a:t>
            </a:r>
          </a:p>
          <a:p>
            <a:pPr marL="0" indent="0">
              <a:buNone/>
              <a:defRPr/>
            </a:pPr>
            <a:r>
              <a:rPr lang="nl-NL" sz="1800" b="1" dirty="0">
                <a:solidFill>
                  <a:srgbClr val="E11E2D"/>
                </a:solidFill>
              </a:rPr>
              <a:t>Tijdens de ontwikkeling van het stelsel wordt onderzocht welke voorzieningen daarvoor binnen het DSO ontwikkeld moeten worden. </a:t>
            </a:r>
            <a:r>
              <a:rPr lang="nl-NL" dirty="0">
                <a:solidFill>
                  <a:srgbClr val="E11E2D"/>
                </a:solidFill>
              </a:rPr>
              <a:t> </a:t>
            </a:r>
          </a:p>
        </p:txBody>
      </p:sp>
      <p:sp>
        <p:nvSpPr>
          <p:cNvPr id="2" name="Tijdelijke aanduiding voor voettekst 1">
            <a:extLst>
              <a:ext uri="{FF2B5EF4-FFF2-40B4-BE49-F238E27FC236}">
                <a16:creationId xmlns:a16="http://schemas.microsoft.com/office/drawing/2014/main" id="{30CD6DF6-9F7D-471D-BB90-F1BF3D6EC1CE}"/>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Tahoma"/>
                <a:ea typeface="+mn-ea"/>
                <a:cs typeface="+mn-cs"/>
              </a:rPr>
              <a:t>Regiobijeenkomst Omgevingswet 11-11-2021</a:t>
            </a:r>
          </a:p>
        </p:txBody>
      </p:sp>
      <p:sp>
        <p:nvSpPr>
          <p:cNvPr id="4" name="Tijdelijke aanduiding voor dianummer 3">
            <a:extLst>
              <a:ext uri="{FF2B5EF4-FFF2-40B4-BE49-F238E27FC236}">
                <a16:creationId xmlns:a16="http://schemas.microsoft.com/office/drawing/2014/main" id="{F5007DCA-364E-49FC-9B39-B97D06401C4C}"/>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133A152-4D26-483B-836B-E4527279056E}" type="slidenum">
              <a:rPr kumimoji="0" lang="nl-NL" altLang="nl-NL" sz="1200" b="0" i="0" u="none" strike="noStrike" kern="1200" cap="none" spc="0" normalizeH="0" baseline="0" noProof="0" smtClean="0">
                <a:ln>
                  <a:noFill/>
                </a:ln>
                <a:solidFill>
                  <a:srgbClr val="898989"/>
                </a:solidFill>
                <a:effectLst/>
                <a:uLnTx/>
                <a:uFillTx/>
                <a:latin typeface="Tahoma" panose="020B060403050404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39159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10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10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1">
            <a:extLst>
              <a:ext uri="{FF2B5EF4-FFF2-40B4-BE49-F238E27FC236}">
                <a16:creationId xmlns:a16="http://schemas.microsoft.com/office/drawing/2014/main" id="{7AC4CF4D-3CDA-487C-8D79-505602F43FC2}"/>
              </a:ext>
            </a:extLst>
          </p:cNvPr>
          <p:cNvSpPr>
            <a:spLocks noGrp="1"/>
          </p:cNvSpPr>
          <p:nvPr>
            <p:ph type="title"/>
          </p:nvPr>
        </p:nvSpPr>
        <p:spPr>
          <a:xfrm>
            <a:off x="50800" y="0"/>
            <a:ext cx="11516804" cy="597786"/>
          </a:xfrm>
        </p:spPr>
        <p:txBody>
          <a:bodyPr>
            <a:normAutofit/>
          </a:bodyPr>
          <a:lstStyle/>
          <a:p>
            <a:r>
              <a:rPr lang="nl-NL" altLang="nl-NL" dirty="0" err="1">
                <a:latin typeface="Tahoma" panose="020B0604030504040204" pitchFamily="34" charset="0"/>
                <a:ea typeface="ＭＳ Ｐゴシック" panose="020B0600070205080204" pitchFamily="34" charset="-128"/>
                <a:cs typeface="Tahoma" panose="020B0604030504040204" pitchFamily="34" charset="0"/>
              </a:rPr>
              <a:t>Kaderstellend</a:t>
            </a:r>
            <a:r>
              <a:rPr lang="nl-NL" altLang="nl-NL" dirty="0">
                <a:latin typeface="Tahoma" panose="020B0604030504040204" pitchFamily="34" charset="0"/>
                <a:ea typeface="ＭＳ Ｐゴシック" panose="020B0600070205080204" pitchFamily="34" charset="-128"/>
                <a:cs typeface="Tahoma" panose="020B0604030504040204" pitchFamily="34" charset="0"/>
              </a:rPr>
              <a:t> binnen DSO: waarom, wat, hoe, waarmee.</a:t>
            </a:r>
            <a:endParaRPr lang="nl-NL" altLang="nl-NL" b="0" dirty="0">
              <a:latin typeface="Tahoma" panose="020B0604030504040204" pitchFamily="34" charset="0"/>
              <a:ea typeface="ＭＳ Ｐゴシック" panose="020B0600070205080204" pitchFamily="34" charset="-128"/>
              <a:cs typeface="Tahoma" panose="020B0604030504040204" pitchFamily="34" charset="0"/>
            </a:endParaRPr>
          </a:p>
        </p:txBody>
      </p:sp>
      <p:sp>
        <p:nvSpPr>
          <p:cNvPr id="32774" name="Tijdelijke aanduiding voor inhoud 8">
            <a:extLst>
              <a:ext uri="{FF2B5EF4-FFF2-40B4-BE49-F238E27FC236}">
                <a16:creationId xmlns:a16="http://schemas.microsoft.com/office/drawing/2014/main" id="{301B341F-CA4B-4DCD-9C32-C3A982EC94A8}"/>
              </a:ext>
            </a:extLst>
          </p:cNvPr>
          <p:cNvSpPr>
            <a:spLocks noGrp="1"/>
          </p:cNvSpPr>
          <p:nvPr>
            <p:ph idx="1"/>
          </p:nvPr>
        </p:nvSpPr>
        <p:spPr>
          <a:xfrm>
            <a:off x="862614" y="1166018"/>
            <a:ext cx="8229600" cy="4525963"/>
          </a:xfrm>
        </p:spPr>
        <p:txBody>
          <a:bodyPr/>
          <a:lstStyle/>
          <a:p>
            <a:r>
              <a:rPr lang="nl-NL" altLang="nl-NL" sz="1900" dirty="0">
                <a:latin typeface="Tahoma" panose="020B0604030504040204" pitchFamily="34" charset="0"/>
                <a:ea typeface="ＭＳ Ｐゴシック" panose="020B0600070205080204" pitchFamily="34" charset="-128"/>
              </a:rPr>
              <a:t>De uiteindelijke werking van het DSO inclusief DSO-LV is vastgelegd in </a:t>
            </a:r>
            <a:r>
              <a:rPr lang="nl-NL" altLang="nl-NL" sz="1900" b="1" dirty="0">
                <a:latin typeface="Tahoma" panose="020B0604030504040204" pitchFamily="34" charset="0"/>
                <a:ea typeface="ＭＳ Ｐゴシック" panose="020B0600070205080204" pitchFamily="34" charset="-128"/>
              </a:rPr>
              <a:t>de Visie 2024 – het </a:t>
            </a:r>
            <a:r>
              <a:rPr lang="nl-NL" altLang="nl-NL" sz="1900" b="1" dirty="0">
                <a:solidFill>
                  <a:srgbClr val="E11E2D"/>
                </a:solidFill>
                <a:latin typeface="Tahoma" panose="020B0604030504040204" pitchFamily="34" charset="0"/>
                <a:ea typeface="ＭＳ Ｐゴシック" panose="020B0600070205080204" pitchFamily="34" charset="-128"/>
              </a:rPr>
              <a:t>‘waarom’</a:t>
            </a:r>
            <a:endParaRPr lang="nl-NL" altLang="nl-NL" sz="1900" b="1" dirty="0">
              <a:latin typeface="Tahoma" panose="020B0604030504040204" pitchFamily="34" charset="0"/>
              <a:ea typeface="ＭＳ Ｐゴシック" panose="020B0600070205080204" pitchFamily="34" charset="-128"/>
            </a:endParaRPr>
          </a:p>
          <a:p>
            <a:endParaRPr lang="nl-NL" altLang="nl-NL" sz="1900" dirty="0">
              <a:latin typeface="Tahoma" panose="020B0604030504040204" pitchFamily="34" charset="0"/>
              <a:ea typeface="ＭＳ Ｐゴシック" panose="020B0600070205080204" pitchFamily="34" charset="-128"/>
            </a:endParaRPr>
          </a:p>
          <a:p>
            <a:r>
              <a:rPr lang="nl-NL" altLang="nl-NL" sz="1900" dirty="0">
                <a:latin typeface="Tahoma" panose="020B0604030504040204" pitchFamily="34" charset="0"/>
                <a:ea typeface="ＭＳ Ｐゴシック" panose="020B0600070205080204" pitchFamily="34" charset="-128"/>
              </a:rPr>
              <a:t>De eisen aan de functionaliteit liggen vast in het </a:t>
            </a:r>
            <a:br>
              <a:rPr lang="nl-NL" altLang="nl-NL" sz="1900" dirty="0">
                <a:latin typeface="Tahoma" panose="020B0604030504040204" pitchFamily="34" charset="0"/>
                <a:ea typeface="ＭＳ Ｐゴシック" panose="020B0600070205080204" pitchFamily="34" charset="-128"/>
              </a:rPr>
            </a:br>
            <a:r>
              <a:rPr lang="nl-NL" altLang="nl-NL" sz="1900" b="1" dirty="0">
                <a:latin typeface="Tahoma" panose="020B0604030504040204" pitchFamily="34" charset="0"/>
                <a:ea typeface="ＭＳ Ｐゴシック" panose="020B0600070205080204" pitchFamily="34" charset="-128"/>
              </a:rPr>
              <a:t>Globaal Programma van Eisen (</a:t>
            </a:r>
            <a:r>
              <a:rPr lang="nl-NL" altLang="nl-NL" sz="1900" b="1" dirty="0" err="1">
                <a:latin typeface="Tahoma" panose="020B0604030504040204" pitchFamily="34" charset="0"/>
                <a:ea typeface="ＭＳ Ｐゴシック" panose="020B0600070205080204" pitchFamily="34" charset="-128"/>
              </a:rPr>
              <a:t>GPvE</a:t>
            </a:r>
            <a:r>
              <a:rPr lang="nl-NL" altLang="nl-NL" sz="1900" b="1" dirty="0">
                <a:latin typeface="Tahoma" panose="020B0604030504040204" pitchFamily="34" charset="0"/>
                <a:ea typeface="ＭＳ Ｐゴシック" panose="020B0600070205080204" pitchFamily="34" charset="-128"/>
              </a:rPr>
              <a:t>) – het </a:t>
            </a:r>
            <a:r>
              <a:rPr lang="nl-NL" altLang="nl-NL" sz="1900" b="1" dirty="0">
                <a:solidFill>
                  <a:srgbClr val="E11E2D"/>
                </a:solidFill>
                <a:latin typeface="Tahoma" panose="020B0604030504040204" pitchFamily="34" charset="0"/>
                <a:ea typeface="ＭＳ Ｐゴシック" panose="020B0600070205080204" pitchFamily="34" charset="-128"/>
              </a:rPr>
              <a:t>‘wat’</a:t>
            </a:r>
            <a:endParaRPr lang="nl-NL" altLang="nl-NL" sz="1900" b="1" dirty="0">
              <a:latin typeface="Tahoma" panose="020B0604030504040204" pitchFamily="34" charset="0"/>
              <a:ea typeface="ＭＳ Ｐゴシック" panose="020B0600070205080204" pitchFamily="34" charset="-128"/>
            </a:endParaRPr>
          </a:p>
          <a:p>
            <a:endParaRPr lang="nl-NL" altLang="nl-NL" sz="1900" dirty="0">
              <a:latin typeface="Tahoma" panose="020B0604030504040204" pitchFamily="34" charset="0"/>
              <a:ea typeface="ＭＳ Ｐゴシック" panose="020B0600070205080204" pitchFamily="34" charset="-128"/>
            </a:endParaRPr>
          </a:p>
          <a:p>
            <a:r>
              <a:rPr lang="nl-NL" altLang="nl-NL" sz="1900" dirty="0">
                <a:latin typeface="Tahoma" panose="020B0604030504040204" pitchFamily="34" charset="0"/>
                <a:ea typeface="ＭＳ Ｐゴシック" panose="020B0600070205080204" pitchFamily="34" charset="-128"/>
              </a:rPr>
              <a:t>Eisen aan de wijze waarop de eisen aan de functionaliteit en de verwerking en het gebruik van de content worden gerealiseerd liggen vast in de </a:t>
            </a:r>
            <a:r>
              <a:rPr lang="nl-NL" altLang="nl-NL" sz="1900" b="1" dirty="0">
                <a:latin typeface="Tahoma" panose="020B0604030504040204" pitchFamily="34" charset="0"/>
                <a:ea typeface="ＭＳ Ｐゴシック" panose="020B0600070205080204" pitchFamily="34" charset="-128"/>
              </a:rPr>
              <a:t>Doelarchitectuur</a:t>
            </a:r>
            <a:r>
              <a:rPr lang="nl-NL" altLang="nl-NL" sz="1900" dirty="0">
                <a:latin typeface="Tahoma" panose="020B0604030504040204" pitchFamily="34" charset="0"/>
                <a:ea typeface="ＭＳ Ｐゴシック" panose="020B0600070205080204" pitchFamily="34" charset="-128"/>
              </a:rPr>
              <a:t> </a:t>
            </a:r>
            <a:r>
              <a:rPr lang="nl-NL" altLang="nl-NL" sz="1900" b="1" dirty="0">
                <a:latin typeface="Tahoma" panose="020B0604030504040204" pitchFamily="34" charset="0"/>
                <a:ea typeface="ＭＳ Ｐゴシック" panose="020B0600070205080204" pitchFamily="34" charset="-128"/>
              </a:rPr>
              <a:t>(DA) – het</a:t>
            </a:r>
            <a:r>
              <a:rPr lang="nl-NL" altLang="nl-NL" sz="1900" b="1" dirty="0">
                <a:solidFill>
                  <a:srgbClr val="E11E2D"/>
                </a:solidFill>
                <a:latin typeface="Tahoma" panose="020B0604030504040204" pitchFamily="34" charset="0"/>
                <a:ea typeface="ＭＳ Ｐゴシック" panose="020B0600070205080204" pitchFamily="34" charset="-128"/>
              </a:rPr>
              <a:t> ‘hoe’</a:t>
            </a:r>
            <a:endParaRPr lang="nl-NL" altLang="nl-NL" sz="1900" b="1" dirty="0">
              <a:latin typeface="Tahoma" panose="020B0604030504040204" pitchFamily="34" charset="0"/>
              <a:ea typeface="ＭＳ Ｐゴシック" panose="020B0600070205080204" pitchFamily="34" charset="-128"/>
            </a:endParaRPr>
          </a:p>
          <a:p>
            <a:endParaRPr lang="nl-NL" altLang="nl-NL" sz="1900" dirty="0">
              <a:latin typeface="Tahoma" panose="020B0604030504040204" pitchFamily="34" charset="0"/>
              <a:ea typeface="ＭＳ Ｐゴシック" panose="020B0600070205080204" pitchFamily="34" charset="-128"/>
            </a:endParaRPr>
          </a:p>
          <a:p>
            <a:r>
              <a:rPr lang="nl-NL" altLang="nl-NL" sz="1900" dirty="0">
                <a:latin typeface="Tahoma" panose="020B0604030504040204" pitchFamily="34" charset="0"/>
                <a:ea typeface="ＭＳ Ｐゴシック" panose="020B0600070205080204" pitchFamily="34" charset="-128"/>
              </a:rPr>
              <a:t>Inzicht in de content die vanuit bronhouders beschikbaar moeten komen en een vertaling van de eisen aan die content vanuit wetgeving en de daarin geborgde standaarden. De specifieke invulling die nodig is om het DSO-LV functioneel te laten werken met deze content liggen vast in het </a:t>
            </a:r>
            <a:r>
              <a:rPr lang="nl-NL" altLang="nl-NL" sz="1900" b="1" dirty="0">
                <a:latin typeface="Tahoma" panose="020B0604030504040204" pitchFamily="34" charset="0"/>
                <a:ea typeface="ＭＳ Ｐゴシック" panose="020B0600070205080204" pitchFamily="34" charset="-128"/>
              </a:rPr>
              <a:t>Globaal Content Raamwerk (GCR) – het </a:t>
            </a:r>
            <a:r>
              <a:rPr lang="nl-NL" altLang="nl-NL" sz="1900" b="1" dirty="0">
                <a:solidFill>
                  <a:srgbClr val="E11E2D"/>
                </a:solidFill>
                <a:latin typeface="Tahoma" panose="020B0604030504040204" pitchFamily="34" charset="0"/>
                <a:ea typeface="ＭＳ Ｐゴシック" panose="020B0600070205080204" pitchFamily="34" charset="-128"/>
              </a:rPr>
              <a:t>‘waarmee’</a:t>
            </a:r>
          </a:p>
          <a:p>
            <a:endParaRPr lang="nl-NL" altLang="nl-NL" dirty="0">
              <a:latin typeface="Tahoma" panose="020B0604030504040204" pitchFamily="34" charset="0"/>
              <a:ea typeface="ＭＳ Ｐゴシック" panose="020B0600070205080204" pitchFamily="34" charset="-128"/>
            </a:endParaRPr>
          </a:p>
        </p:txBody>
      </p:sp>
      <p:sp>
        <p:nvSpPr>
          <p:cNvPr id="2" name="Tijdelijke aanduiding voor voettekst 1">
            <a:extLst>
              <a:ext uri="{FF2B5EF4-FFF2-40B4-BE49-F238E27FC236}">
                <a16:creationId xmlns:a16="http://schemas.microsoft.com/office/drawing/2014/main" id="{53BC034D-F946-4DAA-99AE-619162071D0E}"/>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Tahoma"/>
                <a:ea typeface="+mn-ea"/>
                <a:cs typeface="+mn-cs"/>
              </a:rPr>
              <a:t>Regiobijeenkomst Omgevingswet 11-11-2021</a:t>
            </a:r>
          </a:p>
        </p:txBody>
      </p:sp>
      <p:sp>
        <p:nvSpPr>
          <p:cNvPr id="3" name="Tijdelijke aanduiding voor dianummer 2">
            <a:extLst>
              <a:ext uri="{FF2B5EF4-FFF2-40B4-BE49-F238E27FC236}">
                <a16:creationId xmlns:a16="http://schemas.microsoft.com/office/drawing/2014/main" id="{A761883A-EE3B-4F44-AD15-5DEB3700A726}"/>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133A152-4D26-483B-836B-E4527279056E}" type="slidenum">
              <a:rPr kumimoji="0" lang="nl-NL" altLang="nl-NL" sz="1200" b="0" i="0" u="none" strike="noStrike" kern="1200" cap="none" spc="0" normalizeH="0" baseline="0" noProof="0" smtClean="0">
                <a:ln>
                  <a:noFill/>
                </a:ln>
                <a:solidFill>
                  <a:srgbClr val="898989"/>
                </a:solidFill>
                <a:effectLst/>
                <a:uLnTx/>
                <a:uFillTx/>
                <a:latin typeface="Tahoma" panose="020B060403050404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627664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el 1">
            <a:extLst>
              <a:ext uri="{FF2B5EF4-FFF2-40B4-BE49-F238E27FC236}">
                <a16:creationId xmlns:a16="http://schemas.microsoft.com/office/drawing/2014/main" id="{61B211F0-FFB7-4664-A61B-B9970D0D3C48}"/>
              </a:ext>
            </a:extLst>
          </p:cNvPr>
          <p:cNvSpPr>
            <a:spLocks noGrp="1"/>
          </p:cNvSpPr>
          <p:nvPr>
            <p:ph type="title"/>
          </p:nvPr>
        </p:nvSpPr>
        <p:spPr>
          <a:xfrm>
            <a:off x="116811" y="134567"/>
            <a:ext cx="8229600" cy="375067"/>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Globaal Content Raamwerk DSO (GCR, versie 1.0)</a:t>
            </a:r>
          </a:p>
        </p:txBody>
      </p:sp>
      <p:pic>
        <p:nvPicPr>
          <p:cNvPr id="55302" name="Picture 2103">
            <a:extLst>
              <a:ext uri="{FF2B5EF4-FFF2-40B4-BE49-F238E27FC236}">
                <a16:creationId xmlns:a16="http://schemas.microsoft.com/office/drawing/2014/main" id="{14761CD7-C8FD-4A08-8C94-02E941AC725E}"/>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79612" y="1043157"/>
            <a:ext cx="9232776" cy="5224478"/>
          </a:xfrm>
        </p:spPr>
      </p:pic>
      <p:sp>
        <p:nvSpPr>
          <p:cNvPr id="4" name="Tekstvak 3">
            <a:extLst>
              <a:ext uri="{FF2B5EF4-FFF2-40B4-BE49-F238E27FC236}">
                <a16:creationId xmlns:a16="http://schemas.microsoft.com/office/drawing/2014/main" id="{15AC6930-BDBE-4273-938D-18A292A0A559}"/>
              </a:ext>
            </a:extLst>
          </p:cNvPr>
          <p:cNvSpPr txBox="1"/>
          <p:nvPr/>
        </p:nvSpPr>
        <p:spPr>
          <a:xfrm>
            <a:off x="-44390" y="6676008"/>
            <a:ext cx="12192000" cy="215444"/>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Bron: Globaal Content Raamwerk, vastgestelde versie 1.0</a:t>
            </a:r>
          </a:p>
        </p:txBody>
      </p:sp>
      <p:sp>
        <p:nvSpPr>
          <p:cNvPr id="2" name="Tijdelijke aanduiding voor voettekst 1">
            <a:extLst>
              <a:ext uri="{FF2B5EF4-FFF2-40B4-BE49-F238E27FC236}">
                <a16:creationId xmlns:a16="http://schemas.microsoft.com/office/drawing/2014/main" id="{13D6B726-2E0D-4CB7-9E05-9CFA581164E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Tahoma"/>
                <a:ea typeface="+mn-ea"/>
                <a:cs typeface="+mn-cs"/>
              </a:rPr>
              <a:t>Regiobijeenkomst Omgevingswet 11-11-2021</a:t>
            </a:r>
          </a:p>
        </p:txBody>
      </p:sp>
      <p:sp>
        <p:nvSpPr>
          <p:cNvPr id="3" name="Tijdelijke aanduiding voor dianummer 2">
            <a:extLst>
              <a:ext uri="{FF2B5EF4-FFF2-40B4-BE49-F238E27FC236}">
                <a16:creationId xmlns:a16="http://schemas.microsoft.com/office/drawing/2014/main" id="{80D276E3-7BE7-43C1-A564-093E7619B681}"/>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133A152-4D26-483B-836B-E4527279056E}" type="slidenum">
              <a:rPr kumimoji="0" lang="nl-NL" altLang="nl-NL" sz="1200" b="0" i="0" u="none" strike="noStrike" kern="1200" cap="none" spc="0" normalizeH="0" baseline="0" noProof="0" smtClean="0">
                <a:ln>
                  <a:noFill/>
                </a:ln>
                <a:solidFill>
                  <a:srgbClr val="898989"/>
                </a:solidFill>
                <a:effectLst/>
                <a:uLnTx/>
                <a:uFillTx/>
                <a:latin typeface="Tahoma" panose="020B060403050404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8500914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111B5-2157-45FF-A62E-051EF7DB40BF}"/>
              </a:ext>
            </a:extLst>
          </p:cNvPr>
          <p:cNvSpPr>
            <a:spLocks noGrp="1"/>
          </p:cNvSpPr>
          <p:nvPr>
            <p:ph type="title"/>
          </p:nvPr>
        </p:nvSpPr>
        <p:spPr/>
        <p:txBody>
          <a:bodyPr>
            <a:normAutofit fontScale="90000"/>
          </a:bodyPr>
          <a:lstStyle/>
          <a:p>
            <a:r>
              <a:rPr lang="nl-NL" dirty="0"/>
              <a:t>Bijlage F 	GCR 1.0 (Bewaartermijnen per </a:t>
            </a:r>
            <a:r>
              <a:rPr lang="nl-NL" dirty="0" err="1"/>
              <a:t>informatieobjecttype</a:t>
            </a:r>
            <a:r>
              <a:rPr lang="nl-NL" dirty="0"/>
              <a:t>) </a:t>
            </a:r>
            <a:br>
              <a:rPr lang="nl-NL" dirty="0"/>
            </a:br>
            <a:r>
              <a:rPr lang="nl-NL" dirty="0">
                <a:hlinkClick r:id="rId2"/>
              </a:rPr>
              <a:t>https://iplo.nl/publish/pages/167078/globaal_content_raamwerk_digitaal_stelsel_omgevingswet_v1_0.pdf</a:t>
            </a:r>
            <a:br>
              <a:rPr lang="nl-NL" dirty="0"/>
            </a:br>
            <a:endParaRPr lang="nl-NL" dirty="0"/>
          </a:p>
        </p:txBody>
      </p:sp>
      <p:sp>
        <p:nvSpPr>
          <p:cNvPr id="3" name="Tijdelijke aanduiding voor inhoud 2">
            <a:extLst>
              <a:ext uri="{FF2B5EF4-FFF2-40B4-BE49-F238E27FC236}">
                <a16:creationId xmlns:a16="http://schemas.microsoft.com/office/drawing/2014/main" id="{B9519EF5-20B6-402F-9BB8-1CDD32F3484E}"/>
              </a:ext>
            </a:extLst>
          </p:cNvPr>
          <p:cNvSpPr>
            <a:spLocks noGrp="1"/>
          </p:cNvSpPr>
          <p:nvPr>
            <p:ph idx="1"/>
          </p:nvPr>
        </p:nvSpPr>
        <p:spPr/>
        <p:txBody>
          <a:bodyPr/>
          <a:lstStyle/>
          <a:p>
            <a:endParaRPr lang="nl-NL"/>
          </a:p>
        </p:txBody>
      </p:sp>
      <p:sp>
        <p:nvSpPr>
          <p:cNvPr id="4" name="Tijdelijke aanduiding voor voettekst 3">
            <a:extLst>
              <a:ext uri="{FF2B5EF4-FFF2-40B4-BE49-F238E27FC236}">
                <a16:creationId xmlns:a16="http://schemas.microsoft.com/office/drawing/2014/main" id="{6D55CB41-95B4-4EDA-9556-F0B4F778F9E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Tahoma"/>
                <a:ea typeface="+mn-ea"/>
                <a:cs typeface="+mn-cs"/>
              </a:rPr>
              <a:t>Regiobijeenkomst Omgevingswet 11-11-2021</a:t>
            </a:r>
          </a:p>
        </p:txBody>
      </p:sp>
      <p:sp>
        <p:nvSpPr>
          <p:cNvPr id="5" name="Tijdelijke aanduiding voor dianummer 4">
            <a:extLst>
              <a:ext uri="{FF2B5EF4-FFF2-40B4-BE49-F238E27FC236}">
                <a16:creationId xmlns:a16="http://schemas.microsoft.com/office/drawing/2014/main" id="{C596D399-C700-4A5E-AE42-DA461E04ED8B}"/>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133A152-4D26-483B-836B-E4527279056E}" type="slidenum">
              <a:rPr kumimoji="0" lang="nl-NL" altLang="nl-NL" sz="1200" b="0" i="0" u="none" strike="noStrike" kern="1200" cap="none" spc="0" normalizeH="0" baseline="0" noProof="0" smtClean="0">
                <a:ln>
                  <a:noFill/>
                </a:ln>
                <a:solidFill>
                  <a:srgbClr val="898989"/>
                </a:solidFill>
                <a:effectLst/>
                <a:uLnTx/>
                <a:uFillTx/>
                <a:latin typeface="Tahoma" panose="020B060403050404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27</a:t>
            </a:fld>
            <a:endPar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endParaRPr>
          </a:p>
        </p:txBody>
      </p:sp>
      <p:pic>
        <p:nvPicPr>
          <p:cNvPr id="7" name="Afbeelding 6">
            <a:extLst>
              <a:ext uri="{FF2B5EF4-FFF2-40B4-BE49-F238E27FC236}">
                <a16:creationId xmlns:a16="http://schemas.microsoft.com/office/drawing/2014/main" id="{545D6A9C-4B25-4B36-945A-5D055082339F}"/>
              </a:ext>
            </a:extLst>
          </p:cNvPr>
          <p:cNvPicPr>
            <a:picLocks noChangeAspect="1"/>
          </p:cNvPicPr>
          <p:nvPr/>
        </p:nvPicPr>
        <p:blipFill>
          <a:blip r:embed="rId3"/>
          <a:stretch>
            <a:fillRect/>
          </a:stretch>
        </p:blipFill>
        <p:spPr>
          <a:xfrm>
            <a:off x="336520" y="1279646"/>
            <a:ext cx="10944722" cy="5441830"/>
          </a:xfrm>
          <a:prstGeom prst="rect">
            <a:avLst/>
          </a:prstGeom>
        </p:spPr>
      </p:pic>
    </p:spTree>
    <p:extLst>
      <p:ext uri="{BB962C8B-B14F-4D97-AF65-F5344CB8AC3E}">
        <p14:creationId xmlns:p14="http://schemas.microsoft.com/office/powerpoint/2010/main" val="3908180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Titel 1">
            <a:extLst>
              <a:ext uri="{FF2B5EF4-FFF2-40B4-BE49-F238E27FC236}">
                <a16:creationId xmlns:a16="http://schemas.microsoft.com/office/drawing/2014/main" id="{E7FA19E7-4EC2-40BF-921E-44F48B0A897D}"/>
              </a:ext>
            </a:extLst>
          </p:cNvPr>
          <p:cNvSpPr>
            <a:spLocks noGrp="1"/>
          </p:cNvSpPr>
          <p:nvPr>
            <p:ph type="title"/>
          </p:nvPr>
        </p:nvSpPr>
        <p:spPr>
          <a:xfrm>
            <a:off x="443222" y="136524"/>
            <a:ext cx="12256778" cy="457199"/>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Tijdreizen (conform de bewaarduur volgens GCR 1.0) in relatie tot DUTO </a:t>
            </a:r>
          </a:p>
        </p:txBody>
      </p:sp>
      <p:sp>
        <p:nvSpPr>
          <p:cNvPr id="2" name="Tijdelijke aanduiding voor inhoud 1">
            <a:extLst>
              <a:ext uri="{FF2B5EF4-FFF2-40B4-BE49-F238E27FC236}">
                <a16:creationId xmlns:a16="http://schemas.microsoft.com/office/drawing/2014/main" id="{E9F4317E-B6EF-4D0F-B934-40C240183E50}"/>
              </a:ext>
            </a:extLst>
          </p:cNvPr>
          <p:cNvSpPr>
            <a:spLocks noGrp="1"/>
          </p:cNvSpPr>
          <p:nvPr>
            <p:ph idx="1"/>
          </p:nvPr>
        </p:nvSpPr>
        <p:spPr>
          <a:xfrm>
            <a:off x="545804" y="623920"/>
            <a:ext cx="11412279" cy="4382604"/>
          </a:xfrm>
        </p:spPr>
        <p:txBody>
          <a:bodyPr/>
          <a:lstStyle/>
          <a:p>
            <a:pPr marL="0" indent="0">
              <a:buNone/>
              <a:defRPr/>
            </a:pPr>
            <a:r>
              <a:rPr lang="nl-NL" sz="1800" i="1" dirty="0"/>
              <a:t>“Het </a:t>
            </a:r>
            <a:r>
              <a:rPr lang="nl-NL" sz="1800" i="1" dirty="0" err="1"/>
              <a:t>realtime</a:t>
            </a:r>
            <a:r>
              <a:rPr lang="nl-NL" sz="1800" i="1" dirty="0"/>
              <a:t> oproepen van toestanden in een verzameling van gegevens op een specifiek tijdstip, in het heden, het verleden en de toekomst.”</a:t>
            </a:r>
          </a:p>
          <a:p>
            <a:pPr marL="0" indent="0">
              <a:buNone/>
              <a:defRPr/>
            </a:pPr>
            <a:endParaRPr lang="nl-NL" sz="1800" i="1" dirty="0"/>
          </a:p>
          <a:p>
            <a:pPr lvl="0">
              <a:lnSpc>
                <a:spcPct val="115000"/>
              </a:lnSpc>
              <a:spcAft>
                <a:spcPts val="800"/>
              </a:spcAft>
              <a:buFont typeface="Wingdings" panose="05000000000000000000" pitchFamily="2" charset="2"/>
              <a:buChar char="v"/>
            </a:pPr>
            <a:r>
              <a:rPr lang="nl-NL" sz="1600" dirty="0">
                <a:solidFill>
                  <a:srgbClr val="000000"/>
                </a:solidFill>
                <a:effectLst/>
                <a:latin typeface="Lucida Sans Unicode" panose="020B0602030504020204" pitchFamily="34" charset="0"/>
                <a:ea typeface="Cambria" panose="02040503050406030204" pitchFamily="18" charset="0"/>
                <a:cs typeface="Tahoma" panose="020B0604030504040204" pitchFamily="34" charset="0"/>
              </a:rPr>
              <a:t>Beschikbaar (op): een tijdstip waarop geldt dat de teruggegeven gegevens beschikbaar waren via diezelfde interface;</a:t>
            </a:r>
            <a:endParaRPr lang="nl-NL" sz="1600" dirty="0">
              <a:solidFill>
                <a:srgbClr val="000000"/>
              </a:solidFill>
              <a:effectLst/>
              <a:latin typeface="Lucida Sans Unicode" panose="020B0602030504020204" pitchFamily="34" charset="0"/>
              <a:ea typeface="Cambria" panose="02040503050406030204" pitchFamily="18" charset="0"/>
              <a:cs typeface="Cambria" panose="02040503050406030204" pitchFamily="18" charset="0"/>
            </a:endParaRPr>
          </a:p>
          <a:p>
            <a:pPr lvl="0">
              <a:lnSpc>
                <a:spcPct val="115000"/>
              </a:lnSpc>
              <a:spcAft>
                <a:spcPts val="800"/>
              </a:spcAft>
              <a:buFont typeface="Wingdings" panose="05000000000000000000" pitchFamily="2" charset="2"/>
              <a:buChar char="v"/>
            </a:pPr>
            <a:r>
              <a:rPr lang="nl-NL" sz="1600" dirty="0">
                <a:solidFill>
                  <a:srgbClr val="000000"/>
                </a:solidFill>
                <a:effectLst/>
                <a:latin typeface="Lucida Sans Unicode" panose="020B0602030504020204" pitchFamily="34" charset="0"/>
                <a:ea typeface="Cambria" panose="02040503050406030204" pitchFamily="18" charset="0"/>
                <a:cs typeface="Tahoma" panose="020B0604030504040204" pitchFamily="34" charset="0"/>
              </a:rPr>
              <a:t>Geldig (op): een tijdstip waarop de teruggegeven gegevens in de werkelijkheid geldig zijn;</a:t>
            </a:r>
            <a:endParaRPr lang="nl-NL" sz="1600" dirty="0">
              <a:solidFill>
                <a:srgbClr val="000000"/>
              </a:solidFill>
              <a:effectLst/>
              <a:latin typeface="Lucida Sans Unicode" panose="020B0602030504020204" pitchFamily="34" charset="0"/>
              <a:ea typeface="Cambria" panose="02040503050406030204" pitchFamily="18" charset="0"/>
              <a:cs typeface="Cambria" panose="02040503050406030204" pitchFamily="18" charset="0"/>
            </a:endParaRPr>
          </a:p>
          <a:p>
            <a:pPr lvl="0">
              <a:lnSpc>
                <a:spcPct val="115000"/>
              </a:lnSpc>
              <a:spcAft>
                <a:spcPts val="800"/>
              </a:spcAft>
              <a:buFont typeface="Wingdings" panose="05000000000000000000" pitchFamily="2" charset="2"/>
              <a:buChar char="v"/>
            </a:pPr>
            <a:r>
              <a:rPr lang="nl-NL" sz="1600" dirty="0">
                <a:solidFill>
                  <a:srgbClr val="000000"/>
                </a:solidFill>
                <a:effectLst/>
                <a:latin typeface="Lucida Sans Unicode" panose="020B0602030504020204" pitchFamily="34" charset="0"/>
                <a:ea typeface="Cambria" panose="02040503050406030204" pitchFamily="18" charset="0"/>
                <a:cs typeface="Tahoma" panose="020B0604030504040204" pitchFamily="34" charset="0"/>
              </a:rPr>
              <a:t>In werking (getreden op): een tijdstip waarop een besluit (of delen daarvan), dan wel de daarvan afgeleide gegevens (zoals de definitie van een begrip) juridische werking krijgt.</a:t>
            </a:r>
            <a:endParaRPr lang="nl-NL" sz="1600" dirty="0">
              <a:solidFill>
                <a:srgbClr val="000000"/>
              </a:solidFill>
              <a:effectLst/>
              <a:latin typeface="Lucida Sans Unicode" panose="020B0602030504020204" pitchFamily="34" charset="0"/>
              <a:ea typeface="Cambria" panose="02040503050406030204" pitchFamily="18" charset="0"/>
              <a:cs typeface="Cambria" panose="02040503050406030204" pitchFamily="18" charset="0"/>
            </a:endParaRPr>
          </a:p>
          <a:p>
            <a:pPr marL="0" indent="0">
              <a:lnSpc>
                <a:spcPct val="150000"/>
              </a:lnSpc>
              <a:spcBef>
                <a:spcPts val="0"/>
              </a:spcBef>
              <a:buNone/>
              <a:defRPr/>
            </a:pPr>
            <a:r>
              <a:rPr lang="nl-NL" sz="1600" b="1" dirty="0">
                <a:solidFill>
                  <a:srgbClr val="E11E2D"/>
                </a:solidFill>
              </a:rPr>
              <a:t>Geldt voor:	</a:t>
            </a:r>
            <a:r>
              <a:rPr lang="nl-NL" sz="1800" b="1" dirty="0">
                <a:solidFill>
                  <a:srgbClr val="E11E2D"/>
                </a:solidFill>
              </a:rPr>
              <a:t>		</a:t>
            </a:r>
            <a:r>
              <a:rPr lang="nl-NL" sz="1600" b="1" dirty="0">
                <a:solidFill>
                  <a:srgbClr val="E11E2D"/>
                </a:solidFill>
              </a:rPr>
              <a:t>Landelijke Voorziening Bekendmakingen en Beschikbaar stellen</a:t>
            </a:r>
            <a:br>
              <a:rPr lang="nl-NL" sz="1600" b="1" dirty="0"/>
            </a:br>
            <a:r>
              <a:rPr lang="nl-NL" sz="1600" b="1" dirty="0"/>
              <a:t>					</a:t>
            </a:r>
            <a:r>
              <a:rPr lang="nl-NL" sz="1600" dirty="0"/>
              <a:t>Officiële publicaties en geldende regelingen)</a:t>
            </a:r>
          </a:p>
          <a:p>
            <a:pPr marL="0" indent="0">
              <a:lnSpc>
                <a:spcPct val="150000"/>
              </a:lnSpc>
              <a:spcBef>
                <a:spcPts val="0"/>
              </a:spcBef>
              <a:buNone/>
              <a:defRPr/>
            </a:pPr>
            <a:r>
              <a:rPr lang="nl-NL" sz="1600" b="1" dirty="0">
                <a:solidFill>
                  <a:srgbClr val="E11E2D"/>
                </a:solidFill>
              </a:rPr>
              <a:t>					DSO-LV </a:t>
            </a:r>
            <a:br>
              <a:rPr lang="nl-NL" sz="1600" b="1" dirty="0"/>
            </a:br>
            <a:r>
              <a:rPr lang="nl-NL" sz="1600" b="1" dirty="0"/>
              <a:t>					</a:t>
            </a:r>
            <a:r>
              <a:rPr lang="nl-NL" sz="1600" dirty="0"/>
              <a:t>Ozon, Toepasbare regels, Viewer regels en kaart, Stelselcatalogus</a:t>
            </a:r>
          </a:p>
          <a:p>
            <a:pPr marL="0" indent="0">
              <a:lnSpc>
                <a:spcPct val="150000"/>
              </a:lnSpc>
              <a:spcBef>
                <a:spcPts val="0"/>
              </a:spcBef>
              <a:buNone/>
              <a:defRPr/>
            </a:pPr>
            <a:r>
              <a:rPr lang="nl-NL" sz="1600" b="1" dirty="0">
                <a:solidFill>
                  <a:srgbClr val="E11E2D"/>
                </a:solidFill>
              </a:rPr>
              <a:t>					Informatieproducten</a:t>
            </a:r>
            <a:br>
              <a:rPr lang="nl-NL" sz="1600" b="1" dirty="0"/>
            </a:br>
            <a:r>
              <a:rPr lang="nl-NL" sz="1600" b="1" dirty="0"/>
              <a:t>					</a:t>
            </a:r>
            <a:r>
              <a:rPr lang="nl-NL" sz="1600" dirty="0"/>
              <a:t>Overbruggingsproduct</a:t>
            </a:r>
          </a:p>
          <a:p>
            <a:pPr marL="0" indent="0">
              <a:lnSpc>
                <a:spcPct val="150000"/>
              </a:lnSpc>
              <a:spcBef>
                <a:spcPts val="0"/>
              </a:spcBef>
              <a:buNone/>
              <a:defRPr/>
            </a:pPr>
            <a:r>
              <a:rPr lang="nl-NL" sz="1600" b="1" dirty="0">
                <a:solidFill>
                  <a:srgbClr val="E11E2D"/>
                </a:solidFill>
              </a:rPr>
              <a:t>					GDI-voorzieningen</a:t>
            </a:r>
            <a:br>
              <a:rPr lang="nl-NL" sz="1600" b="1" dirty="0"/>
            </a:br>
            <a:r>
              <a:rPr lang="nl-NL" sz="1600" b="1" dirty="0"/>
              <a:t>					</a:t>
            </a:r>
            <a:r>
              <a:rPr lang="nl-NL" sz="1600" dirty="0"/>
              <a:t>Centraal OIN-register, Ambtsgrenzenservice</a:t>
            </a:r>
          </a:p>
          <a:p>
            <a:pPr marL="0" indent="0">
              <a:buNone/>
              <a:defRPr/>
            </a:pPr>
            <a:endParaRPr lang="nl-NL" sz="1800" dirty="0"/>
          </a:p>
        </p:txBody>
      </p:sp>
      <p:sp>
        <p:nvSpPr>
          <p:cNvPr id="3" name="Tijdelijke aanduiding voor voettekst 2">
            <a:extLst>
              <a:ext uri="{FF2B5EF4-FFF2-40B4-BE49-F238E27FC236}">
                <a16:creationId xmlns:a16="http://schemas.microsoft.com/office/drawing/2014/main" id="{55AE9527-6A99-4459-8CAD-503D6B965552}"/>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Tahoma"/>
                <a:ea typeface="+mn-ea"/>
                <a:cs typeface="+mn-cs"/>
              </a:rPr>
              <a:t>Regiobijeenkomst Omgevingswet 11-11-2021</a:t>
            </a:r>
          </a:p>
        </p:txBody>
      </p:sp>
      <p:sp>
        <p:nvSpPr>
          <p:cNvPr id="4" name="Tijdelijke aanduiding voor dianummer 3">
            <a:extLst>
              <a:ext uri="{FF2B5EF4-FFF2-40B4-BE49-F238E27FC236}">
                <a16:creationId xmlns:a16="http://schemas.microsoft.com/office/drawing/2014/main" id="{5E506007-59A4-4E93-B79B-E44F5EF2AE74}"/>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133A152-4D26-483B-836B-E4527279056E}" type="slidenum">
              <a:rPr kumimoji="0" lang="nl-NL" altLang="nl-NL" sz="1200" b="0" i="0" u="none" strike="noStrike" kern="1200" cap="none" spc="0" normalizeH="0" baseline="0" noProof="0" smtClean="0">
                <a:ln>
                  <a:noFill/>
                </a:ln>
                <a:solidFill>
                  <a:srgbClr val="898989"/>
                </a:solidFill>
                <a:effectLst/>
                <a:uLnTx/>
                <a:uFillTx/>
                <a:latin typeface="Tahoma" panose="020B060403050404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394164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D9D9D9"/>
        </a:solidFill>
        <a:effectLst/>
      </p:bgPr>
    </p:bg>
    <p:spTree>
      <p:nvGrpSpPr>
        <p:cNvPr id="1" name=""/>
        <p:cNvGrpSpPr/>
        <p:nvPr/>
      </p:nvGrpSpPr>
      <p:grpSpPr>
        <a:xfrm>
          <a:off x="0" y="0"/>
          <a:ext cx="0" cy="0"/>
          <a:chOff x="0" y="0"/>
          <a:chExt cx="0" cy="0"/>
        </a:xfrm>
      </p:grpSpPr>
      <p:sp>
        <p:nvSpPr>
          <p:cNvPr id="16387" name="Tijdelijke aanduiding voor inhoud 2">
            <a:extLst>
              <a:ext uri="{FF2B5EF4-FFF2-40B4-BE49-F238E27FC236}">
                <a16:creationId xmlns:a16="http://schemas.microsoft.com/office/drawing/2014/main" id="{F77601B4-64AF-4E94-B154-C347DE6F51BB}"/>
              </a:ext>
            </a:extLst>
          </p:cNvPr>
          <p:cNvSpPr>
            <a:spLocks noGrp="1"/>
          </p:cNvSpPr>
          <p:nvPr>
            <p:ph idx="1"/>
          </p:nvPr>
        </p:nvSpPr>
        <p:spPr>
          <a:xfrm>
            <a:off x="778029" y="674620"/>
            <a:ext cx="9213542" cy="4119132"/>
          </a:xfrm>
        </p:spPr>
        <p:txBody>
          <a:bodyPr/>
          <a:lstStyle/>
          <a:p>
            <a:pPr marL="0" indent="0" algn="ctr">
              <a:lnSpc>
                <a:spcPct val="200000"/>
              </a:lnSpc>
              <a:buNone/>
              <a:defRPr/>
            </a:pPr>
            <a:r>
              <a:rPr lang="nl-NL" u="sng" dirty="0">
                <a:solidFill>
                  <a:prstClr val="black"/>
                </a:solidFill>
              </a:rPr>
              <a:t>Inhoud </a:t>
            </a:r>
          </a:p>
          <a:p>
            <a:pPr marL="457200" indent="-457200">
              <a:lnSpc>
                <a:spcPct val="200000"/>
              </a:lnSpc>
              <a:buFont typeface="+mj-lt"/>
              <a:buAutoNum type="alphaUcPeriod"/>
              <a:defRPr/>
            </a:pPr>
            <a:r>
              <a:rPr lang="nl-NL" dirty="0">
                <a:solidFill>
                  <a:prstClr val="black"/>
                </a:solidFill>
              </a:rPr>
              <a:t>Vraagstelling + DUTO </a:t>
            </a:r>
          </a:p>
          <a:p>
            <a:pPr marL="457200" indent="-457200">
              <a:lnSpc>
                <a:spcPct val="200000"/>
              </a:lnSpc>
              <a:buFont typeface="+mj-lt"/>
              <a:buAutoNum type="alphaUcPeriod"/>
              <a:defRPr/>
            </a:pPr>
            <a:r>
              <a:rPr lang="nl-NL" dirty="0">
                <a:solidFill>
                  <a:prstClr val="black"/>
                </a:solidFill>
              </a:rPr>
              <a:t>De historie tot aan de handreiking  </a:t>
            </a:r>
          </a:p>
          <a:p>
            <a:pPr marL="457200" indent="-457200">
              <a:lnSpc>
                <a:spcPct val="200000"/>
              </a:lnSpc>
              <a:buFont typeface="+mj-lt"/>
              <a:buAutoNum type="alphaUcPeriod"/>
              <a:defRPr/>
            </a:pPr>
            <a:r>
              <a:rPr lang="nl-NL" dirty="0">
                <a:solidFill>
                  <a:prstClr val="black"/>
                </a:solidFill>
              </a:rPr>
              <a:t>(Architectuur) uitgangspunten </a:t>
            </a:r>
          </a:p>
          <a:p>
            <a:pPr marL="457200" indent="-457200">
              <a:lnSpc>
                <a:spcPct val="200000"/>
              </a:lnSpc>
              <a:buFont typeface="+mj-lt"/>
              <a:buAutoNum type="alphaUcPeriod"/>
              <a:defRPr/>
            </a:pPr>
            <a:r>
              <a:rPr lang="nl-NL" b="1" dirty="0">
                <a:solidFill>
                  <a:prstClr val="black"/>
                </a:solidFill>
              </a:rPr>
              <a:t>De uitkomsten van PIKO nader belicht</a:t>
            </a:r>
          </a:p>
          <a:p>
            <a:pPr marL="457200" indent="-457200">
              <a:lnSpc>
                <a:spcPct val="200000"/>
              </a:lnSpc>
              <a:buFont typeface="+mj-lt"/>
              <a:buAutoNum type="alphaUcPeriod"/>
              <a:defRPr/>
            </a:pPr>
            <a:r>
              <a:rPr lang="nl-NL" dirty="0">
                <a:solidFill>
                  <a:prstClr val="black"/>
                </a:solidFill>
              </a:rPr>
              <a:t>De handreiking DUTO OW (Basisregels &amp; checklist) </a:t>
            </a:r>
          </a:p>
          <a:p>
            <a:pPr marL="0" indent="0">
              <a:lnSpc>
                <a:spcPct val="200000"/>
              </a:lnSpc>
              <a:buNone/>
              <a:defRPr/>
            </a:pPr>
            <a:r>
              <a:rPr lang="nl-NL" dirty="0">
                <a:solidFill>
                  <a:prstClr val="black"/>
                </a:solidFill>
              </a:rPr>
              <a:t>									Pauze</a:t>
            </a:r>
          </a:p>
          <a:p>
            <a:pPr marL="0" indent="0">
              <a:lnSpc>
                <a:spcPct val="200000"/>
              </a:lnSpc>
              <a:buNone/>
              <a:defRPr/>
            </a:pPr>
            <a:r>
              <a:rPr lang="nl-NL" dirty="0">
                <a:solidFill>
                  <a:prstClr val="black"/>
                </a:solidFill>
              </a:rPr>
              <a:t>F.	Opdracht</a:t>
            </a:r>
          </a:p>
          <a:p>
            <a:pPr marL="457200" indent="-457200">
              <a:buFont typeface="+mj-lt"/>
              <a:buAutoNum type="alphaUcPeriod"/>
              <a:defRPr/>
            </a:pPr>
            <a:endParaRPr lang="nl-NL" dirty="0">
              <a:solidFill>
                <a:prstClr val="black"/>
              </a:solidFill>
            </a:endParaRPr>
          </a:p>
          <a:p>
            <a:pPr marL="0" indent="0">
              <a:buNone/>
              <a:defRPr/>
            </a:pPr>
            <a:endParaRPr lang="nl-NL" dirty="0">
              <a:solidFill>
                <a:prstClr val="black"/>
              </a:solidFill>
            </a:endParaRPr>
          </a:p>
          <a:p>
            <a:pPr>
              <a:defRPr/>
            </a:pPr>
            <a:endParaRPr lang="nl-NL" dirty="0">
              <a:solidFill>
                <a:prstClr val="black"/>
              </a:solidFill>
            </a:endParaRPr>
          </a:p>
          <a:p>
            <a:pPr marL="457200" indent="-457200">
              <a:buFont typeface="Calibri" panose="020F0502020204030204" pitchFamily="34" charset="0"/>
              <a:buAutoNum type="arabicPeriod"/>
              <a:defRPr/>
            </a:pPr>
            <a:endParaRPr lang="nl-NL" altLang="nl-NL" dirty="0">
              <a:latin typeface="Tahoma" panose="020B0604030504040204" pitchFamily="34" charset="0"/>
              <a:ea typeface="ＭＳ Ｐゴシック" panose="020B0600070205080204" pitchFamily="34" charset="-128"/>
            </a:endParaRPr>
          </a:p>
        </p:txBody>
      </p:sp>
      <p:sp>
        <p:nvSpPr>
          <p:cNvPr id="2" name="Tijdelijke aanduiding voor voettekst 1">
            <a:extLst>
              <a:ext uri="{FF2B5EF4-FFF2-40B4-BE49-F238E27FC236}">
                <a16:creationId xmlns:a16="http://schemas.microsoft.com/office/drawing/2014/main" id="{E6DDD7A2-C01C-4471-B7E8-5C2DABBEC22C}"/>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Tahoma"/>
                <a:ea typeface="+mn-ea"/>
                <a:cs typeface="+mn-cs"/>
              </a:rPr>
              <a:t>Regiobijeenkomst Omgevingswet 11-11-2021</a:t>
            </a:r>
          </a:p>
        </p:txBody>
      </p:sp>
      <p:sp>
        <p:nvSpPr>
          <p:cNvPr id="3" name="Tijdelijke aanduiding voor dianummer 2">
            <a:extLst>
              <a:ext uri="{FF2B5EF4-FFF2-40B4-BE49-F238E27FC236}">
                <a16:creationId xmlns:a16="http://schemas.microsoft.com/office/drawing/2014/main" id="{7C4E10E8-A24F-4BEC-9986-363031512DF1}"/>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1B44CCF4-F206-4ED8-9ACD-5ED72CDEC5D6}" type="slidenum">
              <a:rPr kumimoji="0" lang="nl-NL" altLang="nl-NL" sz="1200" b="0" i="0" u="none" strike="noStrike" kern="1200" cap="none" spc="0" normalizeH="0" baseline="0" noProof="0" smtClean="0">
                <a:ln>
                  <a:noFill/>
                </a:ln>
                <a:solidFill>
                  <a:srgbClr val="898989"/>
                </a:solidFill>
                <a:effectLst/>
                <a:uLnTx/>
                <a:uFillTx/>
                <a:latin typeface="Tahoma" panose="020B060403050404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286127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19442B-B42C-49EA-BB99-694C4FF8A47D}"/>
              </a:ext>
            </a:extLst>
          </p:cNvPr>
          <p:cNvSpPr>
            <a:spLocks noGrp="1"/>
          </p:cNvSpPr>
          <p:nvPr>
            <p:ph type="title"/>
          </p:nvPr>
        </p:nvSpPr>
        <p:spPr/>
        <p:txBody>
          <a:bodyPr/>
          <a:lstStyle/>
          <a:p>
            <a:r>
              <a:rPr lang="nl-NL" dirty="0"/>
              <a:t>Agenda</a:t>
            </a:r>
          </a:p>
        </p:txBody>
      </p:sp>
      <p:sp>
        <p:nvSpPr>
          <p:cNvPr id="3" name="Tijdelijke aanduiding voor inhoud 2">
            <a:extLst>
              <a:ext uri="{FF2B5EF4-FFF2-40B4-BE49-F238E27FC236}">
                <a16:creationId xmlns:a16="http://schemas.microsoft.com/office/drawing/2014/main" id="{09D38F1C-1B69-4B79-948D-3B7A86FA299F}"/>
              </a:ext>
            </a:extLst>
          </p:cNvPr>
          <p:cNvSpPr>
            <a:spLocks noGrp="1"/>
          </p:cNvSpPr>
          <p:nvPr>
            <p:ph idx="1"/>
          </p:nvPr>
        </p:nvSpPr>
        <p:spPr>
          <a:xfrm>
            <a:off x="609600" y="1600201"/>
            <a:ext cx="11582400" cy="5257799"/>
          </a:xfrm>
        </p:spPr>
        <p:txBody>
          <a:bodyPr/>
          <a:lstStyle/>
          <a:p>
            <a:r>
              <a:rPr lang="nl-NL" sz="2400" dirty="0">
                <a:latin typeface="Calibri" panose="020F0502020204030204" pitchFamily="34" charset="0"/>
                <a:cs typeface="Calibri" panose="020F0502020204030204" pitchFamily="34" charset="0"/>
              </a:rPr>
              <a:t>13.30 – 14.00 uur Inloop</a:t>
            </a:r>
          </a:p>
          <a:p>
            <a:r>
              <a:rPr lang="nl-NL" sz="2400" dirty="0">
                <a:latin typeface="Calibri" panose="020F0502020204030204" pitchFamily="34" charset="0"/>
                <a:cs typeface="Calibri" panose="020F0502020204030204" pitchFamily="34" charset="0"/>
              </a:rPr>
              <a:t>14.00 – 14.05 uur Welkomst- en openingswoord</a:t>
            </a:r>
          </a:p>
          <a:p>
            <a:r>
              <a:rPr lang="nl-NL" sz="2400" dirty="0">
                <a:latin typeface="Calibri" panose="020F0502020204030204" pitchFamily="34" charset="0"/>
                <a:cs typeface="Calibri" panose="020F0502020204030204" pitchFamily="34" charset="0"/>
              </a:rPr>
              <a:t>14.05 – 15.00 uur Presentatie Ben de Jong – De ontwikkelingen van de Omgevingswet: van de handreiking WABO-DIV tot de handreiking DUTO Omgevingswet</a:t>
            </a:r>
          </a:p>
          <a:p>
            <a:endParaRPr lang="nl-NL" sz="2400" dirty="0">
              <a:latin typeface="Calibri" panose="020F0502020204030204" pitchFamily="34" charset="0"/>
              <a:cs typeface="Calibri" panose="020F0502020204030204" pitchFamily="34" charset="0"/>
            </a:endParaRPr>
          </a:p>
          <a:p>
            <a:r>
              <a:rPr lang="nl-NL" sz="2400" dirty="0">
                <a:latin typeface="Calibri" panose="020F0502020204030204" pitchFamily="34" charset="0"/>
                <a:cs typeface="Calibri" panose="020F0502020204030204" pitchFamily="34" charset="0"/>
              </a:rPr>
              <a:t>15.00 – 15.15 uur Pauze</a:t>
            </a:r>
          </a:p>
          <a:p>
            <a:endParaRPr lang="nl-NL" sz="2400" dirty="0">
              <a:latin typeface="Calibri" panose="020F0502020204030204" pitchFamily="34" charset="0"/>
              <a:cs typeface="Calibri" panose="020F0502020204030204" pitchFamily="34" charset="0"/>
            </a:endParaRPr>
          </a:p>
          <a:p>
            <a:r>
              <a:rPr lang="nl-NL" sz="2400" dirty="0">
                <a:latin typeface="Calibri" panose="020F0502020204030204" pitchFamily="34" charset="0"/>
                <a:cs typeface="Calibri" panose="020F0502020204030204" pitchFamily="34" charset="0"/>
              </a:rPr>
              <a:t>15.15 – 17.00 uur Aan de slag met de Omgevingswet (interactief)</a:t>
            </a:r>
          </a:p>
          <a:p>
            <a:r>
              <a:rPr lang="nl-NL" sz="2400" dirty="0">
                <a:latin typeface="Calibri" panose="020F0502020204030204" pitchFamily="34" charset="0"/>
                <a:cs typeface="Calibri" panose="020F0502020204030204" pitchFamily="34" charset="0"/>
              </a:rPr>
              <a:t>17.00 – 17.05 uur Afsluiting</a:t>
            </a:r>
          </a:p>
        </p:txBody>
      </p:sp>
      <p:sp>
        <p:nvSpPr>
          <p:cNvPr id="4" name="Tijdelijke aanduiding voor voettekst 3">
            <a:extLst>
              <a:ext uri="{FF2B5EF4-FFF2-40B4-BE49-F238E27FC236}">
                <a16:creationId xmlns:a16="http://schemas.microsoft.com/office/drawing/2014/main" id="{846D29BE-9C95-47D5-A974-5476400108A2}"/>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Tahoma"/>
                <a:ea typeface="+mn-ea"/>
                <a:cs typeface="+mn-cs"/>
              </a:rPr>
              <a:t>Regiobijeenkomst Omgevingswet 11-11-2021</a:t>
            </a:r>
          </a:p>
        </p:txBody>
      </p:sp>
      <p:sp>
        <p:nvSpPr>
          <p:cNvPr id="5" name="Tijdelijke aanduiding voor dianummer 4">
            <a:extLst>
              <a:ext uri="{FF2B5EF4-FFF2-40B4-BE49-F238E27FC236}">
                <a16:creationId xmlns:a16="http://schemas.microsoft.com/office/drawing/2014/main" id="{C028F8E1-3AC8-416F-96D0-01A9B9828182}"/>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133A152-4D26-483B-836B-E4527279056E}" type="slidenum">
              <a:rPr kumimoji="0" lang="nl-NL" altLang="nl-NL" sz="1200" b="0" i="0" u="none" strike="noStrike" kern="1200" cap="none" spc="0" normalizeH="0" baseline="0" noProof="0" smtClean="0">
                <a:ln>
                  <a:noFill/>
                </a:ln>
                <a:solidFill>
                  <a:srgbClr val="898989"/>
                </a:solidFill>
                <a:effectLst/>
                <a:uLnTx/>
                <a:uFillTx/>
                <a:latin typeface="Tahoma" panose="020B060403050404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256996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1">
            <a:extLst>
              <a:ext uri="{FF2B5EF4-FFF2-40B4-BE49-F238E27FC236}">
                <a16:creationId xmlns:a16="http://schemas.microsoft.com/office/drawing/2014/main" id="{3040D4A4-820C-4A0F-B6DA-C7FA4BF0551E}"/>
              </a:ext>
            </a:extLst>
          </p:cNvPr>
          <p:cNvSpPr>
            <a:spLocks noGrp="1"/>
          </p:cNvSpPr>
          <p:nvPr>
            <p:ph type="title"/>
          </p:nvPr>
        </p:nvSpPr>
        <p:spPr>
          <a:xfrm>
            <a:off x="129972" y="136524"/>
            <a:ext cx="12062028" cy="463299"/>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UIVO-I / PIKO: Informatiehuishouding en bedrijfsprocessen, I-ZTC en PDC</a:t>
            </a:r>
          </a:p>
        </p:txBody>
      </p:sp>
      <p:sp>
        <p:nvSpPr>
          <p:cNvPr id="4" name="Tekstvak 3">
            <a:extLst>
              <a:ext uri="{FF2B5EF4-FFF2-40B4-BE49-F238E27FC236}">
                <a16:creationId xmlns:a16="http://schemas.microsoft.com/office/drawing/2014/main" id="{5DF04E12-C15E-4293-98C9-9C1999A40B77}"/>
              </a:ext>
            </a:extLst>
          </p:cNvPr>
          <p:cNvSpPr txBox="1"/>
          <p:nvPr/>
        </p:nvSpPr>
        <p:spPr>
          <a:xfrm>
            <a:off x="-44390" y="6676008"/>
            <a:ext cx="12192000" cy="215444"/>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Bron: Interbestuurlijke </a:t>
            </a:r>
            <a:r>
              <a:rPr kumimoji="0" lang="nl-NL" sz="8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procesketens</a:t>
            </a:r>
            <a:r>
              <a:rPr kumimoji="0" lang="nl-NL"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Omgevingswet (UIVO-I Ketenprocessen, bijlage 1b)</a:t>
            </a:r>
          </a:p>
        </p:txBody>
      </p:sp>
      <p:pic>
        <p:nvPicPr>
          <p:cNvPr id="5" name="Afbeelding 4">
            <a:extLst>
              <a:ext uri="{FF2B5EF4-FFF2-40B4-BE49-F238E27FC236}">
                <a16:creationId xmlns:a16="http://schemas.microsoft.com/office/drawing/2014/main" id="{68E96FC7-23F7-478A-A47C-093546D08553}"/>
              </a:ext>
            </a:extLst>
          </p:cNvPr>
          <p:cNvPicPr>
            <a:picLocks noChangeAspect="1"/>
          </p:cNvPicPr>
          <p:nvPr/>
        </p:nvPicPr>
        <p:blipFill>
          <a:blip r:embed="rId2"/>
          <a:stretch>
            <a:fillRect/>
          </a:stretch>
        </p:blipFill>
        <p:spPr>
          <a:xfrm>
            <a:off x="1383490" y="1058992"/>
            <a:ext cx="9336240" cy="5217519"/>
          </a:xfrm>
          <a:prstGeom prst="rect">
            <a:avLst/>
          </a:prstGeom>
        </p:spPr>
      </p:pic>
      <p:sp>
        <p:nvSpPr>
          <p:cNvPr id="2" name="Tijdelijke aanduiding voor voettekst 1">
            <a:extLst>
              <a:ext uri="{FF2B5EF4-FFF2-40B4-BE49-F238E27FC236}">
                <a16:creationId xmlns:a16="http://schemas.microsoft.com/office/drawing/2014/main" id="{1BE80602-ACF4-4801-9793-4F4C390E0052}"/>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Tahoma"/>
                <a:ea typeface="+mn-ea"/>
                <a:cs typeface="+mn-cs"/>
              </a:rPr>
              <a:t>Regiobijeenkomst Omgevingswet 11-11-2021</a:t>
            </a:r>
          </a:p>
        </p:txBody>
      </p:sp>
      <p:sp>
        <p:nvSpPr>
          <p:cNvPr id="3" name="Tijdelijke aanduiding voor dianummer 2">
            <a:extLst>
              <a:ext uri="{FF2B5EF4-FFF2-40B4-BE49-F238E27FC236}">
                <a16:creationId xmlns:a16="http://schemas.microsoft.com/office/drawing/2014/main" id="{152CCC00-CE5F-483F-9909-8144F45E21C2}"/>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133A152-4D26-483B-836B-E4527279056E}" type="slidenum">
              <a:rPr kumimoji="0" lang="nl-NL" altLang="nl-NL" sz="1200" b="0" i="0" u="none" strike="noStrike" kern="1200" cap="none" spc="0" normalizeH="0" baseline="0" noProof="0" smtClean="0">
                <a:ln>
                  <a:noFill/>
                </a:ln>
                <a:solidFill>
                  <a:srgbClr val="898989"/>
                </a:solidFill>
                <a:effectLst/>
                <a:uLnTx/>
                <a:uFillTx/>
                <a:latin typeface="Tahoma" panose="020B060403050404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30</a:t>
            </a:fld>
            <a:endPar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955561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5EF10447-3C13-458D-AA7E-E9FFF76E2885}"/>
              </a:ext>
            </a:extLst>
          </p:cNvPr>
          <p:cNvSpPr>
            <a:spLocks noGrp="1"/>
          </p:cNvSpPr>
          <p:nvPr>
            <p:ph type="title"/>
          </p:nvPr>
        </p:nvSpPr>
        <p:spPr>
          <a:xfrm>
            <a:off x="44389" y="35781"/>
            <a:ext cx="11661835" cy="463299"/>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De ketenprocessen waaraan we duurzame toegankelijkheid verbinden	</a:t>
            </a:r>
          </a:p>
        </p:txBody>
      </p:sp>
      <p:sp>
        <p:nvSpPr>
          <p:cNvPr id="4" name="Tekstvak 3">
            <a:extLst>
              <a:ext uri="{FF2B5EF4-FFF2-40B4-BE49-F238E27FC236}">
                <a16:creationId xmlns:a16="http://schemas.microsoft.com/office/drawing/2014/main" id="{872D6636-5CB4-48D2-81FD-EF7E9B942CB6}"/>
              </a:ext>
            </a:extLst>
          </p:cNvPr>
          <p:cNvSpPr txBox="1"/>
          <p:nvPr/>
        </p:nvSpPr>
        <p:spPr>
          <a:xfrm>
            <a:off x="-44390" y="6676008"/>
            <a:ext cx="12192000" cy="215444"/>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Bron: </a:t>
            </a:r>
            <a:r>
              <a:rPr kumimoji="0" lang="nl-NL" sz="8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Leveranciersdag</a:t>
            </a:r>
            <a:r>
              <a:rPr kumimoji="0" lang="nl-NL"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Omgevingswet, 2 november 2018</a:t>
            </a:r>
          </a:p>
        </p:txBody>
      </p:sp>
      <p:pic>
        <p:nvPicPr>
          <p:cNvPr id="5" name="Afbeelding 4">
            <a:extLst>
              <a:ext uri="{FF2B5EF4-FFF2-40B4-BE49-F238E27FC236}">
                <a16:creationId xmlns:a16="http://schemas.microsoft.com/office/drawing/2014/main" id="{6CAEBEBD-EDF2-418F-B179-D03CEA4EE0B1}"/>
              </a:ext>
            </a:extLst>
          </p:cNvPr>
          <p:cNvPicPr>
            <a:picLocks noChangeAspect="1"/>
          </p:cNvPicPr>
          <p:nvPr/>
        </p:nvPicPr>
        <p:blipFill>
          <a:blip r:embed="rId2"/>
          <a:stretch>
            <a:fillRect/>
          </a:stretch>
        </p:blipFill>
        <p:spPr>
          <a:xfrm>
            <a:off x="1470543" y="594846"/>
            <a:ext cx="9250913" cy="5992382"/>
          </a:xfrm>
          <a:prstGeom prst="rect">
            <a:avLst/>
          </a:prstGeom>
        </p:spPr>
      </p:pic>
      <p:sp>
        <p:nvSpPr>
          <p:cNvPr id="2" name="Tijdelijke aanduiding voor voettekst 1">
            <a:extLst>
              <a:ext uri="{FF2B5EF4-FFF2-40B4-BE49-F238E27FC236}">
                <a16:creationId xmlns:a16="http://schemas.microsoft.com/office/drawing/2014/main" id="{39387403-87A7-416F-9500-72ED2BA63D0A}"/>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Tahoma"/>
                <a:ea typeface="+mn-ea"/>
                <a:cs typeface="+mn-cs"/>
              </a:rPr>
              <a:t>Regiobijeenkomst Omgevingswet 11-11-2021</a:t>
            </a:r>
          </a:p>
        </p:txBody>
      </p:sp>
      <p:sp>
        <p:nvSpPr>
          <p:cNvPr id="3" name="Tijdelijke aanduiding voor dianummer 2">
            <a:extLst>
              <a:ext uri="{FF2B5EF4-FFF2-40B4-BE49-F238E27FC236}">
                <a16:creationId xmlns:a16="http://schemas.microsoft.com/office/drawing/2014/main" id="{B9610856-954C-4ED9-8B13-75334CFF8599}"/>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133A152-4D26-483B-836B-E4527279056E}" type="slidenum">
              <a:rPr kumimoji="0" lang="nl-NL" altLang="nl-NL" sz="1200" b="0" i="0" u="none" strike="noStrike" kern="1200" cap="none" spc="0" normalizeH="0" baseline="0" noProof="0" smtClean="0">
                <a:ln>
                  <a:noFill/>
                </a:ln>
                <a:solidFill>
                  <a:srgbClr val="898989"/>
                </a:solidFill>
                <a:effectLst/>
                <a:uLnTx/>
                <a:uFillTx/>
                <a:latin typeface="Tahoma" panose="020B060403050404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31</a:t>
            </a:fld>
            <a:endPar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8229280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5A124FBA-4257-49BF-8F11-DE3C243525E9}"/>
              </a:ext>
            </a:extLst>
          </p:cNvPr>
          <p:cNvSpPr>
            <a:spLocks noGrp="1"/>
          </p:cNvSpPr>
          <p:nvPr>
            <p:ph type="title"/>
          </p:nvPr>
        </p:nvSpPr>
        <p:spPr/>
        <p:txBody>
          <a:bodyPr/>
          <a:lstStyle/>
          <a:p>
            <a:r>
              <a:rPr lang="nl-NL" altLang="nl-NL">
                <a:latin typeface="Tahoma" panose="020B0604030504040204" pitchFamily="34" charset="0"/>
                <a:ea typeface="ＭＳ Ｐゴシック" panose="020B0600070205080204" pitchFamily="34" charset="-128"/>
                <a:cs typeface="Tahoma" panose="020B0604030504040204" pitchFamily="34" charset="0"/>
              </a:rPr>
              <a:t>Ketensamenhang per proces beschreven</a:t>
            </a:r>
          </a:p>
        </p:txBody>
      </p:sp>
      <p:sp>
        <p:nvSpPr>
          <p:cNvPr id="67587" name="Tijdelijke aanduiding voor inhoud 2">
            <a:extLst>
              <a:ext uri="{FF2B5EF4-FFF2-40B4-BE49-F238E27FC236}">
                <a16:creationId xmlns:a16="http://schemas.microsoft.com/office/drawing/2014/main" id="{3830DE5E-3DA6-4625-B865-D929CBE146FC}"/>
              </a:ext>
            </a:extLst>
          </p:cNvPr>
          <p:cNvSpPr>
            <a:spLocks noGrp="1"/>
          </p:cNvSpPr>
          <p:nvPr>
            <p:ph idx="1"/>
          </p:nvPr>
        </p:nvSpPr>
        <p:spPr/>
        <p:txBody>
          <a:bodyPr/>
          <a:lstStyle/>
          <a:p>
            <a:endParaRPr lang="nl-NL" altLang="nl-NL">
              <a:latin typeface="Tahoma" panose="020B0604030504040204" pitchFamily="34" charset="0"/>
              <a:ea typeface="ＭＳ Ｐゴシック" panose="020B0600070205080204" pitchFamily="34" charset="-128"/>
            </a:endParaRPr>
          </a:p>
        </p:txBody>
      </p:sp>
      <p:sp>
        <p:nvSpPr>
          <p:cNvPr id="67588" name="Tijdelijke aanduiding voor datum 3">
            <a:extLst>
              <a:ext uri="{FF2B5EF4-FFF2-40B4-BE49-F238E27FC236}">
                <a16:creationId xmlns:a16="http://schemas.microsoft.com/office/drawing/2014/main" id="{C3AB932D-27EF-4E88-8C30-1564CB5CA97E}"/>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3pPr>
            <a:lvl4pPr marL="16002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rPr>
              <a:t>18 juni 2020</a:t>
            </a:r>
          </a:p>
        </p:txBody>
      </p:sp>
      <p:sp>
        <p:nvSpPr>
          <p:cNvPr id="5" name="Tijdelijke aanduiding voor voettekst 4">
            <a:extLst>
              <a:ext uri="{FF2B5EF4-FFF2-40B4-BE49-F238E27FC236}">
                <a16:creationId xmlns:a16="http://schemas.microsoft.com/office/drawing/2014/main" id="{D1B4F985-598B-4F2E-B366-A13B987BC0EE}"/>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Tahoma"/>
                <a:ea typeface="+mn-ea"/>
                <a:cs typeface="+mn-cs"/>
              </a:rPr>
              <a:t>VNG Archiefcommissie </a:t>
            </a:r>
          </a:p>
        </p:txBody>
      </p:sp>
      <p:sp>
        <p:nvSpPr>
          <p:cNvPr id="67590" name="Tijdelijke aanduiding voor dianummer 5">
            <a:extLst>
              <a:ext uri="{FF2B5EF4-FFF2-40B4-BE49-F238E27FC236}">
                <a16:creationId xmlns:a16="http://schemas.microsoft.com/office/drawing/2014/main" id="{345CCD2F-0A41-40EF-9148-E157295697A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3pPr>
            <a:lvl4pPr marL="16002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9pPr>
          </a:lstStyle>
          <a:p>
            <a:pPr marL="0" marR="0" lvl="0" indent="0" algn="r" defTabSz="457200" rtl="0" eaLnBrk="1" fontAlgn="base" latinLnBrk="0" hangingPunct="1">
              <a:lnSpc>
                <a:spcPct val="100000"/>
              </a:lnSpc>
              <a:spcBef>
                <a:spcPct val="0"/>
              </a:spcBef>
              <a:spcAft>
                <a:spcPct val="0"/>
              </a:spcAft>
              <a:buClrTx/>
              <a:buSzTx/>
              <a:buFont typeface="Arial" panose="020B0604020202020204" pitchFamily="34" charset="0"/>
              <a:buNone/>
              <a:tabLst/>
              <a:defRPr/>
            </a:pPr>
            <a:fld id="{AE249376-9333-4139-9A67-44A491036808}" type="slidenum">
              <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 typeface="Arial" panose="020B0604020202020204" pitchFamily="34" charset="0"/>
                <a:buNone/>
                <a:tabLst/>
                <a:defRPr/>
              </a:pPr>
              <a:t>32</a:t>
            </a:fld>
            <a:endPar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endParaRPr>
          </a:p>
        </p:txBody>
      </p:sp>
      <p:pic>
        <p:nvPicPr>
          <p:cNvPr id="67591" name="Afbeelding 6">
            <a:extLst>
              <a:ext uri="{FF2B5EF4-FFF2-40B4-BE49-F238E27FC236}">
                <a16:creationId xmlns:a16="http://schemas.microsoft.com/office/drawing/2014/main" id="{1E521EAD-3910-425E-A26B-B016119F33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06488"/>
            <a:ext cx="9144000" cy="64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60138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1">
            <a:extLst>
              <a:ext uri="{FF2B5EF4-FFF2-40B4-BE49-F238E27FC236}">
                <a16:creationId xmlns:a16="http://schemas.microsoft.com/office/drawing/2014/main" id="{3040D4A4-820C-4A0F-B6DA-C7FA4BF0551E}"/>
              </a:ext>
            </a:extLst>
          </p:cNvPr>
          <p:cNvSpPr>
            <a:spLocks noGrp="1"/>
          </p:cNvSpPr>
          <p:nvPr>
            <p:ph type="title"/>
          </p:nvPr>
        </p:nvSpPr>
        <p:spPr>
          <a:xfrm>
            <a:off x="129972" y="136524"/>
            <a:ext cx="12062028" cy="463299"/>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UIVO-I / PIKO: Informatiehuishouding en bedrijfsprocessen, I-ZTC en PDC</a:t>
            </a:r>
          </a:p>
        </p:txBody>
      </p:sp>
      <p:sp>
        <p:nvSpPr>
          <p:cNvPr id="4" name="Tekstvak 3">
            <a:extLst>
              <a:ext uri="{FF2B5EF4-FFF2-40B4-BE49-F238E27FC236}">
                <a16:creationId xmlns:a16="http://schemas.microsoft.com/office/drawing/2014/main" id="{5DF04E12-C15E-4293-98C9-9C1999A40B77}"/>
              </a:ext>
            </a:extLst>
          </p:cNvPr>
          <p:cNvSpPr txBox="1"/>
          <p:nvPr/>
        </p:nvSpPr>
        <p:spPr>
          <a:xfrm>
            <a:off x="-44390" y="6676008"/>
            <a:ext cx="12192000" cy="215444"/>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Bron: </a:t>
            </a:r>
            <a:r>
              <a:rPr kumimoji="0" lang="nl-NL" sz="8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Pleio</a:t>
            </a:r>
            <a:r>
              <a:rPr kumimoji="0" lang="nl-NL"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-groep ‘Omgevingswet – ZTC en PDC’</a:t>
            </a:r>
          </a:p>
        </p:txBody>
      </p:sp>
      <p:pic>
        <p:nvPicPr>
          <p:cNvPr id="3" name="Afbeelding 2">
            <a:extLst>
              <a:ext uri="{FF2B5EF4-FFF2-40B4-BE49-F238E27FC236}">
                <a16:creationId xmlns:a16="http://schemas.microsoft.com/office/drawing/2014/main" id="{712E1C9C-7E04-4D1F-B76F-CFEBF630E7BF}"/>
              </a:ext>
            </a:extLst>
          </p:cNvPr>
          <p:cNvPicPr>
            <a:picLocks noChangeAspect="1"/>
          </p:cNvPicPr>
          <p:nvPr/>
        </p:nvPicPr>
        <p:blipFill>
          <a:blip r:embed="rId2"/>
          <a:stretch>
            <a:fillRect/>
          </a:stretch>
        </p:blipFill>
        <p:spPr>
          <a:xfrm>
            <a:off x="2190205" y="780016"/>
            <a:ext cx="7811590" cy="5715798"/>
          </a:xfrm>
          <a:prstGeom prst="rect">
            <a:avLst/>
          </a:prstGeom>
        </p:spPr>
      </p:pic>
      <p:sp>
        <p:nvSpPr>
          <p:cNvPr id="2" name="Tijdelijke aanduiding voor voettekst 1">
            <a:extLst>
              <a:ext uri="{FF2B5EF4-FFF2-40B4-BE49-F238E27FC236}">
                <a16:creationId xmlns:a16="http://schemas.microsoft.com/office/drawing/2014/main" id="{1E5C398E-27D5-423A-8720-306749864608}"/>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Tahoma"/>
                <a:ea typeface="+mn-ea"/>
                <a:cs typeface="+mn-cs"/>
              </a:rPr>
              <a:t>Regiobijeenkomst Omgevingswet 11-11-2021</a:t>
            </a:r>
          </a:p>
        </p:txBody>
      </p:sp>
      <p:sp>
        <p:nvSpPr>
          <p:cNvPr id="5" name="Tijdelijke aanduiding voor dianummer 4">
            <a:extLst>
              <a:ext uri="{FF2B5EF4-FFF2-40B4-BE49-F238E27FC236}">
                <a16:creationId xmlns:a16="http://schemas.microsoft.com/office/drawing/2014/main" id="{B5E3F19F-36BE-4EB5-BB37-669B51924B64}"/>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133A152-4D26-483B-836B-E4527279056E}" type="slidenum">
              <a:rPr kumimoji="0" lang="nl-NL" altLang="nl-NL" sz="1200" b="0" i="0" u="none" strike="noStrike" kern="1200" cap="none" spc="0" normalizeH="0" baseline="0" noProof="0" smtClean="0">
                <a:ln>
                  <a:noFill/>
                </a:ln>
                <a:solidFill>
                  <a:srgbClr val="898989"/>
                </a:solidFill>
                <a:effectLst/>
                <a:uLnTx/>
                <a:uFillTx/>
                <a:latin typeface="Tahoma" panose="020B060403050404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33</a:t>
            </a:fld>
            <a:endPar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4555319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el 1">
            <a:extLst>
              <a:ext uri="{FF2B5EF4-FFF2-40B4-BE49-F238E27FC236}">
                <a16:creationId xmlns:a16="http://schemas.microsoft.com/office/drawing/2014/main" id="{1046E695-2CEE-4CF5-864A-09C0E72F7142}"/>
              </a:ext>
            </a:extLst>
          </p:cNvPr>
          <p:cNvSpPr>
            <a:spLocks noGrp="1"/>
          </p:cNvSpPr>
          <p:nvPr>
            <p:ph type="title"/>
          </p:nvPr>
        </p:nvSpPr>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I-ZTC </a:t>
            </a:r>
          </a:p>
        </p:txBody>
      </p:sp>
      <p:sp>
        <p:nvSpPr>
          <p:cNvPr id="68611" name="Tijdelijke aanduiding voor datum 3">
            <a:extLst>
              <a:ext uri="{FF2B5EF4-FFF2-40B4-BE49-F238E27FC236}">
                <a16:creationId xmlns:a16="http://schemas.microsoft.com/office/drawing/2014/main" id="{EA694D03-8B15-42F5-9CF6-9CF013B702B3}"/>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3pPr>
            <a:lvl4pPr marL="16002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rPr>
              <a:t>18 juni 2020</a:t>
            </a:r>
          </a:p>
        </p:txBody>
      </p:sp>
      <p:sp>
        <p:nvSpPr>
          <p:cNvPr id="5" name="Tijdelijke aanduiding voor voettekst 4">
            <a:extLst>
              <a:ext uri="{FF2B5EF4-FFF2-40B4-BE49-F238E27FC236}">
                <a16:creationId xmlns:a16="http://schemas.microsoft.com/office/drawing/2014/main" id="{A73B9B20-BE7C-478E-8DF5-38C4C1035A76}"/>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Tahoma"/>
                <a:ea typeface="+mn-ea"/>
                <a:cs typeface="+mn-cs"/>
              </a:rPr>
              <a:t>VNG Archiefcommissie </a:t>
            </a:r>
          </a:p>
        </p:txBody>
      </p:sp>
      <p:sp>
        <p:nvSpPr>
          <p:cNvPr id="68613" name="Tijdelijke aanduiding voor dianummer 5">
            <a:extLst>
              <a:ext uri="{FF2B5EF4-FFF2-40B4-BE49-F238E27FC236}">
                <a16:creationId xmlns:a16="http://schemas.microsoft.com/office/drawing/2014/main" id="{5D1C6DF1-2CF8-4E83-B317-538155F569A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3pPr>
            <a:lvl4pPr marL="16002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9pPr>
          </a:lstStyle>
          <a:p>
            <a:pPr marL="0" marR="0" lvl="0" indent="0" algn="r" defTabSz="457200" rtl="0" eaLnBrk="1" fontAlgn="base" latinLnBrk="0" hangingPunct="1">
              <a:lnSpc>
                <a:spcPct val="100000"/>
              </a:lnSpc>
              <a:spcBef>
                <a:spcPct val="0"/>
              </a:spcBef>
              <a:spcAft>
                <a:spcPct val="0"/>
              </a:spcAft>
              <a:buClrTx/>
              <a:buSzTx/>
              <a:buFont typeface="Arial" panose="020B0604020202020204" pitchFamily="34" charset="0"/>
              <a:buNone/>
              <a:tabLst/>
              <a:defRPr/>
            </a:pPr>
            <a:fld id="{2CA41A54-3DB9-4B06-B865-3CCB3404DCBF}" type="slidenum">
              <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 typeface="Arial" panose="020B0604020202020204" pitchFamily="34" charset="0"/>
                <a:buNone/>
                <a:tabLst/>
                <a:defRPr/>
              </a:pPr>
              <a:t>34</a:t>
            </a:fld>
            <a:endPar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endParaRPr>
          </a:p>
        </p:txBody>
      </p:sp>
      <p:sp>
        <p:nvSpPr>
          <p:cNvPr id="2" name="Tijdelijke aanduiding voor inhoud 1">
            <a:extLst>
              <a:ext uri="{FF2B5EF4-FFF2-40B4-BE49-F238E27FC236}">
                <a16:creationId xmlns:a16="http://schemas.microsoft.com/office/drawing/2014/main" id="{7DBB14D2-23BA-472D-AEE1-492679FBA8E1}"/>
              </a:ext>
            </a:extLst>
          </p:cNvPr>
          <p:cNvSpPr>
            <a:spLocks noGrp="1"/>
          </p:cNvSpPr>
          <p:nvPr>
            <p:ph idx="1"/>
          </p:nvPr>
        </p:nvSpPr>
        <p:spPr/>
        <p:txBody>
          <a:bodyPr/>
          <a:lstStyle/>
          <a:p>
            <a:endParaRPr lang="nl-NL" dirty="0"/>
          </a:p>
        </p:txBody>
      </p:sp>
      <p:pic>
        <p:nvPicPr>
          <p:cNvPr id="4" name="Afbeelding 3">
            <a:extLst>
              <a:ext uri="{FF2B5EF4-FFF2-40B4-BE49-F238E27FC236}">
                <a16:creationId xmlns:a16="http://schemas.microsoft.com/office/drawing/2014/main" id="{663A3371-691F-4CBA-B5D1-5A0FECE603DF}"/>
              </a:ext>
            </a:extLst>
          </p:cNvPr>
          <p:cNvPicPr>
            <a:picLocks noChangeAspect="1"/>
          </p:cNvPicPr>
          <p:nvPr/>
        </p:nvPicPr>
        <p:blipFill>
          <a:blip r:embed="rId2"/>
          <a:stretch>
            <a:fillRect/>
          </a:stretch>
        </p:blipFill>
        <p:spPr>
          <a:xfrm>
            <a:off x="2624167" y="0"/>
            <a:ext cx="8836313" cy="6858000"/>
          </a:xfrm>
          <a:prstGeom prst="rect">
            <a:avLst/>
          </a:prstGeom>
        </p:spPr>
      </p:pic>
    </p:spTree>
    <p:extLst>
      <p:ext uri="{BB962C8B-B14F-4D97-AF65-F5344CB8AC3E}">
        <p14:creationId xmlns:p14="http://schemas.microsoft.com/office/powerpoint/2010/main" val="4722066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el 1">
            <a:extLst>
              <a:ext uri="{FF2B5EF4-FFF2-40B4-BE49-F238E27FC236}">
                <a16:creationId xmlns:a16="http://schemas.microsoft.com/office/drawing/2014/main" id="{FBC791CA-035C-4543-A89A-F525DDE45E80}"/>
              </a:ext>
            </a:extLst>
          </p:cNvPr>
          <p:cNvSpPr>
            <a:spLocks noGrp="1"/>
          </p:cNvSpPr>
          <p:nvPr>
            <p:ph type="title"/>
          </p:nvPr>
        </p:nvSpPr>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I-PDC</a:t>
            </a:r>
          </a:p>
        </p:txBody>
      </p:sp>
      <p:sp>
        <p:nvSpPr>
          <p:cNvPr id="70659" name="Tijdelijke aanduiding voor datum 3">
            <a:extLst>
              <a:ext uri="{FF2B5EF4-FFF2-40B4-BE49-F238E27FC236}">
                <a16:creationId xmlns:a16="http://schemas.microsoft.com/office/drawing/2014/main" id="{89C28A64-EDEC-4026-A436-213C6991B4B8}"/>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3pPr>
            <a:lvl4pPr marL="16002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rPr>
              <a:t>18 juni 2020</a:t>
            </a:r>
          </a:p>
        </p:txBody>
      </p:sp>
      <p:sp>
        <p:nvSpPr>
          <p:cNvPr id="5" name="Tijdelijke aanduiding voor voettekst 4">
            <a:extLst>
              <a:ext uri="{FF2B5EF4-FFF2-40B4-BE49-F238E27FC236}">
                <a16:creationId xmlns:a16="http://schemas.microsoft.com/office/drawing/2014/main" id="{912E047C-0EAE-450D-8938-759A5B6FD686}"/>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Tahoma"/>
                <a:ea typeface="+mn-ea"/>
                <a:cs typeface="+mn-cs"/>
              </a:rPr>
              <a:t>VNG Archiefcommissie </a:t>
            </a:r>
          </a:p>
        </p:txBody>
      </p:sp>
      <p:sp>
        <p:nvSpPr>
          <p:cNvPr id="70661" name="Tijdelijke aanduiding voor dianummer 5">
            <a:extLst>
              <a:ext uri="{FF2B5EF4-FFF2-40B4-BE49-F238E27FC236}">
                <a16:creationId xmlns:a16="http://schemas.microsoft.com/office/drawing/2014/main" id="{A791814B-F68F-47D2-A330-986A4A7907C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3pPr>
            <a:lvl4pPr marL="16002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9pPr>
          </a:lstStyle>
          <a:p>
            <a:pPr marL="0" marR="0" lvl="0" indent="0" algn="r" defTabSz="457200" rtl="0" eaLnBrk="1" fontAlgn="base" latinLnBrk="0" hangingPunct="1">
              <a:lnSpc>
                <a:spcPct val="100000"/>
              </a:lnSpc>
              <a:spcBef>
                <a:spcPct val="0"/>
              </a:spcBef>
              <a:spcAft>
                <a:spcPct val="0"/>
              </a:spcAft>
              <a:buClrTx/>
              <a:buSzTx/>
              <a:buFont typeface="Arial" panose="020B0604020202020204" pitchFamily="34" charset="0"/>
              <a:buNone/>
              <a:tabLst/>
              <a:defRPr/>
            </a:pPr>
            <a:fld id="{70B5B076-3A8E-438E-BF70-E4B8CECABD57}" type="slidenum">
              <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 typeface="Arial" panose="020B0604020202020204" pitchFamily="34" charset="0"/>
                <a:buNone/>
                <a:tabLst/>
                <a:defRPr/>
              </a:pPr>
              <a:t>35</a:t>
            </a:fld>
            <a:endPar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endParaRPr>
          </a:p>
        </p:txBody>
      </p:sp>
      <p:pic>
        <p:nvPicPr>
          <p:cNvPr id="4" name="Tijdelijke aanduiding voor inhoud 3">
            <a:extLst>
              <a:ext uri="{FF2B5EF4-FFF2-40B4-BE49-F238E27FC236}">
                <a16:creationId xmlns:a16="http://schemas.microsoft.com/office/drawing/2014/main" id="{DEC0299F-9B9D-4115-B14C-E755A64A52ED}"/>
              </a:ext>
            </a:extLst>
          </p:cNvPr>
          <p:cNvPicPr>
            <a:picLocks noGrp="1" noChangeAspect="1"/>
          </p:cNvPicPr>
          <p:nvPr>
            <p:ph idx="1"/>
          </p:nvPr>
        </p:nvPicPr>
        <p:blipFill>
          <a:blip r:embed="rId2"/>
          <a:stretch>
            <a:fillRect/>
          </a:stretch>
        </p:blipFill>
        <p:spPr>
          <a:xfrm>
            <a:off x="1928950" y="0"/>
            <a:ext cx="9331234" cy="6779102"/>
          </a:xfrm>
        </p:spPr>
      </p:pic>
    </p:spTree>
    <p:extLst>
      <p:ext uri="{BB962C8B-B14F-4D97-AF65-F5344CB8AC3E}">
        <p14:creationId xmlns:p14="http://schemas.microsoft.com/office/powerpoint/2010/main" val="79477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706530-2D94-4130-9F5E-52EC2A8CDE1F}"/>
              </a:ext>
            </a:extLst>
          </p:cNvPr>
          <p:cNvSpPr>
            <a:spLocks noGrp="1"/>
          </p:cNvSpPr>
          <p:nvPr>
            <p:ph type="title"/>
          </p:nvPr>
        </p:nvSpPr>
        <p:spPr/>
        <p:txBody>
          <a:bodyPr/>
          <a:lstStyle/>
          <a:p>
            <a:r>
              <a:rPr lang="nl-NL" dirty="0"/>
              <a:t>Archiefnominaties bij resultaattypen per interbestuurlijk zaaktype  </a:t>
            </a:r>
          </a:p>
        </p:txBody>
      </p:sp>
      <p:pic>
        <p:nvPicPr>
          <p:cNvPr id="7" name="Tijdelijke aanduiding voor inhoud 6">
            <a:extLst>
              <a:ext uri="{FF2B5EF4-FFF2-40B4-BE49-F238E27FC236}">
                <a16:creationId xmlns:a16="http://schemas.microsoft.com/office/drawing/2014/main" id="{D55C4A3F-995A-4D44-AE15-132C6D0CBF3F}"/>
              </a:ext>
            </a:extLst>
          </p:cNvPr>
          <p:cNvPicPr>
            <a:picLocks noGrp="1" noChangeAspect="1"/>
          </p:cNvPicPr>
          <p:nvPr>
            <p:ph idx="1"/>
          </p:nvPr>
        </p:nvPicPr>
        <p:blipFill>
          <a:blip r:embed="rId2"/>
          <a:stretch>
            <a:fillRect/>
          </a:stretch>
        </p:blipFill>
        <p:spPr>
          <a:xfrm>
            <a:off x="309153" y="1453105"/>
            <a:ext cx="14594955" cy="3406277"/>
          </a:xfrm>
        </p:spPr>
      </p:pic>
      <p:sp>
        <p:nvSpPr>
          <p:cNvPr id="4" name="Tijdelijke aanduiding voor voettekst 3">
            <a:extLst>
              <a:ext uri="{FF2B5EF4-FFF2-40B4-BE49-F238E27FC236}">
                <a16:creationId xmlns:a16="http://schemas.microsoft.com/office/drawing/2014/main" id="{3EE406DD-70CE-4AD1-8960-B7033122881B}"/>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Tahoma"/>
                <a:ea typeface="+mn-ea"/>
                <a:cs typeface="+mn-cs"/>
              </a:rPr>
              <a:t>Regiobijeenkomst Omgevingswet 11-11-2021</a:t>
            </a:r>
          </a:p>
        </p:txBody>
      </p:sp>
      <p:sp>
        <p:nvSpPr>
          <p:cNvPr id="5" name="Tijdelijke aanduiding voor dianummer 4">
            <a:extLst>
              <a:ext uri="{FF2B5EF4-FFF2-40B4-BE49-F238E27FC236}">
                <a16:creationId xmlns:a16="http://schemas.microsoft.com/office/drawing/2014/main" id="{AC8D733E-C816-4441-9267-49EB6990B7BC}"/>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133A152-4D26-483B-836B-E4527279056E}" type="slidenum">
              <a:rPr kumimoji="0" lang="nl-NL" altLang="nl-NL" sz="1200" b="0" i="0" u="none" strike="noStrike" kern="1200" cap="none" spc="0" normalizeH="0" baseline="0" noProof="0" smtClean="0">
                <a:ln>
                  <a:noFill/>
                </a:ln>
                <a:solidFill>
                  <a:srgbClr val="898989"/>
                </a:solidFill>
                <a:effectLst/>
                <a:uLnTx/>
                <a:uFillTx/>
                <a:latin typeface="Tahoma" panose="020B060403050404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36</a:t>
            </a:fld>
            <a:endPar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endParaRPr>
          </a:p>
        </p:txBody>
      </p:sp>
      <p:sp>
        <p:nvSpPr>
          <p:cNvPr id="9" name="Tekstvak 8">
            <a:extLst>
              <a:ext uri="{FF2B5EF4-FFF2-40B4-BE49-F238E27FC236}">
                <a16:creationId xmlns:a16="http://schemas.microsoft.com/office/drawing/2014/main" id="{D283AF75-0435-4D54-863A-BA5E35C26125}"/>
              </a:ext>
            </a:extLst>
          </p:cNvPr>
          <p:cNvSpPr txBox="1"/>
          <p:nvPr/>
        </p:nvSpPr>
        <p:spPr>
          <a:xfrm>
            <a:off x="447403" y="4943230"/>
            <a:ext cx="11387546" cy="923330"/>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hlinkClick r:id="rId3"/>
              </a:rPr>
              <a:t>https://samenwerken.pleio.nl/groups/view/814f7141-86c7-4fad-963d-497f5551f489/omgevingswet-ztc-en-pdc/wiki/view/372bd667-7e3a-4615-bdac-2088bc817106/zaaktypen</a:t>
            </a:r>
            <a:endPar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0479984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Titel 1">
            <a:extLst>
              <a:ext uri="{FF2B5EF4-FFF2-40B4-BE49-F238E27FC236}">
                <a16:creationId xmlns:a16="http://schemas.microsoft.com/office/drawing/2014/main" id="{697ED778-C736-46C7-99A4-7A08C931CC77}"/>
              </a:ext>
            </a:extLst>
          </p:cNvPr>
          <p:cNvSpPr>
            <a:spLocks noGrp="1"/>
          </p:cNvSpPr>
          <p:nvPr>
            <p:ph type="title"/>
          </p:nvPr>
        </p:nvSpPr>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PIKO</a:t>
            </a:r>
          </a:p>
        </p:txBody>
      </p:sp>
      <p:pic>
        <p:nvPicPr>
          <p:cNvPr id="46083" name="Tijdelijke aanduiding voor inhoud 6">
            <a:extLst>
              <a:ext uri="{FF2B5EF4-FFF2-40B4-BE49-F238E27FC236}">
                <a16:creationId xmlns:a16="http://schemas.microsoft.com/office/drawing/2014/main" id="{AECE34F1-53C1-4B95-9301-692B74CE86C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4991" y="179388"/>
            <a:ext cx="8805863" cy="6176963"/>
          </a:xfrm>
        </p:spPr>
      </p:pic>
      <p:sp>
        <p:nvSpPr>
          <p:cNvPr id="46084" name="Tijdelijke aanduiding voor datum 3">
            <a:extLst>
              <a:ext uri="{FF2B5EF4-FFF2-40B4-BE49-F238E27FC236}">
                <a16:creationId xmlns:a16="http://schemas.microsoft.com/office/drawing/2014/main" id="{82FB5A33-E43B-4D40-B0DB-ACB028B437BD}"/>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3pPr>
            <a:lvl4pPr marL="16002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9pPr>
          </a:lstStyle>
          <a:p>
            <a:pPr>
              <a:spcBef>
                <a:spcPct val="0"/>
              </a:spcBef>
              <a:buNone/>
            </a:pPr>
            <a:r>
              <a:rPr lang="nl-NL" altLang="nl-NL" sz="1200">
                <a:solidFill>
                  <a:srgbClr val="898989"/>
                </a:solidFill>
              </a:rPr>
              <a:t>18 juni 2020</a:t>
            </a:r>
          </a:p>
        </p:txBody>
      </p:sp>
      <p:sp>
        <p:nvSpPr>
          <p:cNvPr id="5" name="Tijdelijke aanduiding voor voettekst 4">
            <a:extLst>
              <a:ext uri="{FF2B5EF4-FFF2-40B4-BE49-F238E27FC236}">
                <a16:creationId xmlns:a16="http://schemas.microsoft.com/office/drawing/2014/main" id="{D4C75C9E-C99B-40AB-B943-A9D3AB1A6DB5}"/>
              </a:ext>
            </a:extLst>
          </p:cNvPr>
          <p:cNvSpPr>
            <a:spLocks noGrp="1"/>
          </p:cNvSpPr>
          <p:nvPr>
            <p:ph type="ftr" sz="quarter" idx="11"/>
          </p:nvPr>
        </p:nvSpPr>
        <p:spPr/>
        <p:txBody>
          <a:bodyPr/>
          <a:lstStyle/>
          <a:p>
            <a:pPr>
              <a:defRPr/>
            </a:pPr>
            <a:r>
              <a:rPr lang="nl-NL">
                <a:solidFill>
                  <a:prstClr val="black">
                    <a:tint val="75000"/>
                  </a:prstClr>
                </a:solidFill>
              </a:rPr>
              <a:t>VNG Archiefcommissie </a:t>
            </a:r>
          </a:p>
        </p:txBody>
      </p:sp>
      <p:sp>
        <p:nvSpPr>
          <p:cNvPr id="46086" name="Tijdelijke aanduiding voor dianummer 5">
            <a:extLst>
              <a:ext uri="{FF2B5EF4-FFF2-40B4-BE49-F238E27FC236}">
                <a16:creationId xmlns:a16="http://schemas.microsoft.com/office/drawing/2014/main" id="{CA4C698F-3082-4C8D-B0E0-AD32D9AED38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3pPr>
            <a:lvl4pPr marL="16002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9pPr>
          </a:lstStyle>
          <a:p>
            <a:pPr>
              <a:spcBef>
                <a:spcPct val="0"/>
              </a:spcBef>
              <a:buNone/>
            </a:pPr>
            <a:fld id="{62C961F3-3EF0-4EA6-90C9-04C90DB84FC5}" type="slidenum">
              <a:rPr lang="nl-NL" altLang="nl-NL" sz="1200">
                <a:solidFill>
                  <a:srgbClr val="898989"/>
                </a:solidFill>
              </a:rPr>
              <a:pPr>
                <a:spcBef>
                  <a:spcPct val="0"/>
                </a:spcBef>
                <a:buNone/>
              </a:pPr>
              <a:t>37</a:t>
            </a:fld>
            <a:endParaRPr lang="nl-NL" altLang="nl-NL" sz="1200">
              <a:solidFill>
                <a:srgbClr val="898989"/>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Titel 1">
            <a:extLst>
              <a:ext uri="{FF2B5EF4-FFF2-40B4-BE49-F238E27FC236}">
                <a16:creationId xmlns:a16="http://schemas.microsoft.com/office/drawing/2014/main" id="{4B7D431E-F90E-4551-9237-60CFD4EE35C2}"/>
              </a:ext>
            </a:extLst>
          </p:cNvPr>
          <p:cNvSpPr>
            <a:spLocks noGrp="1"/>
          </p:cNvSpPr>
          <p:nvPr>
            <p:ph type="title"/>
          </p:nvPr>
        </p:nvSpPr>
        <p:spPr/>
        <p:txBody>
          <a:bodyPr/>
          <a:lstStyle/>
          <a:p>
            <a:r>
              <a:rPr lang="nl-NL" altLang="nl-NL">
                <a:latin typeface="Tahoma" panose="020B0604030504040204" pitchFamily="34" charset="0"/>
                <a:ea typeface="ＭＳ Ｐゴシック" panose="020B0600070205080204" pitchFamily="34" charset="-128"/>
                <a:cs typeface="Tahoma" panose="020B0604030504040204" pitchFamily="34" charset="0"/>
              </a:rPr>
              <a:t>Globaal gebruik van de SWF </a:t>
            </a:r>
          </a:p>
        </p:txBody>
      </p:sp>
      <p:sp>
        <p:nvSpPr>
          <p:cNvPr id="47107" name="Tijdelijke aanduiding voor inhoud 2">
            <a:extLst>
              <a:ext uri="{FF2B5EF4-FFF2-40B4-BE49-F238E27FC236}">
                <a16:creationId xmlns:a16="http://schemas.microsoft.com/office/drawing/2014/main" id="{9E6D8CAD-41E1-47E1-8189-4812C4D16433}"/>
              </a:ext>
            </a:extLst>
          </p:cNvPr>
          <p:cNvSpPr>
            <a:spLocks noGrp="1"/>
          </p:cNvSpPr>
          <p:nvPr>
            <p:ph idx="1"/>
          </p:nvPr>
        </p:nvSpPr>
        <p:spPr>
          <a:xfrm>
            <a:off x="609600" y="1325881"/>
            <a:ext cx="10972800" cy="4525963"/>
          </a:xfrm>
        </p:spPr>
        <p:txBody>
          <a:bodyPr/>
          <a:lstStyle/>
          <a:p>
            <a:pPr>
              <a:lnSpc>
                <a:spcPct val="130000"/>
              </a:lnSpc>
            </a:pPr>
            <a:r>
              <a:rPr lang="nl-NL" altLang="nl-NL" dirty="0">
                <a:latin typeface="Tahoma" panose="020B0604030504040204" pitchFamily="34" charset="0"/>
                <a:ea typeface="ＭＳ Ｐゴシック" panose="020B0600070205080204" pitchFamily="34" charset="-128"/>
              </a:rPr>
              <a:t>Eén BG c.q. behandeldienst (de initiator) start de samenwerking.</a:t>
            </a:r>
          </a:p>
          <a:p>
            <a:pPr>
              <a:lnSpc>
                <a:spcPct val="130000"/>
              </a:lnSpc>
            </a:pPr>
            <a:r>
              <a:rPr lang="nl-NL" altLang="nl-NL" dirty="0">
                <a:latin typeface="Tahoma" panose="020B0604030504040204" pitchFamily="34" charset="0"/>
                <a:ea typeface="ＭＳ Ｐゴシック" panose="020B0600070205080204" pitchFamily="34" charset="-128"/>
              </a:rPr>
              <a:t>Start vanuit VTH- of zaaksystemen of vanuit het samenwerkportaal </a:t>
            </a:r>
          </a:p>
          <a:p>
            <a:pPr>
              <a:lnSpc>
                <a:spcPct val="130000"/>
              </a:lnSpc>
            </a:pPr>
            <a:r>
              <a:rPr lang="nl-NL" altLang="nl-NL" dirty="0">
                <a:latin typeface="Tahoma" panose="020B0604030504040204" pitchFamily="34" charset="0"/>
                <a:ea typeface="ＭＳ Ｐゴシック" panose="020B0600070205080204" pitchFamily="34" charset="-128"/>
              </a:rPr>
              <a:t>Op termijn: starten vanuit het portaal niet meer mogelijk.</a:t>
            </a:r>
          </a:p>
          <a:p>
            <a:pPr>
              <a:lnSpc>
                <a:spcPct val="130000"/>
              </a:lnSpc>
            </a:pPr>
            <a:r>
              <a:rPr lang="nl-NL" altLang="nl-NL" dirty="0">
                <a:latin typeface="Tahoma" panose="020B0604030504040204" pitchFamily="34" charset="0"/>
                <a:ea typeface="ＭＳ Ｐゴシック" panose="020B0600070205080204" pitchFamily="34" charset="-128"/>
              </a:rPr>
              <a:t>De initiator nodigt ketenpartners uit tot samenwerken in het samenwerkdossier (de deelnemers). </a:t>
            </a:r>
          </a:p>
          <a:p>
            <a:pPr>
              <a:lnSpc>
                <a:spcPct val="130000"/>
              </a:lnSpc>
            </a:pPr>
            <a:r>
              <a:rPr lang="nl-NL" altLang="nl-NL" dirty="0">
                <a:latin typeface="Tahoma" panose="020B0604030504040204" pitchFamily="34" charset="0"/>
                <a:ea typeface="ＭＳ Ｐゴシック" panose="020B0600070205080204" pitchFamily="34" charset="-128"/>
              </a:rPr>
              <a:t>De initiator bepaalt welk privilege (beperkte toegang of volledige toegang) de ketenpartner krijgt. </a:t>
            </a:r>
          </a:p>
          <a:p>
            <a:pPr>
              <a:lnSpc>
                <a:spcPct val="130000"/>
              </a:lnSpc>
            </a:pPr>
            <a:r>
              <a:rPr lang="nl-NL" altLang="nl-NL" dirty="0">
                <a:latin typeface="Tahoma" panose="020B0604030504040204" pitchFamily="34" charset="0"/>
                <a:ea typeface="ＭＳ Ｐゴシック" panose="020B0600070205080204" pitchFamily="34" charset="-128"/>
              </a:rPr>
              <a:t>Dit bepaalt welke documenten in het samenwerkdossier toegankelijk zullen zijn (alleen Vertrouwelijk of ook Strikt Vertrouwelijk). </a:t>
            </a:r>
          </a:p>
          <a:p>
            <a:pPr>
              <a:lnSpc>
                <a:spcPct val="130000"/>
              </a:lnSpc>
            </a:pPr>
            <a:r>
              <a:rPr lang="nl-NL" altLang="nl-NL" dirty="0">
                <a:latin typeface="Tahoma" panose="020B0604030504040204" pitchFamily="34" charset="0"/>
                <a:ea typeface="ＭＳ Ｐゴシック" panose="020B0600070205080204" pitchFamily="34" charset="-128"/>
              </a:rPr>
              <a:t>Let op: er kunnen dus meerdere samenwerkdossiers bestaan tussen dezelfde initiator met dezelfde deelnemers. </a:t>
            </a:r>
          </a:p>
        </p:txBody>
      </p:sp>
      <p:sp>
        <p:nvSpPr>
          <p:cNvPr id="47108" name="Tijdelijke aanduiding voor datum 3">
            <a:extLst>
              <a:ext uri="{FF2B5EF4-FFF2-40B4-BE49-F238E27FC236}">
                <a16:creationId xmlns:a16="http://schemas.microsoft.com/office/drawing/2014/main" id="{EE2786AE-E293-454B-9AD5-88638F65D620}"/>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3pPr>
            <a:lvl4pPr marL="16002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9pPr>
          </a:lstStyle>
          <a:p>
            <a:pPr>
              <a:spcBef>
                <a:spcPct val="0"/>
              </a:spcBef>
              <a:buNone/>
            </a:pPr>
            <a:r>
              <a:rPr lang="nl-NL" altLang="nl-NL" sz="1200">
                <a:solidFill>
                  <a:srgbClr val="898989"/>
                </a:solidFill>
              </a:rPr>
              <a:t>18 juni 2020</a:t>
            </a:r>
          </a:p>
        </p:txBody>
      </p:sp>
      <p:sp>
        <p:nvSpPr>
          <p:cNvPr id="5" name="Tijdelijke aanduiding voor voettekst 4">
            <a:extLst>
              <a:ext uri="{FF2B5EF4-FFF2-40B4-BE49-F238E27FC236}">
                <a16:creationId xmlns:a16="http://schemas.microsoft.com/office/drawing/2014/main" id="{762E6A64-C923-4176-8DEE-06A238682B2B}"/>
              </a:ext>
            </a:extLst>
          </p:cNvPr>
          <p:cNvSpPr>
            <a:spLocks noGrp="1"/>
          </p:cNvSpPr>
          <p:nvPr>
            <p:ph type="ftr" sz="quarter" idx="11"/>
          </p:nvPr>
        </p:nvSpPr>
        <p:spPr/>
        <p:txBody>
          <a:bodyPr/>
          <a:lstStyle/>
          <a:p>
            <a:pPr>
              <a:defRPr/>
            </a:pPr>
            <a:r>
              <a:rPr lang="nl-NL">
                <a:solidFill>
                  <a:prstClr val="black">
                    <a:tint val="75000"/>
                  </a:prstClr>
                </a:solidFill>
              </a:rPr>
              <a:t>VNG Archiefcommissie </a:t>
            </a:r>
          </a:p>
        </p:txBody>
      </p:sp>
      <p:sp>
        <p:nvSpPr>
          <p:cNvPr id="47110" name="Tijdelijke aanduiding voor dianummer 5">
            <a:extLst>
              <a:ext uri="{FF2B5EF4-FFF2-40B4-BE49-F238E27FC236}">
                <a16:creationId xmlns:a16="http://schemas.microsoft.com/office/drawing/2014/main" id="{9A74683C-114E-4F04-8FE5-DE238EC6D76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3pPr>
            <a:lvl4pPr marL="16002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9pPr>
          </a:lstStyle>
          <a:p>
            <a:pPr>
              <a:spcBef>
                <a:spcPct val="0"/>
              </a:spcBef>
              <a:buNone/>
            </a:pPr>
            <a:fld id="{D9C637BC-5C75-4F01-8E93-5C10C2F6CD5E}" type="slidenum">
              <a:rPr lang="nl-NL" altLang="nl-NL" sz="1200">
                <a:solidFill>
                  <a:srgbClr val="898989"/>
                </a:solidFill>
              </a:rPr>
              <a:pPr>
                <a:spcBef>
                  <a:spcPct val="0"/>
                </a:spcBef>
                <a:buNone/>
              </a:pPr>
              <a:t>38</a:t>
            </a:fld>
            <a:endParaRPr lang="nl-NL" altLang="nl-NL" sz="1200">
              <a:solidFill>
                <a:srgbClr val="898989"/>
              </a:solidFill>
            </a:endParaRP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8130" name="Titel 1">
            <a:extLst>
              <a:ext uri="{FF2B5EF4-FFF2-40B4-BE49-F238E27FC236}">
                <a16:creationId xmlns:a16="http://schemas.microsoft.com/office/drawing/2014/main" id="{036BAB69-3093-4919-8E5B-0936354861EF}"/>
              </a:ext>
            </a:extLst>
          </p:cNvPr>
          <p:cNvSpPr>
            <a:spLocks noGrp="1"/>
          </p:cNvSpPr>
          <p:nvPr>
            <p:ph type="title"/>
          </p:nvPr>
        </p:nvSpPr>
        <p:spPr/>
        <p:txBody>
          <a:bodyPr/>
          <a:lstStyle/>
          <a:p>
            <a:r>
              <a:rPr lang="nl-NL" altLang="nl-NL">
                <a:latin typeface="Tahoma" panose="020B0604030504040204" pitchFamily="34" charset="0"/>
                <a:ea typeface="ＭＳ Ｐゴシック" panose="020B0600070205080204" pitchFamily="34" charset="-128"/>
                <a:cs typeface="Tahoma" panose="020B0604030504040204" pitchFamily="34" charset="0"/>
              </a:rPr>
              <a:t>Mandaat voor gebruik van de SWF:</a:t>
            </a:r>
          </a:p>
        </p:txBody>
      </p:sp>
      <p:sp>
        <p:nvSpPr>
          <p:cNvPr id="48131" name="Tijdelijke aanduiding voor inhoud 2">
            <a:extLst>
              <a:ext uri="{FF2B5EF4-FFF2-40B4-BE49-F238E27FC236}">
                <a16:creationId xmlns:a16="http://schemas.microsoft.com/office/drawing/2014/main" id="{2712BAA5-C3B3-4A57-A750-321CE79AE100}"/>
              </a:ext>
            </a:extLst>
          </p:cNvPr>
          <p:cNvSpPr>
            <a:spLocks noGrp="1"/>
          </p:cNvSpPr>
          <p:nvPr>
            <p:ph idx="1"/>
          </p:nvPr>
        </p:nvSpPr>
        <p:spPr/>
        <p:txBody>
          <a:bodyPr/>
          <a:lstStyle/>
          <a:p>
            <a:r>
              <a:rPr lang="nl-NL" altLang="nl-NL">
                <a:latin typeface="Tahoma" panose="020B0604030504040204" pitchFamily="34" charset="0"/>
                <a:ea typeface="ＭＳ Ｐゴシック" panose="020B0600070205080204" pitchFamily="34" charset="-128"/>
              </a:rPr>
              <a:t> </a:t>
            </a:r>
          </a:p>
        </p:txBody>
      </p:sp>
      <p:sp>
        <p:nvSpPr>
          <p:cNvPr id="48132" name="Tijdelijke aanduiding voor datum 3">
            <a:extLst>
              <a:ext uri="{FF2B5EF4-FFF2-40B4-BE49-F238E27FC236}">
                <a16:creationId xmlns:a16="http://schemas.microsoft.com/office/drawing/2014/main" id="{10F16829-695C-4F30-B8DB-D9AF9DCAC70B}"/>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3pPr>
            <a:lvl4pPr marL="16002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9pPr>
          </a:lstStyle>
          <a:p>
            <a:pPr>
              <a:spcBef>
                <a:spcPct val="0"/>
              </a:spcBef>
              <a:buNone/>
            </a:pPr>
            <a:r>
              <a:rPr lang="nl-NL" altLang="nl-NL" sz="1200">
                <a:solidFill>
                  <a:srgbClr val="898989"/>
                </a:solidFill>
              </a:rPr>
              <a:t>18 juni 2020</a:t>
            </a:r>
          </a:p>
        </p:txBody>
      </p:sp>
      <p:sp>
        <p:nvSpPr>
          <p:cNvPr id="5" name="Tijdelijke aanduiding voor voettekst 4">
            <a:extLst>
              <a:ext uri="{FF2B5EF4-FFF2-40B4-BE49-F238E27FC236}">
                <a16:creationId xmlns:a16="http://schemas.microsoft.com/office/drawing/2014/main" id="{DEF88EA7-6970-454A-99DA-93CE8C1B30B7}"/>
              </a:ext>
            </a:extLst>
          </p:cNvPr>
          <p:cNvSpPr>
            <a:spLocks noGrp="1"/>
          </p:cNvSpPr>
          <p:nvPr>
            <p:ph type="ftr" sz="quarter" idx="11"/>
          </p:nvPr>
        </p:nvSpPr>
        <p:spPr/>
        <p:txBody>
          <a:bodyPr/>
          <a:lstStyle/>
          <a:p>
            <a:pPr>
              <a:defRPr/>
            </a:pPr>
            <a:r>
              <a:rPr lang="nl-NL">
                <a:solidFill>
                  <a:prstClr val="black">
                    <a:tint val="75000"/>
                  </a:prstClr>
                </a:solidFill>
              </a:rPr>
              <a:t>VNG Archiefcommissie </a:t>
            </a:r>
          </a:p>
        </p:txBody>
      </p:sp>
      <p:sp>
        <p:nvSpPr>
          <p:cNvPr id="48134" name="Tijdelijke aanduiding voor dianummer 5">
            <a:extLst>
              <a:ext uri="{FF2B5EF4-FFF2-40B4-BE49-F238E27FC236}">
                <a16:creationId xmlns:a16="http://schemas.microsoft.com/office/drawing/2014/main" id="{E4764060-8ACE-455F-B8CB-F0FD1E45FA7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3pPr>
            <a:lvl4pPr marL="16002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9pPr>
          </a:lstStyle>
          <a:p>
            <a:pPr>
              <a:spcBef>
                <a:spcPct val="0"/>
              </a:spcBef>
              <a:buNone/>
            </a:pPr>
            <a:fld id="{AC6BB458-F3EB-412B-8E33-7D03EF5F5A96}" type="slidenum">
              <a:rPr lang="nl-NL" altLang="nl-NL" sz="1200">
                <a:solidFill>
                  <a:srgbClr val="898989"/>
                </a:solidFill>
              </a:rPr>
              <a:pPr>
                <a:spcBef>
                  <a:spcPct val="0"/>
                </a:spcBef>
                <a:buNone/>
              </a:pPr>
              <a:t>39</a:t>
            </a:fld>
            <a:endParaRPr lang="nl-NL" altLang="nl-NL" sz="1200">
              <a:solidFill>
                <a:srgbClr val="898989"/>
              </a:solidFill>
            </a:endParaRPr>
          </a:p>
        </p:txBody>
      </p:sp>
      <p:pic>
        <p:nvPicPr>
          <p:cNvPr id="48135" name="Afbeelding 7">
            <a:extLst>
              <a:ext uri="{FF2B5EF4-FFF2-40B4-BE49-F238E27FC236}">
                <a16:creationId xmlns:a16="http://schemas.microsoft.com/office/drawing/2014/main" id="{F949EAE1-68F0-444B-B995-00432017A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2164" y="1600201"/>
            <a:ext cx="8910637" cy="316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D9D9D9"/>
        </a:solidFill>
        <a:effectLst/>
      </p:bgPr>
    </p:bg>
    <p:spTree>
      <p:nvGrpSpPr>
        <p:cNvPr id="1" name=""/>
        <p:cNvGrpSpPr/>
        <p:nvPr/>
      </p:nvGrpSpPr>
      <p:grpSpPr>
        <a:xfrm>
          <a:off x="0" y="0"/>
          <a:ext cx="0" cy="0"/>
          <a:chOff x="0" y="0"/>
          <a:chExt cx="0" cy="0"/>
        </a:xfrm>
      </p:grpSpPr>
      <p:sp>
        <p:nvSpPr>
          <p:cNvPr id="16387" name="Tijdelijke aanduiding voor inhoud 2">
            <a:extLst>
              <a:ext uri="{FF2B5EF4-FFF2-40B4-BE49-F238E27FC236}">
                <a16:creationId xmlns:a16="http://schemas.microsoft.com/office/drawing/2014/main" id="{F77601B4-64AF-4E94-B154-C347DE6F51BB}"/>
              </a:ext>
            </a:extLst>
          </p:cNvPr>
          <p:cNvSpPr>
            <a:spLocks noGrp="1"/>
          </p:cNvSpPr>
          <p:nvPr>
            <p:ph idx="1"/>
          </p:nvPr>
        </p:nvSpPr>
        <p:spPr>
          <a:xfrm>
            <a:off x="778029" y="674620"/>
            <a:ext cx="9213542" cy="4119132"/>
          </a:xfrm>
        </p:spPr>
        <p:txBody>
          <a:bodyPr/>
          <a:lstStyle/>
          <a:p>
            <a:pPr marL="0" indent="0" algn="ctr">
              <a:lnSpc>
                <a:spcPct val="200000"/>
              </a:lnSpc>
              <a:buNone/>
              <a:defRPr/>
            </a:pPr>
            <a:r>
              <a:rPr lang="nl-NL" u="sng" dirty="0">
                <a:solidFill>
                  <a:prstClr val="black"/>
                </a:solidFill>
              </a:rPr>
              <a:t>Inhoud </a:t>
            </a:r>
          </a:p>
          <a:p>
            <a:pPr marL="457200" indent="-457200">
              <a:lnSpc>
                <a:spcPct val="200000"/>
              </a:lnSpc>
              <a:buFont typeface="+mj-lt"/>
              <a:buAutoNum type="alphaUcPeriod"/>
              <a:defRPr/>
            </a:pPr>
            <a:r>
              <a:rPr lang="nl-NL" b="1" dirty="0">
                <a:solidFill>
                  <a:prstClr val="black"/>
                </a:solidFill>
              </a:rPr>
              <a:t>Vraagstelling + DUTO </a:t>
            </a:r>
          </a:p>
          <a:p>
            <a:pPr marL="457200" indent="-457200">
              <a:lnSpc>
                <a:spcPct val="200000"/>
              </a:lnSpc>
              <a:buFont typeface="+mj-lt"/>
              <a:buAutoNum type="alphaUcPeriod"/>
              <a:defRPr/>
            </a:pPr>
            <a:r>
              <a:rPr lang="nl-NL" dirty="0">
                <a:solidFill>
                  <a:prstClr val="black"/>
                </a:solidFill>
              </a:rPr>
              <a:t>De historie tot aan de handreiking  </a:t>
            </a:r>
          </a:p>
          <a:p>
            <a:pPr marL="457200" indent="-457200">
              <a:lnSpc>
                <a:spcPct val="200000"/>
              </a:lnSpc>
              <a:buFont typeface="+mj-lt"/>
              <a:buAutoNum type="alphaUcPeriod"/>
              <a:defRPr/>
            </a:pPr>
            <a:r>
              <a:rPr lang="nl-NL" dirty="0">
                <a:solidFill>
                  <a:prstClr val="black"/>
                </a:solidFill>
              </a:rPr>
              <a:t>(Architectuur) uitgangspunten </a:t>
            </a:r>
          </a:p>
          <a:p>
            <a:pPr marL="457200" indent="-457200">
              <a:lnSpc>
                <a:spcPct val="200000"/>
              </a:lnSpc>
              <a:buFont typeface="+mj-lt"/>
              <a:buAutoNum type="alphaUcPeriod"/>
              <a:defRPr/>
            </a:pPr>
            <a:r>
              <a:rPr lang="nl-NL" dirty="0">
                <a:solidFill>
                  <a:prstClr val="black"/>
                </a:solidFill>
              </a:rPr>
              <a:t>De uitkomsten van PIKO nader belicht</a:t>
            </a:r>
          </a:p>
          <a:p>
            <a:pPr marL="457200" indent="-457200">
              <a:lnSpc>
                <a:spcPct val="200000"/>
              </a:lnSpc>
              <a:buFont typeface="+mj-lt"/>
              <a:buAutoNum type="alphaUcPeriod"/>
              <a:defRPr/>
            </a:pPr>
            <a:r>
              <a:rPr lang="nl-NL" dirty="0">
                <a:solidFill>
                  <a:prstClr val="black"/>
                </a:solidFill>
              </a:rPr>
              <a:t>De handreiking DUTO OW (Basisregels &amp; checklist) </a:t>
            </a:r>
          </a:p>
          <a:p>
            <a:pPr marL="0" indent="0">
              <a:lnSpc>
                <a:spcPct val="200000"/>
              </a:lnSpc>
              <a:buNone/>
              <a:defRPr/>
            </a:pPr>
            <a:r>
              <a:rPr lang="nl-NL" dirty="0">
                <a:solidFill>
                  <a:prstClr val="black"/>
                </a:solidFill>
              </a:rPr>
              <a:t>									Pauze</a:t>
            </a:r>
          </a:p>
          <a:p>
            <a:pPr marL="0" indent="0">
              <a:lnSpc>
                <a:spcPct val="200000"/>
              </a:lnSpc>
              <a:buNone/>
              <a:defRPr/>
            </a:pPr>
            <a:r>
              <a:rPr lang="nl-NL" dirty="0">
                <a:solidFill>
                  <a:prstClr val="black"/>
                </a:solidFill>
              </a:rPr>
              <a:t>F.	Opdracht</a:t>
            </a:r>
          </a:p>
          <a:p>
            <a:pPr marL="457200" indent="-457200">
              <a:buFont typeface="+mj-lt"/>
              <a:buAutoNum type="alphaUcPeriod"/>
              <a:defRPr/>
            </a:pPr>
            <a:endParaRPr lang="nl-NL" dirty="0">
              <a:solidFill>
                <a:prstClr val="black"/>
              </a:solidFill>
            </a:endParaRPr>
          </a:p>
          <a:p>
            <a:pPr marL="0" indent="0">
              <a:buNone/>
              <a:defRPr/>
            </a:pPr>
            <a:endParaRPr lang="nl-NL" dirty="0">
              <a:solidFill>
                <a:prstClr val="black"/>
              </a:solidFill>
            </a:endParaRPr>
          </a:p>
          <a:p>
            <a:pPr>
              <a:defRPr/>
            </a:pPr>
            <a:endParaRPr lang="nl-NL" dirty="0">
              <a:solidFill>
                <a:prstClr val="black"/>
              </a:solidFill>
            </a:endParaRPr>
          </a:p>
          <a:p>
            <a:pPr marL="457200" indent="-457200">
              <a:buFont typeface="Calibri" panose="020F0502020204030204" pitchFamily="34" charset="0"/>
              <a:buAutoNum type="arabicPeriod"/>
              <a:defRPr/>
            </a:pPr>
            <a:endParaRPr lang="nl-NL" altLang="nl-NL" dirty="0">
              <a:latin typeface="Tahoma" panose="020B0604030504040204" pitchFamily="34" charset="0"/>
              <a:ea typeface="ＭＳ Ｐゴシック" panose="020B0600070205080204" pitchFamily="34" charset="-128"/>
            </a:endParaRPr>
          </a:p>
        </p:txBody>
      </p:sp>
      <p:sp>
        <p:nvSpPr>
          <p:cNvPr id="2" name="Tijdelijke aanduiding voor voettekst 1">
            <a:extLst>
              <a:ext uri="{FF2B5EF4-FFF2-40B4-BE49-F238E27FC236}">
                <a16:creationId xmlns:a16="http://schemas.microsoft.com/office/drawing/2014/main" id="{E6DDD7A2-C01C-4471-B7E8-5C2DABBEC22C}"/>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Tahoma"/>
                <a:ea typeface="+mn-ea"/>
                <a:cs typeface="+mn-cs"/>
              </a:rPr>
              <a:t>Regiobijeenkomst Omgevingswet 11-11-2021</a:t>
            </a:r>
          </a:p>
        </p:txBody>
      </p:sp>
      <p:sp>
        <p:nvSpPr>
          <p:cNvPr id="3" name="Tijdelijke aanduiding voor dianummer 2">
            <a:extLst>
              <a:ext uri="{FF2B5EF4-FFF2-40B4-BE49-F238E27FC236}">
                <a16:creationId xmlns:a16="http://schemas.microsoft.com/office/drawing/2014/main" id="{7C4E10E8-A24F-4BEC-9986-363031512DF1}"/>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1B44CCF4-F206-4ED8-9ACD-5ED72CDEC5D6}" type="slidenum">
              <a:rPr kumimoji="0" lang="nl-NL" altLang="nl-NL" sz="1200" b="0" i="0" u="none" strike="noStrike" kern="1200" cap="none" spc="0" normalizeH="0" baseline="0" noProof="0" smtClean="0">
                <a:ln>
                  <a:noFill/>
                </a:ln>
                <a:solidFill>
                  <a:srgbClr val="898989"/>
                </a:solidFill>
                <a:effectLst/>
                <a:uLnTx/>
                <a:uFillTx/>
                <a:latin typeface="Tahoma" panose="020B060403050404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5136898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el 1">
            <a:extLst>
              <a:ext uri="{FF2B5EF4-FFF2-40B4-BE49-F238E27FC236}">
                <a16:creationId xmlns:a16="http://schemas.microsoft.com/office/drawing/2014/main" id="{4FBD6B12-123B-4DE1-ACFE-254E6F7EF6D4}"/>
              </a:ext>
            </a:extLst>
          </p:cNvPr>
          <p:cNvSpPr>
            <a:spLocks noGrp="1"/>
          </p:cNvSpPr>
          <p:nvPr>
            <p:ph type="title"/>
          </p:nvPr>
        </p:nvSpPr>
        <p:spPr/>
        <p:txBody>
          <a:bodyPr/>
          <a:lstStyle/>
          <a:p>
            <a:r>
              <a:rPr lang="nl-NL" altLang="nl-NL">
                <a:latin typeface="Tahoma" panose="020B0604030504040204" pitchFamily="34" charset="0"/>
                <a:ea typeface="ＭＳ Ｐゴシック" panose="020B0600070205080204" pitchFamily="34" charset="-128"/>
                <a:cs typeface="Tahoma" panose="020B0604030504040204" pitchFamily="34" charset="0"/>
              </a:rPr>
              <a:t>Twee routes voor opslag : Fysiek of Federatief</a:t>
            </a:r>
          </a:p>
        </p:txBody>
      </p:sp>
      <p:sp>
        <p:nvSpPr>
          <p:cNvPr id="49155" name="Tijdelijke aanduiding voor datum 3">
            <a:extLst>
              <a:ext uri="{FF2B5EF4-FFF2-40B4-BE49-F238E27FC236}">
                <a16:creationId xmlns:a16="http://schemas.microsoft.com/office/drawing/2014/main" id="{B1F319B8-2138-4C5F-A64B-D23A3B2E2B55}"/>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3pPr>
            <a:lvl4pPr marL="16002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9pPr>
          </a:lstStyle>
          <a:p>
            <a:pPr>
              <a:spcBef>
                <a:spcPct val="0"/>
              </a:spcBef>
              <a:buNone/>
            </a:pPr>
            <a:r>
              <a:rPr lang="nl-NL" altLang="nl-NL" sz="1200">
                <a:solidFill>
                  <a:srgbClr val="898989"/>
                </a:solidFill>
              </a:rPr>
              <a:t>18 juni 2020</a:t>
            </a:r>
          </a:p>
        </p:txBody>
      </p:sp>
      <p:sp>
        <p:nvSpPr>
          <p:cNvPr id="5" name="Tijdelijke aanduiding voor voettekst 4">
            <a:extLst>
              <a:ext uri="{FF2B5EF4-FFF2-40B4-BE49-F238E27FC236}">
                <a16:creationId xmlns:a16="http://schemas.microsoft.com/office/drawing/2014/main" id="{BAB44AC5-EC7B-4A80-B740-E1A454992DD0}"/>
              </a:ext>
            </a:extLst>
          </p:cNvPr>
          <p:cNvSpPr>
            <a:spLocks noGrp="1"/>
          </p:cNvSpPr>
          <p:nvPr>
            <p:ph type="ftr" sz="quarter" idx="11"/>
          </p:nvPr>
        </p:nvSpPr>
        <p:spPr/>
        <p:txBody>
          <a:bodyPr/>
          <a:lstStyle/>
          <a:p>
            <a:pPr>
              <a:defRPr/>
            </a:pPr>
            <a:r>
              <a:rPr lang="nl-NL">
                <a:solidFill>
                  <a:prstClr val="black">
                    <a:tint val="75000"/>
                  </a:prstClr>
                </a:solidFill>
              </a:rPr>
              <a:t>VNG Archiefcommissie </a:t>
            </a:r>
          </a:p>
        </p:txBody>
      </p:sp>
      <p:sp>
        <p:nvSpPr>
          <p:cNvPr id="49157" name="Tijdelijke aanduiding voor dianummer 5">
            <a:extLst>
              <a:ext uri="{FF2B5EF4-FFF2-40B4-BE49-F238E27FC236}">
                <a16:creationId xmlns:a16="http://schemas.microsoft.com/office/drawing/2014/main" id="{1E274117-FDE3-4AE8-9193-E51EF65DAE9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3pPr>
            <a:lvl4pPr marL="16002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9pPr>
          </a:lstStyle>
          <a:p>
            <a:pPr>
              <a:spcBef>
                <a:spcPct val="0"/>
              </a:spcBef>
              <a:buNone/>
            </a:pPr>
            <a:fld id="{100E80DB-E9C5-4D9B-BFE9-BFE796E68AD6}" type="slidenum">
              <a:rPr lang="nl-NL" altLang="nl-NL" sz="1200">
                <a:solidFill>
                  <a:srgbClr val="898989"/>
                </a:solidFill>
              </a:rPr>
              <a:pPr>
                <a:spcBef>
                  <a:spcPct val="0"/>
                </a:spcBef>
                <a:buNone/>
              </a:pPr>
              <a:t>40</a:t>
            </a:fld>
            <a:endParaRPr lang="nl-NL" altLang="nl-NL" sz="1200">
              <a:solidFill>
                <a:srgbClr val="898989"/>
              </a:solidFill>
            </a:endParaRPr>
          </a:p>
        </p:txBody>
      </p:sp>
      <p:pic>
        <p:nvPicPr>
          <p:cNvPr id="49158" name="Picture 1710">
            <a:extLst>
              <a:ext uri="{FF2B5EF4-FFF2-40B4-BE49-F238E27FC236}">
                <a16:creationId xmlns:a16="http://schemas.microsoft.com/office/drawing/2014/main" id="{AB8A5AC0-18B3-40B1-82D5-27957101AE27}"/>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08164" y="1147764"/>
            <a:ext cx="8402637" cy="5208587"/>
          </a:xfrm>
        </p:spPr>
      </p:pic>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el 1">
            <a:extLst>
              <a:ext uri="{FF2B5EF4-FFF2-40B4-BE49-F238E27FC236}">
                <a16:creationId xmlns:a16="http://schemas.microsoft.com/office/drawing/2014/main" id="{FFD2C98C-C9BC-45F3-83D5-529156B2AF8C}"/>
              </a:ext>
            </a:extLst>
          </p:cNvPr>
          <p:cNvSpPr>
            <a:spLocks noGrp="1"/>
          </p:cNvSpPr>
          <p:nvPr>
            <p:ph type="title"/>
          </p:nvPr>
        </p:nvSpPr>
        <p:spPr/>
        <p:txBody>
          <a:bodyPr/>
          <a:lstStyle/>
          <a:p>
            <a:r>
              <a:rPr lang="nl-NL" altLang="nl-NL">
                <a:latin typeface="Tahoma" panose="020B0604030504040204" pitchFamily="34" charset="0"/>
                <a:ea typeface="ＭＳ Ｐゴシック" panose="020B0600070205080204" pitchFamily="34" charset="-128"/>
                <a:cs typeface="Tahoma" panose="020B0604030504040204" pitchFamily="34" charset="0"/>
              </a:rPr>
              <a:t>Fysieke vs. Federatieve opslag</a:t>
            </a:r>
          </a:p>
        </p:txBody>
      </p:sp>
      <p:sp>
        <p:nvSpPr>
          <p:cNvPr id="50179" name="Tijdelijke aanduiding voor datum 3">
            <a:extLst>
              <a:ext uri="{FF2B5EF4-FFF2-40B4-BE49-F238E27FC236}">
                <a16:creationId xmlns:a16="http://schemas.microsoft.com/office/drawing/2014/main" id="{30ADACF5-6EA1-4055-A132-B2B2AE5E838A}"/>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3pPr>
            <a:lvl4pPr marL="16002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9pPr>
          </a:lstStyle>
          <a:p>
            <a:pPr>
              <a:spcBef>
                <a:spcPct val="0"/>
              </a:spcBef>
              <a:buNone/>
            </a:pPr>
            <a:r>
              <a:rPr lang="nl-NL" altLang="nl-NL" sz="1200">
                <a:solidFill>
                  <a:srgbClr val="898989"/>
                </a:solidFill>
              </a:rPr>
              <a:t>18 juni 2020</a:t>
            </a:r>
          </a:p>
        </p:txBody>
      </p:sp>
      <p:sp>
        <p:nvSpPr>
          <p:cNvPr id="5" name="Tijdelijke aanduiding voor voettekst 4">
            <a:extLst>
              <a:ext uri="{FF2B5EF4-FFF2-40B4-BE49-F238E27FC236}">
                <a16:creationId xmlns:a16="http://schemas.microsoft.com/office/drawing/2014/main" id="{0E6DACB2-E085-481C-A72A-E54C6D8A63F2}"/>
              </a:ext>
            </a:extLst>
          </p:cNvPr>
          <p:cNvSpPr>
            <a:spLocks noGrp="1"/>
          </p:cNvSpPr>
          <p:nvPr>
            <p:ph type="ftr" sz="quarter" idx="11"/>
          </p:nvPr>
        </p:nvSpPr>
        <p:spPr/>
        <p:txBody>
          <a:bodyPr/>
          <a:lstStyle/>
          <a:p>
            <a:pPr>
              <a:defRPr/>
            </a:pPr>
            <a:r>
              <a:rPr lang="nl-NL">
                <a:solidFill>
                  <a:prstClr val="black">
                    <a:tint val="75000"/>
                  </a:prstClr>
                </a:solidFill>
              </a:rPr>
              <a:t>VNG Archiefcommissie </a:t>
            </a:r>
          </a:p>
        </p:txBody>
      </p:sp>
      <p:sp>
        <p:nvSpPr>
          <p:cNvPr id="50181" name="Tijdelijke aanduiding voor dianummer 5">
            <a:extLst>
              <a:ext uri="{FF2B5EF4-FFF2-40B4-BE49-F238E27FC236}">
                <a16:creationId xmlns:a16="http://schemas.microsoft.com/office/drawing/2014/main" id="{8421F322-2CC1-4F35-AA9B-7E9E9FCAFF1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3pPr>
            <a:lvl4pPr marL="16002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9pPr>
          </a:lstStyle>
          <a:p>
            <a:pPr>
              <a:spcBef>
                <a:spcPct val="0"/>
              </a:spcBef>
              <a:buNone/>
            </a:pPr>
            <a:fld id="{78B02F3D-7B37-4301-85EE-39130F26F120}" type="slidenum">
              <a:rPr lang="nl-NL" altLang="nl-NL" sz="1200">
                <a:solidFill>
                  <a:srgbClr val="898989"/>
                </a:solidFill>
              </a:rPr>
              <a:pPr>
                <a:spcBef>
                  <a:spcPct val="0"/>
                </a:spcBef>
                <a:buNone/>
              </a:pPr>
              <a:t>41</a:t>
            </a:fld>
            <a:endParaRPr lang="nl-NL" altLang="nl-NL" sz="1200">
              <a:solidFill>
                <a:srgbClr val="898989"/>
              </a:solidFill>
            </a:endParaRPr>
          </a:p>
        </p:txBody>
      </p:sp>
      <p:sp>
        <p:nvSpPr>
          <p:cNvPr id="55302" name="Tijdelijke aanduiding voor inhoud 2">
            <a:extLst>
              <a:ext uri="{FF2B5EF4-FFF2-40B4-BE49-F238E27FC236}">
                <a16:creationId xmlns:a16="http://schemas.microsoft.com/office/drawing/2014/main" id="{460C4F75-7DC8-4EED-9F55-C0846F94B01F}"/>
              </a:ext>
            </a:extLst>
          </p:cNvPr>
          <p:cNvSpPr>
            <a:spLocks noGrp="1"/>
          </p:cNvSpPr>
          <p:nvPr>
            <p:ph idx="1"/>
          </p:nvPr>
        </p:nvSpPr>
        <p:spPr/>
        <p:txBody>
          <a:bodyPr/>
          <a:lstStyle/>
          <a:p>
            <a:pPr>
              <a:defRPr/>
            </a:pPr>
            <a:r>
              <a:rPr lang="nl-NL" altLang="nl-NL" dirty="0">
                <a:latin typeface="Tahoma" panose="020B0604030504040204" pitchFamily="34" charset="0"/>
                <a:ea typeface="ＭＳ Ｐゴシック" panose="020B0600070205080204" pitchFamily="34" charset="-128"/>
              </a:rPr>
              <a:t>Federatief is de wens en is voorzien maar nog niet klaar</a:t>
            </a:r>
          </a:p>
          <a:p>
            <a:pPr>
              <a:defRPr/>
            </a:pPr>
            <a:r>
              <a:rPr lang="nl-NL" altLang="nl-NL" dirty="0">
                <a:latin typeface="Tahoma" panose="020B0604030504040204" pitchFamily="34" charset="0"/>
                <a:ea typeface="ＭＳ Ｐゴシック" panose="020B0600070205080204" pitchFamily="34" charset="-128"/>
              </a:rPr>
              <a:t>Dit aspect zal door leveranciers mogelijk op diverse wijze worden ingevuld in hun eigen </a:t>
            </a:r>
            <a:r>
              <a:rPr lang="nl-NL" altLang="nl-NL" dirty="0" err="1">
                <a:latin typeface="Tahoma" panose="020B0604030504040204" pitchFamily="34" charset="0"/>
                <a:ea typeface="ＭＳ Ｐゴシック" panose="020B0600070205080204" pitchFamily="34" charset="-128"/>
              </a:rPr>
              <a:t>roadmap</a:t>
            </a:r>
            <a:endParaRPr lang="nl-NL" altLang="nl-NL" dirty="0">
              <a:latin typeface="Tahoma" panose="020B0604030504040204" pitchFamily="34" charset="0"/>
              <a:ea typeface="ＭＳ Ｐゴシック" panose="020B0600070205080204" pitchFamily="34" charset="-128"/>
            </a:endParaRPr>
          </a:p>
          <a:p>
            <a:pPr marL="0" indent="0">
              <a:buNone/>
              <a:defRPr/>
            </a:pPr>
            <a:endParaRPr lang="nl-NL" altLang="nl-NL" u="sng" dirty="0">
              <a:latin typeface="Tahoma" panose="020B0604030504040204" pitchFamily="34" charset="0"/>
              <a:ea typeface="ＭＳ Ｐゴシック" panose="020B0600070205080204" pitchFamily="34" charset="-128"/>
            </a:endParaRPr>
          </a:p>
          <a:p>
            <a:pPr marL="0" indent="0">
              <a:buNone/>
              <a:defRPr/>
            </a:pPr>
            <a:r>
              <a:rPr lang="nl-NL" altLang="nl-NL" u="sng" dirty="0">
                <a:latin typeface="Tahoma" panose="020B0604030504040204" pitchFamily="34" charset="0"/>
                <a:ea typeface="ＭＳ Ｐゴシック" panose="020B0600070205080204" pitchFamily="34" charset="-128"/>
              </a:rPr>
              <a:t>Fasering</a:t>
            </a:r>
          </a:p>
          <a:p>
            <a:pPr marL="457200" indent="-457200">
              <a:buFont typeface="+mj-lt"/>
              <a:buAutoNum type="arabicParenR"/>
              <a:defRPr/>
            </a:pPr>
            <a:r>
              <a:rPr lang="nl-NL" altLang="nl-NL" dirty="0">
                <a:latin typeface="Tahoma" panose="020B0604030504040204" pitchFamily="34" charset="0"/>
                <a:ea typeface="ＭＳ Ｐゴシック" panose="020B0600070205080204" pitchFamily="34" charset="-128"/>
              </a:rPr>
              <a:t>De start vindt plaats met fysieke opslag</a:t>
            </a:r>
          </a:p>
          <a:p>
            <a:pPr marL="457200" indent="-457200">
              <a:buFont typeface="+mj-lt"/>
              <a:buAutoNum type="arabicParenR"/>
              <a:defRPr/>
            </a:pPr>
            <a:r>
              <a:rPr lang="nl-NL" altLang="nl-NL" dirty="0">
                <a:latin typeface="Tahoma" panose="020B0604030504040204" pitchFamily="34" charset="0"/>
                <a:ea typeface="ＭＳ Ｐゴシック" panose="020B0600070205080204" pitchFamily="34" charset="-128"/>
              </a:rPr>
              <a:t>Later hybride situaties met de fysieke of federatieve opslag per BG </a:t>
            </a:r>
          </a:p>
          <a:p>
            <a:pPr marL="457200" indent="-457200">
              <a:buFont typeface="+mj-lt"/>
              <a:buAutoNum type="arabicParenR"/>
              <a:defRPr/>
            </a:pPr>
            <a:r>
              <a:rPr lang="nl-NL" altLang="nl-NL" dirty="0">
                <a:latin typeface="Tahoma" panose="020B0604030504040204" pitchFamily="34" charset="0"/>
                <a:ea typeface="ＭＳ Ｐゴシック" panose="020B0600070205080204" pitchFamily="34" charset="-128"/>
              </a:rPr>
              <a:t>Eindsituatie: Alle bevoegd gezagen werken volgens federatieve opslag</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el 1">
            <a:extLst>
              <a:ext uri="{FF2B5EF4-FFF2-40B4-BE49-F238E27FC236}">
                <a16:creationId xmlns:a16="http://schemas.microsoft.com/office/drawing/2014/main" id="{B08856E2-1A08-4112-B5E6-0D2C13555696}"/>
              </a:ext>
            </a:extLst>
          </p:cNvPr>
          <p:cNvSpPr>
            <a:spLocks noGrp="1"/>
          </p:cNvSpPr>
          <p:nvPr>
            <p:ph type="title"/>
          </p:nvPr>
        </p:nvSpPr>
        <p:spPr/>
        <p:txBody>
          <a:bodyPr/>
          <a:lstStyle/>
          <a:p>
            <a:r>
              <a:rPr lang="nl-NL" altLang="nl-NL">
                <a:latin typeface="Tahoma" panose="020B0604030504040204" pitchFamily="34" charset="0"/>
                <a:ea typeface="ＭＳ Ｐゴシック" panose="020B0600070205080204" pitchFamily="34" charset="-128"/>
                <a:cs typeface="Tahoma" panose="020B0604030504040204" pitchFamily="34" charset="0"/>
              </a:rPr>
              <a:t>Uitkomst DUTO Scan</a:t>
            </a:r>
          </a:p>
        </p:txBody>
      </p:sp>
      <p:sp>
        <p:nvSpPr>
          <p:cNvPr id="52227" name="Tijdelijke aanduiding voor datum 3">
            <a:extLst>
              <a:ext uri="{FF2B5EF4-FFF2-40B4-BE49-F238E27FC236}">
                <a16:creationId xmlns:a16="http://schemas.microsoft.com/office/drawing/2014/main" id="{690915AC-75BE-473F-B7BB-F5098CB1D4CA}"/>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3pPr>
            <a:lvl4pPr marL="16002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9pPr>
          </a:lstStyle>
          <a:p>
            <a:pPr>
              <a:spcBef>
                <a:spcPct val="0"/>
              </a:spcBef>
              <a:buNone/>
            </a:pPr>
            <a:r>
              <a:rPr lang="nl-NL" altLang="nl-NL" sz="1200">
                <a:solidFill>
                  <a:srgbClr val="898989"/>
                </a:solidFill>
              </a:rPr>
              <a:t>18 juni 2020</a:t>
            </a:r>
          </a:p>
        </p:txBody>
      </p:sp>
      <p:sp>
        <p:nvSpPr>
          <p:cNvPr id="5" name="Tijdelijke aanduiding voor voettekst 4">
            <a:extLst>
              <a:ext uri="{FF2B5EF4-FFF2-40B4-BE49-F238E27FC236}">
                <a16:creationId xmlns:a16="http://schemas.microsoft.com/office/drawing/2014/main" id="{1B0C576E-7824-4477-8EFC-796FFE34CFCC}"/>
              </a:ext>
            </a:extLst>
          </p:cNvPr>
          <p:cNvSpPr>
            <a:spLocks noGrp="1"/>
          </p:cNvSpPr>
          <p:nvPr>
            <p:ph type="ftr" sz="quarter" idx="11"/>
          </p:nvPr>
        </p:nvSpPr>
        <p:spPr/>
        <p:txBody>
          <a:bodyPr/>
          <a:lstStyle/>
          <a:p>
            <a:pPr>
              <a:defRPr/>
            </a:pPr>
            <a:r>
              <a:rPr lang="nl-NL">
                <a:solidFill>
                  <a:prstClr val="black">
                    <a:tint val="75000"/>
                  </a:prstClr>
                </a:solidFill>
              </a:rPr>
              <a:t>VNG Archiefcommissie </a:t>
            </a:r>
          </a:p>
        </p:txBody>
      </p:sp>
      <p:sp>
        <p:nvSpPr>
          <p:cNvPr id="52229" name="Tijdelijke aanduiding voor dianummer 5">
            <a:extLst>
              <a:ext uri="{FF2B5EF4-FFF2-40B4-BE49-F238E27FC236}">
                <a16:creationId xmlns:a16="http://schemas.microsoft.com/office/drawing/2014/main" id="{FFDE3600-CDC5-45F6-839F-AA74A8F6E6E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3pPr>
            <a:lvl4pPr marL="16002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Tahoma" panose="020B060403050404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ea typeface="ヒラギノ角ゴ Pro W3" charset="-128"/>
              </a:defRPr>
            </a:lvl9pPr>
          </a:lstStyle>
          <a:p>
            <a:pPr>
              <a:spcBef>
                <a:spcPct val="0"/>
              </a:spcBef>
              <a:buNone/>
            </a:pPr>
            <a:fld id="{0938B76C-611B-4753-8E4C-A1338906DD73}" type="slidenum">
              <a:rPr lang="nl-NL" altLang="nl-NL" sz="1200">
                <a:solidFill>
                  <a:srgbClr val="898989"/>
                </a:solidFill>
              </a:rPr>
              <a:pPr>
                <a:spcBef>
                  <a:spcPct val="0"/>
                </a:spcBef>
                <a:buNone/>
              </a:pPr>
              <a:t>42</a:t>
            </a:fld>
            <a:endParaRPr lang="nl-NL" altLang="nl-NL" sz="1200">
              <a:solidFill>
                <a:srgbClr val="898989"/>
              </a:solidFill>
            </a:endParaRPr>
          </a:p>
        </p:txBody>
      </p:sp>
      <p:pic>
        <p:nvPicPr>
          <p:cNvPr id="52230" name="Tijdelijke aanduiding voor inhoud 8">
            <a:extLst>
              <a:ext uri="{FF2B5EF4-FFF2-40B4-BE49-F238E27FC236}">
                <a16:creationId xmlns:a16="http://schemas.microsoft.com/office/drawing/2014/main" id="{9D8A7C55-86AF-4225-8724-756EE366662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1190625"/>
            <a:ext cx="8597900" cy="4794250"/>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D9D9D9"/>
        </a:solidFill>
        <a:effectLst/>
      </p:bgPr>
    </p:bg>
    <p:spTree>
      <p:nvGrpSpPr>
        <p:cNvPr id="1" name=""/>
        <p:cNvGrpSpPr/>
        <p:nvPr/>
      </p:nvGrpSpPr>
      <p:grpSpPr>
        <a:xfrm>
          <a:off x="0" y="0"/>
          <a:ext cx="0" cy="0"/>
          <a:chOff x="0" y="0"/>
          <a:chExt cx="0" cy="0"/>
        </a:xfrm>
      </p:grpSpPr>
      <p:sp>
        <p:nvSpPr>
          <p:cNvPr id="16387" name="Tijdelijke aanduiding voor inhoud 2">
            <a:extLst>
              <a:ext uri="{FF2B5EF4-FFF2-40B4-BE49-F238E27FC236}">
                <a16:creationId xmlns:a16="http://schemas.microsoft.com/office/drawing/2014/main" id="{F77601B4-64AF-4E94-B154-C347DE6F51BB}"/>
              </a:ext>
            </a:extLst>
          </p:cNvPr>
          <p:cNvSpPr>
            <a:spLocks noGrp="1"/>
          </p:cNvSpPr>
          <p:nvPr>
            <p:ph idx="1"/>
          </p:nvPr>
        </p:nvSpPr>
        <p:spPr>
          <a:xfrm>
            <a:off x="778029" y="674620"/>
            <a:ext cx="9213542" cy="4119132"/>
          </a:xfrm>
        </p:spPr>
        <p:txBody>
          <a:bodyPr/>
          <a:lstStyle/>
          <a:p>
            <a:pPr marL="0" indent="0" algn="ctr">
              <a:lnSpc>
                <a:spcPct val="200000"/>
              </a:lnSpc>
              <a:buNone/>
              <a:defRPr/>
            </a:pPr>
            <a:r>
              <a:rPr lang="nl-NL" u="sng" dirty="0">
                <a:solidFill>
                  <a:prstClr val="black"/>
                </a:solidFill>
              </a:rPr>
              <a:t>Inhoud </a:t>
            </a:r>
          </a:p>
          <a:p>
            <a:pPr marL="457200" indent="-457200">
              <a:lnSpc>
                <a:spcPct val="200000"/>
              </a:lnSpc>
              <a:buFont typeface="+mj-lt"/>
              <a:buAutoNum type="alphaUcPeriod"/>
              <a:defRPr/>
            </a:pPr>
            <a:r>
              <a:rPr lang="nl-NL" dirty="0">
                <a:solidFill>
                  <a:prstClr val="black"/>
                </a:solidFill>
              </a:rPr>
              <a:t>Vraagstelling + DUTO </a:t>
            </a:r>
          </a:p>
          <a:p>
            <a:pPr marL="457200" indent="-457200">
              <a:lnSpc>
                <a:spcPct val="200000"/>
              </a:lnSpc>
              <a:buFont typeface="+mj-lt"/>
              <a:buAutoNum type="alphaUcPeriod"/>
              <a:defRPr/>
            </a:pPr>
            <a:r>
              <a:rPr lang="nl-NL" dirty="0">
                <a:solidFill>
                  <a:prstClr val="black"/>
                </a:solidFill>
              </a:rPr>
              <a:t>De historie tot aan de handreiking  </a:t>
            </a:r>
          </a:p>
          <a:p>
            <a:pPr marL="457200" indent="-457200">
              <a:lnSpc>
                <a:spcPct val="200000"/>
              </a:lnSpc>
              <a:buFont typeface="+mj-lt"/>
              <a:buAutoNum type="alphaUcPeriod"/>
              <a:defRPr/>
            </a:pPr>
            <a:r>
              <a:rPr lang="nl-NL" dirty="0">
                <a:solidFill>
                  <a:prstClr val="black"/>
                </a:solidFill>
              </a:rPr>
              <a:t>(Architectuur) uitgangspunten </a:t>
            </a:r>
          </a:p>
          <a:p>
            <a:pPr marL="457200" indent="-457200">
              <a:lnSpc>
                <a:spcPct val="200000"/>
              </a:lnSpc>
              <a:buFont typeface="+mj-lt"/>
              <a:buAutoNum type="alphaUcPeriod"/>
              <a:defRPr/>
            </a:pPr>
            <a:r>
              <a:rPr lang="nl-NL" dirty="0">
                <a:solidFill>
                  <a:prstClr val="black"/>
                </a:solidFill>
              </a:rPr>
              <a:t>De uitkomsten van PIKO nader belicht</a:t>
            </a:r>
          </a:p>
          <a:p>
            <a:pPr marL="457200" indent="-457200">
              <a:lnSpc>
                <a:spcPct val="200000"/>
              </a:lnSpc>
              <a:buFont typeface="+mj-lt"/>
              <a:buAutoNum type="alphaUcPeriod"/>
              <a:defRPr/>
            </a:pPr>
            <a:r>
              <a:rPr lang="nl-NL" b="1" dirty="0">
                <a:solidFill>
                  <a:prstClr val="black"/>
                </a:solidFill>
              </a:rPr>
              <a:t>De handreiking DUTO OW (Basisregels &amp; checklist) </a:t>
            </a:r>
          </a:p>
          <a:p>
            <a:pPr marL="0" indent="0">
              <a:lnSpc>
                <a:spcPct val="200000"/>
              </a:lnSpc>
              <a:buNone/>
              <a:defRPr/>
            </a:pPr>
            <a:r>
              <a:rPr lang="nl-NL" dirty="0">
                <a:solidFill>
                  <a:prstClr val="black"/>
                </a:solidFill>
              </a:rPr>
              <a:t>									Pauze</a:t>
            </a:r>
          </a:p>
          <a:p>
            <a:pPr marL="0" indent="0">
              <a:lnSpc>
                <a:spcPct val="200000"/>
              </a:lnSpc>
              <a:buNone/>
              <a:defRPr/>
            </a:pPr>
            <a:r>
              <a:rPr lang="nl-NL" dirty="0">
                <a:solidFill>
                  <a:prstClr val="black"/>
                </a:solidFill>
              </a:rPr>
              <a:t>F.	Opdracht</a:t>
            </a:r>
          </a:p>
          <a:p>
            <a:pPr marL="457200" indent="-457200">
              <a:buFont typeface="+mj-lt"/>
              <a:buAutoNum type="alphaUcPeriod"/>
              <a:defRPr/>
            </a:pPr>
            <a:endParaRPr lang="nl-NL" dirty="0">
              <a:solidFill>
                <a:prstClr val="black"/>
              </a:solidFill>
            </a:endParaRPr>
          </a:p>
          <a:p>
            <a:pPr marL="0" indent="0">
              <a:buNone/>
              <a:defRPr/>
            </a:pPr>
            <a:endParaRPr lang="nl-NL" dirty="0">
              <a:solidFill>
                <a:prstClr val="black"/>
              </a:solidFill>
            </a:endParaRPr>
          </a:p>
          <a:p>
            <a:pPr>
              <a:defRPr/>
            </a:pPr>
            <a:endParaRPr lang="nl-NL" dirty="0">
              <a:solidFill>
                <a:prstClr val="black"/>
              </a:solidFill>
            </a:endParaRPr>
          </a:p>
          <a:p>
            <a:pPr marL="457200" indent="-457200">
              <a:buFont typeface="Calibri" panose="020F0502020204030204" pitchFamily="34" charset="0"/>
              <a:buAutoNum type="arabicPeriod"/>
              <a:defRPr/>
            </a:pPr>
            <a:endParaRPr lang="nl-NL" altLang="nl-NL" dirty="0">
              <a:latin typeface="Tahoma" panose="020B0604030504040204" pitchFamily="34" charset="0"/>
              <a:ea typeface="ＭＳ Ｐゴシック" panose="020B0600070205080204" pitchFamily="34" charset="-128"/>
            </a:endParaRPr>
          </a:p>
        </p:txBody>
      </p:sp>
      <p:sp>
        <p:nvSpPr>
          <p:cNvPr id="2" name="Tijdelijke aanduiding voor voettekst 1">
            <a:extLst>
              <a:ext uri="{FF2B5EF4-FFF2-40B4-BE49-F238E27FC236}">
                <a16:creationId xmlns:a16="http://schemas.microsoft.com/office/drawing/2014/main" id="{E6DDD7A2-C01C-4471-B7E8-5C2DABBEC22C}"/>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Tahoma"/>
                <a:ea typeface="+mn-ea"/>
                <a:cs typeface="+mn-cs"/>
              </a:rPr>
              <a:t>Regiobijeenkomst Omgevingswet 11-11-2021</a:t>
            </a:r>
          </a:p>
        </p:txBody>
      </p:sp>
      <p:sp>
        <p:nvSpPr>
          <p:cNvPr id="3" name="Tijdelijke aanduiding voor dianummer 2">
            <a:extLst>
              <a:ext uri="{FF2B5EF4-FFF2-40B4-BE49-F238E27FC236}">
                <a16:creationId xmlns:a16="http://schemas.microsoft.com/office/drawing/2014/main" id="{7C4E10E8-A24F-4BEC-9986-363031512DF1}"/>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1B44CCF4-F206-4ED8-9ACD-5ED72CDEC5D6}" type="slidenum">
              <a:rPr kumimoji="0" lang="nl-NL" altLang="nl-NL" sz="1200" b="0" i="0" u="none" strike="noStrike" kern="1200" cap="none" spc="0" normalizeH="0" baseline="0" noProof="0" smtClean="0">
                <a:ln>
                  <a:noFill/>
                </a:ln>
                <a:solidFill>
                  <a:srgbClr val="898989"/>
                </a:solidFill>
                <a:effectLst/>
                <a:uLnTx/>
                <a:uFillTx/>
                <a:latin typeface="Tahoma" panose="020B060403050404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43</a:t>
            </a:fld>
            <a:endPar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0052716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4900DA-F928-4DB2-A1E7-9A6826B6F569}"/>
              </a:ext>
            </a:extLst>
          </p:cNvPr>
          <p:cNvSpPr>
            <a:spLocks noGrp="1"/>
          </p:cNvSpPr>
          <p:nvPr>
            <p:ph type="title"/>
          </p:nvPr>
        </p:nvSpPr>
        <p:spPr/>
        <p:txBody>
          <a:bodyPr/>
          <a:lstStyle/>
          <a:p>
            <a:endParaRPr lang="nl-NL" dirty="0"/>
          </a:p>
        </p:txBody>
      </p:sp>
      <p:pic>
        <p:nvPicPr>
          <p:cNvPr id="7" name="Tijdelijke aanduiding voor inhoud 6">
            <a:extLst>
              <a:ext uri="{FF2B5EF4-FFF2-40B4-BE49-F238E27FC236}">
                <a16:creationId xmlns:a16="http://schemas.microsoft.com/office/drawing/2014/main" id="{F6F38AF0-D87F-4549-9055-3B2B9EF43D4C}"/>
              </a:ext>
            </a:extLst>
          </p:cNvPr>
          <p:cNvPicPr>
            <a:picLocks noGrp="1" noChangeAspect="1"/>
          </p:cNvPicPr>
          <p:nvPr>
            <p:ph idx="1"/>
          </p:nvPr>
        </p:nvPicPr>
        <p:blipFill>
          <a:blip r:embed="rId2"/>
          <a:stretch>
            <a:fillRect/>
          </a:stretch>
        </p:blipFill>
        <p:spPr>
          <a:xfrm>
            <a:off x="3777942" y="760413"/>
            <a:ext cx="4248983" cy="4525963"/>
          </a:xfrm>
        </p:spPr>
      </p:pic>
      <p:sp>
        <p:nvSpPr>
          <p:cNvPr id="4" name="Tijdelijke aanduiding voor voettekst 3">
            <a:extLst>
              <a:ext uri="{FF2B5EF4-FFF2-40B4-BE49-F238E27FC236}">
                <a16:creationId xmlns:a16="http://schemas.microsoft.com/office/drawing/2014/main" id="{9D5BE239-E300-4E75-899C-6D9B3AF3EC9C}"/>
              </a:ext>
            </a:extLst>
          </p:cNvPr>
          <p:cNvSpPr>
            <a:spLocks noGrp="1"/>
          </p:cNvSpPr>
          <p:nvPr>
            <p:ph type="ftr" sz="quarter" idx="11"/>
          </p:nvPr>
        </p:nvSpPr>
        <p:spPr/>
        <p:txBody>
          <a:bodyPr/>
          <a:lstStyle/>
          <a:p>
            <a:pPr>
              <a:defRPr/>
            </a:pPr>
            <a:r>
              <a:rPr lang="nl-NL"/>
              <a:t>Regiobijeenkomst Omgevingswet 11-11-2021</a:t>
            </a:r>
          </a:p>
        </p:txBody>
      </p:sp>
      <p:sp>
        <p:nvSpPr>
          <p:cNvPr id="5" name="Tijdelijke aanduiding voor dianummer 4">
            <a:extLst>
              <a:ext uri="{FF2B5EF4-FFF2-40B4-BE49-F238E27FC236}">
                <a16:creationId xmlns:a16="http://schemas.microsoft.com/office/drawing/2014/main" id="{8B6EFAF9-0F32-4F26-9C3C-EAB57F722C60}"/>
              </a:ext>
            </a:extLst>
          </p:cNvPr>
          <p:cNvSpPr>
            <a:spLocks noGrp="1"/>
          </p:cNvSpPr>
          <p:nvPr>
            <p:ph type="sldNum" sz="quarter" idx="12"/>
          </p:nvPr>
        </p:nvSpPr>
        <p:spPr/>
        <p:txBody>
          <a:bodyPr/>
          <a:lstStyle/>
          <a:p>
            <a:pPr>
              <a:defRPr/>
            </a:pPr>
            <a:fld id="{1B44CCF4-F206-4ED8-9ACD-5ED72CDEC5D6}" type="slidenum">
              <a:rPr lang="nl-NL" altLang="nl-NL" smtClean="0"/>
              <a:pPr>
                <a:defRPr/>
              </a:pPr>
              <a:t>44</a:t>
            </a:fld>
            <a:endParaRPr lang="nl-NL" altLang="nl-NL"/>
          </a:p>
        </p:txBody>
      </p:sp>
      <p:sp>
        <p:nvSpPr>
          <p:cNvPr id="9" name="Rechthoek 8">
            <a:extLst>
              <a:ext uri="{FF2B5EF4-FFF2-40B4-BE49-F238E27FC236}">
                <a16:creationId xmlns:a16="http://schemas.microsoft.com/office/drawing/2014/main" id="{DE041576-69DC-4221-AC5B-3DFE8321620D}"/>
              </a:ext>
            </a:extLst>
          </p:cNvPr>
          <p:cNvSpPr/>
          <p:nvPr/>
        </p:nvSpPr>
        <p:spPr>
          <a:xfrm>
            <a:off x="3666708" y="506412"/>
            <a:ext cx="4471452" cy="559117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889651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409BF3-6BDB-45EF-B4DB-9840ADB7E40F}"/>
              </a:ext>
            </a:extLst>
          </p:cNvPr>
          <p:cNvSpPr>
            <a:spLocks noGrp="1"/>
          </p:cNvSpPr>
          <p:nvPr>
            <p:ph type="title"/>
          </p:nvPr>
        </p:nvSpPr>
        <p:spPr/>
        <p:txBody>
          <a:bodyPr/>
          <a:lstStyle/>
          <a:p>
            <a:r>
              <a:rPr lang="nl-NL" dirty="0"/>
              <a:t>Handreiking DUTO Omgevingswet : 5 Basisregels </a:t>
            </a:r>
            <a:br>
              <a:rPr lang="nl-NL" dirty="0"/>
            </a:br>
            <a:r>
              <a:rPr lang="nl-NL" b="0" dirty="0"/>
              <a:t>(zie de </a:t>
            </a:r>
            <a:r>
              <a:rPr lang="nl-NL" b="0" dirty="0" err="1"/>
              <a:t>factsheet</a:t>
            </a:r>
            <a:r>
              <a:rPr lang="nl-NL" b="0" dirty="0"/>
              <a:t> en OD artikel)</a:t>
            </a:r>
          </a:p>
        </p:txBody>
      </p:sp>
      <p:sp>
        <p:nvSpPr>
          <p:cNvPr id="3" name="Tijdelijke aanduiding voor inhoud 2">
            <a:extLst>
              <a:ext uri="{FF2B5EF4-FFF2-40B4-BE49-F238E27FC236}">
                <a16:creationId xmlns:a16="http://schemas.microsoft.com/office/drawing/2014/main" id="{C7BCB950-7C26-4E29-B6C5-329D32EC187C}"/>
              </a:ext>
            </a:extLst>
          </p:cNvPr>
          <p:cNvSpPr>
            <a:spLocks noGrp="1"/>
          </p:cNvSpPr>
          <p:nvPr>
            <p:ph idx="1"/>
          </p:nvPr>
        </p:nvSpPr>
        <p:spPr/>
        <p:txBody>
          <a:bodyPr/>
          <a:lstStyle/>
          <a:p>
            <a:pPr marL="457200" marR="0" lvl="0" indent="-457200" algn="l" defTabSz="457200" rtl="0" eaLnBrk="0" fontAlgn="base" latinLnBrk="0" hangingPunct="0">
              <a:lnSpc>
                <a:spcPct val="100000"/>
              </a:lnSpc>
              <a:spcBef>
                <a:spcPct val="20000"/>
              </a:spcBef>
              <a:spcAft>
                <a:spcPct val="0"/>
              </a:spcAft>
              <a:buClrTx/>
              <a:buSzTx/>
              <a:buFont typeface="+mj-lt"/>
              <a:buAutoNum type="arabicPeriod"/>
              <a:tabLst/>
              <a:defRPr/>
            </a:pPr>
            <a:r>
              <a:rPr kumimoji="0" lang="nl-NL" sz="2000" b="0" u="none" strike="noStrike" kern="1200" cap="none" spc="0" normalizeH="0" baseline="0" noProof="0" dirty="0">
                <a:ln>
                  <a:noFill/>
                </a:ln>
                <a:effectLst/>
                <a:uLnTx/>
                <a:uFillTx/>
                <a:latin typeface="Tahoma"/>
                <a:ea typeface="ＭＳ Ｐゴシック" charset="-128"/>
              </a:rPr>
              <a:t>Bepaal wie betrokken is bij duurzame toegankelijkheid in de keten</a:t>
            </a:r>
            <a:br>
              <a:rPr kumimoji="0" lang="nl-NL" sz="2000" b="0" u="none" strike="noStrike" kern="1200" cap="none" spc="0" normalizeH="0" baseline="0" noProof="0" dirty="0">
                <a:ln>
                  <a:noFill/>
                </a:ln>
                <a:effectLst/>
                <a:uLnTx/>
                <a:uFillTx/>
                <a:latin typeface="Tahoma"/>
                <a:ea typeface="ＭＳ Ｐゴシック" charset="-128"/>
              </a:rPr>
            </a:br>
            <a:endParaRPr kumimoji="0" lang="nl-NL" sz="2000" b="0" u="none" strike="noStrike" kern="1200" cap="none" spc="0" normalizeH="0" baseline="0" noProof="0" dirty="0">
              <a:ln>
                <a:noFill/>
              </a:ln>
              <a:effectLst/>
              <a:uLnTx/>
              <a:uFillTx/>
              <a:latin typeface="Tahoma"/>
              <a:ea typeface="ＭＳ Ｐゴシック" charset="-128"/>
            </a:endParaRPr>
          </a:p>
          <a:p>
            <a:pPr marL="457200" marR="0" lvl="0" indent="-457200" algn="l" defTabSz="457200" rtl="0" eaLnBrk="0" fontAlgn="base" latinLnBrk="0" hangingPunct="0">
              <a:lnSpc>
                <a:spcPct val="100000"/>
              </a:lnSpc>
              <a:spcBef>
                <a:spcPct val="20000"/>
              </a:spcBef>
              <a:spcAft>
                <a:spcPct val="0"/>
              </a:spcAft>
              <a:buClrTx/>
              <a:buSzTx/>
              <a:buFont typeface="+mj-lt"/>
              <a:buAutoNum type="arabicPeriod"/>
              <a:tabLst/>
              <a:defRPr/>
            </a:pPr>
            <a:r>
              <a:rPr kumimoji="0" lang="nl-NL" sz="2000" b="0" u="none" strike="noStrike" kern="1200" cap="none" spc="0" normalizeH="0" baseline="0" noProof="0" dirty="0">
                <a:ln>
                  <a:noFill/>
                </a:ln>
                <a:effectLst/>
                <a:uLnTx/>
                <a:uFillTx/>
                <a:latin typeface="Tahoma"/>
                <a:ea typeface="ＭＳ Ｐゴシック" charset="-128"/>
              </a:rPr>
              <a:t>Zorg dat uw informatiebeleid aansluit op de landelijke Ow-DUTO kaders</a:t>
            </a:r>
          </a:p>
          <a:p>
            <a:pPr marL="742950" marR="0" lvl="1" indent="-28575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nl-NL" sz="2000" b="0" u="none" strike="noStrike" kern="1200" cap="none" spc="0" normalizeH="0" baseline="0" noProof="0" dirty="0">
                <a:ln>
                  <a:noFill/>
                </a:ln>
                <a:effectLst/>
                <a:uLnTx/>
                <a:uFillTx/>
                <a:latin typeface="Tahoma"/>
                <a:ea typeface="ＭＳ Ｐゴシック" charset="-128"/>
                <a:cs typeface="+mn-cs"/>
              </a:rPr>
              <a:t>volg de DUTO Scans door het Nationaal Archief</a:t>
            </a:r>
            <a:br>
              <a:rPr kumimoji="0" lang="nl-NL" sz="2000" b="0" u="none" strike="noStrike" kern="1200" cap="none" spc="0" normalizeH="0" baseline="0" noProof="0" dirty="0">
                <a:ln>
                  <a:noFill/>
                </a:ln>
                <a:effectLst/>
                <a:uLnTx/>
                <a:uFillTx/>
                <a:latin typeface="Tahoma"/>
                <a:ea typeface="ＭＳ Ｐゴシック" charset="-128"/>
                <a:cs typeface="+mn-cs"/>
              </a:rPr>
            </a:br>
            <a:endParaRPr kumimoji="0" lang="nl-NL" sz="2000" b="0" u="none" strike="noStrike" kern="1200" cap="none" spc="0" normalizeH="0" baseline="0" noProof="0" dirty="0">
              <a:ln>
                <a:noFill/>
              </a:ln>
              <a:effectLst/>
              <a:uLnTx/>
              <a:uFillTx/>
              <a:latin typeface="Tahoma"/>
              <a:ea typeface="ＭＳ Ｐゴシック" charset="-128"/>
              <a:cs typeface="+mn-cs"/>
            </a:endParaRPr>
          </a:p>
          <a:p>
            <a:pPr marL="457200" marR="0" lvl="0" indent="-457200" algn="l" defTabSz="457200" rtl="0" eaLnBrk="0" fontAlgn="base" latinLnBrk="0" hangingPunct="0">
              <a:lnSpc>
                <a:spcPct val="100000"/>
              </a:lnSpc>
              <a:spcBef>
                <a:spcPct val="20000"/>
              </a:spcBef>
              <a:spcAft>
                <a:spcPct val="0"/>
              </a:spcAft>
              <a:buClrTx/>
              <a:buSzTx/>
              <a:buFont typeface="+mj-lt"/>
              <a:buAutoNum type="arabicPeriod"/>
              <a:tabLst/>
              <a:defRPr/>
            </a:pPr>
            <a:r>
              <a:rPr kumimoji="0" lang="nl-NL" sz="2000" b="0" u="none" strike="noStrike" kern="1200" cap="none" spc="0" normalizeH="0" baseline="0" noProof="0" dirty="0">
                <a:ln>
                  <a:noFill/>
                </a:ln>
                <a:effectLst/>
                <a:uLnTx/>
                <a:uFillTx/>
                <a:latin typeface="Tahoma"/>
                <a:ea typeface="ＭＳ Ｐゴシック" charset="-128"/>
              </a:rPr>
              <a:t>Bepaal om welke processen en informatie het gaat</a:t>
            </a:r>
          </a:p>
          <a:p>
            <a:pPr marL="742950" marR="0" lvl="1" indent="-28575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nl-NL" sz="2000" b="0" u="none" strike="noStrike" kern="1200" cap="none" spc="0" normalizeH="0" baseline="0" noProof="0" dirty="0">
                <a:ln>
                  <a:noFill/>
                </a:ln>
                <a:effectLst/>
                <a:uLnTx/>
                <a:uFillTx/>
                <a:latin typeface="Tahoma"/>
                <a:ea typeface="ＭＳ Ｐゴシック" charset="-128"/>
                <a:cs typeface="+mn-cs"/>
              </a:rPr>
              <a:t>gebruik minimaal interbestuurlijk de I-ZTC/PDC</a:t>
            </a:r>
          </a:p>
          <a:p>
            <a:pPr marL="914400" marR="0" lvl="1" indent="-457200" algn="l" defTabSz="457200" rtl="0" eaLnBrk="0" fontAlgn="base" latinLnBrk="0" hangingPunct="0">
              <a:lnSpc>
                <a:spcPct val="100000"/>
              </a:lnSpc>
              <a:spcBef>
                <a:spcPct val="20000"/>
              </a:spcBef>
              <a:spcAft>
                <a:spcPct val="0"/>
              </a:spcAft>
              <a:buClrTx/>
              <a:buSzTx/>
              <a:buFont typeface="+mj-lt"/>
              <a:buAutoNum type="arabicPeriod"/>
              <a:tabLst/>
              <a:defRPr/>
            </a:pPr>
            <a:endParaRPr kumimoji="0" lang="nl-NL" sz="2000" b="0" u="none" strike="noStrike" kern="1200" cap="none" spc="0" normalizeH="0" baseline="0" noProof="0" dirty="0">
              <a:ln>
                <a:noFill/>
              </a:ln>
              <a:effectLst/>
              <a:uLnTx/>
              <a:uFillTx/>
              <a:latin typeface="Tahoma"/>
              <a:ea typeface="ＭＳ Ｐゴシック" charset="-128"/>
              <a:cs typeface="+mn-cs"/>
            </a:endParaRPr>
          </a:p>
          <a:p>
            <a:pPr marL="457200" marR="0" lvl="0" indent="-457200" algn="l" defTabSz="457200" rtl="0" eaLnBrk="0" fontAlgn="base" latinLnBrk="0" hangingPunct="0">
              <a:lnSpc>
                <a:spcPct val="100000"/>
              </a:lnSpc>
              <a:spcBef>
                <a:spcPct val="20000"/>
              </a:spcBef>
              <a:spcAft>
                <a:spcPct val="0"/>
              </a:spcAft>
              <a:buClrTx/>
              <a:buSzTx/>
              <a:buFont typeface="+mj-lt"/>
              <a:buAutoNum type="arabicPeriod"/>
              <a:tabLst/>
              <a:defRPr/>
            </a:pPr>
            <a:r>
              <a:rPr kumimoji="0" lang="nl-NL" sz="2000" b="0" u="none" strike="noStrike" kern="1200" cap="none" spc="0" normalizeH="0" baseline="0" noProof="0" dirty="0">
                <a:ln>
                  <a:noFill/>
                </a:ln>
                <a:effectLst/>
                <a:uLnTx/>
                <a:uFillTx/>
                <a:latin typeface="Tahoma"/>
                <a:ea typeface="ＭＳ Ｐゴシック" charset="-128"/>
              </a:rPr>
              <a:t>Richt uw eigen processen én de ketenafspraken ‘</a:t>
            </a:r>
            <a:r>
              <a:rPr kumimoji="0" lang="nl-NL" sz="2000" b="0" u="none" strike="noStrike" kern="1200" cap="none" spc="0" normalizeH="0" baseline="0" noProof="0" dirty="0" err="1">
                <a:ln>
                  <a:noFill/>
                </a:ln>
                <a:effectLst/>
                <a:uLnTx/>
                <a:uFillTx/>
                <a:latin typeface="Tahoma"/>
                <a:ea typeface="ＭＳ Ｐゴシック" charset="-128"/>
              </a:rPr>
              <a:t>by</a:t>
            </a:r>
            <a:r>
              <a:rPr kumimoji="0" lang="nl-NL" sz="2000" b="0" u="none" strike="noStrike" kern="1200" cap="none" spc="0" normalizeH="0" baseline="0" noProof="0" dirty="0">
                <a:ln>
                  <a:noFill/>
                </a:ln>
                <a:effectLst/>
                <a:uLnTx/>
                <a:uFillTx/>
                <a:latin typeface="Tahoma"/>
                <a:ea typeface="ＭＳ Ｐゴシック" charset="-128"/>
              </a:rPr>
              <a:t> design’ in</a:t>
            </a:r>
          </a:p>
          <a:p>
            <a:pPr marL="457200" marR="0" lvl="0" indent="-457200" algn="l" defTabSz="457200" rtl="0" eaLnBrk="0" fontAlgn="base" latinLnBrk="0" hangingPunct="0">
              <a:lnSpc>
                <a:spcPct val="100000"/>
              </a:lnSpc>
              <a:spcBef>
                <a:spcPct val="20000"/>
              </a:spcBef>
              <a:spcAft>
                <a:spcPct val="0"/>
              </a:spcAft>
              <a:buClrTx/>
              <a:buSzTx/>
              <a:buFont typeface="+mj-lt"/>
              <a:buAutoNum type="arabicPeriod"/>
              <a:tabLst/>
              <a:defRPr/>
            </a:pPr>
            <a:endParaRPr kumimoji="0" lang="nl-NL" sz="2000" b="0" u="none" strike="noStrike" kern="1200" cap="none" spc="0" normalizeH="0" baseline="0" noProof="0" dirty="0">
              <a:ln>
                <a:noFill/>
              </a:ln>
              <a:effectLst/>
              <a:uLnTx/>
              <a:uFillTx/>
              <a:latin typeface="Tahoma"/>
              <a:ea typeface="ＭＳ Ｐゴシック" charset="-128"/>
            </a:endParaRPr>
          </a:p>
          <a:p>
            <a:pPr marL="457200" marR="0" lvl="0" indent="-457200" algn="l" defTabSz="457200" rtl="0" eaLnBrk="0" fontAlgn="base" latinLnBrk="0" hangingPunct="0">
              <a:lnSpc>
                <a:spcPct val="100000"/>
              </a:lnSpc>
              <a:spcBef>
                <a:spcPct val="20000"/>
              </a:spcBef>
              <a:spcAft>
                <a:spcPct val="0"/>
              </a:spcAft>
              <a:buClrTx/>
              <a:buSzTx/>
              <a:buFont typeface="+mj-lt"/>
              <a:buAutoNum type="arabicPeriod"/>
              <a:tabLst/>
              <a:defRPr/>
            </a:pPr>
            <a:r>
              <a:rPr kumimoji="0" lang="nl-NL" sz="2000" b="0" u="none" strike="noStrike" kern="1200" cap="none" spc="0" normalizeH="0" baseline="0" noProof="0" dirty="0">
                <a:ln>
                  <a:noFill/>
                </a:ln>
                <a:effectLst/>
                <a:uLnTx/>
                <a:uFillTx/>
                <a:latin typeface="Tahoma"/>
                <a:ea typeface="ＭＳ Ｐゴシック" charset="-128"/>
              </a:rPr>
              <a:t>Pas de checklist uit de Handreiking toe voor alle 9 DUTO – aspecten</a:t>
            </a:r>
            <a:endParaRPr lang="nl-NL" dirty="0"/>
          </a:p>
        </p:txBody>
      </p:sp>
      <p:sp>
        <p:nvSpPr>
          <p:cNvPr id="4" name="Tijdelijke aanduiding voor voettekst 3">
            <a:extLst>
              <a:ext uri="{FF2B5EF4-FFF2-40B4-BE49-F238E27FC236}">
                <a16:creationId xmlns:a16="http://schemas.microsoft.com/office/drawing/2014/main" id="{580E264F-9E18-4D5A-8535-30B52E66D171}"/>
              </a:ext>
            </a:extLst>
          </p:cNvPr>
          <p:cNvSpPr>
            <a:spLocks noGrp="1"/>
          </p:cNvSpPr>
          <p:nvPr>
            <p:ph type="ftr" sz="quarter" idx="11"/>
          </p:nvPr>
        </p:nvSpPr>
        <p:spPr/>
        <p:txBody>
          <a:bodyPr/>
          <a:lstStyle/>
          <a:p>
            <a:pPr>
              <a:defRPr/>
            </a:pPr>
            <a:r>
              <a:rPr lang="nl-NL"/>
              <a:t>Regiobijeenkomst Omgevingswet 11-11-2021</a:t>
            </a:r>
          </a:p>
        </p:txBody>
      </p:sp>
      <p:sp>
        <p:nvSpPr>
          <p:cNvPr id="5" name="Tijdelijke aanduiding voor dianummer 4">
            <a:extLst>
              <a:ext uri="{FF2B5EF4-FFF2-40B4-BE49-F238E27FC236}">
                <a16:creationId xmlns:a16="http://schemas.microsoft.com/office/drawing/2014/main" id="{DE330680-7E12-41B3-ADC0-B2D57DC536B6}"/>
              </a:ext>
            </a:extLst>
          </p:cNvPr>
          <p:cNvSpPr>
            <a:spLocks noGrp="1"/>
          </p:cNvSpPr>
          <p:nvPr>
            <p:ph type="sldNum" sz="quarter" idx="12"/>
          </p:nvPr>
        </p:nvSpPr>
        <p:spPr/>
        <p:txBody>
          <a:bodyPr/>
          <a:lstStyle/>
          <a:p>
            <a:pPr>
              <a:defRPr/>
            </a:pPr>
            <a:fld id="{9133A152-4D26-483B-836B-E4527279056E}" type="slidenum">
              <a:rPr lang="nl-NL" altLang="nl-NL" smtClean="0"/>
              <a:pPr>
                <a:defRPr/>
              </a:pPr>
              <a:t>45</a:t>
            </a:fld>
            <a:endParaRPr lang="nl-NL" altLang="nl-NL"/>
          </a:p>
        </p:txBody>
      </p:sp>
    </p:spTree>
    <p:extLst>
      <p:ext uri="{BB962C8B-B14F-4D97-AF65-F5344CB8AC3E}">
        <p14:creationId xmlns:p14="http://schemas.microsoft.com/office/powerpoint/2010/main" val="1231688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el 1">
            <a:extLst>
              <a:ext uri="{FF2B5EF4-FFF2-40B4-BE49-F238E27FC236}">
                <a16:creationId xmlns:a16="http://schemas.microsoft.com/office/drawing/2014/main" id="{C29E2084-1F68-4410-887C-4B5B370C347D}"/>
              </a:ext>
            </a:extLst>
          </p:cNvPr>
          <p:cNvSpPr>
            <a:spLocks noGrp="1"/>
          </p:cNvSpPr>
          <p:nvPr>
            <p:ph type="title"/>
          </p:nvPr>
        </p:nvSpPr>
        <p:spPr>
          <a:xfrm>
            <a:off x="55496" y="47746"/>
            <a:ext cx="11139245" cy="457199"/>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Handreiking en checklist: ontwerp-indeling en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archiving</a:t>
            </a:r>
            <a:r>
              <a:rPr lang="nl-NL" altLang="nl-NL" dirty="0">
                <a:latin typeface="Tahoma" panose="020B0604030504040204" pitchFamily="34" charset="0"/>
                <a:ea typeface="ＭＳ Ｐゴシック" panose="020B0600070205080204" pitchFamily="34" charset="-128"/>
                <a:cs typeface="Tahoma" panose="020B0604030504040204" pitchFamily="34" charset="0"/>
              </a:rPr>
              <a:t>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by</a:t>
            </a:r>
            <a:r>
              <a:rPr lang="nl-NL" altLang="nl-NL" dirty="0">
                <a:latin typeface="Tahoma" panose="020B0604030504040204" pitchFamily="34" charset="0"/>
                <a:ea typeface="ＭＳ Ｐゴシック" panose="020B0600070205080204" pitchFamily="34" charset="-128"/>
                <a:cs typeface="Tahoma" panose="020B0604030504040204" pitchFamily="34" charset="0"/>
              </a:rPr>
              <a:t> design’</a:t>
            </a:r>
          </a:p>
        </p:txBody>
      </p:sp>
      <p:sp>
        <p:nvSpPr>
          <p:cNvPr id="66563" name="Tijdelijke aanduiding voor inhoud 2">
            <a:extLst>
              <a:ext uri="{FF2B5EF4-FFF2-40B4-BE49-F238E27FC236}">
                <a16:creationId xmlns:a16="http://schemas.microsoft.com/office/drawing/2014/main" id="{2D18DA49-7A3B-417D-B238-A1AC61D56B06}"/>
              </a:ext>
            </a:extLst>
          </p:cNvPr>
          <p:cNvSpPr>
            <a:spLocks noGrp="1"/>
          </p:cNvSpPr>
          <p:nvPr>
            <p:ph idx="1"/>
          </p:nvPr>
        </p:nvSpPr>
        <p:spPr>
          <a:xfrm>
            <a:off x="1226593" y="808054"/>
            <a:ext cx="5769006" cy="4525963"/>
          </a:xfrm>
        </p:spPr>
        <p:txBody>
          <a:bodyPr/>
          <a:lstStyle/>
          <a:p>
            <a:pPr marL="0" indent="0">
              <a:lnSpc>
                <a:spcPct val="150000"/>
              </a:lnSpc>
              <a:buNone/>
            </a:pPr>
            <a:r>
              <a:rPr lang="nl-NL" altLang="nl-NL" b="1" dirty="0">
                <a:latin typeface="Tahoma" panose="020B0604030504040204" pitchFamily="34" charset="0"/>
                <a:ea typeface="ＭＳ Ｐゴシック" panose="020B0600070205080204" pitchFamily="34" charset="-128"/>
              </a:rPr>
              <a:t>Onderwerpen</a:t>
            </a:r>
          </a:p>
          <a:p>
            <a:pPr marL="0" indent="0">
              <a:lnSpc>
                <a:spcPct val="150000"/>
              </a:lnSpc>
              <a:buNone/>
            </a:pPr>
            <a:r>
              <a:rPr lang="nl-NL" altLang="nl-NL" dirty="0">
                <a:latin typeface="Tahoma" panose="020B0604030504040204" pitchFamily="34" charset="0"/>
                <a:ea typeface="ＭＳ Ｐゴシック" panose="020B0600070205080204" pitchFamily="34" charset="-128"/>
              </a:rPr>
              <a:t>Interbestuurlijke afspraken</a:t>
            </a:r>
          </a:p>
          <a:p>
            <a:pPr marL="0" indent="0">
              <a:lnSpc>
                <a:spcPct val="150000"/>
              </a:lnSpc>
              <a:buNone/>
            </a:pPr>
            <a:r>
              <a:rPr lang="nl-NL" altLang="nl-NL" dirty="0">
                <a:latin typeface="Tahoma" panose="020B0604030504040204" pitchFamily="34" charset="0"/>
                <a:ea typeface="ＭＳ Ｐゴシック" panose="020B0600070205080204" pitchFamily="34" charset="-128"/>
              </a:rPr>
              <a:t>Interbestuurlijke standaarden (metagegevens)</a:t>
            </a:r>
          </a:p>
          <a:p>
            <a:pPr marL="0" indent="0">
              <a:lnSpc>
                <a:spcPct val="150000"/>
              </a:lnSpc>
              <a:buNone/>
            </a:pPr>
            <a:r>
              <a:rPr lang="nl-NL" altLang="nl-NL" dirty="0">
                <a:latin typeface="Tahoma" panose="020B0604030504040204" pitchFamily="34" charset="0"/>
                <a:ea typeface="ＭＳ Ｐゴシック" panose="020B0600070205080204" pitchFamily="34" charset="-128"/>
              </a:rPr>
              <a:t>Procesafhandeling</a:t>
            </a:r>
          </a:p>
          <a:p>
            <a:pPr marL="0" indent="0">
              <a:lnSpc>
                <a:spcPct val="150000"/>
              </a:lnSpc>
              <a:buNone/>
            </a:pPr>
            <a:r>
              <a:rPr lang="nl-NL" altLang="nl-NL" dirty="0">
                <a:latin typeface="Tahoma" panose="020B0604030504040204" pitchFamily="34" charset="0"/>
                <a:ea typeface="ＭＳ Ｐゴシック" panose="020B0600070205080204" pitchFamily="34" charset="-128"/>
              </a:rPr>
              <a:t>Versiebeheer en ‘tijdreizen’</a:t>
            </a:r>
          </a:p>
          <a:p>
            <a:pPr marL="0" indent="0">
              <a:lnSpc>
                <a:spcPct val="150000"/>
              </a:lnSpc>
              <a:buNone/>
            </a:pPr>
            <a:r>
              <a:rPr lang="nl-NL" altLang="nl-NL" dirty="0">
                <a:latin typeface="Tahoma" panose="020B0604030504040204" pitchFamily="34" charset="0"/>
                <a:ea typeface="ＭＳ Ｐゴシック" panose="020B0600070205080204" pitchFamily="34" charset="-128"/>
              </a:rPr>
              <a:t>Waardering en selectie (bewaartermijnen)</a:t>
            </a:r>
          </a:p>
          <a:p>
            <a:pPr marL="0" indent="0">
              <a:lnSpc>
                <a:spcPct val="150000"/>
              </a:lnSpc>
              <a:buNone/>
            </a:pPr>
            <a:r>
              <a:rPr lang="nl-NL" altLang="nl-NL" dirty="0">
                <a:latin typeface="Tahoma" panose="020B0604030504040204" pitchFamily="34" charset="0"/>
                <a:ea typeface="ＭＳ Ｐゴシック" panose="020B0600070205080204" pitchFamily="34" charset="-128"/>
              </a:rPr>
              <a:t>Toepasbare regels</a:t>
            </a:r>
          </a:p>
          <a:p>
            <a:pPr marL="0" indent="0">
              <a:lnSpc>
                <a:spcPct val="150000"/>
              </a:lnSpc>
              <a:buNone/>
            </a:pPr>
            <a:r>
              <a:rPr lang="nl-NL" altLang="nl-NL" dirty="0">
                <a:latin typeface="Tahoma" panose="020B0604030504040204" pitchFamily="34" charset="0"/>
                <a:ea typeface="ＭＳ Ｐゴシック" panose="020B0600070205080204" pitchFamily="34" charset="-128"/>
              </a:rPr>
              <a:t>Vindbaarheid, uitwisselbaarheid en openbaarheid</a:t>
            </a:r>
          </a:p>
          <a:p>
            <a:pPr marL="0" indent="0">
              <a:lnSpc>
                <a:spcPct val="150000"/>
              </a:lnSpc>
              <a:buNone/>
            </a:pPr>
            <a:r>
              <a:rPr lang="nl-NL" altLang="nl-NL" dirty="0">
                <a:latin typeface="Tahoma" panose="020B0604030504040204" pitchFamily="34" charset="0"/>
                <a:ea typeface="ＭＳ Ｐゴシック" panose="020B0600070205080204" pitchFamily="34" charset="-128"/>
              </a:rPr>
              <a:t>(Open) standaarden</a:t>
            </a:r>
          </a:p>
          <a:p>
            <a:pPr marL="0" indent="0">
              <a:lnSpc>
                <a:spcPct val="150000"/>
              </a:lnSpc>
              <a:buNone/>
            </a:pPr>
            <a:r>
              <a:rPr lang="nl-NL" altLang="nl-NL" dirty="0">
                <a:latin typeface="Tahoma" panose="020B0604030504040204" pitchFamily="34" charset="0"/>
                <a:ea typeface="ＭＳ Ｐゴシック" panose="020B0600070205080204" pitchFamily="34" charset="-128"/>
              </a:rPr>
              <a:t>Toegang en beveiliging</a:t>
            </a:r>
          </a:p>
          <a:p>
            <a:pPr marL="0" indent="0">
              <a:lnSpc>
                <a:spcPct val="150000"/>
              </a:lnSpc>
              <a:buNone/>
            </a:pPr>
            <a:r>
              <a:rPr lang="nl-NL" altLang="nl-NL" dirty="0">
                <a:latin typeface="Tahoma" panose="020B0604030504040204" pitchFamily="34" charset="0"/>
                <a:ea typeface="ＭＳ Ｐゴシック" panose="020B0600070205080204" pitchFamily="34" charset="-128"/>
              </a:rPr>
              <a:t>DUTO-eisen programmatuur</a:t>
            </a:r>
          </a:p>
          <a:p>
            <a:endParaRPr lang="nl-NL" altLang="nl-NL" dirty="0">
              <a:latin typeface="Tahoma" panose="020B0604030504040204" pitchFamily="34" charset="0"/>
              <a:ea typeface="ＭＳ Ｐゴシック" panose="020B0600070205080204" pitchFamily="34" charset="-128"/>
            </a:endParaRPr>
          </a:p>
        </p:txBody>
      </p:sp>
      <p:sp>
        <p:nvSpPr>
          <p:cNvPr id="7" name="Tijdelijke aanduiding voor inhoud 2">
            <a:extLst>
              <a:ext uri="{FF2B5EF4-FFF2-40B4-BE49-F238E27FC236}">
                <a16:creationId xmlns:a16="http://schemas.microsoft.com/office/drawing/2014/main" id="{963FC1E1-C2C3-4A24-BFE5-C2A3E7899F11}"/>
              </a:ext>
            </a:extLst>
          </p:cNvPr>
          <p:cNvSpPr txBox="1">
            <a:spLocks/>
          </p:cNvSpPr>
          <p:nvPr/>
        </p:nvSpPr>
        <p:spPr bwMode="auto">
          <a:xfrm>
            <a:off x="4860984" y="809535"/>
            <a:ext cx="571188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lnSpc>
                <a:spcPct val="150000"/>
              </a:lnSpc>
              <a:buFont typeface="Arial" panose="020B0604020202020204" pitchFamily="34" charset="0"/>
              <a:buNone/>
            </a:pPr>
            <a:r>
              <a:rPr lang="nl-NL" altLang="nl-NL" b="1" dirty="0">
                <a:solidFill>
                  <a:srgbClr val="E11E2D"/>
                </a:solidFill>
                <a:latin typeface="Tahoma" panose="020B0604030504040204" pitchFamily="34" charset="0"/>
                <a:ea typeface="ＭＳ Ｐゴシック" panose="020B0600070205080204" pitchFamily="34" charset="-128"/>
              </a:rPr>
              <a:t>Waar moet ik specifiek op letten bij…</a:t>
            </a:r>
          </a:p>
          <a:p>
            <a:pPr marL="0" indent="0" algn="r">
              <a:lnSpc>
                <a:spcPct val="150000"/>
              </a:lnSpc>
              <a:buFont typeface="Arial" panose="020B0604020202020204" pitchFamily="34" charset="0"/>
              <a:buNone/>
            </a:pPr>
            <a:r>
              <a:rPr lang="nl-NL" altLang="nl-NL" dirty="0">
                <a:solidFill>
                  <a:srgbClr val="E11E2D"/>
                </a:solidFill>
                <a:latin typeface="Tahoma" panose="020B0604030504040204" pitchFamily="34" charset="0"/>
                <a:ea typeface="ＭＳ Ｐゴシック" panose="020B0600070205080204" pitchFamily="34" charset="-128"/>
              </a:rPr>
              <a:t>provincies?</a:t>
            </a:r>
          </a:p>
          <a:p>
            <a:pPr marL="0" indent="0" algn="r">
              <a:lnSpc>
                <a:spcPct val="150000"/>
              </a:lnSpc>
              <a:buFont typeface="Arial" panose="020B0604020202020204" pitchFamily="34" charset="0"/>
              <a:buNone/>
            </a:pPr>
            <a:r>
              <a:rPr lang="nl-NL" altLang="nl-NL" dirty="0">
                <a:solidFill>
                  <a:srgbClr val="E11E2D"/>
                </a:solidFill>
                <a:latin typeface="Tahoma" panose="020B0604030504040204" pitchFamily="34" charset="0"/>
                <a:ea typeface="ＭＳ Ｐゴシック" panose="020B0600070205080204" pitchFamily="34" charset="-128"/>
              </a:rPr>
              <a:t>gemeenten?</a:t>
            </a:r>
          </a:p>
          <a:p>
            <a:pPr marL="0" indent="0" algn="r">
              <a:lnSpc>
                <a:spcPct val="150000"/>
              </a:lnSpc>
              <a:buFont typeface="Arial" panose="020B0604020202020204" pitchFamily="34" charset="0"/>
              <a:buNone/>
            </a:pPr>
            <a:r>
              <a:rPr lang="nl-NL" altLang="nl-NL" dirty="0">
                <a:solidFill>
                  <a:srgbClr val="E11E2D"/>
                </a:solidFill>
                <a:latin typeface="Tahoma" panose="020B0604030504040204" pitchFamily="34" charset="0"/>
                <a:ea typeface="ＭＳ Ｐゴシック" panose="020B0600070205080204" pitchFamily="34" charset="-128"/>
              </a:rPr>
              <a:t>waterschappen?</a:t>
            </a:r>
          </a:p>
          <a:p>
            <a:pPr marL="0" indent="0" algn="r">
              <a:lnSpc>
                <a:spcPct val="150000"/>
              </a:lnSpc>
              <a:buFont typeface="Arial" panose="020B0604020202020204" pitchFamily="34" charset="0"/>
              <a:buNone/>
            </a:pPr>
            <a:r>
              <a:rPr lang="nl-NL" altLang="nl-NL" dirty="0">
                <a:solidFill>
                  <a:srgbClr val="E11E2D"/>
                </a:solidFill>
                <a:latin typeface="Tahoma" panose="020B0604030504040204" pitchFamily="34" charset="0"/>
                <a:ea typeface="ＭＳ Ｐゴシック" panose="020B0600070205080204" pitchFamily="34" charset="-128"/>
              </a:rPr>
              <a:t>veiligheidsregio’s?</a:t>
            </a:r>
          </a:p>
          <a:p>
            <a:pPr marL="0" indent="0" algn="r">
              <a:lnSpc>
                <a:spcPct val="150000"/>
              </a:lnSpc>
              <a:buFont typeface="Arial" panose="020B0604020202020204" pitchFamily="34" charset="0"/>
              <a:buNone/>
            </a:pPr>
            <a:r>
              <a:rPr lang="nl-NL" altLang="nl-NL" dirty="0">
                <a:solidFill>
                  <a:srgbClr val="E11E2D"/>
                </a:solidFill>
                <a:latin typeface="Tahoma" panose="020B0604030504040204" pitchFamily="34" charset="0"/>
                <a:ea typeface="ＭＳ Ｐゴシック" panose="020B0600070205080204" pitchFamily="34" charset="-128"/>
              </a:rPr>
              <a:t>omgevingsdiensten?</a:t>
            </a:r>
          </a:p>
          <a:p>
            <a:pPr marL="0" indent="0" algn="r">
              <a:lnSpc>
                <a:spcPct val="150000"/>
              </a:lnSpc>
              <a:buFont typeface="Arial" panose="020B0604020202020204" pitchFamily="34" charset="0"/>
              <a:buNone/>
            </a:pPr>
            <a:r>
              <a:rPr lang="nl-NL" altLang="nl-NL" dirty="0" err="1">
                <a:solidFill>
                  <a:srgbClr val="E11E2D"/>
                </a:solidFill>
                <a:latin typeface="Tahoma" panose="020B0604030504040204" pitchFamily="34" charset="0"/>
                <a:ea typeface="ＭＳ Ｐゴシック" panose="020B0600070205080204" pitchFamily="34" charset="-128"/>
              </a:rPr>
              <a:t>GGD’en</a:t>
            </a:r>
            <a:r>
              <a:rPr lang="nl-NL" altLang="nl-NL" dirty="0">
                <a:solidFill>
                  <a:srgbClr val="E11E2D"/>
                </a:solidFill>
                <a:latin typeface="Tahoma" panose="020B0604030504040204" pitchFamily="34" charset="0"/>
                <a:ea typeface="ＭＳ Ｐゴシック" panose="020B0600070205080204" pitchFamily="34" charset="-128"/>
              </a:rPr>
              <a:t>?</a:t>
            </a:r>
          </a:p>
          <a:p>
            <a:pPr marL="0" indent="0" algn="r">
              <a:lnSpc>
                <a:spcPct val="150000"/>
              </a:lnSpc>
              <a:buFont typeface="Arial" panose="020B0604020202020204" pitchFamily="34" charset="0"/>
              <a:buNone/>
            </a:pPr>
            <a:r>
              <a:rPr lang="nl-NL" altLang="nl-NL" dirty="0">
                <a:solidFill>
                  <a:srgbClr val="E11E2D"/>
                </a:solidFill>
                <a:latin typeface="Tahoma" panose="020B0604030504040204" pitchFamily="34" charset="0"/>
                <a:ea typeface="ＭＳ Ｐゴシック" panose="020B0600070205080204" pitchFamily="34" charset="-128"/>
              </a:rPr>
              <a:t>archiefdiensten?</a:t>
            </a:r>
          </a:p>
          <a:p>
            <a:pPr algn="r"/>
            <a:endParaRPr lang="nl-NL" altLang="nl-NL" dirty="0">
              <a:latin typeface="Tahoma" panose="020B0604030504040204" pitchFamily="34" charset="0"/>
              <a:ea typeface="ＭＳ Ｐゴシック" panose="020B0600070205080204" pitchFamily="34" charset="-128"/>
            </a:endParaRPr>
          </a:p>
        </p:txBody>
      </p:sp>
      <p:sp>
        <p:nvSpPr>
          <p:cNvPr id="2" name="Tijdelijke aanduiding voor voettekst 1">
            <a:extLst>
              <a:ext uri="{FF2B5EF4-FFF2-40B4-BE49-F238E27FC236}">
                <a16:creationId xmlns:a16="http://schemas.microsoft.com/office/drawing/2014/main" id="{0B72D167-5938-4A62-8D58-566CF91988E7}"/>
              </a:ext>
            </a:extLst>
          </p:cNvPr>
          <p:cNvSpPr>
            <a:spLocks noGrp="1"/>
          </p:cNvSpPr>
          <p:nvPr>
            <p:ph type="ftr" sz="quarter" idx="11"/>
          </p:nvPr>
        </p:nvSpPr>
        <p:spPr/>
        <p:txBody>
          <a:bodyPr/>
          <a:lstStyle/>
          <a:p>
            <a:pPr>
              <a:defRPr/>
            </a:pPr>
            <a:r>
              <a:rPr lang="nl-NL"/>
              <a:t>Regiobijeenkomst Omgevingswet 11-11-2021</a:t>
            </a:r>
          </a:p>
        </p:txBody>
      </p:sp>
      <p:sp>
        <p:nvSpPr>
          <p:cNvPr id="3" name="Tijdelijke aanduiding voor dianummer 2">
            <a:extLst>
              <a:ext uri="{FF2B5EF4-FFF2-40B4-BE49-F238E27FC236}">
                <a16:creationId xmlns:a16="http://schemas.microsoft.com/office/drawing/2014/main" id="{A2AA644B-8F5B-4A96-9300-2F300DE01685}"/>
              </a:ext>
            </a:extLst>
          </p:cNvPr>
          <p:cNvSpPr>
            <a:spLocks noGrp="1"/>
          </p:cNvSpPr>
          <p:nvPr>
            <p:ph type="sldNum" sz="quarter" idx="12"/>
          </p:nvPr>
        </p:nvSpPr>
        <p:spPr/>
        <p:txBody>
          <a:bodyPr/>
          <a:lstStyle/>
          <a:p>
            <a:pPr>
              <a:defRPr/>
            </a:pPr>
            <a:fld id="{9133A152-4D26-483B-836B-E4527279056E}" type="slidenum">
              <a:rPr lang="nl-NL" altLang="nl-NL" smtClean="0"/>
              <a:pPr>
                <a:defRPr/>
              </a:pPr>
              <a:t>46</a:t>
            </a:fld>
            <a:endParaRPr lang="nl-NL" altLang="nl-NL"/>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C868FC-E0C0-442C-9F1F-A627BFEC3070}"/>
              </a:ext>
            </a:extLst>
          </p:cNvPr>
          <p:cNvSpPr>
            <a:spLocks noGrp="1"/>
          </p:cNvSpPr>
          <p:nvPr>
            <p:ph type="title"/>
          </p:nvPr>
        </p:nvSpPr>
        <p:spPr>
          <a:xfrm>
            <a:off x="609600" y="274638"/>
            <a:ext cx="11582400" cy="1143000"/>
          </a:xfrm>
        </p:spPr>
        <p:txBody>
          <a:bodyPr/>
          <a:lstStyle/>
          <a:p>
            <a:r>
              <a:rPr lang="nl-NL" dirty="0"/>
              <a:t>Verwijzing naar andere handreikingen (wel of niet meer actueel)  </a:t>
            </a:r>
          </a:p>
        </p:txBody>
      </p:sp>
      <p:sp>
        <p:nvSpPr>
          <p:cNvPr id="3" name="Tijdelijke aanduiding voor inhoud 2">
            <a:extLst>
              <a:ext uri="{FF2B5EF4-FFF2-40B4-BE49-F238E27FC236}">
                <a16:creationId xmlns:a16="http://schemas.microsoft.com/office/drawing/2014/main" id="{0C760ED5-3A73-4842-939B-CC3DA6F506B6}"/>
              </a:ext>
            </a:extLst>
          </p:cNvPr>
          <p:cNvSpPr>
            <a:spLocks noGrp="1"/>
          </p:cNvSpPr>
          <p:nvPr>
            <p:ph idx="1"/>
          </p:nvPr>
        </p:nvSpPr>
        <p:spPr>
          <a:xfrm>
            <a:off x="538479" y="1166018"/>
            <a:ext cx="11878491" cy="4525963"/>
          </a:xfrm>
        </p:spPr>
        <p:txBody>
          <a:bodyPr/>
          <a:lstStyle/>
          <a:p>
            <a:pPr marL="342900" lvl="0" indent="-342900">
              <a:lnSpc>
                <a:spcPct val="115000"/>
              </a:lnSpc>
              <a:spcBef>
                <a:spcPts val="0"/>
              </a:spcBef>
              <a:spcAft>
                <a:spcPts val="0"/>
              </a:spcAft>
              <a:buFont typeface="Symbol" panose="05050102010706020507" pitchFamily="18" charset="2"/>
              <a:buChar char=""/>
            </a:pPr>
            <a:r>
              <a:rPr lang="nl-NL" sz="1800" u="sng" dirty="0">
                <a:solidFill>
                  <a:srgbClr val="000000"/>
                </a:solidFill>
                <a:effectLst/>
                <a:latin typeface="Lucida Sans Unicode" panose="020B0602030504020204" pitchFamily="34" charset="0"/>
                <a:ea typeface="Calibri" panose="020F0502020204030204" pitchFamily="34" charset="0"/>
                <a:cs typeface="Lucida Sans Unicode" panose="020B0602030504020204" pitchFamily="34" charset="0"/>
                <a:hlinkClick r:id="rId2"/>
              </a:rPr>
              <a:t>Eisen voor de duurzame toegankelijkheid van overheidsinformatie (DUTO-eisen) Nationaal Archief</a:t>
            </a:r>
            <a:endParaRPr lang="nl-NL" sz="1800" dirty="0">
              <a:solidFill>
                <a:srgbClr val="000000"/>
              </a:solidFill>
              <a:effectLst/>
              <a:latin typeface="Lucida Sans Unicode" panose="020B0602030504020204" pitchFamily="34" charset="0"/>
              <a:ea typeface="Cambria" panose="02040503050406030204" pitchFamily="18" charset="0"/>
              <a:cs typeface="Cambria" panose="02040503050406030204" pitchFamily="18" charset="0"/>
            </a:endParaRPr>
          </a:p>
          <a:p>
            <a:pPr marL="342900" lvl="0" indent="-342900">
              <a:lnSpc>
                <a:spcPct val="115000"/>
              </a:lnSpc>
              <a:spcBef>
                <a:spcPts val="0"/>
              </a:spcBef>
              <a:spcAft>
                <a:spcPts val="0"/>
              </a:spcAft>
              <a:buFont typeface="Symbol" panose="05050102010706020507" pitchFamily="18" charset="2"/>
              <a:buChar char=""/>
            </a:pPr>
            <a:r>
              <a:rPr lang="nl-NL" sz="1800" u="sng" dirty="0">
                <a:solidFill>
                  <a:srgbClr val="000000"/>
                </a:solidFill>
                <a:effectLst/>
                <a:latin typeface="Lucida Sans Unicode" panose="020B0602030504020204" pitchFamily="34" charset="0"/>
                <a:ea typeface="Calibri" panose="020F0502020204030204" pitchFamily="34" charset="0"/>
                <a:cs typeface="Lucida Sans Unicode" panose="020B0602030504020204" pitchFamily="34" charset="0"/>
                <a:hlinkClick r:id="rId3"/>
              </a:rPr>
              <a:t>Handreiking </a:t>
            </a:r>
            <a:r>
              <a:rPr lang="nl-NL" sz="1800" u="sng" dirty="0" err="1">
                <a:solidFill>
                  <a:srgbClr val="000000"/>
                </a:solidFill>
                <a:effectLst/>
                <a:latin typeface="Lucida Sans Unicode" panose="020B0602030504020204" pitchFamily="34" charset="0"/>
                <a:ea typeface="Calibri" panose="020F0502020204030204" pitchFamily="34" charset="0"/>
                <a:cs typeface="Lucida Sans Unicode" panose="020B0602030504020204" pitchFamily="34" charset="0"/>
                <a:hlinkClick r:id="rId3"/>
              </a:rPr>
              <a:t>Rodin</a:t>
            </a:r>
            <a:r>
              <a:rPr lang="nl-NL" sz="1800" u="sng" dirty="0">
                <a:solidFill>
                  <a:srgbClr val="000000"/>
                </a:solidFill>
                <a:effectLst/>
                <a:latin typeface="Lucida Sans Unicode" panose="020B0602030504020204" pitchFamily="34" charset="0"/>
                <a:ea typeface="Calibri" panose="020F0502020204030204" pitchFamily="34" charset="0"/>
                <a:cs typeface="Lucida Sans Unicode" panose="020B0602030504020204" pitchFamily="34" charset="0"/>
                <a:hlinkClick r:id="rId3"/>
              </a:rPr>
              <a:t> (KVAN/BRAIN, LOPAI m.m.v. Erfgoedinspectie)</a:t>
            </a:r>
            <a:endParaRPr lang="nl-NL" sz="1800" dirty="0">
              <a:solidFill>
                <a:srgbClr val="000000"/>
              </a:solidFill>
              <a:effectLst/>
              <a:latin typeface="Lucida Sans Unicode" panose="020B0602030504020204" pitchFamily="34" charset="0"/>
              <a:ea typeface="Cambria" panose="02040503050406030204" pitchFamily="18" charset="0"/>
              <a:cs typeface="Cambria" panose="02040503050406030204" pitchFamily="18" charset="0"/>
            </a:endParaRPr>
          </a:p>
          <a:p>
            <a:pPr marL="342900" lvl="0" indent="-342900">
              <a:lnSpc>
                <a:spcPct val="115000"/>
              </a:lnSpc>
              <a:spcBef>
                <a:spcPts val="0"/>
              </a:spcBef>
              <a:spcAft>
                <a:spcPts val="0"/>
              </a:spcAft>
              <a:buFont typeface="Symbol" panose="05050102010706020507" pitchFamily="18" charset="2"/>
              <a:buChar char=""/>
            </a:pPr>
            <a:r>
              <a:rPr lang="nl-NL" sz="1800" u="sng" dirty="0">
                <a:solidFill>
                  <a:srgbClr val="000000"/>
                </a:solidFill>
                <a:effectLst/>
                <a:latin typeface="Lucida Sans Unicode" panose="020B0602030504020204" pitchFamily="34" charset="0"/>
                <a:ea typeface="Calibri" panose="020F0502020204030204" pitchFamily="34" charset="0"/>
                <a:cs typeface="Lucida Sans Unicode" panose="020B0602030504020204" pitchFamily="34" charset="0"/>
                <a:hlinkClick r:id="rId4"/>
              </a:rPr>
              <a:t>Handreiking ED3 (LOPAI)</a:t>
            </a:r>
            <a:endParaRPr lang="nl-NL" sz="1800" dirty="0">
              <a:solidFill>
                <a:srgbClr val="000000"/>
              </a:solidFill>
              <a:effectLst/>
              <a:latin typeface="Lucida Sans Unicode" panose="020B0602030504020204" pitchFamily="34" charset="0"/>
              <a:ea typeface="Cambria" panose="02040503050406030204" pitchFamily="18" charset="0"/>
              <a:cs typeface="Cambria" panose="02040503050406030204" pitchFamily="18" charset="0"/>
            </a:endParaRPr>
          </a:p>
          <a:p>
            <a:pPr marL="342900" lvl="0" indent="-342900">
              <a:lnSpc>
                <a:spcPct val="115000"/>
              </a:lnSpc>
              <a:spcBef>
                <a:spcPts val="0"/>
              </a:spcBef>
              <a:spcAft>
                <a:spcPts val="0"/>
              </a:spcAft>
              <a:buFont typeface="Symbol" panose="05050102010706020507" pitchFamily="18" charset="2"/>
              <a:buChar char=""/>
            </a:pPr>
            <a:r>
              <a:rPr lang="nl-NL" sz="2400" b="1" u="sng" dirty="0">
                <a:solidFill>
                  <a:srgbClr val="FF0000"/>
                </a:solidFill>
                <a:effectLst/>
                <a:latin typeface="Lucida Sans Unicode" panose="020B0602030504020204" pitchFamily="34" charset="0"/>
                <a:ea typeface="Calibri" panose="020F0502020204030204" pitchFamily="34" charset="0"/>
                <a:cs typeface="Lucida Sans Unicode" panose="020B0602030504020204" pitchFamily="34" charset="0"/>
                <a:hlinkClick r:id="rId5">
                  <a:extLst>
                    <a:ext uri="{A12FA001-AC4F-418D-AE19-62706E023703}">
                      <ahyp:hlinkClr xmlns:ahyp="http://schemas.microsoft.com/office/drawing/2018/hyperlinkcolor" val="tx"/>
                    </a:ext>
                  </a:extLst>
                </a:hlinkClick>
              </a:rPr>
              <a:t>Handreiking Informatie- en archiefbeheer Verbonden Partijen (LOPAI)</a:t>
            </a:r>
            <a:endParaRPr lang="nl-NL" sz="2400" b="1" dirty="0">
              <a:solidFill>
                <a:srgbClr val="FF0000"/>
              </a:solidFill>
              <a:effectLst/>
              <a:latin typeface="Lucida Sans Unicode" panose="020B0602030504020204" pitchFamily="34" charset="0"/>
              <a:ea typeface="Cambria" panose="02040503050406030204" pitchFamily="18" charset="0"/>
              <a:cs typeface="Cambria" panose="02040503050406030204" pitchFamily="18" charset="0"/>
            </a:endParaRPr>
          </a:p>
          <a:p>
            <a:pPr marL="342900" lvl="0" indent="-342900">
              <a:lnSpc>
                <a:spcPct val="115000"/>
              </a:lnSpc>
              <a:spcBef>
                <a:spcPts val="0"/>
              </a:spcBef>
              <a:spcAft>
                <a:spcPts val="0"/>
              </a:spcAft>
              <a:buFont typeface="Symbol" panose="05050102010706020507" pitchFamily="18" charset="2"/>
              <a:buChar char=""/>
            </a:pPr>
            <a:r>
              <a:rPr lang="nl-NL" sz="1800" u="sng" dirty="0">
                <a:solidFill>
                  <a:srgbClr val="000000"/>
                </a:solidFill>
                <a:effectLst/>
                <a:latin typeface="Lucida Sans Unicode" panose="020B0602030504020204" pitchFamily="34" charset="0"/>
                <a:ea typeface="Calibri" panose="020F0502020204030204" pitchFamily="34" charset="0"/>
                <a:cs typeface="Lucida Sans Unicode" panose="020B0602030504020204" pitchFamily="34" charset="0"/>
                <a:hlinkClick r:id="rId6"/>
              </a:rPr>
              <a:t>Handreiking Metagegevens Duurzaam Toegankelijke Overheidsinformatie (Nationaal Archief)</a:t>
            </a:r>
            <a:endParaRPr lang="nl-NL" sz="1800" dirty="0">
              <a:solidFill>
                <a:srgbClr val="000000"/>
              </a:solidFill>
              <a:effectLst/>
              <a:latin typeface="Lucida Sans Unicode" panose="020B0602030504020204" pitchFamily="34" charset="0"/>
              <a:ea typeface="Cambria" panose="02040503050406030204" pitchFamily="18" charset="0"/>
              <a:cs typeface="Cambria" panose="02040503050406030204" pitchFamily="18" charset="0"/>
            </a:endParaRPr>
          </a:p>
          <a:p>
            <a:pPr marL="342900" lvl="0" indent="-342900">
              <a:lnSpc>
                <a:spcPct val="115000"/>
              </a:lnSpc>
              <a:spcBef>
                <a:spcPts val="0"/>
              </a:spcBef>
              <a:spcAft>
                <a:spcPts val="0"/>
              </a:spcAft>
              <a:buFont typeface="Symbol" panose="05050102010706020507" pitchFamily="18" charset="2"/>
              <a:buChar char=""/>
            </a:pPr>
            <a:r>
              <a:rPr lang="nl-NL" sz="1800" u="sng" dirty="0">
                <a:solidFill>
                  <a:srgbClr val="000000"/>
                </a:solidFill>
                <a:effectLst/>
                <a:latin typeface="Lucida Sans Unicode" panose="020B0602030504020204" pitchFamily="34" charset="0"/>
                <a:ea typeface="Calibri" panose="020F0502020204030204" pitchFamily="34" charset="0"/>
                <a:cs typeface="Lucida Sans Unicode" panose="020B0602030504020204" pitchFamily="34" charset="0"/>
                <a:hlinkClick r:id="rId7"/>
              </a:rPr>
              <a:t>Handreiking Kwaliteitssysteem Informatiebeheer Decentrale Overheden-KIDO (VNG, IPO, UVW)</a:t>
            </a:r>
            <a:endParaRPr lang="nl-NL" sz="1800" dirty="0">
              <a:solidFill>
                <a:srgbClr val="000000"/>
              </a:solidFill>
              <a:effectLst/>
              <a:latin typeface="Lucida Sans Unicode" panose="020B0602030504020204" pitchFamily="34" charset="0"/>
              <a:ea typeface="Cambria" panose="02040503050406030204" pitchFamily="18" charset="0"/>
              <a:cs typeface="Cambria" panose="02040503050406030204" pitchFamily="18" charset="0"/>
            </a:endParaRPr>
          </a:p>
          <a:p>
            <a:pPr marL="342900" lvl="0" indent="-342900">
              <a:lnSpc>
                <a:spcPct val="115000"/>
              </a:lnSpc>
              <a:spcBef>
                <a:spcPts val="0"/>
              </a:spcBef>
              <a:spcAft>
                <a:spcPts val="0"/>
              </a:spcAft>
              <a:buFont typeface="Symbol" panose="05050102010706020507" pitchFamily="18" charset="2"/>
              <a:buChar char=""/>
            </a:pPr>
            <a:r>
              <a:rPr lang="nl-NL" sz="1800" u="sng" dirty="0">
                <a:solidFill>
                  <a:srgbClr val="000000"/>
                </a:solidFill>
                <a:effectLst/>
                <a:latin typeface="Lucida Sans Unicode" panose="020B0602030504020204" pitchFamily="34" charset="0"/>
                <a:ea typeface="Calibri" panose="020F0502020204030204" pitchFamily="34" charset="0"/>
                <a:cs typeface="Lucida Sans Unicode" panose="020B0602030504020204" pitchFamily="34" charset="0"/>
                <a:hlinkClick r:id="rId8"/>
              </a:rPr>
              <a:t>Handreiking gebruik Selectielijst voor gemeenten en intergemeentelijke organen 2020 (VNG)</a:t>
            </a:r>
            <a:endParaRPr lang="nl-NL" sz="1800" dirty="0">
              <a:solidFill>
                <a:srgbClr val="000000"/>
              </a:solidFill>
              <a:effectLst/>
              <a:latin typeface="Lucida Sans Unicode" panose="020B0602030504020204" pitchFamily="34" charset="0"/>
              <a:ea typeface="Cambria" panose="02040503050406030204" pitchFamily="18" charset="0"/>
              <a:cs typeface="Cambria" panose="02040503050406030204" pitchFamily="18" charset="0"/>
            </a:endParaRPr>
          </a:p>
          <a:p>
            <a:pPr marL="342900" lvl="0" indent="-342900">
              <a:lnSpc>
                <a:spcPct val="115000"/>
              </a:lnSpc>
              <a:spcBef>
                <a:spcPts val="0"/>
              </a:spcBef>
              <a:spcAft>
                <a:spcPts val="0"/>
              </a:spcAft>
              <a:buFont typeface="Symbol" panose="05050102010706020507" pitchFamily="18" charset="2"/>
              <a:buChar char=""/>
            </a:pPr>
            <a:r>
              <a:rPr lang="nl-NL" sz="1800" u="sng" dirty="0">
                <a:solidFill>
                  <a:srgbClr val="000000"/>
                </a:solidFill>
                <a:effectLst/>
                <a:latin typeface="Lucida Sans Unicode" panose="020B0602030504020204" pitchFamily="34" charset="0"/>
                <a:ea typeface="Calibri" panose="020F0502020204030204" pitchFamily="34" charset="0"/>
                <a:cs typeface="Lucida Sans Unicode" panose="020B0602030504020204" pitchFamily="34" charset="0"/>
                <a:hlinkClick r:id="rId9"/>
              </a:rPr>
              <a:t>Selectielijsten voor de Provincies</a:t>
            </a:r>
            <a:endParaRPr lang="nl-NL" sz="1800" dirty="0">
              <a:solidFill>
                <a:srgbClr val="000000"/>
              </a:solidFill>
              <a:effectLst/>
              <a:latin typeface="Lucida Sans Unicode" panose="020B0602030504020204" pitchFamily="34" charset="0"/>
              <a:ea typeface="Cambria" panose="02040503050406030204" pitchFamily="18" charset="0"/>
              <a:cs typeface="Cambria" panose="02040503050406030204" pitchFamily="18" charset="0"/>
            </a:endParaRPr>
          </a:p>
          <a:p>
            <a:pPr marL="342900" lvl="0" indent="-342900">
              <a:lnSpc>
                <a:spcPct val="115000"/>
              </a:lnSpc>
              <a:spcBef>
                <a:spcPts val="0"/>
              </a:spcBef>
              <a:spcAft>
                <a:spcPts val="0"/>
              </a:spcAft>
              <a:buFont typeface="Symbol" panose="05050102010706020507" pitchFamily="18" charset="2"/>
              <a:buChar char=""/>
            </a:pPr>
            <a:r>
              <a:rPr lang="nl-NL" sz="1800" u="sng" dirty="0">
                <a:solidFill>
                  <a:srgbClr val="000000"/>
                </a:solidFill>
                <a:effectLst/>
                <a:latin typeface="Lucida Sans Unicode" panose="020B0602030504020204" pitchFamily="34" charset="0"/>
                <a:ea typeface="Calibri" panose="020F0502020204030204" pitchFamily="34" charset="0"/>
                <a:cs typeface="Lucida Sans Unicode" panose="020B0602030504020204" pitchFamily="34" charset="0"/>
                <a:hlinkClick r:id="rId10"/>
              </a:rPr>
              <a:t>Handreiking Digitaal vernietigen (Nationaal Archief)</a:t>
            </a:r>
            <a:endParaRPr lang="nl-NL" sz="1800" dirty="0">
              <a:solidFill>
                <a:srgbClr val="000000"/>
              </a:solidFill>
              <a:effectLst/>
              <a:latin typeface="Lucida Sans Unicode" panose="020B0602030504020204" pitchFamily="34" charset="0"/>
              <a:ea typeface="Cambria" panose="02040503050406030204" pitchFamily="18" charset="0"/>
              <a:cs typeface="Cambria" panose="02040503050406030204" pitchFamily="18" charset="0"/>
            </a:endParaRPr>
          </a:p>
          <a:p>
            <a:pPr marL="342900" lvl="0" indent="-342900">
              <a:lnSpc>
                <a:spcPct val="115000"/>
              </a:lnSpc>
              <a:spcBef>
                <a:spcPts val="0"/>
              </a:spcBef>
              <a:spcAft>
                <a:spcPts val="0"/>
              </a:spcAft>
              <a:buFont typeface="Symbol" panose="05050102010706020507" pitchFamily="18" charset="2"/>
              <a:buChar char=""/>
            </a:pPr>
            <a:r>
              <a:rPr lang="nl-NL" sz="2400" b="1" u="sng" dirty="0">
                <a:solidFill>
                  <a:srgbClr val="FF0000"/>
                </a:solidFill>
                <a:effectLst/>
                <a:latin typeface="Lucida Sans Unicode" panose="020B0602030504020204" pitchFamily="34" charset="0"/>
                <a:ea typeface="Calibri" panose="020F0502020204030204" pitchFamily="34" charset="0"/>
                <a:cs typeface="Lucida Sans Unicode" panose="020B0602030504020204" pitchFamily="34" charset="0"/>
                <a:hlinkClick r:id="rId11">
                  <a:extLst>
                    <a:ext uri="{A12FA001-AC4F-418D-AE19-62706E023703}">
                      <ahyp:hlinkClr xmlns:ahyp="http://schemas.microsoft.com/office/drawing/2018/hyperlinkcolor" val="tx"/>
                    </a:ext>
                  </a:extLst>
                </a:hlinkClick>
              </a:rPr>
              <a:t>Handreiking </a:t>
            </a:r>
            <a:r>
              <a:rPr lang="nl-NL" sz="2400" b="1" u="sng" dirty="0" err="1">
                <a:solidFill>
                  <a:srgbClr val="FF0000"/>
                </a:solidFill>
                <a:effectLst/>
                <a:latin typeface="Lucida Sans Unicode" panose="020B0602030504020204" pitchFamily="34" charset="0"/>
                <a:ea typeface="Calibri" panose="020F0502020204030204" pitchFamily="34" charset="0"/>
                <a:cs typeface="Lucida Sans Unicode" panose="020B0602030504020204" pitchFamily="34" charset="0"/>
                <a:hlinkClick r:id="rId11">
                  <a:extLst>
                    <a:ext uri="{A12FA001-AC4F-418D-AE19-62706E023703}">
                      <ahyp:hlinkClr xmlns:ahyp="http://schemas.microsoft.com/office/drawing/2018/hyperlinkcolor" val="tx"/>
                    </a:ext>
                  </a:extLst>
                </a:hlinkClick>
              </a:rPr>
              <a:t>Wabo</a:t>
            </a:r>
            <a:r>
              <a:rPr lang="nl-NL" sz="2400" b="1" u="sng" dirty="0">
                <a:solidFill>
                  <a:srgbClr val="FF0000"/>
                </a:solidFill>
                <a:effectLst/>
                <a:latin typeface="Lucida Sans Unicode" panose="020B0602030504020204" pitchFamily="34" charset="0"/>
                <a:ea typeface="Calibri" panose="020F0502020204030204" pitchFamily="34" charset="0"/>
                <a:cs typeface="Lucida Sans Unicode" panose="020B0602030504020204" pitchFamily="34" charset="0"/>
                <a:hlinkClick r:id="rId11">
                  <a:extLst>
                    <a:ext uri="{A12FA001-AC4F-418D-AE19-62706E023703}">
                      <ahyp:hlinkClr xmlns:ahyp="http://schemas.microsoft.com/office/drawing/2018/hyperlinkcolor" val="tx"/>
                    </a:ext>
                  </a:extLst>
                </a:hlinkClick>
              </a:rPr>
              <a:t>-div/archivering (VNG)</a:t>
            </a:r>
            <a:br>
              <a:rPr lang="nl-NL" sz="2400" b="1" u="sng" dirty="0">
                <a:solidFill>
                  <a:srgbClr val="FF0000"/>
                </a:solidFill>
                <a:effectLst/>
                <a:latin typeface="Lucida Sans Unicode" panose="020B0602030504020204" pitchFamily="34" charset="0"/>
                <a:ea typeface="Calibri" panose="020F0502020204030204" pitchFamily="34" charset="0"/>
                <a:cs typeface="Lucida Sans Unicode" panose="020B0602030504020204" pitchFamily="34" charset="0"/>
              </a:rPr>
            </a:br>
            <a:r>
              <a:rPr lang="nl-NL" sz="2400" b="1" u="sng" dirty="0">
                <a:solidFill>
                  <a:srgbClr val="FF0000"/>
                </a:solidFill>
                <a:effectLst/>
                <a:latin typeface="Lucida Sans Unicode" panose="020B0602030504020204" pitchFamily="34" charset="0"/>
                <a:ea typeface="Calibri" panose="020F0502020204030204" pitchFamily="34" charset="0"/>
                <a:cs typeface="Lucida Sans Unicode" panose="020B0602030504020204" pitchFamily="34" charset="0"/>
                <a:hlinkClick r:id="rId12">
                  <a:extLst>
                    <a:ext uri="{A12FA001-AC4F-418D-AE19-62706E023703}">
                      <ahyp:hlinkClr xmlns:ahyp="http://schemas.microsoft.com/office/drawing/2018/hyperlinkcolor" val="tx"/>
                    </a:ext>
                  </a:extLst>
                </a:hlinkClick>
              </a:rPr>
              <a:t>Handreiking Archivering ruimtelijke plannen (Geonovum)</a:t>
            </a:r>
            <a:endParaRPr lang="nl-NL" sz="2400" b="1" dirty="0">
              <a:solidFill>
                <a:srgbClr val="FF0000"/>
              </a:solidFill>
              <a:effectLst/>
              <a:latin typeface="Lucida Sans Unicode" panose="020B0602030504020204" pitchFamily="34" charset="0"/>
              <a:ea typeface="Cambria" panose="02040503050406030204" pitchFamily="18" charset="0"/>
              <a:cs typeface="Cambria" panose="02040503050406030204" pitchFamily="18" charset="0"/>
            </a:endParaRPr>
          </a:p>
          <a:p>
            <a:pPr marL="342900" lvl="0" indent="-342900">
              <a:lnSpc>
                <a:spcPct val="115000"/>
              </a:lnSpc>
              <a:spcBef>
                <a:spcPts val="0"/>
              </a:spcBef>
              <a:spcAft>
                <a:spcPts val="0"/>
              </a:spcAft>
              <a:buFont typeface="Symbol" panose="05050102010706020507" pitchFamily="18" charset="2"/>
              <a:buChar char=""/>
            </a:pPr>
            <a:r>
              <a:rPr lang="nl-NL" sz="1800" u="sng" dirty="0">
                <a:solidFill>
                  <a:srgbClr val="000000"/>
                </a:solidFill>
                <a:effectLst/>
                <a:latin typeface="Lucida Sans Unicode" panose="020B0602030504020204" pitchFamily="34" charset="0"/>
                <a:ea typeface="Calibri" panose="020F0502020204030204" pitchFamily="34" charset="0"/>
                <a:cs typeface="Lucida Sans Unicode" panose="020B0602030504020204" pitchFamily="34" charset="0"/>
                <a:hlinkClick r:id="rId13"/>
              </a:rPr>
              <a:t>Handreiking Data op orde (Geonovum)</a:t>
            </a:r>
            <a:endParaRPr lang="nl-NL" sz="1800" dirty="0">
              <a:solidFill>
                <a:srgbClr val="000000"/>
              </a:solidFill>
              <a:effectLst/>
              <a:latin typeface="Lucida Sans Unicode" panose="020B0602030504020204" pitchFamily="34" charset="0"/>
              <a:ea typeface="Cambria" panose="02040503050406030204" pitchFamily="18" charset="0"/>
              <a:cs typeface="Cambria" panose="02040503050406030204" pitchFamily="18" charset="0"/>
            </a:endParaRPr>
          </a:p>
          <a:p>
            <a:pPr marL="342900" lvl="0" indent="-342900">
              <a:lnSpc>
                <a:spcPct val="115000"/>
              </a:lnSpc>
              <a:spcBef>
                <a:spcPts val="0"/>
              </a:spcBef>
              <a:spcAft>
                <a:spcPts val="0"/>
              </a:spcAft>
              <a:buFont typeface="Symbol" panose="05050102010706020507" pitchFamily="18" charset="2"/>
              <a:buChar char=""/>
            </a:pPr>
            <a:r>
              <a:rPr lang="nl-NL" sz="2400" b="1" u="sng" dirty="0">
                <a:solidFill>
                  <a:srgbClr val="FF0000"/>
                </a:solidFill>
                <a:effectLst/>
                <a:latin typeface="Lucida Sans Unicode" panose="020B0602030504020204" pitchFamily="34" charset="0"/>
                <a:ea typeface="Calibri" panose="020F0502020204030204" pitchFamily="34" charset="0"/>
                <a:cs typeface="Lucida Sans Unicode" panose="020B0602030504020204" pitchFamily="34" charset="0"/>
                <a:hlinkClick r:id="rId14">
                  <a:extLst>
                    <a:ext uri="{A12FA001-AC4F-418D-AE19-62706E023703}">
                      <ahyp:hlinkClr xmlns:ahyp="http://schemas.microsoft.com/office/drawing/2018/hyperlinkcolor" val="tx"/>
                    </a:ext>
                  </a:extLst>
                </a:hlinkClick>
              </a:rPr>
              <a:t>Handreiking de Omgevingsvergunning: duurzame toegankelijkheid in de informatieketen (Erfgoedinspectie, Provincie Noord-Brabant, Stadsarchief Rotterdam)</a:t>
            </a:r>
            <a:endParaRPr lang="nl-NL" sz="2400" b="1" dirty="0">
              <a:solidFill>
                <a:srgbClr val="FF0000"/>
              </a:solidFill>
              <a:effectLst/>
              <a:latin typeface="Lucida Sans Unicode" panose="020B0602030504020204" pitchFamily="34" charset="0"/>
              <a:ea typeface="Cambria" panose="02040503050406030204" pitchFamily="18" charset="0"/>
              <a:cs typeface="Cambria" panose="02040503050406030204" pitchFamily="18" charset="0"/>
            </a:endParaRPr>
          </a:p>
          <a:p>
            <a:pPr marL="0" indent="0">
              <a:buNone/>
            </a:pPr>
            <a:endParaRPr lang="nl-NL" dirty="0"/>
          </a:p>
          <a:p>
            <a:pPr marL="0" indent="0">
              <a:buNone/>
            </a:pPr>
            <a:endParaRPr lang="nl-NL" dirty="0"/>
          </a:p>
        </p:txBody>
      </p:sp>
      <p:sp>
        <p:nvSpPr>
          <p:cNvPr id="4" name="Tijdelijke aanduiding voor voettekst 3">
            <a:extLst>
              <a:ext uri="{FF2B5EF4-FFF2-40B4-BE49-F238E27FC236}">
                <a16:creationId xmlns:a16="http://schemas.microsoft.com/office/drawing/2014/main" id="{459F82CE-B8FA-49E6-BC41-C7A876386962}"/>
              </a:ext>
            </a:extLst>
          </p:cNvPr>
          <p:cNvSpPr>
            <a:spLocks noGrp="1"/>
          </p:cNvSpPr>
          <p:nvPr>
            <p:ph type="ftr" sz="quarter" idx="11"/>
          </p:nvPr>
        </p:nvSpPr>
        <p:spPr/>
        <p:txBody>
          <a:bodyPr/>
          <a:lstStyle/>
          <a:p>
            <a:pPr>
              <a:defRPr/>
            </a:pPr>
            <a:r>
              <a:rPr lang="nl-NL"/>
              <a:t>Regiobijeenkomst Omgevingswet 11-11-2021</a:t>
            </a:r>
          </a:p>
        </p:txBody>
      </p:sp>
      <p:sp>
        <p:nvSpPr>
          <p:cNvPr id="5" name="Tijdelijke aanduiding voor dianummer 4">
            <a:extLst>
              <a:ext uri="{FF2B5EF4-FFF2-40B4-BE49-F238E27FC236}">
                <a16:creationId xmlns:a16="http://schemas.microsoft.com/office/drawing/2014/main" id="{F06F6F7D-C4A1-416E-96BE-FD9A8C94C0D7}"/>
              </a:ext>
            </a:extLst>
          </p:cNvPr>
          <p:cNvSpPr>
            <a:spLocks noGrp="1"/>
          </p:cNvSpPr>
          <p:nvPr>
            <p:ph type="sldNum" sz="quarter" idx="12"/>
          </p:nvPr>
        </p:nvSpPr>
        <p:spPr/>
        <p:txBody>
          <a:bodyPr/>
          <a:lstStyle/>
          <a:p>
            <a:pPr>
              <a:defRPr/>
            </a:pPr>
            <a:fld id="{9133A152-4D26-483B-836B-E4527279056E}" type="slidenum">
              <a:rPr lang="nl-NL" altLang="nl-NL" smtClean="0"/>
              <a:pPr>
                <a:defRPr/>
              </a:pPr>
              <a:t>47</a:t>
            </a:fld>
            <a:endParaRPr lang="nl-NL" altLang="nl-NL"/>
          </a:p>
        </p:txBody>
      </p:sp>
    </p:spTree>
    <p:extLst>
      <p:ext uri="{BB962C8B-B14F-4D97-AF65-F5344CB8AC3E}">
        <p14:creationId xmlns:p14="http://schemas.microsoft.com/office/powerpoint/2010/main" val="22526665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2979B4-B43E-4C92-86CF-DD7EBA529C74}"/>
              </a:ext>
            </a:extLst>
          </p:cNvPr>
          <p:cNvSpPr>
            <a:spLocks noGrp="1"/>
          </p:cNvSpPr>
          <p:nvPr>
            <p:ph type="title"/>
          </p:nvPr>
        </p:nvSpPr>
        <p:spPr/>
        <p:txBody>
          <a:bodyPr/>
          <a:lstStyle/>
          <a:p>
            <a:endParaRPr lang="nl-NL"/>
          </a:p>
        </p:txBody>
      </p:sp>
      <p:pic>
        <p:nvPicPr>
          <p:cNvPr id="7" name="Tijdelijke aanduiding voor inhoud 6">
            <a:extLst>
              <a:ext uri="{FF2B5EF4-FFF2-40B4-BE49-F238E27FC236}">
                <a16:creationId xmlns:a16="http://schemas.microsoft.com/office/drawing/2014/main" id="{6A729270-B6E8-4607-B0E7-F453FD14C194}"/>
              </a:ext>
            </a:extLst>
          </p:cNvPr>
          <p:cNvPicPr>
            <a:picLocks noGrp="1" noChangeAspect="1"/>
          </p:cNvPicPr>
          <p:nvPr>
            <p:ph idx="1"/>
          </p:nvPr>
        </p:nvPicPr>
        <p:blipFill>
          <a:blip r:embed="rId2"/>
          <a:stretch>
            <a:fillRect/>
          </a:stretch>
        </p:blipFill>
        <p:spPr>
          <a:xfrm>
            <a:off x="140743" y="274638"/>
            <a:ext cx="11762257" cy="6081713"/>
          </a:xfrm>
        </p:spPr>
      </p:pic>
      <p:sp>
        <p:nvSpPr>
          <p:cNvPr id="4" name="Tijdelijke aanduiding voor voettekst 3">
            <a:extLst>
              <a:ext uri="{FF2B5EF4-FFF2-40B4-BE49-F238E27FC236}">
                <a16:creationId xmlns:a16="http://schemas.microsoft.com/office/drawing/2014/main" id="{F2B4437A-2F24-44D8-8813-ECF819743516}"/>
              </a:ext>
            </a:extLst>
          </p:cNvPr>
          <p:cNvSpPr>
            <a:spLocks noGrp="1"/>
          </p:cNvSpPr>
          <p:nvPr>
            <p:ph type="ftr" sz="quarter" idx="11"/>
          </p:nvPr>
        </p:nvSpPr>
        <p:spPr/>
        <p:txBody>
          <a:bodyPr/>
          <a:lstStyle/>
          <a:p>
            <a:pPr>
              <a:defRPr/>
            </a:pPr>
            <a:r>
              <a:rPr lang="nl-NL"/>
              <a:t>Regiobijeenkomst Omgevingswet 11-11-2021</a:t>
            </a:r>
          </a:p>
        </p:txBody>
      </p:sp>
      <p:sp>
        <p:nvSpPr>
          <p:cNvPr id="5" name="Tijdelijke aanduiding voor dianummer 4">
            <a:extLst>
              <a:ext uri="{FF2B5EF4-FFF2-40B4-BE49-F238E27FC236}">
                <a16:creationId xmlns:a16="http://schemas.microsoft.com/office/drawing/2014/main" id="{BFF2953A-C2F4-4D07-8AC0-6F92F83B7CAC}"/>
              </a:ext>
            </a:extLst>
          </p:cNvPr>
          <p:cNvSpPr>
            <a:spLocks noGrp="1"/>
          </p:cNvSpPr>
          <p:nvPr>
            <p:ph type="sldNum" sz="quarter" idx="12"/>
          </p:nvPr>
        </p:nvSpPr>
        <p:spPr/>
        <p:txBody>
          <a:bodyPr/>
          <a:lstStyle/>
          <a:p>
            <a:pPr>
              <a:defRPr/>
            </a:pPr>
            <a:fld id="{9133A152-4D26-483B-836B-E4527279056E}" type="slidenum">
              <a:rPr lang="nl-NL" altLang="nl-NL" smtClean="0"/>
              <a:pPr>
                <a:defRPr/>
              </a:pPr>
              <a:t>48</a:t>
            </a:fld>
            <a:endParaRPr lang="nl-NL" altLang="nl-NL"/>
          </a:p>
        </p:txBody>
      </p:sp>
    </p:spTree>
    <p:extLst>
      <p:ext uri="{BB962C8B-B14F-4D97-AF65-F5344CB8AC3E}">
        <p14:creationId xmlns:p14="http://schemas.microsoft.com/office/powerpoint/2010/main" val="41004578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369369"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‘Wat moet ik geregeld hebben?’ o.b.v. VNG-checklist Informatievoorziening  </a:t>
            </a:r>
          </a:p>
        </p:txBody>
      </p:sp>
      <p:pic>
        <p:nvPicPr>
          <p:cNvPr id="4" name="Afbeelding 3" descr="Afbeelding met tekst&#10;&#10;Automatisch gegenereerde beschrijving">
            <a:extLst>
              <a:ext uri="{FF2B5EF4-FFF2-40B4-BE49-F238E27FC236}">
                <a16:creationId xmlns:a16="http://schemas.microsoft.com/office/drawing/2014/main" id="{0CF7AB20-2A72-408D-B770-0FB5646130A6}"/>
              </a:ext>
            </a:extLst>
          </p:cNvPr>
          <p:cNvPicPr>
            <a:picLocks noChangeAspect="1"/>
          </p:cNvPicPr>
          <p:nvPr/>
        </p:nvPicPr>
        <p:blipFill>
          <a:blip r:embed="rId2"/>
          <a:stretch>
            <a:fillRect/>
          </a:stretch>
        </p:blipFill>
        <p:spPr>
          <a:xfrm>
            <a:off x="1349281" y="1301504"/>
            <a:ext cx="9493438" cy="4647030"/>
          </a:xfrm>
          <a:prstGeom prst="rect">
            <a:avLst/>
          </a:prstGeom>
        </p:spPr>
      </p:pic>
      <p:sp>
        <p:nvSpPr>
          <p:cNvPr id="2" name="Tijdelijke aanduiding voor voettekst 1">
            <a:extLst>
              <a:ext uri="{FF2B5EF4-FFF2-40B4-BE49-F238E27FC236}">
                <a16:creationId xmlns:a16="http://schemas.microsoft.com/office/drawing/2014/main" id="{B98361B6-DBE3-4E82-98A4-1BA2686F5804}"/>
              </a:ext>
            </a:extLst>
          </p:cNvPr>
          <p:cNvSpPr>
            <a:spLocks noGrp="1"/>
          </p:cNvSpPr>
          <p:nvPr>
            <p:ph type="ftr" sz="quarter" idx="11"/>
          </p:nvPr>
        </p:nvSpPr>
        <p:spPr/>
        <p:txBody>
          <a:bodyPr/>
          <a:lstStyle/>
          <a:p>
            <a:pPr>
              <a:defRPr/>
            </a:pPr>
            <a:r>
              <a:rPr lang="nl-NL"/>
              <a:t>Regiobijeenkomst Omgevingswet 11-11-2021</a:t>
            </a:r>
          </a:p>
        </p:txBody>
      </p:sp>
      <p:sp>
        <p:nvSpPr>
          <p:cNvPr id="3" name="Tijdelijke aanduiding voor dianummer 2">
            <a:extLst>
              <a:ext uri="{FF2B5EF4-FFF2-40B4-BE49-F238E27FC236}">
                <a16:creationId xmlns:a16="http://schemas.microsoft.com/office/drawing/2014/main" id="{F264A821-5274-4D31-A412-7D9CE5EC3CE0}"/>
              </a:ext>
            </a:extLst>
          </p:cNvPr>
          <p:cNvSpPr>
            <a:spLocks noGrp="1"/>
          </p:cNvSpPr>
          <p:nvPr>
            <p:ph type="sldNum" sz="quarter" idx="12"/>
          </p:nvPr>
        </p:nvSpPr>
        <p:spPr/>
        <p:txBody>
          <a:bodyPr/>
          <a:lstStyle/>
          <a:p>
            <a:pPr>
              <a:defRPr/>
            </a:pPr>
            <a:fld id="{9133A152-4D26-483B-836B-E4527279056E}" type="slidenum">
              <a:rPr lang="nl-NL" altLang="nl-NL" smtClean="0"/>
              <a:pPr>
                <a:defRPr/>
              </a:pPr>
              <a:t>49</a:t>
            </a:fld>
            <a:endParaRPr lang="nl-NL" altLang="nl-NL"/>
          </a:p>
        </p:txBody>
      </p:sp>
    </p:spTree>
    <p:extLst>
      <p:ext uri="{BB962C8B-B14F-4D97-AF65-F5344CB8AC3E}">
        <p14:creationId xmlns:p14="http://schemas.microsoft.com/office/powerpoint/2010/main" val="3521994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a:extLst>
              <a:ext uri="{FF2B5EF4-FFF2-40B4-BE49-F238E27FC236}">
                <a16:creationId xmlns:a16="http://schemas.microsoft.com/office/drawing/2014/main" id="{53DA11F9-C2DD-489C-B43A-D6C54B3A9964}"/>
              </a:ext>
            </a:extLst>
          </p:cNvPr>
          <p:cNvSpPr>
            <a:spLocks noGrp="1"/>
          </p:cNvSpPr>
          <p:nvPr>
            <p:ph type="title"/>
          </p:nvPr>
        </p:nvSpPr>
        <p:spPr>
          <a:xfrm>
            <a:off x="0" y="0"/>
            <a:ext cx="10406108" cy="601016"/>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Omgevingswet komt eraan - maar hoe zit het met informatiehuishouding? </a:t>
            </a:r>
          </a:p>
        </p:txBody>
      </p:sp>
      <p:sp>
        <p:nvSpPr>
          <p:cNvPr id="29699" name="Tijdelijke aanduiding voor inhoud 2">
            <a:extLst>
              <a:ext uri="{FF2B5EF4-FFF2-40B4-BE49-F238E27FC236}">
                <a16:creationId xmlns:a16="http://schemas.microsoft.com/office/drawing/2014/main" id="{98B71602-CA61-493C-AFE6-CCD64A98C4E8}"/>
              </a:ext>
            </a:extLst>
          </p:cNvPr>
          <p:cNvSpPr>
            <a:spLocks noGrp="1"/>
          </p:cNvSpPr>
          <p:nvPr>
            <p:ph idx="1"/>
          </p:nvPr>
        </p:nvSpPr>
        <p:spPr>
          <a:xfrm>
            <a:off x="1198485" y="1363707"/>
            <a:ext cx="9207623" cy="4525963"/>
          </a:xfrm>
        </p:spPr>
        <p:txBody>
          <a:bodyPr/>
          <a:lstStyle/>
          <a:p>
            <a:pPr marL="0" indent="0">
              <a:buNone/>
            </a:pPr>
            <a:r>
              <a:rPr lang="nl-NL" altLang="nl-NL" sz="2400" dirty="0">
                <a:latin typeface="Tahoma" panose="020B0604030504040204" pitchFamily="34" charset="0"/>
                <a:ea typeface="ＭＳ Ｐゴシック" panose="020B0600070205080204" pitchFamily="34" charset="-128"/>
              </a:rPr>
              <a:t>Welke afspraken moeten</a:t>
            </a:r>
          </a:p>
          <a:p>
            <a:pPr marL="0" indent="0">
              <a:buNone/>
            </a:pPr>
            <a:r>
              <a:rPr lang="nl-NL" altLang="nl-NL" sz="2400" dirty="0">
                <a:latin typeface="Tahoma" panose="020B0604030504040204" pitchFamily="34" charset="0"/>
                <a:ea typeface="ＭＳ Ｐゴシック" panose="020B0600070205080204" pitchFamily="34" charset="-128"/>
              </a:rPr>
              <a:t>gemeenten </a:t>
            </a:r>
            <a:r>
              <a:rPr lang="nl-NL" altLang="nl-NL" sz="2400" dirty="0">
                <a:solidFill>
                  <a:srgbClr val="E11E2D"/>
                </a:solidFill>
                <a:latin typeface="Tahoma" panose="020B0604030504040204" pitchFamily="34" charset="0"/>
                <a:ea typeface="ＭＳ Ｐゴシック" panose="020B0600070205080204" pitchFamily="34" charset="-128"/>
              </a:rPr>
              <a:t>|</a:t>
            </a:r>
            <a:r>
              <a:rPr lang="nl-NL" altLang="nl-NL" sz="2400" dirty="0">
                <a:latin typeface="Tahoma" panose="020B0604030504040204" pitchFamily="34" charset="0"/>
                <a:ea typeface="ＭＳ Ｐゴシック" panose="020B0600070205080204" pitchFamily="34" charset="-128"/>
              </a:rPr>
              <a:t> provincies </a:t>
            </a:r>
            <a:r>
              <a:rPr lang="nl-NL" altLang="nl-NL" sz="2400" dirty="0">
                <a:solidFill>
                  <a:srgbClr val="E11E2D"/>
                </a:solidFill>
                <a:latin typeface="Tahoma" panose="020B0604030504040204" pitchFamily="34" charset="0"/>
                <a:ea typeface="ＭＳ Ｐゴシック" panose="020B0600070205080204" pitchFamily="34" charset="-128"/>
              </a:rPr>
              <a:t>|</a:t>
            </a:r>
            <a:r>
              <a:rPr lang="nl-NL" altLang="nl-NL" sz="2400" dirty="0">
                <a:latin typeface="Tahoma" panose="020B0604030504040204" pitchFamily="34" charset="0"/>
                <a:ea typeface="ＭＳ Ｐゴシック" panose="020B0600070205080204" pitchFamily="34" charset="-128"/>
              </a:rPr>
              <a:t> waterschappen </a:t>
            </a:r>
            <a:r>
              <a:rPr lang="nl-NL" altLang="nl-NL" sz="2400" dirty="0">
                <a:solidFill>
                  <a:srgbClr val="E11E2D"/>
                </a:solidFill>
                <a:latin typeface="Tahoma" panose="020B0604030504040204" pitchFamily="34" charset="0"/>
                <a:ea typeface="ＭＳ Ｐゴシック" panose="020B0600070205080204" pitchFamily="34" charset="-128"/>
              </a:rPr>
              <a:t>|</a:t>
            </a:r>
            <a:r>
              <a:rPr lang="nl-NL" altLang="nl-NL" sz="2400" dirty="0">
                <a:latin typeface="Tahoma" panose="020B0604030504040204" pitchFamily="34" charset="0"/>
                <a:ea typeface="ＭＳ Ｐゴシック" panose="020B0600070205080204" pitchFamily="34" charset="-128"/>
              </a:rPr>
              <a:t> omgevingsdiensten  veiligheidsregio’s </a:t>
            </a:r>
            <a:r>
              <a:rPr lang="nl-NL" altLang="nl-NL" sz="2400" dirty="0">
                <a:solidFill>
                  <a:srgbClr val="E11E2D"/>
                </a:solidFill>
                <a:latin typeface="Tahoma" panose="020B0604030504040204" pitchFamily="34" charset="0"/>
                <a:ea typeface="ＭＳ Ｐゴシック" panose="020B0600070205080204" pitchFamily="34" charset="-128"/>
              </a:rPr>
              <a:t>|</a:t>
            </a:r>
            <a:r>
              <a:rPr lang="nl-NL" altLang="nl-NL" sz="2400" dirty="0">
                <a:latin typeface="Tahoma" panose="020B0604030504040204" pitchFamily="34" charset="0"/>
                <a:ea typeface="ＭＳ Ｐゴシック" panose="020B0600070205080204" pitchFamily="34" charset="-128"/>
              </a:rPr>
              <a:t> </a:t>
            </a:r>
            <a:r>
              <a:rPr lang="nl-NL" altLang="nl-NL" sz="2400" dirty="0" err="1">
                <a:latin typeface="Tahoma" panose="020B0604030504040204" pitchFamily="34" charset="0"/>
                <a:ea typeface="ＭＳ Ｐゴシック" panose="020B0600070205080204" pitchFamily="34" charset="-128"/>
              </a:rPr>
              <a:t>GGD’en</a:t>
            </a:r>
            <a:endParaRPr lang="nl-NL" altLang="nl-NL" sz="2400" dirty="0">
              <a:latin typeface="Tahoma" panose="020B0604030504040204" pitchFamily="34" charset="0"/>
              <a:ea typeface="ＭＳ Ｐゴシック" panose="020B0600070205080204" pitchFamily="34" charset="-128"/>
            </a:endParaRPr>
          </a:p>
          <a:p>
            <a:pPr marL="0" indent="0">
              <a:buNone/>
            </a:pPr>
            <a:r>
              <a:rPr lang="nl-NL" altLang="nl-NL" sz="2400" dirty="0">
                <a:latin typeface="Tahoma" panose="020B0604030504040204" pitchFamily="34" charset="0"/>
                <a:ea typeface="ＭＳ Ｐゴシック" panose="020B0600070205080204" pitchFamily="34" charset="-128"/>
              </a:rPr>
              <a:t>maken, om duurzame informatiehuishouding in te richten</a:t>
            </a:r>
          </a:p>
          <a:p>
            <a:pPr marL="0" indent="0">
              <a:buNone/>
            </a:pPr>
            <a:r>
              <a:rPr lang="nl-NL" altLang="nl-NL" sz="2400" dirty="0">
                <a:latin typeface="Tahoma" panose="020B0604030504040204" pitchFamily="34" charset="0"/>
                <a:ea typeface="ＭＳ Ｐゴシック" panose="020B0600070205080204" pitchFamily="34" charset="-128"/>
              </a:rPr>
              <a:t>in hun </a:t>
            </a:r>
            <a:r>
              <a:rPr lang="nl-NL" altLang="nl-NL" sz="2400" dirty="0" err="1">
                <a:latin typeface="Tahoma" panose="020B0604030504040204" pitchFamily="34" charset="0"/>
                <a:ea typeface="ＭＳ Ｐゴシック" panose="020B0600070205080204" pitchFamily="34" charset="-128"/>
              </a:rPr>
              <a:t>procesketens</a:t>
            </a:r>
            <a:r>
              <a:rPr lang="nl-NL" altLang="nl-NL" sz="2400" dirty="0">
                <a:latin typeface="Tahoma" panose="020B0604030504040204" pitchFamily="34" charset="0"/>
                <a:ea typeface="ＭＳ Ｐゴシック" panose="020B0600070205080204" pitchFamily="34" charset="-128"/>
              </a:rPr>
              <a:t> onder de Omgevingswet? </a:t>
            </a:r>
          </a:p>
          <a:p>
            <a:pPr marL="0" indent="0">
              <a:buNone/>
            </a:pPr>
            <a:endParaRPr lang="nl-NL" altLang="nl-NL" sz="2400" dirty="0">
              <a:latin typeface="Tahoma" panose="020B0604030504040204" pitchFamily="34" charset="0"/>
              <a:ea typeface="ＭＳ Ｐゴシック" panose="020B0600070205080204" pitchFamily="34" charset="-128"/>
            </a:endParaRPr>
          </a:p>
          <a:p>
            <a:pPr marL="0" indent="0">
              <a:buNone/>
            </a:pPr>
            <a:r>
              <a:rPr lang="nl-NL" altLang="nl-NL" sz="2400" dirty="0">
                <a:latin typeface="Tahoma" panose="020B0604030504040204" pitchFamily="34" charset="0"/>
                <a:ea typeface="ＭＳ Ｐゴシック" panose="020B0600070205080204" pitchFamily="34" charset="-128"/>
              </a:rPr>
              <a:t>Wisselwerking tussen:</a:t>
            </a:r>
          </a:p>
          <a:p>
            <a:pPr marL="0" indent="0">
              <a:buNone/>
            </a:pPr>
            <a:r>
              <a:rPr lang="nl-NL" altLang="nl-NL" sz="2400" dirty="0">
                <a:solidFill>
                  <a:srgbClr val="E11E2D"/>
                </a:solidFill>
                <a:latin typeface="Tahoma" panose="020B0604030504040204" pitchFamily="34" charset="0"/>
                <a:ea typeface="ＭＳ Ｐゴシック" panose="020B0600070205080204" pitchFamily="34" charset="-128"/>
              </a:rPr>
              <a:t>|</a:t>
            </a:r>
            <a:r>
              <a:rPr lang="nl-NL" altLang="nl-NL" sz="2400" dirty="0">
                <a:latin typeface="Tahoma" panose="020B0604030504040204" pitchFamily="34" charset="0"/>
                <a:ea typeface="ＭＳ Ｐゴシック" panose="020B0600070205080204" pitchFamily="34" charset="-128"/>
              </a:rPr>
              <a:t> wat wordt beheerd in Landelijke Voorzieningen </a:t>
            </a:r>
          </a:p>
          <a:p>
            <a:pPr marL="0" indent="0">
              <a:buNone/>
            </a:pPr>
            <a:r>
              <a:rPr lang="nl-NL" altLang="nl-NL" sz="2400" dirty="0">
                <a:solidFill>
                  <a:srgbClr val="E11E2D"/>
                </a:solidFill>
                <a:latin typeface="Tahoma" panose="020B0604030504040204" pitchFamily="34" charset="0"/>
                <a:ea typeface="ＭＳ Ｐゴシック" panose="020B0600070205080204" pitchFamily="34" charset="-128"/>
              </a:rPr>
              <a:t>| </a:t>
            </a:r>
            <a:r>
              <a:rPr lang="nl-NL" altLang="nl-NL" sz="2400" dirty="0">
                <a:latin typeface="Tahoma" panose="020B0604030504040204" pitchFamily="34" charset="0"/>
                <a:ea typeface="ＭＳ Ｐゴシック" panose="020B0600070205080204" pitchFamily="34" charset="-128"/>
              </a:rPr>
              <a:t>waar lokaal beheer voor moet worden ingezet,</a:t>
            </a:r>
          </a:p>
          <a:p>
            <a:pPr marL="0" indent="0">
              <a:buNone/>
            </a:pPr>
            <a:r>
              <a:rPr lang="nl-NL" altLang="nl-NL" sz="2400" dirty="0">
                <a:solidFill>
                  <a:schemeClr val="bg1"/>
                </a:solidFill>
                <a:latin typeface="Tahoma" panose="020B0604030504040204" pitchFamily="34" charset="0"/>
                <a:ea typeface="ＭＳ Ｐゴシック" panose="020B0600070205080204" pitchFamily="34" charset="-128"/>
              </a:rPr>
              <a:t>|</a:t>
            </a:r>
            <a:r>
              <a:rPr lang="nl-NL" altLang="nl-NL" sz="2400" dirty="0">
                <a:solidFill>
                  <a:srgbClr val="E11E2D"/>
                </a:solidFill>
                <a:latin typeface="Tahoma" panose="020B0604030504040204" pitchFamily="34" charset="0"/>
                <a:ea typeface="ＭＳ Ｐゴシック" panose="020B0600070205080204" pitchFamily="34" charset="-128"/>
              </a:rPr>
              <a:t> </a:t>
            </a:r>
            <a:r>
              <a:rPr lang="nl-NL" altLang="nl-NL" sz="2400" dirty="0">
                <a:latin typeface="Tahoma" panose="020B0604030504040204" pitchFamily="34" charset="0"/>
                <a:ea typeface="ＭＳ Ｐゴシック" panose="020B0600070205080204" pitchFamily="34" charset="-128"/>
              </a:rPr>
              <a:t>in eigen processysteem/zaaksysteem/DMS/etc.</a:t>
            </a:r>
          </a:p>
          <a:p>
            <a:pPr marL="0" indent="0">
              <a:buNone/>
            </a:pPr>
            <a:endParaRPr lang="nl-NL" altLang="nl-NL" sz="2400" dirty="0">
              <a:latin typeface="Tahoma" panose="020B0604030504040204" pitchFamily="34" charset="0"/>
              <a:ea typeface="ＭＳ Ｐゴシック" panose="020B0600070205080204" pitchFamily="34" charset="-128"/>
            </a:endParaRPr>
          </a:p>
        </p:txBody>
      </p:sp>
      <p:sp>
        <p:nvSpPr>
          <p:cNvPr id="2" name="Tijdelijke aanduiding voor voettekst 1">
            <a:extLst>
              <a:ext uri="{FF2B5EF4-FFF2-40B4-BE49-F238E27FC236}">
                <a16:creationId xmlns:a16="http://schemas.microsoft.com/office/drawing/2014/main" id="{99EB323D-0A7D-46BB-B69B-4FCCF896C9FA}"/>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Tahoma"/>
                <a:ea typeface="+mn-ea"/>
                <a:cs typeface="+mn-cs"/>
              </a:rPr>
              <a:t>Regiobijeenkomst Omgevingswet 11-11-2021</a:t>
            </a:r>
          </a:p>
        </p:txBody>
      </p:sp>
      <p:sp>
        <p:nvSpPr>
          <p:cNvPr id="3" name="Tijdelijke aanduiding voor dianummer 2">
            <a:extLst>
              <a:ext uri="{FF2B5EF4-FFF2-40B4-BE49-F238E27FC236}">
                <a16:creationId xmlns:a16="http://schemas.microsoft.com/office/drawing/2014/main" id="{4B9017B0-4801-497C-8807-8A5DDD2FA5AC}"/>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133A152-4D26-483B-836B-E4527279056E}" type="slidenum">
              <a:rPr kumimoji="0" lang="nl-NL" altLang="nl-NL" sz="1200" b="0" i="0" u="none" strike="noStrike" kern="1200" cap="none" spc="0" normalizeH="0" baseline="0" noProof="0" smtClean="0">
                <a:ln>
                  <a:noFill/>
                </a:ln>
                <a:solidFill>
                  <a:srgbClr val="898989"/>
                </a:solidFill>
                <a:effectLst/>
                <a:uLnTx/>
                <a:uFillTx/>
                <a:latin typeface="Tahoma" panose="020B060403050404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7768101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4" y="44390"/>
            <a:ext cx="8229600" cy="439236"/>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‘Wat moet ik geregeld hebben?’</a:t>
            </a:r>
          </a:p>
        </p:txBody>
      </p:sp>
      <p:pic>
        <p:nvPicPr>
          <p:cNvPr id="67587" name="Tijdelijke aanduiding voor inhoud 7">
            <a:extLst>
              <a:ext uri="{FF2B5EF4-FFF2-40B4-BE49-F238E27FC236}">
                <a16:creationId xmlns:a16="http://schemas.microsoft.com/office/drawing/2014/main" id="{4A3E0B99-86CE-4019-95A8-7DB838C8B1B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45904" y="1088777"/>
            <a:ext cx="8990012" cy="4908550"/>
          </a:xfrm>
        </p:spPr>
      </p:pic>
      <p:sp>
        <p:nvSpPr>
          <p:cNvPr id="2" name="Tijdelijke aanduiding voor voettekst 1">
            <a:extLst>
              <a:ext uri="{FF2B5EF4-FFF2-40B4-BE49-F238E27FC236}">
                <a16:creationId xmlns:a16="http://schemas.microsoft.com/office/drawing/2014/main" id="{06158712-36AF-4C3F-A9EE-AACB39058B98}"/>
              </a:ext>
            </a:extLst>
          </p:cNvPr>
          <p:cNvSpPr>
            <a:spLocks noGrp="1"/>
          </p:cNvSpPr>
          <p:nvPr>
            <p:ph type="ftr" sz="quarter" idx="11"/>
          </p:nvPr>
        </p:nvSpPr>
        <p:spPr/>
        <p:txBody>
          <a:bodyPr/>
          <a:lstStyle/>
          <a:p>
            <a:pPr>
              <a:defRPr/>
            </a:pPr>
            <a:r>
              <a:rPr lang="nl-NL"/>
              <a:t>Regiobijeenkomst Omgevingswet 11-11-2021</a:t>
            </a:r>
          </a:p>
        </p:txBody>
      </p:sp>
      <p:sp>
        <p:nvSpPr>
          <p:cNvPr id="3" name="Tijdelijke aanduiding voor dianummer 2">
            <a:extLst>
              <a:ext uri="{FF2B5EF4-FFF2-40B4-BE49-F238E27FC236}">
                <a16:creationId xmlns:a16="http://schemas.microsoft.com/office/drawing/2014/main" id="{F50AD361-0671-42ED-820D-2F2707371015}"/>
              </a:ext>
            </a:extLst>
          </p:cNvPr>
          <p:cNvSpPr>
            <a:spLocks noGrp="1"/>
          </p:cNvSpPr>
          <p:nvPr>
            <p:ph type="sldNum" sz="quarter" idx="12"/>
          </p:nvPr>
        </p:nvSpPr>
        <p:spPr/>
        <p:txBody>
          <a:bodyPr/>
          <a:lstStyle/>
          <a:p>
            <a:pPr>
              <a:defRPr/>
            </a:pPr>
            <a:fld id="{9133A152-4D26-483B-836B-E4527279056E}" type="slidenum">
              <a:rPr lang="nl-NL" altLang="nl-NL" smtClean="0"/>
              <a:pPr>
                <a:defRPr/>
              </a:pPr>
              <a:t>50</a:t>
            </a:fld>
            <a:endParaRPr lang="nl-NL" altLang="nl-NL"/>
          </a:p>
        </p:txBody>
      </p:sp>
    </p:spTree>
    <p:extLst>
      <p:ext uri="{BB962C8B-B14F-4D97-AF65-F5344CB8AC3E}">
        <p14:creationId xmlns:p14="http://schemas.microsoft.com/office/powerpoint/2010/main" val="2768474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4" y="44390"/>
            <a:ext cx="8229600" cy="439236"/>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‘Wie moet dit regelen of checken?’</a:t>
            </a:r>
          </a:p>
        </p:txBody>
      </p:sp>
      <p:pic>
        <p:nvPicPr>
          <p:cNvPr id="3" name="Afbeelding 2">
            <a:extLst>
              <a:ext uri="{FF2B5EF4-FFF2-40B4-BE49-F238E27FC236}">
                <a16:creationId xmlns:a16="http://schemas.microsoft.com/office/drawing/2014/main" id="{C50021D7-95E8-4197-8FD1-CD8DA4BB78A0}"/>
              </a:ext>
            </a:extLst>
          </p:cNvPr>
          <p:cNvPicPr>
            <a:picLocks noChangeAspect="1"/>
          </p:cNvPicPr>
          <p:nvPr/>
        </p:nvPicPr>
        <p:blipFill>
          <a:blip r:embed="rId2"/>
          <a:stretch>
            <a:fillRect/>
          </a:stretch>
        </p:blipFill>
        <p:spPr>
          <a:xfrm>
            <a:off x="990124" y="1416424"/>
            <a:ext cx="4391526" cy="4908176"/>
          </a:xfrm>
          <a:prstGeom prst="rect">
            <a:avLst/>
          </a:prstGeom>
        </p:spPr>
      </p:pic>
      <p:sp>
        <p:nvSpPr>
          <p:cNvPr id="6" name="Tijdelijke aanduiding voor inhoud 2">
            <a:extLst>
              <a:ext uri="{FF2B5EF4-FFF2-40B4-BE49-F238E27FC236}">
                <a16:creationId xmlns:a16="http://schemas.microsoft.com/office/drawing/2014/main" id="{4E78D5C9-4252-4AB1-8732-25AA9F603575}"/>
              </a:ext>
            </a:extLst>
          </p:cNvPr>
          <p:cNvSpPr>
            <a:spLocks noGrp="1"/>
          </p:cNvSpPr>
          <p:nvPr>
            <p:ph idx="1"/>
          </p:nvPr>
        </p:nvSpPr>
        <p:spPr>
          <a:xfrm>
            <a:off x="1888435" y="845887"/>
            <a:ext cx="3705247" cy="922021"/>
          </a:xfrm>
        </p:spPr>
        <p:txBody>
          <a:bodyPr/>
          <a:lstStyle/>
          <a:p>
            <a:pPr marL="0" indent="0">
              <a:buNone/>
              <a:defRPr/>
            </a:pPr>
            <a:r>
              <a:rPr lang="nl-NL" b="1" dirty="0">
                <a:solidFill>
                  <a:srgbClr val="C00000"/>
                </a:solidFill>
              </a:rPr>
              <a:t>NORA 5-laagsmodel…?</a:t>
            </a:r>
          </a:p>
          <a:p>
            <a:pPr marL="0" indent="0">
              <a:buNone/>
              <a:defRPr/>
            </a:pPr>
            <a:endParaRPr lang="nl-NL" dirty="0">
              <a:solidFill>
                <a:srgbClr val="C00000"/>
              </a:solidFill>
            </a:endParaRPr>
          </a:p>
          <a:p>
            <a:pPr>
              <a:defRPr/>
            </a:pPr>
            <a:endParaRPr lang="nl-NL" dirty="0">
              <a:solidFill>
                <a:srgbClr val="C00000"/>
              </a:solidFill>
            </a:endParaRPr>
          </a:p>
          <a:p>
            <a:pPr marL="457200" indent="-457200">
              <a:buFont typeface="Calibri" panose="020F0502020204030204" pitchFamily="34" charset="0"/>
              <a:buAutoNum type="arabicPeriod"/>
              <a:defRPr/>
            </a:pPr>
            <a:endParaRPr lang="nl-NL" altLang="nl-NL" dirty="0">
              <a:solidFill>
                <a:srgbClr val="C00000"/>
              </a:solidFill>
              <a:latin typeface="Tahoma" panose="020B0604030504040204" pitchFamily="34" charset="0"/>
              <a:ea typeface="ＭＳ Ｐゴシック" panose="020B0600070205080204" pitchFamily="34" charset="-128"/>
            </a:endParaRPr>
          </a:p>
        </p:txBody>
      </p:sp>
      <p:graphicFrame>
        <p:nvGraphicFramePr>
          <p:cNvPr id="8" name="Tabel 4">
            <a:extLst>
              <a:ext uri="{FF2B5EF4-FFF2-40B4-BE49-F238E27FC236}">
                <a16:creationId xmlns:a16="http://schemas.microsoft.com/office/drawing/2014/main" id="{DFE756CC-996E-4AA8-A2D4-9B54EBFA4E5C}"/>
              </a:ext>
            </a:extLst>
          </p:cNvPr>
          <p:cNvGraphicFramePr>
            <a:graphicFrameLocks noGrp="1"/>
          </p:cNvGraphicFramePr>
          <p:nvPr>
            <p:extLst>
              <p:ext uri="{D42A27DB-BD31-4B8C-83A1-F6EECF244321}">
                <p14:modId xmlns:p14="http://schemas.microsoft.com/office/powerpoint/2010/main" val="2969941932"/>
              </p:ext>
            </p:extLst>
          </p:nvPr>
        </p:nvGraphicFramePr>
        <p:xfrm>
          <a:off x="6706555" y="1884023"/>
          <a:ext cx="4953248" cy="3950512"/>
        </p:xfrm>
        <a:graphic>
          <a:graphicData uri="http://schemas.openxmlformats.org/drawingml/2006/table">
            <a:tbl>
              <a:tblPr firstRow="1" bandRow="1">
                <a:tableStyleId>{21E4AEA4-8DFA-4A89-87EB-49C32662AFE0}</a:tableStyleId>
              </a:tblPr>
              <a:tblGrid>
                <a:gridCol w="855388">
                  <a:extLst>
                    <a:ext uri="{9D8B030D-6E8A-4147-A177-3AD203B41FA5}">
                      <a16:colId xmlns:a16="http://schemas.microsoft.com/office/drawing/2014/main" val="3443340161"/>
                    </a:ext>
                  </a:extLst>
                </a:gridCol>
                <a:gridCol w="4097860">
                  <a:extLst>
                    <a:ext uri="{9D8B030D-6E8A-4147-A177-3AD203B41FA5}">
                      <a16:colId xmlns:a16="http://schemas.microsoft.com/office/drawing/2014/main" val="2871801235"/>
                    </a:ext>
                  </a:extLst>
                </a:gridCol>
              </a:tblGrid>
              <a:tr h="461848">
                <a:tc gridSpan="2">
                  <a:txBody>
                    <a:bodyPr/>
                    <a:lstStyle/>
                    <a:p>
                      <a:r>
                        <a:rPr lang="nl-NL" sz="2000" dirty="0">
                          <a:latin typeface="Tahoma" panose="020B0604030504040204" pitchFamily="34" charset="0"/>
                          <a:ea typeface="Tahoma" panose="020B0604030504040204" pitchFamily="34" charset="0"/>
                          <a:cs typeface="Tahoma" panose="020B0604030504040204" pitchFamily="34" charset="0"/>
                        </a:rPr>
                        <a:t>Doelgroepen</a:t>
                      </a:r>
                    </a:p>
                  </a:txBody>
                  <a:tcPr/>
                </a:tc>
                <a:tc hMerge="1">
                  <a:txBody>
                    <a:bodyPr/>
                    <a:lstStyle/>
                    <a:p>
                      <a:endParaRPr lang="nl-NL"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2275269249"/>
                  </a:ext>
                </a:extLst>
              </a:tr>
              <a:tr h="461848">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RB</a:t>
                      </a:r>
                    </a:p>
                  </a:txBody>
                  <a:tcPr/>
                </a:tc>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Relatiebeheerder / Accountmanager </a:t>
                      </a:r>
                    </a:p>
                  </a:txBody>
                  <a:tcPr/>
                </a:tc>
                <a:extLst>
                  <a:ext uri="{0D108BD9-81ED-4DB2-BD59-A6C34878D82A}">
                    <a16:rowId xmlns:a16="http://schemas.microsoft.com/office/drawing/2014/main" val="3347509960"/>
                  </a:ext>
                </a:extLst>
              </a:tr>
              <a:tr h="461848">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SB</a:t>
                      </a:r>
                    </a:p>
                  </a:txBody>
                  <a:tcPr/>
                </a:tc>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Strategisch beleidsmedewerker</a:t>
                      </a:r>
                    </a:p>
                  </a:txBody>
                  <a:tcPr/>
                </a:tc>
                <a:extLst>
                  <a:ext uri="{0D108BD9-81ED-4DB2-BD59-A6C34878D82A}">
                    <a16:rowId xmlns:a16="http://schemas.microsoft.com/office/drawing/2014/main" val="3814727009"/>
                  </a:ext>
                </a:extLst>
              </a:tr>
              <a:tr h="461848">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TB</a:t>
                      </a:r>
                    </a:p>
                  </a:txBody>
                  <a:tcPr/>
                </a:tc>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Tactisch Beleidsmedewerker / Informatiearchitect </a:t>
                      </a:r>
                    </a:p>
                  </a:txBody>
                  <a:tcPr/>
                </a:tc>
                <a:extLst>
                  <a:ext uri="{0D108BD9-81ED-4DB2-BD59-A6C34878D82A}">
                    <a16:rowId xmlns:a16="http://schemas.microsoft.com/office/drawing/2014/main" val="714956614"/>
                  </a:ext>
                </a:extLst>
              </a:tr>
              <a:tr h="461848">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RM</a:t>
                      </a:r>
                    </a:p>
                  </a:txBody>
                  <a:tcPr/>
                </a:tc>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Recordmanager/ DIV-specialist </a:t>
                      </a:r>
                    </a:p>
                  </a:txBody>
                  <a:tcPr/>
                </a:tc>
                <a:extLst>
                  <a:ext uri="{0D108BD9-81ED-4DB2-BD59-A6C34878D82A}">
                    <a16:rowId xmlns:a16="http://schemas.microsoft.com/office/drawing/2014/main" val="1617937174"/>
                  </a:ext>
                </a:extLst>
              </a:tr>
              <a:tr h="461848">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FG</a:t>
                      </a:r>
                    </a:p>
                  </a:txBody>
                  <a:tcPr/>
                </a:tc>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Functionaris Gegevensbescherming </a:t>
                      </a:r>
                    </a:p>
                  </a:txBody>
                  <a:tcPr/>
                </a:tc>
                <a:extLst>
                  <a:ext uri="{0D108BD9-81ED-4DB2-BD59-A6C34878D82A}">
                    <a16:rowId xmlns:a16="http://schemas.microsoft.com/office/drawing/2014/main" val="505037996"/>
                  </a:ext>
                </a:extLst>
              </a:tr>
              <a:tr h="461848">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CISO</a:t>
                      </a:r>
                    </a:p>
                  </a:txBody>
                  <a:tcPr/>
                </a:tc>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Chief Information Security </a:t>
                      </a:r>
                      <a:r>
                        <a:rPr lang="nl-NL" sz="2000" dirty="0" err="1">
                          <a:latin typeface="Tahoma" panose="020B0604030504040204" pitchFamily="34" charset="0"/>
                          <a:ea typeface="Tahoma" panose="020B0604030504040204" pitchFamily="34" charset="0"/>
                          <a:cs typeface="Tahoma" panose="020B0604030504040204" pitchFamily="34" charset="0"/>
                        </a:rPr>
                        <a:t>Officer</a:t>
                      </a:r>
                      <a:endParaRPr lang="nl-NL" sz="2000"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2675240234"/>
                  </a:ext>
                </a:extLst>
              </a:tr>
            </a:tbl>
          </a:graphicData>
        </a:graphic>
      </p:graphicFrame>
      <p:sp>
        <p:nvSpPr>
          <p:cNvPr id="4" name="Pijl: rechts 3">
            <a:extLst>
              <a:ext uri="{FF2B5EF4-FFF2-40B4-BE49-F238E27FC236}">
                <a16:creationId xmlns:a16="http://schemas.microsoft.com/office/drawing/2014/main" id="{74122132-1C64-4B74-BA17-4E6339528EA1}"/>
              </a:ext>
            </a:extLst>
          </p:cNvPr>
          <p:cNvSpPr/>
          <p:nvPr/>
        </p:nvSpPr>
        <p:spPr>
          <a:xfrm>
            <a:off x="5805714" y="3625529"/>
            <a:ext cx="581528" cy="4675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sp>
        <p:nvSpPr>
          <p:cNvPr id="2" name="Tijdelijke aanduiding voor voettekst 1">
            <a:extLst>
              <a:ext uri="{FF2B5EF4-FFF2-40B4-BE49-F238E27FC236}">
                <a16:creationId xmlns:a16="http://schemas.microsoft.com/office/drawing/2014/main" id="{44DD899B-DBEB-43E6-B9FD-8CB3BEFE92BA}"/>
              </a:ext>
            </a:extLst>
          </p:cNvPr>
          <p:cNvSpPr>
            <a:spLocks noGrp="1"/>
          </p:cNvSpPr>
          <p:nvPr>
            <p:ph type="ftr" sz="quarter" idx="11"/>
          </p:nvPr>
        </p:nvSpPr>
        <p:spPr/>
        <p:txBody>
          <a:bodyPr/>
          <a:lstStyle/>
          <a:p>
            <a:pPr>
              <a:defRPr/>
            </a:pPr>
            <a:r>
              <a:rPr lang="nl-NL"/>
              <a:t>Regiobijeenkomst Omgevingswet 11-11-2021</a:t>
            </a:r>
          </a:p>
        </p:txBody>
      </p:sp>
      <p:sp>
        <p:nvSpPr>
          <p:cNvPr id="5" name="Tijdelijke aanduiding voor dianummer 4">
            <a:extLst>
              <a:ext uri="{FF2B5EF4-FFF2-40B4-BE49-F238E27FC236}">
                <a16:creationId xmlns:a16="http://schemas.microsoft.com/office/drawing/2014/main" id="{C13ADFD4-2DAB-42C1-95EB-8992EF11BC5C}"/>
              </a:ext>
            </a:extLst>
          </p:cNvPr>
          <p:cNvSpPr>
            <a:spLocks noGrp="1"/>
          </p:cNvSpPr>
          <p:nvPr>
            <p:ph type="sldNum" sz="quarter" idx="12"/>
          </p:nvPr>
        </p:nvSpPr>
        <p:spPr/>
        <p:txBody>
          <a:bodyPr/>
          <a:lstStyle/>
          <a:p>
            <a:pPr>
              <a:defRPr/>
            </a:pPr>
            <a:fld id="{9133A152-4D26-483B-836B-E4527279056E}" type="slidenum">
              <a:rPr lang="nl-NL" altLang="nl-NL" smtClean="0"/>
              <a:pPr>
                <a:defRPr/>
              </a:pPr>
              <a:t>51</a:t>
            </a:fld>
            <a:endParaRPr lang="nl-NL" altLang="nl-NL"/>
          </a:p>
        </p:txBody>
      </p:sp>
    </p:spTree>
    <p:extLst>
      <p:ext uri="{BB962C8B-B14F-4D97-AF65-F5344CB8AC3E}">
        <p14:creationId xmlns:p14="http://schemas.microsoft.com/office/powerpoint/2010/main" val="64966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9571889"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Checklist onderverdeeld in deelaspecten gerelateerd aan DUTO</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el 4">
            <a:extLst>
              <a:ext uri="{FF2B5EF4-FFF2-40B4-BE49-F238E27FC236}">
                <a16:creationId xmlns:a16="http://schemas.microsoft.com/office/drawing/2014/main" id="{91BD869D-467A-4E49-A6DB-8C9031A08584}"/>
              </a:ext>
            </a:extLst>
          </p:cNvPr>
          <p:cNvGraphicFramePr>
            <a:graphicFrameLocks noGrp="1"/>
          </p:cNvGraphicFramePr>
          <p:nvPr>
            <p:extLst>
              <p:ext uri="{D42A27DB-BD31-4B8C-83A1-F6EECF244321}">
                <p14:modId xmlns:p14="http://schemas.microsoft.com/office/powerpoint/2010/main" val="2259414309"/>
              </p:ext>
            </p:extLst>
          </p:nvPr>
        </p:nvGraphicFramePr>
        <p:xfrm>
          <a:off x="1254642" y="903767"/>
          <a:ext cx="9207795" cy="5241850"/>
        </p:xfrm>
        <a:graphic>
          <a:graphicData uri="http://schemas.openxmlformats.org/drawingml/2006/table">
            <a:tbl>
              <a:tblPr firstRow="1" bandRow="1">
                <a:tableStyleId>{5C22544A-7EE6-4342-B048-85BDC9FD1C3A}</a:tableStyleId>
              </a:tblPr>
              <a:tblGrid>
                <a:gridCol w="696643">
                  <a:extLst>
                    <a:ext uri="{9D8B030D-6E8A-4147-A177-3AD203B41FA5}">
                      <a16:colId xmlns:a16="http://schemas.microsoft.com/office/drawing/2014/main" val="3443340161"/>
                    </a:ext>
                  </a:extLst>
                </a:gridCol>
                <a:gridCol w="8511152">
                  <a:extLst>
                    <a:ext uri="{9D8B030D-6E8A-4147-A177-3AD203B41FA5}">
                      <a16:colId xmlns:a16="http://schemas.microsoft.com/office/drawing/2014/main" val="2871801235"/>
                    </a:ext>
                  </a:extLst>
                </a:gridCol>
              </a:tblGrid>
              <a:tr h="524185">
                <a:tc>
                  <a:txBody>
                    <a:bodyPr/>
                    <a:lstStyle/>
                    <a:p>
                      <a:r>
                        <a:rPr lang="nl-NL" dirty="0">
                          <a:latin typeface="Tahoma" panose="020B0604030504040204" pitchFamily="34" charset="0"/>
                          <a:ea typeface="Tahoma" panose="020B0604030504040204" pitchFamily="34" charset="0"/>
                          <a:cs typeface="Tahoma" panose="020B0604030504040204" pitchFamily="34" charset="0"/>
                        </a:rPr>
                        <a:t>A</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Algemeen</a:t>
                      </a:r>
                    </a:p>
                  </a:txBody>
                  <a:tcPr/>
                </a:tc>
                <a:extLst>
                  <a:ext uri="{0D108BD9-81ED-4DB2-BD59-A6C34878D82A}">
                    <a16:rowId xmlns:a16="http://schemas.microsoft.com/office/drawing/2014/main" val="2275269249"/>
                  </a:ext>
                </a:extLst>
              </a:tr>
              <a:tr h="524185">
                <a:tc>
                  <a:txBody>
                    <a:bodyPr/>
                    <a:lstStyle/>
                    <a:p>
                      <a:r>
                        <a:rPr lang="nl-NL" dirty="0">
                          <a:latin typeface="Tahoma" panose="020B0604030504040204" pitchFamily="34" charset="0"/>
                          <a:ea typeface="Tahoma" panose="020B0604030504040204" pitchFamily="34" charset="0"/>
                          <a:cs typeface="Tahoma" panose="020B0604030504040204" pitchFamily="34" charset="0"/>
                        </a:rPr>
                        <a:t>B1</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Verantwoordelijkheden en interbestuurlijke samenwerking</a:t>
                      </a:r>
                    </a:p>
                  </a:txBody>
                  <a:tcPr/>
                </a:tc>
                <a:extLst>
                  <a:ext uri="{0D108BD9-81ED-4DB2-BD59-A6C34878D82A}">
                    <a16:rowId xmlns:a16="http://schemas.microsoft.com/office/drawing/2014/main" val="3347509960"/>
                  </a:ext>
                </a:extLst>
              </a:tr>
              <a:tr h="524185">
                <a:tc>
                  <a:txBody>
                    <a:bodyPr/>
                    <a:lstStyle/>
                    <a:p>
                      <a:r>
                        <a:rPr lang="nl-NL" dirty="0">
                          <a:latin typeface="Tahoma" panose="020B0604030504040204" pitchFamily="34" charset="0"/>
                          <a:ea typeface="Tahoma" panose="020B0604030504040204" pitchFamily="34" charset="0"/>
                          <a:cs typeface="Tahoma" panose="020B0604030504040204" pitchFamily="34" charset="0"/>
                        </a:rPr>
                        <a:t>B2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Volledigheid</a:t>
                      </a:r>
                    </a:p>
                  </a:txBody>
                  <a:tcPr/>
                </a:tc>
                <a:extLst>
                  <a:ext uri="{0D108BD9-81ED-4DB2-BD59-A6C34878D82A}">
                    <a16:rowId xmlns:a16="http://schemas.microsoft.com/office/drawing/2014/main" val="3814727009"/>
                  </a:ext>
                </a:extLst>
              </a:tr>
              <a:tr h="524185">
                <a:tc>
                  <a:txBody>
                    <a:bodyPr/>
                    <a:lstStyle/>
                    <a:p>
                      <a:r>
                        <a:rPr lang="nl-NL" dirty="0">
                          <a:latin typeface="Tahoma" panose="020B0604030504040204" pitchFamily="34" charset="0"/>
                          <a:ea typeface="Tahoma" panose="020B0604030504040204" pitchFamily="34" charset="0"/>
                          <a:cs typeface="Tahoma" panose="020B0604030504040204" pitchFamily="34" charset="0"/>
                        </a:rPr>
                        <a:t>B3</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Authenticiteit</a:t>
                      </a:r>
                    </a:p>
                  </a:txBody>
                  <a:tcPr/>
                </a:tc>
                <a:extLst>
                  <a:ext uri="{0D108BD9-81ED-4DB2-BD59-A6C34878D82A}">
                    <a16:rowId xmlns:a16="http://schemas.microsoft.com/office/drawing/2014/main" val="714956614"/>
                  </a:ext>
                </a:extLst>
              </a:tr>
              <a:tr h="524185">
                <a:tc>
                  <a:txBody>
                    <a:bodyPr/>
                    <a:lstStyle/>
                    <a:p>
                      <a:r>
                        <a:rPr lang="nl-NL" dirty="0">
                          <a:latin typeface="Tahoma" panose="020B0604030504040204" pitchFamily="34" charset="0"/>
                          <a:ea typeface="Tahoma" panose="020B0604030504040204" pitchFamily="34" charset="0"/>
                          <a:cs typeface="Tahoma" panose="020B0604030504040204" pitchFamily="34" charset="0"/>
                        </a:rPr>
                        <a:t>B4</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Metagegevens</a:t>
                      </a:r>
                    </a:p>
                  </a:txBody>
                  <a:tcPr/>
                </a:tc>
                <a:extLst>
                  <a:ext uri="{0D108BD9-81ED-4DB2-BD59-A6C34878D82A}">
                    <a16:rowId xmlns:a16="http://schemas.microsoft.com/office/drawing/2014/main" val="1617937174"/>
                  </a:ext>
                </a:extLst>
              </a:tr>
              <a:tr h="524185">
                <a:tc>
                  <a:txBody>
                    <a:bodyPr/>
                    <a:lstStyle/>
                    <a:p>
                      <a:r>
                        <a:rPr lang="nl-NL" dirty="0">
                          <a:latin typeface="Tahoma" panose="020B0604030504040204" pitchFamily="34" charset="0"/>
                          <a:ea typeface="Tahoma" panose="020B0604030504040204" pitchFamily="34" charset="0"/>
                          <a:cs typeface="Tahoma" panose="020B0604030504040204" pitchFamily="34" charset="0"/>
                        </a:rPr>
                        <a:t>B5</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Waardering en selectie</a:t>
                      </a:r>
                    </a:p>
                  </a:txBody>
                  <a:tcPr/>
                </a:tc>
                <a:extLst>
                  <a:ext uri="{0D108BD9-81ED-4DB2-BD59-A6C34878D82A}">
                    <a16:rowId xmlns:a16="http://schemas.microsoft.com/office/drawing/2014/main" val="505037996"/>
                  </a:ext>
                </a:extLst>
              </a:tr>
              <a:tr h="524185">
                <a:tc>
                  <a:txBody>
                    <a:bodyPr/>
                    <a:lstStyle/>
                    <a:p>
                      <a:r>
                        <a:rPr lang="nl-NL" dirty="0">
                          <a:latin typeface="Tahoma" panose="020B0604030504040204" pitchFamily="34" charset="0"/>
                          <a:ea typeface="Tahoma" panose="020B0604030504040204" pitchFamily="34" charset="0"/>
                          <a:cs typeface="Tahoma" panose="020B0604030504040204" pitchFamily="34" charset="0"/>
                        </a:rPr>
                        <a:t>B6</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Vindbaarheid en uitwisselbaarheid</a:t>
                      </a:r>
                    </a:p>
                  </a:txBody>
                  <a:tcPr/>
                </a:tc>
                <a:extLst>
                  <a:ext uri="{0D108BD9-81ED-4DB2-BD59-A6C34878D82A}">
                    <a16:rowId xmlns:a16="http://schemas.microsoft.com/office/drawing/2014/main" val="2675240234"/>
                  </a:ext>
                </a:extLst>
              </a:tr>
              <a:tr h="524185">
                <a:tc>
                  <a:txBody>
                    <a:bodyPr/>
                    <a:lstStyle/>
                    <a:p>
                      <a:r>
                        <a:rPr lang="nl-NL" dirty="0">
                          <a:latin typeface="Tahoma" panose="020B0604030504040204" pitchFamily="34" charset="0"/>
                          <a:ea typeface="Tahoma" panose="020B0604030504040204" pitchFamily="34" charset="0"/>
                          <a:cs typeface="Tahoma" panose="020B0604030504040204" pitchFamily="34" charset="0"/>
                        </a:rPr>
                        <a:t>B7</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Toegang en beveiliging</a:t>
                      </a:r>
                    </a:p>
                  </a:txBody>
                  <a:tcPr/>
                </a:tc>
                <a:extLst>
                  <a:ext uri="{0D108BD9-81ED-4DB2-BD59-A6C34878D82A}">
                    <a16:rowId xmlns:a16="http://schemas.microsoft.com/office/drawing/2014/main" val="3410311425"/>
                  </a:ext>
                </a:extLst>
              </a:tr>
              <a:tr h="524185">
                <a:tc>
                  <a:txBody>
                    <a:bodyPr/>
                    <a:lstStyle/>
                    <a:p>
                      <a:r>
                        <a:rPr lang="nl-NL" dirty="0">
                          <a:latin typeface="Tahoma" panose="020B0604030504040204" pitchFamily="34" charset="0"/>
                          <a:ea typeface="Tahoma" panose="020B0604030504040204" pitchFamily="34" charset="0"/>
                          <a:cs typeface="Tahoma" panose="020B0604030504040204" pitchFamily="34" charset="0"/>
                        </a:rPr>
                        <a:t>B8</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Formaten en standaarden voor toegankelijkheid</a:t>
                      </a:r>
                    </a:p>
                  </a:txBody>
                  <a:tcPr/>
                </a:tc>
                <a:extLst>
                  <a:ext uri="{0D108BD9-81ED-4DB2-BD59-A6C34878D82A}">
                    <a16:rowId xmlns:a16="http://schemas.microsoft.com/office/drawing/2014/main" val="27575974"/>
                  </a:ext>
                </a:extLst>
              </a:tr>
              <a:tr h="524185">
                <a:tc>
                  <a:txBody>
                    <a:bodyPr/>
                    <a:lstStyle/>
                    <a:p>
                      <a:r>
                        <a:rPr lang="nl-NL" dirty="0">
                          <a:latin typeface="Tahoma" panose="020B0604030504040204" pitchFamily="34" charset="0"/>
                          <a:ea typeface="Tahoma" panose="020B0604030504040204" pitchFamily="34" charset="0"/>
                          <a:cs typeface="Tahoma" panose="020B0604030504040204" pitchFamily="34" charset="0"/>
                        </a:rPr>
                        <a:t>B9</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Programmatuur</a:t>
                      </a:r>
                    </a:p>
                  </a:txBody>
                  <a:tcPr/>
                </a:tc>
                <a:extLst>
                  <a:ext uri="{0D108BD9-81ED-4DB2-BD59-A6C34878D82A}">
                    <a16:rowId xmlns:a16="http://schemas.microsoft.com/office/drawing/2014/main" val="1155606849"/>
                  </a:ext>
                </a:extLst>
              </a:tr>
            </a:tbl>
          </a:graphicData>
        </a:graphic>
      </p:graphicFrame>
      <p:sp>
        <p:nvSpPr>
          <p:cNvPr id="2" name="Tijdelijke aanduiding voor voettekst 1">
            <a:extLst>
              <a:ext uri="{FF2B5EF4-FFF2-40B4-BE49-F238E27FC236}">
                <a16:creationId xmlns:a16="http://schemas.microsoft.com/office/drawing/2014/main" id="{C7EC6336-34EA-4056-9D37-EFA72E56C241}"/>
              </a:ext>
            </a:extLst>
          </p:cNvPr>
          <p:cNvSpPr>
            <a:spLocks noGrp="1"/>
          </p:cNvSpPr>
          <p:nvPr>
            <p:ph type="ftr" sz="quarter" idx="11"/>
          </p:nvPr>
        </p:nvSpPr>
        <p:spPr/>
        <p:txBody>
          <a:bodyPr/>
          <a:lstStyle/>
          <a:p>
            <a:pPr>
              <a:defRPr/>
            </a:pPr>
            <a:r>
              <a:rPr lang="nl-NL"/>
              <a:t>Regiobijeenkomst Omgevingswet 11-11-2021</a:t>
            </a:r>
          </a:p>
        </p:txBody>
      </p:sp>
      <p:sp>
        <p:nvSpPr>
          <p:cNvPr id="3" name="Tijdelijke aanduiding voor dianummer 2">
            <a:extLst>
              <a:ext uri="{FF2B5EF4-FFF2-40B4-BE49-F238E27FC236}">
                <a16:creationId xmlns:a16="http://schemas.microsoft.com/office/drawing/2014/main" id="{C6A24FDF-9C2E-4372-B823-E79A6FF626AD}"/>
              </a:ext>
            </a:extLst>
          </p:cNvPr>
          <p:cNvSpPr>
            <a:spLocks noGrp="1"/>
          </p:cNvSpPr>
          <p:nvPr>
            <p:ph type="sldNum" sz="quarter" idx="12"/>
          </p:nvPr>
        </p:nvSpPr>
        <p:spPr/>
        <p:txBody>
          <a:bodyPr/>
          <a:lstStyle/>
          <a:p>
            <a:pPr>
              <a:defRPr/>
            </a:pPr>
            <a:fld id="{9133A152-4D26-483B-836B-E4527279056E}" type="slidenum">
              <a:rPr lang="nl-NL" altLang="nl-NL" smtClean="0"/>
              <a:pPr>
                <a:defRPr/>
              </a:pPr>
              <a:t>52</a:t>
            </a:fld>
            <a:endParaRPr lang="nl-NL" altLang="nl-NL"/>
          </a:p>
        </p:txBody>
      </p:sp>
    </p:spTree>
    <p:extLst>
      <p:ext uri="{BB962C8B-B14F-4D97-AF65-F5344CB8AC3E}">
        <p14:creationId xmlns:p14="http://schemas.microsoft.com/office/powerpoint/2010/main" val="16043246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9571889"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A - Algemeen</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2466213607"/>
              </p:ext>
            </p:extLst>
          </p:nvPr>
        </p:nvGraphicFramePr>
        <p:xfrm>
          <a:off x="2077672" y="2003436"/>
          <a:ext cx="8036655" cy="2595995"/>
        </p:xfrm>
        <a:graphic>
          <a:graphicData uri="http://schemas.openxmlformats.org/drawingml/2006/table">
            <a:tbl>
              <a:tblPr firstRow="1" bandRow="1">
                <a:tableStyleId>{BC89EF96-8CEA-46FF-86C4-4CE0E7609802}</a:tableStyleId>
              </a:tblPr>
              <a:tblGrid>
                <a:gridCol w="884566">
                  <a:extLst>
                    <a:ext uri="{9D8B030D-6E8A-4147-A177-3AD203B41FA5}">
                      <a16:colId xmlns:a16="http://schemas.microsoft.com/office/drawing/2014/main" val="3443340161"/>
                    </a:ext>
                  </a:extLst>
                </a:gridCol>
                <a:gridCol w="7152089">
                  <a:extLst>
                    <a:ext uri="{9D8B030D-6E8A-4147-A177-3AD203B41FA5}">
                      <a16:colId xmlns:a16="http://schemas.microsoft.com/office/drawing/2014/main" val="2871801235"/>
                    </a:ext>
                  </a:extLst>
                </a:gridCol>
              </a:tblGrid>
              <a:tr h="1109157">
                <a:tc>
                  <a:txBody>
                    <a:bodyPr/>
                    <a:lstStyle/>
                    <a:p>
                      <a:r>
                        <a:rPr lang="nl-NL" b="0" dirty="0">
                          <a:latin typeface="Tahoma" panose="020B0604030504040204" pitchFamily="34" charset="0"/>
                          <a:ea typeface="Tahoma" panose="020B0604030504040204" pitchFamily="34" charset="0"/>
                          <a:cs typeface="Tahoma" panose="020B0604030504040204" pitchFamily="34" charset="0"/>
                        </a:rPr>
                        <a:t>A-1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Stel lokaal beleid/architectuur DUTO en Omgevingswet vast. Betrek hierin hoe DUTO is geregeld voor uitbestede taken aan een omgevingsdienst. </a:t>
                      </a:r>
                    </a:p>
                  </a:txBody>
                  <a:tcPr/>
                </a:tc>
                <a:extLst>
                  <a:ext uri="{0D108BD9-81ED-4DB2-BD59-A6C34878D82A}">
                    <a16:rowId xmlns:a16="http://schemas.microsoft.com/office/drawing/2014/main" val="3347509960"/>
                  </a:ext>
                </a:extLst>
              </a:tr>
              <a:tr h="443663">
                <a:tc>
                  <a:txBody>
                    <a:bodyPr/>
                    <a:lstStyle/>
                    <a:p>
                      <a:r>
                        <a:rPr lang="nl-NL" dirty="0">
                          <a:latin typeface="Tahoma" panose="020B0604030504040204" pitchFamily="34" charset="0"/>
                          <a:ea typeface="Tahoma" panose="020B0604030504040204" pitchFamily="34" charset="0"/>
                          <a:cs typeface="Tahoma" panose="020B0604030504040204" pitchFamily="34" charset="0"/>
                        </a:rPr>
                        <a:t>A-2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Stel lokale impact vast van uitkomsten DUTO-scans op DSO-LV.</a:t>
                      </a:r>
                    </a:p>
                  </a:txBody>
                  <a:tcPr/>
                </a:tc>
                <a:extLst>
                  <a:ext uri="{0D108BD9-81ED-4DB2-BD59-A6C34878D82A}">
                    <a16:rowId xmlns:a16="http://schemas.microsoft.com/office/drawing/2014/main" val="3814727009"/>
                  </a:ext>
                </a:extLst>
              </a:tr>
              <a:tr h="1043175">
                <a:tc>
                  <a:txBody>
                    <a:bodyPr/>
                    <a:lstStyle/>
                    <a:p>
                      <a:r>
                        <a:rPr lang="nl-NL" dirty="0">
                          <a:latin typeface="Tahoma" panose="020B0604030504040204" pitchFamily="34" charset="0"/>
                          <a:ea typeface="Tahoma" panose="020B0604030504040204" pitchFamily="34" charset="0"/>
                          <a:cs typeface="Tahoma" panose="020B0604030504040204" pitchFamily="34" charset="0"/>
                        </a:rPr>
                        <a:t>A-3</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Formaliseer de afspraken binnen de ketenregio in een voorziening voor de archiefbescheiden (artikel 4 Archiefwet).</a:t>
                      </a:r>
                    </a:p>
                  </a:txBody>
                  <a:tcPr/>
                </a:tc>
                <a:extLst>
                  <a:ext uri="{0D108BD9-81ED-4DB2-BD59-A6C34878D82A}">
                    <a16:rowId xmlns:a16="http://schemas.microsoft.com/office/drawing/2014/main" val="714956614"/>
                  </a:ext>
                </a:extLst>
              </a:tr>
            </a:tbl>
          </a:graphicData>
        </a:graphic>
      </p:graphicFrame>
      <p:sp>
        <p:nvSpPr>
          <p:cNvPr id="2" name="Tijdelijke aanduiding voor voettekst 1">
            <a:extLst>
              <a:ext uri="{FF2B5EF4-FFF2-40B4-BE49-F238E27FC236}">
                <a16:creationId xmlns:a16="http://schemas.microsoft.com/office/drawing/2014/main" id="{1565D14C-DA56-4A10-91CD-33A2FA28903E}"/>
              </a:ext>
            </a:extLst>
          </p:cNvPr>
          <p:cNvSpPr>
            <a:spLocks noGrp="1"/>
          </p:cNvSpPr>
          <p:nvPr>
            <p:ph type="ftr" sz="quarter" idx="11"/>
          </p:nvPr>
        </p:nvSpPr>
        <p:spPr/>
        <p:txBody>
          <a:bodyPr/>
          <a:lstStyle/>
          <a:p>
            <a:pPr>
              <a:defRPr/>
            </a:pPr>
            <a:r>
              <a:rPr lang="nl-NL"/>
              <a:t>Regiobijeenkomst Omgevingswet 11-11-2021</a:t>
            </a:r>
          </a:p>
        </p:txBody>
      </p:sp>
      <p:sp>
        <p:nvSpPr>
          <p:cNvPr id="3" name="Tijdelijke aanduiding voor dianummer 2">
            <a:extLst>
              <a:ext uri="{FF2B5EF4-FFF2-40B4-BE49-F238E27FC236}">
                <a16:creationId xmlns:a16="http://schemas.microsoft.com/office/drawing/2014/main" id="{E50D80E4-7967-45B3-BCE9-80CD96A832BC}"/>
              </a:ext>
            </a:extLst>
          </p:cNvPr>
          <p:cNvSpPr>
            <a:spLocks noGrp="1"/>
          </p:cNvSpPr>
          <p:nvPr>
            <p:ph type="sldNum" sz="quarter" idx="12"/>
          </p:nvPr>
        </p:nvSpPr>
        <p:spPr/>
        <p:txBody>
          <a:bodyPr/>
          <a:lstStyle/>
          <a:p>
            <a:pPr>
              <a:defRPr/>
            </a:pPr>
            <a:fld id="{9133A152-4D26-483B-836B-E4527279056E}" type="slidenum">
              <a:rPr lang="nl-NL" altLang="nl-NL" smtClean="0"/>
              <a:pPr>
                <a:defRPr/>
              </a:pPr>
              <a:t>53</a:t>
            </a:fld>
            <a:endParaRPr lang="nl-NL" altLang="nl-NL"/>
          </a:p>
        </p:txBody>
      </p:sp>
    </p:spTree>
    <p:extLst>
      <p:ext uri="{BB962C8B-B14F-4D97-AF65-F5344CB8AC3E}">
        <p14:creationId xmlns:p14="http://schemas.microsoft.com/office/powerpoint/2010/main" val="40811106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B1 - </a:t>
            </a:r>
            <a:r>
              <a:rPr lang="nl-NL" dirty="0">
                <a:latin typeface="Tahoma" panose="020B0604030504040204" pitchFamily="34" charset="0"/>
                <a:ea typeface="Tahoma" panose="020B0604030504040204" pitchFamily="34" charset="0"/>
                <a:cs typeface="Tahoma" panose="020B0604030504040204" pitchFamily="34" charset="0"/>
              </a:rPr>
              <a:t>Verantwoordelijkheden en interbestuurlijke samenwerking</a:t>
            </a:r>
            <a:r>
              <a:rPr lang="nl-NL" altLang="nl-NL" dirty="0">
                <a:latin typeface="Tahoma" panose="020B0604030504040204" pitchFamily="34" charset="0"/>
                <a:ea typeface="ＭＳ Ｐゴシック" panose="020B0600070205080204" pitchFamily="34" charset="-128"/>
                <a:cs typeface="Tahoma" panose="020B0604030504040204" pitchFamily="34" charset="0"/>
              </a:rPr>
              <a:t> </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1675400507"/>
              </p:ext>
            </p:extLst>
          </p:nvPr>
        </p:nvGraphicFramePr>
        <p:xfrm>
          <a:off x="2116428" y="1673899"/>
          <a:ext cx="7959143" cy="3510201"/>
        </p:xfrm>
        <a:graphic>
          <a:graphicData uri="http://schemas.openxmlformats.org/drawingml/2006/table">
            <a:tbl>
              <a:tblPr firstRow="1" bandRow="1">
                <a:tableStyleId>{BC89EF96-8CEA-46FF-86C4-4CE0E7609802}</a:tableStyleId>
              </a:tblPr>
              <a:tblGrid>
                <a:gridCol w="876035">
                  <a:extLst>
                    <a:ext uri="{9D8B030D-6E8A-4147-A177-3AD203B41FA5}">
                      <a16:colId xmlns:a16="http://schemas.microsoft.com/office/drawing/2014/main" val="3443340161"/>
                    </a:ext>
                  </a:extLst>
                </a:gridCol>
                <a:gridCol w="7083108">
                  <a:extLst>
                    <a:ext uri="{9D8B030D-6E8A-4147-A177-3AD203B41FA5}">
                      <a16:colId xmlns:a16="http://schemas.microsoft.com/office/drawing/2014/main" val="2871801235"/>
                    </a:ext>
                  </a:extLst>
                </a:gridCol>
              </a:tblGrid>
              <a:tr h="669330">
                <a:tc>
                  <a:txBody>
                    <a:bodyPr/>
                    <a:lstStyle/>
                    <a:p>
                      <a:r>
                        <a:rPr lang="nl-NL" b="0" dirty="0">
                          <a:latin typeface="Tahoma" panose="020B0604030504040204" pitchFamily="34" charset="0"/>
                          <a:ea typeface="Tahoma" panose="020B0604030504040204" pitchFamily="34" charset="0"/>
                          <a:cs typeface="Tahoma" panose="020B0604030504040204" pitchFamily="34" charset="0"/>
                        </a:rPr>
                        <a:t>B1-1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Werk afspraken uit in een ‘Dossier Afspraken Procedures’ (DAP) of een vergelijkbaar instrument voor het maken én onderhouden van afspraken met ketenpartners </a:t>
                      </a:r>
                    </a:p>
                  </a:txBody>
                  <a:tcPr/>
                </a:tc>
                <a:extLst>
                  <a:ext uri="{0D108BD9-81ED-4DB2-BD59-A6C34878D82A}">
                    <a16:rowId xmlns:a16="http://schemas.microsoft.com/office/drawing/2014/main" val="3347509960"/>
                  </a:ext>
                </a:extLst>
              </a:tr>
              <a:tr h="1087971">
                <a:tc>
                  <a:txBody>
                    <a:bodyPr/>
                    <a:lstStyle/>
                    <a:p>
                      <a:r>
                        <a:rPr lang="nl-NL" dirty="0">
                          <a:latin typeface="Tahoma" panose="020B0604030504040204" pitchFamily="34" charset="0"/>
                          <a:ea typeface="Tahoma" panose="020B0604030504040204" pitchFamily="34" charset="0"/>
                          <a:cs typeface="Tahoma" panose="020B0604030504040204" pitchFamily="34" charset="0"/>
                        </a:rPr>
                        <a:t>B1-2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over het beheer van informatieobjecten i.v.m. voorbereidingsbesluiten, Instructieregels, Interventiebesluiten, projectbesluiten en reserveringen.</a:t>
                      </a:r>
                    </a:p>
                  </a:txBody>
                  <a:tcPr/>
                </a:tc>
                <a:extLst>
                  <a:ext uri="{0D108BD9-81ED-4DB2-BD59-A6C34878D82A}">
                    <a16:rowId xmlns:a16="http://schemas.microsoft.com/office/drawing/2014/main" val="3814727009"/>
                  </a:ext>
                </a:extLst>
              </a:tr>
              <a:tr h="1507830">
                <a:tc>
                  <a:txBody>
                    <a:bodyPr/>
                    <a:lstStyle/>
                    <a:p>
                      <a:r>
                        <a:rPr lang="nl-NL" dirty="0">
                          <a:latin typeface="Tahoma" panose="020B0604030504040204" pitchFamily="34" charset="0"/>
                          <a:ea typeface="Tahoma" panose="020B0604030504040204" pitchFamily="34" charset="0"/>
                          <a:cs typeface="Tahoma" panose="020B0604030504040204" pitchFamily="34" charset="0"/>
                        </a:rPr>
                        <a:t>B1-3</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Controleer de volledigheid en juistheid van de lokale configuraties voor ‘bevoegd gezag’, ‘behandeldienst’ en ‘actieverzoeken’.</a:t>
                      </a:r>
                    </a:p>
                  </a:txBody>
                  <a:tcPr/>
                </a:tc>
                <a:extLst>
                  <a:ext uri="{0D108BD9-81ED-4DB2-BD59-A6C34878D82A}">
                    <a16:rowId xmlns:a16="http://schemas.microsoft.com/office/drawing/2014/main" val="714956614"/>
                  </a:ext>
                </a:extLst>
              </a:tr>
            </a:tbl>
          </a:graphicData>
        </a:graphic>
      </p:graphicFrame>
      <p:sp>
        <p:nvSpPr>
          <p:cNvPr id="2" name="Tijdelijke aanduiding voor voettekst 1">
            <a:extLst>
              <a:ext uri="{FF2B5EF4-FFF2-40B4-BE49-F238E27FC236}">
                <a16:creationId xmlns:a16="http://schemas.microsoft.com/office/drawing/2014/main" id="{C880BBD5-C9E4-413F-9D28-1E448C6FBFD9}"/>
              </a:ext>
            </a:extLst>
          </p:cNvPr>
          <p:cNvSpPr>
            <a:spLocks noGrp="1"/>
          </p:cNvSpPr>
          <p:nvPr>
            <p:ph type="ftr" sz="quarter" idx="11"/>
          </p:nvPr>
        </p:nvSpPr>
        <p:spPr/>
        <p:txBody>
          <a:bodyPr/>
          <a:lstStyle/>
          <a:p>
            <a:pPr>
              <a:defRPr/>
            </a:pPr>
            <a:r>
              <a:rPr lang="nl-NL"/>
              <a:t>Regiobijeenkomst Omgevingswet 11-11-2021</a:t>
            </a:r>
          </a:p>
        </p:txBody>
      </p:sp>
      <p:sp>
        <p:nvSpPr>
          <p:cNvPr id="3" name="Tijdelijke aanduiding voor dianummer 2">
            <a:extLst>
              <a:ext uri="{FF2B5EF4-FFF2-40B4-BE49-F238E27FC236}">
                <a16:creationId xmlns:a16="http://schemas.microsoft.com/office/drawing/2014/main" id="{D5D2D6FF-69C7-4F79-8CED-00F935F0D823}"/>
              </a:ext>
            </a:extLst>
          </p:cNvPr>
          <p:cNvSpPr>
            <a:spLocks noGrp="1"/>
          </p:cNvSpPr>
          <p:nvPr>
            <p:ph type="sldNum" sz="quarter" idx="12"/>
          </p:nvPr>
        </p:nvSpPr>
        <p:spPr/>
        <p:txBody>
          <a:bodyPr/>
          <a:lstStyle/>
          <a:p>
            <a:pPr>
              <a:defRPr/>
            </a:pPr>
            <a:fld id="{9133A152-4D26-483B-836B-E4527279056E}" type="slidenum">
              <a:rPr lang="nl-NL" altLang="nl-NL" smtClean="0"/>
              <a:pPr>
                <a:defRPr/>
              </a:pPr>
              <a:t>54</a:t>
            </a:fld>
            <a:endParaRPr lang="nl-NL" altLang="nl-NL"/>
          </a:p>
        </p:txBody>
      </p:sp>
    </p:spTree>
    <p:extLst>
      <p:ext uri="{BB962C8B-B14F-4D97-AF65-F5344CB8AC3E}">
        <p14:creationId xmlns:p14="http://schemas.microsoft.com/office/powerpoint/2010/main" val="32121400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9571889"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B1 - </a:t>
            </a:r>
            <a:r>
              <a:rPr lang="nl-NL" dirty="0">
                <a:latin typeface="Tahoma" panose="020B0604030504040204" pitchFamily="34" charset="0"/>
                <a:ea typeface="Tahoma" panose="020B0604030504040204" pitchFamily="34" charset="0"/>
                <a:cs typeface="Tahoma" panose="020B0604030504040204" pitchFamily="34" charset="0"/>
              </a:rPr>
              <a:t>Verantwoordelijkheden en interbestuurlijke samenwerking</a:t>
            </a:r>
            <a:r>
              <a:rPr lang="nl-NL" altLang="nl-NL" dirty="0">
                <a:latin typeface="Tahoma" panose="020B0604030504040204" pitchFamily="34" charset="0"/>
                <a:ea typeface="ＭＳ Ｐゴシック" panose="020B0600070205080204" pitchFamily="34" charset="-128"/>
                <a:cs typeface="Tahoma" panose="020B0604030504040204" pitchFamily="34" charset="0"/>
              </a:rPr>
              <a:t> </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E71939B5-D3E3-4C5D-B775-16992634FD05}"/>
              </a:ext>
            </a:extLst>
          </p:cNvPr>
          <p:cNvPicPr>
            <a:picLocks noChangeAspect="1"/>
          </p:cNvPicPr>
          <p:nvPr/>
        </p:nvPicPr>
        <p:blipFill>
          <a:blip r:embed="rId3"/>
          <a:stretch>
            <a:fillRect/>
          </a:stretch>
        </p:blipFill>
        <p:spPr>
          <a:xfrm>
            <a:off x="1702634" y="968374"/>
            <a:ext cx="4093099" cy="5492751"/>
          </a:xfrm>
          <a:prstGeom prst="rect">
            <a:avLst/>
          </a:prstGeom>
          <a:ln>
            <a:solidFill>
              <a:schemeClr val="tx1"/>
            </a:solidFill>
          </a:ln>
        </p:spPr>
      </p:pic>
      <p:pic>
        <p:nvPicPr>
          <p:cNvPr id="5" name="Afbeelding 4">
            <a:extLst>
              <a:ext uri="{FF2B5EF4-FFF2-40B4-BE49-F238E27FC236}">
                <a16:creationId xmlns:a16="http://schemas.microsoft.com/office/drawing/2014/main" id="{3E45C24C-790F-485C-81D3-6BDBDAC443E5}"/>
              </a:ext>
            </a:extLst>
          </p:cNvPr>
          <p:cNvPicPr>
            <a:picLocks noChangeAspect="1"/>
          </p:cNvPicPr>
          <p:nvPr/>
        </p:nvPicPr>
        <p:blipFill>
          <a:blip r:embed="rId4"/>
          <a:stretch>
            <a:fillRect/>
          </a:stretch>
        </p:blipFill>
        <p:spPr>
          <a:xfrm>
            <a:off x="6575219" y="968374"/>
            <a:ext cx="3856055" cy="5492751"/>
          </a:xfrm>
          <a:prstGeom prst="rect">
            <a:avLst/>
          </a:prstGeom>
          <a:ln>
            <a:solidFill>
              <a:schemeClr val="tx1"/>
            </a:solidFill>
          </a:ln>
        </p:spPr>
      </p:pic>
      <p:sp>
        <p:nvSpPr>
          <p:cNvPr id="2" name="Tijdelijke aanduiding voor voettekst 1">
            <a:extLst>
              <a:ext uri="{FF2B5EF4-FFF2-40B4-BE49-F238E27FC236}">
                <a16:creationId xmlns:a16="http://schemas.microsoft.com/office/drawing/2014/main" id="{E7D645D6-7856-4EFB-87E8-BE92E6529312}"/>
              </a:ext>
            </a:extLst>
          </p:cNvPr>
          <p:cNvSpPr>
            <a:spLocks noGrp="1"/>
          </p:cNvSpPr>
          <p:nvPr>
            <p:ph type="ftr" sz="quarter" idx="11"/>
          </p:nvPr>
        </p:nvSpPr>
        <p:spPr/>
        <p:txBody>
          <a:bodyPr/>
          <a:lstStyle/>
          <a:p>
            <a:pPr>
              <a:defRPr/>
            </a:pPr>
            <a:r>
              <a:rPr lang="nl-NL"/>
              <a:t>Regiobijeenkomst Omgevingswet 11-11-2021</a:t>
            </a:r>
          </a:p>
        </p:txBody>
      </p:sp>
      <p:sp>
        <p:nvSpPr>
          <p:cNvPr id="3" name="Tijdelijke aanduiding voor dianummer 2">
            <a:extLst>
              <a:ext uri="{FF2B5EF4-FFF2-40B4-BE49-F238E27FC236}">
                <a16:creationId xmlns:a16="http://schemas.microsoft.com/office/drawing/2014/main" id="{831407C9-0A77-47BB-AE48-7B7C09F99596}"/>
              </a:ext>
            </a:extLst>
          </p:cNvPr>
          <p:cNvSpPr>
            <a:spLocks noGrp="1"/>
          </p:cNvSpPr>
          <p:nvPr>
            <p:ph type="sldNum" sz="quarter" idx="12"/>
          </p:nvPr>
        </p:nvSpPr>
        <p:spPr/>
        <p:txBody>
          <a:bodyPr/>
          <a:lstStyle/>
          <a:p>
            <a:pPr>
              <a:defRPr/>
            </a:pPr>
            <a:fld id="{9133A152-4D26-483B-836B-E4527279056E}" type="slidenum">
              <a:rPr lang="nl-NL" altLang="nl-NL" smtClean="0"/>
              <a:pPr>
                <a:defRPr/>
              </a:pPr>
              <a:t>55</a:t>
            </a:fld>
            <a:endParaRPr lang="nl-NL" altLang="nl-NL"/>
          </a:p>
        </p:txBody>
      </p:sp>
    </p:spTree>
    <p:extLst>
      <p:ext uri="{BB962C8B-B14F-4D97-AF65-F5344CB8AC3E}">
        <p14:creationId xmlns:p14="http://schemas.microsoft.com/office/powerpoint/2010/main" val="7258422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9571889"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B1 – </a:t>
            </a:r>
            <a:r>
              <a:rPr lang="nl-NL" dirty="0">
                <a:latin typeface="Tahoma" panose="020B0604030504040204" pitchFamily="34" charset="0"/>
                <a:ea typeface="Tahoma" panose="020B0604030504040204" pitchFamily="34" charset="0"/>
                <a:cs typeface="Tahoma" panose="020B0604030504040204" pitchFamily="34" charset="0"/>
              </a:rPr>
              <a:t>Model dossier afspraken en procedures (DAP)</a:t>
            </a:r>
            <a:endParaRPr lang="nl-NL" altLang="nl-NL" dirty="0">
              <a:latin typeface="Tahoma" panose="020B0604030504040204" pitchFamily="34" charset="0"/>
              <a:ea typeface="ＭＳ Ｐゴシック" panose="020B0600070205080204" pitchFamily="34" charset="-128"/>
              <a:cs typeface="Tahoma" panose="020B0604030504040204" pitchFamily="34" charset="0"/>
            </a:endParaRP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C55649E6-2F7D-4DF5-A59C-471A3D2188BF}"/>
              </a:ext>
            </a:extLst>
          </p:cNvPr>
          <p:cNvPicPr>
            <a:picLocks noChangeAspect="1"/>
          </p:cNvPicPr>
          <p:nvPr/>
        </p:nvPicPr>
        <p:blipFill>
          <a:blip r:embed="rId3"/>
          <a:stretch>
            <a:fillRect/>
          </a:stretch>
        </p:blipFill>
        <p:spPr>
          <a:xfrm>
            <a:off x="2854552" y="932364"/>
            <a:ext cx="6482896" cy="5455736"/>
          </a:xfrm>
          <a:prstGeom prst="rect">
            <a:avLst/>
          </a:prstGeom>
          <a:ln>
            <a:solidFill>
              <a:schemeClr val="tx1"/>
            </a:solidFill>
          </a:ln>
        </p:spPr>
      </p:pic>
      <p:sp>
        <p:nvSpPr>
          <p:cNvPr id="3" name="Tijdelijke aanduiding voor voettekst 2">
            <a:extLst>
              <a:ext uri="{FF2B5EF4-FFF2-40B4-BE49-F238E27FC236}">
                <a16:creationId xmlns:a16="http://schemas.microsoft.com/office/drawing/2014/main" id="{543BB437-F67B-4754-9235-B6D9B84D95BE}"/>
              </a:ext>
            </a:extLst>
          </p:cNvPr>
          <p:cNvSpPr>
            <a:spLocks noGrp="1"/>
          </p:cNvSpPr>
          <p:nvPr>
            <p:ph type="ftr" sz="quarter" idx="11"/>
          </p:nvPr>
        </p:nvSpPr>
        <p:spPr/>
        <p:txBody>
          <a:bodyPr/>
          <a:lstStyle/>
          <a:p>
            <a:pPr>
              <a:defRPr/>
            </a:pPr>
            <a:r>
              <a:rPr lang="nl-NL"/>
              <a:t>Regiobijeenkomst Omgevingswet 11-11-2021</a:t>
            </a:r>
          </a:p>
        </p:txBody>
      </p:sp>
      <p:sp>
        <p:nvSpPr>
          <p:cNvPr id="4" name="Tijdelijke aanduiding voor dianummer 3">
            <a:extLst>
              <a:ext uri="{FF2B5EF4-FFF2-40B4-BE49-F238E27FC236}">
                <a16:creationId xmlns:a16="http://schemas.microsoft.com/office/drawing/2014/main" id="{B378B9F8-211F-4601-AE7C-4EFE7D90CA95}"/>
              </a:ext>
            </a:extLst>
          </p:cNvPr>
          <p:cNvSpPr>
            <a:spLocks noGrp="1"/>
          </p:cNvSpPr>
          <p:nvPr>
            <p:ph type="sldNum" sz="quarter" idx="12"/>
          </p:nvPr>
        </p:nvSpPr>
        <p:spPr/>
        <p:txBody>
          <a:bodyPr/>
          <a:lstStyle/>
          <a:p>
            <a:pPr>
              <a:defRPr/>
            </a:pPr>
            <a:fld id="{9133A152-4D26-483B-836B-E4527279056E}" type="slidenum">
              <a:rPr lang="nl-NL" altLang="nl-NL" smtClean="0"/>
              <a:pPr>
                <a:defRPr/>
              </a:pPr>
              <a:t>56</a:t>
            </a:fld>
            <a:endParaRPr lang="nl-NL" altLang="nl-NL"/>
          </a:p>
        </p:txBody>
      </p:sp>
    </p:spTree>
    <p:extLst>
      <p:ext uri="{BB962C8B-B14F-4D97-AF65-F5344CB8AC3E}">
        <p14:creationId xmlns:p14="http://schemas.microsoft.com/office/powerpoint/2010/main" val="29219384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el 1">
            <a:extLst>
              <a:ext uri="{FF2B5EF4-FFF2-40B4-BE49-F238E27FC236}">
                <a16:creationId xmlns:a16="http://schemas.microsoft.com/office/drawing/2014/main" id="{ED3A01BC-979C-4130-B77A-8C7DF8E361F5}"/>
              </a:ext>
            </a:extLst>
          </p:cNvPr>
          <p:cNvSpPr>
            <a:spLocks noGrp="1"/>
          </p:cNvSpPr>
          <p:nvPr>
            <p:ph type="title"/>
          </p:nvPr>
        </p:nvSpPr>
        <p:spPr>
          <a:xfrm>
            <a:off x="53267" y="51449"/>
            <a:ext cx="11688789" cy="423194"/>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B1 – Wie is bevoegd voor wat? En wordt dus ook verantwoordelijk? </a:t>
            </a:r>
            <a:br>
              <a:rPr lang="nl-NL" altLang="nl-NL" dirty="0">
                <a:latin typeface="Tahoma" panose="020B0604030504040204" pitchFamily="34" charset="0"/>
                <a:ea typeface="ＭＳ Ｐゴシック" panose="020B0600070205080204" pitchFamily="34" charset="-128"/>
                <a:cs typeface="Tahoma" panose="020B0604030504040204" pitchFamily="34" charset="0"/>
              </a:rPr>
            </a:br>
            <a:r>
              <a:rPr lang="nl-NL" altLang="nl-NL" b="0" dirty="0">
                <a:latin typeface="Tahoma" panose="020B0604030504040204" pitchFamily="34" charset="0"/>
                <a:ea typeface="ＭＳ Ｐゴシック" panose="020B0600070205080204" pitchFamily="34" charset="-128"/>
                <a:cs typeface="Tahoma" panose="020B0604030504040204" pitchFamily="34" charset="0"/>
              </a:rPr>
              <a:t>(NB. deze pagina is niet meer vindbaar op ‘aan de slag’)</a:t>
            </a:r>
          </a:p>
        </p:txBody>
      </p:sp>
      <p:pic>
        <p:nvPicPr>
          <p:cNvPr id="49155" name="Tijdelijke aanduiding voor inhoud 7">
            <a:extLst>
              <a:ext uri="{FF2B5EF4-FFF2-40B4-BE49-F238E27FC236}">
                <a16:creationId xmlns:a16="http://schemas.microsoft.com/office/drawing/2014/main" id="{78D38AF0-1731-4B02-92D7-8E7428813D3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02080" y="568344"/>
            <a:ext cx="10464678" cy="5970569"/>
          </a:xfrm>
        </p:spPr>
      </p:pic>
      <p:sp>
        <p:nvSpPr>
          <p:cNvPr id="2" name="Tijdelijke aanduiding voor voettekst 1">
            <a:extLst>
              <a:ext uri="{FF2B5EF4-FFF2-40B4-BE49-F238E27FC236}">
                <a16:creationId xmlns:a16="http://schemas.microsoft.com/office/drawing/2014/main" id="{4E60C0E5-D3E0-4039-9BE0-768AD2F1B559}"/>
              </a:ext>
            </a:extLst>
          </p:cNvPr>
          <p:cNvSpPr>
            <a:spLocks noGrp="1"/>
          </p:cNvSpPr>
          <p:nvPr>
            <p:ph type="ftr" sz="quarter" idx="11"/>
          </p:nvPr>
        </p:nvSpPr>
        <p:spPr/>
        <p:txBody>
          <a:bodyPr/>
          <a:lstStyle/>
          <a:p>
            <a:pPr>
              <a:defRPr/>
            </a:pPr>
            <a:r>
              <a:rPr lang="nl-NL"/>
              <a:t>Regiobijeenkomst Omgevingswet 11-11-2021</a:t>
            </a:r>
          </a:p>
        </p:txBody>
      </p:sp>
      <p:sp>
        <p:nvSpPr>
          <p:cNvPr id="3" name="Tijdelijke aanduiding voor dianummer 2">
            <a:extLst>
              <a:ext uri="{FF2B5EF4-FFF2-40B4-BE49-F238E27FC236}">
                <a16:creationId xmlns:a16="http://schemas.microsoft.com/office/drawing/2014/main" id="{641F6353-E9CC-4A84-AE8F-5883106CEC2A}"/>
              </a:ext>
            </a:extLst>
          </p:cNvPr>
          <p:cNvSpPr>
            <a:spLocks noGrp="1"/>
          </p:cNvSpPr>
          <p:nvPr>
            <p:ph type="sldNum" sz="quarter" idx="12"/>
          </p:nvPr>
        </p:nvSpPr>
        <p:spPr/>
        <p:txBody>
          <a:bodyPr/>
          <a:lstStyle/>
          <a:p>
            <a:pPr>
              <a:defRPr/>
            </a:pPr>
            <a:fld id="{9133A152-4D26-483B-836B-E4527279056E}" type="slidenum">
              <a:rPr lang="nl-NL" altLang="nl-NL" smtClean="0"/>
              <a:pPr>
                <a:defRPr/>
              </a:pPr>
              <a:t>57</a:t>
            </a:fld>
            <a:endParaRPr lang="nl-NL" altLang="nl-NL"/>
          </a:p>
        </p:txBody>
      </p:sp>
    </p:spTree>
    <p:extLst>
      <p:ext uri="{BB962C8B-B14F-4D97-AF65-F5344CB8AC3E}">
        <p14:creationId xmlns:p14="http://schemas.microsoft.com/office/powerpoint/2010/main" val="20532432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394AA1-1824-457B-9E5B-7F3C855AD706}"/>
              </a:ext>
            </a:extLst>
          </p:cNvPr>
          <p:cNvSpPr>
            <a:spLocks noGrp="1"/>
          </p:cNvSpPr>
          <p:nvPr>
            <p:ph type="title"/>
          </p:nvPr>
        </p:nvSpPr>
        <p:spPr/>
        <p:txBody>
          <a:bodyPr/>
          <a:lstStyle/>
          <a:p>
            <a:endParaRPr lang="nl-NL"/>
          </a:p>
        </p:txBody>
      </p:sp>
      <p:pic>
        <p:nvPicPr>
          <p:cNvPr id="7" name="Tijdelijke aanduiding voor inhoud 6">
            <a:extLst>
              <a:ext uri="{FF2B5EF4-FFF2-40B4-BE49-F238E27FC236}">
                <a16:creationId xmlns:a16="http://schemas.microsoft.com/office/drawing/2014/main" id="{E432E882-0E16-402E-85CC-98E995830D56}"/>
              </a:ext>
            </a:extLst>
          </p:cNvPr>
          <p:cNvPicPr>
            <a:picLocks noGrp="1" noChangeAspect="1"/>
          </p:cNvPicPr>
          <p:nvPr>
            <p:ph idx="1"/>
          </p:nvPr>
        </p:nvPicPr>
        <p:blipFill>
          <a:blip r:embed="rId2"/>
          <a:stretch>
            <a:fillRect/>
          </a:stretch>
        </p:blipFill>
        <p:spPr>
          <a:xfrm>
            <a:off x="764723" y="441409"/>
            <a:ext cx="10662553" cy="5914942"/>
          </a:xfrm>
        </p:spPr>
      </p:pic>
      <p:sp>
        <p:nvSpPr>
          <p:cNvPr id="4" name="Tijdelijke aanduiding voor voettekst 3">
            <a:extLst>
              <a:ext uri="{FF2B5EF4-FFF2-40B4-BE49-F238E27FC236}">
                <a16:creationId xmlns:a16="http://schemas.microsoft.com/office/drawing/2014/main" id="{277B7F39-4CFC-4CA7-8FB0-4608A2C99D64}"/>
              </a:ext>
            </a:extLst>
          </p:cNvPr>
          <p:cNvSpPr>
            <a:spLocks noGrp="1"/>
          </p:cNvSpPr>
          <p:nvPr>
            <p:ph type="ftr" sz="quarter" idx="11"/>
          </p:nvPr>
        </p:nvSpPr>
        <p:spPr/>
        <p:txBody>
          <a:bodyPr/>
          <a:lstStyle/>
          <a:p>
            <a:pPr>
              <a:defRPr/>
            </a:pPr>
            <a:r>
              <a:rPr lang="nl-NL"/>
              <a:t>Regiobijeenkomst Omgevingswet 11-11-2021</a:t>
            </a:r>
          </a:p>
        </p:txBody>
      </p:sp>
      <p:sp>
        <p:nvSpPr>
          <p:cNvPr id="5" name="Tijdelijke aanduiding voor dianummer 4">
            <a:extLst>
              <a:ext uri="{FF2B5EF4-FFF2-40B4-BE49-F238E27FC236}">
                <a16:creationId xmlns:a16="http://schemas.microsoft.com/office/drawing/2014/main" id="{69C19C6D-175B-40D4-8C03-DC455B9FFA25}"/>
              </a:ext>
            </a:extLst>
          </p:cNvPr>
          <p:cNvSpPr>
            <a:spLocks noGrp="1"/>
          </p:cNvSpPr>
          <p:nvPr>
            <p:ph type="sldNum" sz="quarter" idx="12"/>
          </p:nvPr>
        </p:nvSpPr>
        <p:spPr/>
        <p:txBody>
          <a:bodyPr/>
          <a:lstStyle/>
          <a:p>
            <a:pPr>
              <a:defRPr/>
            </a:pPr>
            <a:fld id="{9133A152-4D26-483B-836B-E4527279056E}" type="slidenum">
              <a:rPr lang="nl-NL" altLang="nl-NL" smtClean="0"/>
              <a:pPr>
                <a:defRPr/>
              </a:pPr>
              <a:t>58</a:t>
            </a:fld>
            <a:endParaRPr lang="nl-NL" altLang="nl-NL"/>
          </a:p>
        </p:txBody>
      </p:sp>
    </p:spTree>
    <p:extLst>
      <p:ext uri="{BB962C8B-B14F-4D97-AF65-F5344CB8AC3E}">
        <p14:creationId xmlns:p14="http://schemas.microsoft.com/office/powerpoint/2010/main" val="8149515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37E8A44-89BA-4AFB-86C6-C7B3D081FEAC}"/>
              </a:ext>
            </a:extLst>
          </p:cNvPr>
          <p:cNvSpPr>
            <a:spLocks noGrp="1"/>
          </p:cNvSpPr>
          <p:nvPr>
            <p:ph type="title"/>
          </p:nvPr>
        </p:nvSpPr>
        <p:spPr>
          <a:xfrm>
            <a:off x="64522" y="-43287"/>
            <a:ext cx="12127478" cy="578734"/>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B1 – Wie is bevoegd voor wat? Gevolgen van ‘magneetactiviteiten’</a:t>
            </a:r>
          </a:p>
        </p:txBody>
      </p:sp>
      <p:pic>
        <p:nvPicPr>
          <p:cNvPr id="4" name="Afbeelding 3" descr="Afbeelding met tekst&#10;&#10;Automatisch gegenereerde beschrijving">
            <a:extLst>
              <a:ext uri="{FF2B5EF4-FFF2-40B4-BE49-F238E27FC236}">
                <a16:creationId xmlns:a16="http://schemas.microsoft.com/office/drawing/2014/main" id="{5732F2FA-75D8-4B87-B820-C09DC167D89E}"/>
              </a:ext>
            </a:extLst>
          </p:cNvPr>
          <p:cNvPicPr>
            <a:picLocks noChangeAspect="1"/>
          </p:cNvPicPr>
          <p:nvPr/>
        </p:nvPicPr>
        <p:blipFill>
          <a:blip r:embed="rId2"/>
          <a:stretch>
            <a:fillRect/>
          </a:stretch>
        </p:blipFill>
        <p:spPr>
          <a:xfrm>
            <a:off x="457199" y="699862"/>
            <a:ext cx="7796431" cy="5975257"/>
          </a:xfrm>
          <a:prstGeom prst="rect">
            <a:avLst/>
          </a:prstGeom>
        </p:spPr>
      </p:pic>
      <p:sp>
        <p:nvSpPr>
          <p:cNvPr id="69635" name="Tijdelijke aanduiding voor inhoud 2">
            <a:extLst>
              <a:ext uri="{FF2B5EF4-FFF2-40B4-BE49-F238E27FC236}">
                <a16:creationId xmlns:a16="http://schemas.microsoft.com/office/drawing/2014/main" id="{B713B058-B5D9-4D81-B042-5D39FF744B1F}"/>
              </a:ext>
            </a:extLst>
          </p:cNvPr>
          <p:cNvSpPr>
            <a:spLocks noGrp="1"/>
          </p:cNvSpPr>
          <p:nvPr>
            <p:ph idx="1"/>
          </p:nvPr>
        </p:nvSpPr>
        <p:spPr>
          <a:xfrm rot="20529654">
            <a:off x="7821385" y="3536489"/>
            <a:ext cx="3734041" cy="1757100"/>
          </a:xfrm>
        </p:spPr>
        <p:txBody>
          <a:bodyPr/>
          <a:lstStyle/>
          <a:p>
            <a:pPr marL="0" indent="0">
              <a:buNone/>
            </a:pPr>
            <a:r>
              <a:rPr lang="nl-NL" altLang="nl-NL" sz="2400" i="1" dirty="0">
                <a:solidFill>
                  <a:srgbClr val="E11E2D"/>
                </a:solidFill>
                <a:latin typeface="Arial" panose="020B0604020202020204" pitchFamily="34" charset="0"/>
                <a:ea typeface="ＭＳ Ｐゴシック" panose="020B0600070205080204" pitchFamily="34" charset="-128"/>
                <a:cs typeface="Arial" panose="020B0604020202020204" pitchFamily="34" charset="0"/>
              </a:rPr>
              <a:t>Afspraken nodig over toegankelijkheid informatie voor medeoverheden?</a:t>
            </a:r>
          </a:p>
          <a:p>
            <a:pPr marL="0" indent="0">
              <a:buNone/>
            </a:pPr>
            <a:endParaRPr lang="nl-NL" altLang="nl-NL" sz="2400" i="1" dirty="0">
              <a:latin typeface="Tahoma" panose="020B0604030504040204" pitchFamily="34" charset="0"/>
              <a:ea typeface="ＭＳ Ｐゴシック" panose="020B0600070205080204" pitchFamily="34" charset="-128"/>
            </a:endParaRPr>
          </a:p>
        </p:txBody>
      </p:sp>
      <p:sp>
        <p:nvSpPr>
          <p:cNvPr id="2" name="Tijdelijke aanduiding voor voettekst 1">
            <a:extLst>
              <a:ext uri="{FF2B5EF4-FFF2-40B4-BE49-F238E27FC236}">
                <a16:creationId xmlns:a16="http://schemas.microsoft.com/office/drawing/2014/main" id="{ED714309-2C9C-40E6-8CBD-604644098091}"/>
              </a:ext>
            </a:extLst>
          </p:cNvPr>
          <p:cNvSpPr>
            <a:spLocks noGrp="1"/>
          </p:cNvSpPr>
          <p:nvPr>
            <p:ph type="ftr" sz="quarter" idx="11"/>
          </p:nvPr>
        </p:nvSpPr>
        <p:spPr/>
        <p:txBody>
          <a:bodyPr/>
          <a:lstStyle/>
          <a:p>
            <a:pPr>
              <a:defRPr/>
            </a:pPr>
            <a:r>
              <a:rPr lang="nl-NL"/>
              <a:t>Regiobijeenkomst Omgevingswet 11-11-2021</a:t>
            </a:r>
          </a:p>
        </p:txBody>
      </p:sp>
      <p:sp>
        <p:nvSpPr>
          <p:cNvPr id="3" name="Tijdelijke aanduiding voor dianummer 2">
            <a:extLst>
              <a:ext uri="{FF2B5EF4-FFF2-40B4-BE49-F238E27FC236}">
                <a16:creationId xmlns:a16="http://schemas.microsoft.com/office/drawing/2014/main" id="{64E305E9-88DE-4D76-B11B-0BEBF8AC0FDA}"/>
              </a:ext>
            </a:extLst>
          </p:cNvPr>
          <p:cNvSpPr>
            <a:spLocks noGrp="1"/>
          </p:cNvSpPr>
          <p:nvPr>
            <p:ph type="sldNum" sz="quarter" idx="12"/>
          </p:nvPr>
        </p:nvSpPr>
        <p:spPr/>
        <p:txBody>
          <a:bodyPr/>
          <a:lstStyle/>
          <a:p>
            <a:pPr>
              <a:defRPr/>
            </a:pPr>
            <a:fld id="{9133A152-4D26-483B-836B-E4527279056E}" type="slidenum">
              <a:rPr lang="nl-NL" altLang="nl-NL" smtClean="0"/>
              <a:pPr>
                <a:defRPr/>
              </a:pPr>
              <a:t>59</a:t>
            </a:fld>
            <a:endParaRPr lang="nl-NL" altLang="nl-NL"/>
          </a:p>
        </p:txBody>
      </p:sp>
    </p:spTree>
    <p:extLst>
      <p:ext uri="{BB962C8B-B14F-4D97-AF65-F5344CB8AC3E}">
        <p14:creationId xmlns:p14="http://schemas.microsoft.com/office/powerpoint/2010/main" val="30883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 calcmode="lin" valueType="num">
                                      <p:cBhvr>
                                        <p:cTn id="7" dur="1000" fill="hold"/>
                                        <p:tgtEl>
                                          <p:spTgt spid="6963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9635">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696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a:extLst>
              <a:ext uri="{FF2B5EF4-FFF2-40B4-BE49-F238E27FC236}">
                <a16:creationId xmlns:a16="http://schemas.microsoft.com/office/drawing/2014/main" id="{53DA11F9-C2DD-489C-B43A-D6C54B3A9964}"/>
              </a:ext>
            </a:extLst>
          </p:cNvPr>
          <p:cNvSpPr>
            <a:spLocks noGrp="1"/>
          </p:cNvSpPr>
          <p:nvPr>
            <p:ph type="title"/>
          </p:nvPr>
        </p:nvSpPr>
        <p:spPr>
          <a:xfrm>
            <a:off x="0" y="0"/>
            <a:ext cx="9353228" cy="601016"/>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Omgevingswet komt eraan - maar hoe zit het met informatiebeheer? </a:t>
            </a:r>
          </a:p>
        </p:txBody>
      </p:sp>
      <p:sp>
        <p:nvSpPr>
          <p:cNvPr id="29699" name="Tijdelijke aanduiding voor inhoud 2">
            <a:extLst>
              <a:ext uri="{FF2B5EF4-FFF2-40B4-BE49-F238E27FC236}">
                <a16:creationId xmlns:a16="http://schemas.microsoft.com/office/drawing/2014/main" id="{98B71602-CA61-493C-AFE6-CCD64A98C4E8}"/>
              </a:ext>
            </a:extLst>
          </p:cNvPr>
          <p:cNvSpPr>
            <a:spLocks noGrp="1"/>
          </p:cNvSpPr>
          <p:nvPr>
            <p:ph idx="1"/>
          </p:nvPr>
        </p:nvSpPr>
        <p:spPr>
          <a:xfrm>
            <a:off x="1287263" y="1337074"/>
            <a:ext cx="9207623" cy="4525963"/>
          </a:xfrm>
        </p:spPr>
        <p:txBody>
          <a:bodyPr/>
          <a:lstStyle/>
          <a:p>
            <a:pPr marL="0" indent="0">
              <a:buNone/>
            </a:pPr>
            <a:r>
              <a:rPr lang="nl-NL" altLang="nl-NL" sz="2400" dirty="0">
                <a:latin typeface="Tahoma" panose="020B0604030504040204" pitchFamily="34" charset="0"/>
                <a:ea typeface="ＭＳ Ｐゴシック" panose="020B0600070205080204" pitchFamily="34" charset="-128"/>
              </a:rPr>
              <a:t>Hoe past dat op de verantwoordelijkheden</a:t>
            </a:r>
          </a:p>
          <a:p>
            <a:pPr marL="0" indent="0">
              <a:buNone/>
            </a:pPr>
            <a:r>
              <a:rPr lang="nl-NL" altLang="nl-NL" sz="2400" dirty="0">
                <a:latin typeface="Tahoma" panose="020B0604030504040204" pitchFamily="34" charset="0"/>
                <a:ea typeface="ＭＳ Ｐゴシック" panose="020B0600070205080204" pitchFamily="34" charset="-128"/>
              </a:rPr>
              <a:t>voor ieder bevoegd gezag binnen de ketens</a:t>
            </a:r>
          </a:p>
          <a:p>
            <a:pPr marL="0" indent="0">
              <a:buNone/>
            </a:pPr>
            <a:r>
              <a:rPr lang="nl-NL" altLang="nl-NL" sz="2400" dirty="0">
                <a:latin typeface="Tahoma" panose="020B0604030504040204" pitchFamily="34" charset="0"/>
                <a:ea typeface="ＭＳ Ｐゴシック" panose="020B0600070205080204" pitchFamily="34" charset="-128"/>
              </a:rPr>
              <a:t>in relatie tot de landelijke DSO-voorzieningen?</a:t>
            </a:r>
          </a:p>
          <a:p>
            <a:pPr marL="0" indent="0">
              <a:buNone/>
            </a:pPr>
            <a:endParaRPr lang="nl-NL" altLang="nl-NL" sz="2400" dirty="0">
              <a:latin typeface="Tahoma" panose="020B0604030504040204" pitchFamily="34" charset="0"/>
              <a:ea typeface="ＭＳ Ｐゴシック" panose="020B0600070205080204" pitchFamily="34" charset="-128"/>
            </a:endParaRPr>
          </a:p>
          <a:p>
            <a:pPr marL="0" indent="0">
              <a:buNone/>
            </a:pPr>
            <a:r>
              <a:rPr lang="nl-NL" altLang="nl-NL" sz="2400" dirty="0">
                <a:latin typeface="Tahoma" panose="020B0604030504040204" pitchFamily="34" charset="0"/>
                <a:ea typeface="ＭＳ Ｐゴシック" panose="020B0600070205080204" pitchFamily="34" charset="-128"/>
              </a:rPr>
              <a:t>Handreiking in vijf woorden samengevat:</a:t>
            </a:r>
          </a:p>
          <a:p>
            <a:pPr marL="0" indent="0">
              <a:buNone/>
            </a:pPr>
            <a:endParaRPr lang="nl-NL" altLang="nl-NL" sz="2400" dirty="0">
              <a:latin typeface="Tahoma" panose="020B0604030504040204" pitchFamily="34" charset="0"/>
              <a:ea typeface="ＭＳ Ｐゴシック" panose="020B0600070205080204" pitchFamily="34" charset="-128"/>
            </a:endParaRPr>
          </a:p>
          <a:p>
            <a:pPr marL="0" indent="0">
              <a:buNone/>
            </a:pPr>
            <a:r>
              <a:rPr lang="nl-NL" altLang="nl-NL" sz="2400" dirty="0">
                <a:solidFill>
                  <a:srgbClr val="E11E2D"/>
                </a:solidFill>
                <a:latin typeface="Tahoma" panose="020B0604030504040204" pitchFamily="34" charset="0"/>
                <a:ea typeface="ＭＳ Ｐゴシック" panose="020B0600070205080204" pitchFamily="34" charset="-128"/>
              </a:rPr>
              <a:t>		</a:t>
            </a:r>
            <a:r>
              <a:rPr lang="nl-NL" altLang="nl-NL" sz="2400" i="1" dirty="0">
                <a:solidFill>
                  <a:srgbClr val="E11E2D"/>
                </a:solidFill>
                <a:latin typeface="Tahoma" panose="020B0604030504040204" pitchFamily="34" charset="0"/>
                <a:ea typeface="ＭＳ Ｐゴシック" panose="020B0600070205080204" pitchFamily="34" charset="-128"/>
              </a:rPr>
              <a:t>Maak op tijd duidelijke afspraken!</a:t>
            </a:r>
          </a:p>
          <a:p>
            <a:pPr marL="0" indent="0">
              <a:buNone/>
            </a:pPr>
            <a:endParaRPr lang="nl-NL" altLang="nl-NL" sz="2400" i="1" dirty="0">
              <a:solidFill>
                <a:srgbClr val="E11E2D"/>
              </a:solidFill>
              <a:latin typeface="Tahoma" panose="020B0604030504040204" pitchFamily="34" charset="0"/>
              <a:ea typeface="ＭＳ Ｐゴシック" panose="020B0600070205080204" pitchFamily="34" charset="-128"/>
            </a:endParaRPr>
          </a:p>
          <a:p>
            <a:pPr marL="0" indent="0">
              <a:buNone/>
            </a:pPr>
            <a:r>
              <a:rPr lang="nl-NL" altLang="nl-NL" sz="2400" dirty="0">
                <a:latin typeface="Tahoma" panose="020B0604030504040204" pitchFamily="34" charset="0"/>
                <a:ea typeface="ＭＳ Ｐゴシック" panose="020B0600070205080204" pitchFamily="34" charset="-128"/>
              </a:rPr>
              <a:t>En kijk zoveel mogelijk naar wat al beschikbaar is.</a:t>
            </a:r>
          </a:p>
        </p:txBody>
      </p:sp>
      <p:sp>
        <p:nvSpPr>
          <p:cNvPr id="2" name="Tijdelijke aanduiding voor voettekst 1">
            <a:extLst>
              <a:ext uri="{FF2B5EF4-FFF2-40B4-BE49-F238E27FC236}">
                <a16:creationId xmlns:a16="http://schemas.microsoft.com/office/drawing/2014/main" id="{E5F8683D-4F46-414B-8D2F-4F5A3E9B3799}"/>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Tahoma"/>
                <a:ea typeface="+mn-ea"/>
                <a:cs typeface="+mn-cs"/>
              </a:rPr>
              <a:t>Regiobijeenkomst Omgevingswet 11-11-2021</a:t>
            </a:r>
          </a:p>
        </p:txBody>
      </p:sp>
      <p:sp>
        <p:nvSpPr>
          <p:cNvPr id="3" name="Tijdelijke aanduiding voor dianummer 2">
            <a:extLst>
              <a:ext uri="{FF2B5EF4-FFF2-40B4-BE49-F238E27FC236}">
                <a16:creationId xmlns:a16="http://schemas.microsoft.com/office/drawing/2014/main" id="{319D3579-7ECF-48DB-8C54-03759DC9A56E}"/>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133A152-4D26-483B-836B-E4527279056E}" type="slidenum">
              <a:rPr kumimoji="0" lang="nl-NL" altLang="nl-NL" sz="1200" b="0" i="0" u="none" strike="noStrike" kern="1200" cap="none" spc="0" normalizeH="0" baseline="0" noProof="0" smtClean="0">
                <a:ln>
                  <a:noFill/>
                </a:ln>
                <a:solidFill>
                  <a:srgbClr val="898989"/>
                </a:solidFill>
                <a:effectLst/>
                <a:uLnTx/>
                <a:uFillTx/>
                <a:latin typeface="Tahoma" panose="020B060403050404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1017471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el 1">
            <a:extLst>
              <a:ext uri="{FF2B5EF4-FFF2-40B4-BE49-F238E27FC236}">
                <a16:creationId xmlns:a16="http://schemas.microsoft.com/office/drawing/2014/main" id="{F6C537CE-FD7B-4D38-8AC4-C46290C1685D}"/>
              </a:ext>
            </a:extLst>
          </p:cNvPr>
          <p:cNvSpPr>
            <a:spLocks noGrp="1"/>
          </p:cNvSpPr>
          <p:nvPr>
            <p:ph type="title"/>
          </p:nvPr>
        </p:nvSpPr>
        <p:spPr>
          <a:xfrm>
            <a:off x="94695" y="92075"/>
            <a:ext cx="10972800" cy="365126"/>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B1 – Verantwoordelijkheden: Globaal Content Raamwerk 1.0, Bijlage F</a:t>
            </a:r>
          </a:p>
        </p:txBody>
      </p:sp>
      <p:pic>
        <p:nvPicPr>
          <p:cNvPr id="47107" name="Tijdelijke aanduiding voor inhoud 7">
            <a:extLst>
              <a:ext uri="{FF2B5EF4-FFF2-40B4-BE49-F238E27FC236}">
                <a16:creationId xmlns:a16="http://schemas.microsoft.com/office/drawing/2014/main" id="{46CACAD3-DAC8-445C-85C5-4486D5665CB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270159" y="684154"/>
            <a:ext cx="4295991" cy="5880839"/>
          </a:xfrm>
        </p:spPr>
      </p:pic>
      <p:sp>
        <p:nvSpPr>
          <p:cNvPr id="4" name="Tekstvak 3">
            <a:extLst>
              <a:ext uri="{FF2B5EF4-FFF2-40B4-BE49-F238E27FC236}">
                <a16:creationId xmlns:a16="http://schemas.microsoft.com/office/drawing/2014/main" id="{38B50A1A-9416-4FF3-99DB-E1DDDE1957CB}"/>
              </a:ext>
            </a:extLst>
          </p:cNvPr>
          <p:cNvSpPr txBox="1"/>
          <p:nvPr/>
        </p:nvSpPr>
        <p:spPr>
          <a:xfrm>
            <a:off x="-44390" y="6676008"/>
            <a:ext cx="12192000" cy="215444"/>
          </a:xfrm>
          <a:prstGeom prst="rect">
            <a:avLst/>
          </a:prstGeom>
          <a:noFill/>
        </p:spPr>
        <p:txBody>
          <a:bodyPr wrap="square" rtlCol="0">
            <a:spAutoFit/>
          </a:bodyPr>
          <a:lstStyle/>
          <a:p>
            <a:r>
              <a:rPr lang="nl-NL" sz="800" dirty="0"/>
              <a:t>Bron: Globaal Content Raamwerk, versie 1.0</a:t>
            </a:r>
          </a:p>
        </p:txBody>
      </p:sp>
      <p:sp>
        <p:nvSpPr>
          <p:cNvPr id="2" name="Tijdelijke aanduiding voor voettekst 1">
            <a:extLst>
              <a:ext uri="{FF2B5EF4-FFF2-40B4-BE49-F238E27FC236}">
                <a16:creationId xmlns:a16="http://schemas.microsoft.com/office/drawing/2014/main" id="{6D347025-CCE1-44CB-95D2-D9F143750E0F}"/>
              </a:ext>
            </a:extLst>
          </p:cNvPr>
          <p:cNvSpPr>
            <a:spLocks noGrp="1"/>
          </p:cNvSpPr>
          <p:nvPr>
            <p:ph type="ftr" sz="quarter" idx="11"/>
          </p:nvPr>
        </p:nvSpPr>
        <p:spPr/>
        <p:txBody>
          <a:bodyPr/>
          <a:lstStyle/>
          <a:p>
            <a:pPr>
              <a:defRPr/>
            </a:pPr>
            <a:r>
              <a:rPr lang="nl-NL"/>
              <a:t>Regiobijeenkomst Omgevingswet 11-11-2021</a:t>
            </a:r>
          </a:p>
        </p:txBody>
      </p:sp>
      <p:sp>
        <p:nvSpPr>
          <p:cNvPr id="3" name="Tijdelijke aanduiding voor dianummer 2">
            <a:extLst>
              <a:ext uri="{FF2B5EF4-FFF2-40B4-BE49-F238E27FC236}">
                <a16:creationId xmlns:a16="http://schemas.microsoft.com/office/drawing/2014/main" id="{DF8C2733-7FE2-4835-ADEE-5941A1A6058F}"/>
              </a:ext>
            </a:extLst>
          </p:cNvPr>
          <p:cNvSpPr>
            <a:spLocks noGrp="1"/>
          </p:cNvSpPr>
          <p:nvPr>
            <p:ph type="sldNum" sz="quarter" idx="12"/>
          </p:nvPr>
        </p:nvSpPr>
        <p:spPr/>
        <p:txBody>
          <a:bodyPr/>
          <a:lstStyle/>
          <a:p>
            <a:pPr>
              <a:defRPr/>
            </a:pPr>
            <a:fld id="{9133A152-4D26-483B-836B-E4527279056E}" type="slidenum">
              <a:rPr lang="nl-NL" altLang="nl-NL" smtClean="0"/>
              <a:pPr>
                <a:defRPr/>
              </a:pPr>
              <a:t>60</a:t>
            </a:fld>
            <a:endParaRPr lang="nl-NL" altLang="nl-NL"/>
          </a:p>
        </p:txBody>
      </p:sp>
    </p:spTree>
    <p:extLst>
      <p:ext uri="{BB962C8B-B14F-4D97-AF65-F5344CB8AC3E}">
        <p14:creationId xmlns:p14="http://schemas.microsoft.com/office/powerpoint/2010/main" val="18072473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B2 - Volledigheid</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1648083029"/>
              </p:ext>
            </p:extLst>
          </p:nvPr>
        </p:nvGraphicFramePr>
        <p:xfrm>
          <a:off x="2116428" y="1014249"/>
          <a:ext cx="7959143" cy="5196846"/>
        </p:xfrm>
        <a:graphic>
          <a:graphicData uri="http://schemas.openxmlformats.org/drawingml/2006/table">
            <a:tbl>
              <a:tblPr firstRow="1" bandRow="1">
                <a:tableStyleId>{BC89EF96-8CEA-46FF-86C4-4CE0E7609802}</a:tableStyleId>
              </a:tblPr>
              <a:tblGrid>
                <a:gridCol w="876035">
                  <a:extLst>
                    <a:ext uri="{9D8B030D-6E8A-4147-A177-3AD203B41FA5}">
                      <a16:colId xmlns:a16="http://schemas.microsoft.com/office/drawing/2014/main" val="3443340161"/>
                    </a:ext>
                  </a:extLst>
                </a:gridCol>
                <a:gridCol w="7083108">
                  <a:extLst>
                    <a:ext uri="{9D8B030D-6E8A-4147-A177-3AD203B41FA5}">
                      <a16:colId xmlns:a16="http://schemas.microsoft.com/office/drawing/2014/main" val="2871801235"/>
                    </a:ext>
                  </a:extLst>
                </a:gridCol>
              </a:tblGrid>
              <a:tr h="1507830">
                <a:tc>
                  <a:txBody>
                    <a:bodyPr/>
                    <a:lstStyle/>
                    <a:p>
                      <a:r>
                        <a:rPr lang="nl-NL" b="0" dirty="0">
                          <a:latin typeface="Tahoma" panose="020B0604030504040204" pitchFamily="34" charset="0"/>
                          <a:ea typeface="Tahoma" panose="020B0604030504040204" pitchFamily="34" charset="0"/>
                          <a:cs typeface="Tahoma" panose="020B0604030504040204" pitchFamily="34" charset="0"/>
                        </a:rPr>
                        <a:t>B2-1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Inventariseer alle relevante informatieobjecten uit alle bedrijfsprocessen volgens het Bedrijfsprocessenmodel. Beheer daarmee ook nieuwe informatieobjecten, zoals behandeldienstconfiguratie en toepasbare regels.</a:t>
                      </a:r>
                    </a:p>
                  </a:txBody>
                  <a:tcPr/>
                </a:tc>
                <a:extLst>
                  <a:ext uri="{0D108BD9-81ED-4DB2-BD59-A6C34878D82A}">
                    <a16:rowId xmlns:a16="http://schemas.microsoft.com/office/drawing/2014/main" val="3347509960"/>
                  </a:ext>
                </a:extLst>
              </a:tr>
              <a:tr h="1087971">
                <a:tc>
                  <a:txBody>
                    <a:bodyPr/>
                    <a:lstStyle/>
                    <a:p>
                      <a:r>
                        <a:rPr lang="nl-NL" dirty="0">
                          <a:latin typeface="Tahoma" panose="020B0604030504040204" pitchFamily="34" charset="0"/>
                          <a:ea typeface="Tahoma" panose="020B0604030504040204" pitchFamily="34" charset="0"/>
                          <a:cs typeface="Tahoma" panose="020B0604030504040204" pitchFamily="34" charset="0"/>
                        </a:rPr>
                        <a:t>B2-2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Breng alle uit te wisselen informatieobjecten met de landelijke voorzieningen in de eigen administratie onder beheer: STAM, STTR, STOP-TPOD…</a:t>
                      </a:r>
                    </a:p>
                  </a:txBody>
                  <a:tcPr/>
                </a:tc>
                <a:extLst>
                  <a:ext uri="{0D108BD9-81ED-4DB2-BD59-A6C34878D82A}">
                    <a16:rowId xmlns:a16="http://schemas.microsoft.com/office/drawing/2014/main" val="3814727009"/>
                  </a:ext>
                </a:extLst>
              </a:tr>
              <a:tr h="1093215">
                <a:tc>
                  <a:txBody>
                    <a:bodyPr/>
                    <a:lstStyle/>
                    <a:p>
                      <a:r>
                        <a:rPr lang="nl-NL" dirty="0">
                          <a:latin typeface="Tahoma" panose="020B0604030504040204" pitchFamily="34" charset="0"/>
                          <a:ea typeface="Tahoma" panose="020B0604030504040204" pitchFamily="34" charset="0"/>
                          <a:cs typeface="Tahoma" panose="020B0604030504040204" pitchFamily="34" charset="0"/>
                        </a:rPr>
                        <a:t>B2-3</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over het beheer van informatieobjecten voortkomend uit de omgevingstafel. Leg daarin vast wie wat beheert en hoe de toegang is geregeld. </a:t>
                      </a:r>
                    </a:p>
                  </a:txBody>
                  <a:tcPr/>
                </a:tc>
                <a:extLst>
                  <a:ext uri="{0D108BD9-81ED-4DB2-BD59-A6C34878D82A}">
                    <a16:rowId xmlns:a16="http://schemas.microsoft.com/office/drawing/2014/main" val="714956614"/>
                  </a:ext>
                </a:extLst>
              </a:tr>
              <a:tr h="1507830">
                <a:tc>
                  <a:txBody>
                    <a:bodyPr/>
                    <a:lstStyle/>
                    <a:p>
                      <a:r>
                        <a:rPr lang="nl-NL" dirty="0">
                          <a:latin typeface="Tahoma" panose="020B0604030504040204" pitchFamily="34" charset="0"/>
                          <a:ea typeface="Tahoma" panose="020B0604030504040204" pitchFamily="34" charset="0"/>
                          <a:cs typeface="Tahoma" panose="020B0604030504040204" pitchFamily="34" charset="0"/>
                        </a:rPr>
                        <a:t>B2-4</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over het beheer van informatieobjecten in geval van meervoudige aanvragen (met of zonder wateractiviteit). </a:t>
                      </a:r>
                    </a:p>
                  </a:txBody>
                  <a:tcPr/>
                </a:tc>
                <a:extLst>
                  <a:ext uri="{0D108BD9-81ED-4DB2-BD59-A6C34878D82A}">
                    <a16:rowId xmlns:a16="http://schemas.microsoft.com/office/drawing/2014/main" val="1840150244"/>
                  </a:ext>
                </a:extLst>
              </a:tr>
            </a:tbl>
          </a:graphicData>
        </a:graphic>
      </p:graphicFrame>
      <p:sp>
        <p:nvSpPr>
          <p:cNvPr id="5" name="Titel 1">
            <a:extLst>
              <a:ext uri="{FF2B5EF4-FFF2-40B4-BE49-F238E27FC236}">
                <a16:creationId xmlns:a16="http://schemas.microsoft.com/office/drawing/2014/main" id="{3E49CD5D-C507-4BBA-BF33-CD0BECD3F39C}"/>
              </a:ext>
            </a:extLst>
          </p:cNvPr>
          <p:cNvSpPr txBox="1">
            <a:spLocks/>
          </p:cNvSpPr>
          <p:nvPr/>
        </p:nvSpPr>
        <p:spPr bwMode="auto">
          <a:xfrm>
            <a:off x="10075571" y="1511528"/>
            <a:ext cx="2116429" cy="43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a:lstStyle>
          <a:p>
            <a:endParaRPr lang="nl-NL" altLang="nl-NL" dirty="0">
              <a:latin typeface="Tahoma" panose="020B0604030504040204" pitchFamily="34" charset="0"/>
              <a:ea typeface="ＭＳ Ｐゴシック" panose="020B0600070205080204" pitchFamily="34" charset="-128"/>
              <a:cs typeface="Tahoma" panose="020B0604030504040204" pitchFamily="34" charset="0"/>
            </a:endParaRPr>
          </a:p>
        </p:txBody>
      </p:sp>
      <p:sp>
        <p:nvSpPr>
          <p:cNvPr id="6" name="Titel 1">
            <a:extLst>
              <a:ext uri="{FF2B5EF4-FFF2-40B4-BE49-F238E27FC236}">
                <a16:creationId xmlns:a16="http://schemas.microsoft.com/office/drawing/2014/main" id="{81A889E0-1AF8-4084-ADCA-CF956A2A51DD}"/>
              </a:ext>
            </a:extLst>
          </p:cNvPr>
          <p:cNvSpPr txBox="1">
            <a:spLocks/>
          </p:cNvSpPr>
          <p:nvPr/>
        </p:nvSpPr>
        <p:spPr bwMode="auto">
          <a:xfrm>
            <a:off x="10075571" y="2839258"/>
            <a:ext cx="2228724" cy="43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a:lstStyle>
          <a:p>
            <a:endParaRPr lang="nl-NL" altLang="nl-NL" dirty="0">
              <a:latin typeface="Tahoma" panose="020B0604030504040204" pitchFamily="34" charset="0"/>
              <a:ea typeface="ＭＳ Ｐゴシック" panose="020B0600070205080204" pitchFamily="34" charset="-128"/>
              <a:cs typeface="Tahoma" panose="020B0604030504040204" pitchFamily="34" charset="0"/>
            </a:endParaRPr>
          </a:p>
        </p:txBody>
      </p:sp>
      <p:sp>
        <p:nvSpPr>
          <p:cNvPr id="2" name="Tijdelijke aanduiding voor voettekst 1">
            <a:extLst>
              <a:ext uri="{FF2B5EF4-FFF2-40B4-BE49-F238E27FC236}">
                <a16:creationId xmlns:a16="http://schemas.microsoft.com/office/drawing/2014/main" id="{AB9D61B6-5816-47C0-9879-6B99E65F8A9D}"/>
              </a:ext>
            </a:extLst>
          </p:cNvPr>
          <p:cNvSpPr>
            <a:spLocks noGrp="1"/>
          </p:cNvSpPr>
          <p:nvPr>
            <p:ph type="ftr" sz="quarter" idx="11"/>
          </p:nvPr>
        </p:nvSpPr>
        <p:spPr/>
        <p:txBody>
          <a:bodyPr/>
          <a:lstStyle/>
          <a:p>
            <a:pPr>
              <a:defRPr/>
            </a:pPr>
            <a:r>
              <a:rPr lang="nl-NL"/>
              <a:t>Regiobijeenkomst Omgevingswet 11-11-2021</a:t>
            </a:r>
          </a:p>
        </p:txBody>
      </p:sp>
      <p:sp>
        <p:nvSpPr>
          <p:cNvPr id="3" name="Tijdelijke aanduiding voor dianummer 2">
            <a:extLst>
              <a:ext uri="{FF2B5EF4-FFF2-40B4-BE49-F238E27FC236}">
                <a16:creationId xmlns:a16="http://schemas.microsoft.com/office/drawing/2014/main" id="{59CAC360-BB2B-469B-BABD-F21FEF9CD4B2}"/>
              </a:ext>
            </a:extLst>
          </p:cNvPr>
          <p:cNvSpPr>
            <a:spLocks noGrp="1"/>
          </p:cNvSpPr>
          <p:nvPr>
            <p:ph type="sldNum" sz="quarter" idx="12"/>
          </p:nvPr>
        </p:nvSpPr>
        <p:spPr/>
        <p:txBody>
          <a:bodyPr/>
          <a:lstStyle/>
          <a:p>
            <a:pPr>
              <a:defRPr/>
            </a:pPr>
            <a:fld id="{9133A152-4D26-483B-836B-E4527279056E}" type="slidenum">
              <a:rPr lang="nl-NL" altLang="nl-NL" smtClean="0"/>
              <a:pPr>
                <a:defRPr/>
              </a:pPr>
              <a:t>61</a:t>
            </a:fld>
            <a:endParaRPr lang="nl-NL" altLang="nl-NL"/>
          </a:p>
        </p:txBody>
      </p:sp>
    </p:spTree>
    <p:extLst>
      <p:ext uri="{BB962C8B-B14F-4D97-AF65-F5344CB8AC3E}">
        <p14:creationId xmlns:p14="http://schemas.microsoft.com/office/powerpoint/2010/main" val="37220818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1">
            <a:extLst>
              <a:ext uri="{FF2B5EF4-FFF2-40B4-BE49-F238E27FC236}">
                <a16:creationId xmlns:a16="http://schemas.microsoft.com/office/drawing/2014/main" id="{3040D4A4-820C-4A0F-B6DA-C7FA4BF0551E}"/>
              </a:ext>
            </a:extLst>
          </p:cNvPr>
          <p:cNvSpPr>
            <a:spLocks noGrp="1"/>
          </p:cNvSpPr>
          <p:nvPr>
            <p:ph type="title"/>
          </p:nvPr>
        </p:nvSpPr>
        <p:spPr>
          <a:xfrm>
            <a:off x="129972" y="-168276"/>
            <a:ext cx="12062028" cy="231457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B2 - Volledigheid,</a:t>
            </a:r>
            <a:br>
              <a:rPr lang="nl-NL" altLang="nl-NL" dirty="0">
                <a:latin typeface="Tahoma" panose="020B0604030504040204" pitchFamily="34" charset="0"/>
                <a:ea typeface="ＭＳ Ｐゴシック" panose="020B0600070205080204" pitchFamily="34" charset="-128"/>
                <a:cs typeface="Tahoma" panose="020B0604030504040204" pitchFamily="34" charset="0"/>
              </a:rPr>
            </a:br>
            <a:r>
              <a:rPr lang="nl-NL" altLang="nl-NL" dirty="0">
                <a:latin typeface="Tahoma" panose="020B0604030504040204" pitchFamily="34" charset="0"/>
                <a:ea typeface="ＭＳ Ｐゴシック" panose="020B0600070205080204" pitchFamily="34" charset="-128"/>
                <a:cs typeface="Tahoma" panose="020B0604030504040204" pitchFamily="34" charset="0"/>
              </a:rPr>
              <a:t>voorbeeld</a:t>
            </a:r>
            <a:br>
              <a:rPr lang="nl-NL" altLang="nl-NL" dirty="0">
                <a:latin typeface="Tahoma" panose="020B0604030504040204" pitchFamily="34" charset="0"/>
                <a:ea typeface="ＭＳ Ｐゴシック" panose="020B0600070205080204" pitchFamily="34" charset="-128"/>
                <a:cs typeface="Tahoma" panose="020B0604030504040204" pitchFamily="34" charset="0"/>
              </a:rPr>
            </a:br>
            <a:r>
              <a:rPr lang="nl-NL" altLang="nl-NL" dirty="0">
                <a:latin typeface="Tahoma" panose="020B0604030504040204" pitchFamily="34" charset="0"/>
                <a:ea typeface="ＭＳ Ｐゴシック" panose="020B0600070205080204" pitchFamily="34" charset="-128"/>
                <a:cs typeface="Tahoma" panose="020B0604030504040204" pitchFamily="34" charset="0"/>
              </a:rPr>
              <a:t>Werkende </a:t>
            </a:r>
            <a:br>
              <a:rPr lang="nl-NL" altLang="nl-NL" dirty="0">
                <a:latin typeface="Tahoma" panose="020B0604030504040204" pitchFamily="34" charset="0"/>
                <a:ea typeface="ＭＳ Ｐゴシック" panose="020B0600070205080204" pitchFamily="34" charset="-128"/>
                <a:cs typeface="Tahoma" panose="020B0604030504040204" pitchFamily="34" charset="0"/>
              </a:rPr>
            </a:br>
            <a:r>
              <a:rPr lang="nl-NL" altLang="nl-NL" dirty="0">
                <a:latin typeface="Tahoma" panose="020B0604030504040204" pitchFamily="34" charset="0"/>
                <a:ea typeface="ＭＳ Ｐゴシック" panose="020B0600070205080204" pitchFamily="34" charset="-128"/>
                <a:cs typeface="Tahoma" panose="020B0604030504040204" pitchFamily="34" charset="0"/>
              </a:rPr>
              <a:t>Processen</a:t>
            </a:r>
          </a:p>
        </p:txBody>
      </p:sp>
      <p:sp>
        <p:nvSpPr>
          <p:cNvPr id="4" name="Tekstvak 3">
            <a:extLst>
              <a:ext uri="{FF2B5EF4-FFF2-40B4-BE49-F238E27FC236}">
                <a16:creationId xmlns:a16="http://schemas.microsoft.com/office/drawing/2014/main" id="{68F4ED56-D1E0-4D25-B67B-DF18D1127239}"/>
              </a:ext>
            </a:extLst>
          </p:cNvPr>
          <p:cNvSpPr txBox="1"/>
          <p:nvPr/>
        </p:nvSpPr>
        <p:spPr>
          <a:xfrm>
            <a:off x="-44390" y="6676008"/>
            <a:ext cx="12192000" cy="215444"/>
          </a:xfrm>
          <a:prstGeom prst="rect">
            <a:avLst/>
          </a:prstGeom>
          <a:noFill/>
        </p:spPr>
        <p:txBody>
          <a:bodyPr wrap="square" rtlCol="0">
            <a:spAutoFit/>
          </a:bodyPr>
          <a:lstStyle/>
          <a:p>
            <a:r>
              <a:rPr lang="nl-NL" sz="800" dirty="0"/>
              <a:t>Bron: </a:t>
            </a:r>
            <a:r>
              <a:rPr lang="nl-NL" sz="800" i="1" dirty="0"/>
              <a:t>Werkende processen</a:t>
            </a:r>
            <a:r>
              <a:rPr lang="nl-NL" sz="800" dirty="0"/>
              <a:t>, vergunningaanvraag</a:t>
            </a:r>
          </a:p>
        </p:txBody>
      </p:sp>
      <p:pic>
        <p:nvPicPr>
          <p:cNvPr id="5" name="Afbeelding 4">
            <a:extLst>
              <a:ext uri="{FF2B5EF4-FFF2-40B4-BE49-F238E27FC236}">
                <a16:creationId xmlns:a16="http://schemas.microsoft.com/office/drawing/2014/main" id="{81782BA3-7F45-4E2F-9BBA-50FF7B632E1A}"/>
              </a:ext>
            </a:extLst>
          </p:cNvPr>
          <p:cNvPicPr>
            <a:picLocks noChangeAspect="1"/>
          </p:cNvPicPr>
          <p:nvPr/>
        </p:nvPicPr>
        <p:blipFill>
          <a:blip r:embed="rId2"/>
          <a:stretch>
            <a:fillRect/>
          </a:stretch>
        </p:blipFill>
        <p:spPr>
          <a:xfrm>
            <a:off x="2930525" y="0"/>
            <a:ext cx="9124950" cy="6858000"/>
          </a:xfrm>
          <a:prstGeom prst="rect">
            <a:avLst/>
          </a:prstGeom>
        </p:spPr>
      </p:pic>
      <p:sp>
        <p:nvSpPr>
          <p:cNvPr id="2" name="Tijdelijke aanduiding voor voettekst 1">
            <a:extLst>
              <a:ext uri="{FF2B5EF4-FFF2-40B4-BE49-F238E27FC236}">
                <a16:creationId xmlns:a16="http://schemas.microsoft.com/office/drawing/2014/main" id="{636760B4-766D-4D47-B884-2D6FF206E988}"/>
              </a:ext>
            </a:extLst>
          </p:cNvPr>
          <p:cNvSpPr>
            <a:spLocks noGrp="1"/>
          </p:cNvSpPr>
          <p:nvPr>
            <p:ph type="ftr" sz="quarter" idx="11"/>
          </p:nvPr>
        </p:nvSpPr>
        <p:spPr/>
        <p:txBody>
          <a:bodyPr/>
          <a:lstStyle/>
          <a:p>
            <a:pPr>
              <a:defRPr/>
            </a:pPr>
            <a:r>
              <a:rPr lang="nl-NL"/>
              <a:t>Regiobijeenkomst Omgevingswet 11-11-2021</a:t>
            </a:r>
          </a:p>
        </p:txBody>
      </p:sp>
      <p:sp>
        <p:nvSpPr>
          <p:cNvPr id="3" name="Tijdelijke aanduiding voor dianummer 2">
            <a:extLst>
              <a:ext uri="{FF2B5EF4-FFF2-40B4-BE49-F238E27FC236}">
                <a16:creationId xmlns:a16="http://schemas.microsoft.com/office/drawing/2014/main" id="{27D81CE4-B55F-4C52-979B-21DD1A038603}"/>
              </a:ext>
            </a:extLst>
          </p:cNvPr>
          <p:cNvSpPr>
            <a:spLocks noGrp="1"/>
          </p:cNvSpPr>
          <p:nvPr>
            <p:ph type="sldNum" sz="quarter" idx="12"/>
          </p:nvPr>
        </p:nvSpPr>
        <p:spPr/>
        <p:txBody>
          <a:bodyPr/>
          <a:lstStyle/>
          <a:p>
            <a:pPr>
              <a:defRPr/>
            </a:pPr>
            <a:fld id="{9133A152-4D26-483B-836B-E4527279056E}" type="slidenum">
              <a:rPr lang="nl-NL" altLang="nl-NL" smtClean="0"/>
              <a:pPr>
                <a:defRPr/>
              </a:pPr>
              <a:t>62</a:t>
            </a:fld>
            <a:endParaRPr lang="nl-NL" altLang="nl-NL"/>
          </a:p>
        </p:txBody>
      </p:sp>
    </p:spTree>
    <p:extLst>
      <p:ext uri="{BB962C8B-B14F-4D97-AF65-F5344CB8AC3E}">
        <p14:creationId xmlns:p14="http://schemas.microsoft.com/office/powerpoint/2010/main" val="23759111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94330"/>
            <a:ext cx="9571889" cy="439236"/>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B2 – Volledigheid:</a:t>
            </a:r>
            <a:br>
              <a:rPr lang="nl-NL" altLang="nl-NL" dirty="0">
                <a:latin typeface="Tahoma" panose="020B0604030504040204" pitchFamily="34" charset="0"/>
                <a:ea typeface="ＭＳ Ｐゴシック" panose="020B0600070205080204" pitchFamily="34" charset="-128"/>
                <a:cs typeface="Tahoma" panose="020B0604030504040204" pitchFamily="34" charset="0"/>
              </a:rPr>
            </a:br>
            <a:r>
              <a:rPr lang="nl-NL" altLang="nl-NL" dirty="0">
                <a:latin typeface="Tahoma" panose="020B0604030504040204" pitchFamily="34" charset="0"/>
                <a:ea typeface="ＭＳ Ｐゴシック" panose="020B0600070205080204" pitchFamily="34" charset="-128"/>
                <a:cs typeface="Tahoma" panose="020B0604030504040204" pitchFamily="34" charset="0"/>
              </a:rPr>
              <a:t>interactie met</a:t>
            </a:r>
            <a:br>
              <a:rPr lang="nl-NL" altLang="nl-NL" dirty="0">
                <a:latin typeface="Tahoma" panose="020B0604030504040204" pitchFamily="34" charset="0"/>
                <a:ea typeface="ＭＳ Ｐゴシック" panose="020B0600070205080204" pitchFamily="34" charset="-128"/>
                <a:cs typeface="Tahoma" panose="020B0604030504040204" pitchFamily="34" charset="0"/>
              </a:rPr>
            </a:br>
            <a:r>
              <a:rPr lang="nl-NL" altLang="nl-NL" dirty="0">
                <a:latin typeface="Tahoma" panose="020B0604030504040204" pitchFamily="34" charset="0"/>
                <a:ea typeface="ＭＳ Ｐゴシック" panose="020B0600070205080204" pitchFamily="34" charset="-128"/>
                <a:cs typeface="Tahoma" panose="020B0604030504040204" pitchFamily="34" charset="0"/>
              </a:rPr>
              <a:t>landelijke</a:t>
            </a:r>
            <a:br>
              <a:rPr lang="nl-NL" altLang="nl-NL" dirty="0">
                <a:latin typeface="Tahoma" panose="020B0604030504040204" pitchFamily="34" charset="0"/>
                <a:ea typeface="ＭＳ Ｐゴシック" panose="020B0600070205080204" pitchFamily="34" charset="-128"/>
                <a:cs typeface="Tahoma" panose="020B0604030504040204" pitchFamily="34" charset="0"/>
              </a:rPr>
            </a:br>
            <a:r>
              <a:rPr lang="nl-NL" altLang="nl-NL" dirty="0">
                <a:latin typeface="Tahoma" panose="020B0604030504040204" pitchFamily="34" charset="0"/>
                <a:ea typeface="ＭＳ Ｐゴシック" panose="020B0600070205080204" pitchFamily="34" charset="-128"/>
                <a:cs typeface="Tahoma" panose="020B0604030504040204" pitchFamily="34" charset="0"/>
              </a:rPr>
              <a:t>voorzieningen</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B93236D5-9D02-46FC-BF66-AB38504280F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100162" y="44391"/>
            <a:ext cx="5876516" cy="6820674"/>
          </a:xfrm>
          <a:prstGeom prst="rect">
            <a:avLst/>
          </a:prstGeom>
          <a:noFill/>
        </p:spPr>
      </p:pic>
      <p:sp>
        <p:nvSpPr>
          <p:cNvPr id="3" name="Rechthoek 2">
            <a:extLst>
              <a:ext uri="{FF2B5EF4-FFF2-40B4-BE49-F238E27FC236}">
                <a16:creationId xmlns:a16="http://schemas.microsoft.com/office/drawing/2014/main" id="{FA1E1D87-1179-43E4-84C1-D5C6BE14EDC4}"/>
              </a:ext>
            </a:extLst>
          </p:cNvPr>
          <p:cNvSpPr/>
          <p:nvPr/>
        </p:nvSpPr>
        <p:spPr>
          <a:xfrm>
            <a:off x="0" y="6521188"/>
            <a:ext cx="2399416" cy="343877"/>
          </a:xfrm>
          <a:prstGeom prst="rect">
            <a:avLst/>
          </a:prstGeom>
        </p:spPr>
        <p:txBody>
          <a:bodyPr wrap="square">
            <a:spAutoFit/>
          </a:bodyPr>
          <a:lstStyle/>
          <a:p>
            <a:pPr marL="6985" indent="-6985">
              <a:lnSpc>
                <a:spcPct val="107000"/>
              </a:lnSpc>
              <a:spcAft>
                <a:spcPts val="800"/>
              </a:spcAft>
            </a:pPr>
            <a:r>
              <a:rPr lang="nl-NL" sz="800" dirty="0">
                <a:solidFill>
                  <a:srgbClr val="000000"/>
                </a:solidFill>
                <a:latin typeface="Tahoma" panose="020B0604030504040204" pitchFamily="34" charset="0"/>
                <a:ea typeface="Tahoma" panose="020B0604030504040204" pitchFamily="34" charset="0"/>
                <a:cs typeface="Tahoma" panose="020B0604030504040204" pitchFamily="34" charset="0"/>
              </a:rPr>
              <a:t>Bron: Provero presentatie 29 mei 2018 Bas Hoondert Han Wammes VNG Realisatie </a:t>
            </a:r>
            <a:endParaRPr lang="nl-NL" sz="8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2" name="Tijdelijke aanduiding voor voettekst 1">
            <a:extLst>
              <a:ext uri="{FF2B5EF4-FFF2-40B4-BE49-F238E27FC236}">
                <a16:creationId xmlns:a16="http://schemas.microsoft.com/office/drawing/2014/main" id="{9E93C08B-C69D-4073-8B35-9B71F5BAE3CF}"/>
              </a:ext>
            </a:extLst>
          </p:cNvPr>
          <p:cNvSpPr>
            <a:spLocks noGrp="1"/>
          </p:cNvSpPr>
          <p:nvPr>
            <p:ph type="ftr" sz="quarter" idx="11"/>
          </p:nvPr>
        </p:nvSpPr>
        <p:spPr/>
        <p:txBody>
          <a:bodyPr/>
          <a:lstStyle/>
          <a:p>
            <a:pPr>
              <a:defRPr/>
            </a:pPr>
            <a:r>
              <a:rPr lang="nl-NL"/>
              <a:t>Regiobijeenkomst Omgevingswet 11-11-2021</a:t>
            </a:r>
          </a:p>
        </p:txBody>
      </p:sp>
      <p:sp>
        <p:nvSpPr>
          <p:cNvPr id="4" name="Tijdelijke aanduiding voor dianummer 3">
            <a:extLst>
              <a:ext uri="{FF2B5EF4-FFF2-40B4-BE49-F238E27FC236}">
                <a16:creationId xmlns:a16="http://schemas.microsoft.com/office/drawing/2014/main" id="{7E51125B-22C3-4431-B15F-46E5C7448B31}"/>
              </a:ext>
            </a:extLst>
          </p:cNvPr>
          <p:cNvSpPr>
            <a:spLocks noGrp="1"/>
          </p:cNvSpPr>
          <p:nvPr>
            <p:ph type="sldNum" sz="quarter" idx="12"/>
          </p:nvPr>
        </p:nvSpPr>
        <p:spPr/>
        <p:txBody>
          <a:bodyPr/>
          <a:lstStyle/>
          <a:p>
            <a:pPr>
              <a:defRPr/>
            </a:pPr>
            <a:fld id="{9133A152-4D26-483B-836B-E4527279056E}" type="slidenum">
              <a:rPr lang="nl-NL" altLang="nl-NL" smtClean="0"/>
              <a:pPr>
                <a:defRPr/>
              </a:pPr>
              <a:t>63</a:t>
            </a:fld>
            <a:endParaRPr lang="nl-NL" altLang="nl-NL"/>
          </a:p>
        </p:txBody>
      </p:sp>
    </p:spTree>
    <p:extLst>
      <p:ext uri="{BB962C8B-B14F-4D97-AF65-F5344CB8AC3E}">
        <p14:creationId xmlns:p14="http://schemas.microsoft.com/office/powerpoint/2010/main" val="10619256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9571889"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B2 – Volledigheid: meervoudige aanvragen en context</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5327AA9D-D145-4672-88D5-773C1D5D942D}"/>
              </a:ext>
            </a:extLst>
          </p:cNvPr>
          <p:cNvPicPr>
            <a:picLocks noChangeAspect="1"/>
          </p:cNvPicPr>
          <p:nvPr/>
        </p:nvPicPr>
        <p:blipFill>
          <a:blip r:embed="rId3"/>
          <a:stretch>
            <a:fillRect/>
          </a:stretch>
        </p:blipFill>
        <p:spPr>
          <a:xfrm>
            <a:off x="1182208" y="643784"/>
            <a:ext cx="10672456" cy="5552408"/>
          </a:xfrm>
          <a:prstGeom prst="rect">
            <a:avLst/>
          </a:prstGeom>
        </p:spPr>
      </p:pic>
      <p:sp>
        <p:nvSpPr>
          <p:cNvPr id="3" name="Tijdelijke aanduiding voor voettekst 2">
            <a:extLst>
              <a:ext uri="{FF2B5EF4-FFF2-40B4-BE49-F238E27FC236}">
                <a16:creationId xmlns:a16="http://schemas.microsoft.com/office/drawing/2014/main" id="{43ADD488-F684-4038-B485-8E427E88470F}"/>
              </a:ext>
            </a:extLst>
          </p:cNvPr>
          <p:cNvSpPr>
            <a:spLocks noGrp="1"/>
          </p:cNvSpPr>
          <p:nvPr>
            <p:ph type="ftr" sz="quarter" idx="11"/>
          </p:nvPr>
        </p:nvSpPr>
        <p:spPr/>
        <p:txBody>
          <a:bodyPr/>
          <a:lstStyle/>
          <a:p>
            <a:pPr>
              <a:defRPr/>
            </a:pPr>
            <a:r>
              <a:rPr lang="nl-NL"/>
              <a:t>Regiobijeenkomst Omgevingswet 11-11-2021</a:t>
            </a:r>
          </a:p>
        </p:txBody>
      </p:sp>
      <p:sp>
        <p:nvSpPr>
          <p:cNvPr id="4" name="Tijdelijke aanduiding voor dianummer 3">
            <a:extLst>
              <a:ext uri="{FF2B5EF4-FFF2-40B4-BE49-F238E27FC236}">
                <a16:creationId xmlns:a16="http://schemas.microsoft.com/office/drawing/2014/main" id="{7942DC40-C5B2-479D-BAEF-9D3BB44CFECA}"/>
              </a:ext>
            </a:extLst>
          </p:cNvPr>
          <p:cNvSpPr>
            <a:spLocks noGrp="1"/>
          </p:cNvSpPr>
          <p:nvPr>
            <p:ph type="sldNum" sz="quarter" idx="12"/>
          </p:nvPr>
        </p:nvSpPr>
        <p:spPr/>
        <p:txBody>
          <a:bodyPr/>
          <a:lstStyle/>
          <a:p>
            <a:pPr>
              <a:defRPr/>
            </a:pPr>
            <a:fld id="{9133A152-4D26-483B-836B-E4527279056E}" type="slidenum">
              <a:rPr lang="nl-NL" altLang="nl-NL" smtClean="0"/>
              <a:pPr>
                <a:defRPr/>
              </a:pPr>
              <a:t>64</a:t>
            </a:fld>
            <a:endParaRPr lang="nl-NL" altLang="nl-NL"/>
          </a:p>
        </p:txBody>
      </p:sp>
    </p:spTree>
    <p:extLst>
      <p:ext uri="{BB962C8B-B14F-4D97-AF65-F5344CB8AC3E}">
        <p14:creationId xmlns:p14="http://schemas.microsoft.com/office/powerpoint/2010/main" val="37302695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el 1">
            <a:extLst>
              <a:ext uri="{FF2B5EF4-FFF2-40B4-BE49-F238E27FC236}">
                <a16:creationId xmlns:a16="http://schemas.microsoft.com/office/drawing/2014/main" id="{6880C383-84E5-4FAB-8D7F-6B47CCE2FC02}"/>
              </a:ext>
            </a:extLst>
          </p:cNvPr>
          <p:cNvSpPr>
            <a:spLocks noGrp="1"/>
          </p:cNvSpPr>
          <p:nvPr>
            <p:ph type="title"/>
          </p:nvPr>
        </p:nvSpPr>
        <p:spPr>
          <a:xfrm>
            <a:off x="108581" y="148761"/>
            <a:ext cx="11760863" cy="355600"/>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B2 – Volledigheid: ‘Behandeldienstconfiguraties’ en mandaatregelingen</a:t>
            </a:r>
          </a:p>
        </p:txBody>
      </p:sp>
      <p:pic>
        <p:nvPicPr>
          <p:cNvPr id="48131" name="Tijdelijke aanduiding voor inhoud 7">
            <a:extLst>
              <a:ext uri="{FF2B5EF4-FFF2-40B4-BE49-F238E27FC236}">
                <a16:creationId xmlns:a16="http://schemas.microsoft.com/office/drawing/2014/main" id="{6CB2DCFB-8EC6-4FA2-B6F2-8800A076632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12717" y="1228123"/>
            <a:ext cx="9166565" cy="4231644"/>
          </a:xfrm>
        </p:spPr>
      </p:pic>
      <p:sp>
        <p:nvSpPr>
          <p:cNvPr id="2" name="Tijdelijke aanduiding voor voettekst 1">
            <a:extLst>
              <a:ext uri="{FF2B5EF4-FFF2-40B4-BE49-F238E27FC236}">
                <a16:creationId xmlns:a16="http://schemas.microsoft.com/office/drawing/2014/main" id="{5E55D15B-8829-466D-BAC4-9BB0B929B3AF}"/>
              </a:ext>
            </a:extLst>
          </p:cNvPr>
          <p:cNvSpPr>
            <a:spLocks noGrp="1"/>
          </p:cNvSpPr>
          <p:nvPr>
            <p:ph type="ftr" sz="quarter" idx="11"/>
          </p:nvPr>
        </p:nvSpPr>
        <p:spPr/>
        <p:txBody>
          <a:bodyPr/>
          <a:lstStyle/>
          <a:p>
            <a:pPr>
              <a:defRPr/>
            </a:pPr>
            <a:r>
              <a:rPr lang="nl-NL"/>
              <a:t>Regiobijeenkomst Omgevingswet 11-11-2021</a:t>
            </a:r>
          </a:p>
        </p:txBody>
      </p:sp>
      <p:sp>
        <p:nvSpPr>
          <p:cNvPr id="3" name="Tijdelijke aanduiding voor dianummer 2">
            <a:extLst>
              <a:ext uri="{FF2B5EF4-FFF2-40B4-BE49-F238E27FC236}">
                <a16:creationId xmlns:a16="http://schemas.microsoft.com/office/drawing/2014/main" id="{1E0183AB-4FA6-48D1-8A19-F598409422D7}"/>
              </a:ext>
            </a:extLst>
          </p:cNvPr>
          <p:cNvSpPr>
            <a:spLocks noGrp="1"/>
          </p:cNvSpPr>
          <p:nvPr>
            <p:ph type="sldNum" sz="quarter" idx="12"/>
          </p:nvPr>
        </p:nvSpPr>
        <p:spPr/>
        <p:txBody>
          <a:bodyPr/>
          <a:lstStyle/>
          <a:p>
            <a:pPr>
              <a:defRPr/>
            </a:pPr>
            <a:fld id="{9133A152-4D26-483B-836B-E4527279056E}" type="slidenum">
              <a:rPr lang="nl-NL" altLang="nl-NL" smtClean="0"/>
              <a:pPr>
                <a:defRPr/>
              </a:pPr>
              <a:t>65</a:t>
            </a:fld>
            <a:endParaRPr lang="nl-NL" altLang="nl-NL"/>
          </a:p>
        </p:txBody>
      </p:sp>
    </p:spTree>
    <p:extLst>
      <p:ext uri="{BB962C8B-B14F-4D97-AF65-F5344CB8AC3E}">
        <p14:creationId xmlns:p14="http://schemas.microsoft.com/office/powerpoint/2010/main" val="27087860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B3 - Authenticiteit</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3731359439"/>
              </p:ext>
            </p:extLst>
          </p:nvPr>
        </p:nvGraphicFramePr>
        <p:xfrm>
          <a:off x="1902483" y="1749259"/>
          <a:ext cx="7959143" cy="2926080"/>
        </p:xfrm>
        <a:graphic>
          <a:graphicData uri="http://schemas.openxmlformats.org/drawingml/2006/table">
            <a:tbl>
              <a:tblPr firstRow="1" bandRow="1">
                <a:tableStyleId>{BC89EF96-8CEA-46FF-86C4-4CE0E7609802}</a:tableStyleId>
              </a:tblPr>
              <a:tblGrid>
                <a:gridCol w="876035">
                  <a:extLst>
                    <a:ext uri="{9D8B030D-6E8A-4147-A177-3AD203B41FA5}">
                      <a16:colId xmlns:a16="http://schemas.microsoft.com/office/drawing/2014/main" val="3443340161"/>
                    </a:ext>
                  </a:extLst>
                </a:gridCol>
                <a:gridCol w="7083108">
                  <a:extLst>
                    <a:ext uri="{9D8B030D-6E8A-4147-A177-3AD203B41FA5}">
                      <a16:colId xmlns:a16="http://schemas.microsoft.com/office/drawing/2014/main" val="2871801235"/>
                    </a:ext>
                  </a:extLst>
                </a:gridCol>
              </a:tblGrid>
              <a:tr h="1507830">
                <a:tc>
                  <a:txBody>
                    <a:bodyPr/>
                    <a:lstStyle/>
                    <a:p>
                      <a:r>
                        <a:rPr lang="nl-NL" b="0" dirty="0">
                          <a:latin typeface="Tahoma" panose="020B0604030504040204" pitchFamily="34" charset="0"/>
                          <a:ea typeface="Tahoma" panose="020B0604030504040204" pitchFamily="34" charset="0"/>
                          <a:cs typeface="Tahoma" panose="020B0604030504040204" pitchFamily="34" charset="0"/>
                        </a:rPr>
                        <a:t>B3-1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Maak afspraken over hoe en wie binnen de informatieketens de </a:t>
                      </a:r>
                      <a:r>
                        <a:rPr lang="nl-NL" sz="1800" b="0" i="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geconsolideerde versies </a:t>
                      </a: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van plannen in de eigen beheerapplicaties opneemt.</a:t>
                      </a:r>
                    </a:p>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Maak afspraken hoe lang overige versies door andere partijen worden aangehouden, gelet op de functie van die versies in de ketens.</a:t>
                      </a:r>
                    </a:p>
                  </a:txBody>
                  <a:tcPr/>
                </a:tc>
                <a:extLst>
                  <a:ext uri="{0D108BD9-81ED-4DB2-BD59-A6C34878D82A}">
                    <a16:rowId xmlns:a16="http://schemas.microsoft.com/office/drawing/2014/main" val="3347509960"/>
                  </a:ext>
                </a:extLst>
              </a:tr>
              <a:tr h="1087971">
                <a:tc>
                  <a:txBody>
                    <a:bodyPr/>
                    <a:lstStyle/>
                    <a:p>
                      <a:r>
                        <a:rPr lang="nl-NL" dirty="0">
                          <a:latin typeface="Tahoma" panose="020B0604030504040204" pitchFamily="34" charset="0"/>
                          <a:ea typeface="Tahoma" panose="020B0604030504040204" pitchFamily="34" charset="0"/>
                          <a:cs typeface="Tahoma" panose="020B0604030504040204" pitchFamily="34" charset="0"/>
                        </a:rPr>
                        <a:t>B3-2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Verzeker dat de functies van </a:t>
                      </a:r>
                      <a:r>
                        <a:rPr lang="nl-NL" dirty="0" err="1">
                          <a:latin typeface="Tahoma" panose="020B0604030504040204" pitchFamily="34" charset="0"/>
                          <a:ea typeface="Tahoma" panose="020B0604030504040204" pitchFamily="34" charset="0"/>
                          <a:cs typeface="Tahoma" panose="020B0604030504040204" pitchFamily="34" charset="0"/>
                        </a:rPr>
                        <a:t>audittrail</a:t>
                      </a:r>
                      <a:r>
                        <a:rPr lang="nl-NL" dirty="0">
                          <a:latin typeface="Tahoma" panose="020B0604030504040204" pitchFamily="34" charset="0"/>
                          <a:ea typeface="Tahoma" panose="020B0604030504040204" pitchFamily="34" charset="0"/>
                          <a:cs typeface="Tahoma" panose="020B0604030504040204" pitchFamily="34" charset="0"/>
                        </a:rPr>
                        <a:t> en tijdreizen in LVBB i.r.t. de vastlegging van geconsolideerde versies in de eigen beheerapplicatie(s). die twee werkwijzen met elkaar overeen gaan komen.</a:t>
                      </a:r>
                    </a:p>
                  </a:txBody>
                  <a:tcPr/>
                </a:tc>
                <a:extLst>
                  <a:ext uri="{0D108BD9-81ED-4DB2-BD59-A6C34878D82A}">
                    <a16:rowId xmlns:a16="http://schemas.microsoft.com/office/drawing/2014/main" val="3814727009"/>
                  </a:ext>
                </a:extLst>
              </a:tr>
            </a:tbl>
          </a:graphicData>
        </a:graphic>
      </p:graphicFrame>
      <p:sp>
        <p:nvSpPr>
          <p:cNvPr id="2" name="Tijdelijke aanduiding voor voettekst 1">
            <a:extLst>
              <a:ext uri="{FF2B5EF4-FFF2-40B4-BE49-F238E27FC236}">
                <a16:creationId xmlns:a16="http://schemas.microsoft.com/office/drawing/2014/main" id="{A6B4CE29-C208-46FE-977B-5FB97D21B856}"/>
              </a:ext>
            </a:extLst>
          </p:cNvPr>
          <p:cNvSpPr>
            <a:spLocks noGrp="1"/>
          </p:cNvSpPr>
          <p:nvPr>
            <p:ph type="ftr" sz="quarter" idx="11"/>
          </p:nvPr>
        </p:nvSpPr>
        <p:spPr/>
        <p:txBody>
          <a:bodyPr/>
          <a:lstStyle/>
          <a:p>
            <a:pPr>
              <a:defRPr/>
            </a:pPr>
            <a:r>
              <a:rPr lang="nl-NL"/>
              <a:t>Regiobijeenkomst Omgevingswet 11-11-2021</a:t>
            </a:r>
          </a:p>
        </p:txBody>
      </p:sp>
      <p:sp>
        <p:nvSpPr>
          <p:cNvPr id="3" name="Tijdelijke aanduiding voor dianummer 2">
            <a:extLst>
              <a:ext uri="{FF2B5EF4-FFF2-40B4-BE49-F238E27FC236}">
                <a16:creationId xmlns:a16="http://schemas.microsoft.com/office/drawing/2014/main" id="{1A0BF8D5-39FA-4AE4-BEC5-E73340F40B34}"/>
              </a:ext>
            </a:extLst>
          </p:cNvPr>
          <p:cNvSpPr>
            <a:spLocks noGrp="1"/>
          </p:cNvSpPr>
          <p:nvPr>
            <p:ph type="sldNum" sz="quarter" idx="12"/>
          </p:nvPr>
        </p:nvSpPr>
        <p:spPr/>
        <p:txBody>
          <a:bodyPr/>
          <a:lstStyle/>
          <a:p>
            <a:pPr>
              <a:defRPr/>
            </a:pPr>
            <a:fld id="{9133A152-4D26-483B-836B-E4527279056E}" type="slidenum">
              <a:rPr lang="nl-NL" altLang="nl-NL" smtClean="0"/>
              <a:pPr>
                <a:defRPr/>
              </a:pPr>
              <a:t>66</a:t>
            </a:fld>
            <a:endParaRPr lang="nl-NL" altLang="nl-NL"/>
          </a:p>
        </p:txBody>
      </p:sp>
    </p:spTree>
    <p:extLst>
      <p:ext uri="{BB962C8B-B14F-4D97-AF65-F5344CB8AC3E}">
        <p14:creationId xmlns:p14="http://schemas.microsoft.com/office/powerpoint/2010/main" val="15995564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B3 - Authenticiteit</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97E5852E-D07F-4BDC-9E15-7D90B4F09A9E}"/>
              </a:ext>
            </a:extLst>
          </p:cNvPr>
          <p:cNvPicPr>
            <a:picLocks noChangeAspect="1"/>
          </p:cNvPicPr>
          <p:nvPr/>
        </p:nvPicPr>
        <p:blipFill>
          <a:blip r:embed="rId3"/>
          <a:stretch>
            <a:fillRect/>
          </a:stretch>
        </p:blipFill>
        <p:spPr>
          <a:xfrm>
            <a:off x="3046547" y="283112"/>
            <a:ext cx="6098905" cy="6447888"/>
          </a:xfrm>
          <a:prstGeom prst="rect">
            <a:avLst/>
          </a:prstGeom>
          <a:ln>
            <a:solidFill>
              <a:schemeClr val="tx1"/>
            </a:solidFill>
          </a:ln>
        </p:spPr>
      </p:pic>
      <p:sp>
        <p:nvSpPr>
          <p:cNvPr id="3" name="Tijdelijke aanduiding voor voettekst 2">
            <a:extLst>
              <a:ext uri="{FF2B5EF4-FFF2-40B4-BE49-F238E27FC236}">
                <a16:creationId xmlns:a16="http://schemas.microsoft.com/office/drawing/2014/main" id="{74A90848-A586-41ED-91C1-C98077EBE323}"/>
              </a:ext>
            </a:extLst>
          </p:cNvPr>
          <p:cNvSpPr>
            <a:spLocks noGrp="1"/>
          </p:cNvSpPr>
          <p:nvPr>
            <p:ph type="ftr" sz="quarter" idx="11"/>
          </p:nvPr>
        </p:nvSpPr>
        <p:spPr/>
        <p:txBody>
          <a:bodyPr/>
          <a:lstStyle/>
          <a:p>
            <a:pPr>
              <a:defRPr/>
            </a:pPr>
            <a:r>
              <a:rPr lang="nl-NL"/>
              <a:t>Regiobijeenkomst Omgevingswet 11-11-2021</a:t>
            </a:r>
          </a:p>
        </p:txBody>
      </p:sp>
      <p:sp>
        <p:nvSpPr>
          <p:cNvPr id="4" name="Tijdelijke aanduiding voor dianummer 3">
            <a:extLst>
              <a:ext uri="{FF2B5EF4-FFF2-40B4-BE49-F238E27FC236}">
                <a16:creationId xmlns:a16="http://schemas.microsoft.com/office/drawing/2014/main" id="{F07BE6A9-5280-464A-9BDA-589C82472586}"/>
              </a:ext>
            </a:extLst>
          </p:cNvPr>
          <p:cNvSpPr>
            <a:spLocks noGrp="1"/>
          </p:cNvSpPr>
          <p:nvPr>
            <p:ph type="sldNum" sz="quarter" idx="12"/>
          </p:nvPr>
        </p:nvSpPr>
        <p:spPr/>
        <p:txBody>
          <a:bodyPr/>
          <a:lstStyle/>
          <a:p>
            <a:pPr>
              <a:defRPr/>
            </a:pPr>
            <a:fld id="{9133A152-4D26-483B-836B-E4527279056E}" type="slidenum">
              <a:rPr lang="nl-NL" altLang="nl-NL" smtClean="0"/>
              <a:pPr>
                <a:defRPr/>
              </a:pPr>
              <a:t>67</a:t>
            </a:fld>
            <a:endParaRPr lang="nl-NL" altLang="nl-NL"/>
          </a:p>
        </p:txBody>
      </p:sp>
    </p:spTree>
    <p:extLst>
      <p:ext uri="{BB962C8B-B14F-4D97-AF65-F5344CB8AC3E}">
        <p14:creationId xmlns:p14="http://schemas.microsoft.com/office/powerpoint/2010/main" val="2071363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B4 – Metagegevens (algemeen)</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4117666465"/>
              </p:ext>
            </p:extLst>
          </p:nvPr>
        </p:nvGraphicFramePr>
        <p:xfrm>
          <a:off x="1902483" y="1749259"/>
          <a:ext cx="7959143" cy="2501294"/>
        </p:xfrm>
        <a:graphic>
          <a:graphicData uri="http://schemas.openxmlformats.org/drawingml/2006/table">
            <a:tbl>
              <a:tblPr firstRow="1" bandRow="1">
                <a:tableStyleId>{BC89EF96-8CEA-46FF-86C4-4CE0E7609802}</a:tableStyleId>
              </a:tblPr>
              <a:tblGrid>
                <a:gridCol w="876035">
                  <a:extLst>
                    <a:ext uri="{9D8B030D-6E8A-4147-A177-3AD203B41FA5}">
                      <a16:colId xmlns:a16="http://schemas.microsoft.com/office/drawing/2014/main" val="3443340161"/>
                    </a:ext>
                  </a:extLst>
                </a:gridCol>
                <a:gridCol w="7083108">
                  <a:extLst>
                    <a:ext uri="{9D8B030D-6E8A-4147-A177-3AD203B41FA5}">
                      <a16:colId xmlns:a16="http://schemas.microsoft.com/office/drawing/2014/main" val="2871801235"/>
                    </a:ext>
                  </a:extLst>
                </a:gridCol>
              </a:tblGrid>
              <a:tr h="795763">
                <a:tc>
                  <a:txBody>
                    <a:bodyPr/>
                    <a:lstStyle/>
                    <a:p>
                      <a:r>
                        <a:rPr lang="nl-NL" b="0" dirty="0">
                          <a:latin typeface="Tahoma" panose="020B0604030504040204" pitchFamily="34" charset="0"/>
                          <a:ea typeface="Tahoma" panose="020B0604030504040204" pitchFamily="34" charset="0"/>
                          <a:cs typeface="Tahoma" panose="020B0604030504040204" pitchFamily="34" charset="0"/>
                        </a:rPr>
                        <a:t>B4-1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Pas de interbestuurlijke samenwerkingsbouwstenen toe in de eigen beheerapplicatie(s), van belang i.v.m. de interactie met andere overheidsorganen: I-ZTC, I-PDC, Bedrijfsprocessenmodel.</a:t>
                      </a:r>
                    </a:p>
                  </a:txBody>
                  <a:tcPr/>
                </a:tc>
                <a:extLst>
                  <a:ext uri="{0D108BD9-81ED-4DB2-BD59-A6C34878D82A}">
                    <a16:rowId xmlns:a16="http://schemas.microsoft.com/office/drawing/2014/main" val="3347509960"/>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B4-2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indien nodig, afspraken of andere gemeenschappelijke zaaktypen voor o.a. planvorming in de keten (tijdelijk) nodig zijn zolang I-ZTC daarin nog niet voorziet.</a:t>
                      </a:r>
                    </a:p>
                  </a:txBody>
                  <a:tcPr/>
                </a:tc>
                <a:extLst>
                  <a:ext uri="{0D108BD9-81ED-4DB2-BD59-A6C34878D82A}">
                    <a16:rowId xmlns:a16="http://schemas.microsoft.com/office/drawing/2014/main" val="3814727009"/>
                  </a:ext>
                </a:extLst>
              </a:tr>
              <a:tr h="313827">
                <a:tc>
                  <a:txBody>
                    <a:bodyPr/>
                    <a:lstStyle/>
                    <a:p>
                      <a:r>
                        <a:rPr lang="nl-NL" dirty="0">
                          <a:latin typeface="Tahoma" panose="020B0604030504040204" pitchFamily="34" charset="0"/>
                          <a:ea typeface="Tahoma" panose="020B0604030504040204" pitchFamily="34" charset="0"/>
                          <a:cs typeface="Tahoma" panose="020B0604030504040204" pitchFamily="34" charset="0"/>
                        </a:rPr>
                        <a:t>B4-3</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Toets aan de standaard: Metagegevens Duurzaam Toegankelijke Overheidsinformatie (MDTO). </a:t>
                      </a:r>
                    </a:p>
                  </a:txBody>
                  <a:tcPr/>
                </a:tc>
                <a:extLst>
                  <a:ext uri="{0D108BD9-81ED-4DB2-BD59-A6C34878D82A}">
                    <a16:rowId xmlns:a16="http://schemas.microsoft.com/office/drawing/2014/main" val="1899786531"/>
                  </a:ext>
                </a:extLst>
              </a:tr>
            </a:tbl>
          </a:graphicData>
        </a:graphic>
      </p:graphicFrame>
      <p:sp>
        <p:nvSpPr>
          <p:cNvPr id="2" name="Tijdelijke aanduiding voor voettekst 1">
            <a:extLst>
              <a:ext uri="{FF2B5EF4-FFF2-40B4-BE49-F238E27FC236}">
                <a16:creationId xmlns:a16="http://schemas.microsoft.com/office/drawing/2014/main" id="{C0A39CC6-9DC9-428B-BBA5-BACF14413520}"/>
              </a:ext>
            </a:extLst>
          </p:cNvPr>
          <p:cNvSpPr>
            <a:spLocks noGrp="1"/>
          </p:cNvSpPr>
          <p:nvPr>
            <p:ph type="ftr" sz="quarter" idx="11"/>
          </p:nvPr>
        </p:nvSpPr>
        <p:spPr/>
        <p:txBody>
          <a:bodyPr/>
          <a:lstStyle/>
          <a:p>
            <a:pPr>
              <a:defRPr/>
            </a:pPr>
            <a:r>
              <a:rPr lang="nl-NL"/>
              <a:t>Regiobijeenkomst Omgevingswet 11-11-2021</a:t>
            </a:r>
          </a:p>
        </p:txBody>
      </p:sp>
      <p:sp>
        <p:nvSpPr>
          <p:cNvPr id="3" name="Tijdelijke aanduiding voor dianummer 2">
            <a:extLst>
              <a:ext uri="{FF2B5EF4-FFF2-40B4-BE49-F238E27FC236}">
                <a16:creationId xmlns:a16="http://schemas.microsoft.com/office/drawing/2014/main" id="{38406910-AFB6-40FE-9E9A-FEFD657BC411}"/>
              </a:ext>
            </a:extLst>
          </p:cNvPr>
          <p:cNvSpPr>
            <a:spLocks noGrp="1"/>
          </p:cNvSpPr>
          <p:nvPr>
            <p:ph type="sldNum" sz="quarter" idx="12"/>
          </p:nvPr>
        </p:nvSpPr>
        <p:spPr/>
        <p:txBody>
          <a:bodyPr/>
          <a:lstStyle/>
          <a:p>
            <a:pPr>
              <a:defRPr/>
            </a:pPr>
            <a:fld id="{9133A152-4D26-483B-836B-E4527279056E}" type="slidenum">
              <a:rPr lang="nl-NL" altLang="nl-NL" smtClean="0"/>
              <a:pPr>
                <a:defRPr/>
              </a:pPr>
              <a:t>68</a:t>
            </a:fld>
            <a:endParaRPr lang="nl-NL" altLang="nl-NL"/>
          </a:p>
        </p:txBody>
      </p:sp>
    </p:spTree>
    <p:extLst>
      <p:ext uri="{BB962C8B-B14F-4D97-AF65-F5344CB8AC3E}">
        <p14:creationId xmlns:p14="http://schemas.microsoft.com/office/powerpoint/2010/main" val="6142870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Titel 1">
            <a:extLst>
              <a:ext uri="{FF2B5EF4-FFF2-40B4-BE49-F238E27FC236}">
                <a16:creationId xmlns:a16="http://schemas.microsoft.com/office/drawing/2014/main" id="{3040D4A4-820C-4A0F-B6DA-C7FA4BF0551E}"/>
              </a:ext>
            </a:extLst>
          </p:cNvPr>
          <p:cNvSpPr>
            <a:spLocks noGrp="1"/>
          </p:cNvSpPr>
          <p:nvPr>
            <p:ph type="title"/>
          </p:nvPr>
        </p:nvSpPr>
        <p:spPr>
          <a:xfrm>
            <a:off x="129972" y="136524"/>
            <a:ext cx="12062028" cy="463299"/>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B4 – Metagegevens: toepassing I-ZTC en PDC</a:t>
            </a:r>
          </a:p>
        </p:txBody>
      </p:sp>
      <p:pic>
        <p:nvPicPr>
          <p:cNvPr id="2" name="Afbeelding 1">
            <a:extLst>
              <a:ext uri="{FF2B5EF4-FFF2-40B4-BE49-F238E27FC236}">
                <a16:creationId xmlns:a16="http://schemas.microsoft.com/office/drawing/2014/main" id="{231B6662-A973-4F91-8F7C-C67BB3A1277B}"/>
              </a:ext>
            </a:extLst>
          </p:cNvPr>
          <p:cNvPicPr>
            <a:picLocks noChangeAspect="1"/>
          </p:cNvPicPr>
          <p:nvPr/>
        </p:nvPicPr>
        <p:blipFill>
          <a:blip r:embed="rId2"/>
          <a:stretch>
            <a:fillRect/>
          </a:stretch>
        </p:blipFill>
        <p:spPr>
          <a:xfrm>
            <a:off x="904875" y="857250"/>
            <a:ext cx="10382250" cy="5676900"/>
          </a:xfrm>
          <a:prstGeom prst="rect">
            <a:avLst/>
          </a:prstGeom>
          <a:ln>
            <a:solidFill>
              <a:schemeClr val="tx1"/>
            </a:solidFill>
          </a:ln>
        </p:spPr>
      </p:pic>
      <p:sp>
        <p:nvSpPr>
          <p:cNvPr id="3" name="Tijdelijke aanduiding voor voettekst 2">
            <a:extLst>
              <a:ext uri="{FF2B5EF4-FFF2-40B4-BE49-F238E27FC236}">
                <a16:creationId xmlns:a16="http://schemas.microsoft.com/office/drawing/2014/main" id="{7CB64A36-8E00-4AEA-AAB0-942A85F511A3}"/>
              </a:ext>
            </a:extLst>
          </p:cNvPr>
          <p:cNvSpPr>
            <a:spLocks noGrp="1"/>
          </p:cNvSpPr>
          <p:nvPr>
            <p:ph type="ftr" sz="quarter" idx="11"/>
          </p:nvPr>
        </p:nvSpPr>
        <p:spPr/>
        <p:txBody>
          <a:bodyPr/>
          <a:lstStyle/>
          <a:p>
            <a:pPr>
              <a:defRPr/>
            </a:pPr>
            <a:r>
              <a:rPr lang="nl-NL"/>
              <a:t>Regiobijeenkomst Omgevingswet 11-11-2021</a:t>
            </a:r>
          </a:p>
        </p:txBody>
      </p:sp>
      <p:sp>
        <p:nvSpPr>
          <p:cNvPr id="4" name="Tijdelijke aanduiding voor dianummer 3">
            <a:extLst>
              <a:ext uri="{FF2B5EF4-FFF2-40B4-BE49-F238E27FC236}">
                <a16:creationId xmlns:a16="http://schemas.microsoft.com/office/drawing/2014/main" id="{BB47818F-4DB8-447F-9E89-C15DC0BE4394}"/>
              </a:ext>
            </a:extLst>
          </p:cNvPr>
          <p:cNvSpPr>
            <a:spLocks noGrp="1"/>
          </p:cNvSpPr>
          <p:nvPr>
            <p:ph type="sldNum" sz="quarter" idx="12"/>
          </p:nvPr>
        </p:nvSpPr>
        <p:spPr/>
        <p:txBody>
          <a:bodyPr/>
          <a:lstStyle/>
          <a:p>
            <a:pPr>
              <a:defRPr/>
            </a:pPr>
            <a:fld id="{9133A152-4D26-483B-836B-E4527279056E}" type="slidenum">
              <a:rPr lang="nl-NL" altLang="nl-NL" smtClean="0"/>
              <a:pPr>
                <a:defRPr/>
              </a:pPr>
              <a:t>69</a:t>
            </a:fld>
            <a:endParaRPr lang="nl-NL" altLang="nl-NL"/>
          </a:p>
        </p:txBody>
      </p:sp>
    </p:spTree>
    <p:extLst>
      <p:ext uri="{BB962C8B-B14F-4D97-AF65-F5344CB8AC3E}">
        <p14:creationId xmlns:p14="http://schemas.microsoft.com/office/powerpoint/2010/main" val="1858892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369369"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Link van DUTO met architectuurprincipes</a:t>
            </a:r>
          </a:p>
        </p:txBody>
      </p:sp>
      <p:sp>
        <p:nvSpPr>
          <p:cNvPr id="7" name="Tekstvak 6">
            <a:extLst>
              <a:ext uri="{FF2B5EF4-FFF2-40B4-BE49-F238E27FC236}">
                <a16:creationId xmlns:a16="http://schemas.microsoft.com/office/drawing/2014/main" id="{F99A6D4E-4712-4241-842B-D9138FFCC78A}"/>
              </a:ext>
            </a:extLst>
          </p:cNvPr>
          <p:cNvSpPr txBox="1"/>
          <p:nvPr/>
        </p:nvSpPr>
        <p:spPr>
          <a:xfrm>
            <a:off x="-44390" y="6676008"/>
            <a:ext cx="12192000" cy="215444"/>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Bron: NORA-wiki, thema DUTO</a:t>
            </a:r>
          </a:p>
        </p:txBody>
      </p:sp>
      <p:pic>
        <p:nvPicPr>
          <p:cNvPr id="5" name="Afbeelding 4" descr="Afbeelding met tekst&#10;&#10;Automatisch gegenereerde beschrijving">
            <a:extLst>
              <a:ext uri="{FF2B5EF4-FFF2-40B4-BE49-F238E27FC236}">
                <a16:creationId xmlns:a16="http://schemas.microsoft.com/office/drawing/2014/main" id="{1BD366E0-C0FE-4F1F-9723-69A393F70E43}"/>
              </a:ext>
            </a:extLst>
          </p:cNvPr>
          <p:cNvPicPr>
            <a:picLocks noChangeAspect="1"/>
          </p:cNvPicPr>
          <p:nvPr/>
        </p:nvPicPr>
        <p:blipFill>
          <a:blip r:embed="rId2"/>
          <a:stretch>
            <a:fillRect/>
          </a:stretch>
        </p:blipFill>
        <p:spPr>
          <a:xfrm>
            <a:off x="1326462" y="1013854"/>
            <a:ext cx="10096280" cy="5131926"/>
          </a:xfrm>
          <a:prstGeom prst="rect">
            <a:avLst/>
          </a:prstGeom>
        </p:spPr>
      </p:pic>
      <p:sp>
        <p:nvSpPr>
          <p:cNvPr id="2" name="Tijdelijke aanduiding voor voettekst 1">
            <a:extLst>
              <a:ext uri="{FF2B5EF4-FFF2-40B4-BE49-F238E27FC236}">
                <a16:creationId xmlns:a16="http://schemas.microsoft.com/office/drawing/2014/main" id="{13A67C69-2E5A-43E9-B717-CBB68367980B}"/>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Tahoma"/>
                <a:ea typeface="+mn-ea"/>
                <a:cs typeface="+mn-cs"/>
              </a:rPr>
              <a:t>Regiobijeenkomst Omgevingswet 11-11-2021</a:t>
            </a:r>
          </a:p>
        </p:txBody>
      </p:sp>
      <p:sp>
        <p:nvSpPr>
          <p:cNvPr id="3" name="Tijdelijke aanduiding voor dianummer 2">
            <a:extLst>
              <a:ext uri="{FF2B5EF4-FFF2-40B4-BE49-F238E27FC236}">
                <a16:creationId xmlns:a16="http://schemas.microsoft.com/office/drawing/2014/main" id="{C40B0874-04BC-48A3-BFDF-E6D503C9733B}"/>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133A152-4D26-483B-836B-E4527279056E}" type="slidenum">
              <a:rPr kumimoji="0" lang="nl-NL" altLang="nl-NL" sz="1200" b="0" i="0" u="none" strike="noStrike" kern="1200" cap="none" spc="0" normalizeH="0" baseline="0" noProof="0" smtClean="0">
                <a:ln>
                  <a:noFill/>
                </a:ln>
                <a:solidFill>
                  <a:srgbClr val="898989"/>
                </a:solidFill>
                <a:effectLst/>
                <a:uLnTx/>
                <a:uFillTx/>
                <a:latin typeface="Tahoma" panose="020B060403050404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6081100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Titel 1">
            <a:extLst>
              <a:ext uri="{FF2B5EF4-FFF2-40B4-BE49-F238E27FC236}">
                <a16:creationId xmlns:a16="http://schemas.microsoft.com/office/drawing/2014/main" id="{3040D4A4-820C-4A0F-B6DA-C7FA4BF0551E}"/>
              </a:ext>
            </a:extLst>
          </p:cNvPr>
          <p:cNvSpPr>
            <a:spLocks noGrp="1"/>
          </p:cNvSpPr>
          <p:nvPr>
            <p:ph type="title"/>
          </p:nvPr>
        </p:nvSpPr>
        <p:spPr>
          <a:xfrm>
            <a:off x="129972" y="136524"/>
            <a:ext cx="12062028" cy="463299"/>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B4 – Metagegevens: Interbestuurlijke bedrijfsprocessen, I-ZTC en PDC</a:t>
            </a:r>
          </a:p>
        </p:txBody>
      </p:sp>
      <p:pic>
        <p:nvPicPr>
          <p:cNvPr id="5" name="Afbeelding 4">
            <a:extLst>
              <a:ext uri="{FF2B5EF4-FFF2-40B4-BE49-F238E27FC236}">
                <a16:creationId xmlns:a16="http://schemas.microsoft.com/office/drawing/2014/main" id="{68E96FC7-23F7-478A-A47C-093546D08553}"/>
              </a:ext>
            </a:extLst>
          </p:cNvPr>
          <p:cNvPicPr>
            <a:picLocks noChangeAspect="1"/>
          </p:cNvPicPr>
          <p:nvPr/>
        </p:nvPicPr>
        <p:blipFill>
          <a:blip r:embed="rId2"/>
          <a:stretch>
            <a:fillRect/>
          </a:stretch>
        </p:blipFill>
        <p:spPr>
          <a:xfrm>
            <a:off x="1383490" y="1058992"/>
            <a:ext cx="9336240" cy="5217519"/>
          </a:xfrm>
          <a:prstGeom prst="rect">
            <a:avLst/>
          </a:prstGeom>
        </p:spPr>
      </p:pic>
      <p:sp>
        <p:nvSpPr>
          <p:cNvPr id="2" name="Tijdelijke aanduiding voor voettekst 1">
            <a:extLst>
              <a:ext uri="{FF2B5EF4-FFF2-40B4-BE49-F238E27FC236}">
                <a16:creationId xmlns:a16="http://schemas.microsoft.com/office/drawing/2014/main" id="{B7436480-600B-48D0-94D8-8F54917801FE}"/>
              </a:ext>
            </a:extLst>
          </p:cNvPr>
          <p:cNvSpPr>
            <a:spLocks noGrp="1"/>
          </p:cNvSpPr>
          <p:nvPr>
            <p:ph type="ftr" sz="quarter" idx="11"/>
          </p:nvPr>
        </p:nvSpPr>
        <p:spPr/>
        <p:txBody>
          <a:bodyPr/>
          <a:lstStyle/>
          <a:p>
            <a:pPr>
              <a:defRPr/>
            </a:pPr>
            <a:r>
              <a:rPr lang="nl-NL"/>
              <a:t>Regiobijeenkomst Omgevingswet 11-11-2021</a:t>
            </a:r>
          </a:p>
        </p:txBody>
      </p:sp>
      <p:sp>
        <p:nvSpPr>
          <p:cNvPr id="3" name="Tijdelijke aanduiding voor dianummer 2">
            <a:extLst>
              <a:ext uri="{FF2B5EF4-FFF2-40B4-BE49-F238E27FC236}">
                <a16:creationId xmlns:a16="http://schemas.microsoft.com/office/drawing/2014/main" id="{5C05C990-BF52-453F-B31D-F5001156064C}"/>
              </a:ext>
            </a:extLst>
          </p:cNvPr>
          <p:cNvSpPr>
            <a:spLocks noGrp="1"/>
          </p:cNvSpPr>
          <p:nvPr>
            <p:ph type="sldNum" sz="quarter" idx="12"/>
          </p:nvPr>
        </p:nvSpPr>
        <p:spPr/>
        <p:txBody>
          <a:bodyPr/>
          <a:lstStyle/>
          <a:p>
            <a:pPr>
              <a:defRPr/>
            </a:pPr>
            <a:fld id="{9133A152-4D26-483B-836B-E4527279056E}" type="slidenum">
              <a:rPr lang="nl-NL" altLang="nl-NL" smtClean="0"/>
              <a:pPr>
                <a:defRPr/>
              </a:pPr>
              <a:t>70</a:t>
            </a:fld>
            <a:endParaRPr lang="nl-NL" altLang="nl-NL"/>
          </a:p>
        </p:txBody>
      </p:sp>
    </p:spTree>
    <p:extLst>
      <p:ext uri="{BB962C8B-B14F-4D97-AF65-F5344CB8AC3E}">
        <p14:creationId xmlns:p14="http://schemas.microsoft.com/office/powerpoint/2010/main" val="1668495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Titel 1">
            <a:extLst>
              <a:ext uri="{FF2B5EF4-FFF2-40B4-BE49-F238E27FC236}">
                <a16:creationId xmlns:a16="http://schemas.microsoft.com/office/drawing/2014/main" id="{EA771620-395B-41EE-8516-A811BF492279}"/>
              </a:ext>
            </a:extLst>
          </p:cNvPr>
          <p:cNvSpPr>
            <a:spLocks noGrp="1"/>
          </p:cNvSpPr>
          <p:nvPr>
            <p:ph type="title"/>
          </p:nvPr>
        </p:nvSpPr>
        <p:spPr>
          <a:xfrm>
            <a:off x="102483" y="50760"/>
            <a:ext cx="8229600" cy="471320"/>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B4 – Metagegevens: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API’s</a:t>
            </a:r>
            <a:r>
              <a:rPr lang="nl-NL" altLang="nl-NL" dirty="0">
                <a:latin typeface="Tahoma" panose="020B0604030504040204" pitchFamily="34" charset="0"/>
                <a:ea typeface="ＭＳ Ｐゴシック" panose="020B0600070205080204" pitchFamily="34" charset="-128"/>
                <a:cs typeface="Tahoma" panose="020B0604030504040204" pitchFamily="34" charset="0"/>
              </a:rPr>
              <a:t>, standaarden en toepassingen  </a:t>
            </a:r>
          </a:p>
        </p:txBody>
      </p:sp>
      <p:pic>
        <p:nvPicPr>
          <p:cNvPr id="59395" name="Tijdelijke aanduiding voor inhoud 7">
            <a:extLst>
              <a:ext uri="{FF2B5EF4-FFF2-40B4-BE49-F238E27FC236}">
                <a16:creationId xmlns:a16="http://schemas.microsoft.com/office/drawing/2014/main" id="{1C07C1AA-FB81-4F81-BAB5-1A799DDDEAC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28818" y="1114067"/>
            <a:ext cx="9334364" cy="4503326"/>
          </a:xfrm>
        </p:spPr>
      </p:pic>
      <p:sp>
        <p:nvSpPr>
          <p:cNvPr id="2" name="Tijdelijke aanduiding voor voettekst 1">
            <a:extLst>
              <a:ext uri="{FF2B5EF4-FFF2-40B4-BE49-F238E27FC236}">
                <a16:creationId xmlns:a16="http://schemas.microsoft.com/office/drawing/2014/main" id="{17A46E68-F158-4A1F-B917-E812AD44DAEE}"/>
              </a:ext>
            </a:extLst>
          </p:cNvPr>
          <p:cNvSpPr>
            <a:spLocks noGrp="1"/>
          </p:cNvSpPr>
          <p:nvPr>
            <p:ph type="ftr" sz="quarter" idx="11"/>
          </p:nvPr>
        </p:nvSpPr>
        <p:spPr/>
        <p:txBody>
          <a:bodyPr/>
          <a:lstStyle/>
          <a:p>
            <a:pPr>
              <a:defRPr/>
            </a:pPr>
            <a:r>
              <a:rPr lang="nl-NL"/>
              <a:t>Regiobijeenkomst Omgevingswet 11-11-2021</a:t>
            </a:r>
          </a:p>
        </p:txBody>
      </p:sp>
      <p:sp>
        <p:nvSpPr>
          <p:cNvPr id="3" name="Tijdelijke aanduiding voor dianummer 2">
            <a:extLst>
              <a:ext uri="{FF2B5EF4-FFF2-40B4-BE49-F238E27FC236}">
                <a16:creationId xmlns:a16="http://schemas.microsoft.com/office/drawing/2014/main" id="{706306C3-CC18-4500-B430-0CB7F1F70CB0}"/>
              </a:ext>
            </a:extLst>
          </p:cNvPr>
          <p:cNvSpPr>
            <a:spLocks noGrp="1"/>
          </p:cNvSpPr>
          <p:nvPr>
            <p:ph type="sldNum" sz="quarter" idx="12"/>
          </p:nvPr>
        </p:nvSpPr>
        <p:spPr/>
        <p:txBody>
          <a:bodyPr/>
          <a:lstStyle/>
          <a:p>
            <a:pPr>
              <a:defRPr/>
            </a:pPr>
            <a:fld id="{9133A152-4D26-483B-836B-E4527279056E}" type="slidenum">
              <a:rPr lang="nl-NL" altLang="nl-NL" smtClean="0"/>
              <a:pPr>
                <a:defRPr/>
              </a:pPr>
              <a:t>71</a:t>
            </a:fld>
            <a:endParaRPr lang="nl-NL" altLang="nl-NL"/>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2" name="Titel 1">
            <a:extLst>
              <a:ext uri="{FF2B5EF4-FFF2-40B4-BE49-F238E27FC236}">
                <a16:creationId xmlns:a16="http://schemas.microsoft.com/office/drawing/2014/main" id="{5FE931F4-A5A9-4765-9C9F-57763CCB524F}"/>
              </a:ext>
            </a:extLst>
          </p:cNvPr>
          <p:cNvSpPr>
            <a:spLocks noGrp="1"/>
          </p:cNvSpPr>
          <p:nvPr>
            <p:ph type="title"/>
          </p:nvPr>
        </p:nvSpPr>
        <p:spPr>
          <a:xfrm>
            <a:off x="86440" y="129419"/>
            <a:ext cx="11800759" cy="450849"/>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B4 – Metagegevens: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mapping</a:t>
            </a:r>
            <a:r>
              <a:rPr lang="nl-NL" altLang="nl-NL" dirty="0">
                <a:latin typeface="Tahoma" panose="020B0604030504040204" pitchFamily="34" charset="0"/>
                <a:ea typeface="ＭＳ Ｐゴシック" panose="020B0600070205080204" pitchFamily="34" charset="-128"/>
                <a:cs typeface="Tahoma" panose="020B0604030504040204" pitchFamily="34" charset="0"/>
              </a:rPr>
              <a:t>’ op metadata-standaard MDTO</a:t>
            </a:r>
          </a:p>
        </p:txBody>
      </p:sp>
      <p:sp>
        <p:nvSpPr>
          <p:cNvPr id="2" name="Tijdelijke aanduiding voor voettekst 1">
            <a:extLst>
              <a:ext uri="{FF2B5EF4-FFF2-40B4-BE49-F238E27FC236}">
                <a16:creationId xmlns:a16="http://schemas.microsoft.com/office/drawing/2014/main" id="{64826216-CD59-456F-B308-6247DF725A76}"/>
              </a:ext>
            </a:extLst>
          </p:cNvPr>
          <p:cNvSpPr>
            <a:spLocks noGrp="1"/>
          </p:cNvSpPr>
          <p:nvPr>
            <p:ph type="ftr" sz="quarter" idx="11"/>
          </p:nvPr>
        </p:nvSpPr>
        <p:spPr/>
        <p:txBody>
          <a:bodyPr/>
          <a:lstStyle/>
          <a:p>
            <a:pPr>
              <a:defRPr/>
            </a:pPr>
            <a:r>
              <a:rPr lang="nl-NL"/>
              <a:t>Regiobijeenkomst Omgevingswet 11-11-2021</a:t>
            </a:r>
          </a:p>
        </p:txBody>
      </p:sp>
      <p:sp>
        <p:nvSpPr>
          <p:cNvPr id="4" name="Tijdelijke aanduiding voor dianummer 3">
            <a:extLst>
              <a:ext uri="{FF2B5EF4-FFF2-40B4-BE49-F238E27FC236}">
                <a16:creationId xmlns:a16="http://schemas.microsoft.com/office/drawing/2014/main" id="{B2144596-8720-4949-8C8F-E16504356146}"/>
              </a:ext>
            </a:extLst>
          </p:cNvPr>
          <p:cNvSpPr>
            <a:spLocks noGrp="1"/>
          </p:cNvSpPr>
          <p:nvPr>
            <p:ph type="sldNum" sz="quarter" idx="12"/>
          </p:nvPr>
        </p:nvSpPr>
        <p:spPr/>
        <p:txBody>
          <a:bodyPr/>
          <a:lstStyle/>
          <a:p>
            <a:pPr>
              <a:defRPr/>
            </a:pPr>
            <a:fld id="{9133A152-4D26-483B-836B-E4527279056E}" type="slidenum">
              <a:rPr lang="nl-NL" altLang="nl-NL" smtClean="0"/>
              <a:pPr>
                <a:defRPr/>
              </a:pPr>
              <a:t>72</a:t>
            </a:fld>
            <a:endParaRPr lang="nl-NL" altLang="nl-NL"/>
          </a:p>
        </p:txBody>
      </p:sp>
      <p:pic>
        <p:nvPicPr>
          <p:cNvPr id="6" name="Afbeelding 5">
            <a:extLst>
              <a:ext uri="{FF2B5EF4-FFF2-40B4-BE49-F238E27FC236}">
                <a16:creationId xmlns:a16="http://schemas.microsoft.com/office/drawing/2014/main" id="{01D5E9BC-BA40-4A02-BFC7-7E7AECC62BBE}"/>
              </a:ext>
            </a:extLst>
          </p:cNvPr>
          <p:cNvPicPr>
            <a:picLocks noChangeAspect="1"/>
          </p:cNvPicPr>
          <p:nvPr/>
        </p:nvPicPr>
        <p:blipFill>
          <a:blip r:embed="rId2"/>
          <a:stretch>
            <a:fillRect/>
          </a:stretch>
        </p:blipFill>
        <p:spPr>
          <a:xfrm>
            <a:off x="86440" y="716059"/>
            <a:ext cx="12192000" cy="6141941"/>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B4 – Metagegevens (specifiek)</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559483061"/>
              </p:ext>
            </p:extLst>
          </p:nvPr>
        </p:nvGraphicFramePr>
        <p:xfrm>
          <a:off x="1902483" y="1749259"/>
          <a:ext cx="7959143" cy="2684174"/>
        </p:xfrm>
        <a:graphic>
          <a:graphicData uri="http://schemas.openxmlformats.org/drawingml/2006/table">
            <a:tbl>
              <a:tblPr firstRow="1" bandRow="1">
                <a:tableStyleId>{BC89EF96-8CEA-46FF-86C4-4CE0E7609802}</a:tableStyleId>
              </a:tblPr>
              <a:tblGrid>
                <a:gridCol w="876035">
                  <a:extLst>
                    <a:ext uri="{9D8B030D-6E8A-4147-A177-3AD203B41FA5}">
                      <a16:colId xmlns:a16="http://schemas.microsoft.com/office/drawing/2014/main" val="3443340161"/>
                    </a:ext>
                  </a:extLst>
                </a:gridCol>
                <a:gridCol w="7083108">
                  <a:extLst>
                    <a:ext uri="{9D8B030D-6E8A-4147-A177-3AD203B41FA5}">
                      <a16:colId xmlns:a16="http://schemas.microsoft.com/office/drawing/2014/main" val="2871801235"/>
                    </a:ext>
                  </a:extLst>
                </a:gridCol>
              </a:tblGrid>
              <a:tr h="795763">
                <a:tc>
                  <a:txBody>
                    <a:bodyPr/>
                    <a:lstStyle/>
                    <a:p>
                      <a:r>
                        <a:rPr lang="nl-NL" b="0" dirty="0">
                          <a:latin typeface="Tahoma" panose="020B0604030504040204" pitchFamily="34" charset="0"/>
                          <a:ea typeface="Tahoma" panose="020B0604030504040204" pitchFamily="34" charset="0"/>
                          <a:cs typeface="Tahoma" panose="020B0604030504040204" pitchFamily="34" charset="0"/>
                        </a:rPr>
                        <a:t>B4-4</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Maak afspraken over het beheer van informatieobjecten inclusief hun metadata na afloop van een samenwerking volgens de DSO-samenwerkingsfunctionaliteit. </a:t>
                      </a:r>
                    </a:p>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Neem per informatieobject (later per dossier als geheel) de inhoudelijke en technische metadata uit een samenwerking over in het eigen informatiesysteem. </a:t>
                      </a:r>
                    </a:p>
                  </a:txBody>
                  <a:tcPr/>
                </a:tc>
                <a:extLst>
                  <a:ext uri="{0D108BD9-81ED-4DB2-BD59-A6C34878D82A}">
                    <a16:rowId xmlns:a16="http://schemas.microsoft.com/office/drawing/2014/main" val="3347509960"/>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B4-5</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Beheer alle gegevens die in de DSO-stelselcatalogus terechtkomen (begrippen; bronnen; informatieproducten en waardenlijsten). </a:t>
                      </a:r>
                    </a:p>
                  </a:txBody>
                  <a:tcPr/>
                </a:tc>
                <a:extLst>
                  <a:ext uri="{0D108BD9-81ED-4DB2-BD59-A6C34878D82A}">
                    <a16:rowId xmlns:a16="http://schemas.microsoft.com/office/drawing/2014/main" val="3814727009"/>
                  </a:ext>
                </a:extLst>
              </a:tr>
            </a:tbl>
          </a:graphicData>
        </a:graphic>
      </p:graphicFrame>
      <p:sp>
        <p:nvSpPr>
          <p:cNvPr id="2" name="Tijdelijke aanduiding voor voettekst 1">
            <a:extLst>
              <a:ext uri="{FF2B5EF4-FFF2-40B4-BE49-F238E27FC236}">
                <a16:creationId xmlns:a16="http://schemas.microsoft.com/office/drawing/2014/main" id="{F4B66659-9709-4E46-9DD2-C5F7596E3CA6}"/>
              </a:ext>
            </a:extLst>
          </p:cNvPr>
          <p:cNvSpPr>
            <a:spLocks noGrp="1"/>
          </p:cNvSpPr>
          <p:nvPr>
            <p:ph type="ftr" sz="quarter" idx="11"/>
          </p:nvPr>
        </p:nvSpPr>
        <p:spPr/>
        <p:txBody>
          <a:bodyPr/>
          <a:lstStyle/>
          <a:p>
            <a:pPr>
              <a:defRPr/>
            </a:pPr>
            <a:r>
              <a:rPr lang="nl-NL"/>
              <a:t>Regiobijeenkomst Omgevingswet 11-11-2021</a:t>
            </a:r>
          </a:p>
        </p:txBody>
      </p:sp>
      <p:sp>
        <p:nvSpPr>
          <p:cNvPr id="3" name="Tijdelijke aanduiding voor dianummer 2">
            <a:extLst>
              <a:ext uri="{FF2B5EF4-FFF2-40B4-BE49-F238E27FC236}">
                <a16:creationId xmlns:a16="http://schemas.microsoft.com/office/drawing/2014/main" id="{56649C47-1FAC-41B9-8563-1478EBA94049}"/>
              </a:ext>
            </a:extLst>
          </p:cNvPr>
          <p:cNvSpPr>
            <a:spLocks noGrp="1"/>
          </p:cNvSpPr>
          <p:nvPr>
            <p:ph type="sldNum" sz="quarter" idx="12"/>
          </p:nvPr>
        </p:nvSpPr>
        <p:spPr/>
        <p:txBody>
          <a:bodyPr/>
          <a:lstStyle/>
          <a:p>
            <a:pPr>
              <a:defRPr/>
            </a:pPr>
            <a:fld id="{9133A152-4D26-483B-836B-E4527279056E}" type="slidenum">
              <a:rPr lang="nl-NL" altLang="nl-NL" smtClean="0"/>
              <a:pPr>
                <a:defRPr/>
              </a:pPr>
              <a:t>73</a:t>
            </a:fld>
            <a:endParaRPr lang="nl-NL" altLang="nl-NL"/>
          </a:p>
        </p:txBody>
      </p:sp>
    </p:spTree>
    <p:extLst>
      <p:ext uri="{BB962C8B-B14F-4D97-AF65-F5344CB8AC3E}">
        <p14:creationId xmlns:p14="http://schemas.microsoft.com/office/powerpoint/2010/main" val="18356801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37E8A44-89BA-4AFB-86C6-C7B3D081FEAC}"/>
              </a:ext>
            </a:extLst>
          </p:cNvPr>
          <p:cNvSpPr>
            <a:spLocks noGrp="1"/>
          </p:cNvSpPr>
          <p:nvPr>
            <p:ph type="title"/>
          </p:nvPr>
        </p:nvSpPr>
        <p:spPr>
          <a:xfrm>
            <a:off x="64522" y="-43287"/>
            <a:ext cx="12127478" cy="578734"/>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B4 – Metagegevens: Samenwerkvoorziening en -functionaliteit</a:t>
            </a:r>
          </a:p>
        </p:txBody>
      </p:sp>
      <p:pic>
        <p:nvPicPr>
          <p:cNvPr id="5" name="Afbeelding 4" descr="Afbeelding met tekst&#10;&#10;Automatisch gegenereerde beschrijving">
            <a:extLst>
              <a:ext uri="{FF2B5EF4-FFF2-40B4-BE49-F238E27FC236}">
                <a16:creationId xmlns:a16="http://schemas.microsoft.com/office/drawing/2014/main" id="{DE51DA32-4486-48F4-90D3-E36179299FBD}"/>
              </a:ext>
            </a:extLst>
          </p:cNvPr>
          <p:cNvPicPr>
            <a:picLocks noChangeAspect="1"/>
          </p:cNvPicPr>
          <p:nvPr/>
        </p:nvPicPr>
        <p:blipFill>
          <a:blip r:embed="rId2"/>
          <a:stretch>
            <a:fillRect/>
          </a:stretch>
        </p:blipFill>
        <p:spPr>
          <a:xfrm>
            <a:off x="1798982" y="535447"/>
            <a:ext cx="8808397" cy="6222616"/>
          </a:xfrm>
          <a:prstGeom prst="rect">
            <a:avLst/>
          </a:prstGeom>
        </p:spPr>
      </p:pic>
      <p:sp>
        <p:nvSpPr>
          <p:cNvPr id="6" name="Tijdelijke aanduiding voor inhoud 2">
            <a:extLst>
              <a:ext uri="{FF2B5EF4-FFF2-40B4-BE49-F238E27FC236}">
                <a16:creationId xmlns:a16="http://schemas.microsoft.com/office/drawing/2014/main" id="{5BCDE1DF-4C10-4564-98FD-EF345B11B3AE}"/>
              </a:ext>
            </a:extLst>
          </p:cNvPr>
          <p:cNvSpPr txBox="1">
            <a:spLocks/>
          </p:cNvSpPr>
          <p:nvPr/>
        </p:nvSpPr>
        <p:spPr bwMode="auto">
          <a:xfrm>
            <a:off x="2105933" y="2546384"/>
            <a:ext cx="8808397" cy="4207613"/>
          </a:xfrm>
          <a:prstGeom prst="rect">
            <a:avLst/>
          </a:prstGeom>
          <a:solidFill>
            <a:schemeClr val="bg1"/>
          </a:solidFill>
          <a:ln>
            <a:noFill/>
          </a:ln>
        </p:spPr>
        <p:txBody>
          <a:bodyPr vert="horz" wrap="square" lIns="91440" tIns="45720" rIns="91440" bIns="45720" numCol="2"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sz="1400" b="1" dirty="0">
                <a:latin typeface="Arial" panose="020B0604020202020204" pitchFamily="34" charset="0"/>
                <a:cs typeface="Arial" panose="020B0604020202020204" pitchFamily="34" charset="0"/>
              </a:rPr>
              <a:t>Metadata samenwerking:</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samenwerkingId</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samenwerkVorm</a:t>
            </a:r>
            <a:r>
              <a:rPr lang="nl-NL" sz="1400" dirty="0">
                <a:latin typeface="Arial" panose="020B0604020202020204" pitchFamily="34" charset="0"/>
                <a:cs typeface="Arial" panose="020B0604020202020204" pitchFamily="34" charset="0"/>
              </a:rPr>
              <a:t> </a:t>
            </a:r>
            <a:br>
              <a:rPr lang="nl-NL" sz="1400" dirty="0">
                <a:latin typeface="Arial" panose="020B0604020202020204" pitchFamily="34" charset="0"/>
                <a:cs typeface="Arial" panose="020B0604020202020204" pitchFamily="34" charset="0"/>
              </a:rPr>
            </a:br>
            <a:r>
              <a:rPr lang="nl-NL" sz="1400" dirty="0">
                <a:latin typeface="Arial" panose="020B0604020202020204" pitchFamily="34" charset="0"/>
                <a:cs typeface="Arial" panose="020B0604020202020204" pitchFamily="34" charset="0"/>
              </a:rPr>
              <a:t>status </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aangemaaktDoorOIN</a:t>
            </a:r>
            <a:r>
              <a:rPr lang="nl-NL" sz="1400" dirty="0">
                <a:latin typeface="Arial" panose="020B0604020202020204" pitchFamily="34" charset="0"/>
                <a:cs typeface="Arial" panose="020B0604020202020204" pitchFamily="34" charset="0"/>
              </a:rPr>
              <a:t> </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aangemaaktDoorNaam</a:t>
            </a:r>
            <a:r>
              <a:rPr lang="nl-NL" sz="1400" dirty="0">
                <a:latin typeface="Arial" panose="020B0604020202020204" pitchFamily="34" charset="0"/>
                <a:cs typeface="Arial" panose="020B0604020202020204" pitchFamily="34" charset="0"/>
              </a:rPr>
              <a:t> </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creatieDatum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kenmerkSysteem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nummerBinnenSyteem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laatstAangepastDoorOIN</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laatstAangepastDoorNaam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contactpersoonNaam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contactpersoonEmailadres</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contactpersoonTelefoonnummer</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laatstAangepastDatum</a:t>
            </a:r>
            <a:br>
              <a:rPr lang="nl-NL" sz="1400" dirty="0">
                <a:latin typeface="Arial" panose="020B0604020202020204" pitchFamily="34" charset="0"/>
                <a:cs typeface="Arial" panose="020B0604020202020204" pitchFamily="34" charset="0"/>
              </a:rPr>
            </a:br>
            <a:r>
              <a:rPr lang="nl-NL" sz="1400" dirty="0">
                <a:latin typeface="Arial" panose="020B0604020202020204" pitchFamily="34" charset="0"/>
                <a:cs typeface="Arial" panose="020B0604020202020204" pitchFamily="34" charset="0"/>
              </a:rPr>
              <a:t>titel</a:t>
            </a:r>
            <a:br>
              <a:rPr lang="nl-NL" sz="1400" dirty="0">
                <a:latin typeface="Arial" panose="020B0604020202020204" pitchFamily="34" charset="0"/>
                <a:cs typeface="Arial" panose="020B0604020202020204" pitchFamily="34" charset="0"/>
              </a:rPr>
            </a:br>
            <a:r>
              <a:rPr lang="nl-NL" sz="1400" dirty="0">
                <a:latin typeface="Arial" panose="020B0604020202020204" pitchFamily="34" charset="0"/>
                <a:cs typeface="Arial" panose="020B0604020202020204" pitchFamily="34" charset="0"/>
              </a:rPr>
              <a:t>beschrijving</a:t>
            </a:r>
            <a:br>
              <a:rPr lang="nl-NL" sz="1400" dirty="0">
                <a:latin typeface="Arial" panose="020B0604020202020204" pitchFamily="34" charset="0"/>
                <a:cs typeface="Arial" panose="020B0604020202020204" pitchFamily="34" charset="0"/>
              </a:rPr>
            </a:br>
            <a:r>
              <a:rPr lang="nl-NL" sz="1400" dirty="0">
                <a:latin typeface="Arial" panose="020B0604020202020204" pitchFamily="34" charset="0"/>
                <a:cs typeface="Arial" panose="020B0604020202020204" pitchFamily="34" charset="0"/>
              </a:rPr>
              <a:t>taal</a:t>
            </a:r>
            <a:br>
              <a:rPr lang="nl-NL" sz="1400" dirty="0">
                <a:latin typeface="Arial" panose="020B0604020202020204" pitchFamily="34" charset="0"/>
                <a:cs typeface="Arial" panose="020B0604020202020204" pitchFamily="34" charset="0"/>
              </a:rPr>
            </a:br>
            <a:r>
              <a:rPr lang="nl-NL" sz="1400" dirty="0">
                <a:latin typeface="Arial" panose="020B0604020202020204" pitchFamily="34" charset="0"/>
                <a:cs typeface="Arial" panose="020B0604020202020204" pitchFamily="34" charset="0"/>
              </a:rPr>
              <a:t> </a:t>
            </a:r>
            <a:br>
              <a:rPr lang="nl-NL" sz="1400" dirty="0">
                <a:latin typeface="Arial" panose="020B0604020202020204" pitchFamily="34" charset="0"/>
                <a:cs typeface="Arial" panose="020B0604020202020204" pitchFamily="34" charset="0"/>
              </a:rPr>
            </a:br>
            <a:br>
              <a:rPr lang="nl-NL" sz="1400" dirty="0">
                <a:latin typeface="Arial" panose="020B0604020202020204" pitchFamily="34" charset="0"/>
                <a:cs typeface="Arial" panose="020B0604020202020204" pitchFamily="34" charset="0"/>
              </a:rPr>
            </a:br>
            <a:r>
              <a:rPr lang="nl-NL" sz="1400" b="1" dirty="0">
                <a:latin typeface="Arial" panose="020B0604020202020204" pitchFamily="34" charset="0"/>
                <a:cs typeface="Arial" panose="020B0604020202020204" pitchFamily="34" charset="0"/>
              </a:rPr>
              <a:t>Metadata document:</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bestandsNaam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kenmerkSysteem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nummerBinnenSysteem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dossierNummer</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aangemaaktDoorOIN</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aangemaaktDoorNaam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creatieDatum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laatstAangepastDoorOIN</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laatstAangepastDoorNaam</a:t>
            </a:r>
            <a:r>
              <a:rPr lang="nl-NL" sz="1400" dirty="0">
                <a:latin typeface="Arial" panose="020B0604020202020204" pitchFamily="34" charset="0"/>
                <a:cs typeface="Arial" panose="020B0604020202020204" pitchFamily="34" charset="0"/>
              </a:rPr>
              <a:t> </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laatstAangepastDatum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documentIdentificatie</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documentOmschrijving</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vertrouwelijkheidsAanduiding</a:t>
            </a:r>
            <a:br>
              <a:rPr lang="nl-NL" sz="1400" dirty="0">
                <a:latin typeface="Arial" panose="020B0604020202020204" pitchFamily="34" charset="0"/>
                <a:cs typeface="Arial" panose="020B0604020202020204" pitchFamily="34" charset="0"/>
              </a:rPr>
            </a:br>
            <a:r>
              <a:rPr lang="nl-NL" sz="1400" dirty="0">
                <a:latin typeface="Arial" panose="020B0604020202020204" pitchFamily="34" charset="0"/>
                <a:cs typeface="Arial" panose="020B0604020202020204" pitchFamily="34" charset="0"/>
              </a:rPr>
              <a:t>taal</a:t>
            </a:r>
            <a:br>
              <a:rPr lang="nl-NL" sz="1400" dirty="0">
                <a:latin typeface="Arial" panose="020B0604020202020204" pitchFamily="34" charset="0"/>
                <a:cs typeface="Arial" panose="020B0604020202020204" pitchFamily="34" charset="0"/>
              </a:rPr>
            </a:br>
            <a:r>
              <a:rPr lang="nl-NL" sz="1400" dirty="0">
                <a:latin typeface="Arial" panose="020B0604020202020204" pitchFamily="34" charset="0"/>
                <a:cs typeface="Arial" panose="020B0604020202020204" pitchFamily="34" charset="0"/>
              </a:rPr>
              <a:t>formaat</a:t>
            </a:r>
            <a:endParaRPr lang="nl-NL" altLang="nl-NL" sz="1400" i="1" dirty="0">
              <a:solidFill>
                <a:srgbClr val="E11E2D"/>
              </a:solidFill>
              <a:latin typeface="Arial" panose="020B0604020202020204" pitchFamily="34" charset="0"/>
              <a:ea typeface="ＭＳ Ｐゴシック" panose="020B0600070205080204" pitchFamily="34" charset="-128"/>
              <a:cs typeface="Arial" panose="020B0604020202020204" pitchFamily="34" charset="0"/>
            </a:endParaRPr>
          </a:p>
          <a:p>
            <a:pPr marL="0" indent="0">
              <a:buFont typeface="Arial" panose="020B0604020202020204" pitchFamily="34" charset="0"/>
              <a:buNone/>
            </a:pPr>
            <a:endParaRPr lang="nl-NL" altLang="nl-NL" sz="1400" i="1" dirty="0">
              <a:solidFill>
                <a:srgbClr val="E11E2D"/>
              </a:solidFill>
              <a:latin typeface="Arial" panose="020B0604020202020204" pitchFamily="34" charset="0"/>
              <a:ea typeface="ＭＳ Ｐゴシック" panose="020B0600070205080204" pitchFamily="34" charset="-128"/>
              <a:cs typeface="Arial" panose="020B0604020202020204" pitchFamily="34" charset="0"/>
            </a:endParaRPr>
          </a:p>
          <a:p>
            <a:pPr marL="0" indent="0">
              <a:buFont typeface="Arial" panose="020B0604020202020204" pitchFamily="34" charset="0"/>
              <a:buNone/>
            </a:pPr>
            <a:endParaRPr lang="nl-NL" altLang="nl-NL" sz="1400" i="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Tekstvak 6">
            <a:extLst>
              <a:ext uri="{FF2B5EF4-FFF2-40B4-BE49-F238E27FC236}">
                <a16:creationId xmlns:a16="http://schemas.microsoft.com/office/drawing/2014/main" id="{B3990E84-61E2-48B6-B71C-588F00402136}"/>
              </a:ext>
            </a:extLst>
          </p:cNvPr>
          <p:cNvSpPr txBox="1"/>
          <p:nvPr/>
        </p:nvSpPr>
        <p:spPr>
          <a:xfrm>
            <a:off x="-44390" y="6676008"/>
            <a:ext cx="12192000" cy="215444"/>
          </a:xfrm>
          <a:prstGeom prst="rect">
            <a:avLst/>
          </a:prstGeom>
          <a:noFill/>
        </p:spPr>
        <p:txBody>
          <a:bodyPr wrap="square" rtlCol="0">
            <a:spAutoFit/>
          </a:bodyPr>
          <a:lstStyle/>
          <a:p>
            <a:r>
              <a:rPr lang="nl-NL" sz="800" dirty="0"/>
              <a:t>Bron: Aan de Slag, nieuwsbrief ontwikkelfase P14</a:t>
            </a:r>
          </a:p>
        </p:txBody>
      </p:sp>
      <p:sp>
        <p:nvSpPr>
          <p:cNvPr id="2" name="Tijdelijke aanduiding voor voettekst 1">
            <a:extLst>
              <a:ext uri="{FF2B5EF4-FFF2-40B4-BE49-F238E27FC236}">
                <a16:creationId xmlns:a16="http://schemas.microsoft.com/office/drawing/2014/main" id="{5DB73D5C-0318-4B5D-8189-4C50A03271FF}"/>
              </a:ext>
            </a:extLst>
          </p:cNvPr>
          <p:cNvSpPr>
            <a:spLocks noGrp="1"/>
          </p:cNvSpPr>
          <p:nvPr>
            <p:ph type="ftr" sz="quarter" idx="11"/>
          </p:nvPr>
        </p:nvSpPr>
        <p:spPr/>
        <p:txBody>
          <a:bodyPr/>
          <a:lstStyle/>
          <a:p>
            <a:pPr>
              <a:defRPr/>
            </a:pPr>
            <a:r>
              <a:rPr lang="nl-NL"/>
              <a:t>Regiobijeenkomst Omgevingswet 11-11-2021</a:t>
            </a:r>
          </a:p>
        </p:txBody>
      </p:sp>
      <p:sp>
        <p:nvSpPr>
          <p:cNvPr id="3" name="Tijdelijke aanduiding voor dianummer 2">
            <a:extLst>
              <a:ext uri="{FF2B5EF4-FFF2-40B4-BE49-F238E27FC236}">
                <a16:creationId xmlns:a16="http://schemas.microsoft.com/office/drawing/2014/main" id="{BCD2E359-A31C-4939-8AD8-5E976C80D541}"/>
              </a:ext>
            </a:extLst>
          </p:cNvPr>
          <p:cNvSpPr>
            <a:spLocks noGrp="1"/>
          </p:cNvSpPr>
          <p:nvPr>
            <p:ph type="sldNum" sz="quarter" idx="12"/>
          </p:nvPr>
        </p:nvSpPr>
        <p:spPr/>
        <p:txBody>
          <a:bodyPr/>
          <a:lstStyle/>
          <a:p>
            <a:pPr>
              <a:defRPr/>
            </a:pPr>
            <a:fld id="{9133A152-4D26-483B-836B-E4527279056E}" type="slidenum">
              <a:rPr lang="nl-NL" altLang="nl-NL" smtClean="0"/>
              <a:pPr>
                <a:defRPr/>
              </a:pPr>
              <a:t>74</a:t>
            </a:fld>
            <a:endParaRPr lang="nl-NL" altLang="nl-NL"/>
          </a:p>
        </p:txBody>
      </p:sp>
    </p:spTree>
    <p:extLst>
      <p:ext uri="{BB962C8B-B14F-4D97-AF65-F5344CB8AC3E}">
        <p14:creationId xmlns:p14="http://schemas.microsoft.com/office/powerpoint/2010/main" val="318708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37E8A44-89BA-4AFB-86C6-C7B3D081FEAC}"/>
              </a:ext>
            </a:extLst>
          </p:cNvPr>
          <p:cNvSpPr>
            <a:spLocks noGrp="1"/>
          </p:cNvSpPr>
          <p:nvPr>
            <p:ph type="title"/>
          </p:nvPr>
        </p:nvSpPr>
        <p:spPr>
          <a:xfrm>
            <a:off x="64522" y="-43287"/>
            <a:ext cx="12127478" cy="578734"/>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B4 – Metagegevens: Samenwerkvoorziening en -functionaliteit</a:t>
            </a:r>
          </a:p>
        </p:txBody>
      </p:sp>
      <p:pic>
        <p:nvPicPr>
          <p:cNvPr id="2" name="Afbeelding 1">
            <a:extLst>
              <a:ext uri="{FF2B5EF4-FFF2-40B4-BE49-F238E27FC236}">
                <a16:creationId xmlns:a16="http://schemas.microsoft.com/office/drawing/2014/main" id="{AC125BAF-0F98-4262-9ED6-F84579BEFE5D}"/>
              </a:ext>
            </a:extLst>
          </p:cNvPr>
          <p:cNvPicPr>
            <a:picLocks noChangeAspect="1"/>
          </p:cNvPicPr>
          <p:nvPr/>
        </p:nvPicPr>
        <p:blipFill>
          <a:blip r:embed="rId2"/>
          <a:stretch>
            <a:fillRect/>
          </a:stretch>
        </p:blipFill>
        <p:spPr>
          <a:xfrm>
            <a:off x="1257300" y="485016"/>
            <a:ext cx="4536229" cy="6372984"/>
          </a:xfrm>
          <a:prstGeom prst="rect">
            <a:avLst/>
          </a:prstGeom>
        </p:spPr>
      </p:pic>
      <p:pic>
        <p:nvPicPr>
          <p:cNvPr id="3" name="Afbeelding 2">
            <a:extLst>
              <a:ext uri="{FF2B5EF4-FFF2-40B4-BE49-F238E27FC236}">
                <a16:creationId xmlns:a16="http://schemas.microsoft.com/office/drawing/2014/main" id="{19170937-4C4D-4993-A2AE-39370AC8EB7A}"/>
              </a:ext>
            </a:extLst>
          </p:cNvPr>
          <p:cNvPicPr>
            <a:picLocks noChangeAspect="1"/>
          </p:cNvPicPr>
          <p:nvPr/>
        </p:nvPicPr>
        <p:blipFill>
          <a:blip r:embed="rId3"/>
          <a:stretch>
            <a:fillRect/>
          </a:stretch>
        </p:blipFill>
        <p:spPr>
          <a:xfrm>
            <a:off x="5742729" y="919456"/>
            <a:ext cx="4934984" cy="5930900"/>
          </a:xfrm>
          <a:prstGeom prst="rect">
            <a:avLst/>
          </a:prstGeom>
        </p:spPr>
      </p:pic>
      <p:sp>
        <p:nvSpPr>
          <p:cNvPr id="4" name="Tijdelijke aanduiding voor voettekst 3">
            <a:extLst>
              <a:ext uri="{FF2B5EF4-FFF2-40B4-BE49-F238E27FC236}">
                <a16:creationId xmlns:a16="http://schemas.microsoft.com/office/drawing/2014/main" id="{32742D17-A87D-460C-8069-EDA53BEEB6C4}"/>
              </a:ext>
            </a:extLst>
          </p:cNvPr>
          <p:cNvSpPr>
            <a:spLocks noGrp="1"/>
          </p:cNvSpPr>
          <p:nvPr>
            <p:ph type="ftr" sz="quarter" idx="11"/>
          </p:nvPr>
        </p:nvSpPr>
        <p:spPr/>
        <p:txBody>
          <a:bodyPr/>
          <a:lstStyle/>
          <a:p>
            <a:pPr>
              <a:defRPr/>
            </a:pPr>
            <a:r>
              <a:rPr lang="nl-NL"/>
              <a:t>Regiobijeenkomst Omgevingswet 11-11-2021</a:t>
            </a:r>
          </a:p>
        </p:txBody>
      </p:sp>
      <p:sp>
        <p:nvSpPr>
          <p:cNvPr id="5" name="Tijdelijke aanduiding voor dianummer 4">
            <a:extLst>
              <a:ext uri="{FF2B5EF4-FFF2-40B4-BE49-F238E27FC236}">
                <a16:creationId xmlns:a16="http://schemas.microsoft.com/office/drawing/2014/main" id="{6BA006F1-5DB0-41FB-B706-F4B20A7FBFB7}"/>
              </a:ext>
            </a:extLst>
          </p:cNvPr>
          <p:cNvSpPr>
            <a:spLocks noGrp="1"/>
          </p:cNvSpPr>
          <p:nvPr>
            <p:ph type="sldNum" sz="quarter" idx="12"/>
          </p:nvPr>
        </p:nvSpPr>
        <p:spPr/>
        <p:txBody>
          <a:bodyPr/>
          <a:lstStyle/>
          <a:p>
            <a:pPr>
              <a:defRPr/>
            </a:pPr>
            <a:fld id="{9133A152-4D26-483B-836B-E4527279056E}" type="slidenum">
              <a:rPr lang="nl-NL" altLang="nl-NL" smtClean="0"/>
              <a:pPr>
                <a:defRPr/>
              </a:pPr>
              <a:t>75</a:t>
            </a:fld>
            <a:endParaRPr lang="nl-NL" altLang="nl-NL"/>
          </a:p>
        </p:txBody>
      </p:sp>
    </p:spTree>
    <p:extLst>
      <p:ext uri="{BB962C8B-B14F-4D97-AF65-F5344CB8AC3E}">
        <p14:creationId xmlns:p14="http://schemas.microsoft.com/office/powerpoint/2010/main" val="24606987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B5 – Waardering en selectie (bewaartermijnen)</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1842873679"/>
              </p:ext>
            </p:extLst>
          </p:nvPr>
        </p:nvGraphicFramePr>
        <p:xfrm>
          <a:off x="939547" y="1965960"/>
          <a:ext cx="9286217" cy="2926080"/>
        </p:xfrm>
        <a:graphic>
          <a:graphicData uri="http://schemas.openxmlformats.org/drawingml/2006/table">
            <a:tbl>
              <a:tblPr firstRow="1" bandRow="1">
                <a:tableStyleId>{BC89EF96-8CEA-46FF-86C4-4CE0E7609802}</a:tableStyleId>
              </a:tblPr>
              <a:tblGrid>
                <a:gridCol w="1022101">
                  <a:extLst>
                    <a:ext uri="{9D8B030D-6E8A-4147-A177-3AD203B41FA5}">
                      <a16:colId xmlns:a16="http://schemas.microsoft.com/office/drawing/2014/main" val="3443340161"/>
                    </a:ext>
                  </a:extLst>
                </a:gridCol>
                <a:gridCol w="8264116">
                  <a:extLst>
                    <a:ext uri="{9D8B030D-6E8A-4147-A177-3AD203B41FA5}">
                      <a16:colId xmlns:a16="http://schemas.microsoft.com/office/drawing/2014/main" val="2871801235"/>
                    </a:ext>
                  </a:extLst>
                </a:gridCol>
              </a:tblGrid>
              <a:tr h="778042">
                <a:tc>
                  <a:txBody>
                    <a:bodyPr/>
                    <a:lstStyle/>
                    <a:p>
                      <a:r>
                        <a:rPr lang="nl-NL" b="0" dirty="0">
                          <a:latin typeface="Tahoma" panose="020B0604030504040204" pitchFamily="34" charset="0"/>
                          <a:ea typeface="Tahoma" panose="020B0604030504040204" pitchFamily="34" charset="0"/>
                          <a:cs typeface="Tahoma" panose="020B0604030504040204" pitchFamily="34" charset="0"/>
                        </a:rPr>
                        <a:t>B5-1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Pas in de lokale informatiesystemen de interbestuurlijke bewaartermijnen toe per resultaattype van een interbestuurlijk zaaktype. </a:t>
                      </a:r>
                    </a:p>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Daar waar de interbestuurlijke zaaktypen (nog) niet in voorzien: pas dan de indeling met bedrijfsprocessen toe (de uitkomst uit PIKO) of die volgens de indeling van bedrijfsfuncties uit de eigen architectuur.</a:t>
                      </a:r>
                    </a:p>
                  </a:txBody>
                  <a:tcPr/>
                </a:tc>
                <a:extLst>
                  <a:ext uri="{0D108BD9-81ED-4DB2-BD59-A6C34878D82A}">
                    <a16:rowId xmlns:a16="http://schemas.microsoft.com/office/drawing/2014/main" val="3347509960"/>
                  </a:ext>
                </a:extLst>
              </a:tr>
              <a:tr h="800902">
                <a:tc>
                  <a:txBody>
                    <a:bodyPr/>
                    <a:lstStyle/>
                    <a:p>
                      <a:r>
                        <a:rPr lang="nl-NL" dirty="0">
                          <a:latin typeface="Tahoma" panose="020B0604030504040204" pitchFamily="34" charset="0"/>
                          <a:ea typeface="Tahoma" panose="020B0604030504040204" pitchFamily="34" charset="0"/>
                          <a:cs typeface="Tahoma" panose="020B0604030504040204" pitchFamily="34" charset="0"/>
                        </a:rPr>
                        <a:t>B5-2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indien nodig, afspraken over de afwijkende bewaarduur van informatieobjecten in de informatieketens van de Omgevingswet, binnen de kaders van de Selectielijsten.</a:t>
                      </a:r>
                    </a:p>
                    <a:p>
                      <a:r>
                        <a:rPr lang="nl-NL" dirty="0">
                          <a:latin typeface="Tahoma" panose="020B0604030504040204" pitchFamily="34" charset="0"/>
                          <a:ea typeface="Tahoma" panose="020B0604030504040204" pitchFamily="34" charset="0"/>
                          <a:cs typeface="Tahoma" panose="020B0604030504040204" pitchFamily="34" charset="0"/>
                        </a:rPr>
                        <a:t>Dergelijke afwijkingen kunnen zich voordoen als er afspraken worden gemaakt over beheer voor andere overheidsorganen.</a:t>
                      </a:r>
                    </a:p>
                  </a:txBody>
                  <a:tcPr/>
                </a:tc>
                <a:extLst>
                  <a:ext uri="{0D108BD9-81ED-4DB2-BD59-A6C34878D82A}">
                    <a16:rowId xmlns:a16="http://schemas.microsoft.com/office/drawing/2014/main" val="3814727009"/>
                  </a:ext>
                </a:extLst>
              </a:tr>
            </a:tbl>
          </a:graphicData>
        </a:graphic>
      </p:graphicFrame>
      <p:sp>
        <p:nvSpPr>
          <p:cNvPr id="2" name="Tijdelijke aanduiding voor voettekst 1">
            <a:extLst>
              <a:ext uri="{FF2B5EF4-FFF2-40B4-BE49-F238E27FC236}">
                <a16:creationId xmlns:a16="http://schemas.microsoft.com/office/drawing/2014/main" id="{E2E6EDE1-4178-4B48-B7EE-01376BAFA77C}"/>
              </a:ext>
            </a:extLst>
          </p:cNvPr>
          <p:cNvSpPr>
            <a:spLocks noGrp="1"/>
          </p:cNvSpPr>
          <p:nvPr>
            <p:ph type="ftr" sz="quarter" idx="11"/>
          </p:nvPr>
        </p:nvSpPr>
        <p:spPr/>
        <p:txBody>
          <a:bodyPr/>
          <a:lstStyle/>
          <a:p>
            <a:pPr>
              <a:defRPr/>
            </a:pPr>
            <a:r>
              <a:rPr lang="nl-NL"/>
              <a:t>Regiobijeenkomst Omgevingswet 11-11-2021</a:t>
            </a:r>
          </a:p>
        </p:txBody>
      </p:sp>
      <p:sp>
        <p:nvSpPr>
          <p:cNvPr id="3" name="Tijdelijke aanduiding voor dianummer 2">
            <a:extLst>
              <a:ext uri="{FF2B5EF4-FFF2-40B4-BE49-F238E27FC236}">
                <a16:creationId xmlns:a16="http://schemas.microsoft.com/office/drawing/2014/main" id="{ADFF4774-473B-4AF9-B316-0D563AC2ECB0}"/>
              </a:ext>
            </a:extLst>
          </p:cNvPr>
          <p:cNvSpPr>
            <a:spLocks noGrp="1"/>
          </p:cNvSpPr>
          <p:nvPr>
            <p:ph type="sldNum" sz="quarter" idx="12"/>
          </p:nvPr>
        </p:nvSpPr>
        <p:spPr/>
        <p:txBody>
          <a:bodyPr/>
          <a:lstStyle/>
          <a:p>
            <a:pPr>
              <a:defRPr/>
            </a:pPr>
            <a:fld id="{9133A152-4D26-483B-836B-E4527279056E}" type="slidenum">
              <a:rPr lang="nl-NL" altLang="nl-NL" smtClean="0"/>
              <a:pPr>
                <a:defRPr/>
              </a:pPr>
              <a:t>76</a:t>
            </a:fld>
            <a:endParaRPr lang="nl-NL" altLang="nl-NL"/>
          </a:p>
        </p:txBody>
      </p:sp>
    </p:spTree>
    <p:extLst>
      <p:ext uri="{BB962C8B-B14F-4D97-AF65-F5344CB8AC3E}">
        <p14:creationId xmlns:p14="http://schemas.microsoft.com/office/powerpoint/2010/main" val="39352429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3" name="Tekstvak 22">
            <a:extLst>
              <a:ext uri="{FF2B5EF4-FFF2-40B4-BE49-F238E27FC236}">
                <a16:creationId xmlns:a16="http://schemas.microsoft.com/office/drawing/2014/main" id="{D8F95B59-7D0D-426C-8216-372ECFA49DBE}"/>
              </a:ext>
            </a:extLst>
          </p:cNvPr>
          <p:cNvSpPr txBox="1">
            <a:spLocks noChangeArrowheads="1"/>
          </p:cNvSpPr>
          <p:nvPr/>
        </p:nvSpPr>
        <p:spPr bwMode="auto">
          <a:xfrm>
            <a:off x="2255839" y="3609976"/>
            <a:ext cx="7426325" cy="230822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nl-NL" altLang="nl-NL" b="1"/>
              <a:t>DSO</a:t>
            </a:r>
          </a:p>
          <a:p>
            <a:endParaRPr lang="nl-NL" altLang="nl-NL" b="1"/>
          </a:p>
          <a:p>
            <a:endParaRPr lang="nl-NL" altLang="nl-NL"/>
          </a:p>
          <a:p>
            <a:endParaRPr lang="nl-NL" altLang="nl-NL"/>
          </a:p>
          <a:p>
            <a:endParaRPr lang="nl-NL" altLang="nl-NL"/>
          </a:p>
          <a:p>
            <a:endParaRPr lang="nl-NL" altLang="nl-NL"/>
          </a:p>
          <a:p>
            <a:endParaRPr lang="nl-NL" altLang="nl-NL"/>
          </a:p>
          <a:p>
            <a:endParaRPr lang="nl-NL" altLang="nl-NL"/>
          </a:p>
        </p:txBody>
      </p:sp>
      <p:sp>
        <p:nvSpPr>
          <p:cNvPr id="9" name="Ovaal 8">
            <a:extLst>
              <a:ext uri="{FF2B5EF4-FFF2-40B4-BE49-F238E27FC236}">
                <a16:creationId xmlns:a16="http://schemas.microsoft.com/office/drawing/2014/main" id="{9E61F6BA-32EF-49D3-9463-B459DEB651AE}"/>
              </a:ext>
            </a:extLst>
          </p:cNvPr>
          <p:cNvSpPr/>
          <p:nvPr/>
        </p:nvSpPr>
        <p:spPr>
          <a:xfrm>
            <a:off x="6811964" y="3868738"/>
            <a:ext cx="1838325" cy="1789112"/>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nl-NL" b="1" dirty="0"/>
              <a:t>Globaal Content Raamwerk- </a:t>
            </a:r>
          </a:p>
          <a:p>
            <a:pPr algn="ctr">
              <a:defRPr/>
            </a:pPr>
            <a:r>
              <a:rPr lang="nl-NL" dirty="0"/>
              <a:t>Bijlage F</a:t>
            </a:r>
          </a:p>
        </p:txBody>
      </p:sp>
      <p:sp>
        <p:nvSpPr>
          <p:cNvPr id="13" name="Ovaal 12">
            <a:extLst>
              <a:ext uri="{FF2B5EF4-FFF2-40B4-BE49-F238E27FC236}">
                <a16:creationId xmlns:a16="http://schemas.microsoft.com/office/drawing/2014/main" id="{508CB388-E48D-4C9E-AC66-D5A87D2D0E8D}"/>
              </a:ext>
            </a:extLst>
          </p:cNvPr>
          <p:cNvSpPr/>
          <p:nvPr/>
        </p:nvSpPr>
        <p:spPr>
          <a:xfrm>
            <a:off x="3024189" y="3838576"/>
            <a:ext cx="1838325" cy="1787525"/>
          </a:xfrm>
          <a:prstGeom prst="ellipse">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nl-NL" b="1" dirty="0"/>
              <a:t>DUTO Scans </a:t>
            </a:r>
          </a:p>
        </p:txBody>
      </p:sp>
      <p:sp>
        <p:nvSpPr>
          <p:cNvPr id="15366" name="Tekstvak 23">
            <a:extLst>
              <a:ext uri="{FF2B5EF4-FFF2-40B4-BE49-F238E27FC236}">
                <a16:creationId xmlns:a16="http://schemas.microsoft.com/office/drawing/2014/main" id="{827C90E6-0067-43CB-97CE-566C5F75AE81}"/>
              </a:ext>
            </a:extLst>
          </p:cNvPr>
          <p:cNvSpPr txBox="1">
            <a:spLocks noChangeArrowheads="1"/>
          </p:cNvSpPr>
          <p:nvPr/>
        </p:nvSpPr>
        <p:spPr bwMode="auto">
          <a:xfrm>
            <a:off x="2255839" y="1092201"/>
            <a:ext cx="7426325" cy="23082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nl-NL" altLang="nl-NL" b="1">
                <a:solidFill>
                  <a:schemeClr val="bg1"/>
                </a:solidFill>
              </a:rPr>
              <a:t>Archiefwet</a:t>
            </a:r>
          </a:p>
          <a:p>
            <a:endParaRPr lang="nl-NL" altLang="nl-NL"/>
          </a:p>
          <a:p>
            <a:endParaRPr lang="nl-NL" altLang="nl-NL"/>
          </a:p>
          <a:p>
            <a:endParaRPr lang="nl-NL" altLang="nl-NL"/>
          </a:p>
          <a:p>
            <a:endParaRPr lang="nl-NL" altLang="nl-NL"/>
          </a:p>
          <a:p>
            <a:endParaRPr lang="nl-NL" altLang="nl-NL"/>
          </a:p>
          <a:p>
            <a:endParaRPr lang="nl-NL" altLang="nl-NL"/>
          </a:p>
          <a:p>
            <a:endParaRPr lang="nl-NL" altLang="nl-NL"/>
          </a:p>
        </p:txBody>
      </p:sp>
      <p:cxnSp>
        <p:nvCxnSpPr>
          <p:cNvPr id="17" name="Rechte verbindingslijn met pijl 16">
            <a:extLst>
              <a:ext uri="{FF2B5EF4-FFF2-40B4-BE49-F238E27FC236}">
                <a16:creationId xmlns:a16="http://schemas.microsoft.com/office/drawing/2014/main" id="{BAFCB51B-ACFF-40F1-BFC4-7D240EEFE4C1}"/>
              </a:ext>
            </a:extLst>
          </p:cNvPr>
          <p:cNvCxnSpPr>
            <a:cxnSpLocks/>
          </p:cNvCxnSpPr>
          <p:nvPr/>
        </p:nvCxnSpPr>
        <p:spPr>
          <a:xfrm>
            <a:off x="5100638" y="4764088"/>
            <a:ext cx="1574800"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15" name="Rechte verbindingslijn met pijl 14">
            <a:extLst>
              <a:ext uri="{FF2B5EF4-FFF2-40B4-BE49-F238E27FC236}">
                <a16:creationId xmlns:a16="http://schemas.microsoft.com/office/drawing/2014/main" id="{5FBF532E-0293-4532-B461-1EA78EB1B4AE}"/>
              </a:ext>
            </a:extLst>
          </p:cNvPr>
          <p:cNvCxnSpPr>
            <a:cxnSpLocks/>
          </p:cNvCxnSpPr>
          <p:nvPr/>
        </p:nvCxnSpPr>
        <p:spPr>
          <a:xfrm flipV="1">
            <a:off x="4429126" y="3127375"/>
            <a:ext cx="542925" cy="674688"/>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19" name="Rechte verbindingslijn met pijl 18">
            <a:extLst>
              <a:ext uri="{FF2B5EF4-FFF2-40B4-BE49-F238E27FC236}">
                <a16:creationId xmlns:a16="http://schemas.microsoft.com/office/drawing/2014/main" id="{AC449743-10A9-466D-9806-9D76B2F7DDBE}"/>
              </a:ext>
            </a:extLst>
          </p:cNvPr>
          <p:cNvCxnSpPr>
            <a:cxnSpLocks/>
          </p:cNvCxnSpPr>
          <p:nvPr/>
        </p:nvCxnSpPr>
        <p:spPr>
          <a:xfrm>
            <a:off x="6811964" y="3055939"/>
            <a:ext cx="554037" cy="746125"/>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7" name="Ovaal 6">
            <a:extLst>
              <a:ext uri="{FF2B5EF4-FFF2-40B4-BE49-F238E27FC236}">
                <a16:creationId xmlns:a16="http://schemas.microsoft.com/office/drawing/2014/main" id="{7ED6F239-FAEC-42CD-BA3E-F7B9E49B2930}"/>
              </a:ext>
            </a:extLst>
          </p:cNvPr>
          <p:cNvSpPr/>
          <p:nvPr/>
        </p:nvSpPr>
        <p:spPr>
          <a:xfrm>
            <a:off x="4972051" y="1358901"/>
            <a:ext cx="1839913" cy="1789113"/>
          </a:xfrm>
          <a:prstGeom prst="ellipse">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r>
              <a:rPr lang="nl-NL" b="1" dirty="0"/>
              <a:t>Vigerende Selectielijst (VNG,IPO, UVW)</a:t>
            </a:r>
          </a:p>
        </p:txBody>
      </p:sp>
      <p:cxnSp>
        <p:nvCxnSpPr>
          <p:cNvPr id="21" name="Rechte verbindingslijn 20">
            <a:extLst>
              <a:ext uri="{FF2B5EF4-FFF2-40B4-BE49-F238E27FC236}">
                <a16:creationId xmlns:a16="http://schemas.microsoft.com/office/drawing/2014/main" id="{838A6647-E2CD-4E50-9971-55ABE7F0523E}"/>
              </a:ext>
            </a:extLst>
          </p:cNvPr>
          <p:cNvCxnSpPr/>
          <p:nvPr/>
        </p:nvCxnSpPr>
        <p:spPr>
          <a:xfrm>
            <a:off x="2255839" y="3495675"/>
            <a:ext cx="7426325" cy="0"/>
          </a:xfrm>
          <a:prstGeom prst="line">
            <a:avLst/>
          </a:prstGeom>
        </p:spPr>
        <p:style>
          <a:lnRef idx="2">
            <a:schemeClr val="accent1"/>
          </a:lnRef>
          <a:fillRef idx="0">
            <a:schemeClr val="accent1"/>
          </a:fillRef>
          <a:effectRef idx="1">
            <a:schemeClr val="accent1"/>
          </a:effectRef>
          <a:fontRef idx="minor">
            <a:schemeClr val="tx1"/>
          </a:fontRef>
        </p:style>
      </p:cxnSp>
      <p:sp>
        <p:nvSpPr>
          <p:cNvPr id="12" name="Titel 1">
            <a:extLst>
              <a:ext uri="{FF2B5EF4-FFF2-40B4-BE49-F238E27FC236}">
                <a16:creationId xmlns:a16="http://schemas.microsoft.com/office/drawing/2014/main" id="{96AFAECC-E900-4DB5-B64E-6B50EED3DA40}"/>
              </a:ext>
            </a:extLst>
          </p:cNvPr>
          <p:cNvSpPr txBox="1">
            <a:spLocks/>
          </p:cNvSpPr>
          <p:nvPr/>
        </p:nvSpPr>
        <p:spPr bwMode="auto">
          <a:xfrm>
            <a:off x="53373" y="44390"/>
            <a:ext cx="11657364" cy="43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B5 – Waardering en selectie: decentrale systemen vs. landelijke voorzieningen</a:t>
            </a:r>
          </a:p>
        </p:txBody>
      </p:sp>
      <p:sp>
        <p:nvSpPr>
          <p:cNvPr id="2" name="Tijdelijke aanduiding voor voettekst 1">
            <a:extLst>
              <a:ext uri="{FF2B5EF4-FFF2-40B4-BE49-F238E27FC236}">
                <a16:creationId xmlns:a16="http://schemas.microsoft.com/office/drawing/2014/main" id="{35AE3DFE-E70B-417C-9450-DC63A0BD51DC}"/>
              </a:ext>
            </a:extLst>
          </p:cNvPr>
          <p:cNvSpPr>
            <a:spLocks noGrp="1"/>
          </p:cNvSpPr>
          <p:nvPr>
            <p:ph type="ftr" sz="quarter" idx="11"/>
          </p:nvPr>
        </p:nvSpPr>
        <p:spPr/>
        <p:txBody>
          <a:bodyPr/>
          <a:lstStyle/>
          <a:p>
            <a:pPr>
              <a:defRPr/>
            </a:pPr>
            <a:r>
              <a:rPr lang="nl-NL"/>
              <a:t>Regiobijeenkomst Omgevingswet 11-11-2021</a:t>
            </a:r>
          </a:p>
        </p:txBody>
      </p:sp>
      <p:sp>
        <p:nvSpPr>
          <p:cNvPr id="3" name="Tijdelijke aanduiding voor dianummer 2">
            <a:extLst>
              <a:ext uri="{FF2B5EF4-FFF2-40B4-BE49-F238E27FC236}">
                <a16:creationId xmlns:a16="http://schemas.microsoft.com/office/drawing/2014/main" id="{654D0266-E5E9-4BCF-BCE8-F4D0B614A23F}"/>
              </a:ext>
            </a:extLst>
          </p:cNvPr>
          <p:cNvSpPr>
            <a:spLocks noGrp="1"/>
          </p:cNvSpPr>
          <p:nvPr>
            <p:ph type="sldNum" sz="quarter" idx="12"/>
          </p:nvPr>
        </p:nvSpPr>
        <p:spPr/>
        <p:txBody>
          <a:bodyPr/>
          <a:lstStyle/>
          <a:p>
            <a:pPr>
              <a:defRPr/>
            </a:pPr>
            <a:fld id="{9133A152-4D26-483B-836B-E4527279056E}" type="slidenum">
              <a:rPr lang="nl-NL" altLang="nl-NL" smtClean="0"/>
              <a:pPr>
                <a:defRPr/>
              </a:pPr>
              <a:t>77</a:t>
            </a:fld>
            <a:endParaRPr lang="nl-NL" altLang="nl-NL"/>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37E8A44-89BA-4AFB-86C6-C7B3D081FEAC}"/>
              </a:ext>
            </a:extLst>
          </p:cNvPr>
          <p:cNvSpPr>
            <a:spLocks noGrp="1"/>
          </p:cNvSpPr>
          <p:nvPr>
            <p:ph type="title"/>
          </p:nvPr>
        </p:nvSpPr>
        <p:spPr>
          <a:xfrm>
            <a:off x="64522" y="-43287"/>
            <a:ext cx="12127478" cy="578734"/>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B5 – Waardering en selectie: referentielijst bijlage 3A Handreiking</a:t>
            </a:r>
          </a:p>
        </p:txBody>
      </p:sp>
      <p:pic>
        <p:nvPicPr>
          <p:cNvPr id="5" name="Afbeelding 4">
            <a:extLst>
              <a:ext uri="{FF2B5EF4-FFF2-40B4-BE49-F238E27FC236}">
                <a16:creationId xmlns:a16="http://schemas.microsoft.com/office/drawing/2014/main" id="{38D52D1C-4A0D-455C-A55E-DB31C89BD48C}"/>
              </a:ext>
            </a:extLst>
          </p:cNvPr>
          <p:cNvPicPr>
            <a:picLocks noChangeAspect="1"/>
          </p:cNvPicPr>
          <p:nvPr/>
        </p:nvPicPr>
        <p:blipFill>
          <a:blip r:embed="rId2"/>
          <a:stretch>
            <a:fillRect/>
          </a:stretch>
        </p:blipFill>
        <p:spPr>
          <a:xfrm>
            <a:off x="1016021" y="773362"/>
            <a:ext cx="10159958" cy="5782280"/>
          </a:xfrm>
          <a:prstGeom prst="rect">
            <a:avLst/>
          </a:prstGeom>
        </p:spPr>
      </p:pic>
      <p:sp>
        <p:nvSpPr>
          <p:cNvPr id="2" name="Tijdelijke aanduiding voor voettekst 1">
            <a:extLst>
              <a:ext uri="{FF2B5EF4-FFF2-40B4-BE49-F238E27FC236}">
                <a16:creationId xmlns:a16="http://schemas.microsoft.com/office/drawing/2014/main" id="{EF98FF2D-6DF6-4D83-8E9A-8291268FED2F}"/>
              </a:ext>
            </a:extLst>
          </p:cNvPr>
          <p:cNvSpPr>
            <a:spLocks noGrp="1"/>
          </p:cNvSpPr>
          <p:nvPr>
            <p:ph type="ftr" sz="quarter" idx="11"/>
          </p:nvPr>
        </p:nvSpPr>
        <p:spPr/>
        <p:txBody>
          <a:bodyPr/>
          <a:lstStyle/>
          <a:p>
            <a:pPr>
              <a:defRPr/>
            </a:pPr>
            <a:r>
              <a:rPr lang="nl-NL"/>
              <a:t>Regiobijeenkomst Omgevingswet 11-11-2021</a:t>
            </a:r>
          </a:p>
        </p:txBody>
      </p:sp>
      <p:sp>
        <p:nvSpPr>
          <p:cNvPr id="3" name="Tijdelijke aanduiding voor dianummer 2">
            <a:extLst>
              <a:ext uri="{FF2B5EF4-FFF2-40B4-BE49-F238E27FC236}">
                <a16:creationId xmlns:a16="http://schemas.microsoft.com/office/drawing/2014/main" id="{2AED5BB7-2740-45B0-9206-0790188208EB}"/>
              </a:ext>
            </a:extLst>
          </p:cNvPr>
          <p:cNvSpPr>
            <a:spLocks noGrp="1"/>
          </p:cNvSpPr>
          <p:nvPr>
            <p:ph type="sldNum" sz="quarter" idx="12"/>
          </p:nvPr>
        </p:nvSpPr>
        <p:spPr/>
        <p:txBody>
          <a:bodyPr/>
          <a:lstStyle/>
          <a:p>
            <a:pPr>
              <a:defRPr/>
            </a:pPr>
            <a:fld id="{9133A152-4D26-483B-836B-E4527279056E}" type="slidenum">
              <a:rPr lang="nl-NL" altLang="nl-NL" smtClean="0"/>
              <a:pPr>
                <a:defRPr/>
              </a:pPr>
              <a:t>78</a:t>
            </a:fld>
            <a:endParaRPr lang="nl-NL" altLang="nl-NL"/>
          </a:p>
        </p:txBody>
      </p:sp>
    </p:spTree>
    <p:extLst>
      <p:ext uri="{BB962C8B-B14F-4D97-AF65-F5344CB8AC3E}">
        <p14:creationId xmlns:p14="http://schemas.microsoft.com/office/powerpoint/2010/main" val="6829594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37E8A44-89BA-4AFB-86C6-C7B3D081FEAC}"/>
              </a:ext>
            </a:extLst>
          </p:cNvPr>
          <p:cNvSpPr>
            <a:spLocks noGrp="1"/>
          </p:cNvSpPr>
          <p:nvPr>
            <p:ph type="title"/>
          </p:nvPr>
        </p:nvSpPr>
        <p:spPr>
          <a:xfrm>
            <a:off x="64522" y="-43287"/>
            <a:ext cx="12127478" cy="578734"/>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B5 – Waardering en selectie: wat te doen met toepasbare regels?</a:t>
            </a:r>
          </a:p>
        </p:txBody>
      </p:sp>
      <p:pic>
        <p:nvPicPr>
          <p:cNvPr id="2" name="Afbeelding 1">
            <a:extLst>
              <a:ext uri="{FF2B5EF4-FFF2-40B4-BE49-F238E27FC236}">
                <a16:creationId xmlns:a16="http://schemas.microsoft.com/office/drawing/2014/main" id="{D6A0DAF6-FDCB-4F1E-8A9C-95F8FF79D710}"/>
              </a:ext>
            </a:extLst>
          </p:cNvPr>
          <p:cNvPicPr>
            <a:picLocks noChangeAspect="1"/>
          </p:cNvPicPr>
          <p:nvPr/>
        </p:nvPicPr>
        <p:blipFill>
          <a:blip r:embed="rId2"/>
          <a:stretch>
            <a:fillRect/>
          </a:stretch>
        </p:blipFill>
        <p:spPr>
          <a:xfrm>
            <a:off x="1799771" y="702823"/>
            <a:ext cx="7033531" cy="5792320"/>
          </a:xfrm>
          <a:prstGeom prst="rect">
            <a:avLst/>
          </a:prstGeom>
          <a:ln>
            <a:solidFill>
              <a:schemeClr val="tx1"/>
            </a:solidFill>
          </a:ln>
        </p:spPr>
      </p:pic>
      <p:sp>
        <p:nvSpPr>
          <p:cNvPr id="3" name="Tijdelijke aanduiding voor voettekst 2">
            <a:extLst>
              <a:ext uri="{FF2B5EF4-FFF2-40B4-BE49-F238E27FC236}">
                <a16:creationId xmlns:a16="http://schemas.microsoft.com/office/drawing/2014/main" id="{98426795-9854-423C-B272-815C95A16201}"/>
              </a:ext>
            </a:extLst>
          </p:cNvPr>
          <p:cNvSpPr>
            <a:spLocks noGrp="1"/>
          </p:cNvSpPr>
          <p:nvPr>
            <p:ph type="ftr" sz="quarter" idx="11"/>
          </p:nvPr>
        </p:nvSpPr>
        <p:spPr/>
        <p:txBody>
          <a:bodyPr/>
          <a:lstStyle/>
          <a:p>
            <a:pPr>
              <a:defRPr/>
            </a:pPr>
            <a:r>
              <a:rPr lang="nl-NL"/>
              <a:t>Regiobijeenkomst Omgevingswet 11-11-2021</a:t>
            </a:r>
          </a:p>
        </p:txBody>
      </p:sp>
      <p:sp>
        <p:nvSpPr>
          <p:cNvPr id="4" name="Tijdelijke aanduiding voor dianummer 3">
            <a:extLst>
              <a:ext uri="{FF2B5EF4-FFF2-40B4-BE49-F238E27FC236}">
                <a16:creationId xmlns:a16="http://schemas.microsoft.com/office/drawing/2014/main" id="{CD7B2679-33DB-48CA-83BC-CCD77AC37568}"/>
              </a:ext>
            </a:extLst>
          </p:cNvPr>
          <p:cNvSpPr>
            <a:spLocks noGrp="1"/>
          </p:cNvSpPr>
          <p:nvPr>
            <p:ph type="sldNum" sz="quarter" idx="12"/>
          </p:nvPr>
        </p:nvSpPr>
        <p:spPr/>
        <p:txBody>
          <a:bodyPr/>
          <a:lstStyle/>
          <a:p>
            <a:pPr>
              <a:defRPr/>
            </a:pPr>
            <a:fld id="{9133A152-4D26-483B-836B-E4527279056E}" type="slidenum">
              <a:rPr lang="nl-NL" altLang="nl-NL" smtClean="0"/>
              <a:pPr>
                <a:defRPr/>
              </a:pPr>
              <a:t>79</a:t>
            </a:fld>
            <a:endParaRPr lang="nl-NL" altLang="nl-NL"/>
          </a:p>
        </p:txBody>
      </p:sp>
    </p:spTree>
    <p:extLst>
      <p:ext uri="{BB962C8B-B14F-4D97-AF65-F5344CB8AC3E}">
        <p14:creationId xmlns:p14="http://schemas.microsoft.com/office/powerpoint/2010/main" val="4218553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a:extLst>
              <a:ext uri="{FF2B5EF4-FFF2-40B4-BE49-F238E27FC236}">
                <a16:creationId xmlns:a16="http://schemas.microsoft.com/office/drawing/2014/main" id="{071077BF-EA6F-472D-A6F8-835CE1789CC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84800" y="846138"/>
            <a:ext cx="6468807" cy="5908177"/>
          </a:xfrm>
          <a:prstGeom prst="rect">
            <a:avLst/>
          </a:prstGeom>
          <a:noFill/>
          <a:ln>
            <a:noFill/>
          </a:ln>
        </p:spPr>
      </p:pic>
      <p:sp>
        <p:nvSpPr>
          <p:cNvPr id="2" name="Titel 1">
            <a:extLst>
              <a:ext uri="{FF2B5EF4-FFF2-40B4-BE49-F238E27FC236}">
                <a16:creationId xmlns:a16="http://schemas.microsoft.com/office/drawing/2014/main" id="{5231BADE-E50D-40EF-9E60-404155203F22}"/>
              </a:ext>
            </a:extLst>
          </p:cNvPr>
          <p:cNvSpPr>
            <a:spLocks noGrp="1"/>
          </p:cNvSpPr>
          <p:nvPr>
            <p:ph type="title"/>
          </p:nvPr>
        </p:nvSpPr>
        <p:spPr/>
        <p:txBody>
          <a:bodyPr/>
          <a:lstStyle/>
          <a:p>
            <a:r>
              <a:rPr lang="nl-NL" dirty="0"/>
              <a:t>DUTO- 4 perspectieven</a:t>
            </a:r>
            <a:br>
              <a:rPr lang="nl-NL" dirty="0"/>
            </a:br>
            <a:r>
              <a:rPr lang="nl-NL" dirty="0"/>
              <a:t>(zie NORA en de toelichting in de handreiking)</a:t>
            </a:r>
          </a:p>
        </p:txBody>
      </p:sp>
      <p:sp>
        <p:nvSpPr>
          <p:cNvPr id="4" name="Tijdelijke aanduiding voor voettekst 3">
            <a:extLst>
              <a:ext uri="{FF2B5EF4-FFF2-40B4-BE49-F238E27FC236}">
                <a16:creationId xmlns:a16="http://schemas.microsoft.com/office/drawing/2014/main" id="{A8AFD502-5643-47AE-BB31-B3AE4B186955}"/>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Tahoma"/>
                <a:ea typeface="+mn-ea"/>
                <a:cs typeface="+mn-cs"/>
              </a:rPr>
              <a:t>Regiobijeenkomst Omgevingswet 11-11-2021</a:t>
            </a:r>
          </a:p>
        </p:txBody>
      </p:sp>
      <p:sp>
        <p:nvSpPr>
          <p:cNvPr id="5" name="Tijdelijke aanduiding voor dianummer 4">
            <a:extLst>
              <a:ext uri="{FF2B5EF4-FFF2-40B4-BE49-F238E27FC236}">
                <a16:creationId xmlns:a16="http://schemas.microsoft.com/office/drawing/2014/main" id="{676275ED-FA77-415D-8E0A-3B64E2376F3A}"/>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133A152-4D26-483B-836B-E4527279056E}" type="slidenum">
              <a:rPr kumimoji="0" lang="nl-NL" altLang="nl-NL" sz="1200" b="0" i="0" u="none" strike="noStrike" kern="1200" cap="none" spc="0" normalizeH="0" baseline="0" noProof="0" smtClean="0">
                <a:ln>
                  <a:noFill/>
                </a:ln>
                <a:solidFill>
                  <a:srgbClr val="898989"/>
                </a:solidFill>
                <a:effectLst/>
                <a:uLnTx/>
                <a:uFillTx/>
                <a:latin typeface="Tahoma" panose="020B060403050404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0440291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B5 – Waardering en selectie: hotspots, vernietiging en overbrenging</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334057265"/>
              </p:ext>
            </p:extLst>
          </p:nvPr>
        </p:nvGraphicFramePr>
        <p:xfrm>
          <a:off x="1452891" y="1812151"/>
          <a:ext cx="9286217" cy="3233697"/>
        </p:xfrm>
        <a:graphic>
          <a:graphicData uri="http://schemas.openxmlformats.org/drawingml/2006/table">
            <a:tbl>
              <a:tblPr firstRow="1" bandRow="1">
                <a:tableStyleId>{BC89EF96-8CEA-46FF-86C4-4CE0E7609802}</a:tableStyleId>
              </a:tblPr>
              <a:tblGrid>
                <a:gridCol w="1022101">
                  <a:extLst>
                    <a:ext uri="{9D8B030D-6E8A-4147-A177-3AD203B41FA5}">
                      <a16:colId xmlns:a16="http://schemas.microsoft.com/office/drawing/2014/main" val="3443340161"/>
                    </a:ext>
                  </a:extLst>
                </a:gridCol>
                <a:gridCol w="8264116">
                  <a:extLst>
                    <a:ext uri="{9D8B030D-6E8A-4147-A177-3AD203B41FA5}">
                      <a16:colId xmlns:a16="http://schemas.microsoft.com/office/drawing/2014/main" val="2871801235"/>
                    </a:ext>
                  </a:extLst>
                </a:gridCol>
              </a:tblGrid>
              <a:tr h="1077899">
                <a:tc>
                  <a:txBody>
                    <a:bodyPr/>
                    <a:lstStyle/>
                    <a:p>
                      <a:r>
                        <a:rPr lang="nl-NL" b="0" dirty="0">
                          <a:latin typeface="Tahoma" panose="020B0604030504040204" pitchFamily="34" charset="0"/>
                          <a:ea typeface="Tahoma" panose="020B0604030504040204" pitchFamily="34" charset="0"/>
                          <a:cs typeface="Tahoma" panose="020B0604030504040204" pitchFamily="34" charset="0"/>
                        </a:rPr>
                        <a:t>B5-3</a:t>
                      </a:r>
                    </a:p>
                  </a:txBody>
                  <a:tcPr/>
                </a:tc>
                <a:tc>
                  <a:txBody>
                    <a:bodyPr/>
                    <a:lstStyle/>
                    <a:p>
                      <a:r>
                        <a:rPr lang="nl-NL" b="0" dirty="0">
                          <a:latin typeface="Tahoma" panose="020B0604030504040204" pitchFamily="34" charset="0"/>
                          <a:ea typeface="Tahoma" panose="020B0604030504040204" pitchFamily="34" charset="0"/>
                          <a:cs typeface="Tahoma" panose="020B0604030504040204" pitchFamily="34" charset="0"/>
                        </a:rPr>
                        <a:t>Maak in geval van vastgestelde hotspots afspraken over het informatiebeheer in relatie tot de informatieketens van de Omgevingswet. </a:t>
                      </a:r>
                    </a:p>
                  </a:txBody>
                  <a:tcPr/>
                </a:tc>
                <a:extLst>
                  <a:ext uri="{0D108BD9-81ED-4DB2-BD59-A6C34878D82A}">
                    <a16:rowId xmlns:a16="http://schemas.microsoft.com/office/drawing/2014/main" val="3072908222"/>
                  </a:ext>
                </a:extLst>
              </a:tr>
              <a:tr h="1077899">
                <a:tc>
                  <a:txBody>
                    <a:bodyPr/>
                    <a:lstStyle/>
                    <a:p>
                      <a:r>
                        <a:rPr lang="nl-NL" dirty="0">
                          <a:latin typeface="Tahoma" panose="020B0604030504040204" pitchFamily="34" charset="0"/>
                          <a:ea typeface="Tahoma" panose="020B0604030504040204" pitchFamily="34" charset="0"/>
                          <a:cs typeface="Tahoma" panose="020B0604030504040204" pitchFamily="34" charset="0"/>
                        </a:rPr>
                        <a:t>B5-4</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Vernietig tijdig alle relevante informatieobjecten in de totale werking van de informatieketens Omgevingswet, vanuit het oogpunt van de betreffende ketenpartner. </a:t>
                      </a:r>
                    </a:p>
                  </a:txBody>
                  <a:tcPr/>
                </a:tc>
                <a:extLst>
                  <a:ext uri="{0D108BD9-81ED-4DB2-BD59-A6C34878D82A}">
                    <a16:rowId xmlns:a16="http://schemas.microsoft.com/office/drawing/2014/main" val="1985965547"/>
                  </a:ext>
                </a:extLst>
              </a:tr>
              <a:tr h="1077899">
                <a:tc>
                  <a:txBody>
                    <a:bodyPr/>
                    <a:lstStyle/>
                    <a:p>
                      <a:r>
                        <a:rPr lang="nl-NL" dirty="0">
                          <a:latin typeface="Tahoma" panose="020B0604030504040204" pitchFamily="34" charset="0"/>
                          <a:ea typeface="Tahoma" panose="020B0604030504040204" pitchFamily="34" charset="0"/>
                          <a:cs typeface="Tahoma" panose="020B0604030504040204" pitchFamily="34" charset="0"/>
                        </a:rPr>
                        <a:t>B5-5</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Breng per bevoegd gezag de relevante informatieobjecten over naar de archiefbewaarplaats (e-depot). </a:t>
                      </a:r>
                    </a:p>
                  </a:txBody>
                  <a:tcPr/>
                </a:tc>
                <a:extLst>
                  <a:ext uri="{0D108BD9-81ED-4DB2-BD59-A6C34878D82A}">
                    <a16:rowId xmlns:a16="http://schemas.microsoft.com/office/drawing/2014/main" val="3960104876"/>
                  </a:ext>
                </a:extLst>
              </a:tr>
            </a:tbl>
          </a:graphicData>
        </a:graphic>
      </p:graphicFrame>
      <p:sp>
        <p:nvSpPr>
          <p:cNvPr id="2" name="Tijdelijke aanduiding voor voettekst 1">
            <a:extLst>
              <a:ext uri="{FF2B5EF4-FFF2-40B4-BE49-F238E27FC236}">
                <a16:creationId xmlns:a16="http://schemas.microsoft.com/office/drawing/2014/main" id="{67B80840-93FD-4625-B47A-E1C4697CD047}"/>
              </a:ext>
            </a:extLst>
          </p:cNvPr>
          <p:cNvSpPr>
            <a:spLocks noGrp="1"/>
          </p:cNvSpPr>
          <p:nvPr>
            <p:ph type="ftr" sz="quarter" idx="11"/>
          </p:nvPr>
        </p:nvSpPr>
        <p:spPr/>
        <p:txBody>
          <a:bodyPr/>
          <a:lstStyle/>
          <a:p>
            <a:pPr>
              <a:defRPr/>
            </a:pPr>
            <a:r>
              <a:rPr lang="nl-NL"/>
              <a:t>Regiobijeenkomst Omgevingswet 11-11-2021</a:t>
            </a:r>
          </a:p>
        </p:txBody>
      </p:sp>
      <p:sp>
        <p:nvSpPr>
          <p:cNvPr id="3" name="Tijdelijke aanduiding voor dianummer 2">
            <a:extLst>
              <a:ext uri="{FF2B5EF4-FFF2-40B4-BE49-F238E27FC236}">
                <a16:creationId xmlns:a16="http://schemas.microsoft.com/office/drawing/2014/main" id="{2E2C0AEB-8DD9-4BC5-928D-A2127A21CC5F}"/>
              </a:ext>
            </a:extLst>
          </p:cNvPr>
          <p:cNvSpPr>
            <a:spLocks noGrp="1"/>
          </p:cNvSpPr>
          <p:nvPr>
            <p:ph type="sldNum" sz="quarter" idx="12"/>
          </p:nvPr>
        </p:nvSpPr>
        <p:spPr/>
        <p:txBody>
          <a:bodyPr/>
          <a:lstStyle/>
          <a:p>
            <a:pPr>
              <a:defRPr/>
            </a:pPr>
            <a:fld id="{9133A152-4D26-483B-836B-E4527279056E}" type="slidenum">
              <a:rPr lang="nl-NL" altLang="nl-NL" smtClean="0"/>
              <a:pPr>
                <a:defRPr/>
              </a:pPr>
              <a:t>80</a:t>
            </a:fld>
            <a:endParaRPr lang="nl-NL" altLang="nl-NL"/>
          </a:p>
        </p:txBody>
      </p:sp>
    </p:spTree>
    <p:extLst>
      <p:ext uri="{BB962C8B-B14F-4D97-AF65-F5344CB8AC3E}">
        <p14:creationId xmlns:p14="http://schemas.microsoft.com/office/powerpoint/2010/main" val="5918430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B6 – Vindbaarheid en uitwisselbaarheid</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1033293331"/>
              </p:ext>
            </p:extLst>
          </p:nvPr>
        </p:nvGraphicFramePr>
        <p:xfrm>
          <a:off x="1902483" y="1749259"/>
          <a:ext cx="7959143" cy="3297057"/>
        </p:xfrm>
        <a:graphic>
          <a:graphicData uri="http://schemas.openxmlformats.org/drawingml/2006/table">
            <a:tbl>
              <a:tblPr firstRow="1" bandRow="1">
                <a:tableStyleId>{BC89EF96-8CEA-46FF-86C4-4CE0E7609802}</a:tableStyleId>
              </a:tblPr>
              <a:tblGrid>
                <a:gridCol w="876035">
                  <a:extLst>
                    <a:ext uri="{9D8B030D-6E8A-4147-A177-3AD203B41FA5}">
                      <a16:colId xmlns:a16="http://schemas.microsoft.com/office/drawing/2014/main" val="3443340161"/>
                    </a:ext>
                  </a:extLst>
                </a:gridCol>
                <a:gridCol w="7083108">
                  <a:extLst>
                    <a:ext uri="{9D8B030D-6E8A-4147-A177-3AD203B41FA5}">
                      <a16:colId xmlns:a16="http://schemas.microsoft.com/office/drawing/2014/main" val="2871801235"/>
                    </a:ext>
                  </a:extLst>
                </a:gridCol>
              </a:tblGrid>
              <a:tr h="795763">
                <a:tc>
                  <a:txBody>
                    <a:bodyPr/>
                    <a:lstStyle/>
                    <a:p>
                      <a:r>
                        <a:rPr lang="nl-NL" b="0" dirty="0">
                          <a:latin typeface="Tahoma" panose="020B0604030504040204" pitchFamily="34" charset="0"/>
                          <a:ea typeface="Tahoma" panose="020B0604030504040204" pitchFamily="34" charset="0"/>
                          <a:cs typeface="Tahoma" panose="020B0604030504040204" pitchFamily="34" charset="0"/>
                        </a:rPr>
                        <a:t>B6-1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Maak afspraken over de vindbaarheid van informatieobjecten in de informatieketens m.b.t. ‘lopende zaken’.</a:t>
                      </a:r>
                    </a:p>
                  </a:txBody>
                  <a:tcPr/>
                </a:tc>
                <a:extLst>
                  <a:ext uri="{0D108BD9-81ED-4DB2-BD59-A6C34878D82A}">
                    <a16:rowId xmlns:a16="http://schemas.microsoft.com/office/drawing/2014/main" val="3347509960"/>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B6-2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over de vindbaarheid van ‘afgehandelde zaken (historie)’ i.v.m. informatie die nodig is voor de dagelijkse uitvoering van dossiers in de informatieketens.</a:t>
                      </a:r>
                    </a:p>
                  </a:txBody>
                  <a:tcPr/>
                </a:tc>
                <a:extLst>
                  <a:ext uri="{0D108BD9-81ED-4DB2-BD59-A6C34878D82A}">
                    <a16:rowId xmlns:a16="http://schemas.microsoft.com/office/drawing/2014/main" val="3814727009"/>
                  </a:ext>
                </a:extLst>
              </a:tr>
              <a:tr h="180278">
                <a:tc>
                  <a:txBody>
                    <a:bodyPr/>
                    <a:lstStyle/>
                    <a:p>
                      <a:r>
                        <a:rPr lang="nl-NL" dirty="0">
                          <a:latin typeface="Tahoma" panose="020B0604030504040204" pitchFamily="34" charset="0"/>
                          <a:ea typeface="Tahoma" panose="020B0604030504040204" pitchFamily="34" charset="0"/>
                          <a:cs typeface="Tahoma" panose="020B0604030504040204" pitchFamily="34" charset="0"/>
                        </a:rPr>
                        <a:t>B6-3</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over het gebruik van unieke identificatienummers.</a:t>
                      </a:r>
                    </a:p>
                  </a:txBody>
                  <a:tcPr/>
                </a:tc>
                <a:extLst>
                  <a:ext uri="{0D108BD9-81ED-4DB2-BD59-A6C34878D82A}">
                    <a16:rowId xmlns:a16="http://schemas.microsoft.com/office/drawing/2014/main" val="3514575621"/>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B6-4</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over het (aanpassen van het tijdstip van) verwijderen van de samenwerkingen en de daarin opgenomen informatieobjecten, conform het ontwerp van de DSO-samenwerkfunctionaliteit (SWF). </a:t>
                      </a:r>
                    </a:p>
                  </a:txBody>
                  <a:tcPr/>
                </a:tc>
                <a:extLst>
                  <a:ext uri="{0D108BD9-81ED-4DB2-BD59-A6C34878D82A}">
                    <a16:rowId xmlns:a16="http://schemas.microsoft.com/office/drawing/2014/main" val="725050248"/>
                  </a:ext>
                </a:extLst>
              </a:tr>
            </a:tbl>
          </a:graphicData>
        </a:graphic>
      </p:graphicFrame>
      <p:sp>
        <p:nvSpPr>
          <p:cNvPr id="2" name="Tijdelijke aanduiding voor voettekst 1">
            <a:extLst>
              <a:ext uri="{FF2B5EF4-FFF2-40B4-BE49-F238E27FC236}">
                <a16:creationId xmlns:a16="http://schemas.microsoft.com/office/drawing/2014/main" id="{3E5B3852-CB8C-4442-B785-A98A9485CA79}"/>
              </a:ext>
            </a:extLst>
          </p:cNvPr>
          <p:cNvSpPr>
            <a:spLocks noGrp="1"/>
          </p:cNvSpPr>
          <p:nvPr>
            <p:ph type="ftr" sz="quarter" idx="11"/>
          </p:nvPr>
        </p:nvSpPr>
        <p:spPr/>
        <p:txBody>
          <a:bodyPr/>
          <a:lstStyle/>
          <a:p>
            <a:pPr>
              <a:defRPr/>
            </a:pPr>
            <a:r>
              <a:rPr lang="nl-NL"/>
              <a:t>Regiobijeenkomst Omgevingswet 11-11-2021</a:t>
            </a:r>
          </a:p>
        </p:txBody>
      </p:sp>
      <p:sp>
        <p:nvSpPr>
          <p:cNvPr id="3" name="Tijdelijke aanduiding voor dianummer 2">
            <a:extLst>
              <a:ext uri="{FF2B5EF4-FFF2-40B4-BE49-F238E27FC236}">
                <a16:creationId xmlns:a16="http://schemas.microsoft.com/office/drawing/2014/main" id="{946197AD-6343-4828-AB4B-4C3E9FF4B6EB}"/>
              </a:ext>
            </a:extLst>
          </p:cNvPr>
          <p:cNvSpPr>
            <a:spLocks noGrp="1"/>
          </p:cNvSpPr>
          <p:nvPr>
            <p:ph type="sldNum" sz="quarter" idx="12"/>
          </p:nvPr>
        </p:nvSpPr>
        <p:spPr/>
        <p:txBody>
          <a:bodyPr/>
          <a:lstStyle/>
          <a:p>
            <a:pPr>
              <a:defRPr/>
            </a:pPr>
            <a:fld id="{9133A152-4D26-483B-836B-E4527279056E}" type="slidenum">
              <a:rPr lang="nl-NL" altLang="nl-NL" smtClean="0"/>
              <a:pPr>
                <a:defRPr/>
              </a:pPr>
              <a:t>81</a:t>
            </a:fld>
            <a:endParaRPr lang="nl-NL" altLang="nl-NL"/>
          </a:p>
        </p:txBody>
      </p:sp>
    </p:spTree>
    <p:extLst>
      <p:ext uri="{BB962C8B-B14F-4D97-AF65-F5344CB8AC3E}">
        <p14:creationId xmlns:p14="http://schemas.microsoft.com/office/powerpoint/2010/main" val="33308796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37E8A44-89BA-4AFB-86C6-C7B3D081FEAC}"/>
              </a:ext>
            </a:extLst>
          </p:cNvPr>
          <p:cNvSpPr>
            <a:spLocks noGrp="1"/>
          </p:cNvSpPr>
          <p:nvPr>
            <p:ph type="title"/>
          </p:nvPr>
        </p:nvSpPr>
        <p:spPr>
          <a:xfrm>
            <a:off x="64522" y="-43287"/>
            <a:ext cx="11716146" cy="578734"/>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B6 – Warme overdracht bodemtaken en BRO</a:t>
            </a:r>
          </a:p>
        </p:txBody>
      </p:sp>
      <p:sp>
        <p:nvSpPr>
          <p:cNvPr id="69635" name="Tijdelijke aanduiding voor inhoud 2">
            <a:extLst>
              <a:ext uri="{FF2B5EF4-FFF2-40B4-BE49-F238E27FC236}">
                <a16:creationId xmlns:a16="http://schemas.microsoft.com/office/drawing/2014/main" id="{B713B058-B5D9-4D81-B042-5D39FF744B1F}"/>
              </a:ext>
            </a:extLst>
          </p:cNvPr>
          <p:cNvSpPr>
            <a:spLocks noGrp="1"/>
          </p:cNvSpPr>
          <p:nvPr>
            <p:ph idx="1"/>
          </p:nvPr>
        </p:nvSpPr>
        <p:spPr>
          <a:xfrm>
            <a:off x="687373" y="1451974"/>
            <a:ext cx="8825284" cy="4968695"/>
          </a:xfrm>
        </p:spPr>
        <p:txBody>
          <a:bodyPr/>
          <a:lstStyle/>
          <a:p>
            <a:pPr marL="0" indent="0">
              <a:buNone/>
            </a:pPr>
            <a:r>
              <a:rPr lang="nl-NL" altLang="nl-NL" b="1" dirty="0">
                <a:latin typeface="Tahoma" panose="020B0604030504040204" pitchFamily="34" charset="0"/>
                <a:ea typeface="Tahoma" panose="020B0604030504040204" pitchFamily="34" charset="0"/>
                <a:cs typeface="Tahoma" panose="020B0604030504040204" pitchFamily="34" charset="0"/>
              </a:rPr>
              <a:t>Als gevolg van de Omgevingswet…</a:t>
            </a:r>
          </a:p>
          <a:p>
            <a:r>
              <a:rPr lang="nl-NL" altLang="nl-NL" dirty="0">
                <a:latin typeface="Tahoma" panose="020B0604030504040204" pitchFamily="34" charset="0"/>
                <a:ea typeface="Tahoma" panose="020B0604030504040204" pitchFamily="34" charset="0"/>
                <a:cs typeface="Tahoma" panose="020B0604030504040204" pitchFamily="34" charset="0"/>
              </a:rPr>
              <a:t>gemeenten krijgen verantwoordelijkheid voor </a:t>
            </a:r>
          </a:p>
          <a:p>
            <a:pPr marL="0" indent="0">
              <a:buNone/>
            </a:pPr>
            <a:r>
              <a:rPr lang="nl-NL" altLang="nl-NL" dirty="0">
                <a:latin typeface="Tahoma" panose="020B0604030504040204" pitchFamily="34" charset="0"/>
                <a:ea typeface="Tahoma" panose="020B0604030504040204" pitchFamily="34" charset="0"/>
                <a:cs typeface="Tahoma" panose="020B0604030504040204" pitchFamily="34" charset="0"/>
              </a:rPr>
              <a:t>bodemtaken</a:t>
            </a:r>
          </a:p>
          <a:p>
            <a:r>
              <a:rPr lang="nl-NL" altLang="nl-NL" dirty="0">
                <a:latin typeface="Tahoma" panose="020B0604030504040204" pitchFamily="34" charset="0"/>
                <a:ea typeface="Tahoma" panose="020B0604030504040204" pitchFamily="34" charset="0"/>
                <a:cs typeface="Tahoma" panose="020B0604030504040204" pitchFamily="34" charset="0"/>
              </a:rPr>
              <a:t>provincies voor grondwaterkwaliteit</a:t>
            </a:r>
          </a:p>
          <a:p>
            <a:pPr marL="0" indent="0">
              <a:buNone/>
            </a:pPr>
            <a:endParaRPr lang="nl-NL" altLang="nl-NL"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nl-NL" altLang="nl-NL" dirty="0">
                <a:latin typeface="Tahoma" panose="020B0604030504040204" pitchFamily="34" charset="0"/>
                <a:ea typeface="Tahoma" panose="020B0604030504040204" pitchFamily="34" charset="0"/>
                <a:cs typeface="Tahoma" panose="020B0604030504040204" pitchFamily="34" charset="0"/>
              </a:rPr>
              <a:t>Welke afspraken over bodeminformatie, </a:t>
            </a:r>
          </a:p>
          <a:p>
            <a:pPr marL="0" indent="0">
              <a:buNone/>
            </a:pPr>
            <a:r>
              <a:rPr lang="nl-NL" altLang="nl-NL" dirty="0">
                <a:latin typeface="Tahoma" panose="020B0604030504040204" pitchFamily="34" charset="0"/>
                <a:ea typeface="Tahoma" panose="020B0604030504040204" pitchFamily="34" charset="0"/>
                <a:cs typeface="Tahoma" panose="020B0604030504040204" pitchFamily="34" charset="0"/>
              </a:rPr>
              <a:t>-rapporten en dossiers?</a:t>
            </a:r>
          </a:p>
          <a:p>
            <a:pPr marL="0" indent="0">
              <a:buNone/>
            </a:pPr>
            <a:endParaRPr lang="nl-NL" altLang="nl-NL"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nl-NL" altLang="nl-NL" dirty="0">
                <a:latin typeface="Tahoma" panose="020B0604030504040204" pitchFamily="34" charset="0"/>
                <a:ea typeface="Tahoma" panose="020B0604030504040204" pitchFamily="34" charset="0"/>
                <a:cs typeface="Tahoma" panose="020B0604030504040204" pitchFamily="34" charset="0"/>
              </a:rPr>
              <a:t>Bodemdossiers gaan heel ver terug…</a:t>
            </a:r>
          </a:p>
        </p:txBody>
      </p:sp>
      <p:sp>
        <p:nvSpPr>
          <p:cNvPr id="2" name="Rechthoek 1">
            <a:extLst>
              <a:ext uri="{FF2B5EF4-FFF2-40B4-BE49-F238E27FC236}">
                <a16:creationId xmlns:a16="http://schemas.microsoft.com/office/drawing/2014/main" id="{391D3AF3-D5BB-487B-902A-9DC4326EE26C}"/>
              </a:ext>
            </a:extLst>
          </p:cNvPr>
          <p:cNvSpPr/>
          <p:nvPr/>
        </p:nvSpPr>
        <p:spPr>
          <a:xfrm>
            <a:off x="7554897" y="4216400"/>
            <a:ext cx="3184001" cy="191470"/>
          </a:xfrm>
          <a:prstGeom prst="rect">
            <a:avLst/>
          </a:prstGeom>
          <a:solidFill>
            <a:schemeClr val="bg1"/>
          </a:solidFill>
          <a:ln>
            <a:solidFill>
              <a:schemeClr val="bg1"/>
            </a:solid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8" name="Afbeelding 7" descr="Afbeelding met tekst&#10;&#10;Automatisch gegenereerde beschrijving">
            <a:extLst>
              <a:ext uri="{FF2B5EF4-FFF2-40B4-BE49-F238E27FC236}">
                <a16:creationId xmlns:a16="http://schemas.microsoft.com/office/drawing/2014/main" id="{D31AA75D-90E9-4E40-B4DA-873E6EA9F85E}"/>
              </a:ext>
            </a:extLst>
          </p:cNvPr>
          <p:cNvPicPr>
            <a:picLocks noChangeAspect="1"/>
          </p:cNvPicPr>
          <p:nvPr/>
        </p:nvPicPr>
        <p:blipFill>
          <a:blip r:embed="rId2"/>
          <a:stretch>
            <a:fillRect/>
          </a:stretch>
        </p:blipFill>
        <p:spPr>
          <a:xfrm>
            <a:off x="7088366" y="310088"/>
            <a:ext cx="4117062" cy="5827558"/>
          </a:xfrm>
          <a:prstGeom prst="rect">
            <a:avLst/>
          </a:prstGeom>
          <a:ln w="12700">
            <a:solidFill>
              <a:schemeClr val="tx1"/>
            </a:solidFill>
          </a:ln>
        </p:spPr>
      </p:pic>
      <p:pic>
        <p:nvPicPr>
          <p:cNvPr id="4" name="Afbeelding 3">
            <a:extLst>
              <a:ext uri="{FF2B5EF4-FFF2-40B4-BE49-F238E27FC236}">
                <a16:creationId xmlns:a16="http://schemas.microsoft.com/office/drawing/2014/main" id="{A1B5C84F-F18E-44CE-87E3-EF12BE8080F6}"/>
              </a:ext>
            </a:extLst>
          </p:cNvPr>
          <p:cNvPicPr>
            <a:picLocks noChangeAspect="1"/>
          </p:cNvPicPr>
          <p:nvPr/>
        </p:nvPicPr>
        <p:blipFill>
          <a:blip r:embed="rId3"/>
          <a:stretch>
            <a:fillRect/>
          </a:stretch>
        </p:blipFill>
        <p:spPr>
          <a:xfrm>
            <a:off x="7729605" y="760806"/>
            <a:ext cx="4141344" cy="5827558"/>
          </a:xfrm>
          <a:prstGeom prst="rect">
            <a:avLst/>
          </a:prstGeom>
          <a:ln w="19050">
            <a:solidFill>
              <a:schemeClr val="tx1"/>
            </a:solidFill>
          </a:ln>
        </p:spPr>
      </p:pic>
      <p:sp>
        <p:nvSpPr>
          <p:cNvPr id="7" name="Tekstvak 6">
            <a:extLst>
              <a:ext uri="{FF2B5EF4-FFF2-40B4-BE49-F238E27FC236}">
                <a16:creationId xmlns:a16="http://schemas.microsoft.com/office/drawing/2014/main" id="{79CF0997-ED49-4D5C-84C2-8DF4F3F6D96F}"/>
              </a:ext>
            </a:extLst>
          </p:cNvPr>
          <p:cNvSpPr txBox="1"/>
          <p:nvPr/>
        </p:nvSpPr>
        <p:spPr>
          <a:xfrm>
            <a:off x="-44390" y="6676008"/>
            <a:ext cx="12192000" cy="215444"/>
          </a:xfrm>
          <a:prstGeom prst="rect">
            <a:avLst/>
          </a:prstGeom>
          <a:noFill/>
        </p:spPr>
        <p:txBody>
          <a:bodyPr wrap="square" rtlCol="0">
            <a:spAutoFit/>
          </a:bodyPr>
          <a:lstStyle/>
          <a:p>
            <a:r>
              <a:rPr lang="nl-NL" sz="800" dirty="0"/>
              <a:t>Bron: VNG Ledenbrief, VNG Realisatie pagina BRO</a:t>
            </a:r>
          </a:p>
        </p:txBody>
      </p:sp>
      <p:sp>
        <p:nvSpPr>
          <p:cNvPr id="3" name="Tijdelijke aanduiding voor voettekst 2">
            <a:extLst>
              <a:ext uri="{FF2B5EF4-FFF2-40B4-BE49-F238E27FC236}">
                <a16:creationId xmlns:a16="http://schemas.microsoft.com/office/drawing/2014/main" id="{074BCCFE-A80E-47A5-89C2-8C44C194627E}"/>
              </a:ext>
            </a:extLst>
          </p:cNvPr>
          <p:cNvSpPr>
            <a:spLocks noGrp="1"/>
          </p:cNvSpPr>
          <p:nvPr>
            <p:ph type="ftr" sz="quarter" idx="11"/>
          </p:nvPr>
        </p:nvSpPr>
        <p:spPr/>
        <p:txBody>
          <a:bodyPr/>
          <a:lstStyle/>
          <a:p>
            <a:pPr>
              <a:defRPr/>
            </a:pPr>
            <a:r>
              <a:rPr lang="nl-NL"/>
              <a:t>Regiobijeenkomst Omgevingswet 11-11-2021</a:t>
            </a:r>
          </a:p>
        </p:txBody>
      </p:sp>
      <p:sp>
        <p:nvSpPr>
          <p:cNvPr id="5" name="Tijdelijke aanduiding voor dianummer 4">
            <a:extLst>
              <a:ext uri="{FF2B5EF4-FFF2-40B4-BE49-F238E27FC236}">
                <a16:creationId xmlns:a16="http://schemas.microsoft.com/office/drawing/2014/main" id="{D4485CEE-07CD-4026-A7E3-AA759B07FCFB}"/>
              </a:ext>
            </a:extLst>
          </p:cNvPr>
          <p:cNvSpPr>
            <a:spLocks noGrp="1"/>
          </p:cNvSpPr>
          <p:nvPr>
            <p:ph type="sldNum" sz="quarter" idx="12"/>
          </p:nvPr>
        </p:nvSpPr>
        <p:spPr/>
        <p:txBody>
          <a:bodyPr/>
          <a:lstStyle/>
          <a:p>
            <a:pPr>
              <a:defRPr/>
            </a:pPr>
            <a:fld id="{9133A152-4D26-483B-836B-E4527279056E}" type="slidenum">
              <a:rPr lang="nl-NL" altLang="nl-NL" smtClean="0"/>
              <a:pPr>
                <a:defRPr/>
              </a:pPr>
              <a:t>82</a:t>
            </a:fld>
            <a:endParaRPr lang="nl-NL" altLang="nl-NL"/>
          </a:p>
        </p:txBody>
      </p:sp>
    </p:spTree>
    <p:extLst>
      <p:ext uri="{BB962C8B-B14F-4D97-AF65-F5344CB8AC3E}">
        <p14:creationId xmlns:p14="http://schemas.microsoft.com/office/powerpoint/2010/main" val="399692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635">
                                            <p:txEl>
                                              <p:pRg st="5" end="5"/>
                                            </p:txEl>
                                          </p:spTgt>
                                        </p:tgtEl>
                                        <p:attrNameLst>
                                          <p:attrName>style.visibility</p:attrName>
                                        </p:attrNameLst>
                                      </p:cBhvr>
                                      <p:to>
                                        <p:strVal val="visible"/>
                                      </p:to>
                                    </p:set>
                                    <p:animEffect transition="in" filter="fade">
                                      <p:cBhvr>
                                        <p:cTn id="7" dur="1000"/>
                                        <p:tgtEl>
                                          <p:spTgt spid="69635">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9635">
                                            <p:txEl>
                                              <p:pRg st="6" end="6"/>
                                            </p:txEl>
                                          </p:spTgt>
                                        </p:tgtEl>
                                        <p:attrNameLst>
                                          <p:attrName>style.visibility</p:attrName>
                                        </p:attrNameLst>
                                      </p:cBhvr>
                                      <p:to>
                                        <p:strVal val="visible"/>
                                      </p:to>
                                    </p:set>
                                    <p:animEffect transition="in" filter="fade">
                                      <p:cBhvr>
                                        <p:cTn id="10" dur="1000"/>
                                        <p:tgtEl>
                                          <p:spTgt spid="69635">
                                            <p:txEl>
                                              <p:pRg st="6" end="6"/>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69635">
                                            <p:txEl>
                                              <p:pRg st="8" end="8"/>
                                            </p:txEl>
                                          </p:spTgt>
                                        </p:tgtEl>
                                        <p:attrNameLst>
                                          <p:attrName>style.visibility</p:attrName>
                                        </p:attrNameLst>
                                      </p:cBhvr>
                                      <p:to>
                                        <p:strVal val="visible"/>
                                      </p:to>
                                    </p:set>
                                    <p:animEffect transition="in" filter="fade">
                                      <p:cBhvr>
                                        <p:cTn id="18" dur="1000"/>
                                        <p:tgtEl>
                                          <p:spTgt spid="6963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B7 – Toegang en beveiliging</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1003158535"/>
              </p:ext>
            </p:extLst>
          </p:nvPr>
        </p:nvGraphicFramePr>
        <p:xfrm>
          <a:off x="1902483" y="1749259"/>
          <a:ext cx="7959143" cy="4029162"/>
        </p:xfrm>
        <a:graphic>
          <a:graphicData uri="http://schemas.openxmlformats.org/drawingml/2006/table">
            <a:tbl>
              <a:tblPr firstRow="1" bandRow="1">
                <a:tableStyleId>{BC89EF96-8CEA-46FF-86C4-4CE0E7609802}</a:tableStyleId>
              </a:tblPr>
              <a:tblGrid>
                <a:gridCol w="876035">
                  <a:extLst>
                    <a:ext uri="{9D8B030D-6E8A-4147-A177-3AD203B41FA5}">
                      <a16:colId xmlns:a16="http://schemas.microsoft.com/office/drawing/2014/main" val="3443340161"/>
                    </a:ext>
                  </a:extLst>
                </a:gridCol>
                <a:gridCol w="7083108">
                  <a:extLst>
                    <a:ext uri="{9D8B030D-6E8A-4147-A177-3AD203B41FA5}">
                      <a16:colId xmlns:a16="http://schemas.microsoft.com/office/drawing/2014/main" val="2871801235"/>
                    </a:ext>
                  </a:extLst>
                </a:gridCol>
              </a:tblGrid>
              <a:tr h="795763">
                <a:tc>
                  <a:txBody>
                    <a:bodyPr/>
                    <a:lstStyle/>
                    <a:p>
                      <a:r>
                        <a:rPr lang="nl-NL" b="0" dirty="0">
                          <a:latin typeface="Tahoma" panose="020B0604030504040204" pitchFamily="34" charset="0"/>
                          <a:ea typeface="Tahoma" panose="020B0604030504040204" pitchFamily="34" charset="0"/>
                          <a:cs typeface="Tahoma" panose="020B0604030504040204" pitchFamily="34" charset="0"/>
                        </a:rPr>
                        <a:t>B7-1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Maak afspraken over de beveiliging van informatieobjecten zodat informatieobjecten alleen worden aangemaakt, gewijzigd, geraadpleegd en vernietigd door personen die daartoe bevoegd zijn. </a:t>
                      </a:r>
                    </a:p>
                  </a:txBody>
                  <a:tcPr/>
                </a:tc>
                <a:extLst>
                  <a:ext uri="{0D108BD9-81ED-4DB2-BD59-A6C34878D82A}">
                    <a16:rowId xmlns:a16="http://schemas.microsoft.com/office/drawing/2014/main" val="3347509960"/>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B7-2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over hoe het beveiligd uitwisselen van informatieobjecten in geval van bijzondere situaties of (proces)objecten plaatsheeft. Richt de lokale software hierop in.</a:t>
                      </a:r>
                    </a:p>
                  </a:txBody>
                  <a:tcPr/>
                </a:tc>
                <a:extLst>
                  <a:ext uri="{0D108BD9-81ED-4DB2-BD59-A6C34878D82A}">
                    <a16:rowId xmlns:a16="http://schemas.microsoft.com/office/drawing/2014/main" val="3814727009"/>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B7-3</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als informatieobjecten niet of beperkt toegankelijk moeten zijn, bezien vanuit het perspectief privacy/AVG, inclusief afspraken over </a:t>
                      </a:r>
                      <a:r>
                        <a:rPr lang="nl-NL" dirty="0" err="1">
                          <a:latin typeface="Tahoma" panose="020B0604030504040204" pitchFamily="34" charset="0"/>
                          <a:ea typeface="Tahoma" panose="020B0604030504040204" pitchFamily="34" charset="0"/>
                          <a:cs typeface="Tahoma" panose="020B0604030504040204" pitchFamily="34" charset="0"/>
                        </a:rPr>
                        <a:t>anonimisering</a:t>
                      </a:r>
                      <a:r>
                        <a:rPr lang="nl-NL" dirty="0">
                          <a:latin typeface="Tahoma" panose="020B0604030504040204" pitchFamily="34" charset="0"/>
                          <a:ea typeface="Tahoma" panose="020B0604030504040204" pitchFamily="34" charset="0"/>
                          <a:cs typeface="Tahoma" panose="020B0604030504040204" pitchFamily="34" charset="0"/>
                        </a:rPr>
                        <a:t>.</a:t>
                      </a:r>
                    </a:p>
                  </a:txBody>
                  <a:tcPr/>
                </a:tc>
                <a:extLst>
                  <a:ext uri="{0D108BD9-81ED-4DB2-BD59-A6C34878D82A}">
                    <a16:rowId xmlns:a16="http://schemas.microsoft.com/office/drawing/2014/main" val="3514575621"/>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B7-4</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op als informatieobjecten nog niet </a:t>
                      </a:r>
                      <a:r>
                        <a:rPr lang="nl-NL" dirty="0" err="1">
                          <a:latin typeface="Tahoma" panose="020B0604030504040204" pitchFamily="34" charset="0"/>
                          <a:ea typeface="Tahoma" panose="020B0604030504040204" pitchFamily="34" charset="0"/>
                          <a:cs typeface="Tahoma" panose="020B0604030504040204" pitchFamily="34" charset="0"/>
                        </a:rPr>
                        <a:t>rechtenvrij</a:t>
                      </a:r>
                      <a:r>
                        <a:rPr lang="nl-NL" dirty="0">
                          <a:latin typeface="Tahoma" panose="020B0604030504040204" pitchFamily="34" charset="0"/>
                          <a:ea typeface="Tahoma" panose="020B0604030504040204" pitchFamily="34" charset="0"/>
                          <a:cs typeface="Tahoma" panose="020B0604030504040204" pitchFamily="34" charset="0"/>
                        </a:rPr>
                        <a:t> zijn i.v.m. auteursrecht. Richt de lokale software hierop in.</a:t>
                      </a:r>
                    </a:p>
                  </a:txBody>
                  <a:tcPr/>
                </a:tc>
                <a:extLst>
                  <a:ext uri="{0D108BD9-81ED-4DB2-BD59-A6C34878D82A}">
                    <a16:rowId xmlns:a16="http://schemas.microsoft.com/office/drawing/2014/main" val="725050248"/>
                  </a:ext>
                </a:extLst>
              </a:tr>
            </a:tbl>
          </a:graphicData>
        </a:graphic>
      </p:graphicFrame>
      <p:sp>
        <p:nvSpPr>
          <p:cNvPr id="2" name="Tijdelijke aanduiding voor voettekst 1">
            <a:extLst>
              <a:ext uri="{FF2B5EF4-FFF2-40B4-BE49-F238E27FC236}">
                <a16:creationId xmlns:a16="http://schemas.microsoft.com/office/drawing/2014/main" id="{89B2CA32-0D90-4B4A-9FD0-17EB5367592D}"/>
              </a:ext>
            </a:extLst>
          </p:cNvPr>
          <p:cNvSpPr>
            <a:spLocks noGrp="1"/>
          </p:cNvSpPr>
          <p:nvPr>
            <p:ph type="ftr" sz="quarter" idx="11"/>
          </p:nvPr>
        </p:nvSpPr>
        <p:spPr/>
        <p:txBody>
          <a:bodyPr/>
          <a:lstStyle/>
          <a:p>
            <a:pPr>
              <a:defRPr/>
            </a:pPr>
            <a:r>
              <a:rPr lang="nl-NL"/>
              <a:t>Regiobijeenkomst Omgevingswet 11-11-2021</a:t>
            </a:r>
          </a:p>
        </p:txBody>
      </p:sp>
      <p:sp>
        <p:nvSpPr>
          <p:cNvPr id="3" name="Tijdelijke aanduiding voor dianummer 2">
            <a:extLst>
              <a:ext uri="{FF2B5EF4-FFF2-40B4-BE49-F238E27FC236}">
                <a16:creationId xmlns:a16="http://schemas.microsoft.com/office/drawing/2014/main" id="{FE30A38D-2678-4D2A-B5B3-F674168AABF3}"/>
              </a:ext>
            </a:extLst>
          </p:cNvPr>
          <p:cNvSpPr>
            <a:spLocks noGrp="1"/>
          </p:cNvSpPr>
          <p:nvPr>
            <p:ph type="sldNum" sz="quarter" idx="12"/>
          </p:nvPr>
        </p:nvSpPr>
        <p:spPr/>
        <p:txBody>
          <a:bodyPr/>
          <a:lstStyle/>
          <a:p>
            <a:pPr>
              <a:defRPr/>
            </a:pPr>
            <a:fld id="{9133A152-4D26-483B-836B-E4527279056E}" type="slidenum">
              <a:rPr lang="nl-NL" altLang="nl-NL" smtClean="0"/>
              <a:pPr>
                <a:defRPr/>
              </a:pPr>
              <a:t>83</a:t>
            </a:fld>
            <a:endParaRPr lang="nl-NL" altLang="nl-NL"/>
          </a:p>
        </p:txBody>
      </p:sp>
    </p:spTree>
    <p:extLst>
      <p:ext uri="{BB962C8B-B14F-4D97-AF65-F5344CB8AC3E}">
        <p14:creationId xmlns:p14="http://schemas.microsoft.com/office/powerpoint/2010/main" val="37564055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B8 – Formaten en standaarden voor toegankelijkheid</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4118793510"/>
              </p:ext>
            </p:extLst>
          </p:nvPr>
        </p:nvGraphicFramePr>
        <p:xfrm>
          <a:off x="1902483" y="1749259"/>
          <a:ext cx="7959143" cy="3200400"/>
        </p:xfrm>
        <a:graphic>
          <a:graphicData uri="http://schemas.openxmlformats.org/drawingml/2006/table">
            <a:tbl>
              <a:tblPr firstRow="1" bandRow="1">
                <a:tableStyleId>{BC89EF96-8CEA-46FF-86C4-4CE0E7609802}</a:tableStyleId>
              </a:tblPr>
              <a:tblGrid>
                <a:gridCol w="876035">
                  <a:extLst>
                    <a:ext uri="{9D8B030D-6E8A-4147-A177-3AD203B41FA5}">
                      <a16:colId xmlns:a16="http://schemas.microsoft.com/office/drawing/2014/main" val="3443340161"/>
                    </a:ext>
                  </a:extLst>
                </a:gridCol>
                <a:gridCol w="7083108">
                  <a:extLst>
                    <a:ext uri="{9D8B030D-6E8A-4147-A177-3AD203B41FA5}">
                      <a16:colId xmlns:a16="http://schemas.microsoft.com/office/drawing/2014/main" val="2871801235"/>
                    </a:ext>
                  </a:extLst>
                </a:gridCol>
              </a:tblGrid>
              <a:tr h="795763">
                <a:tc>
                  <a:txBody>
                    <a:bodyPr/>
                    <a:lstStyle/>
                    <a:p>
                      <a:r>
                        <a:rPr lang="nl-NL" b="0" dirty="0">
                          <a:latin typeface="Tahoma" panose="020B0604030504040204" pitchFamily="34" charset="0"/>
                          <a:ea typeface="Tahoma" panose="020B0604030504040204" pitchFamily="34" charset="0"/>
                          <a:cs typeface="Tahoma" panose="020B0604030504040204" pitchFamily="34" charset="0"/>
                        </a:rPr>
                        <a:t>B8-1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Toets of de gebruikte bestandsformaten in de landelijke voorzieningen aansluiten op de voorkeursformaten en acceptabele formaten volgens het lokale beleid.</a:t>
                      </a:r>
                    </a:p>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Als dat niet past, neem dan aanvullende maatregelen om duurzaamheid te waarborgen in een ander formaat dat wel voldoet volgens dat lokale beleid. </a:t>
                      </a:r>
                    </a:p>
                  </a:txBody>
                  <a:tcPr/>
                </a:tc>
                <a:extLst>
                  <a:ext uri="{0D108BD9-81ED-4DB2-BD59-A6C34878D82A}">
                    <a16:rowId xmlns:a16="http://schemas.microsoft.com/office/drawing/2014/main" val="3347509960"/>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B8-2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Toets aan de </a:t>
                      </a:r>
                      <a:r>
                        <a:rPr lang="nl-NL" dirty="0" err="1">
                          <a:latin typeface="Tahoma" panose="020B0604030504040204" pitchFamily="34" charset="0"/>
                          <a:ea typeface="Tahoma" panose="020B0604030504040204" pitchFamily="34" charset="0"/>
                          <a:cs typeface="Tahoma" panose="020B0604030504040204" pitchFamily="34" charset="0"/>
                        </a:rPr>
                        <a:t>Webrichtlijnen</a:t>
                      </a:r>
                      <a:r>
                        <a:rPr lang="nl-NL" dirty="0">
                          <a:latin typeface="Tahoma" panose="020B0604030504040204" pitchFamily="34" charset="0"/>
                          <a:ea typeface="Tahoma" panose="020B0604030504040204" pitchFamily="34" charset="0"/>
                          <a:cs typeface="Tahoma" panose="020B0604030504040204" pitchFamily="34" charset="0"/>
                        </a:rPr>
                        <a:t> voor Toegankelijkheid van </a:t>
                      </a:r>
                      <a:r>
                        <a:rPr lang="nl-NL" dirty="0" err="1">
                          <a:latin typeface="Tahoma" panose="020B0604030504040204" pitchFamily="34" charset="0"/>
                          <a:ea typeface="Tahoma" panose="020B0604030504040204" pitchFamily="34" charset="0"/>
                          <a:cs typeface="Tahoma" panose="020B0604030504040204" pitchFamily="34" charset="0"/>
                        </a:rPr>
                        <a:t>Webcontent</a:t>
                      </a:r>
                      <a:r>
                        <a:rPr lang="nl-NL" dirty="0">
                          <a:latin typeface="Tahoma" panose="020B0604030504040204" pitchFamily="34" charset="0"/>
                          <a:ea typeface="Tahoma" panose="020B0604030504040204" pitchFamily="34" charset="0"/>
                          <a:cs typeface="Tahoma" panose="020B0604030504040204" pitchFamily="34" charset="0"/>
                        </a:rPr>
                        <a:t> (WCAG) 2.1 en controleer of de duurzaamheid van de oplossing gegarandeerd is voor de bewaarduur van die informatie (via parameters vooraf of bij het afsluiten van zaken of van content op websites). </a:t>
                      </a:r>
                    </a:p>
                  </a:txBody>
                  <a:tcPr/>
                </a:tc>
                <a:extLst>
                  <a:ext uri="{0D108BD9-81ED-4DB2-BD59-A6C34878D82A}">
                    <a16:rowId xmlns:a16="http://schemas.microsoft.com/office/drawing/2014/main" val="3814727009"/>
                  </a:ext>
                </a:extLst>
              </a:tr>
            </a:tbl>
          </a:graphicData>
        </a:graphic>
      </p:graphicFrame>
      <p:sp>
        <p:nvSpPr>
          <p:cNvPr id="2" name="Tijdelijke aanduiding voor voettekst 1">
            <a:extLst>
              <a:ext uri="{FF2B5EF4-FFF2-40B4-BE49-F238E27FC236}">
                <a16:creationId xmlns:a16="http://schemas.microsoft.com/office/drawing/2014/main" id="{715811D4-32E2-45E2-BE8C-22973616F57B}"/>
              </a:ext>
            </a:extLst>
          </p:cNvPr>
          <p:cNvSpPr>
            <a:spLocks noGrp="1"/>
          </p:cNvSpPr>
          <p:nvPr>
            <p:ph type="ftr" sz="quarter" idx="11"/>
          </p:nvPr>
        </p:nvSpPr>
        <p:spPr/>
        <p:txBody>
          <a:bodyPr/>
          <a:lstStyle/>
          <a:p>
            <a:pPr>
              <a:defRPr/>
            </a:pPr>
            <a:r>
              <a:rPr lang="nl-NL"/>
              <a:t>Regiobijeenkomst Omgevingswet 11-11-2021</a:t>
            </a:r>
          </a:p>
        </p:txBody>
      </p:sp>
      <p:sp>
        <p:nvSpPr>
          <p:cNvPr id="3" name="Tijdelijke aanduiding voor dianummer 2">
            <a:extLst>
              <a:ext uri="{FF2B5EF4-FFF2-40B4-BE49-F238E27FC236}">
                <a16:creationId xmlns:a16="http://schemas.microsoft.com/office/drawing/2014/main" id="{6C921F8E-F8CC-488E-AB3B-72AB494352AD}"/>
              </a:ext>
            </a:extLst>
          </p:cNvPr>
          <p:cNvSpPr>
            <a:spLocks noGrp="1"/>
          </p:cNvSpPr>
          <p:nvPr>
            <p:ph type="sldNum" sz="quarter" idx="12"/>
          </p:nvPr>
        </p:nvSpPr>
        <p:spPr/>
        <p:txBody>
          <a:bodyPr/>
          <a:lstStyle/>
          <a:p>
            <a:pPr>
              <a:defRPr/>
            </a:pPr>
            <a:fld id="{9133A152-4D26-483B-836B-E4527279056E}" type="slidenum">
              <a:rPr lang="nl-NL" altLang="nl-NL" smtClean="0"/>
              <a:pPr>
                <a:defRPr/>
              </a:pPr>
              <a:t>84</a:t>
            </a:fld>
            <a:endParaRPr lang="nl-NL" altLang="nl-NL"/>
          </a:p>
        </p:txBody>
      </p:sp>
    </p:spTree>
    <p:extLst>
      <p:ext uri="{BB962C8B-B14F-4D97-AF65-F5344CB8AC3E}">
        <p14:creationId xmlns:p14="http://schemas.microsoft.com/office/powerpoint/2010/main" val="26615916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B8 – Formaten: Globaal Content Raamwerk, bijlage F</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8C6B7181-8567-4F3A-BC88-E488B876260C}"/>
              </a:ext>
            </a:extLst>
          </p:cNvPr>
          <p:cNvPicPr>
            <a:picLocks noChangeAspect="1"/>
          </p:cNvPicPr>
          <p:nvPr/>
        </p:nvPicPr>
        <p:blipFill>
          <a:blip r:embed="rId3"/>
          <a:stretch>
            <a:fillRect/>
          </a:stretch>
        </p:blipFill>
        <p:spPr>
          <a:xfrm>
            <a:off x="0" y="593641"/>
            <a:ext cx="12192000" cy="5844886"/>
          </a:xfrm>
          <a:prstGeom prst="rect">
            <a:avLst/>
          </a:prstGeom>
        </p:spPr>
      </p:pic>
      <p:sp>
        <p:nvSpPr>
          <p:cNvPr id="3" name="Tijdelijke aanduiding voor voettekst 2">
            <a:extLst>
              <a:ext uri="{FF2B5EF4-FFF2-40B4-BE49-F238E27FC236}">
                <a16:creationId xmlns:a16="http://schemas.microsoft.com/office/drawing/2014/main" id="{A1276BB1-3420-44FF-B816-A708B24FD57E}"/>
              </a:ext>
            </a:extLst>
          </p:cNvPr>
          <p:cNvSpPr>
            <a:spLocks noGrp="1"/>
          </p:cNvSpPr>
          <p:nvPr>
            <p:ph type="ftr" sz="quarter" idx="11"/>
          </p:nvPr>
        </p:nvSpPr>
        <p:spPr/>
        <p:txBody>
          <a:bodyPr/>
          <a:lstStyle/>
          <a:p>
            <a:pPr>
              <a:defRPr/>
            </a:pPr>
            <a:r>
              <a:rPr lang="nl-NL"/>
              <a:t>Regiobijeenkomst Omgevingswet 11-11-2021</a:t>
            </a:r>
          </a:p>
        </p:txBody>
      </p:sp>
      <p:sp>
        <p:nvSpPr>
          <p:cNvPr id="4" name="Tijdelijke aanduiding voor dianummer 3">
            <a:extLst>
              <a:ext uri="{FF2B5EF4-FFF2-40B4-BE49-F238E27FC236}">
                <a16:creationId xmlns:a16="http://schemas.microsoft.com/office/drawing/2014/main" id="{1803FB6E-4CF2-4216-8261-72C7C8A90D31}"/>
              </a:ext>
            </a:extLst>
          </p:cNvPr>
          <p:cNvSpPr>
            <a:spLocks noGrp="1"/>
          </p:cNvSpPr>
          <p:nvPr>
            <p:ph type="sldNum" sz="quarter" idx="12"/>
          </p:nvPr>
        </p:nvSpPr>
        <p:spPr/>
        <p:txBody>
          <a:bodyPr/>
          <a:lstStyle/>
          <a:p>
            <a:pPr>
              <a:defRPr/>
            </a:pPr>
            <a:fld id="{9133A152-4D26-483B-836B-E4527279056E}" type="slidenum">
              <a:rPr lang="nl-NL" altLang="nl-NL" smtClean="0"/>
              <a:pPr>
                <a:defRPr/>
              </a:pPr>
              <a:t>85</a:t>
            </a:fld>
            <a:endParaRPr lang="nl-NL" altLang="nl-NL"/>
          </a:p>
        </p:txBody>
      </p:sp>
    </p:spTree>
    <p:extLst>
      <p:ext uri="{BB962C8B-B14F-4D97-AF65-F5344CB8AC3E}">
        <p14:creationId xmlns:p14="http://schemas.microsoft.com/office/powerpoint/2010/main" val="2416678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B9 – Programmatuur</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2982632335"/>
              </p:ext>
            </p:extLst>
          </p:nvPr>
        </p:nvGraphicFramePr>
        <p:xfrm>
          <a:off x="1902483" y="1749259"/>
          <a:ext cx="8165442" cy="3474720"/>
        </p:xfrm>
        <a:graphic>
          <a:graphicData uri="http://schemas.openxmlformats.org/drawingml/2006/table">
            <a:tbl>
              <a:tblPr firstRow="1" bandRow="1">
                <a:tableStyleId>{BC89EF96-8CEA-46FF-86C4-4CE0E7609802}</a:tableStyleId>
              </a:tblPr>
              <a:tblGrid>
                <a:gridCol w="898742">
                  <a:extLst>
                    <a:ext uri="{9D8B030D-6E8A-4147-A177-3AD203B41FA5}">
                      <a16:colId xmlns:a16="http://schemas.microsoft.com/office/drawing/2014/main" val="3443340161"/>
                    </a:ext>
                  </a:extLst>
                </a:gridCol>
                <a:gridCol w="7266700">
                  <a:extLst>
                    <a:ext uri="{9D8B030D-6E8A-4147-A177-3AD203B41FA5}">
                      <a16:colId xmlns:a16="http://schemas.microsoft.com/office/drawing/2014/main" val="2871801235"/>
                    </a:ext>
                  </a:extLst>
                </a:gridCol>
              </a:tblGrid>
              <a:tr h="795763">
                <a:tc>
                  <a:txBody>
                    <a:bodyPr/>
                    <a:lstStyle/>
                    <a:p>
                      <a:r>
                        <a:rPr lang="nl-NL" b="0" dirty="0">
                          <a:latin typeface="Tahoma" panose="020B0604030504040204" pitchFamily="34" charset="0"/>
                          <a:ea typeface="Tahoma" panose="020B0604030504040204" pitchFamily="34" charset="0"/>
                          <a:cs typeface="Tahoma" panose="020B0604030504040204" pitchFamily="34" charset="0"/>
                        </a:rPr>
                        <a:t>B9-1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Toets de Omgevingswet-softwarespecificaties (voor VTH, omgevingsbeleid en toepasbare regels) die raken aan DUTO en/of samenwerking in de keten.</a:t>
                      </a:r>
                    </a:p>
                  </a:txBody>
                  <a:tcPr/>
                </a:tc>
                <a:extLst>
                  <a:ext uri="{0D108BD9-81ED-4DB2-BD59-A6C34878D82A}">
                    <a16:rowId xmlns:a16="http://schemas.microsoft.com/office/drawing/2014/main" val="3347509960"/>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B9-2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Stel algemene DUTO eisen op bij aanbesteding voor software om minimaal te voldoen aan:</a:t>
                      </a:r>
                    </a:p>
                    <a:p>
                      <a:pPr marL="0" marR="0" lvl="0" indent="0" algn="l" defTabSz="457200" rtl="0" eaLnBrk="1" fontAlgn="auto" latinLnBrk="0" hangingPunct="1">
                        <a:lnSpc>
                          <a:spcPct val="100000"/>
                        </a:lnSpc>
                        <a:spcBef>
                          <a:spcPts val="0"/>
                        </a:spcBef>
                        <a:spcAft>
                          <a:spcPts val="0"/>
                        </a:spcAft>
                        <a:buClrTx/>
                        <a:buSzTx/>
                        <a:buFontTx/>
                        <a:buNone/>
                        <a:tabLst/>
                        <a:defRPr/>
                      </a:pPr>
                      <a:r>
                        <a:rPr lang="nl-NL" dirty="0">
                          <a:latin typeface="Tahoma" panose="020B0604030504040204" pitchFamily="34" charset="0"/>
                          <a:ea typeface="Tahoma" panose="020B0604030504040204" pitchFamily="34" charset="0"/>
                          <a:cs typeface="Tahoma" panose="020B0604030504040204" pitchFamily="34" charset="0"/>
                        </a:rPr>
                        <a:t>- (MDTO) en metadata profielen voor geografische data (NEN 3610);</a:t>
                      </a:r>
                    </a:p>
                    <a:p>
                      <a:r>
                        <a:rPr lang="nl-NL" dirty="0">
                          <a:latin typeface="Tahoma" panose="020B0604030504040204" pitchFamily="34" charset="0"/>
                          <a:ea typeface="Tahoma" panose="020B0604030504040204" pitchFamily="34" charset="0"/>
                          <a:cs typeface="Tahoma" panose="020B0604030504040204" pitchFamily="34" charset="0"/>
                        </a:rPr>
                        <a:t>- metadata op het Internet; </a:t>
                      </a:r>
                    </a:p>
                    <a:p>
                      <a:r>
                        <a:rPr lang="nl-NL" dirty="0">
                          <a:latin typeface="Tahoma" panose="020B0604030504040204" pitchFamily="34" charset="0"/>
                          <a:ea typeface="Tahoma" panose="020B0604030504040204" pitchFamily="34" charset="0"/>
                          <a:cs typeface="Tahoma" panose="020B0604030504040204" pitchFamily="34" charset="0"/>
                        </a:rPr>
                        <a:t>- het toepassen van selectielijsten voor het bewaren en vernietigen van informatie, het opvolgen van richtlijnen voor de inrichting van e-depots;</a:t>
                      </a:r>
                    </a:p>
                    <a:p>
                      <a:r>
                        <a:rPr lang="nl-NL" dirty="0">
                          <a:latin typeface="Tahoma" panose="020B0604030504040204" pitchFamily="34" charset="0"/>
                          <a:ea typeface="Tahoma" panose="020B0604030504040204" pitchFamily="34" charset="0"/>
                          <a:cs typeface="Tahoma" panose="020B0604030504040204" pitchFamily="34" charset="0"/>
                        </a:rPr>
                        <a:t>- het inrichten van processen voor vervreemden, vernietigen, overdragen en bewaren van informatie.</a:t>
                      </a:r>
                    </a:p>
                  </a:txBody>
                  <a:tcPr/>
                </a:tc>
                <a:extLst>
                  <a:ext uri="{0D108BD9-81ED-4DB2-BD59-A6C34878D82A}">
                    <a16:rowId xmlns:a16="http://schemas.microsoft.com/office/drawing/2014/main" val="3814727009"/>
                  </a:ext>
                </a:extLst>
              </a:tr>
            </a:tbl>
          </a:graphicData>
        </a:graphic>
      </p:graphicFrame>
      <p:sp>
        <p:nvSpPr>
          <p:cNvPr id="2" name="Tijdelijke aanduiding voor voettekst 1">
            <a:extLst>
              <a:ext uri="{FF2B5EF4-FFF2-40B4-BE49-F238E27FC236}">
                <a16:creationId xmlns:a16="http://schemas.microsoft.com/office/drawing/2014/main" id="{6AFC71D4-66CC-4225-A363-16B898B7E4D0}"/>
              </a:ext>
            </a:extLst>
          </p:cNvPr>
          <p:cNvSpPr>
            <a:spLocks noGrp="1"/>
          </p:cNvSpPr>
          <p:nvPr>
            <p:ph type="ftr" sz="quarter" idx="11"/>
          </p:nvPr>
        </p:nvSpPr>
        <p:spPr/>
        <p:txBody>
          <a:bodyPr/>
          <a:lstStyle/>
          <a:p>
            <a:pPr>
              <a:defRPr/>
            </a:pPr>
            <a:r>
              <a:rPr lang="nl-NL"/>
              <a:t>Regiobijeenkomst Omgevingswet 11-11-2021</a:t>
            </a:r>
          </a:p>
        </p:txBody>
      </p:sp>
      <p:sp>
        <p:nvSpPr>
          <p:cNvPr id="3" name="Tijdelijke aanduiding voor dianummer 2">
            <a:extLst>
              <a:ext uri="{FF2B5EF4-FFF2-40B4-BE49-F238E27FC236}">
                <a16:creationId xmlns:a16="http://schemas.microsoft.com/office/drawing/2014/main" id="{166D98CF-8D8D-4A8F-A925-DCFE4AC67704}"/>
              </a:ext>
            </a:extLst>
          </p:cNvPr>
          <p:cNvSpPr>
            <a:spLocks noGrp="1"/>
          </p:cNvSpPr>
          <p:nvPr>
            <p:ph type="sldNum" sz="quarter" idx="12"/>
          </p:nvPr>
        </p:nvSpPr>
        <p:spPr/>
        <p:txBody>
          <a:bodyPr/>
          <a:lstStyle/>
          <a:p>
            <a:pPr>
              <a:defRPr/>
            </a:pPr>
            <a:fld id="{9133A152-4D26-483B-836B-E4527279056E}" type="slidenum">
              <a:rPr lang="nl-NL" altLang="nl-NL" smtClean="0"/>
              <a:pPr>
                <a:defRPr/>
              </a:pPr>
              <a:t>86</a:t>
            </a:fld>
            <a:endParaRPr lang="nl-NL" altLang="nl-NL"/>
          </a:p>
        </p:txBody>
      </p:sp>
    </p:spTree>
    <p:extLst>
      <p:ext uri="{BB962C8B-B14F-4D97-AF65-F5344CB8AC3E}">
        <p14:creationId xmlns:p14="http://schemas.microsoft.com/office/powerpoint/2010/main" val="16555892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Titel 1">
            <a:extLst>
              <a:ext uri="{FF2B5EF4-FFF2-40B4-BE49-F238E27FC236}">
                <a16:creationId xmlns:a16="http://schemas.microsoft.com/office/drawing/2014/main" id="{A4AD634B-C6C9-4BC8-95F0-ED12D7F870B1}"/>
              </a:ext>
            </a:extLst>
          </p:cNvPr>
          <p:cNvSpPr>
            <a:spLocks noGrp="1"/>
          </p:cNvSpPr>
          <p:nvPr>
            <p:ph type="title"/>
          </p:nvPr>
        </p:nvSpPr>
        <p:spPr>
          <a:xfrm>
            <a:off x="147510" y="136524"/>
            <a:ext cx="11034840" cy="446033"/>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B9 – Programmatuur: Software-</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requirements</a:t>
            </a:r>
            <a:r>
              <a:rPr lang="nl-NL" altLang="nl-NL" dirty="0">
                <a:latin typeface="Tahoma" panose="020B0604030504040204" pitchFamily="34" charset="0"/>
                <a:ea typeface="ＭＳ Ｐゴシック" panose="020B0600070205080204" pitchFamily="34" charset="-128"/>
                <a:cs typeface="Tahoma" panose="020B0604030504040204" pitchFamily="34" charset="0"/>
              </a:rPr>
              <a:t> en duurzame toegankelijkheid</a:t>
            </a:r>
          </a:p>
        </p:txBody>
      </p:sp>
      <p:pic>
        <p:nvPicPr>
          <p:cNvPr id="4" name="Afbeelding 3" descr="Afbeelding met tekst&#10;&#10;Automatisch gegenereerde beschrijving">
            <a:extLst>
              <a:ext uri="{FF2B5EF4-FFF2-40B4-BE49-F238E27FC236}">
                <a16:creationId xmlns:a16="http://schemas.microsoft.com/office/drawing/2014/main" id="{785ED058-5DE7-4B2D-A42C-BA4B5FEE4961}"/>
              </a:ext>
            </a:extLst>
          </p:cNvPr>
          <p:cNvPicPr>
            <a:picLocks noChangeAspect="1"/>
          </p:cNvPicPr>
          <p:nvPr/>
        </p:nvPicPr>
        <p:blipFill>
          <a:blip r:embed="rId2"/>
          <a:stretch>
            <a:fillRect/>
          </a:stretch>
        </p:blipFill>
        <p:spPr>
          <a:xfrm>
            <a:off x="1723879" y="1074198"/>
            <a:ext cx="8744241" cy="5358471"/>
          </a:xfrm>
          <a:prstGeom prst="rect">
            <a:avLst/>
          </a:prstGeom>
        </p:spPr>
      </p:pic>
      <p:sp>
        <p:nvSpPr>
          <p:cNvPr id="2" name="Tijdelijke aanduiding voor voettekst 1">
            <a:extLst>
              <a:ext uri="{FF2B5EF4-FFF2-40B4-BE49-F238E27FC236}">
                <a16:creationId xmlns:a16="http://schemas.microsoft.com/office/drawing/2014/main" id="{5580C7E1-001A-420C-B196-BDA2EA023632}"/>
              </a:ext>
            </a:extLst>
          </p:cNvPr>
          <p:cNvSpPr>
            <a:spLocks noGrp="1"/>
          </p:cNvSpPr>
          <p:nvPr>
            <p:ph type="ftr" sz="quarter" idx="11"/>
          </p:nvPr>
        </p:nvSpPr>
        <p:spPr/>
        <p:txBody>
          <a:bodyPr/>
          <a:lstStyle/>
          <a:p>
            <a:pPr>
              <a:defRPr/>
            </a:pPr>
            <a:r>
              <a:rPr lang="nl-NL"/>
              <a:t>Regiobijeenkomst Omgevingswet 11-11-2021</a:t>
            </a:r>
          </a:p>
        </p:txBody>
      </p:sp>
      <p:sp>
        <p:nvSpPr>
          <p:cNvPr id="3" name="Tijdelijke aanduiding voor dianummer 2">
            <a:extLst>
              <a:ext uri="{FF2B5EF4-FFF2-40B4-BE49-F238E27FC236}">
                <a16:creationId xmlns:a16="http://schemas.microsoft.com/office/drawing/2014/main" id="{8A1E93AD-670F-4D92-8F7B-929625473897}"/>
              </a:ext>
            </a:extLst>
          </p:cNvPr>
          <p:cNvSpPr>
            <a:spLocks noGrp="1"/>
          </p:cNvSpPr>
          <p:nvPr>
            <p:ph type="sldNum" sz="quarter" idx="12"/>
          </p:nvPr>
        </p:nvSpPr>
        <p:spPr/>
        <p:txBody>
          <a:bodyPr/>
          <a:lstStyle/>
          <a:p>
            <a:pPr>
              <a:defRPr/>
            </a:pPr>
            <a:fld id="{9133A152-4D26-483B-836B-E4527279056E}" type="slidenum">
              <a:rPr lang="nl-NL" altLang="nl-NL" smtClean="0"/>
              <a:pPr>
                <a:defRPr/>
              </a:pPr>
              <a:t>87</a:t>
            </a:fld>
            <a:endParaRPr lang="nl-NL" altLang="nl-NL"/>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491A87E-BE1A-4946-A52A-E93745FF68D4}"/>
              </a:ext>
            </a:extLst>
          </p:cNvPr>
          <p:cNvPicPr>
            <a:picLocks noChangeAspect="1"/>
          </p:cNvPicPr>
          <p:nvPr/>
        </p:nvPicPr>
        <p:blipFill>
          <a:blip r:embed="rId2"/>
          <a:stretch>
            <a:fillRect/>
          </a:stretch>
        </p:blipFill>
        <p:spPr>
          <a:xfrm>
            <a:off x="578580" y="425440"/>
            <a:ext cx="11034840" cy="6661473"/>
          </a:xfrm>
          <a:prstGeom prst="rect">
            <a:avLst/>
          </a:prstGeom>
        </p:spPr>
      </p:pic>
      <p:sp>
        <p:nvSpPr>
          <p:cNvPr id="63490" name="Titel 1">
            <a:extLst>
              <a:ext uri="{FF2B5EF4-FFF2-40B4-BE49-F238E27FC236}">
                <a16:creationId xmlns:a16="http://schemas.microsoft.com/office/drawing/2014/main" id="{A4AD634B-C6C9-4BC8-95F0-ED12D7F870B1}"/>
              </a:ext>
            </a:extLst>
          </p:cNvPr>
          <p:cNvSpPr>
            <a:spLocks noGrp="1"/>
          </p:cNvSpPr>
          <p:nvPr>
            <p:ph type="title"/>
          </p:nvPr>
        </p:nvSpPr>
        <p:spPr>
          <a:xfrm>
            <a:off x="147510" y="136524"/>
            <a:ext cx="11034840" cy="446033"/>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B9 – Programmatuur: Software-</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requirements</a:t>
            </a:r>
            <a:r>
              <a:rPr lang="nl-NL" altLang="nl-NL" dirty="0">
                <a:latin typeface="Tahoma" panose="020B0604030504040204" pitchFamily="34" charset="0"/>
                <a:ea typeface="ＭＳ Ｐゴシック" panose="020B0600070205080204" pitchFamily="34" charset="-128"/>
                <a:cs typeface="Tahoma" panose="020B0604030504040204" pitchFamily="34" charset="0"/>
              </a:rPr>
              <a:t> en duurzame toegankelijkheid</a:t>
            </a:r>
          </a:p>
        </p:txBody>
      </p:sp>
      <p:sp>
        <p:nvSpPr>
          <p:cNvPr id="2" name="Tijdelijke aanduiding voor voettekst 1">
            <a:extLst>
              <a:ext uri="{FF2B5EF4-FFF2-40B4-BE49-F238E27FC236}">
                <a16:creationId xmlns:a16="http://schemas.microsoft.com/office/drawing/2014/main" id="{E11F89D7-E6CB-490C-B1AB-3A98F277D546}"/>
              </a:ext>
            </a:extLst>
          </p:cNvPr>
          <p:cNvSpPr>
            <a:spLocks noGrp="1"/>
          </p:cNvSpPr>
          <p:nvPr>
            <p:ph type="ftr" sz="quarter" idx="11"/>
          </p:nvPr>
        </p:nvSpPr>
        <p:spPr/>
        <p:txBody>
          <a:bodyPr/>
          <a:lstStyle/>
          <a:p>
            <a:pPr>
              <a:defRPr/>
            </a:pPr>
            <a:r>
              <a:rPr lang="nl-NL"/>
              <a:t>Regiobijeenkomst Omgevingswet 11-11-2021</a:t>
            </a:r>
          </a:p>
        </p:txBody>
      </p:sp>
      <p:sp>
        <p:nvSpPr>
          <p:cNvPr id="4" name="Tijdelijke aanduiding voor dianummer 3">
            <a:extLst>
              <a:ext uri="{FF2B5EF4-FFF2-40B4-BE49-F238E27FC236}">
                <a16:creationId xmlns:a16="http://schemas.microsoft.com/office/drawing/2014/main" id="{B290B7B5-D6F3-42B5-8455-A527AF9E9A82}"/>
              </a:ext>
            </a:extLst>
          </p:cNvPr>
          <p:cNvSpPr>
            <a:spLocks noGrp="1"/>
          </p:cNvSpPr>
          <p:nvPr>
            <p:ph type="sldNum" sz="quarter" idx="12"/>
          </p:nvPr>
        </p:nvSpPr>
        <p:spPr/>
        <p:txBody>
          <a:bodyPr/>
          <a:lstStyle/>
          <a:p>
            <a:pPr>
              <a:defRPr/>
            </a:pPr>
            <a:fld id="{9133A152-4D26-483B-836B-E4527279056E}" type="slidenum">
              <a:rPr lang="nl-NL" altLang="nl-NL" smtClean="0"/>
              <a:pPr>
                <a:defRPr/>
              </a:pPr>
              <a:t>88</a:t>
            </a:fld>
            <a:endParaRPr lang="nl-NL" altLang="nl-NL"/>
          </a:p>
        </p:txBody>
      </p:sp>
    </p:spTree>
    <p:extLst>
      <p:ext uri="{BB962C8B-B14F-4D97-AF65-F5344CB8AC3E}">
        <p14:creationId xmlns:p14="http://schemas.microsoft.com/office/powerpoint/2010/main" val="42839662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4" name="Titel 1">
            <a:extLst>
              <a:ext uri="{FF2B5EF4-FFF2-40B4-BE49-F238E27FC236}">
                <a16:creationId xmlns:a16="http://schemas.microsoft.com/office/drawing/2014/main" id="{D6C551A0-D283-4F0B-8859-94CC25D16A7C}"/>
              </a:ext>
            </a:extLst>
          </p:cNvPr>
          <p:cNvSpPr>
            <a:spLocks noGrp="1"/>
          </p:cNvSpPr>
          <p:nvPr>
            <p:ph type="title"/>
          </p:nvPr>
        </p:nvSpPr>
        <p:spPr>
          <a:xfrm>
            <a:off x="74889" y="181135"/>
            <a:ext cx="9894733" cy="484779"/>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B9 – Voorbeeld requirements VTH: VTH097 en VTH098 (beide ‘must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haves</a:t>
            </a:r>
            <a:r>
              <a:rPr lang="nl-NL" altLang="nl-NL" dirty="0">
                <a:latin typeface="Tahoma" panose="020B0604030504040204" pitchFamily="34" charset="0"/>
                <a:ea typeface="ＭＳ Ｐゴシック" panose="020B0600070205080204" pitchFamily="34" charset="-128"/>
                <a:cs typeface="Tahoma" panose="020B0604030504040204" pitchFamily="34" charset="0"/>
              </a:rPr>
              <a:t>’)</a:t>
            </a:r>
            <a:br>
              <a:rPr lang="nl-NL" altLang="nl-NL" dirty="0">
                <a:latin typeface="Tahoma" panose="020B0604030504040204" pitchFamily="34" charset="0"/>
                <a:ea typeface="ＭＳ Ｐゴシック" panose="020B0600070205080204" pitchFamily="34" charset="-128"/>
                <a:cs typeface="Tahoma" panose="020B0604030504040204" pitchFamily="34" charset="0"/>
              </a:rPr>
            </a:br>
            <a:endParaRPr lang="nl-NL" altLang="nl-NL" dirty="0">
              <a:latin typeface="Tahoma" panose="020B0604030504040204" pitchFamily="34" charset="0"/>
              <a:ea typeface="ＭＳ Ｐゴシック" panose="020B0600070205080204" pitchFamily="34" charset="-128"/>
              <a:cs typeface="Tahoma" panose="020B0604030504040204" pitchFamily="34" charset="0"/>
            </a:endParaRPr>
          </a:p>
        </p:txBody>
      </p:sp>
      <p:sp>
        <p:nvSpPr>
          <p:cNvPr id="3" name="Tijdelijke aanduiding voor inhoud 2">
            <a:extLst>
              <a:ext uri="{FF2B5EF4-FFF2-40B4-BE49-F238E27FC236}">
                <a16:creationId xmlns:a16="http://schemas.microsoft.com/office/drawing/2014/main" id="{4A1B2A00-273C-431F-B179-4C561F153C47}"/>
              </a:ext>
            </a:extLst>
          </p:cNvPr>
          <p:cNvSpPr>
            <a:spLocks noGrp="1"/>
          </p:cNvSpPr>
          <p:nvPr>
            <p:ph idx="1"/>
          </p:nvPr>
        </p:nvSpPr>
        <p:spPr>
          <a:xfrm>
            <a:off x="1646239" y="1165226"/>
            <a:ext cx="9204325" cy="4525963"/>
          </a:xfrm>
        </p:spPr>
        <p:txBody>
          <a:bodyPr/>
          <a:lstStyle/>
          <a:p>
            <a:pPr marL="0" indent="0">
              <a:buNone/>
              <a:defRPr/>
            </a:pPr>
            <a:r>
              <a:rPr lang="nl-NL" dirty="0"/>
              <a:t>VTH097 Kunnen ontvangen van het kopie-triggerbericht uit DSO-LV</a:t>
            </a:r>
          </a:p>
          <a:p>
            <a:pPr marL="0" indent="0">
              <a:buNone/>
              <a:defRPr/>
            </a:pPr>
            <a:endParaRPr lang="nl-NL" dirty="0">
              <a:solidFill>
                <a:srgbClr val="0070C0"/>
              </a:solidFill>
            </a:endParaRPr>
          </a:p>
          <a:p>
            <a:pPr marL="0" indent="0">
              <a:buNone/>
              <a:defRPr/>
            </a:pPr>
            <a:r>
              <a:rPr lang="nl-NL" dirty="0">
                <a:solidFill>
                  <a:srgbClr val="0070C0"/>
                </a:solidFill>
              </a:rPr>
              <a:t>Als Verzoeken door een andere (uitvoerende) organisatie dan het verantwoordelijke Bevoegd Gezag worden uitgevoerd, dan gaat het originele triggerbericht naar die betreffende (uitvoerende) organisatie. Daarbij wordt er een kopie-triggerbericht naar het Bevoegd Gezag gestuurd. De VTH software moet dit kopie-triggerbericht kunnen ontvangen.</a:t>
            </a:r>
          </a:p>
          <a:p>
            <a:pPr>
              <a:defRPr/>
            </a:pPr>
            <a:endParaRPr lang="nl-NL" dirty="0"/>
          </a:p>
          <a:p>
            <a:pPr marL="0" indent="0">
              <a:buNone/>
              <a:defRPr/>
            </a:pPr>
            <a:r>
              <a:rPr lang="nl-NL" dirty="0"/>
              <a:t>VTH098 Kunnen verwijderen van een Verzoek uit de werkmap van het DSO-LV	</a:t>
            </a:r>
          </a:p>
          <a:p>
            <a:pPr marL="0" indent="0">
              <a:buNone/>
              <a:defRPr/>
            </a:pPr>
            <a:r>
              <a:rPr lang="nl-NL" dirty="0">
                <a:solidFill>
                  <a:srgbClr val="0070C0"/>
                </a:solidFill>
              </a:rPr>
              <a:t>Als het Verzoek volledig is afgehandeld, kan het Bevoegd Gezag de werkmap verwijderen in de DSO-LV. Dit verwijderen staat los van het verzoek in </a:t>
            </a:r>
            <a:r>
              <a:rPr lang="nl-NL" dirty="0" err="1">
                <a:solidFill>
                  <a:srgbClr val="0070C0"/>
                </a:solidFill>
              </a:rPr>
              <a:t>MijnOmgevingsloket</a:t>
            </a:r>
            <a:r>
              <a:rPr lang="nl-NL" dirty="0">
                <a:solidFill>
                  <a:srgbClr val="0070C0"/>
                </a:solidFill>
              </a:rPr>
              <a:t> van de indiener. Die staat nog in de zogenoemde Projectmap.</a:t>
            </a:r>
          </a:p>
          <a:p>
            <a:pPr>
              <a:defRPr/>
            </a:pPr>
            <a:endParaRPr lang="nl-NL" dirty="0"/>
          </a:p>
          <a:p>
            <a:pPr>
              <a:defRPr/>
            </a:pPr>
            <a:endParaRPr lang="nl-NL" dirty="0"/>
          </a:p>
        </p:txBody>
      </p:sp>
      <p:sp>
        <p:nvSpPr>
          <p:cNvPr id="2" name="Tijdelijke aanduiding voor voettekst 1">
            <a:extLst>
              <a:ext uri="{FF2B5EF4-FFF2-40B4-BE49-F238E27FC236}">
                <a16:creationId xmlns:a16="http://schemas.microsoft.com/office/drawing/2014/main" id="{21E1BAF3-8605-4D8B-8E12-F77CF97BF118}"/>
              </a:ext>
            </a:extLst>
          </p:cNvPr>
          <p:cNvSpPr>
            <a:spLocks noGrp="1"/>
          </p:cNvSpPr>
          <p:nvPr>
            <p:ph type="ftr" sz="quarter" idx="11"/>
          </p:nvPr>
        </p:nvSpPr>
        <p:spPr/>
        <p:txBody>
          <a:bodyPr/>
          <a:lstStyle/>
          <a:p>
            <a:pPr>
              <a:defRPr/>
            </a:pPr>
            <a:r>
              <a:rPr lang="nl-NL"/>
              <a:t>Regiobijeenkomst Omgevingswet 11-11-2021</a:t>
            </a:r>
          </a:p>
        </p:txBody>
      </p:sp>
      <p:sp>
        <p:nvSpPr>
          <p:cNvPr id="4" name="Tijdelijke aanduiding voor dianummer 3">
            <a:extLst>
              <a:ext uri="{FF2B5EF4-FFF2-40B4-BE49-F238E27FC236}">
                <a16:creationId xmlns:a16="http://schemas.microsoft.com/office/drawing/2014/main" id="{7E345EEC-FA72-4964-82D9-555EDFF0A6A8}"/>
              </a:ext>
            </a:extLst>
          </p:cNvPr>
          <p:cNvSpPr>
            <a:spLocks noGrp="1"/>
          </p:cNvSpPr>
          <p:nvPr>
            <p:ph type="sldNum" sz="quarter" idx="12"/>
          </p:nvPr>
        </p:nvSpPr>
        <p:spPr/>
        <p:txBody>
          <a:bodyPr/>
          <a:lstStyle/>
          <a:p>
            <a:pPr>
              <a:defRPr/>
            </a:pPr>
            <a:fld id="{9133A152-4D26-483B-836B-E4527279056E}" type="slidenum">
              <a:rPr lang="nl-NL" altLang="nl-NL" smtClean="0"/>
              <a:pPr>
                <a:defRPr/>
              </a:pPr>
              <a:t>89</a:t>
            </a:fld>
            <a:endParaRPr lang="nl-NL" altLang="nl-NL"/>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369369"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Wat is ‘DUTO’?</a:t>
            </a:r>
          </a:p>
        </p:txBody>
      </p:sp>
      <p:pic>
        <p:nvPicPr>
          <p:cNvPr id="3" name="Afbeelding 2">
            <a:extLst>
              <a:ext uri="{FF2B5EF4-FFF2-40B4-BE49-F238E27FC236}">
                <a16:creationId xmlns:a16="http://schemas.microsoft.com/office/drawing/2014/main" id="{549DEFC7-CF00-4D07-A526-50A9FC27B143}"/>
              </a:ext>
            </a:extLst>
          </p:cNvPr>
          <p:cNvPicPr>
            <a:picLocks noChangeAspect="1"/>
          </p:cNvPicPr>
          <p:nvPr/>
        </p:nvPicPr>
        <p:blipFill>
          <a:blip r:embed="rId2"/>
          <a:stretch>
            <a:fillRect/>
          </a:stretch>
        </p:blipFill>
        <p:spPr>
          <a:xfrm>
            <a:off x="510234" y="404141"/>
            <a:ext cx="11171532" cy="6271867"/>
          </a:xfrm>
          <a:prstGeom prst="rect">
            <a:avLst/>
          </a:prstGeom>
        </p:spPr>
      </p:pic>
      <p:sp>
        <p:nvSpPr>
          <p:cNvPr id="7" name="Tekstvak 6">
            <a:extLst>
              <a:ext uri="{FF2B5EF4-FFF2-40B4-BE49-F238E27FC236}">
                <a16:creationId xmlns:a16="http://schemas.microsoft.com/office/drawing/2014/main" id="{F99A6D4E-4712-4241-842B-D9138FFCC78A}"/>
              </a:ext>
            </a:extLst>
          </p:cNvPr>
          <p:cNvSpPr txBox="1"/>
          <p:nvPr/>
        </p:nvSpPr>
        <p:spPr>
          <a:xfrm>
            <a:off x="-44390" y="6676008"/>
            <a:ext cx="12192000" cy="215444"/>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Bron: DUTO op website Nationaal Archief, </a:t>
            </a:r>
            <a:r>
              <a:rPr kumimoji="0" lang="nl-NL" sz="8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Pleio</a:t>
            </a:r>
            <a:r>
              <a:rPr kumimoji="0" lang="nl-NL"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-samenwerkingsplatform Provincies</a:t>
            </a:r>
          </a:p>
        </p:txBody>
      </p:sp>
      <p:sp>
        <p:nvSpPr>
          <p:cNvPr id="2" name="Tijdelijke aanduiding voor voettekst 1">
            <a:extLst>
              <a:ext uri="{FF2B5EF4-FFF2-40B4-BE49-F238E27FC236}">
                <a16:creationId xmlns:a16="http://schemas.microsoft.com/office/drawing/2014/main" id="{11647559-4B49-4E70-A71C-D107533CEB5C}"/>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Tahoma"/>
                <a:ea typeface="+mn-ea"/>
                <a:cs typeface="+mn-cs"/>
              </a:rPr>
              <a:t>Regiobijeenkomst Omgevingswet 11-11-2021</a:t>
            </a:r>
          </a:p>
        </p:txBody>
      </p:sp>
      <p:sp>
        <p:nvSpPr>
          <p:cNvPr id="5" name="Tijdelijke aanduiding voor dianummer 4">
            <a:extLst>
              <a:ext uri="{FF2B5EF4-FFF2-40B4-BE49-F238E27FC236}">
                <a16:creationId xmlns:a16="http://schemas.microsoft.com/office/drawing/2014/main" id="{9C03171E-62E1-4BA2-AACB-6DAF80C7173D}"/>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133A152-4D26-483B-836B-E4527279056E}" type="slidenum">
              <a:rPr kumimoji="0" lang="nl-NL" altLang="nl-NL" sz="1200" b="0" i="0" u="none" strike="noStrike" kern="1200" cap="none" spc="0" normalizeH="0" baseline="0" noProof="0" smtClean="0">
                <a:ln>
                  <a:noFill/>
                </a:ln>
                <a:solidFill>
                  <a:srgbClr val="898989"/>
                </a:solidFill>
                <a:effectLst/>
                <a:uLnTx/>
                <a:uFillTx/>
                <a:latin typeface="Tahoma" panose="020B060403050404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6055083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show="0">
  <p:cSld>
    <p:bg>
      <p:bgPr>
        <a:solidFill>
          <a:srgbClr val="D9D9D9"/>
        </a:solidFill>
        <a:effectLst/>
      </p:bgPr>
    </p:bg>
    <p:spTree>
      <p:nvGrpSpPr>
        <p:cNvPr id="1" name=""/>
        <p:cNvGrpSpPr/>
        <p:nvPr/>
      </p:nvGrpSpPr>
      <p:grpSpPr>
        <a:xfrm>
          <a:off x="0" y="0"/>
          <a:ext cx="0" cy="0"/>
          <a:chOff x="0" y="0"/>
          <a:chExt cx="0" cy="0"/>
        </a:xfrm>
      </p:grpSpPr>
      <p:sp>
        <p:nvSpPr>
          <p:cNvPr id="16387" name="Tijdelijke aanduiding voor inhoud 2">
            <a:extLst>
              <a:ext uri="{FF2B5EF4-FFF2-40B4-BE49-F238E27FC236}">
                <a16:creationId xmlns:a16="http://schemas.microsoft.com/office/drawing/2014/main" id="{F77601B4-64AF-4E94-B154-C347DE6F51BB}"/>
              </a:ext>
            </a:extLst>
          </p:cNvPr>
          <p:cNvSpPr>
            <a:spLocks noGrp="1"/>
          </p:cNvSpPr>
          <p:nvPr>
            <p:ph idx="1"/>
          </p:nvPr>
        </p:nvSpPr>
        <p:spPr>
          <a:xfrm>
            <a:off x="1981200" y="2007031"/>
            <a:ext cx="8229600" cy="4119132"/>
          </a:xfrm>
        </p:spPr>
        <p:txBody>
          <a:bodyPr/>
          <a:lstStyle/>
          <a:p>
            <a:pPr marL="0" indent="0">
              <a:lnSpc>
                <a:spcPct val="200000"/>
              </a:lnSpc>
              <a:buNone/>
              <a:defRPr/>
            </a:pPr>
            <a:r>
              <a:rPr lang="nl-NL" b="1" dirty="0">
                <a:solidFill>
                  <a:prstClr val="black"/>
                </a:solidFill>
              </a:rPr>
              <a:t>Aanvullend voorbeeldmateriaal</a:t>
            </a:r>
          </a:p>
          <a:p>
            <a:pPr marL="457200" indent="-457200">
              <a:buFont typeface="+mj-lt"/>
              <a:buAutoNum type="alphaUcPeriod"/>
              <a:defRPr/>
            </a:pPr>
            <a:endParaRPr lang="nl-NL" dirty="0">
              <a:solidFill>
                <a:prstClr val="black"/>
              </a:solidFill>
            </a:endParaRPr>
          </a:p>
          <a:p>
            <a:pPr marL="0" indent="0">
              <a:buNone/>
              <a:defRPr/>
            </a:pPr>
            <a:endParaRPr lang="nl-NL" dirty="0">
              <a:solidFill>
                <a:prstClr val="black"/>
              </a:solidFill>
            </a:endParaRPr>
          </a:p>
          <a:p>
            <a:pPr>
              <a:defRPr/>
            </a:pPr>
            <a:endParaRPr lang="nl-NL" dirty="0">
              <a:solidFill>
                <a:prstClr val="black"/>
              </a:solidFill>
            </a:endParaRPr>
          </a:p>
          <a:p>
            <a:pPr marL="457200" indent="-457200">
              <a:buFont typeface="Calibri" panose="020F0502020204030204" pitchFamily="34" charset="0"/>
              <a:buAutoNum type="arabicPeriod"/>
              <a:defRPr/>
            </a:pPr>
            <a:endParaRPr lang="nl-NL" altLang="nl-NL" dirty="0">
              <a:latin typeface="Tahoma" panose="020B0604030504040204" pitchFamily="34" charset="0"/>
              <a:ea typeface="ＭＳ Ｐゴシック" panose="020B0600070205080204" pitchFamily="34" charset="-128"/>
            </a:endParaRPr>
          </a:p>
        </p:txBody>
      </p:sp>
      <p:sp>
        <p:nvSpPr>
          <p:cNvPr id="2" name="Tijdelijke aanduiding voor voettekst 1">
            <a:extLst>
              <a:ext uri="{FF2B5EF4-FFF2-40B4-BE49-F238E27FC236}">
                <a16:creationId xmlns:a16="http://schemas.microsoft.com/office/drawing/2014/main" id="{1C9C4980-310D-475F-B114-DCE8071E1FDC}"/>
              </a:ext>
            </a:extLst>
          </p:cNvPr>
          <p:cNvSpPr>
            <a:spLocks noGrp="1"/>
          </p:cNvSpPr>
          <p:nvPr>
            <p:ph type="ftr" sz="quarter" idx="11"/>
          </p:nvPr>
        </p:nvSpPr>
        <p:spPr/>
        <p:txBody>
          <a:bodyPr/>
          <a:lstStyle/>
          <a:p>
            <a:pPr>
              <a:defRPr/>
            </a:pPr>
            <a:r>
              <a:rPr lang="nl-NL"/>
              <a:t>Regiobijeenkomst Omgevingswet 11-11-2021</a:t>
            </a:r>
          </a:p>
        </p:txBody>
      </p:sp>
      <p:sp>
        <p:nvSpPr>
          <p:cNvPr id="3" name="Tijdelijke aanduiding voor dianummer 2">
            <a:extLst>
              <a:ext uri="{FF2B5EF4-FFF2-40B4-BE49-F238E27FC236}">
                <a16:creationId xmlns:a16="http://schemas.microsoft.com/office/drawing/2014/main" id="{B86CF8FA-FE24-4902-BDAB-C0CAC52CE3C8}"/>
              </a:ext>
            </a:extLst>
          </p:cNvPr>
          <p:cNvSpPr>
            <a:spLocks noGrp="1"/>
          </p:cNvSpPr>
          <p:nvPr>
            <p:ph type="sldNum" sz="quarter" idx="12"/>
          </p:nvPr>
        </p:nvSpPr>
        <p:spPr/>
        <p:txBody>
          <a:bodyPr/>
          <a:lstStyle/>
          <a:p>
            <a:pPr>
              <a:defRPr/>
            </a:pPr>
            <a:fld id="{1B44CCF4-F206-4ED8-9ACD-5ED72CDEC5D6}" type="slidenum">
              <a:rPr lang="nl-NL" altLang="nl-NL" smtClean="0"/>
              <a:pPr>
                <a:defRPr/>
              </a:pPr>
              <a:t>90</a:t>
            </a:fld>
            <a:endParaRPr lang="nl-NL" altLang="nl-NL"/>
          </a:p>
        </p:txBody>
      </p:sp>
    </p:spTree>
    <p:extLst>
      <p:ext uri="{BB962C8B-B14F-4D97-AF65-F5344CB8AC3E}">
        <p14:creationId xmlns:p14="http://schemas.microsoft.com/office/powerpoint/2010/main" val="7038743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6083" name="Tijdelijke aanduiding voor inhoud 7">
            <a:extLst>
              <a:ext uri="{FF2B5EF4-FFF2-40B4-BE49-F238E27FC236}">
                <a16:creationId xmlns:a16="http://schemas.microsoft.com/office/drawing/2014/main" id="{4E155778-8C51-4677-B66E-36382181718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33601" y="136525"/>
            <a:ext cx="7294563" cy="6180138"/>
          </a:xfrm>
        </p:spPr>
      </p:pic>
      <p:sp>
        <p:nvSpPr>
          <p:cNvPr id="2" name="Rechthoek 1">
            <a:extLst>
              <a:ext uri="{FF2B5EF4-FFF2-40B4-BE49-F238E27FC236}">
                <a16:creationId xmlns:a16="http://schemas.microsoft.com/office/drawing/2014/main" id="{7FD30216-3BDE-4DA6-8A5C-9B072AAA9988}"/>
              </a:ext>
            </a:extLst>
          </p:cNvPr>
          <p:cNvSpPr/>
          <p:nvPr/>
        </p:nvSpPr>
        <p:spPr>
          <a:xfrm>
            <a:off x="2608882" y="1"/>
            <a:ext cx="6927743" cy="8679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Titel 1">
            <a:extLst>
              <a:ext uri="{FF2B5EF4-FFF2-40B4-BE49-F238E27FC236}">
                <a16:creationId xmlns:a16="http://schemas.microsoft.com/office/drawing/2014/main" id="{64929B9D-313E-45CE-BE0F-CB23B8BA8933}"/>
              </a:ext>
            </a:extLst>
          </p:cNvPr>
          <p:cNvSpPr>
            <a:spLocks noGrp="1"/>
          </p:cNvSpPr>
          <p:nvPr>
            <p:ph type="title"/>
          </p:nvPr>
        </p:nvSpPr>
        <p:spPr>
          <a:xfrm>
            <a:off x="107932" y="113252"/>
            <a:ext cx="11969767" cy="365125"/>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“Wat verandert dit nou aan onze verantwoordelijkheden?” (voorbeeldplaatje provincies)</a:t>
            </a:r>
          </a:p>
        </p:txBody>
      </p:sp>
      <p:sp>
        <p:nvSpPr>
          <p:cNvPr id="3" name="Tijdelijke aanduiding voor voettekst 2">
            <a:extLst>
              <a:ext uri="{FF2B5EF4-FFF2-40B4-BE49-F238E27FC236}">
                <a16:creationId xmlns:a16="http://schemas.microsoft.com/office/drawing/2014/main" id="{52A92355-95AE-431D-8A2B-B179845D25A7}"/>
              </a:ext>
            </a:extLst>
          </p:cNvPr>
          <p:cNvSpPr>
            <a:spLocks noGrp="1"/>
          </p:cNvSpPr>
          <p:nvPr>
            <p:ph type="ftr" sz="quarter" idx="11"/>
          </p:nvPr>
        </p:nvSpPr>
        <p:spPr/>
        <p:txBody>
          <a:bodyPr/>
          <a:lstStyle/>
          <a:p>
            <a:pPr>
              <a:defRPr/>
            </a:pPr>
            <a:r>
              <a:rPr lang="nl-NL"/>
              <a:t>Regiobijeenkomst Omgevingswet 11-11-2021</a:t>
            </a:r>
          </a:p>
        </p:txBody>
      </p:sp>
      <p:sp>
        <p:nvSpPr>
          <p:cNvPr id="4" name="Tijdelijke aanduiding voor dianummer 3">
            <a:extLst>
              <a:ext uri="{FF2B5EF4-FFF2-40B4-BE49-F238E27FC236}">
                <a16:creationId xmlns:a16="http://schemas.microsoft.com/office/drawing/2014/main" id="{8027CED5-72CE-4184-8EC5-F008C7DF1C72}"/>
              </a:ext>
            </a:extLst>
          </p:cNvPr>
          <p:cNvSpPr>
            <a:spLocks noGrp="1"/>
          </p:cNvSpPr>
          <p:nvPr>
            <p:ph type="sldNum" sz="quarter" idx="12"/>
          </p:nvPr>
        </p:nvSpPr>
        <p:spPr/>
        <p:txBody>
          <a:bodyPr/>
          <a:lstStyle/>
          <a:p>
            <a:pPr>
              <a:defRPr/>
            </a:pPr>
            <a:fld id="{9133A152-4D26-483B-836B-E4527279056E}" type="slidenum">
              <a:rPr lang="nl-NL" altLang="nl-NL" smtClean="0"/>
              <a:pPr>
                <a:defRPr/>
              </a:pPr>
              <a:t>91</a:t>
            </a:fld>
            <a:endParaRPr lang="nl-NL" altLang="nl-NL"/>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37E8A44-89BA-4AFB-86C6-C7B3D081FEAC}"/>
              </a:ext>
            </a:extLst>
          </p:cNvPr>
          <p:cNvSpPr>
            <a:spLocks noGrp="1"/>
          </p:cNvSpPr>
          <p:nvPr>
            <p:ph type="title"/>
          </p:nvPr>
        </p:nvSpPr>
        <p:spPr>
          <a:xfrm>
            <a:off x="64522" y="-43287"/>
            <a:ext cx="12127478" cy="578734"/>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Vraagstukken gerelateerd aan VTH: Wet kwaliteitsborging voor het bouwen</a:t>
            </a:r>
          </a:p>
        </p:txBody>
      </p:sp>
      <p:pic>
        <p:nvPicPr>
          <p:cNvPr id="5" name="Afbeelding 4" descr="Afbeelding met tafel&#10;&#10;Automatisch gegenereerde beschrijving">
            <a:extLst>
              <a:ext uri="{FF2B5EF4-FFF2-40B4-BE49-F238E27FC236}">
                <a16:creationId xmlns:a16="http://schemas.microsoft.com/office/drawing/2014/main" id="{A0F07C5C-62C4-4327-996C-C2B12353C45D}"/>
              </a:ext>
            </a:extLst>
          </p:cNvPr>
          <p:cNvPicPr>
            <a:picLocks noChangeAspect="1"/>
          </p:cNvPicPr>
          <p:nvPr/>
        </p:nvPicPr>
        <p:blipFill>
          <a:blip r:embed="rId2"/>
          <a:stretch>
            <a:fillRect/>
          </a:stretch>
        </p:blipFill>
        <p:spPr>
          <a:xfrm>
            <a:off x="1300031" y="513802"/>
            <a:ext cx="9591938" cy="5989469"/>
          </a:xfrm>
          <a:prstGeom prst="rect">
            <a:avLst/>
          </a:prstGeom>
        </p:spPr>
      </p:pic>
      <p:sp>
        <p:nvSpPr>
          <p:cNvPr id="8" name="Ovaal 7">
            <a:extLst>
              <a:ext uri="{FF2B5EF4-FFF2-40B4-BE49-F238E27FC236}">
                <a16:creationId xmlns:a16="http://schemas.microsoft.com/office/drawing/2014/main" id="{94C5591E-A204-44BD-8418-72FE6EBEAB1A}"/>
              </a:ext>
            </a:extLst>
          </p:cNvPr>
          <p:cNvSpPr/>
          <p:nvPr/>
        </p:nvSpPr>
        <p:spPr>
          <a:xfrm>
            <a:off x="7976307" y="2804939"/>
            <a:ext cx="1343026" cy="2524125"/>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 name="Ovaal 5">
            <a:extLst>
              <a:ext uri="{FF2B5EF4-FFF2-40B4-BE49-F238E27FC236}">
                <a16:creationId xmlns:a16="http://schemas.microsoft.com/office/drawing/2014/main" id="{64B9083F-5AEE-43D9-97A0-FD0350E381BF}"/>
              </a:ext>
            </a:extLst>
          </p:cNvPr>
          <p:cNvSpPr/>
          <p:nvPr/>
        </p:nvSpPr>
        <p:spPr>
          <a:xfrm>
            <a:off x="6238875" y="1075739"/>
            <a:ext cx="2257425" cy="1200150"/>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Ovaal 6">
            <a:extLst>
              <a:ext uri="{FF2B5EF4-FFF2-40B4-BE49-F238E27FC236}">
                <a16:creationId xmlns:a16="http://schemas.microsoft.com/office/drawing/2014/main" id="{F52CBD90-AA44-476E-A208-E439E3B4322D}"/>
              </a:ext>
            </a:extLst>
          </p:cNvPr>
          <p:cNvSpPr/>
          <p:nvPr/>
        </p:nvSpPr>
        <p:spPr>
          <a:xfrm>
            <a:off x="8823323" y="1084616"/>
            <a:ext cx="2257425" cy="1200150"/>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15D48B38-4FC3-4820-946C-24FE9F2A16F7}"/>
              </a:ext>
            </a:extLst>
          </p:cNvPr>
          <p:cNvSpPr txBox="1"/>
          <p:nvPr/>
        </p:nvSpPr>
        <p:spPr>
          <a:xfrm>
            <a:off x="-44390" y="6676008"/>
            <a:ext cx="12192000" cy="215444"/>
          </a:xfrm>
          <a:prstGeom prst="rect">
            <a:avLst/>
          </a:prstGeom>
          <a:noFill/>
        </p:spPr>
        <p:txBody>
          <a:bodyPr wrap="square" rtlCol="0">
            <a:spAutoFit/>
          </a:bodyPr>
          <a:lstStyle/>
          <a:p>
            <a:r>
              <a:rPr lang="nl-NL" sz="800" dirty="0"/>
              <a:t>Tweede bron: Kamerbrief BZK 4 maart 2021, Toelichting proefprojecten </a:t>
            </a:r>
            <a:r>
              <a:rPr lang="nl-NL" sz="800" dirty="0" err="1"/>
              <a:t>Wkb</a:t>
            </a:r>
            <a:r>
              <a:rPr lang="nl-NL" sz="800" dirty="0"/>
              <a:t>, bijlage proefproject gemeente Voorst</a:t>
            </a:r>
          </a:p>
        </p:txBody>
      </p:sp>
      <p:pic>
        <p:nvPicPr>
          <p:cNvPr id="3" name="Afbeelding 2" descr="Afbeelding met tekst&#10;&#10;Automatisch gegenereerde beschrijving">
            <a:extLst>
              <a:ext uri="{FF2B5EF4-FFF2-40B4-BE49-F238E27FC236}">
                <a16:creationId xmlns:a16="http://schemas.microsoft.com/office/drawing/2014/main" id="{2148E102-F47F-4688-925C-CAB1D68CFE8C}"/>
              </a:ext>
            </a:extLst>
          </p:cNvPr>
          <p:cNvPicPr>
            <a:picLocks noChangeAspect="1"/>
          </p:cNvPicPr>
          <p:nvPr/>
        </p:nvPicPr>
        <p:blipFill>
          <a:blip r:embed="rId3"/>
          <a:stretch>
            <a:fillRect/>
          </a:stretch>
        </p:blipFill>
        <p:spPr>
          <a:xfrm>
            <a:off x="1331360" y="471624"/>
            <a:ext cx="4291587" cy="6102783"/>
          </a:xfrm>
          <a:prstGeom prst="rect">
            <a:avLst/>
          </a:prstGeom>
          <a:ln w="19050">
            <a:solidFill>
              <a:schemeClr val="tx1"/>
            </a:solidFill>
          </a:ln>
        </p:spPr>
      </p:pic>
      <p:sp>
        <p:nvSpPr>
          <p:cNvPr id="2" name="Tijdelijke aanduiding voor voettekst 1">
            <a:extLst>
              <a:ext uri="{FF2B5EF4-FFF2-40B4-BE49-F238E27FC236}">
                <a16:creationId xmlns:a16="http://schemas.microsoft.com/office/drawing/2014/main" id="{2300C8D3-8701-401F-A53D-6BDFAAC0E112}"/>
              </a:ext>
            </a:extLst>
          </p:cNvPr>
          <p:cNvSpPr>
            <a:spLocks noGrp="1"/>
          </p:cNvSpPr>
          <p:nvPr>
            <p:ph type="ftr" sz="quarter" idx="11"/>
          </p:nvPr>
        </p:nvSpPr>
        <p:spPr/>
        <p:txBody>
          <a:bodyPr/>
          <a:lstStyle/>
          <a:p>
            <a:pPr>
              <a:defRPr/>
            </a:pPr>
            <a:r>
              <a:rPr lang="nl-NL"/>
              <a:t>Regiobijeenkomst Omgevingswet 11-11-2021</a:t>
            </a:r>
          </a:p>
        </p:txBody>
      </p:sp>
      <p:sp>
        <p:nvSpPr>
          <p:cNvPr id="4" name="Tijdelijke aanduiding voor dianummer 3">
            <a:extLst>
              <a:ext uri="{FF2B5EF4-FFF2-40B4-BE49-F238E27FC236}">
                <a16:creationId xmlns:a16="http://schemas.microsoft.com/office/drawing/2014/main" id="{B767DA8E-ABA2-42D1-8A88-E910EC6E1A07}"/>
              </a:ext>
            </a:extLst>
          </p:cNvPr>
          <p:cNvSpPr>
            <a:spLocks noGrp="1"/>
          </p:cNvSpPr>
          <p:nvPr>
            <p:ph type="sldNum" sz="quarter" idx="12"/>
          </p:nvPr>
        </p:nvSpPr>
        <p:spPr/>
        <p:txBody>
          <a:bodyPr/>
          <a:lstStyle/>
          <a:p>
            <a:pPr>
              <a:defRPr/>
            </a:pPr>
            <a:fld id="{9133A152-4D26-483B-836B-E4527279056E}" type="slidenum">
              <a:rPr lang="nl-NL" altLang="nl-NL" smtClean="0"/>
              <a:pPr>
                <a:defRPr/>
              </a:pPr>
              <a:t>92</a:t>
            </a:fld>
            <a:endParaRPr lang="nl-NL" altLang="nl-NL"/>
          </a:p>
        </p:txBody>
      </p:sp>
    </p:spTree>
    <p:extLst>
      <p:ext uri="{BB962C8B-B14F-4D97-AF65-F5344CB8AC3E}">
        <p14:creationId xmlns:p14="http://schemas.microsoft.com/office/powerpoint/2010/main" val="141962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2000" fill="hold"/>
                                        <p:tgtEl>
                                          <p:spTgt spid="3"/>
                                        </p:tgtEl>
                                        <p:attrNameLst>
                                          <p:attrName>ppt_w</p:attrName>
                                        </p:attrNameLst>
                                      </p:cBhvr>
                                      <p:tavLst>
                                        <p:tav tm="0">
                                          <p:val>
                                            <p:fltVal val="0"/>
                                          </p:val>
                                        </p:tav>
                                        <p:tav tm="100000">
                                          <p:val>
                                            <p:strVal val="#ppt_w"/>
                                          </p:val>
                                        </p:tav>
                                      </p:tavLst>
                                    </p:anim>
                                    <p:anim calcmode="lin" valueType="num">
                                      <p:cBhvr>
                                        <p:cTn id="19" dur="2000" fill="hold"/>
                                        <p:tgtEl>
                                          <p:spTgt spid="3"/>
                                        </p:tgtEl>
                                        <p:attrNameLst>
                                          <p:attrName>ppt_h</p:attrName>
                                        </p:attrNameLst>
                                      </p:cBhvr>
                                      <p:tavLst>
                                        <p:tav tm="0">
                                          <p:val>
                                            <p:fltVal val="0"/>
                                          </p:val>
                                        </p:tav>
                                        <p:tav tm="100000">
                                          <p:val>
                                            <p:strVal val="#ppt_h"/>
                                          </p:val>
                                        </p:tav>
                                      </p:tavLst>
                                    </p:anim>
                                    <p:animEffect transition="in" filter="fade">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7" grpId="0" animBg="1"/>
    </p:bld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rgbClr val="D9D9D9"/>
        </a:solidFill>
        <a:effectLst/>
      </p:bgPr>
    </p:bg>
    <p:spTree>
      <p:nvGrpSpPr>
        <p:cNvPr id="1" name=""/>
        <p:cNvGrpSpPr/>
        <p:nvPr/>
      </p:nvGrpSpPr>
      <p:grpSpPr>
        <a:xfrm>
          <a:off x="0" y="0"/>
          <a:ext cx="0" cy="0"/>
          <a:chOff x="0" y="0"/>
          <a:chExt cx="0" cy="0"/>
        </a:xfrm>
      </p:grpSpPr>
      <p:sp>
        <p:nvSpPr>
          <p:cNvPr id="16387" name="Tijdelijke aanduiding voor inhoud 2">
            <a:extLst>
              <a:ext uri="{FF2B5EF4-FFF2-40B4-BE49-F238E27FC236}">
                <a16:creationId xmlns:a16="http://schemas.microsoft.com/office/drawing/2014/main" id="{F77601B4-64AF-4E94-B154-C347DE6F51BB}"/>
              </a:ext>
            </a:extLst>
          </p:cNvPr>
          <p:cNvSpPr>
            <a:spLocks noGrp="1"/>
          </p:cNvSpPr>
          <p:nvPr>
            <p:ph idx="1"/>
          </p:nvPr>
        </p:nvSpPr>
        <p:spPr>
          <a:xfrm>
            <a:off x="778029" y="674620"/>
            <a:ext cx="9213542" cy="4119132"/>
          </a:xfrm>
        </p:spPr>
        <p:txBody>
          <a:bodyPr/>
          <a:lstStyle/>
          <a:p>
            <a:pPr marL="0" indent="0" algn="ctr">
              <a:lnSpc>
                <a:spcPct val="200000"/>
              </a:lnSpc>
              <a:buNone/>
              <a:defRPr/>
            </a:pPr>
            <a:r>
              <a:rPr lang="nl-NL" u="sng" dirty="0">
                <a:solidFill>
                  <a:prstClr val="black"/>
                </a:solidFill>
              </a:rPr>
              <a:t>Inhoud </a:t>
            </a:r>
          </a:p>
          <a:p>
            <a:pPr marL="457200" indent="-457200">
              <a:lnSpc>
                <a:spcPct val="200000"/>
              </a:lnSpc>
              <a:buFont typeface="+mj-lt"/>
              <a:buAutoNum type="alphaUcPeriod"/>
              <a:defRPr/>
            </a:pPr>
            <a:r>
              <a:rPr lang="nl-NL" dirty="0">
                <a:solidFill>
                  <a:prstClr val="black"/>
                </a:solidFill>
              </a:rPr>
              <a:t>Vraagstelling + DUTO </a:t>
            </a:r>
          </a:p>
          <a:p>
            <a:pPr marL="457200" indent="-457200">
              <a:lnSpc>
                <a:spcPct val="200000"/>
              </a:lnSpc>
              <a:buFont typeface="+mj-lt"/>
              <a:buAutoNum type="alphaUcPeriod"/>
              <a:defRPr/>
            </a:pPr>
            <a:r>
              <a:rPr lang="nl-NL" dirty="0">
                <a:solidFill>
                  <a:prstClr val="black"/>
                </a:solidFill>
              </a:rPr>
              <a:t>De historie tot aan de handreiking  </a:t>
            </a:r>
          </a:p>
          <a:p>
            <a:pPr marL="457200" indent="-457200">
              <a:lnSpc>
                <a:spcPct val="200000"/>
              </a:lnSpc>
              <a:buFont typeface="+mj-lt"/>
              <a:buAutoNum type="alphaUcPeriod"/>
              <a:defRPr/>
            </a:pPr>
            <a:r>
              <a:rPr lang="nl-NL" dirty="0">
                <a:solidFill>
                  <a:prstClr val="black"/>
                </a:solidFill>
              </a:rPr>
              <a:t>(Architectuur) uitgangspunten </a:t>
            </a:r>
          </a:p>
          <a:p>
            <a:pPr marL="457200" indent="-457200">
              <a:lnSpc>
                <a:spcPct val="200000"/>
              </a:lnSpc>
              <a:buFont typeface="+mj-lt"/>
              <a:buAutoNum type="alphaUcPeriod"/>
              <a:defRPr/>
            </a:pPr>
            <a:r>
              <a:rPr lang="nl-NL" dirty="0">
                <a:solidFill>
                  <a:prstClr val="black"/>
                </a:solidFill>
              </a:rPr>
              <a:t>De uitkomsten van PIKO nader belicht</a:t>
            </a:r>
          </a:p>
          <a:p>
            <a:pPr marL="457200" indent="-457200">
              <a:lnSpc>
                <a:spcPct val="200000"/>
              </a:lnSpc>
              <a:buFont typeface="+mj-lt"/>
              <a:buAutoNum type="alphaUcPeriod"/>
              <a:defRPr/>
            </a:pPr>
            <a:r>
              <a:rPr lang="nl-NL" dirty="0">
                <a:solidFill>
                  <a:prstClr val="black"/>
                </a:solidFill>
              </a:rPr>
              <a:t>De handreiking DUTO OW (Basisregels &amp; checklist) </a:t>
            </a:r>
          </a:p>
          <a:p>
            <a:pPr marL="0" indent="0">
              <a:lnSpc>
                <a:spcPct val="200000"/>
              </a:lnSpc>
              <a:buNone/>
              <a:defRPr/>
            </a:pPr>
            <a:r>
              <a:rPr lang="nl-NL" dirty="0">
                <a:solidFill>
                  <a:prstClr val="black"/>
                </a:solidFill>
              </a:rPr>
              <a:t>									</a:t>
            </a:r>
            <a:r>
              <a:rPr lang="nl-NL" b="1" dirty="0">
                <a:solidFill>
                  <a:prstClr val="black"/>
                </a:solidFill>
              </a:rPr>
              <a:t>Pauze</a:t>
            </a:r>
          </a:p>
          <a:p>
            <a:pPr marL="0" indent="0">
              <a:lnSpc>
                <a:spcPct val="200000"/>
              </a:lnSpc>
              <a:buNone/>
              <a:defRPr/>
            </a:pPr>
            <a:r>
              <a:rPr lang="nl-NL" b="1" dirty="0">
                <a:solidFill>
                  <a:prstClr val="black"/>
                </a:solidFill>
              </a:rPr>
              <a:t>F.	Opdracht</a:t>
            </a:r>
          </a:p>
          <a:p>
            <a:pPr marL="457200" indent="-457200">
              <a:buFont typeface="+mj-lt"/>
              <a:buAutoNum type="alphaUcPeriod"/>
              <a:defRPr/>
            </a:pPr>
            <a:endParaRPr lang="nl-NL" dirty="0">
              <a:solidFill>
                <a:prstClr val="black"/>
              </a:solidFill>
            </a:endParaRPr>
          </a:p>
          <a:p>
            <a:pPr marL="0" indent="0">
              <a:buNone/>
              <a:defRPr/>
            </a:pPr>
            <a:endParaRPr lang="nl-NL" dirty="0">
              <a:solidFill>
                <a:prstClr val="black"/>
              </a:solidFill>
            </a:endParaRPr>
          </a:p>
          <a:p>
            <a:pPr>
              <a:defRPr/>
            </a:pPr>
            <a:endParaRPr lang="nl-NL" dirty="0">
              <a:solidFill>
                <a:prstClr val="black"/>
              </a:solidFill>
            </a:endParaRPr>
          </a:p>
          <a:p>
            <a:pPr marL="457200" indent="-457200">
              <a:buFont typeface="Calibri" panose="020F0502020204030204" pitchFamily="34" charset="0"/>
              <a:buAutoNum type="arabicPeriod"/>
              <a:defRPr/>
            </a:pPr>
            <a:endParaRPr lang="nl-NL" altLang="nl-NL" dirty="0">
              <a:latin typeface="Tahoma" panose="020B0604030504040204" pitchFamily="34" charset="0"/>
              <a:ea typeface="ＭＳ Ｐゴシック" panose="020B0600070205080204" pitchFamily="34" charset="-128"/>
            </a:endParaRPr>
          </a:p>
        </p:txBody>
      </p:sp>
      <p:sp>
        <p:nvSpPr>
          <p:cNvPr id="2" name="Tijdelijke aanduiding voor voettekst 1">
            <a:extLst>
              <a:ext uri="{FF2B5EF4-FFF2-40B4-BE49-F238E27FC236}">
                <a16:creationId xmlns:a16="http://schemas.microsoft.com/office/drawing/2014/main" id="{E6DDD7A2-C01C-4471-B7E8-5C2DABBEC22C}"/>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Tahoma"/>
                <a:ea typeface="+mn-ea"/>
                <a:cs typeface="+mn-cs"/>
              </a:rPr>
              <a:t>Regiobijeenkomst Omgevingswet 11-11-2021</a:t>
            </a:r>
          </a:p>
        </p:txBody>
      </p:sp>
      <p:sp>
        <p:nvSpPr>
          <p:cNvPr id="3" name="Tijdelijke aanduiding voor dianummer 2">
            <a:extLst>
              <a:ext uri="{FF2B5EF4-FFF2-40B4-BE49-F238E27FC236}">
                <a16:creationId xmlns:a16="http://schemas.microsoft.com/office/drawing/2014/main" id="{7C4E10E8-A24F-4BEC-9986-363031512DF1}"/>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1B44CCF4-F206-4ED8-9ACD-5ED72CDEC5D6}" type="slidenum">
              <a:rPr kumimoji="0" lang="nl-NL" altLang="nl-NL" sz="1200" b="0" i="0" u="none" strike="noStrike" kern="1200" cap="none" spc="0" normalizeH="0" baseline="0" noProof="0" smtClean="0">
                <a:ln>
                  <a:noFill/>
                </a:ln>
                <a:solidFill>
                  <a:srgbClr val="898989"/>
                </a:solidFill>
                <a:effectLst/>
                <a:uLnTx/>
                <a:uFillTx/>
                <a:latin typeface="Tahoma" panose="020B060403050404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93</a:t>
            </a:fld>
            <a:endPar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420274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160BE4-2039-4DAE-BF8D-368FA82D05D0}"/>
              </a:ext>
            </a:extLst>
          </p:cNvPr>
          <p:cNvSpPr>
            <a:spLocks noGrp="1"/>
          </p:cNvSpPr>
          <p:nvPr>
            <p:ph type="title"/>
          </p:nvPr>
        </p:nvSpPr>
        <p:spPr/>
        <p:txBody>
          <a:bodyPr/>
          <a:lstStyle/>
          <a:p>
            <a:endParaRPr lang="nl-NL" dirty="0"/>
          </a:p>
        </p:txBody>
      </p:sp>
      <p:sp>
        <p:nvSpPr>
          <p:cNvPr id="3" name="Tijdelijke aanduiding voor inhoud 2">
            <a:extLst>
              <a:ext uri="{FF2B5EF4-FFF2-40B4-BE49-F238E27FC236}">
                <a16:creationId xmlns:a16="http://schemas.microsoft.com/office/drawing/2014/main" id="{7C1B6C18-557D-4335-B376-8172D9E94ADF}"/>
              </a:ext>
            </a:extLst>
          </p:cNvPr>
          <p:cNvSpPr>
            <a:spLocks noGrp="1"/>
          </p:cNvSpPr>
          <p:nvPr>
            <p:ph idx="1"/>
          </p:nvPr>
        </p:nvSpPr>
        <p:spPr/>
        <p:txBody>
          <a:bodyPr/>
          <a:lstStyle/>
          <a:p>
            <a:pPr algn="ctr"/>
            <a:endParaRPr lang="nl-NL" dirty="0"/>
          </a:p>
          <a:p>
            <a:pPr algn="ctr"/>
            <a:endParaRPr lang="nl-NL" dirty="0"/>
          </a:p>
          <a:p>
            <a:pPr algn="ctr"/>
            <a:endParaRPr lang="nl-NL" dirty="0"/>
          </a:p>
          <a:p>
            <a:pPr algn="ctr"/>
            <a:endParaRPr lang="nl-NL" dirty="0"/>
          </a:p>
          <a:p>
            <a:pPr marL="0" indent="0" algn="ctr">
              <a:buNone/>
            </a:pPr>
            <a:r>
              <a:rPr lang="nl-NL" sz="4000" dirty="0">
                <a:latin typeface="+mn-lt"/>
              </a:rPr>
              <a:t>PAUZE</a:t>
            </a:r>
          </a:p>
        </p:txBody>
      </p:sp>
      <p:sp>
        <p:nvSpPr>
          <p:cNvPr id="4" name="Tijdelijke aanduiding voor voettekst 3">
            <a:extLst>
              <a:ext uri="{FF2B5EF4-FFF2-40B4-BE49-F238E27FC236}">
                <a16:creationId xmlns:a16="http://schemas.microsoft.com/office/drawing/2014/main" id="{660F8A95-6454-4120-8DEA-09912272C533}"/>
              </a:ext>
            </a:extLst>
          </p:cNvPr>
          <p:cNvSpPr>
            <a:spLocks noGrp="1"/>
          </p:cNvSpPr>
          <p:nvPr>
            <p:ph type="ftr" sz="quarter" idx="11"/>
          </p:nvPr>
        </p:nvSpPr>
        <p:spPr/>
        <p:txBody>
          <a:bodyPr/>
          <a:lstStyle/>
          <a:p>
            <a:pPr>
              <a:defRPr/>
            </a:pPr>
            <a:r>
              <a:rPr lang="nl-NL"/>
              <a:t>Regiobijeenkomst Omgevingswet 11-11-2021</a:t>
            </a:r>
          </a:p>
        </p:txBody>
      </p:sp>
      <p:sp>
        <p:nvSpPr>
          <p:cNvPr id="5" name="Tijdelijke aanduiding voor dianummer 4">
            <a:extLst>
              <a:ext uri="{FF2B5EF4-FFF2-40B4-BE49-F238E27FC236}">
                <a16:creationId xmlns:a16="http://schemas.microsoft.com/office/drawing/2014/main" id="{A99376FA-A287-497D-8BA0-3454090F0566}"/>
              </a:ext>
            </a:extLst>
          </p:cNvPr>
          <p:cNvSpPr>
            <a:spLocks noGrp="1"/>
          </p:cNvSpPr>
          <p:nvPr>
            <p:ph type="sldNum" sz="quarter" idx="12"/>
          </p:nvPr>
        </p:nvSpPr>
        <p:spPr/>
        <p:txBody>
          <a:bodyPr/>
          <a:lstStyle/>
          <a:p>
            <a:pPr>
              <a:defRPr/>
            </a:pPr>
            <a:fld id="{9133A152-4D26-483B-836B-E4527279056E}" type="slidenum">
              <a:rPr lang="nl-NL" altLang="nl-NL" smtClean="0"/>
              <a:pPr>
                <a:defRPr/>
              </a:pPr>
              <a:t>94</a:t>
            </a:fld>
            <a:endParaRPr lang="nl-NL" altLang="nl-NL"/>
          </a:p>
        </p:txBody>
      </p:sp>
    </p:spTree>
    <p:extLst>
      <p:ext uri="{BB962C8B-B14F-4D97-AF65-F5344CB8AC3E}">
        <p14:creationId xmlns:p14="http://schemas.microsoft.com/office/powerpoint/2010/main" val="19913517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9F48FB-2665-4034-980E-B4A3CDD4131A}"/>
              </a:ext>
            </a:extLst>
          </p:cNvPr>
          <p:cNvSpPr>
            <a:spLocks noGrp="1"/>
          </p:cNvSpPr>
          <p:nvPr>
            <p:ph type="title"/>
          </p:nvPr>
        </p:nvSpPr>
        <p:spPr/>
        <p:txBody>
          <a:bodyPr/>
          <a:lstStyle/>
          <a:p>
            <a:r>
              <a:rPr lang="nl-NL" dirty="0"/>
              <a:t>INPUT Regio Waterland</a:t>
            </a:r>
          </a:p>
        </p:txBody>
      </p:sp>
      <p:sp>
        <p:nvSpPr>
          <p:cNvPr id="3" name="Tijdelijke aanduiding voor inhoud 2">
            <a:extLst>
              <a:ext uri="{FF2B5EF4-FFF2-40B4-BE49-F238E27FC236}">
                <a16:creationId xmlns:a16="http://schemas.microsoft.com/office/drawing/2014/main" id="{E8FFDF9D-E25B-4FCC-9F4D-BCDC0D988AC1}"/>
              </a:ext>
            </a:extLst>
          </p:cNvPr>
          <p:cNvSpPr>
            <a:spLocks noGrp="1"/>
          </p:cNvSpPr>
          <p:nvPr>
            <p:ph idx="1"/>
          </p:nvPr>
        </p:nvSpPr>
        <p:spPr>
          <a:xfrm>
            <a:off x="609600" y="1166018"/>
            <a:ext cx="10972800" cy="4525963"/>
          </a:xfrm>
        </p:spPr>
        <p:txBody>
          <a:bodyPr/>
          <a:lstStyle/>
          <a:p>
            <a:pPr>
              <a:buFont typeface="+mj-lt"/>
              <a:buAutoNum type="arabicPeriod"/>
            </a:pPr>
            <a:r>
              <a:rPr lang="nl-NL" sz="1800" dirty="0">
                <a:latin typeface="+mj-lt"/>
              </a:rPr>
              <a:t>Informatie die buiten het DSO om voor een zaak/initiatief wordt gegenereerd</a:t>
            </a:r>
            <a:br>
              <a:rPr lang="nl-NL" sz="1800" dirty="0">
                <a:latin typeface="+mj-lt"/>
              </a:rPr>
            </a:br>
            <a:r>
              <a:rPr lang="nl-NL" sz="1800" dirty="0">
                <a:latin typeface="+mj-lt"/>
              </a:rPr>
              <a:t>Veel context informatie uit bijvoorbeeld participatietrajecten wordt niet gedeeld via het DSO. Terwijl die informatie wel van belang kan zijn voor de beoordeling van de initiatieven. Hoe krijgen alle stakeholders toegang tot die informatie?</a:t>
            </a:r>
          </a:p>
          <a:p>
            <a:pPr>
              <a:buFont typeface="+mj-lt"/>
              <a:buAutoNum type="arabicPeriod"/>
            </a:pPr>
            <a:endParaRPr lang="nl-NL" sz="1800" dirty="0">
              <a:latin typeface="+mj-lt"/>
            </a:endParaRPr>
          </a:p>
          <a:p>
            <a:pPr>
              <a:buFont typeface="+mj-lt"/>
              <a:buAutoNum type="arabicPeriod"/>
            </a:pPr>
            <a:r>
              <a:rPr lang="nl-NL" sz="1800" dirty="0">
                <a:latin typeface="+mj-lt"/>
              </a:rPr>
              <a:t>Archivering van broninformatie van initiatieven die via ‘toepasbare regels’ tot een vergunningaanvraag leiden.</a:t>
            </a:r>
            <a:br>
              <a:rPr lang="nl-NL" sz="1800" dirty="0">
                <a:latin typeface="+mj-lt"/>
              </a:rPr>
            </a:br>
            <a:r>
              <a:rPr lang="nl-NL" sz="1800" dirty="0">
                <a:latin typeface="+mj-lt"/>
              </a:rPr>
              <a:t>Een initiatiefnemer doorloopt een beslisboom in het kader van de toepasbare regels, om tot een aanvraag te komen. Alles wat al binnen het DSO wordt uitgevraagd, hoort tot de aanvraag. Wie is de eigenaar van die informatie als de aanvraag via de STAM-koppeling over gaat naar de gemeente? En wat gebeurt er met die broninformatie als de aanvraag later iets wordt aangepast in het kader van het vergunningsverleningstraject?</a:t>
            </a:r>
          </a:p>
          <a:p>
            <a:pPr>
              <a:buFont typeface="+mj-lt"/>
              <a:buAutoNum type="arabicPeriod"/>
            </a:pPr>
            <a:endParaRPr lang="nl-NL" sz="1800" dirty="0">
              <a:latin typeface="+mj-lt"/>
            </a:endParaRPr>
          </a:p>
          <a:p>
            <a:pPr>
              <a:buFont typeface="+mj-lt"/>
              <a:buAutoNum type="arabicPeriod"/>
            </a:pPr>
            <a:r>
              <a:rPr lang="nl-NL" sz="1800" dirty="0">
                <a:latin typeface="+mj-lt"/>
              </a:rPr>
              <a:t>Als meerdere bevoegde gezagen en/of gemeenschappelijke regelingen werken aan één aanvraag</a:t>
            </a:r>
            <a:br>
              <a:rPr lang="nl-NL" sz="1800" dirty="0">
                <a:latin typeface="+mj-lt"/>
              </a:rPr>
            </a:br>
            <a:r>
              <a:rPr lang="nl-NL" sz="1800" dirty="0">
                <a:latin typeface="+mj-lt"/>
              </a:rPr>
              <a:t>Bij coproductie van meerdere organen ontstaan deeldossiers. Hoe wordt het overzicht behouden. Waar staat hét dossier voor een aanvraag? Dit is extra van belang als een bevoegd gezag eisen stelt die effect hebben op de beoordeling van een andere deelvergunning door een ander bevoegd gezag.</a:t>
            </a:r>
          </a:p>
          <a:p>
            <a:pPr>
              <a:buFont typeface="+mj-lt"/>
              <a:buAutoNum type="arabicPeriod"/>
            </a:pPr>
            <a:endParaRPr lang="nl-NL" sz="1800" dirty="0">
              <a:latin typeface="+mj-lt"/>
            </a:endParaRPr>
          </a:p>
          <a:p>
            <a:pPr>
              <a:buFont typeface="+mj-lt"/>
              <a:buAutoNum type="arabicPeriod"/>
            </a:pPr>
            <a:r>
              <a:rPr lang="nl-NL" sz="1800" dirty="0">
                <a:latin typeface="+mj-lt"/>
              </a:rPr>
              <a:t>Welke type metadata gaan we gebruiken als geografische afbakening. Welke wordt gebruikt door onze ketenpartners?</a:t>
            </a:r>
            <a:br>
              <a:rPr lang="nl-NL" sz="1800" dirty="0">
                <a:latin typeface="+mj-lt"/>
              </a:rPr>
            </a:br>
            <a:r>
              <a:rPr lang="nl-NL" dirty="0"/>
              <a:t> </a:t>
            </a:r>
          </a:p>
        </p:txBody>
      </p:sp>
      <p:sp>
        <p:nvSpPr>
          <p:cNvPr id="4" name="Tijdelijke aanduiding voor voettekst 3">
            <a:extLst>
              <a:ext uri="{FF2B5EF4-FFF2-40B4-BE49-F238E27FC236}">
                <a16:creationId xmlns:a16="http://schemas.microsoft.com/office/drawing/2014/main" id="{EA8231C8-D43F-45EE-90CB-67B9856AF54C}"/>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Tahoma"/>
                <a:ea typeface="+mn-ea"/>
                <a:cs typeface="+mn-cs"/>
              </a:rPr>
              <a:t>Regiobijeenkomst Omgevingswet 11-11-2021</a:t>
            </a:r>
          </a:p>
        </p:txBody>
      </p:sp>
      <p:sp>
        <p:nvSpPr>
          <p:cNvPr id="5" name="Tijdelijke aanduiding voor dianummer 4">
            <a:extLst>
              <a:ext uri="{FF2B5EF4-FFF2-40B4-BE49-F238E27FC236}">
                <a16:creationId xmlns:a16="http://schemas.microsoft.com/office/drawing/2014/main" id="{E1CFA1A2-8FAA-485C-BD08-4B68A2E7EBCC}"/>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133A152-4D26-483B-836B-E4527279056E}" type="slidenum">
              <a:rPr kumimoji="0" lang="nl-NL" altLang="nl-NL" sz="1200" b="0" i="0" u="none" strike="noStrike" kern="1200" cap="none" spc="0" normalizeH="0" baseline="0" noProof="0" smtClean="0">
                <a:ln>
                  <a:noFill/>
                </a:ln>
                <a:solidFill>
                  <a:srgbClr val="898989"/>
                </a:solidFill>
                <a:effectLst/>
                <a:uLnTx/>
                <a:uFillTx/>
                <a:latin typeface="Tahoma" panose="020B060403050404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95</a:t>
            </a:fld>
            <a:endPar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5218245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83D8C8-3138-4620-B9CF-245999832EEF}"/>
              </a:ext>
            </a:extLst>
          </p:cNvPr>
          <p:cNvSpPr>
            <a:spLocks noGrp="1"/>
          </p:cNvSpPr>
          <p:nvPr>
            <p:ph type="title"/>
          </p:nvPr>
        </p:nvSpPr>
        <p:spPr>
          <a:xfrm>
            <a:off x="609600" y="-11746"/>
            <a:ext cx="10972800" cy="1143000"/>
          </a:xfrm>
        </p:spPr>
        <p:txBody>
          <a:bodyPr/>
          <a:lstStyle/>
          <a:p>
            <a:pPr algn="ctr"/>
            <a:r>
              <a:rPr lang="nl-NL" dirty="0"/>
              <a:t>OPDRACHT</a:t>
            </a:r>
          </a:p>
        </p:txBody>
      </p:sp>
      <p:sp>
        <p:nvSpPr>
          <p:cNvPr id="3" name="Tijdelijke aanduiding voor inhoud 2">
            <a:extLst>
              <a:ext uri="{FF2B5EF4-FFF2-40B4-BE49-F238E27FC236}">
                <a16:creationId xmlns:a16="http://schemas.microsoft.com/office/drawing/2014/main" id="{0790E7CC-F601-48F1-BFC9-AF728CF030BC}"/>
              </a:ext>
            </a:extLst>
          </p:cNvPr>
          <p:cNvSpPr>
            <a:spLocks noGrp="1"/>
          </p:cNvSpPr>
          <p:nvPr>
            <p:ph idx="1"/>
          </p:nvPr>
        </p:nvSpPr>
        <p:spPr>
          <a:xfrm>
            <a:off x="609600" y="848361"/>
            <a:ext cx="10972800" cy="4525963"/>
          </a:xfrm>
        </p:spPr>
        <p:txBody>
          <a:bodyPr/>
          <a:lstStyle/>
          <a:p>
            <a:pPr marL="0" indent="0">
              <a:buNone/>
            </a:pPr>
            <a:r>
              <a:rPr lang="nl-NL" sz="2800" b="1" dirty="0">
                <a:latin typeface="Calibri" panose="020F0502020204030204" pitchFamily="34" charset="0"/>
                <a:cs typeface="Calibri" panose="020F0502020204030204" pitchFamily="34" charset="0"/>
              </a:rPr>
              <a:t>Vraag 1: 		Informatiebeheer: volledigheid en vindbaarheid</a:t>
            </a:r>
          </a:p>
          <a:p>
            <a:pPr marL="0" indent="0">
              <a:buNone/>
            </a:pPr>
            <a:r>
              <a:rPr lang="nl-NL" dirty="0">
                <a:latin typeface="Calibri" panose="020F0502020204030204" pitchFamily="34" charset="0"/>
                <a:cs typeface="Calibri" panose="020F0502020204030204" pitchFamily="34" charset="0"/>
              </a:rPr>
              <a:t>Welke van de volgende onderwerpen vragen om extra aandacht én moeten leiden naar </a:t>
            </a:r>
            <a:br>
              <a:rPr lang="nl-NL" dirty="0">
                <a:latin typeface="Calibri" panose="020F0502020204030204" pitchFamily="34" charset="0"/>
                <a:cs typeface="Calibri" panose="020F0502020204030204" pitchFamily="34" charset="0"/>
              </a:rPr>
            </a:br>
            <a:r>
              <a:rPr lang="nl-NL" b="1" dirty="0">
                <a:latin typeface="Calibri" panose="020F0502020204030204" pitchFamily="34" charset="0"/>
                <a:cs typeface="Calibri" panose="020F0502020204030204" pitchFamily="34" charset="0"/>
              </a:rPr>
              <a:t>‘</a:t>
            </a:r>
            <a:r>
              <a:rPr lang="nl-NL" b="1" i="1" dirty="0">
                <a:latin typeface="Calibri" panose="020F0502020204030204" pitchFamily="34" charset="0"/>
                <a:cs typeface="Calibri" panose="020F0502020204030204" pitchFamily="34" charset="0"/>
              </a:rPr>
              <a:t>(DAP) afspraken in de regio Waterland’</a:t>
            </a:r>
          </a:p>
          <a:p>
            <a:endParaRPr lang="nl-NL" dirty="0">
              <a:latin typeface="Calibri" panose="020F0502020204030204" pitchFamily="34" charset="0"/>
              <a:cs typeface="Calibri" panose="020F0502020204030204" pitchFamily="34" charset="0"/>
            </a:endParaRPr>
          </a:p>
          <a:p>
            <a:pPr marL="457200" indent="-457200">
              <a:spcAft>
                <a:spcPts val="1200"/>
              </a:spcAft>
              <a:buFont typeface="+mj-lt"/>
              <a:buAutoNum type="alphaLcPeriod"/>
            </a:pPr>
            <a:r>
              <a:rPr lang="nl-NL" dirty="0">
                <a:latin typeface="Calibri" panose="020F0502020204030204" pitchFamily="34" charset="0"/>
                <a:cs typeface="Calibri" panose="020F0502020204030204" pitchFamily="34" charset="0"/>
              </a:rPr>
              <a:t>Het beheer van informatie na afloop van die samenwerking via SWF (of buiten SWF om) en door wie (alleen de initiator?) en de afspraken over de bewaarduur van die informatie;</a:t>
            </a:r>
          </a:p>
          <a:p>
            <a:pPr marL="457200" indent="-457200">
              <a:spcAft>
                <a:spcPts val="1200"/>
              </a:spcAft>
              <a:buFont typeface="+mj-lt"/>
              <a:buAutoNum type="alphaLcPeriod"/>
            </a:pPr>
            <a:r>
              <a:rPr lang="nl-NL" dirty="0">
                <a:latin typeface="Calibri" panose="020F0502020204030204" pitchFamily="34" charset="0"/>
                <a:cs typeface="Calibri" panose="020F0502020204030204" pitchFamily="34" charset="0"/>
              </a:rPr>
              <a:t>Het beheer van informatie volgend uit de ‘omgevingstafel ’;</a:t>
            </a:r>
          </a:p>
          <a:p>
            <a:pPr marL="457200" indent="-457200">
              <a:spcAft>
                <a:spcPts val="1200"/>
              </a:spcAft>
              <a:buFont typeface="+mj-lt"/>
              <a:buAutoNum type="alphaLcPeriod"/>
            </a:pPr>
            <a:r>
              <a:rPr lang="nl-NL" dirty="0">
                <a:latin typeface="Calibri" panose="020F0502020204030204" pitchFamily="34" charset="0"/>
                <a:cs typeface="Calibri" panose="020F0502020204030204" pitchFamily="34" charset="0"/>
              </a:rPr>
              <a:t>Het beheer van informatie volgend uit meervoudige aanvragen bij een aanvraag in geval van meerdere activiteiten met meerdere betrokken bevoegd gezagen (BG)? </a:t>
            </a:r>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NB. Dit is extra van belang als een BG eisen stelt die effect hebben op de beoordeling van een andere deelvergunning door een ander BG;</a:t>
            </a:r>
          </a:p>
          <a:p>
            <a:pPr marL="457200" indent="-457200">
              <a:spcAft>
                <a:spcPts val="1200"/>
              </a:spcAft>
              <a:buFont typeface="+mj-lt"/>
              <a:buAutoNum type="alphaLcPeriod"/>
            </a:pPr>
            <a:r>
              <a:rPr lang="nl-NL" dirty="0">
                <a:latin typeface="Calibri" panose="020F0502020204030204" pitchFamily="34" charset="0"/>
                <a:cs typeface="Calibri" panose="020F0502020204030204" pitchFamily="34" charset="0"/>
              </a:rPr>
              <a:t>Het zoeken en vinden van oude dossiers (ook van vóór de Omgevingswet)- met name ook voor bodemdossiers;</a:t>
            </a:r>
          </a:p>
          <a:p>
            <a:pPr marL="457200" indent="-457200">
              <a:spcAft>
                <a:spcPts val="1200"/>
              </a:spcAft>
              <a:buFont typeface="+mj-lt"/>
              <a:buAutoNum type="alphaLcPeriod"/>
            </a:pPr>
            <a:r>
              <a:rPr lang="nl-NL" dirty="0">
                <a:latin typeface="Calibri" panose="020F0502020204030204" pitchFamily="34" charset="0"/>
                <a:cs typeface="Calibri" panose="020F0502020204030204" pitchFamily="34" charset="0"/>
              </a:rPr>
              <a:t>Wat moet er regionaal nog meer geregeld worden t.a.v. volledigheid en vindbaarheid? </a:t>
            </a:r>
          </a:p>
          <a:p>
            <a:pPr marL="457200" indent="-457200">
              <a:spcAft>
                <a:spcPts val="1200"/>
              </a:spcAft>
              <a:buFont typeface="+mj-lt"/>
              <a:buAutoNum type="alphaLcPeriod"/>
            </a:pPr>
            <a:endParaRPr lang="nl-NL" dirty="0">
              <a:latin typeface="Calibri" panose="020F0502020204030204" pitchFamily="34" charset="0"/>
              <a:cs typeface="Calibri" panose="020F0502020204030204" pitchFamily="34" charset="0"/>
            </a:endParaRPr>
          </a:p>
          <a:p>
            <a:pPr marL="457200" indent="-457200">
              <a:buFont typeface="+mj-lt"/>
              <a:buAutoNum type="alphaLcPeriod"/>
            </a:pPr>
            <a:endParaRPr lang="nl-NL" dirty="0"/>
          </a:p>
          <a:p>
            <a:pPr marL="457200" indent="-457200">
              <a:buFont typeface="+mj-lt"/>
              <a:buAutoNum type="alphaLcPeriod"/>
            </a:pPr>
            <a:endParaRPr lang="nl-NL" dirty="0"/>
          </a:p>
          <a:p>
            <a:pPr marL="457200" indent="-457200">
              <a:buFont typeface="+mj-lt"/>
              <a:buAutoNum type="alphaLcPeriod"/>
            </a:pPr>
            <a:endParaRPr lang="nl-NL" dirty="0"/>
          </a:p>
          <a:p>
            <a:pPr marL="457200" indent="-457200">
              <a:buFont typeface="+mj-lt"/>
              <a:buAutoNum type="alphaLcPeriod"/>
            </a:pPr>
            <a:endParaRPr lang="nl-NL" dirty="0"/>
          </a:p>
          <a:p>
            <a:endParaRPr lang="nl-NL" dirty="0"/>
          </a:p>
          <a:p>
            <a:endParaRPr lang="nl-NL" dirty="0"/>
          </a:p>
          <a:p>
            <a:endParaRPr lang="nl-NL" dirty="0"/>
          </a:p>
          <a:p>
            <a:endParaRPr lang="nl-NL" dirty="0"/>
          </a:p>
        </p:txBody>
      </p:sp>
      <p:sp>
        <p:nvSpPr>
          <p:cNvPr id="4" name="Tijdelijke aanduiding voor voettekst 3">
            <a:extLst>
              <a:ext uri="{FF2B5EF4-FFF2-40B4-BE49-F238E27FC236}">
                <a16:creationId xmlns:a16="http://schemas.microsoft.com/office/drawing/2014/main" id="{46F5ABDD-626E-475F-A547-9BCD1375D003}"/>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Tahoma"/>
                <a:ea typeface="+mn-ea"/>
                <a:cs typeface="+mn-cs"/>
              </a:rPr>
              <a:t>Regiobijeenkomst Omgevingswet 11-11-2021</a:t>
            </a:r>
          </a:p>
        </p:txBody>
      </p:sp>
      <p:sp>
        <p:nvSpPr>
          <p:cNvPr id="5" name="Tijdelijke aanduiding voor dianummer 4">
            <a:extLst>
              <a:ext uri="{FF2B5EF4-FFF2-40B4-BE49-F238E27FC236}">
                <a16:creationId xmlns:a16="http://schemas.microsoft.com/office/drawing/2014/main" id="{CC5670FA-9BB0-448F-84AC-12993EAF3E3A}"/>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133A152-4D26-483B-836B-E4527279056E}" type="slidenum">
              <a:rPr kumimoji="0" lang="nl-NL" altLang="nl-NL" sz="1200" b="0" i="0" u="none" strike="noStrike" kern="1200" cap="none" spc="0" normalizeH="0" baseline="0" noProof="0" smtClean="0">
                <a:ln>
                  <a:noFill/>
                </a:ln>
                <a:solidFill>
                  <a:srgbClr val="898989"/>
                </a:solidFill>
                <a:effectLst/>
                <a:uLnTx/>
                <a:uFillTx/>
                <a:latin typeface="Tahoma" panose="020B060403050404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96</a:t>
            </a:fld>
            <a:endPar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5987736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83D8C8-3138-4620-B9CF-245999832EEF}"/>
              </a:ext>
            </a:extLst>
          </p:cNvPr>
          <p:cNvSpPr>
            <a:spLocks noGrp="1"/>
          </p:cNvSpPr>
          <p:nvPr>
            <p:ph type="title"/>
          </p:nvPr>
        </p:nvSpPr>
        <p:spPr>
          <a:xfrm>
            <a:off x="609600" y="318"/>
            <a:ext cx="10972800" cy="1143000"/>
          </a:xfrm>
        </p:spPr>
        <p:txBody>
          <a:bodyPr/>
          <a:lstStyle/>
          <a:p>
            <a:pPr algn="ctr"/>
            <a:r>
              <a:rPr lang="nl-NL" dirty="0"/>
              <a:t>OPDRACHT</a:t>
            </a:r>
          </a:p>
        </p:txBody>
      </p:sp>
      <p:sp>
        <p:nvSpPr>
          <p:cNvPr id="3" name="Tijdelijke aanduiding voor inhoud 2">
            <a:extLst>
              <a:ext uri="{FF2B5EF4-FFF2-40B4-BE49-F238E27FC236}">
                <a16:creationId xmlns:a16="http://schemas.microsoft.com/office/drawing/2014/main" id="{0790E7CC-F601-48F1-BFC9-AF728CF030BC}"/>
              </a:ext>
            </a:extLst>
          </p:cNvPr>
          <p:cNvSpPr>
            <a:spLocks noGrp="1"/>
          </p:cNvSpPr>
          <p:nvPr>
            <p:ph idx="1"/>
          </p:nvPr>
        </p:nvSpPr>
        <p:spPr>
          <a:xfrm>
            <a:off x="609600" y="970281"/>
            <a:ext cx="10972800" cy="4525963"/>
          </a:xfrm>
        </p:spPr>
        <p:txBody>
          <a:bodyPr/>
          <a:lstStyle/>
          <a:p>
            <a:pPr marL="0" indent="0">
              <a:buNone/>
            </a:pPr>
            <a:r>
              <a:rPr lang="nl-NL" sz="2800" b="1" dirty="0">
                <a:latin typeface="Calibri" panose="020F0502020204030204" pitchFamily="34" charset="0"/>
                <a:cs typeface="Calibri" panose="020F0502020204030204" pitchFamily="34" charset="0"/>
              </a:rPr>
              <a:t>Vraag 2: 		Gezamenlijk gebruik: Metadata</a:t>
            </a:r>
          </a:p>
          <a:p>
            <a:pPr marL="0" indent="0">
              <a:buNone/>
            </a:pPr>
            <a:r>
              <a:rPr lang="nl-NL" dirty="0">
                <a:latin typeface="Calibri" panose="020F0502020204030204" pitchFamily="34" charset="0"/>
                <a:cs typeface="Calibri" panose="020F0502020204030204" pitchFamily="34" charset="0"/>
              </a:rPr>
              <a:t>Welke van de volgende onderwerpen vragen om extra aandacht én moeten leiden naar </a:t>
            </a:r>
            <a:br>
              <a:rPr lang="nl-NL" dirty="0">
                <a:latin typeface="Calibri" panose="020F0502020204030204" pitchFamily="34" charset="0"/>
                <a:cs typeface="Calibri" panose="020F0502020204030204" pitchFamily="34" charset="0"/>
              </a:rPr>
            </a:br>
            <a:r>
              <a:rPr lang="nl-NL" b="1" dirty="0">
                <a:latin typeface="Calibri" panose="020F0502020204030204" pitchFamily="34" charset="0"/>
                <a:cs typeface="Calibri" panose="020F0502020204030204" pitchFamily="34" charset="0"/>
              </a:rPr>
              <a:t>‘</a:t>
            </a:r>
            <a:r>
              <a:rPr lang="nl-NL" b="1" i="1" dirty="0">
                <a:latin typeface="Calibri" panose="020F0502020204030204" pitchFamily="34" charset="0"/>
                <a:cs typeface="Calibri" panose="020F0502020204030204" pitchFamily="34" charset="0"/>
              </a:rPr>
              <a:t>(DAP) afspraken in de regio Waterland’</a:t>
            </a:r>
          </a:p>
          <a:p>
            <a:endParaRPr lang="nl-NL" dirty="0">
              <a:latin typeface="Calibri" panose="020F0502020204030204" pitchFamily="34" charset="0"/>
              <a:cs typeface="Calibri" panose="020F0502020204030204" pitchFamily="34" charset="0"/>
            </a:endParaRPr>
          </a:p>
          <a:p>
            <a:pPr marL="457200" indent="-457200">
              <a:spcAft>
                <a:spcPts val="1200"/>
              </a:spcAft>
              <a:buFont typeface="+mj-lt"/>
              <a:buAutoNum type="alphaLcPeriod"/>
            </a:pPr>
            <a:r>
              <a:rPr lang="nl-NL" dirty="0">
                <a:latin typeface="Calibri" panose="020F0502020204030204" pitchFamily="34" charset="0"/>
                <a:cs typeface="Calibri" panose="020F0502020204030204" pitchFamily="34" charset="0"/>
              </a:rPr>
              <a:t>Het gezamenlijk gebruik van eenduidige identificatienummers, bijvoorbeeld bij actieverzoeken;</a:t>
            </a:r>
          </a:p>
          <a:p>
            <a:pPr marL="457200" indent="-457200">
              <a:spcAft>
                <a:spcPts val="1200"/>
              </a:spcAft>
              <a:buFont typeface="+mj-lt"/>
              <a:buAutoNum type="alphaLcPeriod"/>
            </a:pPr>
            <a:r>
              <a:rPr lang="nl-NL" dirty="0">
                <a:latin typeface="Calibri" panose="020F0502020204030204" pitchFamily="34" charset="0"/>
                <a:cs typeface="Calibri" panose="020F0502020204030204" pitchFamily="34" charset="0"/>
              </a:rPr>
              <a:t>Het gezamenlijk gebruik van dezelfde geografische standaard (welke?) voor het zoeken van informatie op ‘locatie’; </a:t>
            </a:r>
          </a:p>
          <a:p>
            <a:pPr marL="457200" indent="-457200">
              <a:spcAft>
                <a:spcPts val="1200"/>
              </a:spcAft>
              <a:buFont typeface="+mj-lt"/>
              <a:buAutoNum type="alphaLcPeriod"/>
            </a:pPr>
            <a:r>
              <a:rPr lang="nl-NL" dirty="0">
                <a:latin typeface="Calibri" panose="020F0502020204030204" pitchFamily="34" charset="0"/>
                <a:cs typeface="Calibri" panose="020F0502020204030204" pitchFamily="34" charset="0"/>
              </a:rPr>
              <a:t>Het gezamenlijk gebruik van interbestuurlijke zaaktypen (lijst met 15 zaaktypen volgens I-ZTC), inclusief de afspraken over de bewaartermijn die daarbij hoort per resultaattype;  </a:t>
            </a:r>
          </a:p>
          <a:p>
            <a:pPr marL="457200" indent="-457200">
              <a:spcAft>
                <a:spcPts val="1200"/>
              </a:spcAft>
              <a:buFont typeface="+mj-lt"/>
              <a:buAutoNum type="alphaLcPeriod"/>
            </a:pPr>
            <a:r>
              <a:rPr lang="nl-NL" dirty="0">
                <a:latin typeface="Calibri" panose="020F0502020204030204" pitchFamily="34" charset="0"/>
                <a:cs typeface="Calibri" panose="020F0502020204030204" pitchFamily="34" charset="0"/>
              </a:rPr>
              <a:t>Het gezamenlijk gebruik van andere zaaktypen (dus niet I-ZTC) in verband met het zoeken en vinden (door alle stakeholders) van informatie die niet via het de LV-DSO wordt afgehandeld.  </a:t>
            </a:r>
          </a:p>
          <a:p>
            <a:pPr marL="457200" indent="-457200">
              <a:buFont typeface="+mj-lt"/>
              <a:buAutoNum type="alphaLcPeriod"/>
            </a:pPr>
            <a:r>
              <a:rPr lang="nl-NL" dirty="0">
                <a:latin typeface="Calibri" panose="020F0502020204030204" pitchFamily="34" charset="0"/>
                <a:cs typeface="Calibri" panose="020F0502020204030204" pitchFamily="34" charset="0"/>
              </a:rPr>
              <a:t>Wat moet er regionaal nog meer geregeld worden t.a.v. metadata? </a:t>
            </a:r>
          </a:p>
          <a:p>
            <a:pPr marL="457200" indent="-457200">
              <a:buFont typeface="+mj-lt"/>
              <a:buAutoNum type="alphaLcPeriod"/>
            </a:pPr>
            <a:endParaRPr lang="nl-NL" dirty="0"/>
          </a:p>
          <a:p>
            <a:pPr marL="457200" indent="-457200">
              <a:buFont typeface="+mj-lt"/>
              <a:buAutoNum type="alphaLcPeriod"/>
            </a:pPr>
            <a:endParaRPr lang="nl-NL" dirty="0"/>
          </a:p>
          <a:p>
            <a:pPr marL="457200" indent="-457200">
              <a:buFont typeface="+mj-lt"/>
              <a:buAutoNum type="alphaLcPeriod"/>
            </a:pPr>
            <a:endParaRPr lang="nl-NL" dirty="0"/>
          </a:p>
          <a:p>
            <a:endParaRPr lang="nl-NL" dirty="0"/>
          </a:p>
          <a:p>
            <a:endParaRPr lang="nl-NL" dirty="0"/>
          </a:p>
          <a:p>
            <a:endParaRPr lang="nl-NL" dirty="0"/>
          </a:p>
          <a:p>
            <a:endParaRPr lang="nl-NL" dirty="0"/>
          </a:p>
        </p:txBody>
      </p:sp>
      <p:sp>
        <p:nvSpPr>
          <p:cNvPr id="4" name="Tijdelijke aanduiding voor voettekst 3">
            <a:extLst>
              <a:ext uri="{FF2B5EF4-FFF2-40B4-BE49-F238E27FC236}">
                <a16:creationId xmlns:a16="http://schemas.microsoft.com/office/drawing/2014/main" id="{46F5ABDD-626E-475F-A547-9BCD1375D003}"/>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Tahoma"/>
                <a:ea typeface="+mn-ea"/>
                <a:cs typeface="+mn-cs"/>
              </a:rPr>
              <a:t>Regiobijeenkomst Omgevingswet 11-11-2021</a:t>
            </a:r>
          </a:p>
        </p:txBody>
      </p:sp>
      <p:sp>
        <p:nvSpPr>
          <p:cNvPr id="5" name="Tijdelijke aanduiding voor dianummer 4">
            <a:extLst>
              <a:ext uri="{FF2B5EF4-FFF2-40B4-BE49-F238E27FC236}">
                <a16:creationId xmlns:a16="http://schemas.microsoft.com/office/drawing/2014/main" id="{CC5670FA-9BB0-448F-84AC-12993EAF3E3A}"/>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133A152-4D26-483B-836B-E4527279056E}" type="slidenum">
              <a:rPr kumimoji="0" lang="nl-NL" altLang="nl-NL" sz="1200" b="0" i="0" u="none" strike="noStrike" kern="1200" cap="none" spc="0" normalizeH="0" baseline="0" noProof="0" smtClean="0">
                <a:ln>
                  <a:noFill/>
                </a:ln>
                <a:solidFill>
                  <a:srgbClr val="898989"/>
                </a:solidFill>
                <a:effectLst/>
                <a:uLnTx/>
                <a:uFillTx/>
                <a:latin typeface="Tahoma" panose="020B060403050404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97</a:t>
            </a:fld>
            <a:endPar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2163732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el 1">
            <a:extLst>
              <a:ext uri="{FF2B5EF4-FFF2-40B4-BE49-F238E27FC236}">
                <a16:creationId xmlns:a16="http://schemas.microsoft.com/office/drawing/2014/main" id="{5FE931F4-A5A9-4765-9C9F-57763CCB524F}"/>
              </a:ext>
            </a:extLst>
          </p:cNvPr>
          <p:cNvSpPr>
            <a:spLocks noGrp="1"/>
          </p:cNvSpPr>
          <p:nvPr>
            <p:ph type="title"/>
          </p:nvPr>
        </p:nvSpPr>
        <p:spPr>
          <a:xfrm>
            <a:off x="86440" y="129419"/>
            <a:ext cx="11800759" cy="450849"/>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B4 – Metagegevens: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mapping</a:t>
            </a:r>
            <a:r>
              <a:rPr lang="nl-NL" altLang="nl-NL" dirty="0">
                <a:latin typeface="Tahoma" panose="020B0604030504040204" pitchFamily="34" charset="0"/>
                <a:ea typeface="ＭＳ Ｐゴシック" panose="020B0600070205080204" pitchFamily="34" charset="-128"/>
                <a:cs typeface="Tahoma" panose="020B0604030504040204" pitchFamily="34" charset="0"/>
              </a:rPr>
              <a:t>’ op metadata-standaard MDTO</a:t>
            </a:r>
          </a:p>
        </p:txBody>
      </p:sp>
      <p:sp>
        <p:nvSpPr>
          <p:cNvPr id="2" name="Tijdelijke aanduiding voor voettekst 1">
            <a:extLst>
              <a:ext uri="{FF2B5EF4-FFF2-40B4-BE49-F238E27FC236}">
                <a16:creationId xmlns:a16="http://schemas.microsoft.com/office/drawing/2014/main" id="{64826216-CD59-456F-B308-6247DF725A76}"/>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Tahoma"/>
                <a:ea typeface="+mn-ea"/>
                <a:cs typeface="+mn-cs"/>
              </a:rPr>
              <a:t>Regiobijeenkomst Omgevingswet 11-11-2021</a:t>
            </a:r>
          </a:p>
        </p:txBody>
      </p:sp>
      <p:sp>
        <p:nvSpPr>
          <p:cNvPr id="4" name="Tijdelijke aanduiding voor dianummer 3">
            <a:extLst>
              <a:ext uri="{FF2B5EF4-FFF2-40B4-BE49-F238E27FC236}">
                <a16:creationId xmlns:a16="http://schemas.microsoft.com/office/drawing/2014/main" id="{B2144596-8720-4949-8C8F-E16504356146}"/>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133A152-4D26-483B-836B-E4527279056E}" type="slidenum">
              <a:rPr kumimoji="0" lang="nl-NL" altLang="nl-NL" sz="1200" b="0" i="0" u="none" strike="noStrike" kern="1200" cap="none" spc="0" normalizeH="0" baseline="0" noProof="0" smtClean="0">
                <a:ln>
                  <a:noFill/>
                </a:ln>
                <a:solidFill>
                  <a:srgbClr val="898989"/>
                </a:solidFill>
                <a:effectLst/>
                <a:uLnTx/>
                <a:uFillTx/>
                <a:latin typeface="Tahoma" panose="020B060403050404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98</a:t>
            </a:fld>
            <a:endPar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endParaRPr>
          </a:p>
        </p:txBody>
      </p:sp>
      <p:pic>
        <p:nvPicPr>
          <p:cNvPr id="6" name="Afbeelding 5">
            <a:extLst>
              <a:ext uri="{FF2B5EF4-FFF2-40B4-BE49-F238E27FC236}">
                <a16:creationId xmlns:a16="http://schemas.microsoft.com/office/drawing/2014/main" id="{01D5E9BC-BA40-4A02-BFC7-7E7AECC62BBE}"/>
              </a:ext>
            </a:extLst>
          </p:cNvPr>
          <p:cNvPicPr>
            <a:picLocks noChangeAspect="1"/>
          </p:cNvPicPr>
          <p:nvPr/>
        </p:nvPicPr>
        <p:blipFill>
          <a:blip r:embed="rId2"/>
          <a:stretch>
            <a:fillRect/>
          </a:stretch>
        </p:blipFill>
        <p:spPr>
          <a:xfrm>
            <a:off x="86440" y="716059"/>
            <a:ext cx="12192000" cy="6141941"/>
          </a:xfrm>
          <a:prstGeom prst="rect">
            <a:avLst/>
          </a:prstGeom>
        </p:spPr>
      </p:pic>
    </p:spTree>
    <p:extLst>
      <p:ext uri="{BB962C8B-B14F-4D97-AF65-F5344CB8AC3E}">
        <p14:creationId xmlns:p14="http://schemas.microsoft.com/office/powerpoint/2010/main" val="2025057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CCF145-6778-4B05-9BCC-31C2EFBA8882}"/>
              </a:ext>
            </a:extLst>
          </p:cNvPr>
          <p:cNvSpPr>
            <a:spLocks noGrp="1"/>
          </p:cNvSpPr>
          <p:nvPr>
            <p:ph type="title"/>
          </p:nvPr>
        </p:nvSpPr>
        <p:spPr>
          <a:xfrm>
            <a:off x="534335" y="41084"/>
            <a:ext cx="10972800" cy="1143000"/>
          </a:xfrm>
        </p:spPr>
        <p:txBody>
          <a:bodyPr/>
          <a:lstStyle/>
          <a:p>
            <a:r>
              <a:rPr lang="nl-NL" dirty="0"/>
              <a:t>Metadata : Toepassing van meerdere </a:t>
            </a:r>
            <a:r>
              <a:rPr lang="nl-NL"/>
              <a:t>landelijke standaarden </a:t>
            </a:r>
            <a:endParaRPr lang="nl-NL" dirty="0"/>
          </a:p>
        </p:txBody>
      </p:sp>
      <p:sp>
        <p:nvSpPr>
          <p:cNvPr id="4" name="Tijdelijke aanduiding voor dianummer 3">
            <a:extLst>
              <a:ext uri="{FF2B5EF4-FFF2-40B4-BE49-F238E27FC236}">
                <a16:creationId xmlns:a16="http://schemas.microsoft.com/office/drawing/2014/main" id="{75D4EF0D-BCEA-462A-99E1-96BD84B5CD2E}"/>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133A152-4D26-483B-836B-E4527279056E}" type="slidenum">
              <a:rPr kumimoji="0" lang="nl-NL" altLang="nl-NL" sz="1200" b="0" i="0" u="none" strike="noStrike" kern="1200" cap="none" spc="0" normalizeH="0" baseline="0" noProof="0" smtClean="0">
                <a:ln>
                  <a:noFill/>
                </a:ln>
                <a:solidFill>
                  <a:srgbClr val="898989"/>
                </a:solidFill>
                <a:effectLst/>
                <a:uLnTx/>
                <a:uFillTx/>
                <a:latin typeface="Tahoma" panose="020B060403050404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99</a:t>
            </a:fld>
            <a:endParaRPr kumimoji="0" lang="nl-NL" altLang="nl-NL" sz="1200" b="0" i="0" u="none" strike="noStrike" kern="1200" cap="none" spc="0" normalizeH="0" baseline="0" noProof="0">
              <a:ln>
                <a:noFill/>
              </a:ln>
              <a:solidFill>
                <a:srgbClr val="898989"/>
              </a:solidFill>
              <a:effectLst/>
              <a:uLnTx/>
              <a:uFillTx/>
              <a:latin typeface="Tahoma" panose="020B0604030504040204" pitchFamily="34" charset="0"/>
              <a:ea typeface="ＭＳ Ｐゴシック" panose="020B0600070205080204" pitchFamily="34" charset="-128"/>
              <a:cs typeface="+mn-cs"/>
            </a:endParaRPr>
          </a:p>
        </p:txBody>
      </p:sp>
      <p:sp>
        <p:nvSpPr>
          <p:cNvPr id="5" name="Stroomdiagram: Verbindingslijn 4">
            <a:extLst>
              <a:ext uri="{FF2B5EF4-FFF2-40B4-BE49-F238E27FC236}">
                <a16:creationId xmlns:a16="http://schemas.microsoft.com/office/drawing/2014/main" id="{962F772F-4059-4CDB-8B73-626226A73CFC}"/>
              </a:ext>
            </a:extLst>
          </p:cNvPr>
          <p:cNvSpPr/>
          <p:nvPr/>
        </p:nvSpPr>
        <p:spPr>
          <a:xfrm>
            <a:off x="2241549" y="1449229"/>
            <a:ext cx="5364480" cy="4907122"/>
          </a:xfrm>
          <a:prstGeom prst="flowChartConnector">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7" name="Rechte verbindingslijn 6">
            <a:extLst>
              <a:ext uri="{FF2B5EF4-FFF2-40B4-BE49-F238E27FC236}">
                <a16:creationId xmlns:a16="http://schemas.microsoft.com/office/drawing/2014/main" id="{3B007531-90C5-4C58-8C27-9EF2DB2FA4F3}"/>
              </a:ext>
            </a:extLst>
          </p:cNvPr>
          <p:cNvCxnSpPr>
            <a:stCxn id="5" idx="0"/>
            <a:endCxn id="5" idx="4"/>
          </p:cNvCxnSpPr>
          <p:nvPr/>
        </p:nvCxnSpPr>
        <p:spPr>
          <a:xfrm>
            <a:off x="4923789" y="1449229"/>
            <a:ext cx="0" cy="4907122"/>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Rechte verbindingslijn 8">
            <a:extLst>
              <a:ext uri="{FF2B5EF4-FFF2-40B4-BE49-F238E27FC236}">
                <a16:creationId xmlns:a16="http://schemas.microsoft.com/office/drawing/2014/main" id="{2E1803EE-9284-4D44-9D43-9FA73204007E}"/>
              </a:ext>
            </a:extLst>
          </p:cNvPr>
          <p:cNvCxnSpPr>
            <a:stCxn id="5" idx="2"/>
            <a:endCxn id="5" idx="6"/>
          </p:cNvCxnSpPr>
          <p:nvPr/>
        </p:nvCxnSpPr>
        <p:spPr>
          <a:xfrm>
            <a:off x="2241549" y="3902790"/>
            <a:ext cx="5364480"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kstvak 9">
            <a:extLst>
              <a:ext uri="{FF2B5EF4-FFF2-40B4-BE49-F238E27FC236}">
                <a16:creationId xmlns:a16="http://schemas.microsoft.com/office/drawing/2014/main" id="{D40B1A8F-6AF2-4E78-BE6A-46DA368CC376}"/>
              </a:ext>
            </a:extLst>
          </p:cNvPr>
          <p:cNvSpPr txBox="1"/>
          <p:nvPr/>
        </p:nvSpPr>
        <p:spPr>
          <a:xfrm>
            <a:off x="3292038" y="2224299"/>
            <a:ext cx="1625600" cy="1569660"/>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ZGW-</a:t>
            </a:r>
            <a:r>
              <a:rPr kumimoji="0" lang="nl-NL" sz="2400" b="1"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API’s</a:t>
            </a:r>
            <a:endParaRPr kumimoji="0" lang="nl-NL" sz="24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24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RGBZ</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24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RSGB </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24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ZTC</a:t>
            </a:r>
          </a:p>
        </p:txBody>
      </p:sp>
      <p:sp>
        <p:nvSpPr>
          <p:cNvPr id="13" name="Tekstvak 12">
            <a:extLst>
              <a:ext uri="{FF2B5EF4-FFF2-40B4-BE49-F238E27FC236}">
                <a16:creationId xmlns:a16="http://schemas.microsoft.com/office/drawing/2014/main" id="{A02CCD3A-1E17-4714-91E7-9F36F5D3E6C3}"/>
              </a:ext>
            </a:extLst>
          </p:cNvPr>
          <p:cNvSpPr txBox="1"/>
          <p:nvPr/>
        </p:nvSpPr>
        <p:spPr>
          <a:xfrm>
            <a:off x="5428911" y="2733346"/>
            <a:ext cx="1646459" cy="461665"/>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ISO 19115</a:t>
            </a:r>
          </a:p>
        </p:txBody>
      </p:sp>
      <p:sp>
        <p:nvSpPr>
          <p:cNvPr id="16" name="Tekstvak 15">
            <a:extLst>
              <a:ext uri="{FF2B5EF4-FFF2-40B4-BE49-F238E27FC236}">
                <a16:creationId xmlns:a16="http://schemas.microsoft.com/office/drawing/2014/main" id="{525F1492-5FC6-4347-AE6A-6D1A5A7DF64C}"/>
              </a:ext>
            </a:extLst>
          </p:cNvPr>
          <p:cNvSpPr txBox="1"/>
          <p:nvPr/>
        </p:nvSpPr>
        <p:spPr>
          <a:xfrm>
            <a:off x="3304589" y="4761046"/>
            <a:ext cx="1757680" cy="1200329"/>
          </a:xfrm>
          <a:prstGeom prst="rect">
            <a:avLst/>
          </a:prstGeom>
          <a:noFill/>
        </p:spPr>
        <p:txBody>
          <a:bodyPr wrap="square" rtlCol="0">
            <a:spAutoFit/>
          </a:bodyPr>
          <a:lstStyle/>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24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VNG</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24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IPO</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24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UVW</a:t>
            </a:r>
          </a:p>
        </p:txBody>
      </p:sp>
      <p:sp>
        <p:nvSpPr>
          <p:cNvPr id="17" name="Tekstvak 16">
            <a:extLst>
              <a:ext uri="{FF2B5EF4-FFF2-40B4-BE49-F238E27FC236}">
                <a16:creationId xmlns:a16="http://schemas.microsoft.com/office/drawing/2014/main" id="{C8A0838A-8CFF-4265-8AA7-9B570971F9F6}"/>
              </a:ext>
            </a:extLst>
          </p:cNvPr>
          <p:cNvSpPr txBox="1"/>
          <p:nvPr/>
        </p:nvSpPr>
        <p:spPr>
          <a:xfrm>
            <a:off x="5428781" y="4790902"/>
            <a:ext cx="1606455" cy="83099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MDTO</a:t>
            </a:r>
          </a:p>
          <a:p>
            <a:pPr marL="0" marR="0" lvl="0" indent="0" algn="l" defTabSz="457200" rtl="0" eaLnBrk="0" fontAlgn="base" latinLnBrk="0" hangingPunct="0">
              <a:lnSpc>
                <a:spcPct val="100000"/>
              </a:lnSpc>
              <a:spcBef>
                <a:spcPct val="0"/>
              </a:spcBef>
              <a:spcAft>
                <a:spcPct val="0"/>
              </a:spcAft>
              <a:buClrTx/>
              <a:buSzTx/>
              <a:buFontTx/>
              <a:buNone/>
              <a:tabLst/>
              <a:defRPr/>
            </a:pPr>
            <a:r>
              <a:rPr lang="nl-NL" sz="2400" b="1" dirty="0" err="1">
                <a:solidFill>
                  <a:prstClr val="black"/>
                </a:solidFill>
                <a:latin typeface="Calibri"/>
              </a:rPr>
              <a:t>ToPX</a:t>
            </a:r>
            <a:r>
              <a:rPr lang="nl-NL" sz="2400" b="1" dirty="0">
                <a:solidFill>
                  <a:prstClr val="black"/>
                </a:solidFill>
                <a:latin typeface="Calibri"/>
              </a:rPr>
              <a:t>-XSD</a:t>
            </a:r>
            <a:endParaRPr kumimoji="0" lang="nl-NL" sz="24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28" name="Pijl: rechts 27">
            <a:extLst>
              <a:ext uri="{FF2B5EF4-FFF2-40B4-BE49-F238E27FC236}">
                <a16:creationId xmlns:a16="http://schemas.microsoft.com/office/drawing/2014/main" id="{6898E54B-FBE5-48DA-A67E-188F7F87486F}"/>
              </a:ext>
            </a:extLst>
          </p:cNvPr>
          <p:cNvSpPr/>
          <p:nvPr/>
        </p:nvSpPr>
        <p:spPr>
          <a:xfrm rot="2057153">
            <a:off x="797114" y="1458165"/>
            <a:ext cx="2299989" cy="1485829"/>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nl-NL"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a:ea typeface="+mn-ea"/>
                <a:cs typeface="+mn-cs"/>
              </a:rPr>
              <a:t>Common </a:t>
            </a:r>
            <a:r>
              <a:rPr kumimoji="0" lang="nl-NL" sz="24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Calibri"/>
                <a:ea typeface="+mn-ea"/>
                <a:cs typeface="+mn-cs"/>
              </a:rPr>
              <a:t>ground</a:t>
            </a:r>
            <a:endParaRPr kumimoji="0" lang="nl-NL"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Pijl: links 30">
            <a:extLst>
              <a:ext uri="{FF2B5EF4-FFF2-40B4-BE49-F238E27FC236}">
                <a16:creationId xmlns:a16="http://schemas.microsoft.com/office/drawing/2014/main" id="{2351544B-85D0-4CBD-8780-E0A44FA3F74B}"/>
              </a:ext>
            </a:extLst>
          </p:cNvPr>
          <p:cNvSpPr/>
          <p:nvPr/>
        </p:nvSpPr>
        <p:spPr>
          <a:xfrm rot="18996984">
            <a:off x="6753412" y="1401845"/>
            <a:ext cx="2420443" cy="1424160"/>
          </a:xfrm>
          <a:prstGeom prst="leftArrow">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nl-NL" sz="2400" b="1" i="0" u="none" strike="noStrike" kern="1200" cap="none" spc="0" normalizeH="0" baseline="0" noProof="0" dirty="0">
                <a:ln>
                  <a:noFill/>
                </a:ln>
                <a:solidFill>
                  <a:srgbClr val="4F81BD"/>
                </a:solidFill>
                <a:effectLst/>
                <a:uLnTx/>
                <a:uFillTx/>
                <a:latin typeface="Calibri"/>
                <a:ea typeface="+mn-ea"/>
                <a:cs typeface="+mn-cs"/>
              </a:rPr>
              <a:t>Geografie</a:t>
            </a:r>
          </a:p>
        </p:txBody>
      </p:sp>
      <p:sp>
        <p:nvSpPr>
          <p:cNvPr id="33" name="Pijl: rechts 32">
            <a:extLst>
              <a:ext uri="{FF2B5EF4-FFF2-40B4-BE49-F238E27FC236}">
                <a16:creationId xmlns:a16="http://schemas.microsoft.com/office/drawing/2014/main" id="{2B0E7639-C4DE-4671-8CF1-7B8197FEDCBD}"/>
              </a:ext>
            </a:extLst>
          </p:cNvPr>
          <p:cNvSpPr/>
          <p:nvPr/>
        </p:nvSpPr>
        <p:spPr>
          <a:xfrm rot="19737511">
            <a:off x="720760" y="5022721"/>
            <a:ext cx="2400209" cy="170444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nl-NL"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a:ea typeface="+mn-ea"/>
                <a:cs typeface="+mn-cs"/>
              </a:rPr>
              <a:t>Selectielijsten</a:t>
            </a:r>
            <a:endParaRPr kumimoji="0" lang="nl-NL"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Pijl: links 33">
            <a:extLst>
              <a:ext uri="{FF2B5EF4-FFF2-40B4-BE49-F238E27FC236}">
                <a16:creationId xmlns:a16="http://schemas.microsoft.com/office/drawing/2014/main" id="{29F58B6C-B5DF-43D6-9798-D7FAE342B185}"/>
              </a:ext>
            </a:extLst>
          </p:cNvPr>
          <p:cNvSpPr/>
          <p:nvPr/>
        </p:nvSpPr>
        <p:spPr>
          <a:xfrm rot="2185699">
            <a:off x="6783560" y="5122032"/>
            <a:ext cx="1929747" cy="1525519"/>
          </a:xfrm>
          <a:prstGeom prst="leftArrow">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nl-NL" sz="2400" b="1" i="0" u="none" strike="noStrike" kern="1200" cap="none" spc="0" normalizeH="0" baseline="0" noProof="0" dirty="0">
                <a:ln>
                  <a:noFill/>
                </a:ln>
                <a:solidFill>
                  <a:prstClr val="white"/>
                </a:solidFill>
                <a:effectLst/>
                <a:uLnTx/>
                <a:uFillTx/>
                <a:latin typeface="Calibri"/>
                <a:ea typeface="+mn-ea"/>
                <a:cs typeface="+mn-cs"/>
              </a:rPr>
              <a:t>DUTO</a:t>
            </a:r>
          </a:p>
        </p:txBody>
      </p:sp>
      <p:sp>
        <p:nvSpPr>
          <p:cNvPr id="35" name="Stroomdiagram: Verbindingslijn 34">
            <a:extLst>
              <a:ext uri="{FF2B5EF4-FFF2-40B4-BE49-F238E27FC236}">
                <a16:creationId xmlns:a16="http://schemas.microsoft.com/office/drawing/2014/main" id="{15C0E92C-8A85-4F4A-A957-BBC199708354}"/>
              </a:ext>
            </a:extLst>
          </p:cNvPr>
          <p:cNvSpPr/>
          <p:nvPr/>
        </p:nvSpPr>
        <p:spPr>
          <a:xfrm>
            <a:off x="4196277" y="3408977"/>
            <a:ext cx="1625597" cy="1478471"/>
          </a:xfrm>
          <a:prstGeom prst="flowChartConnector">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nl-NL" sz="2000" b="0" i="0" u="none" strike="noStrike" kern="1200" cap="none" spc="0" normalizeH="0" baseline="0" noProof="0" dirty="0" err="1">
                <a:ln>
                  <a:noFill/>
                </a:ln>
                <a:solidFill>
                  <a:prstClr val="white"/>
                </a:solidFill>
                <a:effectLst/>
                <a:uLnTx/>
                <a:uFillTx/>
                <a:latin typeface="Calibri"/>
                <a:ea typeface="+mn-ea"/>
                <a:cs typeface="+mn-cs"/>
              </a:rPr>
              <a:t>Mappin</a:t>
            </a:r>
            <a:r>
              <a:rPr kumimoji="0" lang="nl-NL" sz="1800" b="0" i="0" u="none" strike="noStrike" kern="1200" cap="none" spc="0" normalizeH="0" baseline="0" noProof="0" dirty="0" err="1">
                <a:ln>
                  <a:noFill/>
                </a:ln>
                <a:solidFill>
                  <a:prstClr val="white"/>
                </a:solidFill>
                <a:effectLst/>
                <a:uLnTx/>
                <a:uFillTx/>
                <a:latin typeface="Calibri"/>
                <a:ea typeface="+mn-ea"/>
                <a:cs typeface="+mn-cs"/>
              </a:rPr>
              <a:t>gmapping</a:t>
            </a:r>
            <a:endParaRPr kumimoji="0" lang="nl-NL"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nl-NL" sz="1600" dirty="0" err="1">
                <a:solidFill>
                  <a:prstClr val="white"/>
                </a:solidFill>
                <a:latin typeface="Calibri"/>
              </a:rPr>
              <a:t>mapping</a:t>
            </a:r>
            <a:endParaRPr kumimoji="0" lang="nl-NL"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Tijdelijke aanduiding voor voettekst 35">
            <a:extLst>
              <a:ext uri="{FF2B5EF4-FFF2-40B4-BE49-F238E27FC236}">
                <a16:creationId xmlns:a16="http://schemas.microsoft.com/office/drawing/2014/main" id="{0C2789BC-DD3F-4193-97ED-ADB44E92C6D4}"/>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Tahoma"/>
                <a:ea typeface="+mn-ea"/>
                <a:cs typeface="+mn-cs"/>
              </a:rPr>
              <a:t>Regiobijeenkomst Omgevingswet 11-11-2021</a:t>
            </a:r>
          </a:p>
        </p:txBody>
      </p:sp>
      <p:pic>
        <p:nvPicPr>
          <p:cNvPr id="3" name="Afbeelding 2">
            <a:extLst>
              <a:ext uri="{FF2B5EF4-FFF2-40B4-BE49-F238E27FC236}">
                <a16:creationId xmlns:a16="http://schemas.microsoft.com/office/drawing/2014/main" id="{47F0548E-CC47-49E4-A1AC-F9DFDC9444FD}"/>
              </a:ext>
            </a:extLst>
          </p:cNvPr>
          <p:cNvPicPr>
            <a:picLocks noChangeAspect="1"/>
          </p:cNvPicPr>
          <p:nvPr/>
        </p:nvPicPr>
        <p:blipFill>
          <a:blip r:embed="rId2"/>
          <a:stretch>
            <a:fillRect/>
          </a:stretch>
        </p:blipFill>
        <p:spPr>
          <a:xfrm>
            <a:off x="5341467" y="2271901"/>
            <a:ext cx="1597290" cy="646232"/>
          </a:xfrm>
          <a:prstGeom prst="rect">
            <a:avLst/>
          </a:prstGeom>
        </p:spPr>
      </p:pic>
    </p:spTree>
    <p:extLst>
      <p:ext uri="{BB962C8B-B14F-4D97-AF65-F5344CB8AC3E}">
        <p14:creationId xmlns:p14="http://schemas.microsoft.com/office/powerpoint/2010/main" val="1023272589"/>
      </p:ext>
    </p:extLst>
  </p:cSld>
  <p:clrMapOvr>
    <a:masterClrMapping/>
  </p:clrMapOvr>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79AC081F1EA545875FD8DCD9B709FA" ma:contentTypeVersion="18" ma:contentTypeDescription="Create a new document." ma:contentTypeScope="" ma:versionID="13c0a23065d9a49ac9a814ac843676c1">
  <xsd:schema xmlns:xsd="http://www.w3.org/2001/XMLSchema" xmlns:xs="http://www.w3.org/2001/XMLSchema" xmlns:p="http://schemas.microsoft.com/office/2006/metadata/properties" xmlns:ns2="0941c815-8673-45d9-bee9-a1453d13a96d" xmlns:ns3="da01d95d-9a53-4690-91f2-3ea4d21374f2" targetNamespace="http://schemas.microsoft.com/office/2006/metadata/properties" ma:root="true" ma:fieldsID="ffed2328b44d3216ab2e4b28d8992e7a" ns2:_="" ns3:_="">
    <xsd:import namespace="0941c815-8673-45d9-bee9-a1453d13a96d"/>
    <xsd:import namespace="da01d95d-9a53-4690-91f2-3ea4d21374f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41c815-8673-45d9-bee9-a1453d13a96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702c36e3-81a3-4f8c-bfa2-ac1adf0ae0c5}" ma:internalName="TaxCatchAll" ma:showField="CatchAllData" ma:web="0941c815-8673-45d9-bee9-a1453d13a96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a01d95d-9a53-4690-91f2-3ea4d21374f2"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ceaa658-fae8-49cd-a23d-c95849ea146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TaxCatchAll xmlns="0941c815-8673-45d9-bee9-a1453d13a96d">
      <Value>10</Value>
    </TaxCatchAll>
    <lcf76f155ced4ddcb4097134ff3c332f xmlns="da01d95d-9a53-4690-91f2-3ea4d21374f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2313F3D-8371-4264-A0C8-7EB1C100DC00}"/>
</file>

<file path=customXml/itemProps2.xml><?xml version="1.0" encoding="utf-8"?>
<ds:datastoreItem xmlns:ds="http://schemas.openxmlformats.org/officeDocument/2006/customXml" ds:itemID="{C5DE3D62-6C5B-4E9C-BB8F-BA1F6EAD4595}">
  <ds:schemaRefs>
    <ds:schemaRef ds:uri="http://schemas.microsoft.com/sharepoint/v3/contenttype/forms"/>
  </ds:schemaRefs>
</ds:datastoreItem>
</file>

<file path=customXml/itemProps3.xml><?xml version="1.0" encoding="utf-8"?>
<ds:datastoreItem xmlns:ds="http://schemas.openxmlformats.org/officeDocument/2006/customXml" ds:itemID="{E5CCCFE5-1360-4C53-BECD-293C3058ECEA}">
  <ds:schemaRefs>
    <ds:schemaRef ds:uri="http://schemas.microsoft.com/sharepoint/events"/>
  </ds:schemaRefs>
</ds:datastoreItem>
</file>

<file path=customXml/itemProps4.xml><?xml version="1.0" encoding="utf-8"?>
<ds:datastoreItem xmlns:ds="http://schemas.openxmlformats.org/officeDocument/2006/customXml" ds:itemID="{62EAA54F-49DA-4D96-BF11-C680DE9E4D60}">
  <ds:schemaRefs>
    <ds:schemaRef ds:uri="http://purl.org/dc/elements/1.1/"/>
    <ds:schemaRef ds:uri="http://www.w3.org/XML/1998/namespace"/>
    <ds:schemaRef ds:uri="http://schemas.microsoft.com/office/2006/documentManagement/types"/>
    <ds:schemaRef ds:uri="http://purl.org/dc/terms/"/>
    <ds:schemaRef ds:uri="http://schemas.openxmlformats.org/package/2006/metadata/core-properties"/>
    <ds:schemaRef ds:uri="http://purl.org/dc/dcmitype/"/>
    <ds:schemaRef ds:uri="dd40056b-a536-4161-8a6c-0fad1d319e0f"/>
    <ds:schemaRef ds:uri="http://schemas.microsoft.com/sharepoint/v3/fields"/>
    <ds:schemaRef ds:uri="http://schemas.microsoft.com/office/2006/metadata/properties"/>
    <ds:schemaRef ds:uri="http://schemas.microsoft.com/office/infopath/2007/PartnerControls"/>
    <ds:schemaRef ds:uri="cc35083a-82c3-4d90-825c-129faed25957"/>
  </ds:schemaRefs>
</ds:datastoreItem>
</file>

<file path=docProps/app.xml><?xml version="1.0" encoding="utf-8"?>
<Properties xmlns="http://schemas.openxmlformats.org/officeDocument/2006/extended-properties" xmlns:vt="http://schemas.openxmlformats.org/officeDocument/2006/docPropsVTypes">
  <TotalTime>4888</TotalTime>
  <Words>5330</Words>
  <Application>Microsoft Office PowerPoint</Application>
  <PresentationFormat>Breedbeeld</PresentationFormat>
  <Paragraphs>751</Paragraphs>
  <Slides>100</Slides>
  <Notes>2</Notes>
  <HiddenSlides>29</HiddenSlides>
  <MMClips>0</MMClips>
  <ScaleCrop>false</ScaleCrop>
  <HeadingPairs>
    <vt:vector size="6" baseType="variant">
      <vt:variant>
        <vt:lpstr>Gebruikte lettertypen</vt:lpstr>
      </vt:variant>
      <vt:variant>
        <vt:i4>8</vt:i4>
      </vt:variant>
      <vt:variant>
        <vt:lpstr>Thema</vt:lpstr>
      </vt:variant>
      <vt:variant>
        <vt:i4>3</vt:i4>
      </vt:variant>
      <vt:variant>
        <vt:lpstr>Diatitels</vt:lpstr>
      </vt:variant>
      <vt:variant>
        <vt:i4>100</vt:i4>
      </vt:variant>
    </vt:vector>
  </HeadingPairs>
  <TitlesOfParts>
    <vt:vector size="111" baseType="lpstr">
      <vt:lpstr>Arial</vt:lpstr>
      <vt:lpstr>Asap</vt:lpstr>
      <vt:lpstr>Calibri</vt:lpstr>
      <vt:lpstr>Courier New</vt:lpstr>
      <vt:lpstr>Lucida Sans Unicode</vt:lpstr>
      <vt:lpstr>Symbol</vt:lpstr>
      <vt:lpstr>Tahoma</vt:lpstr>
      <vt:lpstr>Wingdings</vt:lpstr>
      <vt:lpstr>Office-thema</vt:lpstr>
      <vt:lpstr>1_Office-thema</vt:lpstr>
      <vt:lpstr>2_Office-thema</vt:lpstr>
      <vt:lpstr> Handreiking Duurzame Toegankelijkheid in de informatieketens van de Omgevingswet  </vt:lpstr>
      <vt:lpstr>Ben de Jong</vt:lpstr>
      <vt:lpstr>Agenda</vt:lpstr>
      <vt:lpstr>PowerPoint-presentatie</vt:lpstr>
      <vt:lpstr>Omgevingswet komt eraan - maar hoe zit het met informatiehuishouding? </vt:lpstr>
      <vt:lpstr>Omgevingswet komt eraan - maar hoe zit het met informatiebeheer? </vt:lpstr>
      <vt:lpstr>Link van DUTO met architectuurprincipes</vt:lpstr>
      <vt:lpstr>DUTO- 4 perspectieven (zie NORA en de toelichting in de handreiking)</vt:lpstr>
      <vt:lpstr>Wat is ‘DUTO’?</vt:lpstr>
      <vt:lpstr>PowerPoint-presentatie</vt:lpstr>
      <vt:lpstr>PowerPoint-presentatie</vt:lpstr>
      <vt:lpstr>Aanloop naar de Handreiking DUTO OW</vt:lpstr>
      <vt:lpstr>Aanbeveling uit rapport VIVO (2016)</vt:lpstr>
      <vt:lpstr>Aanbevelingen uit rapport UIVO-I (2017)</vt:lpstr>
      <vt:lpstr>PIKO (2018)</vt:lpstr>
      <vt:lpstr> PIKO   I-samenwerkingsbouwstenen</vt:lpstr>
      <vt:lpstr>PowerPoint-presentatie</vt:lpstr>
      <vt:lpstr>Op Lokaal niveau (2021):  Handreiking DUTO Omgevingswet &amp; Factsheet Zie IPLO en KIA!</vt:lpstr>
      <vt:lpstr>PowerPoint-presentatie</vt:lpstr>
      <vt:lpstr>PowerPoint-presentatie</vt:lpstr>
      <vt:lpstr>Uitgangspunt: Archivering bij de bron </vt:lpstr>
      <vt:lpstr>Zorgplicht voor de beheerder van de landelijke voorzieningen</vt:lpstr>
      <vt:lpstr>Wat ‘lokaal’ te doen </vt:lpstr>
      <vt:lpstr>De Visie 2024 - Uitgangspunten </vt:lpstr>
      <vt:lpstr>Kaderstellend binnen DSO: waarom, wat, hoe, waarmee.</vt:lpstr>
      <vt:lpstr>Globaal Content Raamwerk DSO (GCR, versie 1.0)</vt:lpstr>
      <vt:lpstr>Bijlage F  GCR 1.0 (Bewaartermijnen per informatieobjecttype)  https://iplo.nl/publish/pages/167078/globaal_content_raamwerk_digitaal_stelsel_omgevingswet_v1_0.pdf </vt:lpstr>
      <vt:lpstr>Tijdreizen (conform de bewaarduur volgens GCR 1.0) in relatie tot DUTO </vt:lpstr>
      <vt:lpstr>PowerPoint-presentatie</vt:lpstr>
      <vt:lpstr>UIVO-I / PIKO: Informatiehuishouding en bedrijfsprocessen, I-ZTC en PDC</vt:lpstr>
      <vt:lpstr>De ketenprocessen waaraan we duurzame toegankelijkheid verbinden </vt:lpstr>
      <vt:lpstr>Ketensamenhang per proces beschreven</vt:lpstr>
      <vt:lpstr>UIVO-I / PIKO: Informatiehuishouding en bedrijfsprocessen, I-ZTC en PDC</vt:lpstr>
      <vt:lpstr>I-ZTC </vt:lpstr>
      <vt:lpstr>I-PDC</vt:lpstr>
      <vt:lpstr>Archiefnominaties bij resultaattypen per interbestuurlijk zaaktype  </vt:lpstr>
      <vt:lpstr>PIKO</vt:lpstr>
      <vt:lpstr>Globaal gebruik van de SWF </vt:lpstr>
      <vt:lpstr>Mandaat voor gebruik van de SWF:</vt:lpstr>
      <vt:lpstr>Twee routes voor opslag : Fysiek of Federatief</vt:lpstr>
      <vt:lpstr>Fysieke vs. Federatieve opslag</vt:lpstr>
      <vt:lpstr>Uitkomst DUTO Scan</vt:lpstr>
      <vt:lpstr>PowerPoint-presentatie</vt:lpstr>
      <vt:lpstr>PowerPoint-presentatie</vt:lpstr>
      <vt:lpstr>Handreiking DUTO Omgevingswet : 5 Basisregels  (zie de factsheet en OD artikel)</vt:lpstr>
      <vt:lpstr>Handreiking en checklist: ontwerp-indeling en ‘archiving by design’</vt:lpstr>
      <vt:lpstr>Verwijzing naar andere handreikingen (wel of niet meer actueel)  </vt:lpstr>
      <vt:lpstr>PowerPoint-presentatie</vt:lpstr>
      <vt:lpstr>‘Wat moet ik geregeld hebben?’ o.b.v. VNG-checklist Informatievoorziening  </vt:lpstr>
      <vt:lpstr>‘Wat moet ik geregeld hebben?’</vt:lpstr>
      <vt:lpstr>‘Wie moet dit regelen of checken?’</vt:lpstr>
      <vt:lpstr>Checklist onderverdeeld in deelaspecten gerelateerd aan DUTO</vt:lpstr>
      <vt:lpstr>A - Algemeen</vt:lpstr>
      <vt:lpstr>B1 - Verantwoordelijkheden en interbestuurlijke samenwerking </vt:lpstr>
      <vt:lpstr>B1 - Verantwoordelijkheden en interbestuurlijke samenwerking </vt:lpstr>
      <vt:lpstr>B1 – Model dossier afspraken en procedures (DAP)</vt:lpstr>
      <vt:lpstr>B1 – Wie is bevoegd voor wat? En wordt dus ook verantwoordelijk?  (NB. deze pagina is niet meer vindbaar op ‘aan de slag’)</vt:lpstr>
      <vt:lpstr>PowerPoint-presentatie</vt:lpstr>
      <vt:lpstr>B1 – Wie is bevoegd voor wat? Gevolgen van ‘magneetactiviteiten’</vt:lpstr>
      <vt:lpstr>B1 – Verantwoordelijkheden: Globaal Content Raamwerk 1.0, Bijlage F</vt:lpstr>
      <vt:lpstr>B2 - Volledigheid</vt:lpstr>
      <vt:lpstr>B2 - Volledigheid, voorbeeld Werkende  Processen</vt:lpstr>
      <vt:lpstr>B2 – Volledigheid: interactie met landelijke voorzieningen</vt:lpstr>
      <vt:lpstr>B2 – Volledigheid: meervoudige aanvragen en context</vt:lpstr>
      <vt:lpstr>B2 – Volledigheid: ‘Behandeldienstconfiguraties’ en mandaatregelingen</vt:lpstr>
      <vt:lpstr>B3 - Authenticiteit</vt:lpstr>
      <vt:lpstr>B3 - Authenticiteit</vt:lpstr>
      <vt:lpstr>B4 – Metagegevens (algemeen)</vt:lpstr>
      <vt:lpstr>B4 – Metagegevens: toepassing I-ZTC en PDC</vt:lpstr>
      <vt:lpstr>B4 – Metagegevens: Interbestuurlijke bedrijfsprocessen, I-ZTC en PDC</vt:lpstr>
      <vt:lpstr>B4 – Metagegevens: API’s, standaarden en toepassingen  </vt:lpstr>
      <vt:lpstr>B4 – Metagegevens: ‘mapping’ op metadata-standaard MDTO</vt:lpstr>
      <vt:lpstr>B4 – Metagegevens (specifiek)</vt:lpstr>
      <vt:lpstr>B4 – Metagegevens: Samenwerkvoorziening en -functionaliteit</vt:lpstr>
      <vt:lpstr>B4 – Metagegevens: Samenwerkvoorziening en -functionaliteit</vt:lpstr>
      <vt:lpstr>B5 – Waardering en selectie (bewaartermijnen)</vt:lpstr>
      <vt:lpstr>PowerPoint-presentatie</vt:lpstr>
      <vt:lpstr>B5 – Waardering en selectie: referentielijst bijlage 3A Handreiking</vt:lpstr>
      <vt:lpstr>B5 – Waardering en selectie: wat te doen met toepasbare regels?</vt:lpstr>
      <vt:lpstr>B5 – Waardering en selectie: hotspots, vernietiging en overbrenging</vt:lpstr>
      <vt:lpstr>B6 – Vindbaarheid en uitwisselbaarheid</vt:lpstr>
      <vt:lpstr>B6 – Warme overdracht bodemtaken en BRO</vt:lpstr>
      <vt:lpstr>B7 – Toegang en beveiliging</vt:lpstr>
      <vt:lpstr>B8 – Formaten en standaarden voor toegankelijkheid</vt:lpstr>
      <vt:lpstr>B8 – Formaten: Globaal Content Raamwerk, bijlage F</vt:lpstr>
      <vt:lpstr>B9 – Programmatuur</vt:lpstr>
      <vt:lpstr>B9 – Programmatuur: Software-requirements en duurzame toegankelijkheid</vt:lpstr>
      <vt:lpstr>B9 – Programmatuur: Software-requirements en duurzame toegankelijkheid</vt:lpstr>
      <vt:lpstr>B9 – Voorbeeld requirements VTH: VTH097 en VTH098 (beide ‘must haves’) </vt:lpstr>
      <vt:lpstr>PowerPoint-presentatie</vt:lpstr>
      <vt:lpstr>“Wat verandert dit nou aan onze verantwoordelijkheden?” (voorbeeldplaatje provincies)</vt:lpstr>
      <vt:lpstr>Vraagstukken gerelateerd aan VTH: Wet kwaliteitsborging voor het bouwen</vt:lpstr>
      <vt:lpstr>PowerPoint-presentatie</vt:lpstr>
      <vt:lpstr>PowerPoint-presentatie</vt:lpstr>
      <vt:lpstr>INPUT Regio Waterland</vt:lpstr>
      <vt:lpstr>OPDRACHT</vt:lpstr>
      <vt:lpstr>OPDRACHT</vt:lpstr>
      <vt:lpstr>B4 – Metagegevens: ‘mapping’ op metadata-standaard MDTO</vt:lpstr>
      <vt:lpstr>Metadata : Toepassing van meerdere landelijke standaarden </vt:lpstr>
      <vt:lpstr>Wat is altijd nog welkom?</vt:lpstr>
    </vt:vector>
  </TitlesOfParts>
  <Company>Funcke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Funcke</dc:creator>
  <cp:lastModifiedBy>Joost van Koutrik</cp:lastModifiedBy>
  <cp:revision>337</cp:revision>
  <dcterms:created xsi:type="dcterms:W3CDTF">2015-04-20T15:13:32Z</dcterms:created>
  <dcterms:modified xsi:type="dcterms:W3CDTF">2021-12-16T14:40:22Z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0x010100A3E8B87B35426842948BBE07B397EF0A</vt:lpwstr>
  </property>
  <property fmtid="{D5CDD505-2E9C-101B-9397-08002B2CF9AE}" pid="3" name="_dlc_DocIdItemGuid">
    <vt:lpwstr>4c0f5ae4-e0a2-4538-9b73-56b529eb02dd</vt:lpwstr>
  </property>
  <property fmtid="{D5CDD505-2E9C-101B-9397-08002B2CF9AE}" pid="4" name="Documentsoort">
    <vt:lpwstr>10;#Presentatie|23e38d06-f8c5-4060-8e9a-c5461d308a3e</vt:lpwstr>
  </property>
</Properties>
</file>